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4" r:id="rId3"/>
    <p:sldId id="272" r:id="rId4"/>
    <p:sldId id="274" r:id="rId5"/>
    <p:sldId id="273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9" d="100"/>
          <a:sy n="119" d="100"/>
        </p:scale>
        <p:origin x="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5/11/2020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5/11/2020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etsi.org/webapp/WorkProgram/Report_WorkItem.asp?WKI_ID=58024" TargetMode="External"/><Relationship Id="rId13" Type="http://schemas.openxmlformats.org/officeDocument/2006/relationships/hyperlink" Target="https://portal.etsi.org/webapp/workProgram/Report_Schedule.asp?WKI_ID=58230" TargetMode="External"/><Relationship Id="rId3" Type="http://schemas.openxmlformats.org/officeDocument/2006/relationships/hyperlink" Target="https://portal.etsi.org/webapp/workProgram/Report_Schedule.asp?WKI_ID=58028" TargetMode="External"/><Relationship Id="rId7" Type="http://schemas.openxmlformats.org/officeDocument/2006/relationships/hyperlink" Target="https://portal.etsi.org/webapp/workProgram/Report_Schedule.asp?WKI_ID=58022" TargetMode="External"/><Relationship Id="rId12" Type="http://schemas.openxmlformats.org/officeDocument/2006/relationships/hyperlink" Target="https://portal.etsi.org/webapp/WorkProgram/Report_WorkItem.asp?WKI_ID=58230" TargetMode="External"/><Relationship Id="rId17" Type="http://schemas.openxmlformats.org/officeDocument/2006/relationships/hyperlink" Target="https://portal.etsi.org/webapp/workProgram/Report_Schedule.asp?WKI_ID=58025" TargetMode="External"/><Relationship Id="rId2" Type="http://schemas.openxmlformats.org/officeDocument/2006/relationships/hyperlink" Target="https://portal.etsi.org/webapp/WorkProgram/Report_WorkItem.asp?WKI_ID=58028" TargetMode="External"/><Relationship Id="rId16" Type="http://schemas.openxmlformats.org/officeDocument/2006/relationships/hyperlink" Target="https://portal.etsi.org/webapp/WorkProgram/Report_WorkItem.asp?WKI_ID=580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etsi.org/webapp/WorkProgram/Report_WorkItem.asp?WKI_ID=58022" TargetMode="External"/><Relationship Id="rId11" Type="http://schemas.openxmlformats.org/officeDocument/2006/relationships/hyperlink" Target="https://portal.etsi.org/webapp/workProgram/Report_Schedule.asp?WKI_ID=58027" TargetMode="External"/><Relationship Id="rId5" Type="http://schemas.openxmlformats.org/officeDocument/2006/relationships/hyperlink" Target="https://portal.etsi.org/webapp/workProgram/Report_Schedule.asp?WKI_ID=58023" TargetMode="External"/><Relationship Id="rId15" Type="http://schemas.openxmlformats.org/officeDocument/2006/relationships/hyperlink" Target="https://portal.etsi.org/webapp/workProgram/Report_Schedule.asp?WKI_ID=58026" TargetMode="External"/><Relationship Id="rId10" Type="http://schemas.openxmlformats.org/officeDocument/2006/relationships/hyperlink" Target="https://portal.etsi.org/webapp/WorkProgram/Report_WorkItem.asp?WKI_ID=58027" TargetMode="External"/><Relationship Id="rId4" Type="http://schemas.openxmlformats.org/officeDocument/2006/relationships/hyperlink" Target="https://portal.etsi.org/webapp/WorkProgram/Report_WorkItem.asp?WKI_ID=58023" TargetMode="External"/><Relationship Id="rId9" Type="http://schemas.openxmlformats.org/officeDocument/2006/relationships/hyperlink" Target="https://portal.etsi.org/webapp/workProgram/Report_Schedule.asp?WKI_ID=58024" TargetMode="External"/><Relationship Id="rId14" Type="http://schemas.openxmlformats.org/officeDocument/2006/relationships/hyperlink" Target="https://portal.etsi.org/webapp/WorkProgram/Report_WorkItem.asp?WKI_ID=580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12-May-2020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MTS TDL Working Group Status</a:t>
            </a:r>
            <a:br>
              <a:rPr lang="en-US" dirty="0"/>
            </a:br>
            <a:r>
              <a:rPr lang="en-US" sz="3600" dirty="0"/>
              <a:t>(Period: Jan—May 2020, MTS#79—80)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  <a:br>
              <a:rPr lang="en-US" dirty="0"/>
            </a:br>
            <a:r>
              <a:rPr lang="en-US" dirty="0"/>
              <a:t>WG Chairman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MTS#80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Most work on TDL/TOP is covered by STF 577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TDL/TOP roadmap discussion (24-Apr and on TDL#4)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Regular TDL#4 WG meeting on 11-May-2020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Planned preparation of </a:t>
            </a:r>
            <a:r>
              <a:rPr lang="en-GB" dirty="0" err="1"/>
              <a:t>ToR</a:t>
            </a:r>
            <a:r>
              <a:rPr lang="en-GB" dirty="0"/>
              <a:t> on a TTF in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C5AE-6ACA-47DB-A37C-25EB01DC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Updated TDL/TOP roadmap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F82778-91D1-47C6-ABD0-F4B85F30C0A8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609759" y="1332932"/>
          <a:ext cx="10854360" cy="5442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63">
                  <a:extLst>
                    <a:ext uri="{9D8B030D-6E8A-4147-A177-3AD203B41FA5}">
                      <a16:colId xmlns:a16="http://schemas.microsoft.com/office/drawing/2014/main" val="3360559495"/>
                    </a:ext>
                  </a:extLst>
                </a:gridCol>
                <a:gridCol w="3261815">
                  <a:extLst>
                    <a:ext uri="{9D8B030D-6E8A-4147-A177-3AD203B41FA5}">
                      <a16:colId xmlns:a16="http://schemas.microsoft.com/office/drawing/2014/main" val="1102839102"/>
                    </a:ext>
                  </a:extLst>
                </a:gridCol>
                <a:gridCol w="3016156">
                  <a:extLst>
                    <a:ext uri="{9D8B030D-6E8A-4147-A177-3AD203B41FA5}">
                      <a16:colId xmlns:a16="http://schemas.microsoft.com/office/drawing/2014/main" val="590743061"/>
                    </a:ext>
                  </a:extLst>
                </a:gridCol>
                <a:gridCol w="3493826">
                  <a:extLst>
                    <a:ext uri="{9D8B030D-6E8A-4147-A177-3AD203B41FA5}">
                      <a16:colId xmlns:a16="http://schemas.microsoft.com/office/drawing/2014/main" val="3538191293"/>
                    </a:ext>
                  </a:extLst>
                </a:gridCol>
              </a:tblGrid>
              <a:tr h="258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Methodology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278"/>
                  </a:ext>
                </a:extLst>
              </a:tr>
              <a:tr h="81687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Standardise a default TDL TO/TD textual syntax (indentation based) </a:t>
                      </a:r>
                      <a:r>
                        <a:rPr lang="en-GB" sz="1600" b="1" dirty="0">
                          <a:effectLst/>
                        </a:rPr>
                        <a:t>(</a:t>
                      </a:r>
                      <a:r>
                        <a:rPr lang="en-GB" sz="1600" b="1" dirty="0" err="1">
                          <a:effectLst/>
                        </a:rPr>
                        <a:t>reqs</a:t>
                      </a:r>
                      <a:r>
                        <a:rPr lang="en-GB" sz="1600" b="1" dirty="0">
                          <a:effectLst/>
                        </a:rPr>
                        <a:t> on syntax to be discussed)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for tabular data values specifications in TDL specifications </a:t>
                      </a:r>
                      <a:r>
                        <a:rPr lang="en-GB" sz="1600" b="1" dirty="0">
                          <a:effectLst/>
                        </a:rPr>
                        <a:t>(to be covered also in TDL)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Elaborate a defined way to derive TDs from TOs; provide guidelines for a semi-automatic workflow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389049"/>
                  </a:ext>
                </a:extLst>
              </a:tr>
              <a:tr h="9024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Extensions towards parameterizable test objectives and re-usable events in TDL-TO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 execution engine to support RESTful API testing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solicitation for testing of AI systems 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89005"/>
                  </a:ext>
                </a:extLst>
              </a:tr>
              <a:tr h="74171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Language features to better support RESTful API testing using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OpenAPI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t.b.detailed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(extension or base lang.)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of </a:t>
                      </a:r>
                      <a:r>
                        <a:rPr lang="en-GB" sz="1600" dirty="0" err="1">
                          <a:effectLst/>
                        </a:rPr>
                        <a:t>OpenAPI</a:t>
                      </a:r>
                      <a:r>
                        <a:rPr lang="en-GB" sz="1600" dirty="0">
                          <a:effectLst/>
                        </a:rPr>
                        <a:t> for data type specs in TOP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254954"/>
                  </a:ext>
                </a:extLst>
              </a:tr>
              <a:tr h="58092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Besides functional tests, test specification support of further testing kinds such as stochastic tests (endurance and performance), adaptive tests (of intelligent systems), security tests (attack patterns) etc.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95705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Elaborate on an execution semantics for TDL specifications to provide direct execution of TDL specifications, e.g. within a containerized architecture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93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Methodology + guideline for interoperability testing of AI systems 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788265"/>
                  </a:ext>
                </a:extLst>
              </a:tr>
              <a:tr h="5281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2022+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Provide an approach, based on model transformation and meta-modelling, to map TDL specifications to arbitrary general-purpose language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2759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Methodology support and tool support for reverse engineering of TDL specifications from structured data (e.g. 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TDL)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67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82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80BA-60E8-4945-AF56-851467ADD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Topics for next TTF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89A0-2322-4AD3-B260-D43A8BA9C5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Focus of TTF: Web API testing and testing in IoT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Concrete textual syntax for TDL-TO and TD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Language extensions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Integration of TOP tools with </a:t>
            </a:r>
            <a:r>
              <a:rPr lang="en-GB" dirty="0" err="1"/>
              <a:t>OpenAPI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Guidelines for a workflow from TO </a:t>
            </a:r>
            <a:r>
              <a:rPr lang="en-GB" dirty="0" err="1"/>
              <a:t>to</a:t>
            </a:r>
            <a:r>
              <a:rPr lang="en-GB" dirty="0"/>
              <a:t> TD to executable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Maintenance and change requests handling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Solicitation of requirements on AI testing (as a new topic in future)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40380-E389-43D7-BF3D-978FB591B4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DE38-6895-49FE-8E91-6CDA6D8F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WIs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7671076-F2CD-45FB-9F64-B5A6BC226DE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2359413"/>
              </p:ext>
            </p:extLst>
          </p:nvPr>
        </p:nvGraphicFramePr>
        <p:xfrm>
          <a:off x="609759" y="1236041"/>
          <a:ext cx="9472863" cy="533551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901440">
                  <a:extLst>
                    <a:ext uri="{9D8B030D-6E8A-4147-A177-3AD203B41FA5}">
                      <a16:colId xmlns:a16="http://schemas.microsoft.com/office/drawing/2014/main" val="2530872874"/>
                    </a:ext>
                  </a:extLst>
                </a:gridCol>
                <a:gridCol w="46287">
                  <a:extLst>
                    <a:ext uri="{9D8B030D-6E8A-4147-A177-3AD203B41FA5}">
                      <a16:colId xmlns:a16="http://schemas.microsoft.com/office/drawing/2014/main" val="4085896464"/>
                    </a:ext>
                  </a:extLst>
                </a:gridCol>
                <a:gridCol w="41924">
                  <a:extLst>
                    <a:ext uri="{9D8B030D-6E8A-4147-A177-3AD203B41FA5}">
                      <a16:colId xmlns:a16="http://schemas.microsoft.com/office/drawing/2014/main" val="1195264654"/>
                    </a:ext>
                  </a:extLst>
                </a:gridCol>
                <a:gridCol w="683631">
                  <a:extLst>
                    <a:ext uri="{9D8B030D-6E8A-4147-A177-3AD203B41FA5}">
                      <a16:colId xmlns:a16="http://schemas.microsoft.com/office/drawing/2014/main" val="2381697649"/>
                    </a:ext>
                  </a:extLst>
                </a:gridCol>
                <a:gridCol w="1510724">
                  <a:extLst>
                    <a:ext uri="{9D8B030D-6E8A-4147-A177-3AD203B41FA5}">
                      <a16:colId xmlns:a16="http://schemas.microsoft.com/office/drawing/2014/main" val="934906611"/>
                    </a:ext>
                  </a:extLst>
                </a:gridCol>
                <a:gridCol w="1314995">
                  <a:extLst>
                    <a:ext uri="{9D8B030D-6E8A-4147-A177-3AD203B41FA5}">
                      <a16:colId xmlns:a16="http://schemas.microsoft.com/office/drawing/2014/main" val="2094813607"/>
                    </a:ext>
                  </a:extLst>
                </a:gridCol>
                <a:gridCol w="1973862">
                  <a:extLst>
                    <a:ext uri="{9D8B030D-6E8A-4147-A177-3AD203B41FA5}">
                      <a16:colId xmlns:a16="http://schemas.microsoft.com/office/drawing/2014/main" val="3107425695"/>
                    </a:ext>
                  </a:extLst>
                </a:gridCol>
              </a:tblGrid>
              <a:tr h="36206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RTR/MTS-TDL103119v121 (TR 103 119)</a:t>
                      </a:r>
                      <a:b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Start of work (2019-07-01)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Early draft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</a:rPr>
                        <a:t>Makedonski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Philip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3909490868"/>
                  </a:ext>
                </a:extLst>
              </a:tr>
              <a:tr h="36206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RES/MTS-TDL1191v151 (ES 203 119-1)</a:t>
                      </a:r>
                      <a:b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TDL Meta-Model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1.5.0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Early draft (2020-01-31)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Stable draft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Käärik Martti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2311769569"/>
                  </a:ext>
                </a:extLst>
              </a:tr>
              <a:tr h="36206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RES/MTS-TDL1192v141 (ES 203 119-2)</a:t>
                      </a:r>
                      <a:b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1.4.0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Early draft (2020-01-31)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Stable draft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Kristoffersen Finn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2976224189"/>
                  </a:ext>
                </a:extLst>
              </a:tr>
              <a:tr h="36206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RES/MTS-TDL1193v141 (ES 203 119-3)</a:t>
                      </a:r>
                      <a:b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1.4.0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Early draft (2020-01-31)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Stable draft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Makedonski Philip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2442303721"/>
                  </a:ext>
                </a:extLst>
              </a:tr>
              <a:tr h="36206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RES/MTS-TDL1197v121 (ES 203 119-7)</a:t>
                      </a:r>
                      <a:b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Start of work (2019-07-01)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Early draft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Makedonski Philip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1787597964"/>
                  </a:ext>
                </a:extLst>
              </a:tr>
              <a:tr h="24389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strike="sngStrike">
                          <a:solidFill>
                            <a:schemeClr val="tx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DTR/MTS-TDL1 (TR )</a:t>
                      </a:r>
                      <a:br>
                        <a:rPr lang="en-GB" sz="1800" strike="sng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strike="sng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trike="sng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trike="sng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trike="sng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strike="sngStrike">
                          <a:solidFill>
                            <a:schemeClr val="tx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 adoption of WI (2019-07-11)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strike="sngStrike">
                          <a:solidFill>
                            <a:schemeClr val="tx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Start of work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trike="sngStrike">
                          <a:solidFill>
                            <a:schemeClr val="tx1"/>
                          </a:solidFill>
                          <a:effectLst/>
                        </a:rPr>
                        <a:t>Massoudian Frank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4038399975"/>
                  </a:ext>
                </a:extLst>
              </a:tr>
              <a:tr h="36206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RES/MTS-TDL1-6v121 (ES 203 119-6)</a:t>
                      </a:r>
                      <a:b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Mapping to TTCN-3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Start of work (2019-07-01)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Early draft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Käärik Martti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2781399817"/>
                  </a:ext>
                </a:extLst>
              </a:tr>
              <a:tr h="36206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chemeClr val="tx1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RES/MTS-TDL4v141 (ES 203 119-4)</a:t>
                      </a:r>
                      <a:b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1.4.0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Early draft (2020-01-31)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chemeClr val="tx1"/>
                          </a:solidFill>
                          <a:effectLst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Stable draft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Kristoffersen Finn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7556" anchor="ctr"/>
                </a:tc>
                <a:extLst>
                  <a:ext uri="{0D108BD9-81ED-4DB2-BD59-A6C34878D82A}">
                    <a16:rowId xmlns:a16="http://schemas.microsoft.com/office/drawing/2014/main" val="316774120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E3512-B217-4AD5-A63D-E38BAC301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E112F0E-2E62-4560-B93F-B797D830C5A1}"/>
              </a:ext>
            </a:extLst>
          </p:cNvPr>
          <p:cNvSpPr/>
          <p:nvPr/>
        </p:nvSpPr>
        <p:spPr>
          <a:xfrm>
            <a:off x="10515600" y="3264568"/>
            <a:ext cx="1235242" cy="1467853"/>
          </a:xfrm>
          <a:prstGeom prst="wedgeRoundRectCallout">
            <a:avLst>
              <a:gd name="adj1" fmla="val -85971"/>
              <a:gd name="adj2" fmla="val 60214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Proposed to stop.</a:t>
            </a:r>
          </a:p>
        </p:txBody>
      </p:sp>
    </p:spTree>
    <p:extLst>
      <p:ext uri="{BB962C8B-B14F-4D97-AF65-F5344CB8AC3E}">
        <p14:creationId xmlns:p14="http://schemas.microsoft.com/office/powerpoint/2010/main" val="1201104716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568</Words>
  <Application>Microsoft Office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ETSI Corporate 2018</vt:lpstr>
      <vt:lpstr>MTS TDL Working Group Status (Period: Jan—May 2020, MTS#79—80)</vt:lpstr>
      <vt:lpstr>WG Activities</vt:lpstr>
      <vt:lpstr>Updated TDL/TOP roadmap</vt:lpstr>
      <vt:lpstr>Proposed Topics for next TTF</vt:lpstr>
      <vt:lpstr>Current WIs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(CT RDA SSI RVT-DE)</cp:lastModifiedBy>
  <cp:revision>40</cp:revision>
  <dcterms:created xsi:type="dcterms:W3CDTF">2019-05-20T14:30:10Z</dcterms:created>
  <dcterms:modified xsi:type="dcterms:W3CDTF">2020-05-11T17:07:58Z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</Properties>
</file>