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4" r:id="rId3"/>
    <p:sldId id="272" r:id="rId4"/>
    <p:sldId id="281" r:id="rId5"/>
    <p:sldId id="275" r:id="rId6"/>
    <p:sldId id="276" r:id="rId7"/>
    <p:sldId id="279" r:id="rId8"/>
    <p:sldId id="278" r:id="rId9"/>
    <p:sldId id="277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9/8/2020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9/8/2020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09-Sep-2020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MTS TDL Working Group Status</a:t>
            </a:r>
            <a:br>
              <a:rPr lang="en-US" dirty="0"/>
            </a:br>
            <a:r>
              <a:rPr lang="en-US" sz="3600" dirty="0"/>
              <a:t>Period: May—Sep 2020, MTS#80—81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  <a:br>
              <a:rPr lang="en-US" dirty="0"/>
            </a:br>
            <a:r>
              <a:rPr lang="en-US" dirty="0"/>
              <a:t>WG Chairman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MTS#81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Conclusion of STF 577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Publication of updated TDL standards + TOP usage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Preparation of a new </a:t>
            </a:r>
            <a:r>
              <a:rPr lang="en-GB" dirty="0" err="1"/>
              <a:t>ToR</a:t>
            </a:r>
            <a:r>
              <a:rPr lang="en-GB" dirty="0"/>
              <a:t> in 2021 based on updated TDL/TOP roadmap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C3CF-1474-4079-AF1F-F0B7744B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C0F1-0154-4DC4-95E9-FF79E84DF3A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TDL standard series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203 119-1 V1.5.1 (2020-08): </a:t>
            </a:r>
            <a:r>
              <a:rPr lang="en-GB" sz="2000" dirty="0"/>
              <a:t>Abstract Syntax and Associated Semantics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203 119-2 V1.4.1 (2020-08): Graphical Syntax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203 119-3 V1.4.1 (2020-08): Exchange Format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203 119-4 V1.4.1 (2020-08): </a:t>
            </a:r>
            <a:r>
              <a:rPr lang="en-GB" sz="2000" dirty="0"/>
              <a:t>Structured Test Objective Specification (Extension)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203 119-5 V1.1.1 (2018-05): UML profile for TDL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203 119-6 V1.2.1 (2020-08): Mapping to TTCN-3</a:t>
            </a:r>
            <a:endParaRPr lang="en-GB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203 119-7 V1.2.1 (2020-08): Extended Test Configurations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TOP description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TR 103 119 V1.1.1 (2018-02): Reference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EBBCA-FE07-414F-92F8-C0966EDFB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2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DE38-6895-49FE-8E91-6CDA6D8F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WIs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E3512-B217-4AD5-A63D-E38BAC301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E1D045-61FC-4134-8E14-C1CA1563A3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NWIs (revisions + 1 new) in preparation of proposed new TTF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(NWIs appear under MTS, but not MTS TDL </a:t>
            </a:r>
            <a:r>
              <a:rPr lang="en-GB" dirty="0">
                <a:sym typeface="Wingdings" panose="05000000000000000000" pitchFamily="2" charset="2"/>
              </a:rPr>
              <a:t> Adjust?)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A2631F-C55E-4579-8722-11B9D5FAC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958" y="3109802"/>
            <a:ext cx="65722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0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7567-35C1-4D0C-923C-39DE4BD5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New TTF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B2DD-0A15-4012-B7D1-03DBF02668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TDL phase 6: Enhancements +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Timeframe: Feb 2021 – Mar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Requested budget: 108,600 €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Planned efforts comparable with previous STFs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2AE0D-9504-4CFA-8175-1221A102E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EE97-347E-4013-BEC5-0F2E37B2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3: TDL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15B7-8230-4DAF-924F-DE33FAA491D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0"/>
            <a:ext cx="9215886" cy="40406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defined way to derive TDs from TOs; provide guidelines for a semi-automatic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workflow to specify TOs/TDs for RESTful API services starting from an </a:t>
            </a:r>
            <a:r>
              <a:rPr lang="en-GB" dirty="0" err="1"/>
              <a:t>OpenAPI</a:t>
            </a:r>
            <a:r>
              <a:rPr lang="en-GB" dirty="0"/>
              <a:t> specification in accordance with EG 203 647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Demonstrate and describe the application of TOP for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Solicitation of requirements for describing tests of AI systems and ML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F7EAA-779B-4370-A550-766AA51F8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EE42-54A1-4099-8638-3DE40CA4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2: TOP Maintenance + RESTful API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F9B0-8D35-4239-A8CD-A390CD36CC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 the elaborated workflow for RESTful API services testing from Task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Provision of a TDL-TD code generator and execution engine to support the execution of RESTful API services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A0700-623D-4E33-B351-A9699BCEC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6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2D8DE-7566-4AF6-96AC-A6D159D3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1: TDL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73364-97E1-4B49-BC83-81990B291C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Standardised textual syntax for TO and TD, indentation-based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Parameterizable test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Re-usable events in TDL-TO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language features for supporting RESTful API services testing through their </a:t>
            </a:r>
            <a:r>
              <a:rPr lang="en-GB" dirty="0" err="1"/>
              <a:t>OpenAPI</a:t>
            </a:r>
            <a:r>
              <a:rPr lang="en-GB" dirty="0"/>
              <a:t> interface specification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E8FD3-6F0D-48E9-B3EA-33056B377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4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C5AE-6ACA-47DB-A37C-25EB01DC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Backup: TDL/TOP roadmap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F82778-91D1-47C6-ABD0-F4B85F30C0A8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609759" y="1332932"/>
          <a:ext cx="10854360" cy="5442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3">
                  <a:extLst>
                    <a:ext uri="{9D8B030D-6E8A-4147-A177-3AD203B41FA5}">
                      <a16:colId xmlns:a16="http://schemas.microsoft.com/office/drawing/2014/main" val="3360559495"/>
                    </a:ext>
                  </a:extLst>
                </a:gridCol>
                <a:gridCol w="3261815">
                  <a:extLst>
                    <a:ext uri="{9D8B030D-6E8A-4147-A177-3AD203B41FA5}">
                      <a16:colId xmlns:a16="http://schemas.microsoft.com/office/drawing/2014/main" val="1102839102"/>
                    </a:ext>
                  </a:extLst>
                </a:gridCol>
                <a:gridCol w="3016156">
                  <a:extLst>
                    <a:ext uri="{9D8B030D-6E8A-4147-A177-3AD203B41FA5}">
                      <a16:colId xmlns:a16="http://schemas.microsoft.com/office/drawing/2014/main" val="590743061"/>
                    </a:ext>
                  </a:extLst>
                </a:gridCol>
                <a:gridCol w="3493826">
                  <a:extLst>
                    <a:ext uri="{9D8B030D-6E8A-4147-A177-3AD203B41FA5}">
                      <a16:colId xmlns:a16="http://schemas.microsoft.com/office/drawing/2014/main" val="3538191293"/>
                    </a:ext>
                  </a:extLst>
                </a:gridCol>
              </a:tblGrid>
              <a:tr h="258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Methodology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278"/>
                  </a:ext>
                </a:extLst>
              </a:tr>
              <a:tr h="8168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Standardise a default TDL TO/TD textual syntax (indentation based) </a:t>
                      </a:r>
                      <a:r>
                        <a:rPr lang="en-GB" sz="1600" b="1" dirty="0">
                          <a:effectLst/>
                        </a:rPr>
                        <a:t>(</a:t>
                      </a:r>
                      <a:r>
                        <a:rPr lang="en-GB" sz="1600" b="1" dirty="0" err="1">
                          <a:effectLst/>
                        </a:rPr>
                        <a:t>reqs</a:t>
                      </a:r>
                      <a:r>
                        <a:rPr lang="en-GB" sz="1600" b="1" dirty="0">
                          <a:effectLst/>
                        </a:rPr>
                        <a:t> on syntax to be discussed)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tabular data values specifications in TDL specifications </a:t>
                      </a:r>
                      <a:r>
                        <a:rPr lang="en-GB" sz="1600" b="1" dirty="0">
                          <a:effectLst/>
                        </a:rPr>
                        <a:t>(to be covered also in TDL)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Elaborate a defined way to derive TDs from TOs; provide guidelines for a semi-automatic workflow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389049"/>
                  </a:ext>
                </a:extLst>
              </a:tr>
              <a:tr h="9024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Extensions towards parameterizable test objectives and re-usable events in TDL-TO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 execution engine to support RESTful API testing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solicitation for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89005"/>
                  </a:ext>
                </a:extLst>
              </a:tr>
              <a:tr h="74171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Language features to better support RESTful API testing using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OpenAPI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t.b.detailed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(extension or base lang.)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of </a:t>
                      </a:r>
                      <a:r>
                        <a:rPr lang="en-GB" sz="1600" dirty="0" err="1">
                          <a:effectLst/>
                        </a:rPr>
                        <a:t>OpenAPI</a:t>
                      </a:r>
                      <a:r>
                        <a:rPr lang="en-GB" sz="1600" dirty="0">
                          <a:effectLst/>
                        </a:rPr>
                        <a:t> for data type specs in 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254954"/>
                  </a:ext>
                </a:extLst>
              </a:tr>
              <a:tr h="5809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Besides functional tests, test specification support of further testing kinds such as stochastic tests (endurance and performance), adaptive tests (of intelligent systems), security tests (attack patterns) etc.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95705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Elaborate on an execution semantics for TDL specifications to provide direct execution of TDL specifications, e.g. within a containerized architecture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93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Methodology + guideline for interoperability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788265"/>
                  </a:ext>
                </a:extLst>
              </a:tr>
              <a:tr h="5281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2022+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Provide an approach, based on model transformation and meta-modelling, to map TDL specifications to arbitrary general-purpose language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2759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Methodology support and tool support for reverse engineering of TDL specifications from structured data (e.g. 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TDL)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67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824250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617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ETSI Corporate 2018</vt:lpstr>
      <vt:lpstr>MTS TDL Working Group Status Period: May—Sep 2020, MTS#80—81 </vt:lpstr>
      <vt:lpstr>WG Activities</vt:lpstr>
      <vt:lpstr>Recent Standards</vt:lpstr>
      <vt:lpstr>Current WIs</vt:lpstr>
      <vt:lpstr>Proposed New TTF</vt:lpstr>
      <vt:lpstr>TTF Task 3: TDL Methodology</vt:lpstr>
      <vt:lpstr>TTF Task 2: TOP Maintenance + RESTful API Services</vt:lpstr>
      <vt:lpstr>TTF Task 1: TDL Evolution</vt:lpstr>
      <vt:lpstr>Backup: TDL/TOP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46</cp:revision>
  <dcterms:created xsi:type="dcterms:W3CDTF">2019-05-20T14:30:10Z</dcterms:created>
  <dcterms:modified xsi:type="dcterms:W3CDTF">2020-09-09T08:59:24Z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2020-09-08T19:35:03Z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b7d1115d-7c71-436a-84b8-d2224c0c425e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