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64" r:id="rId3"/>
    <p:sldId id="274" r:id="rId4"/>
    <p:sldId id="900" r:id="rId5"/>
    <p:sldId id="275" r:id="rId6"/>
    <p:sldId id="899" r:id="rId7"/>
    <p:sldId id="276" r:id="rId8"/>
    <p:sldId id="901" r:id="rId9"/>
    <p:sldId id="90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1/26/2021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1/26/2021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5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4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2021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ngppapp/ContributionCreation.aspx?primarykeys=197423" TargetMode="External"/><Relationship Id="rId2" Type="http://schemas.openxmlformats.org/officeDocument/2006/relationships/hyperlink" Target="https://portal.etsi.org/ngppapp/ContributionCreation.aspx?primarykeys=1974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i.bsa.org/wp-content/uploads/2019/09/AIHLEG_EthicsGuidelinesforTrustworthyAI-ENpdf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27-Jan-2021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MTS/INT Working Meetings on</a:t>
            </a:r>
            <a:br>
              <a:rPr lang="en-US" dirty="0"/>
            </a:br>
            <a:r>
              <a:rPr lang="en-US" dirty="0"/>
              <a:t>Testing of and with AI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MTS#82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4BA6-C77D-4715-AC40-9485242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Items (Technical Reports) of TC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E43E5-6F78-4253-9F83-49B7D53905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INT(20)000007: Use and benefits of AI technologies in testing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2"/>
              </a:rPr>
              <a:t>https://portal.etsi.org/ngppapp/ContributionCreation.aspx?primarykeys=197421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INT(20)000008: Testing of AI with a definition of quality metrics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https://portal.etsi.org/ngppapp/ContributionCreation.aspx?primarykeys=197423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Rapporteur for both TRs: Tayeb Ben </a:t>
            </a:r>
            <a:r>
              <a:rPr lang="en-GB" dirty="0" err="1"/>
              <a:t>Meriem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8EB66-74A4-4056-B765-FF48F60EA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0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6B4E-70A1-4716-9A0F-0EA02401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INT’s AI-enabled </a:t>
            </a:r>
            <a:br>
              <a:rPr lang="en-GB" dirty="0"/>
            </a:br>
            <a:r>
              <a:rPr lang="en-GB" dirty="0"/>
              <a:t>Autonomic Test System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3AB64-89BF-4787-8F0B-B8240340F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0E3EE67A-5D07-4FFD-9752-0584C30A4239}"/>
              </a:ext>
            </a:extLst>
          </p:cNvPr>
          <p:cNvPicPr>
            <a:picLocks noGrp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144" y="586018"/>
            <a:ext cx="7260120" cy="5144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635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929A-3828-4090-9E5C-056CAC2C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Timeframe for first TR on Use/Benefits of AI in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1C067-2014-4F05-9914-7F54C08105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Current: Completion of missing sections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19-Feb-2021: Start of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05-Mar-2021: Submission to INT#48 plenary for approval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INT#48 plenary on 15-18 March </a:t>
            </a:r>
            <a:r>
              <a:rPr lang="en-GB" dirty="0">
                <a:sym typeface="Wingdings" panose="05000000000000000000" pitchFamily="2" charset="2"/>
              </a:rPr>
              <a:t> </a:t>
            </a:r>
            <a:r>
              <a:rPr lang="en-GB" b="1" dirty="0">
                <a:sym typeface="Wingdings" panose="05000000000000000000" pitchFamily="2" charset="2"/>
              </a:rPr>
              <a:t>Target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Afterwards: start on second TR on Testing AI systems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DC2C7-6596-4071-AA2F-DF8F72D2F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4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3804994" y="1328216"/>
            <a:ext cx="260302" cy="10471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30" name="Rounded Rectangle 29"/>
          <p:cNvSpPr/>
          <p:nvPr/>
        </p:nvSpPr>
        <p:spPr>
          <a:xfrm>
            <a:off x="2216474" y="1328216"/>
            <a:ext cx="260302" cy="10471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31" name="Rounded Rectangle 30"/>
          <p:cNvSpPr/>
          <p:nvPr/>
        </p:nvSpPr>
        <p:spPr>
          <a:xfrm>
            <a:off x="7687299" y="1851798"/>
            <a:ext cx="3418990" cy="3680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5" name="Rounded Rectangle 24"/>
          <p:cNvSpPr/>
          <p:nvPr/>
        </p:nvSpPr>
        <p:spPr>
          <a:xfrm>
            <a:off x="5112285" y="1328215"/>
            <a:ext cx="260302" cy="10471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6" name="Rounded Rectangle 25"/>
          <p:cNvSpPr/>
          <p:nvPr/>
        </p:nvSpPr>
        <p:spPr>
          <a:xfrm>
            <a:off x="5686635" y="1328216"/>
            <a:ext cx="260302" cy="10471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7" name="Rounded Rectangle 26"/>
          <p:cNvSpPr/>
          <p:nvPr/>
        </p:nvSpPr>
        <p:spPr>
          <a:xfrm>
            <a:off x="3533568" y="1328217"/>
            <a:ext cx="224704" cy="5640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8" name="Rounded Rectangle 27"/>
          <p:cNvSpPr/>
          <p:nvPr/>
        </p:nvSpPr>
        <p:spPr>
          <a:xfrm>
            <a:off x="7648924" y="2449524"/>
            <a:ext cx="4118136" cy="3526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6" name="Rounded Rectangle 15"/>
          <p:cNvSpPr/>
          <p:nvPr/>
        </p:nvSpPr>
        <p:spPr>
          <a:xfrm>
            <a:off x="3811668" y="1314867"/>
            <a:ext cx="260302" cy="104716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7" name="Rounded Rectangle 16"/>
          <p:cNvSpPr/>
          <p:nvPr/>
        </p:nvSpPr>
        <p:spPr>
          <a:xfrm>
            <a:off x="4888201" y="1314867"/>
            <a:ext cx="260302" cy="104716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8" name="Rounded Rectangle 17"/>
          <p:cNvSpPr/>
          <p:nvPr/>
        </p:nvSpPr>
        <p:spPr>
          <a:xfrm>
            <a:off x="7962622" y="3096946"/>
            <a:ext cx="3257132" cy="312251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9" name="Rounded Rectangle 18"/>
          <p:cNvSpPr/>
          <p:nvPr/>
        </p:nvSpPr>
        <p:spPr>
          <a:xfrm>
            <a:off x="3006564" y="1314866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0" name="Rounded Rectangle 19"/>
          <p:cNvSpPr/>
          <p:nvPr/>
        </p:nvSpPr>
        <p:spPr>
          <a:xfrm>
            <a:off x="3266866" y="1314866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1" name="Rounded Rectangle 20"/>
          <p:cNvSpPr/>
          <p:nvPr/>
        </p:nvSpPr>
        <p:spPr>
          <a:xfrm>
            <a:off x="3527167" y="1838449"/>
            <a:ext cx="250289" cy="52358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2" name="Rounded Rectangle 21"/>
          <p:cNvSpPr/>
          <p:nvPr/>
        </p:nvSpPr>
        <p:spPr>
          <a:xfrm>
            <a:off x="4077254" y="1314866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3" name="Rounded Rectangle 22"/>
          <p:cNvSpPr/>
          <p:nvPr/>
        </p:nvSpPr>
        <p:spPr>
          <a:xfrm>
            <a:off x="1935593" y="1314867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4" name="Rounded Rectangle 23"/>
          <p:cNvSpPr/>
          <p:nvPr/>
        </p:nvSpPr>
        <p:spPr>
          <a:xfrm>
            <a:off x="7735691" y="1524000"/>
            <a:ext cx="3644251" cy="3683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8" name="Rounded Rectangle 7"/>
          <p:cNvSpPr/>
          <p:nvPr/>
        </p:nvSpPr>
        <p:spPr>
          <a:xfrm>
            <a:off x="2743202" y="1314867"/>
            <a:ext cx="260302" cy="104716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0" name="Rounded Rectangle 9"/>
          <p:cNvSpPr/>
          <p:nvPr/>
        </p:nvSpPr>
        <p:spPr>
          <a:xfrm>
            <a:off x="4371767" y="1314867"/>
            <a:ext cx="260302" cy="104716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1" name="Rounded Rectangle 10"/>
          <p:cNvSpPr/>
          <p:nvPr/>
        </p:nvSpPr>
        <p:spPr>
          <a:xfrm>
            <a:off x="5395947" y="1314867"/>
            <a:ext cx="260302" cy="104716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2" name="Rounded Rectangle 11"/>
          <p:cNvSpPr/>
          <p:nvPr/>
        </p:nvSpPr>
        <p:spPr>
          <a:xfrm>
            <a:off x="7592990" y="3361072"/>
            <a:ext cx="3793625" cy="69699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Artificial Intelligence and future directions for ETSI (WP#34)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7359">
            <a:off x="9762231" y="4261746"/>
            <a:ext cx="2013910" cy="2824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/>
              <a:t>ETSI/BOARD(20)126_0XX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88765" y="4408237"/>
            <a:ext cx="3314493" cy="74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https://www.etsi.org/images/files/ETSIWhitePapers/etsi_wp34_Artificial_Intellignce_and_future_directions_for_ETSI.pdf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EFFFE"/>
              </a:clrFrom>
              <a:clrTo>
                <a:srgbClr val="FE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96078"/>
            <a:ext cx="5466933" cy="5498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60214" y="1196078"/>
            <a:ext cx="547964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ETSI aims to handle specific </a:t>
            </a:r>
            <a:r>
              <a:rPr lang="en-GB" sz="2000" b="1" u="sng" dirty="0"/>
              <a:t>needs</a:t>
            </a:r>
            <a:r>
              <a:rPr lang="en-GB" sz="2000" b="1" dirty="0"/>
              <a:t> for AI:</a:t>
            </a:r>
          </a:p>
          <a:p>
            <a:r>
              <a:rPr lang="en-GB" sz="2000" dirty="0"/>
              <a:t>• to harness AI for optimization of ICT networks,</a:t>
            </a:r>
          </a:p>
          <a:p>
            <a:r>
              <a:rPr lang="en-GB" sz="2000" dirty="0"/>
              <a:t>• to include ethical requirements in AI usage </a:t>
            </a:r>
            <a:br>
              <a:rPr lang="en-GB" sz="2000" dirty="0"/>
            </a:br>
            <a:r>
              <a:rPr lang="en-GB" sz="2000" dirty="0"/>
              <a:t>    e.g. for eHealth, privacy/security</a:t>
            </a:r>
          </a:p>
          <a:p>
            <a:r>
              <a:rPr lang="en-GB" sz="2000" dirty="0"/>
              <a:t>• to ensure reliability through appropriate testing </a:t>
            </a:r>
            <a:br>
              <a:rPr lang="en-GB" sz="2000" dirty="0"/>
            </a:br>
            <a:r>
              <a:rPr lang="en-GB" sz="2000" dirty="0"/>
              <a:t>    of systems using AI,</a:t>
            </a:r>
          </a:p>
          <a:p>
            <a:r>
              <a:rPr lang="en-GB" sz="2000" dirty="0"/>
              <a:t>• to overcome some AI-related security issues, and</a:t>
            </a:r>
          </a:p>
          <a:p>
            <a:r>
              <a:rPr lang="en-GB" sz="2000" dirty="0"/>
              <a:t>• to better manage and characterize data, </a:t>
            </a:r>
            <a:br>
              <a:rPr lang="en-GB" sz="2000" dirty="0"/>
            </a:br>
            <a:r>
              <a:rPr lang="en-GB" sz="2000" dirty="0"/>
              <a:t>    including from IoT systems, that is used by AI.</a:t>
            </a:r>
          </a:p>
          <a:p>
            <a:endParaRPr lang="en-GB" sz="2800" dirty="0" err="1">
              <a:solidFill>
                <a:schemeClr val="tx2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31201D-AA69-43EA-BB26-15C1616F6B9D}"/>
              </a:ext>
            </a:extLst>
          </p:cNvPr>
          <p:cNvSpPr/>
          <p:nvPr/>
        </p:nvSpPr>
        <p:spPr>
          <a:xfrm>
            <a:off x="533400" y="9003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OCGAI(21)000003r1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44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EF01-E8CA-4096-BFDC-CAD6C222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OCG AI #6 meeting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23DE5-694D-47D6-BB78-7A8270E3F0E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Request for a “one-pager” highlighting AI related activities in each ETSI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ETSI needs to be prepared for EC standardisation requests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Specific regulatory needs can be expected to require ETSI responses during 2021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dirty="0"/>
              <a:t>Legislation proposal on AI ethical requirements, Mar/Apr 2021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dirty="0"/>
              <a:t>Specific proposal on AI liability rules, 2H 2021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dirty="0"/>
              <a:t>Additional topics likely (e.g. trust, </a:t>
            </a:r>
            <a:r>
              <a:rPr lang="en-GB" dirty="0" err="1"/>
              <a:t>explainability</a:t>
            </a:r>
            <a:r>
              <a:rPr lang="en-GB" dirty="0"/>
              <a:t>, data bias)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4CA0E-E5BE-4F31-B780-C3258914C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1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77C0-CBC9-4DCE-AED7-CABF0F01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 and Trustworthiness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53665-09BC-4E50-9093-A68CC2289D2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dirty="0"/>
              <a:t>Trustworthiness</a:t>
            </a:r>
            <a:r>
              <a:rPr lang="en-GB" dirty="0"/>
              <a:t> of AI covers at least the three aspects [AI2019]: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should be </a:t>
            </a:r>
            <a:r>
              <a:rPr lang="en-GB" b="1" dirty="0"/>
              <a:t>lawful</a:t>
            </a:r>
            <a:r>
              <a:rPr lang="en-GB" dirty="0"/>
              <a:t>, complying with all applicable laws and regulations;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should be </a:t>
            </a:r>
            <a:r>
              <a:rPr lang="en-GB" b="1" dirty="0"/>
              <a:t>ethical</a:t>
            </a:r>
            <a:r>
              <a:rPr lang="en-GB" dirty="0"/>
              <a:t>, ensuring adherence to ethical principles and values;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should be </a:t>
            </a:r>
            <a:r>
              <a:rPr lang="en-GB" b="1" dirty="0"/>
              <a:t>robust</a:t>
            </a:r>
            <a:r>
              <a:rPr lang="en-GB" dirty="0"/>
              <a:t>, both from a technical and social perspective.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[AI2019]	</a:t>
            </a:r>
            <a:r>
              <a:rPr lang="en-GB" sz="1400" dirty="0">
                <a:hlinkClick r:id="rId2"/>
              </a:rPr>
              <a:t>High-Level Expert Group on Artificial Intelligence</a:t>
            </a:r>
            <a:r>
              <a:rPr lang="en-GB" sz="1400" dirty="0"/>
              <a:t>: Ethics Guidelines for Trustworthy AI, 2019;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20D0A-E11F-4466-BD48-C2F6849A9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19F923-713F-4175-8A07-A3400CA426EE}"/>
              </a:ext>
            </a:extLst>
          </p:cNvPr>
          <p:cNvGrpSpPr/>
          <p:nvPr/>
        </p:nvGrpSpPr>
        <p:grpSpPr>
          <a:xfrm>
            <a:off x="989215" y="3366655"/>
            <a:ext cx="8404167" cy="1238596"/>
            <a:chOff x="989215" y="3366655"/>
            <a:chExt cx="8404167" cy="123859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9C4C138-F9B8-4E60-954F-F513639B8A58}"/>
                </a:ext>
              </a:extLst>
            </p:cNvPr>
            <p:cNvSpPr/>
            <p:nvPr/>
          </p:nvSpPr>
          <p:spPr>
            <a:xfrm>
              <a:off x="989215" y="3366655"/>
              <a:ext cx="8404167" cy="1238596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D88B04C-7147-4C87-A604-A9929B9B1AF3}"/>
                </a:ext>
              </a:extLst>
            </p:cNvPr>
            <p:cNvSpPr txBox="1"/>
            <p:nvPr/>
          </p:nvSpPr>
          <p:spPr>
            <a:xfrm>
              <a:off x="5980582" y="4126961"/>
              <a:ext cx="3328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accent2"/>
                  </a:solidFill>
                </a:rPr>
                <a:t>Contributions from MTS?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7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D911-420A-4684-992C-9D88FD95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NWIs on AI and Testing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A1D863-4ACB-4811-B5C1-BA102FEA55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dirty="0"/>
              <a:t>NWI: AI-enabled testing in standardisation</a:t>
            </a:r>
          </a:p>
          <a:p>
            <a:r>
              <a:rPr lang="en-GB" dirty="0"/>
              <a:t>Deals with AI-enabled testing for use in standardisation contexts, including supporting and adapting existing processes and methodologies for conformance and interoperability testing.</a:t>
            </a:r>
          </a:p>
          <a:p>
            <a:r>
              <a:rPr lang="en-GB" dirty="0"/>
              <a:t>It explores new approaches to streamline the test specification processes enabled by the use of AI in testing.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5698B-5842-4BCA-A264-A5E7B8F4A0B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b="1" dirty="0"/>
              <a:t>NWI: Test methodology and test specification for AI-enabled systems</a:t>
            </a:r>
          </a:p>
          <a:p>
            <a:r>
              <a:rPr lang="en-GB" dirty="0"/>
              <a:t>Deals with testing of AI-enabled systems for the purpose of standardisation and elaborates on test methodologies and methods for test specification.</a:t>
            </a:r>
          </a:p>
          <a:p>
            <a:r>
              <a:rPr lang="en-GB" dirty="0"/>
              <a:t>It identifies requirements for testing and comes forward with proposals to tackle the technical aspects of certifying trustworthiness of AI in standardisation contexts.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41BB8-5E41-43A2-ACBF-2A0840E3028A}"/>
              </a:ext>
            </a:extLst>
          </p:cNvPr>
          <p:cNvSpPr txBox="1"/>
          <p:nvPr/>
        </p:nvSpPr>
        <p:spPr>
          <a:xfrm>
            <a:off x="4013271" y="6207685"/>
            <a:ext cx="4308102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What are standardisable assets?</a:t>
            </a:r>
          </a:p>
        </p:txBody>
      </p:sp>
    </p:spTree>
    <p:extLst>
      <p:ext uri="{BB962C8B-B14F-4D97-AF65-F5344CB8AC3E}">
        <p14:creationId xmlns:p14="http://schemas.microsoft.com/office/powerpoint/2010/main" val="2474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578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ETSI Corporate 2018</vt:lpstr>
      <vt:lpstr>Joint MTS/INT Working Meetings on Testing of and with AI</vt:lpstr>
      <vt:lpstr>Work Items (Technical Reports) of TC INT</vt:lpstr>
      <vt:lpstr>INT’s AI-enabled  Autonomic Test System </vt:lpstr>
      <vt:lpstr>Timeframe for first TR on Use/Benefits of AI in testing</vt:lpstr>
      <vt:lpstr>Artificial Intelligence and future directions for ETSI (WP#34)</vt:lpstr>
      <vt:lpstr>OCG AI #6 meeting and activities</vt:lpstr>
      <vt:lpstr>AI and Trustworthiness</vt:lpstr>
      <vt:lpstr>Suggested NWIs on AI and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(T RDA SSI RVT-DE)</cp:lastModifiedBy>
  <cp:revision>58</cp:revision>
  <dcterms:created xsi:type="dcterms:W3CDTF">2019-05-20T14:30:10Z</dcterms:created>
  <dcterms:modified xsi:type="dcterms:W3CDTF">2021-01-26T21:59:54Z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2021-01-26T21:59:54Z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dfb0adbe-2114-46ae-bf7d-caca56f1f80f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