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2" r:id="rId3"/>
    <p:sldId id="258" r:id="rId4"/>
    <p:sldId id="257" r:id="rId5"/>
    <p:sldId id="307" r:id="rId6"/>
    <p:sldId id="305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Headline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092448"/>
        <c:axId val="547092776"/>
      </c:barChart>
      <c:catAx>
        <c:axId val="5470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776"/>
        <c:crosses val="autoZero"/>
        <c:auto val="1"/>
        <c:lblAlgn val="ctr"/>
        <c:lblOffset val="100"/>
        <c:noMultiLvlLbl val="0"/>
      </c:catAx>
      <c:valAx>
        <c:axId val="54709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Headline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092448"/>
        <c:axId val="547092776"/>
      </c:barChart>
      <c:catAx>
        <c:axId val="5470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776"/>
        <c:crosses val="autoZero"/>
        <c:auto val="1"/>
        <c:lblAlgn val="ctr"/>
        <c:lblOffset val="100"/>
        <c:noMultiLvlLbl val="0"/>
      </c:catAx>
      <c:valAx>
        <c:axId val="54709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0.56254</cdr:x>
      <cdr:y>0.1904</cdr:y>
    </cdr:from>
    <cdr:to>
      <cdr:x>0.84445</cdr:x>
      <cdr:y>0.28905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08DC811-8BF5-41D9-81E9-12A748C91601}"/>
            </a:ext>
          </a:extLst>
        </cdr:cNvPr>
        <cdr:cNvSpPr txBox="1"/>
      </cdr:nvSpPr>
      <cdr:spPr>
        <a:xfrm xmlns:a="http://schemas.openxmlformats.org/drawingml/2006/main">
          <a:off x="4096139" y="891074"/>
          <a:ext cx="2052733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Meta-model</a:t>
          </a:r>
        </a:p>
      </cdr:txBody>
    </cdr:sp>
  </cdr:relSizeAnchor>
  <cdr:relSizeAnchor xmlns:cdr="http://schemas.openxmlformats.org/drawingml/2006/chartDrawing">
    <cdr:from>
      <cdr:x>0.51644</cdr:x>
      <cdr:y>0.5384</cdr:y>
    </cdr:from>
    <cdr:to>
      <cdr:x>0.79836</cdr:x>
      <cdr:y>0.63705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C402F25-6216-4A29-9E83-ADA126FF3857}"/>
            </a:ext>
          </a:extLst>
        </cdr:cNvPr>
        <cdr:cNvSpPr txBox="1"/>
      </cdr:nvSpPr>
      <cdr:spPr>
        <a:xfrm xmlns:a="http://schemas.openxmlformats.org/drawingml/2006/main">
          <a:off x="3760472" y="2519689"/>
          <a:ext cx="2052733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TO (ext.)</a:t>
          </a:r>
        </a:p>
      </cdr:txBody>
    </cdr:sp>
  </cdr:relSizeAnchor>
  <cdr:relSizeAnchor xmlns:cdr="http://schemas.openxmlformats.org/drawingml/2006/chartDrawing">
    <cdr:from>
      <cdr:x>0.6834</cdr:x>
      <cdr:y>0.40135</cdr:y>
    </cdr:from>
    <cdr:to>
      <cdr:x>0.96531</cdr:x>
      <cdr:y>0.5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8583DDE-3526-44CA-BEB3-2DEA156A2647}"/>
            </a:ext>
          </a:extLst>
        </cdr:cNvPr>
        <cdr:cNvSpPr txBox="1"/>
      </cdr:nvSpPr>
      <cdr:spPr>
        <a:xfrm xmlns:a="http://schemas.openxmlformats.org/drawingml/2006/main">
          <a:off x="4976170" y="1878310"/>
          <a:ext cx="2052733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TDL (core)</a:t>
          </a:r>
        </a:p>
      </cdr:txBody>
    </cdr:sp>
  </cdr:relSizeAnchor>
  <cdr:relSizeAnchor xmlns:cdr="http://schemas.openxmlformats.org/drawingml/2006/chartDrawing">
    <cdr:from>
      <cdr:x>0.6574</cdr:x>
      <cdr:y>0.28905</cdr:y>
    </cdr:from>
    <cdr:to>
      <cdr:x>0.7035</cdr:x>
      <cdr:y>0.5384</cdr:y>
    </cdr:to>
    <cdr:cxnSp macro="">
      <cdr:nvCxnSpPr>
        <cdr:cNvPr id="8" name="Connector: Elbow 7">
          <a:extLst xmlns:a="http://schemas.openxmlformats.org/drawingml/2006/main">
            <a:ext uri="{FF2B5EF4-FFF2-40B4-BE49-F238E27FC236}">
              <a16:creationId xmlns:a16="http://schemas.microsoft.com/office/drawing/2014/main" id="{88793DC0-FE4A-4F06-9756-697C53C8BDFA}"/>
            </a:ext>
          </a:extLst>
        </cdr:cNvPr>
        <cdr:cNvCxnSpPr>
          <a:stCxn xmlns:a="http://schemas.openxmlformats.org/drawingml/2006/main" id="4" idx="2"/>
          <a:endCxn xmlns:a="http://schemas.openxmlformats.org/drawingml/2006/main" id="5" idx="0"/>
        </cdr:cNvCxnSpPr>
      </cdr:nvCxnSpPr>
      <cdr:spPr>
        <a:xfrm xmlns:a="http://schemas.openxmlformats.org/drawingml/2006/main" rot="5400000">
          <a:off x="4371198" y="1768381"/>
          <a:ext cx="1166950" cy="335667"/>
        </a:xfrm>
        <a:prstGeom xmlns:a="http://schemas.openxmlformats.org/drawingml/2006/main" prst="bentConnector3">
          <a:avLst>
            <a:gd name="adj1" fmla="val 26812"/>
          </a:avLst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0.7035</cdr:x>
      <cdr:y>0.28905</cdr:y>
    </cdr:from>
    <cdr:to>
      <cdr:x>0.82436</cdr:x>
      <cdr:y>0.40135</cdr:y>
    </cdr:to>
    <cdr:cxnSp macro="">
      <cdr:nvCxnSpPr>
        <cdr:cNvPr id="10" name="Connector: Elbow 9">
          <a:extLst xmlns:a="http://schemas.openxmlformats.org/drawingml/2006/main">
            <a:ext uri="{FF2B5EF4-FFF2-40B4-BE49-F238E27FC236}">
              <a16:creationId xmlns:a16="http://schemas.microsoft.com/office/drawing/2014/main" id="{1E11E8A0-9549-4474-A9DB-05021D017D1C}"/>
            </a:ext>
          </a:extLst>
        </cdr:cNvPr>
        <cdr:cNvCxnSpPr>
          <a:stCxn xmlns:a="http://schemas.openxmlformats.org/drawingml/2006/main" id="4" idx="2"/>
          <a:endCxn xmlns:a="http://schemas.openxmlformats.org/drawingml/2006/main" id="6" idx="0"/>
        </cdr:cNvCxnSpPr>
      </cdr:nvCxnSpPr>
      <cdr:spPr>
        <a:xfrm xmlns:a="http://schemas.openxmlformats.org/drawingml/2006/main" rot="16200000" flipH="1">
          <a:off x="5299736" y="1175508"/>
          <a:ext cx="525571" cy="880031"/>
        </a:xfrm>
        <a:prstGeom xmlns:a="http://schemas.openxmlformats.org/drawingml/2006/main" prst="bentConnector3">
          <a:avLst>
            <a:gd name="adj1" fmla="val 60652"/>
          </a:avLst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0.08586</cdr:x>
      <cdr:y>0.14743</cdr:y>
    </cdr:from>
    <cdr:to>
      <cdr:x>0.40493</cdr:x>
      <cdr:y>0.24607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C69DBB0-27B1-48AE-9FC7-62D028816C65}"/>
            </a:ext>
          </a:extLst>
        </cdr:cNvPr>
        <cdr:cNvSpPr txBox="1"/>
      </cdr:nvSpPr>
      <cdr:spPr>
        <a:xfrm xmlns:a="http://schemas.openxmlformats.org/drawingml/2006/main">
          <a:off x="625151" y="689948"/>
          <a:ext cx="2323322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TO textual</a:t>
          </a:r>
        </a:p>
      </cdr:txBody>
    </cdr:sp>
  </cdr:relSizeAnchor>
  <cdr:relSizeAnchor xmlns:cdr="http://schemas.openxmlformats.org/drawingml/2006/chartDrawing">
    <cdr:from>
      <cdr:x>0.08586</cdr:x>
      <cdr:y>0.29533</cdr:y>
    </cdr:from>
    <cdr:to>
      <cdr:x>0.40493</cdr:x>
      <cdr:y>0.39397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DDA838E2-5B77-41C2-9D4C-678B21E2DA24}"/>
            </a:ext>
          </a:extLst>
        </cdr:cNvPr>
        <cdr:cNvSpPr txBox="1"/>
      </cdr:nvSpPr>
      <cdr:spPr>
        <a:xfrm xmlns:a="http://schemas.openxmlformats.org/drawingml/2006/main">
          <a:off x="625151" y="1382109"/>
          <a:ext cx="2323322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TDL graphical</a:t>
          </a:r>
        </a:p>
      </cdr:txBody>
    </cdr:sp>
  </cdr:relSizeAnchor>
  <cdr:relSizeAnchor xmlns:cdr="http://schemas.openxmlformats.org/drawingml/2006/chartDrawing">
    <cdr:from>
      <cdr:x>0.08586</cdr:x>
      <cdr:y>0.44322</cdr:y>
    </cdr:from>
    <cdr:to>
      <cdr:x>0.40493</cdr:x>
      <cdr:y>0.54187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DDDC80F-DC68-4B18-A687-005656D309D4}"/>
            </a:ext>
          </a:extLst>
        </cdr:cNvPr>
        <cdr:cNvSpPr txBox="1"/>
      </cdr:nvSpPr>
      <cdr:spPr>
        <a:xfrm xmlns:a="http://schemas.openxmlformats.org/drawingml/2006/main">
          <a:off x="625151" y="2074270"/>
          <a:ext cx="2323322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6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accent6">
                  <a:lumMod val="75000"/>
                </a:schemeClr>
              </a:solidFill>
            </a:rPr>
            <a:t>TDL textual</a:t>
          </a:r>
        </a:p>
      </cdr:txBody>
    </cdr:sp>
  </cdr:relSizeAnchor>
  <cdr:relSizeAnchor xmlns:cdr="http://schemas.openxmlformats.org/drawingml/2006/chartDrawing">
    <cdr:from>
      <cdr:x>0.08586</cdr:x>
      <cdr:y>0.59112</cdr:y>
    </cdr:from>
    <cdr:to>
      <cdr:x>0.40493</cdr:x>
      <cdr:y>0.68977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0952CF4-66A8-4C85-9CCE-ED45455EA28F}"/>
            </a:ext>
          </a:extLst>
        </cdr:cNvPr>
        <cdr:cNvSpPr txBox="1"/>
      </cdr:nvSpPr>
      <cdr:spPr>
        <a:xfrm xmlns:a="http://schemas.openxmlformats.org/drawingml/2006/main">
          <a:off x="625151" y="2766431"/>
          <a:ext cx="2323322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6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6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6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accent6">
                  <a:lumMod val="75000"/>
                </a:schemeClr>
              </a:solidFill>
            </a:rPr>
            <a:t>TDL for REST</a:t>
          </a:r>
        </a:p>
      </cdr:txBody>
    </cdr:sp>
  </cdr:relSizeAnchor>
  <cdr:relSizeAnchor xmlns:cdr="http://schemas.openxmlformats.org/drawingml/2006/chartDrawing">
    <cdr:from>
      <cdr:x>0.22926</cdr:x>
      <cdr:y>0.7975</cdr:y>
    </cdr:from>
    <cdr:to>
      <cdr:x>0.77074</cdr:x>
      <cdr:y>0.89614</cdr:y>
    </cdr:to>
    <cdr:sp macro="" textlink="">
      <cdr:nvSpPr>
        <cdr:cNvPr id="36" name="TextBox 1">
          <a:extLst xmlns:a="http://schemas.openxmlformats.org/drawingml/2006/main">
            <a:ext uri="{FF2B5EF4-FFF2-40B4-BE49-F238E27FC236}">
              <a16:creationId xmlns:a16="http://schemas.microsoft.com/office/drawing/2014/main" id="{C2E366EA-D86E-4541-955A-A698B1EDC803}"/>
            </a:ext>
          </a:extLst>
        </cdr:cNvPr>
        <cdr:cNvSpPr txBox="1"/>
      </cdr:nvSpPr>
      <cdr:spPr>
        <a:xfrm xmlns:a="http://schemas.openxmlformats.org/drawingml/2006/main">
          <a:off x="1669386" y="3732245"/>
          <a:ext cx="3942702" cy="4616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model based grammar</a:t>
          </a:r>
        </a:p>
      </cdr:txBody>
    </cdr:sp>
  </cdr:relSizeAnchor>
  <cdr:relSizeAnchor xmlns:cdr="http://schemas.openxmlformats.org/drawingml/2006/chartDrawing">
    <cdr:from>
      <cdr:x>0.40493</cdr:x>
      <cdr:y>0.19675</cdr:y>
    </cdr:from>
    <cdr:to>
      <cdr:x>0.51644</cdr:x>
      <cdr:y>0.58772</cdr:y>
    </cdr:to>
    <cdr:cxnSp macro="">
      <cdr:nvCxnSpPr>
        <cdr:cNvPr id="38" name="Connector: Elbow 37">
          <a:extLst xmlns:a="http://schemas.openxmlformats.org/drawingml/2006/main">
            <a:ext uri="{FF2B5EF4-FFF2-40B4-BE49-F238E27FC236}">
              <a16:creationId xmlns:a16="http://schemas.microsoft.com/office/drawing/2014/main" id="{4AD16F62-B1A9-46A0-9944-388E9E58CC35}"/>
            </a:ext>
          </a:extLst>
        </cdr:cNvPr>
        <cdr:cNvCxnSpPr>
          <a:stCxn xmlns:a="http://schemas.openxmlformats.org/drawingml/2006/main" id="11" idx="3"/>
          <a:endCxn xmlns:a="http://schemas.openxmlformats.org/drawingml/2006/main" id="5" idx="1"/>
        </cdr:cNvCxnSpPr>
      </cdr:nvCxnSpPr>
      <cdr:spPr>
        <a:xfrm xmlns:a="http://schemas.openxmlformats.org/drawingml/2006/main">
          <a:off x="2948473" y="920781"/>
          <a:ext cx="811999" cy="1829741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0.40493</cdr:x>
      <cdr:y>0.34465</cdr:y>
    </cdr:from>
    <cdr:to>
      <cdr:x>0.6834</cdr:x>
      <cdr:y>0.45068</cdr:y>
    </cdr:to>
    <cdr:cxnSp macro="">
      <cdr:nvCxnSpPr>
        <cdr:cNvPr id="40" name="Connector: Elbow 39">
          <a:extLst xmlns:a="http://schemas.openxmlformats.org/drawingml/2006/main">
            <a:ext uri="{FF2B5EF4-FFF2-40B4-BE49-F238E27FC236}">
              <a16:creationId xmlns:a16="http://schemas.microsoft.com/office/drawing/2014/main" id="{30118F47-7731-4B09-AAAC-25E04E785BF6}"/>
            </a:ext>
          </a:extLst>
        </cdr:cNvPr>
        <cdr:cNvCxnSpPr>
          <a:stCxn xmlns:a="http://schemas.openxmlformats.org/drawingml/2006/main" id="12" idx="3"/>
          <a:endCxn xmlns:a="http://schemas.openxmlformats.org/drawingml/2006/main" id="6" idx="1"/>
        </cdr:cNvCxnSpPr>
      </cdr:nvCxnSpPr>
      <cdr:spPr>
        <a:xfrm xmlns:a="http://schemas.openxmlformats.org/drawingml/2006/main">
          <a:off x="2948473" y="1612942"/>
          <a:ext cx="2027697" cy="496201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0.55491</cdr:x>
      <cdr:y>0.03983</cdr:y>
    </cdr:from>
    <cdr:to>
      <cdr:x>0.92506</cdr:x>
      <cdr:y>0.13848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08DC811-8BF5-41D9-81E9-12A748C91601}"/>
            </a:ext>
          </a:extLst>
        </cdr:cNvPr>
        <cdr:cNvSpPr txBox="1"/>
      </cdr:nvSpPr>
      <cdr:spPr>
        <a:xfrm xmlns:a="http://schemas.openxmlformats.org/drawingml/2006/main">
          <a:off x="3357097" y="186413"/>
          <a:ext cx="2239346" cy="4616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Meta-model</a:t>
          </a:r>
        </a:p>
      </cdr:txBody>
    </cdr:sp>
  </cdr:relSizeAnchor>
  <cdr:relSizeAnchor xmlns:cdr="http://schemas.openxmlformats.org/drawingml/2006/chartDrawing">
    <cdr:from>
      <cdr:x>0.55843</cdr:x>
      <cdr:y>0.78155</cdr:y>
    </cdr:from>
    <cdr:to>
      <cdr:x>0.92154</cdr:x>
      <cdr:y>0.8802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8583DDE-3526-44CA-BEB3-2DEA156A2647}"/>
            </a:ext>
          </a:extLst>
        </cdr:cNvPr>
        <cdr:cNvSpPr txBox="1"/>
      </cdr:nvSpPr>
      <cdr:spPr>
        <a:xfrm xmlns:a="http://schemas.openxmlformats.org/drawingml/2006/main">
          <a:off x="3378385" y="3657600"/>
          <a:ext cx="2196771" cy="4616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TDL (core)</a:t>
          </a:r>
        </a:p>
      </cdr:txBody>
    </cdr:sp>
  </cdr:relSizeAnchor>
  <cdr:relSizeAnchor xmlns:cdr="http://schemas.openxmlformats.org/drawingml/2006/chartDrawing">
    <cdr:from>
      <cdr:x>0.08852</cdr:x>
      <cdr:y>0.70464</cdr:y>
    </cdr:from>
    <cdr:to>
      <cdr:x>0.40759</cdr:x>
      <cdr:y>0.80328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C69DBB0-27B1-48AE-9FC7-62D028816C65}"/>
            </a:ext>
          </a:extLst>
        </cdr:cNvPr>
        <cdr:cNvSpPr txBox="1"/>
      </cdr:nvSpPr>
      <cdr:spPr>
        <a:xfrm xmlns:a="http://schemas.openxmlformats.org/drawingml/2006/main">
          <a:off x="535508" y="3297682"/>
          <a:ext cx="1930320" cy="4616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TO textual</a:t>
          </a:r>
        </a:p>
      </cdr:txBody>
    </cdr:sp>
  </cdr:relSizeAnchor>
  <cdr:relSizeAnchor xmlns:cdr="http://schemas.openxmlformats.org/drawingml/2006/chartDrawing">
    <cdr:from>
      <cdr:x>0.08852</cdr:x>
      <cdr:y>0.86486</cdr:y>
    </cdr:from>
    <cdr:to>
      <cdr:x>0.40759</cdr:x>
      <cdr:y>0.96351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DDDC80F-DC68-4B18-A687-005656D309D4}"/>
            </a:ext>
          </a:extLst>
        </cdr:cNvPr>
        <cdr:cNvSpPr txBox="1"/>
      </cdr:nvSpPr>
      <cdr:spPr>
        <a:xfrm xmlns:a="http://schemas.openxmlformats.org/drawingml/2006/main">
          <a:off x="535508" y="4047483"/>
          <a:ext cx="1930320" cy="461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6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accent6">
                  <a:lumMod val="75000"/>
                </a:schemeClr>
              </a:solidFill>
            </a:rPr>
            <a:t>TDL textual</a:t>
          </a:r>
        </a:p>
      </cdr:txBody>
    </cdr:sp>
  </cdr:relSizeAnchor>
  <cdr:relSizeAnchor xmlns:cdr="http://schemas.openxmlformats.org/drawingml/2006/chartDrawing">
    <cdr:from>
      <cdr:x>0.92154</cdr:x>
      <cdr:y>0.08916</cdr:y>
    </cdr:from>
    <cdr:to>
      <cdr:x>0.92506</cdr:x>
      <cdr:y>0.83087</cdr:y>
    </cdr:to>
    <cdr:cxnSp macro="">
      <cdr:nvCxnSpPr>
        <cdr:cNvPr id="16" name="Connector: Elbow 15">
          <a:extLst xmlns:a="http://schemas.openxmlformats.org/drawingml/2006/main">
            <a:ext uri="{FF2B5EF4-FFF2-40B4-BE49-F238E27FC236}">
              <a16:creationId xmlns:a16="http://schemas.microsoft.com/office/drawing/2014/main" id="{2B6181CD-F0EF-4006-8871-3667230A4FA2}"/>
            </a:ext>
          </a:extLst>
        </cdr:cNvPr>
        <cdr:cNvCxnSpPr>
          <a:stCxn xmlns:a="http://schemas.openxmlformats.org/drawingml/2006/main" id="4" idx="3"/>
          <a:endCxn xmlns:a="http://schemas.openxmlformats.org/drawingml/2006/main" id="6" idx="3"/>
        </cdr:cNvCxnSpPr>
      </cdr:nvCxnSpPr>
      <cdr:spPr>
        <a:xfrm xmlns:a="http://schemas.openxmlformats.org/drawingml/2006/main" flipH="1">
          <a:off x="5575156" y="417252"/>
          <a:ext cx="21287" cy="3471187"/>
        </a:xfrm>
        <a:prstGeom xmlns:a="http://schemas.openxmlformats.org/drawingml/2006/main" prst="bentConnector3">
          <a:avLst>
            <a:gd name="adj1" fmla="val -1073895"/>
          </a:avLst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0.40759</cdr:x>
      <cdr:y>0.75396</cdr:y>
    </cdr:from>
    <cdr:to>
      <cdr:x>0.55843</cdr:x>
      <cdr:y>0.83087</cdr:y>
    </cdr:to>
    <cdr:cxnSp macro="">
      <cdr:nvCxnSpPr>
        <cdr:cNvPr id="18" name="Connector: Elbow 17">
          <a:extLst xmlns:a="http://schemas.openxmlformats.org/drawingml/2006/main">
            <a:ext uri="{FF2B5EF4-FFF2-40B4-BE49-F238E27FC236}">
              <a16:creationId xmlns:a16="http://schemas.microsoft.com/office/drawing/2014/main" id="{D0173DB0-908C-4470-B2F6-A3E30B954889}"/>
            </a:ext>
          </a:extLst>
        </cdr:cNvPr>
        <cdr:cNvCxnSpPr>
          <a:stCxn xmlns:a="http://schemas.openxmlformats.org/drawingml/2006/main" id="11" idx="3"/>
          <a:endCxn xmlns:a="http://schemas.openxmlformats.org/drawingml/2006/main" id="6" idx="1"/>
        </cdr:cNvCxnSpPr>
      </cdr:nvCxnSpPr>
      <cdr:spPr>
        <a:xfrm xmlns:a="http://schemas.openxmlformats.org/drawingml/2006/main">
          <a:off x="2465828" y="3528497"/>
          <a:ext cx="912557" cy="359942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0.40759</cdr:x>
      <cdr:y>0.83087</cdr:y>
    </cdr:from>
    <cdr:to>
      <cdr:x>0.55843</cdr:x>
      <cdr:y>0.91418</cdr:y>
    </cdr:to>
    <cdr:cxnSp macro="">
      <cdr:nvCxnSpPr>
        <cdr:cNvPr id="20" name="Connector: Elbow 19">
          <a:extLst xmlns:a="http://schemas.openxmlformats.org/drawingml/2006/main">
            <a:ext uri="{FF2B5EF4-FFF2-40B4-BE49-F238E27FC236}">
              <a16:creationId xmlns:a16="http://schemas.microsoft.com/office/drawing/2014/main" id="{805E0DB3-8EF2-4087-AE7A-BB409AFC3F89}"/>
            </a:ext>
          </a:extLst>
        </cdr:cNvPr>
        <cdr:cNvCxnSpPr>
          <a:stCxn xmlns:a="http://schemas.openxmlformats.org/drawingml/2006/main" id="13" idx="3"/>
          <a:endCxn xmlns:a="http://schemas.openxmlformats.org/drawingml/2006/main" id="6" idx="1"/>
        </cdr:cNvCxnSpPr>
      </cdr:nvCxnSpPr>
      <cdr:spPr>
        <a:xfrm xmlns:a="http://schemas.openxmlformats.org/drawingml/2006/main" flipV="1">
          <a:off x="2465828" y="3888439"/>
          <a:ext cx="912557" cy="389883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0.57033</cdr:x>
      <cdr:y>0.24584</cdr:y>
    </cdr:from>
    <cdr:to>
      <cdr:x>0.90963</cdr:x>
      <cdr:y>0.34449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A9D3BFE8-2136-4AEA-9D3B-5C7E4F219238}"/>
            </a:ext>
          </a:extLst>
        </cdr:cNvPr>
        <cdr:cNvSpPr txBox="1"/>
      </cdr:nvSpPr>
      <cdr:spPr>
        <a:xfrm xmlns:a="http://schemas.openxmlformats.org/drawingml/2006/main">
          <a:off x="3450404" y="1150523"/>
          <a:ext cx="2052733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TO (ext.)</a:t>
          </a:r>
        </a:p>
      </cdr:txBody>
    </cdr:sp>
  </cdr:relSizeAnchor>
  <cdr:relSizeAnchor xmlns:cdr="http://schemas.openxmlformats.org/drawingml/2006/chartDrawing">
    <cdr:from>
      <cdr:x>0.09469</cdr:x>
      <cdr:y>0.24584</cdr:y>
    </cdr:from>
    <cdr:to>
      <cdr:x>0.41376</cdr:x>
      <cdr:y>0.34448</cdr:y>
    </cdr:to>
    <cdr:sp macro="" textlink="">
      <cdr:nvSpPr>
        <cdr:cNvPr id="34" name="TextBox 1">
          <a:extLst xmlns:a="http://schemas.openxmlformats.org/drawingml/2006/main">
            <a:ext uri="{FF2B5EF4-FFF2-40B4-BE49-F238E27FC236}">
              <a16:creationId xmlns:a16="http://schemas.microsoft.com/office/drawing/2014/main" id="{2BE1C668-E557-463F-ACD0-D03E1EE13C0B}"/>
            </a:ext>
          </a:extLst>
        </cdr:cNvPr>
        <cdr:cNvSpPr txBox="1"/>
      </cdr:nvSpPr>
      <cdr:spPr>
        <a:xfrm xmlns:a="http://schemas.openxmlformats.org/drawingml/2006/main">
          <a:off x="572830" y="1150540"/>
          <a:ext cx="1930320" cy="4616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TO textual</a:t>
          </a:r>
        </a:p>
      </cdr:txBody>
    </cdr:sp>
  </cdr:relSizeAnchor>
  <cdr:relSizeAnchor xmlns:cdr="http://schemas.openxmlformats.org/drawingml/2006/chartDrawing">
    <cdr:from>
      <cdr:x>0.41376</cdr:x>
      <cdr:y>0.29516</cdr:y>
    </cdr:from>
    <cdr:to>
      <cdr:x>0.57033</cdr:x>
      <cdr:y>0.29516</cdr:y>
    </cdr:to>
    <cdr:cxnSp macro="">
      <cdr:nvCxnSpPr>
        <cdr:cNvPr id="35" name="Connector: Elbow 34">
          <a:extLst xmlns:a="http://schemas.openxmlformats.org/drawingml/2006/main">
            <a:ext uri="{FF2B5EF4-FFF2-40B4-BE49-F238E27FC236}">
              <a16:creationId xmlns:a16="http://schemas.microsoft.com/office/drawing/2014/main" id="{25CC4FE5-8D24-4D52-80E9-40B6F78DB25C}"/>
            </a:ext>
          </a:extLst>
        </cdr:cNvPr>
        <cdr:cNvCxnSpPr>
          <a:stCxn xmlns:a="http://schemas.openxmlformats.org/drawingml/2006/main" id="34" idx="3"/>
          <a:endCxn xmlns:a="http://schemas.openxmlformats.org/drawingml/2006/main" id="28" idx="1"/>
        </cdr:cNvCxnSpPr>
      </cdr:nvCxnSpPr>
      <cdr:spPr>
        <a:xfrm xmlns:a="http://schemas.openxmlformats.org/drawingml/2006/main">
          <a:off x="2503150" y="1381355"/>
          <a:ext cx="947254" cy="1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0.73998</cdr:x>
      <cdr:y>0.14056</cdr:y>
    </cdr:from>
    <cdr:to>
      <cdr:x>0.7403</cdr:x>
      <cdr:y>0.24584</cdr:y>
    </cdr:to>
    <cdr:cxnSp macro="">
      <cdr:nvCxnSpPr>
        <cdr:cNvPr id="38" name="Connector: Elbow 37">
          <a:extLst xmlns:a="http://schemas.openxmlformats.org/drawingml/2006/main">
            <a:ext uri="{FF2B5EF4-FFF2-40B4-BE49-F238E27FC236}">
              <a16:creationId xmlns:a16="http://schemas.microsoft.com/office/drawing/2014/main" id="{840DB140-5209-440C-B961-FF0257D63D45}"/>
            </a:ext>
          </a:extLst>
        </cdr:cNvPr>
        <cdr:cNvCxnSpPr>
          <a:endCxn xmlns:a="http://schemas.openxmlformats.org/drawingml/2006/main" id="28" idx="0"/>
        </cdr:cNvCxnSpPr>
      </cdr:nvCxnSpPr>
      <cdr:spPr>
        <a:xfrm xmlns:a="http://schemas.openxmlformats.org/drawingml/2006/main" rot="5400000">
          <a:off x="4231379" y="903201"/>
          <a:ext cx="492715" cy="1929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0.06871</cdr:x>
      <cdr:y>0.41122</cdr:y>
    </cdr:from>
    <cdr:to>
      <cdr:x>0.43831</cdr:x>
      <cdr:y>0.58878</cdr:y>
    </cdr:to>
    <cdr:sp macro="" textlink="">
      <cdr:nvSpPr>
        <cdr:cNvPr id="39" name="TextBox 1">
          <a:extLst xmlns:a="http://schemas.openxmlformats.org/drawingml/2006/main">
            <a:ext uri="{FF2B5EF4-FFF2-40B4-BE49-F238E27FC236}">
              <a16:creationId xmlns:a16="http://schemas.microsoft.com/office/drawing/2014/main" id="{055BE41C-C67A-47DB-BB8C-8C8B7FD6AC8E}"/>
            </a:ext>
          </a:extLst>
        </cdr:cNvPr>
        <cdr:cNvSpPr txBox="1"/>
      </cdr:nvSpPr>
      <cdr:spPr>
        <a:xfrm xmlns:a="http://schemas.openxmlformats.org/drawingml/2006/main">
          <a:off x="415698" y="1924476"/>
          <a:ext cx="2235994" cy="83099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model transformation</a:t>
          </a:r>
        </a:p>
      </cdr:txBody>
    </cdr:sp>
  </cdr:relSizeAnchor>
  <cdr:relSizeAnchor xmlns:cdr="http://schemas.openxmlformats.org/drawingml/2006/chartDrawing">
    <cdr:from>
      <cdr:x>0.57033</cdr:x>
      <cdr:y>0.41122</cdr:y>
    </cdr:from>
    <cdr:to>
      <cdr:x>0.90963</cdr:x>
      <cdr:y>0.58878</cdr:y>
    </cdr:to>
    <cdr:sp macro="" textlink="">
      <cdr:nvSpPr>
        <cdr:cNvPr id="40" name="TextBox 1">
          <a:extLst xmlns:a="http://schemas.openxmlformats.org/drawingml/2006/main">
            <a:ext uri="{FF2B5EF4-FFF2-40B4-BE49-F238E27FC236}">
              <a16:creationId xmlns:a16="http://schemas.microsoft.com/office/drawing/2014/main" id="{9EE50486-A90C-4CFC-9EB7-BC0832322018}"/>
            </a:ext>
          </a:extLst>
        </cdr:cNvPr>
        <cdr:cNvSpPr txBox="1"/>
      </cdr:nvSpPr>
      <cdr:spPr>
        <a:xfrm xmlns:a="http://schemas.openxmlformats.org/drawingml/2006/main">
          <a:off x="3450404" y="1924476"/>
          <a:ext cx="2052733" cy="83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tx2"/>
              </a:solidFill>
            </a:rPr>
            <a:t>mapping model</a:t>
          </a:r>
        </a:p>
      </cdr:txBody>
    </cdr:sp>
  </cdr:relSizeAnchor>
  <cdr:relSizeAnchor xmlns:cdr="http://schemas.openxmlformats.org/drawingml/2006/chartDrawing">
    <cdr:from>
      <cdr:x>0.90963</cdr:x>
      <cdr:y>0.08916</cdr:y>
    </cdr:from>
    <cdr:to>
      <cdr:x>0.92506</cdr:x>
      <cdr:y>0.5</cdr:y>
    </cdr:to>
    <cdr:cxnSp macro="">
      <cdr:nvCxnSpPr>
        <cdr:cNvPr id="42" name="Connector: Elbow 41">
          <a:extLst xmlns:a="http://schemas.openxmlformats.org/drawingml/2006/main">
            <a:ext uri="{FF2B5EF4-FFF2-40B4-BE49-F238E27FC236}">
              <a16:creationId xmlns:a16="http://schemas.microsoft.com/office/drawing/2014/main" id="{58AA912E-B600-4E18-B540-3B4E8EF9A56A}"/>
            </a:ext>
          </a:extLst>
        </cdr:cNvPr>
        <cdr:cNvCxnSpPr>
          <a:stCxn xmlns:a="http://schemas.openxmlformats.org/drawingml/2006/main" id="4" idx="3"/>
          <a:endCxn xmlns:a="http://schemas.openxmlformats.org/drawingml/2006/main" id="40" idx="3"/>
        </cdr:cNvCxnSpPr>
      </cdr:nvCxnSpPr>
      <cdr:spPr>
        <a:xfrm xmlns:a="http://schemas.openxmlformats.org/drawingml/2006/main" flipH="1">
          <a:off x="5503137" y="417252"/>
          <a:ext cx="93306" cy="1922723"/>
        </a:xfrm>
        <a:prstGeom xmlns:a="http://schemas.openxmlformats.org/drawingml/2006/main" prst="bentConnector3">
          <a:avLst>
            <a:gd name="adj1" fmla="val -245000"/>
          </a:avLst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0.63899</cdr:y>
    </cdr:from>
    <cdr:to>
      <cdr:x>1</cdr:x>
      <cdr:y>0.63899</cdr:y>
    </cdr:to>
    <cdr:cxnSp macro="">
      <cdr:nvCxnSpPr>
        <cdr:cNvPr id="44" name="Straight Connector 43">
          <a:extLst xmlns:a="http://schemas.openxmlformats.org/drawingml/2006/main">
            <a:ext uri="{FF2B5EF4-FFF2-40B4-BE49-F238E27FC236}">
              <a16:creationId xmlns:a16="http://schemas.microsoft.com/office/drawing/2014/main" id="{4FF65CAE-BBA3-4BCB-A3BF-F30345142185}"/>
            </a:ext>
          </a:extLst>
        </cdr:cNvPr>
        <cdr:cNvCxnSpPr/>
      </cdr:nvCxnSpPr>
      <cdr:spPr>
        <a:xfrm xmlns:a="http://schemas.openxmlformats.org/drawingml/2006/main">
          <a:off x="0" y="2990461"/>
          <a:ext cx="604983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74032-455D-4AE6-B8EF-8077C19EA293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257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47301-19C0-45FE-B1DF-7C50C8E438D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77744-7318-40EC-B333-A0D067E2D76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7C3FA-7240-48FF-BFC9-C7756573C8A5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8BAF9-C37A-40D4-BEBA-AC3D50D6A6B7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D1DCA-00BE-442E-9D15-BFFB6CFFDE4D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96402-A123-41E3-9C01-FD2C302732A1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8B337-E964-4E6C-9FCA-FA18587ABB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95A0F-CEE2-4744-A9AA-1F3291CD313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274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14EDF-85EB-43AE-95E6-AA39389651CB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2701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80E5-12FB-4B3E-8DB8-5163AD47875A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4B1B6-809B-4FA5-ACA3-66691671522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11.05.2021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Unifying TO and TDL via textual syntax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Martti Käärik 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MTS#83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TDL language structure</a:t>
            </a:r>
          </a:p>
          <a:p>
            <a:pPr lvl="1"/>
            <a:r>
              <a:rPr lang="en-US" dirty="0"/>
              <a:t>What is TDL-TO (TO)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Mapping</a:t>
            </a:r>
          </a:p>
          <a:p>
            <a:pPr lvl="1"/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48BF97-82E6-4561-B53C-B03DF6A6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 (language) specification structure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6777AF-14A4-4781-A1E3-9E200F3752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4167515" cy="4680000"/>
          </a:xfrm>
        </p:spPr>
        <p:txBody>
          <a:bodyPr/>
          <a:lstStyle/>
          <a:p>
            <a:r>
              <a:rPr lang="en-US" dirty="0"/>
              <a:t>Language has 2 parts</a:t>
            </a:r>
          </a:p>
          <a:p>
            <a:pPr lvl="1"/>
            <a:r>
              <a:rPr lang="en-US" dirty="0"/>
              <a:t>Textual or graphical syntax for users</a:t>
            </a:r>
          </a:p>
          <a:p>
            <a:pPr lvl="1"/>
            <a:r>
              <a:rPr lang="en-US" dirty="0"/>
              <a:t>Metamodel for tooling</a:t>
            </a:r>
          </a:p>
          <a:p>
            <a:pPr marL="0" lvl="1" indent="0">
              <a:buNone/>
            </a:pPr>
            <a:r>
              <a:rPr lang="en-US" sz="1600" dirty="0"/>
              <a:t>Syntax connected to meta-model using model-based grammar (Xtext)</a:t>
            </a:r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F3FB181B-40A6-437B-8699-51F97612C8C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2071981"/>
              </p:ext>
            </p:extLst>
          </p:nvPr>
        </p:nvGraphicFramePr>
        <p:xfrm>
          <a:off x="4553339" y="1600200"/>
          <a:ext cx="7281474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35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and why is TDL-TO different from TDL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Specific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textual syntax</a:t>
            </a:r>
          </a:p>
          <a:p>
            <a:pPr lvl="2"/>
            <a:r>
              <a:rPr lang="en-US" dirty="0"/>
              <a:t>Derived from existing practices in ETSI</a:t>
            </a:r>
          </a:p>
          <a:p>
            <a:pPr lvl="1"/>
            <a:r>
              <a:rPr lang="en-US" dirty="0"/>
              <a:t>Meta-model extension to overcome static constraints of TDL</a:t>
            </a:r>
          </a:p>
          <a:p>
            <a:pPr lvl="2"/>
            <a:r>
              <a:rPr lang="en-US" dirty="0"/>
              <a:t>In order to support that specific syntax</a:t>
            </a:r>
          </a:p>
        </p:txBody>
      </p:sp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usage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ToR</a:t>
            </a:r>
            <a:endParaRPr lang="en-US" dirty="0"/>
          </a:p>
          <a:p>
            <a:pPr lvl="1"/>
            <a:r>
              <a:rPr lang="en-US" dirty="0"/>
              <a:t>Elaborate a defined way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derive TDs from TOs</a:t>
            </a:r>
            <a:r>
              <a:rPr lang="en-US" dirty="0"/>
              <a:t> and provide guidelines for a semi-automatic workflow</a:t>
            </a:r>
          </a:p>
          <a:p>
            <a:pPr lvl="2"/>
            <a:r>
              <a:rPr lang="en-US" dirty="0"/>
              <a:t>Take existing TOs and create TDL test descriptions based on those</a:t>
            </a:r>
          </a:p>
          <a:p>
            <a:r>
              <a:rPr lang="en-US" dirty="0"/>
              <a:t>Additional requests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development</a:t>
            </a:r>
            <a:r>
              <a:rPr lang="en-US" dirty="0"/>
              <a:t> of TOs to TDL test descriptions</a:t>
            </a:r>
          </a:p>
          <a:p>
            <a:pPr lvl="2"/>
            <a:r>
              <a:rPr lang="en-US" dirty="0"/>
              <a:t>Mix TDL and TO syntax</a:t>
            </a:r>
          </a:p>
        </p:txBody>
      </p:sp>
    </p:spTree>
    <p:extLst>
      <p:ext uri="{BB962C8B-B14F-4D97-AF65-F5344CB8AC3E}">
        <p14:creationId xmlns:p14="http://schemas.microsoft.com/office/powerpoint/2010/main" val="360394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48BF97-82E6-4561-B53C-B03DF6A6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TO syntax to TDL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6777AF-14A4-4781-A1E3-9E200F3752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4969948" cy="4680000"/>
          </a:xfrm>
        </p:spPr>
        <p:txBody>
          <a:bodyPr/>
          <a:lstStyle/>
          <a:p>
            <a:r>
              <a:rPr lang="en-US" dirty="0"/>
              <a:t>2 approaches</a:t>
            </a:r>
          </a:p>
          <a:p>
            <a:pPr lvl="1"/>
            <a:r>
              <a:rPr lang="en-US" dirty="0"/>
              <a:t>Model mapping</a:t>
            </a:r>
          </a:p>
          <a:p>
            <a:pPr lvl="2"/>
            <a:r>
              <a:rPr lang="en-US" dirty="0"/>
              <a:t>Annotations in TO descriptions to guide transformation</a:t>
            </a:r>
          </a:p>
          <a:p>
            <a:pPr lvl="2"/>
            <a:r>
              <a:rPr lang="en-US" dirty="0"/>
              <a:t>Standardized transformation rules</a:t>
            </a:r>
          </a:p>
          <a:p>
            <a:pPr lvl="2"/>
            <a:r>
              <a:rPr lang="en-US" dirty="0"/>
              <a:t>Mapping model</a:t>
            </a:r>
          </a:p>
          <a:p>
            <a:pPr lvl="1"/>
            <a:r>
              <a:rPr lang="en-US" dirty="0"/>
              <a:t>Syntax mapping</a:t>
            </a:r>
          </a:p>
          <a:p>
            <a:pPr lvl="2"/>
            <a:r>
              <a:rPr lang="en-US" dirty="0"/>
              <a:t>TO special syntax mapped to TDL (core) meta-model</a:t>
            </a:r>
          </a:p>
          <a:p>
            <a:pPr lvl="2"/>
            <a:r>
              <a:rPr lang="en-US" dirty="0"/>
              <a:t>Extend TDL meta-model with missing TO concepts</a:t>
            </a:r>
          </a:p>
        </p:txBody>
      </p:sp>
      <p:graphicFrame>
        <p:nvGraphicFramePr>
          <p:cNvPr id="15" name="מציין מיקום תוכן 8">
            <a:extLst>
              <a:ext uri="{FF2B5EF4-FFF2-40B4-BE49-F238E27FC236}">
                <a16:creationId xmlns:a16="http://schemas.microsoft.com/office/drawing/2014/main" id="{D18B006E-7FA6-4F7F-90EC-E5D8EC08322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9066399"/>
              </p:ext>
            </p:extLst>
          </p:nvPr>
        </p:nvGraphicFramePr>
        <p:xfrm>
          <a:off x="5784979" y="1600200"/>
          <a:ext cx="604983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53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mixing the syntaxes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Additional concepts to be added to </a:t>
            </a:r>
            <a:r>
              <a:rPr lang="en-US" dirty="0" err="1"/>
              <a:t>TO</a:t>
            </a:r>
            <a:r>
              <a:rPr lang="en-US" dirty="0"/>
              <a:t> syntax</a:t>
            </a:r>
          </a:p>
          <a:p>
            <a:pPr lvl="2"/>
            <a:r>
              <a:rPr lang="en-US" dirty="0"/>
              <a:t>Compound, alternative behaviors (Konrad)</a:t>
            </a:r>
          </a:p>
          <a:p>
            <a:pPr lvl="1"/>
            <a:r>
              <a:rPr lang="en-US" dirty="0" err="1"/>
              <a:t>Techincal</a:t>
            </a:r>
            <a:r>
              <a:rPr lang="en-US" dirty="0"/>
              <a:t> feasibility of creating the grammar that supports a mix of syntaxes</a:t>
            </a:r>
          </a:p>
          <a:p>
            <a:pPr lvl="1"/>
            <a:r>
              <a:rPr lang="en-US" dirty="0"/>
              <a:t>2 separate TDL syntaxes instead of mixing?</a:t>
            </a:r>
          </a:p>
          <a:p>
            <a:pPr lvl="2"/>
            <a:r>
              <a:rPr lang="en-US" dirty="0"/>
              <a:t>Total 3 syntaxes</a:t>
            </a:r>
          </a:p>
          <a:p>
            <a:pPr lvl="3"/>
            <a:r>
              <a:rPr lang="en-US" dirty="0"/>
              <a:t>TO (no data types, no test configurations)</a:t>
            </a:r>
          </a:p>
          <a:p>
            <a:pPr lvl="3"/>
            <a:r>
              <a:rPr lang="en-US" dirty="0"/>
              <a:t>TO-like TDL</a:t>
            </a:r>
          </a:p>
          <a:p>
            <a:pPr lvl="3"/>
            <a:r>
              <a:rPr lang="en-US" dirty="0"/>
              <a:t>TDL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70446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21_Light_Version.potx  -  Read-Only" id="{9D022FDC-5B42-4D4D-932E-40AFFA4B67CC}" vid="{C589E157-421D-4A79-AD65-717ADFC4B7DE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ETSI_CORPORATE_PRESENTATION_template_2021_Light_Version</Template>
  <TotalTime>205</TotalTime>
  <Words>271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ETSI Corporate 2018</vt:lpstr>
      <vt:lpstr>Unifying TO and TDL via textual syntax</vt:lpstr>
      <vt:lpstr>Agenda</vt:lpstr>
      <vt:lpstr>TDL (language) specification structure</vt:lpstr>
      <vt:lpstr>How and why is TDL-TO different from TDL</vt:lpstr>
      <vt:lpstr>TO usage</vt:lpstr>
      <vt:lpstr>From TO syntax to TDL</vt:lpstr>
      <vt:lpstr>Considerations for mixing the syntaxes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Martti Käärik</dc:creator>
  <cp:keywords/>
  <cp:lastModifiedBy>Martti Käärik</cp:lastModifiedBy>
  <cp:revision>42</cp:revision>
  <dcterms:created xsi:type="dcterms:W3CDTF">2021-05-11T04:32:45Z</dcterms:created>
  <dcterms:modified xsi:type="dcterms:W3CDTF">2021-05-11T08:08:03Z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