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64" r:id="rId3"/>
    <p:sldId id="272" r:id="rId4"/>
    <p:sldId id="283" r:id="rId5"/>
    <p:sldId id="284" r:id="rId6"/>
    <p:sldId id="274" r:id="rId7"/>
    <p:sldId id="282" r:id="rId8"/>
    <p:sldId id="281" r:id="rId9"/>
    <p:sldId id="275" r:id="rId10"/>
    <p:sldId id="27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89" d="100"/>
          <a:sy n="89" d="100"/>
        </p:scale>
        <p:origin x="120" y="4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5/11/2021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5/11/2021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2021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11-May-2021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MTS TDL Working Group Status</a:t>
            </a:r>
            <a:br>
              <a:rPr lang="en-US" dirty="0"/>
            </a:br>
            <a:r>
              <a:rPr lang="en-US" sz="3600" dirty="0"/>
              <a:t>Period: Jan 2021 – May 2021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Andreas Ulrich</a:t>
            </a:r>
            <a:br>
              <a:rPr lang="en-US" dirty="0"/>
            </a:br>
            <a:r>
              <a:rPr lang="en-US" dirty="0"/>
              <a:t>WG Chairman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MTS#83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2D8DE-7566-4AF6-96AC-A6D159D3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1: TDL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73364-97E1-4B49-BC83-81990B291CC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Standardised textual syntax for TO and TD, indentation-based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Parameterizable test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Re-usable events in TDL-TO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New language features for supporting RESTful API services testing through their </a:t>
            </a:r>
            <a:r>
              <a:rPr lang="en-GB" dirty="0" err="1"/>
              <a:t>OpenAPI</a:t>
            </a:r>
            <a:r>
              <a:rPr lang="en-GB" dirty="0"/>
              <a:t> interface specification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E8FD3-6F0D-48E9-B3EA-33056B377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4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EE42-54A1-4099-8638-3DE40CA4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2: TOP Maintenance + RESTful API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BF9B0-8D35-4239-A8CD-A390CD36CC5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Implement the elaborated workflow for RESTful API services testing from Task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Provision of a TDL-TD code generator and execution engine to support the execution of RESTful API services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A0700-623D-4E33-B351-A9699BCEC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66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EE97-347E-4013-BEC5-0F2E37B2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3: TDL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715B7-8230-4DAF-924F-DE33FAA491D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600570"/>
            <a:ext cx="9215886" cy="40406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Elaborate a defined way to derive TDs from TOs; provide guidelines for a semi-automatic workflow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Elaborate a workflow to specify TOs/TDs for RESTful API services starting from an </a:t>
            </a:r>
            <a:r>
              <a:rPr lang="en-GB" dirty="0" err="1"/>
              <a:t>OpenAPI</a:t>
            </a:r>
            <a:r>
              <a:rPr lang="en-GB" dirty="0"/>
              <a:t> specification in accordance with EG 203 647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Demonstrate and describe the application of TOP for RESTful API Services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Solicitation of requirements for describing tests of AI systems and ML models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F7EAA-779B-4370-A550-766AA51F8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E245-7736-4D1F-8123-0B6B8FC3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8074-E1E6-4CA5-BACC-398D1BFC73C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Setup of new TTF 013 on TDL/TOP evolution and Restful API testing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Preparatory meeting 04-Feb-2021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Start of work in March 2021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Final drafts until end of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Open TDL/TTF meeting 10-Mar-2021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With participation of 3 guests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Expectations on TDL and TOP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5B317-81D4-4750-92E9-2EB4E0F86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8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4573-9B2A-4090-BF35-CA53D8190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TDL / TTF Meeting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F9D9F-3251-4B14-A31E-7FF47FA9EA5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Skip distinction between two separate languages for Test Objectives and Test Descriptions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Observation: People use of TDL-TO but forget about TDL core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Support for protocol specifications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Observation: Need for native data type support in TDL to handle (i.e. “map”) protocol specs such as ASN.1 automatically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Besides ASN.1, similar issue occurs for any interface specification language, including </a:t>
            </a:r>
            <a:r>
              <a:rPr lang="en-GB" dirty="0" err="1"/>
              <a:t>OpenAPI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33FE9-A078-4718-B131-50FC48129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6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357C6-FCE7-46AE-825B-E01E3BE4C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5B36A-D5A4-4AFB-AFDF-76E962DEB55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TDL WG / TTF Meeting on 19-May-2021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Discussion of achievements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Progressing on execution of TDL specs for an Open API example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Interest for a TDL TTF in 2022?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84934-389A-4A07-9DF1-0FFF1BCCD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1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C5AE-6ACA-47DB-A37C-25EB01DC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TDL/TOP Roadmap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F82778-91D1-47C6-ABD0-F4B85F30C0A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85601725"/>
              </p:ext>
            </p:extLst>
          </p:nvPr>
        </p:nvGraphicFramePr>
        <p:xfrm>
          <a:off x="609759" y="1332932"/>
          <a:ext cx="10854360" cy="5442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563">
                  <a:extLst>
                    <a:ext uri="{9D8B030D-6E8A-4147-A177-3AD203B41FA5}">
                      <a16:colId xmlns:a16="http://schemas.microsoft.com/office/drawing/2014/main" val="3360559495"/>
                    </a:ext>
                  </a:extLst>
                </a:gridCol>
                <a:gridCol w="3261815">
                  <a:extLst>
                    <a:ext uri="{9D8B030D-6E8A-4147-A177-3AD203B41FA5}">
                      <a16:colId xmlns:a16="http://schemas.microsoft.com/office/drawing/2014/main" val="1102839102"/>
                    </a:ext>
                  </a:extLst>
                </a:gridCol>
                <a:gridCol w="3016156">
                  <a:extLst>
                    <a:ext uri="{9D8B030D-6E8A-4147-A177-3AD203B41FA5}">
                      <a16:colId xmlns:a16="http://schemas.microsoft.com/office/drawing/2014/main" val="590743061"/>
                    </a:ext>
                  </a:extLst>
                </a:gridCol>
                <a:gridCol w="3493826">
                  <a:extLst>
                    <a:ext uri="{9D8B030D-6E8A-4147-A177-3AD203B41FA5}">
                      <a16:colId xmlns:a16="http://schemas.microsoft.com/office/drawing/2014/main" val="3538191293"/>
                    </a:ext>
                  </a:extLst>
                </a:gridCol>
              </a:tblGrid>
              <a:tr h="258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Year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TDL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TOP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Methodology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40278"/>
                  </a:ext>
                </a:extLst>
              </a:tr>
              <a:tr h="81687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2021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Standardise a default TDL TO/TD textual syntax (indentation based) </a:t>
                      </a:r>
                      <a:r>
                        <a:rPr lang="en-GB" sz="1600" b="1" dirty="0">
                          <a:effectLst/>
                        </a:rPr>
                        <a:t>(</a:t>
                      </a:r>
                      <a:r>
                        <a:rPr lang="en-GB" sz="1600" b="1" dirty="0" err="1">
                          <a:effectLst/>
                        </a:rPr>
                        <a:t>reqs</a:t>
                      </a:r>
                      <a:r>
                        <a:rPr lang="en-GB" sz="1600" b="1" dirty="0">
                          <a:effectLst/>
                        </a:rPr>
                        <a:t> on syntax to be discussed)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for tabular data values specifications in TDL specifications </a:t>
                      </a:r>
                      <a:r>
                        <a:rPr lang="en-GB" sz="1600" b="1" dirty="0">
                          <a:effectLst/>
                        </a:rPr>
                        <a:t>(to be covered also in TDL)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Elaborate a defined way to derive TDs from TOs; provide guidelines for a semi-automatic workflow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1389049"/>
                  </a:ext>
                </a:extLst>
              </a:tr>
              <a:tr h="9024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Extensions towards parameterizable test objectives and re-usable events in TDL-TO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TDL execution engine to support </a:t>
                      </a:r>
                      <a:r>
                        <a:rPr lang="en-GB" sz="1600" b="1" dirty="0">
                          <a:effectLst/>
                        </a:rPr>
                        <a:t>RESTful API testing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Req</a:t>
                      </a:r>
                      <a:r>
                        <a:rPr lang="en-GB" sz="1600" dirty="0">
                          <a:effectLst/>
                        </a:rPr>
                        <a:t> solicitation for testing of AI systems (self-adaptive systems)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089005"/>
                  </a:ext>
                </a:extLst>
              </a:tr>
              <a:tr h="74171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Language features to better support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RESTful API testing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using </a:t>
                      </a:r>
                      <a:r>
                        <a:rPr lang="en-GB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OpenAPI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GB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t.b.detailed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(extension or base lang.)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of </a:t>
                      </a:r>
                      <a:r>
                        <a:rPr lang="en-GB" sz="1600" dirty="0" err="1">
                          <a:effectLst/>
                        </a:rPr>
                        <a:t>OpenAPI</a:t>
                      </a:r>
                      <a:r>
                        <a:rPr lang="en-GB" sz="1600" dirty="0">
                          <a:effectLst/>
                        </a:rPr>
                        <a:t> for data type specs in TOP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254954"/>
                  </a:ext>
                </a:extLst>
              </a:tr>
              <a:tr h="58092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Besides functional tests, test specification support of further testing kinds such as stochastic tests (endurance and performance), adaptive tests (of intelligent systems), security tests (attack patterns) etc.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95705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Elaborate on an execution semantics for TDL specifications to provide direct execution of TDL specifications, e.g. within a containerized architecture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02936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Methodology + guideline for interoperability </a:t>
                      </a:r>
                      <a:r>
                        <a:rPr lang="en-GB" sz="1600" b="1" dirty="0">
                          <a:effectLst/>
                        </a:rPr>
                        <a:t>testing of AI systems </a:t>
                      </a:r>
                      <a:r>
                        <a:rPr lang="en-GB" sz="1600" dirty="0">
                          <a:effectLst/>
                        </a:rPr>
                        <a:t>(self-adaptive systems)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788265"/>
                  </a:ext>
                </a:extLst>
              </a:tr>
              <a:tr h="52818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2022+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Provide an approach, based on model transformation and meta-modelling, to map TDL specifications to arbitrary general-purpose language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27596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Methodology support and tool support for reverse engineering of TDL specifications from structured data (e.g. TDL)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67702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6B1A4E-2429-4926-903B-83787775816F}"/>
              </a:ext>
            </a:extLst>
          </p:cNvPr>
          <p:cNvSpPr/>
          <p:nvPr/>
        </p:nvSpPr>
        <p:spPr>
          <a:xfrm>
            <a:off x="431468" y="1867246"/>
            <a:ext cx="870931" cy="205705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Covered in TTF T013</a:t>
            </a:r>
          </a:p>
        </p:txBody>
      </p:sp>
    </p:spTree>
    <p:extLst>
      <p:ext uri="{BB962C8B-B14F-4D97-AF65-F5344CB8AC3E}">
        <p14:creationId xmlns:p14="http://schemas.microsoft.com/office/powerpoint/2010/main" val="104782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CEA64A-F1C4-4DC0-B45E-329B47D23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70790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C3CF-1474-4079-AF1F-F0B7744B7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1C0F1-0154-4DC4-95E9-FF79E84DF3A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TDL standard series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203 119-1 V1.5.1 (2020-08): </a:t>
            </a:r>
            <a:r>
              <a:rPr lang="en-GB" sz="2000" dirty="0"/>
              <a:t>Abstract Syntax and Associated Semantics</a:t>
            </a:r>
            <a:endParaRPr lang="fi-FI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203 119-2 V1.4.1 (2020-08): Graphical Syntax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203 119-3 V1.4.1 (2020-08): Exchange Format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203 119-4 V1.4.1 (2020-08): </a:t>
            </a:r>
            <a:r>
              <a:rPr lang="en-GB" sz="2000" dirty="0"/>
              <a:t>Structured Test Objective Specification (Extension)</a:t>
            </a:r>
            <a:endParaRPr lang="fi-FI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203 119-5 V1.1.1 (2018-05): UML Profile for TDL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203 119-6 V1.2.1 (2020-08): Mapping to TTCN-3</a:t>
            </a:r>
            <a:endParaRPr lang="en-GB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203 119-7 V1.2.1 (2020-08): Extended Test Configurations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TOP description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TR 103 119 V1.2.1 (2020-09): Reference Implementation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EBBCA-FE07-414F-92F8-C0966EDFB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2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DE38-6895-49FE-8E91-6CDA6D8F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WIs – Handled in TTF 013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E3512-B217-4AD5-A63D-E38BAC301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E1D045-61FC-4134-8E14-C1CA1563A3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WIs appear under MTS, but not under MTS TDL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C5229B-82F0-4D74-A098-88F74B925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2554113"/>
            <a:ext cx="116395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04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7567-35C1-4D0C-923C-39DE4BD5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of TTF T013 as stated in </a:t>
            </a:r>
            <a:r>
              <a:rPr lang="en-GB" dirty="0" err="1"/>
              <a:t>ToR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B2DD-0A15-4012-B7D1-03DBF02668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TDL phase 6: Enhancements + RESTful API services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Timeframe: Feb 2021 – Mar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Requested budget: 108,600 €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Planned efforts comparable with previous STFs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2AE0D-9504-4CFA-8175-1221A102E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46847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744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ETSI Corporate 2018</vt:lpstr>
      <vt:lpstr>MTS TDL Working Group Status Period: Jan 2021 – May 2021</vt:lpstr>
      <vt:lpstr>WG Activities</vt:lpstr>
      <vt:lpstr>Open TDL / TTF Meeting Discussion</vt:lpstr>
      <vt:lpstr>Next Activities</vt:lpstr>
      <vt:lpstr>TDL/TOP Roadmap</vt:lpstr>
      <vt:lpstr>BACKUP</vt:lpstr>
      <vt:lpstr>Current Standards</vt:lpstr>
      <vt:lpstr>Current WIs – Handled in TTF 013</vt:lpstr>
      <vt:lpstr>Scope of TTF T013 as stated in ToR</vt:lpstr>
      <vt:lpstr>TTF Task 1: TDL Evolution</vt:lpstr>
      <vt:lpstr>TTF Task 2: TOP Maintenance + RESTful API Services</vt:lpstr>
      <vt:lpstr>TTF Task 3: TDL Methodology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(T RDA SSI RVT-DE)</cp:lastModifiedBy>
  <cp:revision>58</cp:revision>
  <dcterms:created xsi:type="dcterms:W3CDTF">2019-05-20T14:30:10Z</dcterms:created>
  <dcterms:modified xsi:type="dcterms:W3CDTF">2021-05-11T07:39:01Z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  <property fmtid="{D5CDD505-2E9C-101B-9397-08002B2CF9AE}" pid="5" name="MSIP_Label_6f75f480-7803-4ee9-bb54-84d0635fdbe7_Enabled">
    <vt:lpwstr>true</vt:lpwstr>
  </property>
  <property fmtid="{D5CDD505-2E9C-101B-9397-08002B2CF9AE}" pid="6" name="MSIP_Label_6f75f480-7803-4ee9-bb54-84d0635fdbe7_SetDate">
    <vt:lpwstr>2021-05-11T07:39:01Z</vt:lpwstr>
  </property>
  <property fmtid="{D5CDD505-2E9C-101B-9397-08002B2CF9AE}" pid="7" name="MSIP_Label_6f75f480-7803-4ee9-bb54-84d0635fdbe7_Method">
    <vt:lpwstr>Standard</vt:lpwstr>
  </property>
  <property fmtid="{D5CDD505-2E9C-101B-9397-08002B2CF9AE}" pid="8" name="MSIP_Label_6f75f480-7803-4ee9-bb54-84d0635fdbe7_Name">
    <vt:lpwstr>unrestricted</vt:lpwstr>
  </property>
  <property fmtid="{D5CDD505-2E9C-101B-9397-08002B2CF9AE}" pid="9" name="MSIP_Label_6f75f480-7803-4ee9-bb54-84d0635fdbe7_SiteId">
    <vt:lpwstr>38ae3bcd-9579-4fd4-adda-b42e1495d55a</vt:lpwstr>
  </property>
  <property fmtid="{D5CDD505-2E9C-101B-9397-08002B2CF9AE}" pid="10" name="MSIP_Label_6f75f480-7803-4ee9-bb54-84d0635fdbe7_ActionId">
    <vt:lpwstr>b7d1115d-7c71-436a-84b8-d2224c0c425e</vt:lpwstr>
  </property>
  <property fmtid="{D5CDD505-2E9C-101B-9397-08002B2CF9AE}" pid="11" name="MSIP_Label_6f75f480-7803-4ee9-bb54-84d0635fdbe7_ContentBits">
    <vt:lpwstr>0</vt:lpwstr>
  </property>
  <property fmtid="{D5CDD505-2E9C-101B-9397-08002B2CF9AE}" pid="12" name="Document_Confidentiality">
    <vt:lpwstr>Unrestricted</vt:lpwstr>
  </property>
</Properties>
</file>