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4" r:id="rId3"/>
    <p:sldId id="274" r:id="rId4"/>
    <p:sldId id="275" r:id="rId5"/>
    <p:sldId id="904" r:id="rId6"/>
    <p:sldId id="905" r:id="rId7"/>
    <p:sldId id="276" r:id="rId8"/>
    <p:sldId id="907" r:id="rId9"/>
    <p:sldId id="902" r:id="rId10"/>
    <p:sldId id="903" r:id="rId11"/>
    <p:sldId id="906" r:id="rId12"/>
    <p:sldId id="899" r:id="rId13"/>
    <p:sldId id="9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004A8D"/>
    <a:srgbClr val="E7E6E6"/>
    <a:srgbClr val="298FD1"/>
    <a:srgbClr val="302E45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6412" autoAdjust="0"/>
  </p:normalViewPr>
  <p:slideViewPr>
    <p:cSldViewPr snapToGrid="0" showGuides="1">
      <p:cViewPr varScale="1">
        <p:scale>
          <a:sx n="89" d="100"/>
          <a:sy n="89" d="100"/>
        </p:scale>
        <p:origin x="120" y="4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theme" Target="../theme/theme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56B1-47E5-4841-AF78-A552147C4512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5/10/2021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B2504C87-FC84-438B-A720-21488CDB61C0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18" name="Picture 557">
              <a:extLst>
                <a:ext uri="{FF2B5EF4-FFF2-40B4-BE49-F238E27FC236}">
                  <a16:creationId xmlns:a16="http://schemas.microsoft.com/office/drawing/2014/main" id="{0A92B92B-D22F-4FF9-B868-A7AC80615C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58">
              <a:extLst>
                <a:ext uri="{FF2B5EF4-FFF2-40B4-BE49-F238E27FC236}">
                  <a16:creationId xmlns:a16="http://schemas.microsoft.com/office/drawing/2014/main" id="{7D250BE4-0032-4CCD-84C8-744BBB7185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>
              <a:extLst>
                <a:ext uri="{FF2B5EF4-FFF2-40B4-BE49-F238E27FC236}">
                  <a16:creationId xmlns:a16="http://schemas.microsoft.com/office/drawing/2014/main" id="{C15384F6-8DB7-41A6-93B8-A4BC23530E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60">
              <a:extLst>
                <a:ext uri="{FF2B5EF4-FFF2-40B4-BE49-F238E27FC236}">
                  <a16:creationId xmlns:a16="http://schemas.microsoft.com/office/drawing/2014/main" id="{43EBC18D-92B8-4565-8E90-F7ECD31B20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1">
              <a:extLst>
                <a:ext uri="{FF2B5EF4-FFF2-40B4-BE49-F238E27FC236}">
                  <a16:creationId xmlns:a16="http://schemas.microsoft.com/office/drawing/2014/main" id="{1C501CCD-4174-4668-8166-87CAAEB77A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2">
              <a:extLst>
                <a:ext uri="{FF2B5EF4-FFF2-40B4-BE49-F238E27FC236}">
                  <a16:creationId xmlns:a16="http://schemas.microsoft.com/office/drawing/2014/main" id="{E57B3E20-17C7-494E-A0A2-BAB2AF195E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63">
              <a:extLst>
                <a:ext uri="{FF2B5EF4-FFF2-40B4-BE49-F238E27FC236}">
                  <a16:creationId xmlns:a16="http://schemas.microsoft.com/office/drawing/2014/main" id="{514A8179-A926-426C-9CAA-AA208EA17D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564">
              <a:extLst>
                <a:ext uri="{FF2B5EF4-FFF2-40B4-BE49-F238E27FC236}">
                  <a16:creationId xmlns:a16="http://schemas.microsoft.com/office/drawing/2014/main" id="{74373E8D-8315-4171-8C2E-F8914FEB2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565">
              <a:extLst>
                <a:ext uri="{FF2B5EF4-FFF2-40B4-BE49-F238E27FC236}">
                  <a16:creationId xmlns:a16="http://schemas.microsoft.com/office/drawing/2014/main" id="{22FAB139-CD22-4E10-BE68-C62BC7B58D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66">
              <a:extLst>
                <a:ext uri="{FF2B5EF4-FFF2-40B4-BE49-F238E27FC236}">
                  <a16:creationId xmlns:a16="http://schemas.microsoft.com/office/drawing/2014/main" id="{7EC961B9-3432-4D00-BA4C-4A78D343F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67">
              <a:extLst>
                <a:ext uri="{FF2B5EF4-FFF2-40B4-BE49-F238E27FC236}">
                  <a16:creationId xmlns:a16="http://schemas.microsoft.com/office/drawing/2014/main" id="{93907AED-F43B-4D7B-9361-12CA48814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8">
              <a:extLst>
                <a:ext uri="{FF2B5EF4-FFF2-40B4-BE49-F238E27FC236}">
                  <a16:creationId xmlns:a16="http://schemas.microsoft.com/office/drawing/2014/main" id="{1C955C52-2EFE-47FC-A984-DC626F9F8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69">
              <a:extLst>
                <a:ext uri="{FF2B5EF4-FFF2-40B4-BE49-F238E27FC236}">
                  <a16:creationId xmlns:a16="http://schemas.microsoft.com/office/drawing/2014/main" id="{B5268699-F415-4999-803B-D418F83DF1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70">
              <a:extLst>
                <a:ext uri="{FF2B5EF4-FFF2-40B4-BE49-F238E27FC236}">
                  <a16:creationId xmlns:a16="http://schemas.microsoft.com/office/drawing/2014/main" id="{E70622DE-2437-4CCF-BCA8-731EF210C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1">
              <a:extLst>
                <a:ext uri="{FF2B5EF4-FFF2-40B4-BE49-F238E27FC236}">
                  <a16:creationId xmlns:a16="http://schemas.microsoft.com/office/drawing/2014/main" id="{748D3C03-3124-46A0-99E5-CB20E03CD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72">
              <a:extLst>
                <a:ext uri="{FF2B5EF4-FFF2-40B4-BE49-F238E27FC236}">
                  <a16:creationId xmlns:a16="http://schemas.microsoft.com/office/drawing/2014/main" id="{D0AAAF57-B701-4B57-96FA-3CEAE28D9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73">
              <a:extLst>
                <a:ext uri="{FF2B5EF4-FFF2-40B4-BE49-F238E27FC236}">
                  <a16:creationId xmlns:a16="http://schemas.microsoft.com/office/drawing/2014/main" id="{CA2BF93B-FBE1-4DC4-B567-57737B532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4">
              <a:extLst>
                <a:ext uri="{FF2B5EF4-FFF2-40B4-BE49-F238E27FC236}">
                  <a16:creationId xmlns:a16="http://schemas.microsoft.com/office/drawing/2014/main" id="{DA8FDA4F-8E9B-4C2D-AEAE-DEC89818E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75">
              <a:extLst>
                <a:ext uri="{FF2B5EF4-FFF2-40B4-BE49-F238E27FC236}">
                  <a16:creationId xmlns:a16="http://schemas.microsoft.com/office/drawing/2014/main" id="{DC6B021C-CA4C-4B10-9C41-6C231690A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6">
              <a:extLst>
                <a:ext uri="{FF2B5EF4-FFF2-40B4-BE49-F238E27FC236}">
                  <a16:creationId xmlns:a16="http://schemas.microsoft.com/office/drawing/2014/main" id="{36BFEA37-F6A9-4038-8F4B-739057225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77">
              <a:extLst>
                <a:ext uri="{FF2B5EF4-FFF2-40B4-BE49-F238E27FC236}">
                  <a16:creationId xmlns:a16="http://schemas.microsoft.com/office/drawing/2014/main" id="{C58FE0F3-4001-4DBF-9F95-616FCC73C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8">
              <a:extLst>
                <a:ext uri="{FF2B5EF4-FFF2-40B4-BE49-F238E27FC236}">
                  <a16:creationId xmlns:a16="http://schemas.microsoft.com/office/drawing/2014/main" id="{B4DAFB6D-94D8-4DAE-9983-B329AE8D75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79">
              <a:extLst>
                <a:ext uri="{FF2B5EF4-FFF2-40B4-BE49-F238E27FC236}">
                  <a16:creationId xmlns:a16="http://schemas.microsoft.com/office/drawing/2014/main" id="{295764C6-F4C3-4341-9CF1-83F4F7E7B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80">
              <a:extLst>
                <a:ext uri="{FF2B5EF4-FFF2-40B4-BE49-F238E27FC236}">
                  <a16:creationId xmlns:a16="http://schemas.microsoft.com/office/drawing/2014/main" id="{750013AC-B5DC-48AF-A686-4A28C1B12D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1">
              <a:extLst>
                <a:ext uri="{FF2B5EF4-FFF2-40B4-BE49-F238E27FC236}">
                  <a16:creationId xmlns:a16="http://schemas.microsoft.com/office/drawing/2014/main" id="{6FE6799D-4F40-41DC-A67F-2784AB6E8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82">
              <a:extLst>
                <a:ext uri="{FF2B5EF4-FFF2-40B4-BE49-F238E27FC236}">
                  <a16:creationId xmlns:a16="http://schemas.microsoft.com/office/drawing/2014/main" id="{FF6CB771-D4A0-46E1-9088-7AD54191E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3">
              <a:extLst>
                <a:ext uri="{FF2B5EF4-FFF2-40B4-BE49-F238E27FC236}">
                  <a16:creationId xmlns:a16="http://schemas.microsoft.com/office/drawing/2014/main" id="{903CF516-0ED6-4F28-8AAF-B9118757F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84">
              <a:extLst>
                <a:ext uri="{FF2B5EF4-FFF2-40B4-BE49-F238E27FC236}">
                  <a16:creationId xmlns:a16="http://schemas.microsoft.com/office/drawing/2014/main" id="{62BF4C1D-91A4-4FC4-BEA9-9F525F1E7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85">
              <a:extLst>
                <a:ext uri="{FF2B5EF4-FFF2-40B4-BE49-F238E27FC236}">
                  <a16:creationId xmlns:a16="http://schemas.microsoft.com/office/drawing/2014/main" id="{816BD2A4-1C0B-4343-8CC8-E6D6B9E2F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86">
              <a:extLst>
                <a:ext uri="{FF2B5EF4-FFF2-40B4-BE49-F238E27FC236}">
                  <a16:creationId xmlns:a16="http://schemas.microsoft.com/office/drawing/2014/main" id="{9B63D5C7-13FB-4090-ABFE-A71B7E581A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87">
              <a:extLst>
                <a:ext uri="{FF2B5EF4-FFF2-40B4-BE49-F238E27FC236}">
                  <a16:creationId xmlns:a16="http://schemas.microsoft.com/office/drawing/2014/main" id="{96D58EF5-0F2C-4F7C-A2DB-722FED039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theme" Target="../theme/theme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CA89A9A-A5F7-417D-8281-0F0AD414C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>
                <a:cs typeface="Tahoma" panose="020B0604030504040204" pitchFamily="34" charset="0"/>
              </a:rPr>
              <a:t>Headline</a:t>
            </a:r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A42CB4B-57D2-407D-B106-3003DD1CC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DF556B1-47E5-4841-AF78-A552147C4512}" type="datetimeFigureOut">
              <a:rPr lang="en-US" smtClean="0">
                <a:cs typeface="Tahoma" panose="020B0604030504040204" pitchFamily="34" charset="0"/>
              </a:rPr>
              <a:pPr/>
              <a:t>5/10/2021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0002F051-D97F-4490-8155-EFDC83EB22D4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55" name="Picture 557">
              <a:extLst>
                <a:ext uri="{FF2B5EF4-FFF2-40B4-BE49-F238E27FC236}">
                  <a16:creationId xmlns:a16="http://schemas.microsoft.com/office/drawing/2014/main" id="{298B8FEE-FBC0-4001-9448-C1B0BE0ACC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8">
              <a:extLst>
                <a:ext uri="{FF2B5EF4-FFF2-40B4-BE49-F238E27FC236}">
                  <a16:creationId xmlns:a16="http://schemas.microsoft.com/office/drawing/2014/main" id="{8BE8B8BA-AEE3-4AD1-B554-69BB44C7F9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59">
              <a:extLst>
                <a:ext uri="{FF2B5EF4-FFF2-40B4-BE49-F238E27FC236}">
                  <a16:creationId xmlns:a16="http://schemas.microsoft.com/office/drawing/2014/main" id="{FB06006E-E417-4CA3-9F4A-0274FFA33D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60">
              <a:extLst>
                <a:ext uri="{FF2B5EF4-FFF2-40B4-BE49-F238E27FC236}">
                  <a16:creationId xmlns:a16="http://schemas.microsoft.com/office/drawing/2014/main" id="{2160B201-484A-43AC-A607-C8CCEBB7BC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61">
              <a:extLst>
                <a:ext uri="{FF2B5EF4-FFF2-40B4-BE49-F238E27FC236}">
                  <a16:creationId xmlns:a16="http://schemas.microsoft.com/office/drawing/2014/main" id="{ED40B19C-9058-4568-AAEB-B4F56B202C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62">
              <a:extLst>
                <a:ext uri="{FF2B5EF4-FFF2-40B4-BE49-F238E27FC236}">
                  <a16:creationId xmlns:a16="http://schemas.microsoft.com/office/drawing/2014/main" id="{DDE74F5F-3501-4F33-8084-309F13A487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563">
              <a:extLst>
                <a:ext uri="{FF2B5EF4-FFF2-40B4-BE49-F238E27FC236}">
                  <a16:creationId xmlns:a16="http://schemas.microsoft.com/office/drawing/2014/main" id="{CAAFAADF-5A06-4CC4-B1AD-4264ED4B16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564">
              <a:extLst>
                <a:ext uri="{FF2B5EF4-FFF2-40B4-BE49-F238E27FC236}">
                  <a16:creationId xmlns:a16="http://schemas.microsoft.com/office/drawing/2014/main" id="{911EC386-5B81-40D8-9BD9-F055D565E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3" name="Picture 565">
              <a:extLst>
                <a:ext uri="{FF2B5EF4-FFF2-40B4-BE49-F238E27FC236}">
                  <a16:creationId xmlns:a16="http://schemas.microsoft.com/office/drawing/2014/main" id="{8D1489E3-CB74-4F33-AA28-04DE4992A5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566">
              <a:extLst>
                <a:ext uri="{FF2B5EF4-FFF2-40B4-BE49-F238E27FC236}">
                  <a16:creationId xmlns:a16="http://schemas.microsoft.com/office/drawing/2014/main" id="{D784CD7D-F0D6-4C69-B3AD-5BD6FB6A0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7">
              <a:extLst>
                <a:ext uri="{FF2B5EF4-FFF2-40B4-BE49-F238E27FC236}">
                  <a16:creationId xmlns:a16="http://schemas.microsoft.com/office/drawing/2014/main" id="{3CABE504-8F60-4614-98F0-A38E19982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68">
              <a:extLst>
                <a:ext uri="{FF2B5EF4-FFF2-40B4-BE49-F238E27FC236}">
                  <a16:creationId xmlns:a16="http://schemas.microsoft.com/office/drawing/2014/main" id="{E67C61BA-93EE-4772-9E27-FD907BC8C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9">
              <a:extLst>
                <a:ext uri="{FF2B5EF4-FFF2-40B4-BE49-F238E27FC236}">
                  <a16:creationId xmlns:a16="http://schemas.microsoft.com/office/drawing/2014/main" id="{ED5B4DE0-6944-49C0-8A8A-6E5B96641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0">
              <a:extLst>
                <a:ext uri="{FF2B5EF4-FFF2-40B4-BE49-F238E27FC236}">
                  <a16:creationId xmlns:a16="http://schemas.microsoft.com/office/drawing/2014/main" id="{FF663DC5-2B55-4D1E-AA79-A388292F3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1">
              <a:extLst>
                <a:ext uri="{FF2B5EF4-FFF2-40B4-BE49-F238E27FC236}">
                  <a16:creationId xmlns:a16="http://schemas.microsoft.com/office/drawing/2014/main" id="{11C782A3-E7FE-476E-8C2D-38171D3B2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72">
              <a:extLst>
                <a:ext uri="{FF2B5EF4-FFF2-40B4-BE49-F238E27FC236}">
                  <a16:creationId xmlns:a16="http://schemas.microsoft.com/office/drawing/2014/main" id="{35EED4D9-667C-4474-8188-B3F4105CC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3">
              <a:extLst>
                <a:ext uri="{FF2B5EF4-FFF2-40B4-BE49-F238E27FC236}">
                  <a16:creationId xmlns:a16="http://schemas.microsoft.com/office/drawing/2014/main" id="{8362B5CB-6262-411F-8D62-3ADAB3D279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74">
              <a:extLst>
                <a:ext uri="{FF2B5EF4-FFF2-40B4-BE49-F238E27FC236}">
                  <a16:creationId xmlns:a16="http://schemas.microsoft.com/office/drawing/2014/main" id="{2E76B8BC-7D28-4F5A-8B80-F5A248481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75">
              <a:extLst>
                <a:ext uri="{FF2B5EF4-FFF2-40B4-BE49-F238E27FC236}">
                  <a16:creationId xmlns:a16="http://schemas.microsoft.com/office/drawing/2014/main" id="{9AC98230-5B0B-499D-A926-4DA501AA1A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76">
              <a:extLst>
                <a:ext uri="{FF2B5EF4-FFF2-40B4-BE49-F238E27FC236}">
                  <a16:creationId xmlns:a16="http://schemas.microsoft.com/office/drawing/2014/main" id="{6B62D9A9-D65C-409E-9D98-5C7C07EDB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7">
              <a:extLst>
                <a:ext uri="{FF2B5EF4-FFF2-40B4-BE49-F238E27FC236}">
                  <a16:creationId xmlns:a16="http://schemas.microsoft.com/office/drawing/2014/main" id="{5D8ECD4C-8C7C-40BD-87EF-34D8DD3B5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78">
              <a:extLst>
                <a:ext uri="{FF2B5EF4-FFF2-40B4-BE49-F238E27FC236}">
                  <a16:creationId xmlns:a16="http://schemas.microsoft.com/office/drawing/2014/main" id="{FAF4847C-4836-4770-BCB8-AF17E01C8F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9">
              <a:extLst>
                <a:ext uri="{FF2B5EF4-FFF2-40B4-BE49-F238E27FC236}">
                  <a16:creationId xmlns:a16="http://schemas.microsoft.com/office/drawing/2014/main" id="{C792681A-A195-4054-98CF-1BE8118D3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0">
              <a:extLst>
                <a:ext uri="{FF2B5EF4-FFF2-40B4-BE49-F238E27FC236}">
                  <a16:creationId xmlns:a16="http://schemas.microsoft.com/office/drawing/2014/main" id="{F860F466-4E9E-4FAB-9191-889E48281B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81">
              <a:extLst>
                <a:ext uri="{FF2B5EF4-FFF2-40B4-BE49-F238E27FC236}">
                  <a16:creationId xmlns:a16="http://schemas.microsoft.com/office/drawing/2014/main" id="{1C2FD782-88A5-4E4E-89F9-910CA5334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2">
              <a:extLst>
                <a:ext uri="{FF2B5EF4-FFF2-40B4-BE49-F238E27FC236}">
                  <a16:creationId xmlns:a16="http://schemas.microsoft.com/office/drawing/2014/main" id="{AA0304B4-16F1-4CD8-BB14-707B7F8043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3">
              <a:extLst>
                <a:ext uri="{FF2B5EF4-FFF2-40B4-BE49-F238E27FC236}">
                  <a16:creationId xmlns:a16="http://schemas.microsoft.com/office/drawing/2014/main" id="{2DF743D5-A415-4BF6-B0A3-8AC5B6731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84">
              <a:extLst>
                <a:ext uri="{FF2B5EF4-FFF2-40B4-BE49-F238E27FC236}">
                  <a16:creationId xmlns:a16="http://schemas.microsoft.com/office/drawing/2014/main" id="{3C727FF0-B644-4A2B-960F-B25EA00AE4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85">
              <a:extLst>
                <a:ext uri="{FF2B5EF4-FFF2-40B4-BE49-F238E27FC236}">
                  <a16:creationId xmlns:a16="http://schemas.microsoft.com/office/drawing/2014/main" id="{4A808CD2-18F3-449F-A991-CF96363A45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6">
              <a:extLst>
                <a:ext uri="{FF2B5EF4-FFF2-40B4-BE49-F238E27FC236}">
                  <a16:creationId xmlns:a16="http://schemas.microsoft.com/office/drawing/2014/main" id="{3EC021A0-1E7F-47D7-914D-758B06AB45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87">
              <a:extLst>
                <a:ext uri="{FF2B5EF4-FFF2-40B4-BE49-F238E27FC236}">
                  <a16:creationId xmlns:a16="http://schemas.microsoft.com/office/drawing/2014/main" id="{167C89AE-02E0-4FE1-A187-477C3D2DE4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animations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11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4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2021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906F-6360-4DB0-8A9B-651FFE6A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8922D22B-837F-49F3-A2E6-2C9ACB7F5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60908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1" r:id="rId2"/>
    <p:sldLayoutId id="2147483660" r:id="rId3"/>
    <p:sldLayoutId id="2147483779" r:id="rId4"/>
    <p:sldLayoutId id="2147483836" r:id="rId5"/>
    <p:sldLayoutId id="2147483837" r:id="rId6"/>
    <p:sldLayoutId id="2147483838" r:id="rId7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9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9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9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newsroom/dae/document.cfm?doc_id=75788" TargetMode="External"/><Relationship Id="rId3" Type="http://schemas.openxmlformats.org/officeDocument/2006/relationships/hyperlink" Target="https://digital-strategy.ec.europa.eu/news-redirect/709089" TargetMode="External"/><Relationship Id="rId7" Type="http://schemas.openxmlformats.org/officeDocument/2006/relationships/hyperlink" Target="https://digital-strategy.ec.europa.eu/en/library/proposal-regulation-european-approach-artificial-intelligence" TargetMode="External"/><Relationship Id="rId2" Type="http://schemas.openxmlformats.org/officeDocument/2006/relationships/hyperlink" Target="https://ec.europa.eu/info/strategy/priorities-2019-2024/europe-fit-digital-age/excellence-trust-artificial-intelligenc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c.europa.eu/docsroom/documents/45508" TargetMode="External"/><Relationship Id="rId5" Type="http://schemas.openxmlformats.org/officeDocument/2006/relationships/hyperlink" Target="https://digital-strategy.ec.europa.eu/news-redirect/709091" TargetMode="External"/><Relationship Id="rId4" Type="http://schemas.openxmlformats.org/officeDocument/2006/relationships/hyperlink" Target="https://digital-strategy.ec.europa.eu/news-redirect/709090" TargetMode="External"/><Relationship Id="rId9" Type="http://schemas.openxmlformats.org/officeDocument/2006/relationships/hyperlink" Target="https://ec.europa.eu/newsroom/dae/document.cfm?doc_id=7578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tsi.org/ngppapp/ContributionCreation.aspx?primarykeys=197423" TargetMode="External"/><Relationship Id="rId2" Type="http://schemas.openxmlformats.org/officeDocument/2006/relationships/hyperlink" Target="https://portal.etsi.org/ngppapp/ContributionCreation.aspx?primarykeys=19742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gress.layer123.com/event/6fcafab2-9587-44d3-a7a5-82de4c04c1e2/summary" TargetMode="External"/><Relationship Id="rId2" Type="http://schemas.openxmlformats.org/officeDocument/2006/relationships/hyperlink" Target="https://www.itu.int/en/ITU-T/Workshops-and-Seminars/20210316/Pages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tsi.org/events/1885-2021-10-8th-ucaat-user-conference-on-advanced-automated-testi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box.etsi.org/OCG/OCG_AI/05-CONTRIBUTIONS/2021/OCGAI(21)000010_EC_AI_Regulations_Draft_20210421_AllFormats.zi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11-May-2021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Joint MTS/INT Working Meetings on</a:t>
            </a:r>
            <a:br>
              <a:rPr lang="en-US" dirty="0"/>
            </a:br>
            <a:r>
              <a:rPr lang="en-US" dirty="0"/>
              <a:t>Testing of and with AI</a:t>
            </a:r>
            <a:endParaRPr lang="en-US" sz="36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Andreas Ulrich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E0D95049-F654-46FF-8E98-336BBC643B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MTS#83</a:t>
            </a:r>
          </a:p>
        </p:txBody>
      </p:sp>
    </p:spTree>
    <p:extLst>
      <p:ext uri="{BB962C8B-B14F-4D97-AF65-F5344CB8AC3E}">
        <p14:creationId xmlns:p14="http://schemas.microsoft.com/office/powerpoint/2010/main" val="290958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713F4-EBCC-436C-8203-4CF46B30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 draft documents on AI (external sources)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EF099-B070-4349-BBF2-846C196D906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EC overview of trust in AI</a:t>
            </a:r>
            <a:endParaRPr lang="en-US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Communication on Fostering a European approach to Artificial Intelligence</a:t>
            </a:r>
            <a:r>
              <a:rPr lang="en-US" dirty="0"/>
              <a:t>, 21 April 2021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Regulation on a European approach for Artificial Intelligence</a:t>
            </a:r>
            <a:r>
              <a:rPr lang="en-US" dirty="0"/>
              <a:t>, 21 April 2021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New Coordinated Plan on Artificial Intelligence</a:t>
            </a:r>
            <a:r>
              <a:rPr lang="en-US" dirty="0"/>
              <a:t>, 21 April 2021,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Regulation on machinery products</a:t>
            </a:r>
            <a:r>
              <a:rPr lang="en-US" dirty="0"/>
              <a:t>, 21 April 2021</a:t>
            </a:r>
          </a:p>
          <a:p>
            <a:r>
              <a:rPr lang="en-US" dirty="0"/>
              <a:t>EC </a:t>
            </a:r>
            <a:r>
              <a:rPr lang="en-US" dirty="0">
                <a:hlinkClick r:id="rId7"/>
              </a:rPr>
              <a:t>released</a:t>
            </a:r>
            <a:r>
              <a:rPr lang="en-US" dirty="0"/>
              <a:t> the Draft Regulations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PDF draft</a:t>
            </a:r>
            <a:endParaRPr lang="en-US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PDF annex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3804994" y="1328216"/>
            <a:ext cx="260302" cy="10471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30" name="Rounded Rectangle 29"/>
          <p:cNvSpPr/>
          <p:nvPr/>
        </p:nvSpPr>
        <p:spPr>
          <a:xfrm>
            <a:off x="2216474" y="1328216"/>
            <a:ext cx="260302" cy="10471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31" name="Rounded Rectangle 30"/>
          <p:cNvSpPr/>
          <p:nvPr/>
        </p:nvSpPr>
        <p:spPr>
          <a:xfrm>
            <a:off x="7687299" y="1851798"/>
            <a:ext cx="3418990" cy="3680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5" name="Rounded Rectangle 24"/>
          <p:cNvSpPr/>
          <p:nvPr/>
        </p:nvSpPr>
        <p:spPr>
          <a:xfrm>
            <a:off x="5112285" y="1328215"/>
            <a:ext cx="260302" cy="10471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6" name="Rounded Rectangle 25"/>
          <p:cNvSpPr/>
          <p:nvPr/>
        </p:nvSpPr>
        <p:spPr>
          <a:xfrm>
            <a:off x="5686635" y="1328216"/>
            <a:ext cx="260302" cy="10471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7" name="Rounded Rectangle 26"/>
          <p:cNvSpPr/>
          <p:nvPr/>
        </p:nvSpPr>
        <p:spPr>
          <a:xfrm>
            <a:off x="3533568" y="1328217"/>
            <a:ext cx="224704" cy="5640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8" name="Rounded Rectangle 27"/>
          <p:cNvSpPr/>
          <p:nvPr/>
        </p:nvSpPr>
        <p:spPr>
          <a:xfrm>
            <a:off x="7648924" y="2449524"/>
            <a:ext cx="4118136" cy="3526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6" name="Rounded Rectangle 15"/>
          <p:cNvSpPr/>
          <p:nvPr/>
        </p:nvSpPr>
        <p:spPr>
          <a:xfrm>
            <a:off x="3811668" y="1314867"/>
            <a:ext cx="260302" cy="1047165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7" name="Rounded Rectangle 16"/>
          <p:cNvSpPr/>
          <p:nvPr/>
        </p:nvSpPr>
        <p:spPr>
          <a:xfrm>
            <a:off x="4888201" y="1314867"/>
            <a:ext cx="260302" cy="1047165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8" name="Rounded Rectangle 17"/>
          <p:cNvSpPr/>
          <p:nvPr/>
        </p:nvSpPr>
        <p:spPr>
          <a:xfrm>
            <a:off x="7962622" y="3096946"/>
            <a:ext cx="3257132" cy="312251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9" name="Rounded Rectangle 18"/>
          <p:cNvSpPr/>
          <p:nvPr/>
        </p:nvSpPr>
        <p:spPr>
          <a:xfrm>
            <a:off x="3006564" y="1314866"/>
            <a:ext cx="260302" cy="10471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0" name="Rounded Rectangle 19"/>
          <p:cNvSpPr/>
          <p:nvPr/>
        </p:nvSpPr>
        <p:spPr>
          <a:xfrm>
            <a:off x="3266866" y="1314866"/>
            <a:ext cx="260302" cy="10471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1" name="Rounded Rectangle 20"/>
          <p:cNvSpPr/>
          <p:nvPr/>
        </p:nvSpPr>
        <p:spPr>
          <a:xfrm>
            <a:off x="3527167" y="1838449"/>
            <a:ext cx="250289" cy="5235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2" name="Rounded Rectangle 21"/>
          <p:cNvSpPr/>
          <p:nvPr/>
        </p:nvSpPr>
        <p:spPr>
          <a:xfrm>
            <a:off x="4077254" y="1314866"/>
            <a:ext cx="260302" cy="10471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3" name="Rounded Rectangle 22"/>
          <p:cNvSpPr/>
          <p:nvPr/>
        </p:nvSpPr>
        <p:spPr>
          <a:xfrm>
            <a:off x="1935593" y="1314867"/>
            <a:ext cx="260302" cy="10471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4" name="Rounded Rectangle 23"/>
          <p:cNvSpPr/>
          <p:nvPr/>
        </p:nvSpPr>
        <p:spPr>
          <a:xfrm>
            <a:off x="7735691" y="1524000"/>
            <a:ext cx="3644251" cy="3683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" name="Rounded Rectangle 7"/>
          <p:cNvSpPr/>
          <p:nvPr/>
        </p:nvSpPr>
        <p:spPr>
          <a:xfrm>
            <a:off x="2743202" y="1314867"/>
            <a:ext cx="260302" cy="1047165"/>
          </a:xfrm>
          <a:prstGeom prst="roundRect">
            <a:avLst/>
          </a:prstGeom>
          <a:solidFill>
            <a:srgbClr val="F595C0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0" name="Rounded Rectangle 9"/>
          <p:cNvSpPr/>
          <p:nvPr/>
        </p:nvSpPr>
        <p:spPr>
          <a:xfrm>
            <a:off x="4371767" y="1314867"/>
            <a:ext cx="260302" cy="1047165"/>
          </a:xfrm>
          <a:prstGeom prst="roundRect">
            <a:avLst/>
          </a:prstGeom>
          <a:solidFill>
            <a:srgbClr val="F595C0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1" name="Rounded Rectangle 10"/>
          <p:cNvSpPr/>
          <p:nvPr/>
        </p:nvSpPr>
        <p:spPr>
          <a:xfrm>
            <a:off x="5395947" y="1314867"/>
            <a:ext cx="260302" cy="1047165"/>
          </a:xfrm>
          <a:prstGeom prst="roundRect">
            <a:avLst/>
          </a:prstGeom>
          <a:solidFill>
            <a:srgbClr val="F595C0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2" name="Rounded Rectangle 11"/>
          <p:cNvSpPr/>
          <p:nvPr/>
        </p:nvSpPr>
        <p:spPr>
          <a:xfrm>
            <a:off x="7592990" y="3361072"/>
            <a:ext cx="3793625" cy="696995"/>
          </a:xfrm>
          <a:prstGeom prst="roundRect">
            <a:avLst/>
          </a:prstGeom>
          <a:solidFill>
            <a:srgbClr val="F595C0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Artificial Intelligence and future directions for ETSI (WP#34)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359">
            <a:off x="9762231" y="4261746"/>
            <a:ext cx="2013910" cy="2824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GB"/>
              <a:t>ETSI/BOARD(20)126_0XX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88765" y="4408237"/>
            <a:ext cx="3314493" cy="74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https://www.etsi.org/images/files/ETSIWhitePapers/etsi_wp34_Artificial_Intellignce_and_future_directions_for_ETSI.pdf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96078"/>
            <a:ext cx="5466933" cy="5498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0214" y="1196078"/>
            <a:ext cx="547964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ETSI aims to handle specific </a:t>
            </a:r>
            <a:r>
              <a:rPr lang="en-GB" sz="2000" b="1" u="sng" dirty="0"/>
              <a:t>needs</a:t>
            </a:r>
            <a:r>
              <a:rPr lang="en-GB" sz="2000" b="1" dirty="0"/>
              <a:t> for AI:</a:t>
            </a:r>
          </a:p>
          <a:p>
            <a:r>
              <a:rPr lang="en-GB" sz="2000" dirty="0"/>
              <a:t>• to harness AI for optimization of ICT networks,</a:t>
            </a:r>
          </a:p>
          <a:p>
            <a:r>
              <a:rPr lang="en-GB" sz="2000" dirty="0"/>
              <a:t>• to include ethical requirements in AI usage </a:t>
            </a:r>
            <a:br>
              <a:rPr lang="en-GB" sz="2000" dirty="0"/>
            </a:br>
            <a:r>
              <a:rPr lang="en-GB" sz="2000" dirty="0"/>
              <a:t>    e.g. for eHealth, privacy/security</a:t>
            </a:r>
          </a:p>
          <a:p>
            <a:r>
              <a:rPr lang="en-GB" sz="2000" dirty="0"/>
              <a:t>• to ensure reliability through appropriate testing </a:t>
            </a:r>
            <a:br>
              <a:rPr lang="en-GB" sz="2000" dirty="0"/>
            </a:br>
            <a:r>
              <a:rPr lang="en-GB" sz="2000" dirty="0"/>
              <a:t>    of systems using AI,</a:t>
            </a:r>
          </a:p>
          <a:p>
            <a:r>
              <a:rPr lang="en-GB" sz="2000" dirty="0"/>
              <a:t>• to overcome some AI-related security issues, and</a:t>
            </a:r>
          </a:p>
          <a:p>
            <a:r>
              <a:rPr lang="en-GB" sz="2000" dirty="0"/>
              <a:t>• to better manage and characterize data, </a:t>
            </a:r>
            <a:br>
              <a:rPr lang="en-GB" sz="2000" dirty="0"/>
            </a:br>
            <a:r>
              <a:rPr lang="en-GB" sz="2000" dirty="0"/>
              <a:t>    including from IoT systems, that is used by AI.</a:t>
            </a:r>
          </a:p>
          <a:p>
            <a:endParaRPr lang="en-GB" sz="2800" dirty="0" err="1">
              <a:solidFill>
                <a:schemeClr val="tx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31201D-AA69-43EA-BB26-15C1616F6B9D}"/>
              </a:ext>
            </a:extLst>
          </p:cNvPr>
          <p:cNvSpPr/>
          <p:nvPr/>
        </p:nvSpPr>
        <p:spPr>
          <a:xfrm>
            <a:off x="533400" y="90036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OCGAI(21)000003r1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44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6B4E-70A1-4716-9A0F-0EA024018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INT’s AI-enabled </a:t>
            </a:r>
            <a:br>
              <a:rPr lang="en-GB" dirty="0"/>
            </a:br>
            <a:r>
              <a:rPr lang="en-GB" dirty="0"/>
              <a:t>Autonomic Test System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3AB64-89BF-4787-8F0B-B8240340F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0E3EE67A-5D07-4FFD-9752-0584C30A4239}"/>
              </a:ext>
            </a:extLst>
          </p:cNvPr>
          <p:cNvPicPr>
            <a:picLocks noGrp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44" y="586018"/>
            <a:ext cx="7260120" cy="5144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35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4BA6-C77D-4715-AC40-94852423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Items (Technical Reports) of TC 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E43E5-6F78-4253-9F83-49B7D539058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INT(20)000007: Use and benefits of AI technologies in testing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hlinkClick r:id="rId2"/>
              </a:rPr>
              <a:t>https://portal.etsi.org/ngppapp/ContributionCreation.aspx?primarykeys=197421</a:t>
            </a:r>
            <a:r>
              <a:rPr lang="en-GB" sz="18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INT(20)000008: Testing of AI with a definition of quality metrics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hlinkClick r:id="rId3"/>
              </a:rPr>
              <a:t>https://portal.etsi.org/ngppapp/ContributionCreation.aspx?primarykeys=197423</a:t>
            </a:r>
            <a:r>
              <a:rPr lang="en-GB" sz="18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Rapporteur for both TRs: Tayeb Ben </a:t>
            </a:r>
            <a:r>
              <a:rPr lang="en-GB" dirty="0" err="1"/>
              <a:t>Meriem</a:t>
            </a:r>
            <a:endParaRPr lang="en-GB" dirty="0"/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8EB66-74A4-4056-B765-FF48F60EA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0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929A-3828-4090-9E5C-056CAC2CB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Timeframe of the TRs (as presented by Tayeb, INT)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DC2C7-6596-4071-AA2F-DF8F72D2F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CB47CB-9DC1-4ECE-BB37-9132BD546AB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7701" t="34402" r="19836" b="9970"/>
          <a:stretch/>
        </p:blipFill>
        <p:spPr>
          <a:xfrm>
            <a:off x="817581" y="1379919"/>
            <a:ext cx="9490479" cy="4098162"/>
          </a:xfrm>
        </p:spPr>
      </p:pic>
    </p:spTree>
    <p:extLst>
      <p:ext uri="{BB962C8B-B14F-4D97-AF65-F5344CB8AC3E}">
        <p14:creationId xmlns:p14="http://schemas.microsoft.com/office/powerpoint/2010/main" val="106974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3703-3D6E-44D2-8AFA-6344C36D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EBE4C-8BB8-42FB-84DC-FE6518C832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TR1: Benefits that AI brings to testing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Editor is Andreas; still some gaps in the text, but closing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Additional review required before finalising draft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TR2: Testing of AI-empowered systems and metrics for certification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Editor changed to be Ranganai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Initial input available; further discussion on scope and structure required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5F628-22C4-408D-90DA-A0BC41F19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7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B3F2-BF5E-4211-8C13-C0BB331B9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Promotion of the joint INT/MTS activities on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8EFD0-B212-49A7-A62B-A0F5D879EA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000" dirty="0"/>
              <a:t>Steps Required Towards Building Standards-based Testbeds and Frameworks for Certifications of AI Models / Components / Systems</a:t>
            </a:r>
          </a:p>
          <a:p>
            <a:pPr marL="70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hlinkClick r:id="rId2"/>
              </a:rPr>
              <a:t>ITU ETSI IEEE Joint SDOs Brainstorming Workshop on Testbeds Federations for 5G &amp; Beyond</a:t>
            </a:r>
            <a:r>
              <a:rPr lang="en-GB" sz="2000" dirty="0"/>
              <a:t>, 16-Mar-2021</a:t>
            </a:r>
          </a:p>
          <a:p>
            <a:r>
              <a:rPr lang="en-US" sz="2000" dirty="0"/>
              <a:t>GANA: Standardizing Test and Certification Framework for AI Models &amp; Autonomic/ Autonomous Networks</a:t>
            </a:r>
          </a:p>
          <a:p>
            <a:pPr marL="70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ETSI Perspective Day at </a:t>
            </a:r>
            <a:r>
              <a:rPr lang="en-US" sz="2000" dirty="0">
                <a:hlinkClick r:id="rId3"/>
              </a:rPr>
              <a:t>Layer123 Europe: 360° Network Automation Congress</a:t>
            </a:r>
            <a:r>
              <a:rPr lang="en-US" sz="2000" dirty="0"/>
              <a:t>, 12-Apr-2021</a:t>
            </a:r>
          </a:p>
          <a:p>
            <a:r>
              <a:rPr lang="en-US" sz="2000" dirty="0"/>
              <a:t>ETSI Standardization Perspectives on Frameworks Using AI in Test Systems and Testing and Certification of AI-Enabled Systems</a:t>
            </a:r>
          </a:p>
          <a:p>
            <a:pPr marL="70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Submitted to </a:t>
            </a:r>
            <a:r>
              <a:rPr lang="en-US" sz="2000" dirty="0">
                <a:hlinkClick r:id="rId4"/>
              </a:rPr>
              <a:t>UCAAT 2021</a:t>
            </a:r>
            <a:r>
              <a:rPr lang="en-US" sz="2000" dirty="0"/>
              <a:t>, 19/21-Oct-2021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8B312-F8F8-48E3-9C53-6627A64BC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5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EF01-E8CA-4096-BFDC-CAD6C222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OCG AI-related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23DE5-694D-47D6-BB78-7A8270E3F0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MTS is covered by Philip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Request for a “one-pager” highlighting AI related activities in each ETSI group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 MTS needs to prepare this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EC draft regulations on AI published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 Who contributes?</a:t>
            </a:r>
            <a:endParaRPr lang="en-GB" dirty="0"/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Briefing meeting on 20-May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Request for providing comments and feedback; highlight points where standards exist or are needed (gaps) for the regulations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Draft regulations are available </a:t>
            </a:r>
            <a:r>
              <a:rPr lang="en-GB" dirty="0">
                <a:hlinkClick r:id="rId2"/>
              </a:rPr>
              <a:t>here</a:t>
            </a:r>
            <a:r>
              <a:rPr lang="en-GB" dirty="0"/>
              <a:t> (after ETSI Portal login)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4CA0E-E5BE-4F31-B780-C3258914C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1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3FCF-183D-4622-94C4-64B0FEF2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MTS’s role at ETSI on AI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D3A03-8762-4A55-A005-4C03F031FE2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Goal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Positioning ETSI TC INT and MTS to jointly become the home for activities related to testing and certification of AI models and autonomous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Achieving the goal through the definition of NWIs and related TTF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EC funded STF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Further collaborate with INT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DA195-A37A-403A-BFE1-40999C093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D911-420A-4684-992C-9D88FD95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WIs on AI and Testing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A1D863-4ACB-4811-B5C1-BA102FEA55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000" b="1" dirty="0"/>
              <a:t>WI: AI-enabled testing in standardisation</a:t>
            </a:r>
          </a:p>
          <a:p>
            <a:r>
              <a:rPr lang="en-GB" sz="2000" dirty="0"/>
              <a:t>The document covers AI-enabled testing for use in standardisation contexts, including supporting and adapting existing processes and methodologies for conformance and interoperability testing, robustness testing and other testing types.</a:t>
            </a:r>
          </a:p>
          <a:p>
            <a:r>
              <a:rPr lang="en-GB" sz="2000" dirty="0"/>
              <a:t>It explores new approaches to streamline the test specification processes enabled by the use of AI in testing.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5698B-5842-4BCA-A264-A5E7B8F4A0B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2000" b="1" dirty="0"/>
              <a:t>WI: Test methodology and test specification for AI-enabled systems</a:t>
            </a:r>
          </a:p>
          <a:p>
            <a:r>
              <a:rPr lang="en-GB" sz="2000" dirty="0"/>
              <a:t>The document covers testing of AI-enabled systems for the purpose of standardisation and elaborates on test methodologies and methods for test specification.</a:t>
            </a:r>
          </a:p>
          <a:p>
            <a:r>
              <a:rPr lang="en-GB" sz="2000" dirty="0"/>
              <a:t>It identifies requirements for testing and comes forward with proposals to tackle the technical aspects of certifying trustworthiness of AI in standardisation contexts.</a:t>
            </a: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DD28BDF8-84E8-4F19-90F6-65C463B8FBE1}"/>
              </a:ext>
            </a:extLst>
          </p:cNvPr>
          <p:cNvSpPr/>
          <p:nvPr/>
        </p:nvSpPr>
        <p:spPr>
          <a:xfrm>
            <a:off x="4138203" y="577429"/>
            <a:ext cx="4378362" cy="930599"/>
          </a:xfrm>
          <a:prstGeom prst="irregularSeal2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>
            <a:spAutoFit/>
          </a:bodyPr>
          <a:lstStyle/>
          <a:p>
            <a:pPr algn="ctr"/>
            <a:r>
              <a:rPr lang="en-GB" b="1" dirty="0"/>
              <a:t>Not started yet</a:t>
            </a:r>
          </a:p>
        </p:txBody>
      </p:sp>
    </p:spTree>
    <p:extLst>
      <p:ext uri="{BB962C8B-B14F-4D97-AF65-F5344CB8AC3E}">
        <p14:creationId xmlns:p14="http://schemas.microsoft.com/office/powerpoint/2010/main" val="247454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ACA9A7-AA62-451F-9B42-C56C1EDC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572478358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 Corporate Presentation Template V11 - Light Template.potx [Read-Only]" id="{320F5729-2B7F-46EC-8543-25A745E54B01}" vid="{E57A0DDB-0E8E-4835-925C-8C43F378A82F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4ppTags>
  <Name>Free Content</Name>
  <PpLayout>11</PpLayout>
  <Index>9</Index>
</p4ppTags>
</file>

<file path=customXml/itemProps1.xml><?xml version="1.0" encoding="utf-8"?>
<ds:datastoreItem xmlns:ds="http://schemas.openxmlformats.org/officeDocument/2006/customXml" ds:itemID="{D8097D0C-BE3E-4AEC-9593-65CFCCB1929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ETSI_CORPORATE_PRESENTATION_template_2018_Light_Version</Template>
  <TotalTime>0</TotalTime>
  <Words>740</Words>
  <Application>Microsoft Office PowerPoint</Application>
  <PresentationFormat>Widescreen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ETSI Corporate 2018</vt:lpstr>
      <vt:lpstr>Joint MTS/INT Working Meetings on Testing of and with AI</vt:lpstr>
      <vt:lpstr>Work Items (Technical Reports) of TC INT</vt:lpstr>
      <vt:lpstr>Timeframe of the TRs (as presented by Tayeb, INT)</vt:lpstr>
      <vt:lpstr>Current status</vt:lpstr>
      <vt:lpstr>Promotion of the joint INT/MTS activities on AI</vt:lpstr>
      <vt:lpstr>OCG AI-related activities</vt:lpstr>
      <vt:lpstr>MTS’s role at ETSI on AI topics</vt:lpstr>
      <vt:lpstr>WIs on AI and Testing</vt:lpstr>
      <vt:lpstr>Backup</vt:lpstr>
      <vt:lpstr>EC draft documents on AI (external sources)</vt:lpstr>
      <vt:lpstr>Artificial Intelligence and future directions for ETSI (WP#34)</vt:lpstr>
      <vt:lpstr>INT’s AI-enabled  Autonomic Test System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Ulrich, Andreas (CT RDA SSI RVT-DE)</dc:creator>
  <cp:keywords>Amdocs;C_Unrestricted</cp:keywords>
  <cp:lastModifiedBy>Ulrich, Andreas (T RDA SSI RVT-DE)</cp:lastModifiedBy>
  <cp:revision>72</cp:revision>
  <dcterms:created xsi:type="dcterms:W3CDTF">2019-05-20T14:30:10Z</dcterms:created>
  <dcterms:modified xsi:type="dcterms:W3CDTF">2021-05-11T10:09:15Z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  <property fmtid="{D5CDD505-2E9C-101B-9397-08002B2CF9AE}" pid="4" name="Document Confidentiality">
    <vt:lpwstr>Unrestricted</vt:lpwstr>
  </property>
  <property fmtid="{D5CDD505-2E9C-101B-9397-08002B2CF9AE}" pid="5" name="MSIP_Label_6f75f480-7803-4ee9-bb54-84d0635fdbe7_Enabled">
    <vt:lpwstr>true</vt:lpwstr>
  </property>
  <property fmtid="{D5CDD505-2E9C-101B-9397-08002B2CF9AE}" pid="6" name="MSIP_Label_6f75f480-7803-4ee9-bb54-84d0635fdbe7_SetDate">
    <vt:lpwstr>2021-05-11T10:09:15Z</vt:lpwstr>
  </property>
  <property fmtid="{D5CDD505-2E9C-101B-9397-08002B2CF9AE}" pid="7" name="MSIP_Label_6f75f480-7803-4ee9-bb54-84d0635fdbe7_Method">
    <vt:lpwstr>Standard</vt:lpwstr>
  </property>
  <property fmtid="{D5CDD505-2E9C-101B-9397-08002B2CF9AE}" pid="8" name="MSIP_Label_6f75f480-7803-4ee9-bb54-84d0635fdbe7_Name">
    <vt:lpwstr>unrestricted</vt:lpwstr>
  </property>
  <property fmtid="{D5CDD505-2E9C-101B-9397-08002B2CF9AE}" pid="9" name="MSIP_Label_6f75f480-7803-4ee9-bb54-84d0635fdbe7_SiteId">
    <vt:lpwstr>38ae3bcd-9579-4fd4-adda-b42e1495d55a</vt:lpwstr>
  </property>
  <property fmtid="{D5CDD505-2E9C-101B-9397-08002B2CF9AE}" pid="10" name="MSIP_Label_6f75f480-7803-4ee9-bb54-84d0635fdbe7_ActionId">
    <vt:lpwstr>dfb0adbe-2114-46ae-bf7d-caca56f1f80f</vt:lpwstr>
  </property>
  <property fmtid="{D5CDD505-2E9C-101B-9397-08002B2CF9AE}" pid="11" name="MSIP_Label_6f75f480-7803-4ee9-bb54-84d0635fdbe7_ContentBits">
    <vt:lpwstr>0</vt:lpwstr>
  </property>
  <property fmtid="{D5CDD505-2E9C-101B-9397-08002B2CF9AE}" pid="12" name="Document_Confidentiality">
    <vt:lpwstr>Unrestricted</vt:lpwstr>
  </property>
</Properties>
</file>