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57" r:id="rId3"/>
    <p:sldId id="286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/>
  <p:cmAuthor id="2" name="Ronit Soen" initials="R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70" autoAdjust="0"/>
    <p:restoredTop sz="94689" autoAdjust="0"/>
  </p:normalViewPr>
  <p:slideViewPr>
    <p:cSldViewPr snapToGrid="0" showGuides="1">
      <p:cViewPr varScale="1">
        <p:scale>
          <a:sx n="100" d="100"/>
          <a:sy n="100" d="100"/>
        </p:scale>
        <p:origin x="168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5/20/22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theme" Target="../theme/theme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5/20/22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630DADC7-25AE-4B73-A1DD-1C0132BB56CA}"/>
              </a:ext>
            </a:extLst>
          </p:cNvPr>
          <p:cNvGrpSpPr/>
          <p:nvPr userDrawn="1"/>
        </p:nvGrpSpPr>
        <p:grpSpPr>
          <a:xfrm>
            <a:off x="1953901" y="0"/>
            <a:ext cx="7667717" cy="6858001"/>
            <a:chOff x="2731193" y="0"/>
            <a:chExt cx="7667717" cy="6858001"/>
          </a:xfrm>
        </p:grpSpPr>
        <p:sp>
          <p:nvSpPr>
            <p:cNvPr id="20" name="צורה חופשית: צורה 19">
              <a:extLst>
                <a:ext uri="{FF2B5EF4-FFF2-40B4-BE49-F238E27FC236}">
                  <a16:creationId xmlns:a16="http://schemas.microsoft.com/office/drawing/2014/main" id="{17DF4961-DCED-4D2E-A58B-A63307BFE713}"/>
                </a:ext>
              </a:extLst>
            </p:cNvPr>
            <p:cNvSpPr/>
            <p:nvPr userDrawn="1"/>
          </p:nvSpPr>
          <p:spPr>
            <a:xfrm>
              <a:off x="4777558" y="0"/>
              <a:ext cx="4389250" cy="6858000"/>
            </a:xfrm>
            <a:custGeom>
              <a:avLst/>
              <a:gdLst>
                <a:gd name="connsiteX0" fmla="*/ 2039448 w 4389250"/>
                <a:gd name="connsiteY0" fmla="*/ 0 h 6858000"/>
                <a:gd name="connsiteX1" fmla="*/ 2783030 w 4389250"/>
                <a:gd name="connsiteY1" fmla="*/ 0 h 6858000"/>
                <a:gd name="connsiteX2" fmla="*/ 2854818 w 4389250"/>
                <a:gd name="connsiteY2" fmla="*/ 53222 h 6858000"/>
                <a:gd name="connsiteX3" fmla="*/ 4388762 w 4389250"/>
                <a:gd name="connsiteY3" fmla="*/ 2923229 h 6858000"/>
                <a:gd name="connsiteX4" fmla="*/ 692952 w 4389250"/>
                <a:gd name="connsiteY4" fmla="*/ 6796091 h 6858000"/>
                <a:gd name="connsiteX5" fmla="*/ 498457 w 4389250"/>
                <a:gd name="connsiteY5" fmla="*/ 6858000 h 6858000"/>
                <a:gd name="connsiteX6" fmla="*/ 0 w 4389250"/>
                <a:gd name="connsiteY6" fmla="*/ 6858000 h 6858000"/>
                <a:gd name="connsiteX7" fmla="*/ 163544 w 4389250"/>
                <a:gd name="connsiteY7" fmla="*/ 6793240 h 6858000"/>
                <a:gd name="connsiteX8" fmla="*/ 3648163 w 4389250"/>
                <a:gd name="connsiteY8" fmla="*/ 2892256 h 6858000"/>
                <a:gd name="connsiteX9" fmla="*/ 2055949 w 4389250"/>
                <a:gd name="connsiteY9" fmla="*/ 12634 h 6858000"/>
                <a:gd name="connsiteX10" fmla="*/ 2039448 w 4389250"/>
                <a:gd name="connsiteY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9250" h="6858000">
                  <a:moveTo>
                    <a:pt x="2039448" y="0"/>
                  </a:moveTo>
                  <a:lnTo>
                    <a:pt x="2783030" y="0"/>
                  </a:lnTo>
                  <a:lnTo>
                    <a:pt x="2854818" y="53222"/>
                  </a:lnTo>
                  <a:cubicBezTo>
                    <a:pt x="3715038" y="727088"/>
                    <a:pt x="4367479" y="1656240"/>
                    <a:pt x="4388762" y="2923229"/>
                  </a:cubicBezTo>
                  <a:cubicBezTo>
                    <a:pt x="4425645" y="5114604"/>
                    <a:pt x="2365114" y="6242376"/>
                    <a:pt x="692952" y="6796091"/>
                  </a:cubicBezTo>
                  <a:lnTo>
                    <a:pt x="498457" y="6858000"/>
                  </a:lnTo>
                  <a:lnTo>
                    <a:pt x="0" y="6858000"/>
                  </a:lnTo>
                  <a:lnTo>
                    <a:pt x="163544" y="6793240"/>
                  </a:lnTo>
                  <a:cubicBezTo>
                    <a:pt x="1669864" y="6179291"/>
                    <a:pt x="3711092" y="4949986"/>
                    <a:pt x="3648163" y="2892256"/>
                  </a:cubicBezTo>
                  <a:cubicBezTo>
                    <a:pt x="3610657" y="1644998"/>
                    <a:pt x="2917462" y="702965"/>
                    <a:pt x="2055949" y="12634"/>
                  </a:cubicBezTo>
                  <a:lnTo>
                    <a:pt x="2039448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21" name="צורה חופשית: צורה 20">
              <a:extLst>
                <a:ext uri="{FF2B5EF4-FFF2-40B4-BE49-F238E27FC236}">
                  <a16:creationId xmlns:a16="http://schemas.microsoft.com/office/drawing/2014/main" id="{9F261F25-391E-4495-9F8C-317D9B8B74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1193" y="2"/>
              <a:ext cx="4206981" cy="6857999"/>
            </a:xfrm>
            <a:custGeom>
              <a:avLst/>
              <a:gdLst>
                <a:gd name="connsiteX0" fmla="*/ 2134482 w 4206981"/>
                <a:gd name="connsiteY0" fmla="*/ 0 h 6857999"/>
                <a:gd name="connsiteX1" fmla="*/ 2565507 w 4206981"/>
                <a:gd name="connsiteY1" fmla="*/ 0 h 6857999"/>
                <a:gd name="connsiteX2" fmla="*/ 2607190 w 4206981"/>
                <a:gd name="connsiteY2" fmla="*/ 29852 h 6857999"/>
                <a:gd name="connsiteX3" fmla="*/ 4206859 w 4206981"/>
                <a:gd name="connsiteY3" fmla="*/ 2889873 h 6857999"/>
                <a:gd name="connsiteX4" fmla="*/ 364395 w 4206981"/>
                <a:gd name="connsiteY4" fmla="*/ 6830388 h 6857999"/>
                <a:gd name="connsiteX5" fmla="*/ 280110 w 4206981"/>
                <a:gd name="connsiteY5" fmla="*/ 6857999 h 6857999"/>
                <a:gd name="connsiteX6" fmla="*/ 0 w 4206981"/>
                <a:gd name="connsiteY6" fmla="*/ 6857999 h 6857999"/>
                <a:gd name="connsiteX7" fmla="*/ 67164 w 4206981"/>
                <a:gd name="connsiteY7" fmla="*/ 6831728 h 6857999"/>
                <a:gd name="connsiteX8" fmla="*/ 3516140 w 4206981"/>
                <a:gd name="connsiteY8" fmla="*/ 2908934 h 6857999"/>
                <a:gd name="connsiteX9" fmla="*/ 2319762 w 4206981"/>
                <a:gd name="connsiteY9" fmla="*/ 163793 h 6857999"/>
                <a:gd name="connsiteX10" fmla="*/ 2134482 w 4206981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06981" h="6857999">
                  <a:moveTo>
                    <a:pt x="2134482" y="0"/>
                  </a:moveTo>
                  <a:lnTo>
                    <a:pt x="2565507" y="0"/>
                  </a:lnTo>
                  <a:lnTo>
                    <a:pt x="2607190" y="29852"/>
                  </a:lnTo>
                  <a:cubicBezTo>
                    <a:pt x="3525928" y="721020"/>
                    <a:pt x="4217577" y="1658697"/>
                    <a:pt x="4206859" y="2889873"/>
                  </a:cubicBezTo>
                  <a:cubicBezTo>
                    <a:pt x="4186902" y="5047419"/>
                    <a:pt x="2074272" y="6248861"/>
                    <a:pt x="364395" y="6830388"/>
                  </a:cubicBezTo>
                  <a:lnTo>
                    <a:pt x="280110" y="6857999"/>
                  </a:lnTo>
                  <a:lnTo>
                    <a:pt x="0" y="6857999"/>
                  </a:lnTo>
                  <a:lnTo>
                    <a:pt x="67164" y="6831728"/>
                  </a:lnTo>
                  <a:cubicBezTo>
                    <a:pt x="1611971" y="6205232"/>
                    <a:pt x="3504906" y="4917315"/>
                    <a:pt x="3516140" y="2908934"/>
                  </a:cubicBezTo>
                  <a:cubicBezTo>
                    <a:pt x="3522095" y="1708731"/>
                    <a:pt x="3017034" y="819374"/>
                    <a:pt x="2319762" y="163793"/>
                  </a:cubicBezTo>
                  <a:lnTo>
                    <a:pt x="2134482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22" name="צורה חופשית: צורה 21">
              <a:extLst>
                <a:ext uri="{FF2B5EF4-FFF2-40B4-BE49-F238E27FC236}">
                  <a16:creationId xmlns:a16="http://schemas.microsoft.com/office/drawing/2014/main" id="{703373F4-4545-463C-90D2-59838D9126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5728" y="1"/>
              <a:ext cx="4093156" cy="6857999"/>
            </a:xfrm>
            <a:custGeom>
              <a:avLst/>
              <a:gdLst>
                <a:gd name="connsiteX0" fmla="*/ 1916065 w 4093156"/>
                <a:gd name="connsiteY0" fmla="*/ 0 h 6857999"/>
                <a:gd name="connsiteX1" fmla="*/ 2481932 w 4093156"/>
                <a:gd name="connsiteY1" fmla="*/ 0 h 6857999"/>
                <a:gd name="connsiteX2" fmla="*/ 2637513 w 4093156"/>
                <a:gd name="connsiteY2" fmla="*/ 119981 h 6857999"/>
                <a:gd name="connsiteX3" fmla="*/ 4093021 w 4093156"/>
                <a:gd name="connsiteY3" fmla="*/ 2889873 h 6857999"/>
                <a:gd name="connsiteX4" fmla="*/ 424957 w 4093156"/>
                <a:gd name="connsiteY4" fmla="*/ 6820408 h 6857999"/>
                <a:gd name="connsiteX5" fmla="*/ 312696 w 4093156"/>
                <a:gd name="connsiteY5" fmla="*/ 6857999 h 6857999"/>
                <a:gd name="connsiteX6" fmla="*/ 0 w 4093156"/>
                <a:gd name="connsiteY6" fmla="*/ 6857999 h 6857999"/>
                <a:gd name="connsiteX7" fmla="*/ 37473 w 4093156"/>
                <a:gd name="connsiteY7" fmla="*/ 6843451 h 6857999"/>
                <a:gd name="connsiteX8" fmla="*/ 3414182 w 4093156"/>
                <a:gd name="connsiteY8" fmla="*/ 2923229 h 6857999"/>
                <a:gd name="connsiteX9" fmla="*/ 1931972 w 4093156"/>
                <a:gd name="connsiteY9" fmla="*/ 12867 h 6857999"/>
                <a:gd name="connsiteX10" fmla="*/ 1916065 w 4093156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3156" h="6857999">
                  <a:moveTo>
                    <a:pt x="1916065" y="0"/>
                  </a:moveTo>
                  <a:lnTo>
                    <a:pt x="2481932" y="0"/>
                  </a:lnTo>
                  <a:lnTo>
                    <a:pt x="2637513" y="119981"/>
                  </a:lnTo>
                  <a:cubicBezTo>
                    <a:pt x="3461823" y="790118"/>
                    <a:pt x="4082377" y="1693319"/>
                    <a:pt x="4093021" y="2889873"/>
                  </a:cubicBezTo>
                  <a:cubicBezTo>
                    <a:pt x="4112374" y="5087764"/>
                    <a:pt x="2050364" y="6254462"/>
                    <a:pt x="424957" y="6820408"/>
                  </a:cubicBezTo>
                  <a:lnTo>
                    <a:pt x="312696" y="6857999"/>
                  </a:lnTo>
                  <a:lnTo>
                    <a:pt x="0" y="6857999"/>
                  </a:lnTo>
                  <a:lnTo>
                    <a:pt x="37473" y="6843451"/>
                  </a:lnTo>
                  <a:cubicBezTo>
                    <a:pt x="1492772" y="6258553"/>
                    <a:pt x="3443881" y="5043389"/>
                    <a:pt x="3414182" y="2923229"/>
                  </a:cubicBezTo>
                  <a:cubicBezTo>
                    <a:pt x="3397211" y="1658102"/>
                    <a:pt x="2750863" y="707246"/>
                    <a:pt x="1931972" y="12867"/>
                  </a:cubicBezTo>
                  <a:lnTo>
                    <a:pt x="1916065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23" name="צורה חופשית: צורה 22">
              <a:extLst>
                <a:ext uri="{FF2B5EF4-FFF2-40B4-BE49-F238E27FC236}">
                  <a16:creationId xmlns:a16="http://schemas.microsoft.com/office/drawing/2014/main" id="{590407C2-26F7-45D5-BE31-B110BBC520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3203" y="1"/>
              <a:ext cx="2425707" cy="2659585"/>
            </a:xfrm>
            <a:custGeom>
              <a:avLst/>
              <a:gdLst>
                <a:gd name="connsiteX0" fmla="*/ 0 w 2425707"/>
                <a:gd name="connsiteY0" fmla="*/ 0 h 2659585"/>
                <a:gd name="connsiteX1" fmla="*/ 544789 w 2425707"/>
                <a:gd name="connsiteY1" fmla="*/ 0 h 2659585"/>
                <a:gd name="connsiteX2" fmla="*/ 617562 w 2425707"/>
                <a:gd name="connsiteY2" fmla="*/ 48632 h 2659585"/>
                <a:gd name="connsiteX3" fmla="*/ 2425707 w 2425707"/>
                <a:gd name="connsiteY3" fmla="*/ 2659585 h 2659585"/>
                <a:gd name="connsiteX4" fmla="*/ 1558654 w 2425707"/>
                <a:gd name="connsiteY4" fmla="*/ 2659585 h 2659585"/>
                <a:gd name="connsiteX5" fmla="*/ 140026 w 2425707"/>
                <a:gd name="connsiteY5" fmla="*/ 105783 h 2659585"/>
                <a:gd name="connsiteX6" fmla="*/ 0 w 2425707"/>
                <a:gd name="connsiteY6" fmla="*/ 0 h 265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5707" h="2659585">
                  <a:moveTo>
                    <a:pt x="0" y="0"/>
                  </a:moveTo>
                  <a:lnTo>
                    <a:pt x="544789" y="0"/>
                  </a:lnTo>
                  <a:lnTo>
                    <a:pt x="617562" y="48632"/>
                  </a:lnTo>
                  <a:cubicBezTo>
                    <a:pt x="1525571" y="684578"/>
                    <a:pt x="2263581" y="1537343"/>
                    <a:pt x="2425707" y="2659585"/>
                  </a:cubicBezTo>
                  <a:lnTo>
                    <a:pt x="1558654" y="2659585"/>
                  </a:lnTo>
                  <a:cubicBezTo>
                    <a:pt x="1555379" y="1581578"/>
                    <a:pt x="942724" y="742636"/>
                    <a:pt x="140026" y="1057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</p:grp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C889F92E-54E5-4148-B838-023E4ACC68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2" y="389003"/>
            <a:ext cx="3414056" cy="1400739"/>
          </a:xfrm>
          <a:prstGeom prst="rect">
            <a:avLst/>
          </a:prstGeom>
        </p:spPr>
      </p:pic>
      <p:sp>
        <p:nvSpPr>
          <p:cNvPr id="26" name="מציין מיקום טקסט 46">
            <a:extLst>
              <a:ext uri="{FF2B5EF4-FFF2-40B4-BE49-F238E27FC236}">
                <a16:creationId xmlns:a16="http://schemas.microsoft.com/office/drawing/2014/main" id="{E8764290-FB38-42DB-A451-B6028A7F4A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0" name="כותרת 1">
            <a:extLst>
              <a:ext uri="{FF2B5EF4-FFF2-40B4-BE49-F238E27FC236}">
                <a16:creationId xmlns:a16="http://schemas.microsoft.com/office/drawing/2014/main" id="{9ABE937E-880A-485B-B24C-45CBD5961E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1" name="מציין מיקום טקסט 46">
            <a:extLst>
              <a:ext uri="{FF2B5EF4-FFF2-40B4-BE49-F238E27FC236}">
                <a16:creationId xmlns:a16="http://schemas.microsoft.com/office/drawing/2014/main" id="{DBBED7A2-FE66-4BAE-B1DF-AE0297E5D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2" name="מציין מיקום טקסט 46">
            <a:extLst>
              <a:ext uri="{FF2B5EF4-FFF2-40B4-BE49-F238E27FC236}">
                <a16:creationId xmlns:a16="http://schemas.microsoft.com/office/drawing/2014/main" id="{04D61B56-6656-4B35-905A-D7A6DE36E9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CA7211-2781-4CC7-A862-D01C14DA3256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39F56A-2FC9-4842-8E82-805A8A15B5D4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25BB3E-08E5-45D6-B257-2910811173C9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2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65571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2" name="מציין מיקום טקסט 2">
            <a:extLst>
              <a:ext uri="{FF2B5EF4-FFF2-40B4-BE49-F238E27FC236}">
                <a16:creationId xmlns:a16="http://schemas.microsoft.com/office/drawing/2014/main" id="{1A3739D2-6D9F-4809-AFA7-1B12ACC345E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38600" y="6390520"/>
            <a:ext cx="4114800" cy="363600"/>
          </a:xfrm>
        </p:spPr>
        <p:txBody>
          <a:bodyPr anchor="ctr"/>
          <a:lstStyle>
            <a:lvl1pPr algn="ctr">
              <a:spcBef>
                <a:spcPts val="0"/>
              </a:spcBef>
              <a:defRPr sz="14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ADD SECTION NAME</a:t>
            </a:r>
            <a:endParaRPr lang="he-I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2" name="מציין מיקום טקסט 2">
            <a:extLst>
              <a:ext uri="{FF2B5EF4-FFF2-40B4-BE49-F238E27FC236}">
                <a16:creationId xmlns:a16="http://schemas.microsoft.com/office/drawing/2014/main" id="{C7A9D42C-AF8F-41CA-B06A-C8796D8F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38600" y="6390520"/>
            <a:ext cx="4114800" cy="363600"/>
          </a:xfrm>
        </p:spPr>
        <p:txBody>
          <a:bodyPr anchor="ctr"/>
          <a:lstStyle>
            <a:lvl1pPr algn="ctr">
              <a:spcBef>
                <a:spcPts val="0"/>
              </a:spcBef>
              <a:defRPr sz="14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ADD SECTION NAME</a:t>
            </a:r>
            <a:endParaRPr lang="he-IL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2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000C9C-5F4A-4137-B5D6-C7CBCBA749CF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2021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3676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2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מציין מיקום טקסט 2">
            <a:extLst>
              <a:ext uri="{FF2B5EF4-FFF2-40B4-BE49-F238E27FC236}">
                <a16:creationId xmlns:a16="http://schemas.microsoft.com/office/drawing/2014/main" id="{0516D495-5439-42CE-A8A4-F42D5CB5B6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38600" y="6390520"/>
            <a:ext cx="4114800" cy="363600"/>
          </a:xfrm>
        </p:spPr>
        <p:txBody>
          <a:bodyPr anchor="ctr"/>
          <a:lstStyle>
            <a:lvl1pPr algn="ctr">
              <a:spcBef>
                <a:spcPts val="0"/>
              </a:spcBef>
              <a:defRPr sz="14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ADD SECTION NAME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5B2BD-39A7-4F11-A0F9-A8EBC07F4ED4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4E42D40-548C-4F03-B969-9E06A979BE3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3" r:id="rId2"/>
    <p:sldLayoutId id="2147483660" r:id="rId3"/>
    <p:sldLayoutId id="2147483779" r:id="rId4"/>
    <p:sldLayoutId id="2147483834" r:id="rId5"/>
    <p:sldLayoutId id="2147483835" r:id="rId6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8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8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8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dl.etsi.org/" TargetMode="External"/><Relationship Id="rId3" Type="http://schemas.openxmlformats.org/officeDocument/2006/relationships/hyperlink" Target="http://ucaat.etsi.org/" TargetMode="External"/><Relationship Id="rId7" Type="http://schemas.openxmlformats.org/officeDocument/2006/relationships/hyperlink" Target="http://www.ttcn-3.org/" TargetMode="External"/><Relationship Id="rId2" Type="http://schemas.openxmlformats.org/officeDocument/2006/relationships/hyperlink" Target="https://ucaat.etsi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ortal.etsi.org/stf.aspx?tbid=595&amp;SubTB=595" TargetMode="External"/><Relationship Id="rId5" Type="http://schemas.openxmlformats.org/officeDocument/2006/relationships/hyperlink" Target="https://portal.etsi.org/ngppapp/ContributionCreation.aspx?primarykeys=197423" TargetMode="External"/><Relationship Id="rId4" Type="http://schemas.openxmlformats.org/officeDocument/2006/relationships/hyperlink" Target="https://portal.etsi.org/ngppapp/ContributionCreation.aspx?primarykeys=1974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613" y="2650356"/>
            <a:ext cx="10998774" cy="1330920"/>
          </a:xfrm>
        </p:spPr>
        <p:txBody>
          <a:bodyPr/>
          <a:lstStyle/>
          <a:p>
            <a:r>
              <a:rPr lang="en-US" dirty="0"/>
              <a:t>OCG Report to the Board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TC MTS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156C221-E8FE-4FCC-B9EC-0C922B7AB2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22941" y="5071255"/>
            <a:ext cx="4064183" cy="325683"/>
          </a:xfrm>
        </p:spPr>
        <p:txBody>
          <a:bodyPr/>
          <a:lstStyle/>
          <a:p>
            <a:r>
              <a:rPr lang="en-US" dirty="0"/>
              <a:t>Board#138, 14-16 June 2022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מציין מיקום טקסט 2">
            <a:extLst>
              <a:ext uri="{FF2B5EF4-FFF2-40B4-BE49-F238E27FC236}">
                <a16:creationId xmlns:a16="http://schemas.microsoft.com/office/drawing/2014/main" id="{2431FE6A-62E4-48F3-B714-91F17DEFA2DD}"/>
              </a:ext>
            </a:extLst>
          </p:cNvPr>
          <p:cNvSpPr txBox="1">
            <a:spLocks/>
          </p:cNvSpPr>
          <p:nvPr/>
        </p:nvSpPr>
        <p:spPr>
          <a:xfrm>
            <a:off x="3726691" y="5069468"/>
            <a:ext cx="2880000" cy="325683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  <a:defRPr lang="en-US" sz="2000" b="1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defRPr>
            </a:lvl1pPr>
            <a:lvl2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3"/>
              </a:buClr>
              <a:buSzPct val="93000"/>
              <a:buFontTx/>
              <a:buBlip>
                <a:blip r:embed="rId2"/>
              </a:buBlip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2pPr>
            <a:lvl3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93000"/>
              <a:buFontTx/>
              <a:buBlip>
                <a:blip r:embed="rId2"/>
              </a:buBlip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3pPr>
            <a:lvl4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93000"/>
              <a:buFontTx/>
              <a:buBlip>
                <a:blip r:embed="rId2"/>
              </a:buBlip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4pPr>
            <a:lvl5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5pPr>
            <a:lvl6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arenR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6pPr>
            <a:lvl7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Font typeface="+mj-lt"/>
              <a:buAutoNum type="alphaLcParenR"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Nick Sampson,             OCG Chair</a:t>
            </a:r>
          </a:p>
        </p:txBody>
      </p:sp>
    </p:spTree>
    <p:extLst>
      <p:ext uri="{BB962C8B-B14F-4D97-AF65-F5344CB8AC3E}">
        <p14:creationId xmlns:p14="http://schemas.microsoft.com/office/powerpoint/2010/main" val="1657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8" y="246432"/>
            <a:ext cx="9525657" cy="866110"/>
          </a:xfrm>
        </p:spPr>
        <p:txBody>
          <a:bodyPr/>
          <a:lstStyle/>
          <a:p>
            <a:r>
              <a:rPr lang="en-US" altLang="fr-FR" dirty="0">
                <a:ea typeface="ＭＳ Ｐゴシック" charset="-128"/>
              </a:rPr>
              <a:t>Issues for </a:t>
            </a:r>
            <a:r>
              <a:rPr lang="en-US" altLang="fr-FR" b="1" dirty="0">
                <a:solidFill>
                  <a:srgbClr val="FF0000"/>
                </a:solidFill>
                <a:ea typeface="ＭＳ Ｐゴシック" charset="-128"/>
              </a:rPr>
              <a:t>discussion</a:t>
            </a: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fr-FR" dirty="0">
                <a:ea typeface="ＭＳ Ｐゴシック" charset="-128"/>
              </a:rPr>
              <a:t>TB/ISG name: Issue X</a:t>
            </a:r>
          </a:p>
          <a:p>
            <a:pPr lvl="1"/>
            <a:r>
              <a:rPr lang="en-US" altLang="fr-FR" dirty="0">
                <a:ea typeface="ＭＳ Ｐゴシック" charset="-128"/>
              </a:rPr>
              <a:t>To be filled-in as required, including detail of any action/decision required</a:t>
            </a:r>
          </a:p>
          <a:p>
            <a:r>
              <a:rPr lang="en-US" altLang="fr-FR" dirty="0">
                <a:ea typeface="ＭＳ Ｐゴシック" charset="-128"/>
              </a:rPr>
              <a:t>TB/ISG name: Issue Y</a:t>
            </a:r>
          </a:p>
          <a:p>
            <a:pPr lvl="1"/>
            <a:r>
              <a:rPr lang="en-US" altLang="fr-FR" dirty="0">
                <a:ea typeface="ＭＳ Ｐゴシック" charset="-128"/>
              </a:rPr>
              <a:t>To be filled-in as required, including detail of any action/decision required</a:t>
            </a:r>
          </a:p>
          <a:p>
            <a:r>
              <a:rPr lang="en-US" altLang="fr-FR" dirty="0">
                <a:ea typeface="ＭＳ Ｐゴシック" charset="-128"/>
              </a:rPr>
              <a:t>TB/ISG name: Issue Z</a:t>
            </a:r>
          </a:p>
          <a:p>
            <a:pPr lvl="1"/>
            <a:r>
              <a:rPr lang="en-US" altLang="fr-FR" dirty="0">
                <a:ea typeface="ＭＳ Ｐゴシック" charset="-128"/>
              </a:rPr>
              <a:t>To be filled-in as required, including detail of any action/decision required</a:t>
            </a:r>
          </a:p>
          <a:p>
            <a:pPr marL="0" lvl="1" indent="0">
              <a:buNone/>
            </a:pPr>
            <a:endParaRPr lang="en-US" altLang="fr-FR" dirty="0">
              <a:solidFill>
                <a:srgbClr val="FF0000"/>
              </a:solidFill>
              <a:ea typeface="ＭＳ Ｐゴシック" charset="-128"/>
            </a:endParaRPr>
          </a:p>
          <a:p>
            <a:pPr marL="0" lvl="1" indent="0">
              <a:buNone/>
            </a:pPr>
            <a:endParaRPr lang="en-US" altLang="fr-FR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551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id="{773B3EBD-D41B-4506-8E69-B6170838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>
                <a:ea typeface="ＭＳ Ｐゴシック" charset="-128"/>
              </a:rPr>
              <a:t>Highlights of </a:t>
            </a:r>
            <a:r>
              <a:rPr lang="en-US" altLang="fr-FR" b="1" dirty="0">
                <a:solidFill>
                  <a:srgbClr val="FF0000"/>
                </a:solidFill>
                <a:ea typeface="ＭＳ Ｐゴシック" charset="-128"/>
              </a:rPr>
              <a:t>major</a:t>
            </a:r>
            <a:r>
              <a:rPr lang="en-US" altLang="fr-FR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fr-FR" dirty="0">
                <a:ea typeface="ＭＳ Ｐゴシック" charset="-128"/>
              </a:rPr>
              <a:t>interest </a:t>
            </a:r>
            <a:r>
              <a:rPr lang="en-US" altLang="fr-FR" sz="1600" dirty="0">
                <a:solidFill>
                  <a:srgbClr val="FF0000"/>
                </a:solidFill>
                <a:ea typeface="ＭＳ Ｐゴシック" charset="-128"/>
              </a:rPr>
              <a:t>(for presentation in the Board meeting, time permitting)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B1DD55E-A9D4-4896-AFC4-2AAF5FBD14F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63537" lvl="1" indent="0">
              <a:buNone/>
            </a:pPr>
            <a:r>
              <a:rPr lang="en-US" altLang="fr-FR" b="1" dirty="0">
                <a:ea typeface="ＭＳ Ｐゴシック" charset="-128"/>
              </a:rPr>
              <a:t>TB/ISG name:</a:t>
            </a:r>
          </a:p>
          <a:p>
            <a:pPr marL="714375" lvl="1" indent="-350838"/>
            <a:r>
              <a:rPr lang="en-US" altLang="fr-FR" dirty="0">
                <a:ea typeface="ＭＳ Ｐゴシック" charset="-128"/>
              </a:rPr>
              <a:t>Highlights, for example:</a:t>
            </a:r>
          </a:p>
          <a:p>
            <a:pPr marL="1074375" lvl="2" indent="-350838"/>
            <a:r>
              <a:rPr lang="en-US" altLang="fr-FR" dirty="0">
                <a:ea typeface="ＭＳ Ｐゴシック" charset="-128"/>
              </a:rPr>
              <a:t>Updates to Terms of Reference</a:t>
            </a:r>
          </a:p>
          <a:p>
            <a:pPr marL="1074375" lvl="2" indent="-350838"/>
            <a:r>
              <a:rPr lang="en-US" altLang="fr-FR" dirty="0">
                <a:ea typeface="ＭＳ Ｐゴシック" charset="-128"/>
              </a:rPr>
              <a:t>Major changes in activities or new work areas</a:t>
            </a:r>
          </a:p>
          <a:p>
            <a:pPr marL="1074375" lvl="2" indent="-350838"/>
            <a:r>
              <a:rPr lang="en-GB" altLang="fr-FR" dirty="0">
                <a:ea typeface="ＭＳ Ｐゴシック" charset="-128"/>
              </a:rPr>
              <a:t>Interactions with external bodies</a:t>
            </a:r>
          </a:p>
          <a:p>
            <a:pPr marL="1074375" lvl="2" indent="-350838"/>
            <a:r>
              <a:rPr lang="en-GB" altLang="fr-FR" dirty="0">
                <a:ea typeface="ＭＳ Ｐゴシック" charset="-128"/>
              </a:rPr>
              <a:t>STF status</a:t>
            </a:r>
          </a:p>
          <a:p>
            <a:pPr marL="1074375" lvl="2" indent="-350838"/>
            <a:r>
              <a:rPr lang="en-GB" altLang="fr-FR" dirty="0">
                <a:ea typeface="ＭＳ Ｐゴシック" charset="-128"/>
              </a:rPr>
              <a:t>SR status</a:t>
            </a:r>
          </a:p>
          <a:p>
            <a:pPr marL="363537" lvl="1" indent="0">
              <a:buNone/>
            </a:pPr>
            <a:endParaRPr lang="en-GB" altLang="fr-FR" dirty="0">
              <a:ea typeface="ＭＳ Ｐゴシック" charset="-128"/>
            </a:endParaRPr>
          </a:p>
          <a:p>
            <a:pPr marL="363537" lvl="1" indent="0">
              <a:buNone/>
            </a:pPr>
            <a:endParaRPr lang="en-GB" altLang="fr-FR" dirty="0">
              <a:ea typeface="ＭＳ Ｐゴシック" charset="-128"/>
            </a:endParaRPr>
          </a:p>
          <a:p>
            <a:pPr marL="363537" lvl="1" indent="0">
              <a:buNone/>
            </a:pPr>
            <a:endParaRPr lang="en-GB" altLang="fr-FR" dirty="0">
              <a:ea typeface="ＭＳ Ｐゴシック" charset="-128"/>
            </a:endParaRPr>
          </a:p>
          <a:p>
            <a:pPr marL="363537" lvl="1" indent="0">
              <a:buNone/>
            </a:pPr>
            <a:endParaRPr lang="en-GB" altLang="fr-FR" dirty="0">
              <a:ea typeface="ＭＳ Ｐゴシック" charset="-128"/>
            </a:endParaRPr>
          </a:p>
          <a:p>
            <a:pPr marL="363537" lvl="1" indent="0">
              <a:buNone/>
            </a:pPr>
            <a:endParaRPr lang="en-GB" altLang="fr-FR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395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id="{773B3EBD-D41B-4506-8E69-B6170838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>
                <a:ea typeface="ＭＳ Ｐゴシック" charset="-128"/>
              </a:rPr>
              <a:t>Other information of interest </a:t>
            </a:r>
            <a:r>
              <a:rPr lang="en-US" altLang="fr-FR" sz="1400" dirty="0">
                <a:solidFill>
                  <a:srgbClr val="FF0000"/>
                </a:solidFill>
                <a:ea typeface="ＭＳ Ｐゴシック" charset="-128"/>
              </a:rPr>
              <a:t>(not for presentation in the Board meeting)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B1DD55E-A9D4-4896-AFC4-2AAF5FBD14F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259633"/>
            <a:ext cx="11225625" cy="5020938"/>
          </a:xfrm>
        </p:spPr>
        <p:txBody>
          <a:bodyPr/>
          <a:lstStyle/>
          <a:p>
            <a:pPr marL="314325" indent="-350838"/>
            <a:r>
              <a:rPr lang="en-US" altLang="fr-FR" dirty="0">
                <a:ea typeface="ＭＳ Ｐゴシック" charset="-128"/>
              </a:rPr>
              <a:t>TC MTS:</a:t>
            </a:r>
          </a:p>
          <a:p>
            <a:pPr marL="714375" lvl="1" indent="-350838"/>
            <a:r>
              <a:rPr lang="en-US" altLang="fr-FR" dirty="0">
                <a:ea typeface="ＭＳ Ｐゴシック" charset="-128"/>
                <a:hlinkClick r:id="rId2"/>
              </a:rPr>
              <a:t>UCAAT 2022</a:t>
            </a:r>
            <a:r>
              <a:rPr lang="en-US" altLang="fr-FR" dirty="0">
                <a:ea typeface="ＭＳ Ｐゴシック" charset="-128"/>
              </a:rPr>
              <a:t>: Testing Of Trustworthy Systems</a:t>
            </a:r>
          </a:p>
          <a:p>
            <a:pPr marL="1074375" lvl="2" indent="-350838"/>
            <a:r>
              <a:rPr lang="en-US" altLang="fr-FR" dirty="0">
                <a:ea typeface="ＭＳ Ｐゴシック" charset="-128"/>
              </a:rPr>
              <a:t>Hosted by Siemens in Munich (13-15 September 2022) </a:t>
            </a:r>
          </a:p>
          <a:p>
            <a:pPr marL="1074375" lvl="2" indent="-350838"/>
            <a:r>
              <a:rPr lang="en-US" altLang="fr-FR" dirty="0" err="1">
                <a:ea typeface="ＭＳ Ｐゴシック" charset="-128"/>
              </a:rPr>
              <a:t>Programme</a:t>
            </a:r>
            <a:r>
              <a:rPr lang="en-US" altLang="fr-FR" dirty="0">
                <a:ea typeface="ＭＳ Ｐゴシック" charset="-128"/>
              </a:rPr>
              <a:t> published and registration open in Mid-June (see </a:t>
            </a:r>
            <a:r>
              <a:rPr lang="en-US" altLang="fr-FR" dirty="0">
                <a:ea typeface="ＭＳ Ｐゴシック" charset="-128"/>
                <a:hlinkClick r:id="rId3"/>
              </a:rPr>
              <a:t>ucaat.etsi.org</a:t>
            </a:r>
            <a:r>
              <a:rPr lang="en-US" altLang="fr-FR" dirty="0">
                <a:ea typeface="ＭＳ Ｐゴシック" charset="-128"/>
              </a:rPr>
              <a:t> for updates)</a:t>
            </a:r>
          </a:p>
          <a:p>
            <a:pPr marL="714375" lvl="1" indent="-350838"/>
            <a:r>
              <a:rPr lang="en-US" altLang="fr-FR" dirty="0">
                <a:ea typeface="ＭＳ Ｐゴシック" charset="-128"/>
              </a:rPr>
              <a:t>New WIs from MTS-TST on IoT security architecture </a:t>
            </a:r>
            <a:r>
              <a:rPr lang="en-US" altLang="fr-FR">
                <a:ea typeface="ＭＳ Ｐゴシック" charset="-128"/>
              </a:rPr>
              <a:t>and testing</a:t>
            </a:r>
            <a:endParaRPr lang="en-US" altLang="fr-FR" dirty="0">
              <a:ea typeface="ＭＳ Ｐゴシック" charset="-128"/>
            </a:endParaRPr>
          </a:p>
          <a:p>
            <a:pPr marL="714375" lvl="1" indent="-350838"/>
            <a:r>
              <a:rPr lang="en-US" altLang="fr-FR" dirty="0">
                <a:ea typeface="ＭＳ Ｐゴシック" charset="-128"/>
              </a:rPr>
              <a:t>Ongoing work on AI Testing (in c</a:t>
            </a:r>
            <a:r>
              <a:rPr lang="en-GB" altLang="fr-FR" dirty="0" err="1">
                <a:ea typeface="ＭＳ Ｐゴシック" charset="-128"/>
              </a:rPr>
              <a:t>ollaboration</a:t>
            </a:r>
            <a:r>
              <a:rPr lang="en-GB" altLang="fr-FR" dirty="0">
                <a:ea typeface="ＭＳ Ｐゴシック" charset="-128"/>
              </a:rPr>
              <a:t> with TC INT WG AFI):</a:t>
            </a:r>
            <a:endParaRPr lang="en-US" altLang="fr-FR" dirty="0">
              <a:ea typeface="ＭＳ Ｐゴシック" charset="-128"/>
            </a:endParaRPr>
          </a:p>
          <a:p>
            <a:pPr marL="1074375" lvl="2" indent="-350838"/>
            <a:r>
              <a:rPr lang="en-GB" dirty="0">
                <a:hlinkClick r:id="rId4"/>
              </a:rPr>
              <a:t>INT(20)000007</a:t>
            </a:r>
            <a:r>
              <a:rPr lang="en-GB" dirty="0"/>
              <a:t>: Use and benefits of AI technologies in testing</a:t>
            </a:r>
          </a:p>
          <a:p>
            <a:pPr marL="1074375" lvl="2" indent="-350838"/>
            <a:r>
              <a:rPr lang="en-GB" dirty="0">
                <a:hlinkClick r:id="rId5"/>
              </a:rPr>
              <a:t>INT(20)000008</a:t>
            </a:r>
            <a:r>
              <a:rPr lang="en-GB" dirty="0"/>
              <a:t>: Testing of AI with a definition of quality metrics</a:t>
            </a:r>
          </a:p>
          <a:p>
            <a:pPr marL="1074375" lvl="2" indent="-350838"/>
            <a:r>
              <a:rPr lang="en-GB" dirty="0"/>
              <a:t>Other related WIs at MTS and liaison with JTC1 SC42 in preparation</a:t>
            </a:r>
          </a:p>
          <a:p>
            <a:pPr marL="714375" lvl="1" indent="-350838"/>
            <a:r>
              <a:rPr lang="en-GB" altLang="fr-FR" dirty="0">
                <a:ea typeface="ＭＳ Ｐゴシック" charset="-128"/>
              </a:rPr>
              <a:t>Ongoing work on TTCN-3 and TDL:</a:t>
            </a:r>
          </a:p>
          <a:p>
            <a:pPr marL="1074375" lvl="2" indent="-350838"/>
            <a:r>
              <a:rPr lang="en-GB" altLang="fr-FR" dirty="0">
                <a:ea typeface="ＭＳ Ｐゴシック" charset="-128"/>
                <a:hlinkClick r:id="rId6"/>
              </a:rPr>
              <a:t>T014</a:t>
            </a:r>
            <a:r>
              <a:rPr lang="en-GB" altLang="fr-FR" dirty="0">
                <a:ea typeface="ＭＳ Ｐゴシック" charset="-128"/>
              </a:rPr>
              <a:t> and </a:t>
            </a:r>
            <a:r>
              <a:rPr lang="en-GB" altLang="fr-FR" dirty="0">
                <a:ea typeface="ＭＳ Ｐゴシック" charset="-128"/>
                <a:hlinkClick r:id="rId6"/>
              </a:rPr>
              <a:t>T013</a:t>
            </a:r>
            <a:r>
              <a:rPr lang="en-GB" altLang="fr-FR" dirty="0">
                <a:ea typeface="ＭＳ Ｐゴシック" charset="-128"/>
              </a:rPr>
              <a:t> closing, follow-up activities are being setup (</a:t>
            </a:r>
            <a:r>
              <a:rPr lang="en-GB" altLang="fr-FR" dirty="0" err="1">
                <a:ea typeface="ＭＳ Ｐゴシック" charset="-128"/>
              </a:rPr>
              <a:t>CfEs</a:t>
            </a:r>
            <a:r>
              <a:rPr lang="en-GB" altLang="fr-FR" dirty="0">
                <a:ea typeface="ＭＳ Ｐゴシック" charset="-128"/>
              </a:rPr>
              <a:t> open until 30 May)</a:t>
            </a:r>
          </a:p>
          <a:p>
            <a:pPr marL="1074375" lvl="2" indent="-350838"/>
            <a:r>
              <a:rPr lang="en-GB" altLang="fr-FR" dirty="0">
                <a:ea typeface="ＭＳ Ｐゴシック" charset="-128"/>
              </a:rPr>
              <a:t>For detailed information visit </a:t>
            </a:r>
            <a:r>
              <a:rPr lang="en-GB" altLang="fr-FR" dirty="0">
                <a:ea typeface="ＭＳ Ｐゴシック" charset="-128"/>
                <a:hlinkClick r:id="rId7"/>
              </a:rPr>
              <a:t>http://www.ttcn-3.org/</a:t>
            </a:r>
            <a:r>
              <a:rPr lang="en-GB" altLang="fr-FR" dirty="0">
                <a:ea typeface="ＭＳ Ｐゴシック" charset="-128"/>
              </a:rPr>
              <a:t> and </a:t>
            </a:r>
            <a:r>
              <a:rPr lang="en-GB" altLang="fr-FR" dirty="0">
                <a:ea typeface="ＭＳ Ｐゴシック" charset="-128"/>
                <a:hlinkClick r:id="rId8"/>
              </a:rPr>
              <a:t>https://tdl.etsi.org/</a:t>
            </a:r>
            <a:r>
              <a:rPr lang="en-GB" altLang="fr-FR" dirty="0">
                <a:ea typeface="ＭＳ Ｐゴシック" charset="-128"/>
              </a:rPr>
              <a:t> </a:t>
            </a:r>
            <a:endParaRPr lang="en-GB" altLang="fr-FR" dirty="0">
              <a:solidFill>
                <a:srgbClr val="FF0000"/>
              </a:solidFill>
              <a:ea typeface="ＭＳ Ｐゴシック" charset="-128"/>
            </a:endParaRPr>
          </a:p>
          <a:p>
            <a:pPr marL="714375" lvl="1" indent="-350838"/>
            <a:endParaRPr lang="en-GB" altLang="fr-FR" dirty="0">
              <a:ea typeface="ＭＳ Ｐゴシック" charset="-128"/>
            </a:endParaRPr>
          </a:p>
          <a:p>
            <a:pPr marL="363537" lvl="1" indent="0">
              <a:buNone/>
            </a:pPr>
            <a:endParaRPr lang="en-GB" dirty="0">
              <a:ea typeface="ＭＳ Ｐゴシック" charset="-128"/>
            </a:endParaRPr>
          </a:p>
          <a:p>
            <a:pPr marL="363537" lvl="1" indent="0">
              <a:buNone/>
            </a:pPr>
            <a:endParaRPr lang="en-GB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430137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_CORPORATE_PRESENTATION_template_2018_Light_Version.potx" id="{CB5D5A26-A336-48A1-83E2-7F60682C534B}" vid="{ADE37C7C-7BA7-4E3F-A699-25BCAA02F9BA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ETSI_CORPORATE_PRESENTATION_template_2018_Super_Light_Version</Template>
  <TotalTime>171</TotalTime>
  <Words>290</Words>
  <Application>Microsoft Macintosh PowerPoint</Application>
  <PresentationFormat>Widescreen</PresentationFormat>
  <Paragraphs>35</Paragraphs>
  <Slides>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ETSI Corporate 2018</vt:lpstr>
      <vt:lpstr>OCG Report to the Board  TC MTS</vt:lpstr>
      <vt:lpstr>Issues for discussion</vt:lpstr>
      <vt:lpstr>Highlights of major interest (for presentation in the Board meeting, time permitting)</vt:lpstr>
      <vt:lpstr>Other information of interest (not for presentation in the Board meeting)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Report from XX to OCG</dc:title>
  <dc:subject>&lt;Speech title here&gt;</dc:subject>
  <dc:creator>Christine Mera</dc:creator>
  <cp:keywords>Amdocs</cp:keywords>
  <cp:lastModifiedBy>Makedonski, Philip</cp:lastModifiedBy>
  <cp:revision>19</cp:revision>
  <dcterms:created xsi:type="dcterms:W3CDTF">2018-12-18T08:47:19Z</dcterms:created>
  <dcterms:modified xsi:type="dcterms:W3CDTF">2022-05-20T15:42:33Z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</Properties>
</file>