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8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lrich, Andreas (T SSP RVT-DE)" userId="73257039-30eb-40a7-8f0b-bde5e5eca738" providerId="ADAL" clId="{E28756F3-6D8A-4DCE-BCA9-38B96F6F423D}"/>
    <pc:docChg chg="custSel modSld">
      <pc:chgData name="Ulrich, Andreas (T SSP RVT-DE)" userId="73257039-30eb-40a7-8f0b-bde5e5eca738" providerId="ADAL" clId="{E28756F3-6D8A-4DCE-BCA9-38B96F6F423D}" dt="2022-05-17T14:00:15.012" v="191" actId="20577"/>
      <pc:docMkLst>
        <pc:docMk/>
      </pc:docMkLst>
      <pc:sldChg chg="modSp mod">
        <pc:chgData name="Ulrich, Andreas (T SSP RVT-DE)" userId="73257039-30eb-40a7-8f0b-bde5e5eca738" providerId="ADAL" clId="{E28756F3-6D8A-4DCE-BCA9-38B96F6F423D}" dt="2022-05-17T14:00:15.012" v="191" actId="20577"/>
        <pc:sldMkLst>
          <pc:docMk/>
          <pc:sldMk cId="592079334" sldId="258"/>
        </pc:sldMkLst>
        <pc:spChg chg="mod">
          <ac:chgData name="Ulrich, Andreas (T SSP RVT-DE)" userId="73257039-30eb-40a7-8f0b-bde5e5eca738" providerId="ADAL" clId="{E28756F3-6D8A-4DCE-BCA9-38B96F6F423D}" dt="2022-05-17T14:00:15.012" v="191" actId="20577"/>
          <ac:spMkLst>
            <pc:docMk/>
            <pc:sldMk cId="592079334" sldId="258"/>
            <ac:spMk id="3" creationId="{487C6E0C-D5FA-4C28-9544-A8D46886D6B7}"/>
          </ac:spMkLst>
        </pc:spChg>
      </pc:sldChg>
      <pc:sldChg chg="modSp mod">
        <pc:chgData name="Ulrich, Andreas (T SSP RVT-DE)" userId="73257039-30eb-40a7-8f0b-bde5e5eca738" providerId="ADAL" clId="{E28756F3-6D8A-4DCE-BCA9-38B96F6F423D}" dt="2022-05-17T13:25:27.190" v="96" actId="790"/>
        <pc:sldMkLst>
          <pc:docMk/>
          <pc:sldMk cId="3076424506" sldId="261"/>
        </pc:sldMkLst>
        <pc:spChg chg="mod">
          <ac:chgData name="Ulrich, Andreas (T SSP RVT-DE)" userId="73257039-30eb-40a7-8f0b-bde5e5eca738" providerId="ADAL" clId="{E28756F3-6D8A-4DCE-BCA9-38B96F6F423D}" dt="2022-05-17T13:25:27.190" v="96" actId="790"/>
          <ac:spMkLst>
            <pc:docMk/>
            <pc:sldMk cId="3076424506" sldId="261"/>
            <ac:spMk id="2" creationId="{4300445C-A91A-41FC-9DAF-6CDD417530B7}"/>
          </ac:spMkLst>
        </pc:spChg>
        <pc:spChg chg="mod">
          <ac:chgData name="Ulrich, Andreas (T SSP RVT-DE)" userId="73257039-30eb-40a7-8f0b-bde5e5eca738" providerId="ADAL" clId="{E28756F3-6D8A-4DCE-BCA9-38B96F6F423D}" dt="2022-05-17T13:25:27.190" v="96" actId="790"/>
          <ac:spMkLst>
            <pc:docMk/>
            <pc:sldMk cId="3076424506" sldId="261"/>
            <ac:spMk id="3" creationId="{AAD40EA2-2F88-47B2-9225-255A24D12AB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1ACBF-11B6-47FA-8655-C7B4AC7B83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61FDC0-D824-4D49-8402-D012A38E92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990E8-756C-4FD7-A172-EB874ED0F0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FA50FC-F822-437F-88A2-FDD9E21EF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20F66-4712-4FAF-9D9E-D11C37CF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4859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B4674-6AB4-4591-BE26-D71C2DA62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4D9D53-900E-4A66-BB29-C11FE82F5F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A4609-6F59-41DA-B721-80E944FE6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AF15AB-5D8E-48F4-9803-B7225F979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917DF9-7BAA-4A95-9003-564F98A1B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34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4389EE-A6B6-4100-8A64-3F5A03067F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66119-AAF7-4DB8-87FB-4D1697375C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CF6B1-1573-45A8-B48F-4FC835772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90023D-B9FF-40A3-8C40-0C6F06E15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9EF2F9-7B02-43B6-ACC3-15378C8B7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1391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6E05-59CF-454C-A361-589C20BCF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402D2-FACC-4170-BF13-3610C25DD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AA77B-4472-4C67-BDA1-F0D77890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3A231-B1AE-44C4-B705-9F3A1956B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3AED5-138A-473E-9C6F-31ACFFA29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863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0CABA-07FD-481C-88F0-F5B90ACF7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C5C6E6-E5EB-4DCF-9D08-E3072C6EE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D5B9B5-5984-4A01-871B-FF3CDCDA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DB5DD0-6C3B-4899-8B42-71075611E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122B-ECC9-4DAC-9E6B-B5E81E7EE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08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5A286D-0A30-4701-8890-A3FC9A928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286F0-C7D2-4463-9501-295171139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51EDBC-A81A-4B9C-A90D-5141C7204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C7768-9F39-45AA-920A-7FBAAA255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13C54-E3FC-436E-BD20-186CBADC6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8CB3B-8C8E-447E-892C-351F44E26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591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91820-6A9F-4E71-8988-C1111F9E4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072D99-CBE1-4B72-813F-2FC6D828C0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6D2030-7E54-4E4B-BFAA-E1E039C800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BD95E0-A7FB-4BE3-A023-0814622E4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BB06A3-E86F-412C-A97C-01E844F186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D263AC-0E9B-4326-A507-7844BBD4D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0060E-DB0F-42E1-BC2B-DFB2C65B3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214900-F32A-4961-8A58-2F1202F7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668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9BE64-A4F2-473B-A952-AF96248A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AD770-F67D-4DE6-AA54-1E659429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EFF2A0-6D5A-4666-9CD7-2B1B8E79C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6AEFB1-640F-4B10-9804-39677CC71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825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FD4324-1E10-49AD-9375-5EAF13EC2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87008-7E5B-4426-AB0C-23487AC5E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5489E-D018-4C32-92F1-B0BC31B5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2870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05BCE-3EBA-4BD1-ACA8-A69954E25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96EE8-0A81-486E-A327-98A479F5B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0F03BB-FA26-49D9-8FCB-291813508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0BF0BF-1F91-4B35-886A-EB20BCF5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2DF656-D96B-4699-A713-4572B3E36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33096A-3A41-420F-8EF5-E7669D36E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411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F1D38-B65A-46CA-AF18-1AFAF01F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EBC835-DA0A-4594-A053-E6BE2E2D78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F39238-6696-416B-B796-049223289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A310DC-36B9-4BE5-BFE8-75E5C9790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E735-6464-445F-BE1E-652DF18D8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1866E-5461-4560-AD02-0C3473380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253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E7FDB8-79C1-4FE7-965D-E0D2CD958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519D81-2DE5-4F34-AADA-451EC82493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8EC33-0D61-4BC2-8E38-B6FBCCCE46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CF18E-662E-490D-BCC5-3F6DCBBB3E81}" type="datetimeFigureOut">
              <a:rPr lang="en-GB" smtClean="0"/>
              <a:t>17/05/2022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AC37F4-B93C-4DF5-A083-49AD009B3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9B5634-C04A-42B9-AC0E-EF29408D7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41AF12-908D-4660-B01B-56932EFD6D8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01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8F92A-3087-445F-81A9-72075DF222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UCAAT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96E6A-8871-407A-AD79-1509AC3589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829278"/>
          </a:xfrm>
        </p:spPr>
        <p:txBody>
          <a:bodyPr>
            <a:normAutofit/>
          </a:bodyPr>
          <a:lstStyle/>
          <a:p>
            <a:r>
              <a:rPr lang="en-US" dirty="0"/>
              <a:t>Status update 2022-05-17</a:t>
            </a:r>
          </a:p>
          <a:p>
            <a:endParaRPr lang="en-US" dirty="0"/>
          </a:p>
          <a:p>
            <a:r>
              <a:rPr lang="en-US" dirty="0"/>
              <a:t>Andreas Ulrich, Siemens AG</a:t>
            </a:r>
            <a:br>
              <a:rPr lang="en-US" dirty="0"/>
            </a:br>
            <a:r>
              <a:rPr lang="en-US" dirty="0"/>
              <a:t>PC Chair</a:t>
            </a:r>
          </a:p>
        </p:txBody>
      </p:sp>
    </p:spTree>
    <p:extLst>
      <p:ext uri="{BB962C8B-B14F-4D97-AF65-F5344CB8AC3E}">
        <p14:creationId xmlns:p14="http://schemas.microsoft.com/office/powerpoint/2010/main" val="2987819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26AD5-4CDD-45F8-AC1A-CC80B31C9A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299A9E-6A2E-4F14-B91D-9AE6C109AA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May 2022: Deadline of submissions</a:t>
            </a:r>
          </a:p>
          <a:p>
            <a:pPr lvl="1"/>
            <a:r>
              <a:rPr lang="en-US" dirty="0"/>
              <a:t>36 presentations</a:t>
            </a:r>
          </a:p>
          <a:p>
            <a:pPr lvl="1"/>
            <a:r>
              <a:rPr lang="en-US" dirty="0"/>
              <a:t>3 tutorials</a:t>
            </a:r>
          </a:p>
          <a:p>
            <a:pPr lvl="1"/>
            <a:r>
              <a:rPr lang="en-US" dirty="0"/>
              <a:t>3 posters</a:t>
            </a:r>
          </a:p>
          <a:p>
            <a:r>
              <a:rPr lang="en-US" dirty="0"/>
              <a:t>30 May 2022: Notification of acceptance</a:t>
            </a:r>
          </a:p>
          <a:p>
            <a:pPr lvl="1"/>
            <a:r>
              <a:rPr lang="en-US" dirty="0"/>
              <a:t>PC meeting at the same day</a:t>
            </a:r>
          </a:p>
          <a:p>
            <a:r>
              <a:rPr lang="en-US" dirty="0"/>
              <a:t>Early June 2022: Launch of communication</a:t>
            </a:r>
          </a:p>
          <a:p>
            <a:pPr lvl="1"/>
            <a:r>
              <a:rPr lang="en-US" dirty="0"/>
              <a:t>Program needs to be fixed by then</a:t>
            </a:r>
          </a:p>
          <a:p>
            <a:r>
              <a:rPr lang="en-US" dirty="0"/>
              <a:t>13-15 September 2022: Conference</a:t>
            </a:r>
          </a:p>
        </p:txBody>
      </p:sp>
    </p:spTree>
    <p:extLst>
      <p:ext uri="{BB962C8B-B14F-4D97-AF65-F5344CB8AC3E}">
        <p14:creationId xmlns:p14="http://schemas.microsoft.com/office/powerpoint/2010/main" val="321186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DE23D-2C1C-498D-B50D-14805364B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Notable Events and Facts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C6E0C-D5FA-4C28-9544-A8D46886D6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Stephan Schulz stepped down as PC Co-Chair to avoid a conflict of interest with 2 presentations co-authored by him</a:t>
            </a:r>
          </a:p>
          <a:p>
            <a:pPr lvl="1"/>
            <a:r>
              <a:rPr lang="en-US" dirty="0"/>
              <a:t>Reviews are entirely managed by me</a:t>
            </a:r>
          </a:p>
          <a:p>
            <a:pPr lvl="1"/>
            <a:r>
              <a:rPr lang="en-US" dirty="0"/>
              <a:t>Stephan still in supportive role for working out the conference program</a:t>
            </a:r>
          </a:p>
          <a:p>
            <a:endParaRPr lang="en-US" dirty="0"/>
          </a:p>
          <a:p>
            <a:r>
              <a:rPr lang="en-US" dirty="0"/>
              <a:t>Very tight hotel room situation for the UCAAT week</a:t>
            </a:r>
          </a:p>
          <a:p>
            <a:pPr lvl="1"/>
            <a:r>
              <a:rPr lang="en-US" dirty="0"/>
              <a:t>Octoberfest, after 2 years of abstinence, only days away</a:t>
            </a:r>
          </a:p>
          <a:p>
            <a:pPr lvl="1"/>
            <a:r>
              <a:rPr lang="en-US" dirty="0"/>
              <a:t>2 big fairs/exhibitions moved from spring to the same week</a:t>
            </a:r>
          </a:p>
          <a:p>
            <a:pPr lvl="1"/>
            <a:r>
              <a:rPr lang="en-US" dirty="0"/>
              <a:t>Room prices about 3x higher and very limited availability</a:t>
            </a:r>
          </a:p>
          <a:p>
            <a:endParaRPr lang="en-US" dirty="0"/>
          </a:p>
          <a:p>
            <a:r>
              <a:rPr lang="en-US" dirty="0"/>
              <a:t>UCAAT runs without sponsors and exhibition fee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07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52EA7D-E080-43F3-992C-2BC20348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Submissions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381B7-BCAE-483D-A8EB-F8774D0D28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36 presentations, 3 tutorials, 3 posters – in line with previous editions</a:t>
            </a:r>
          </a:p>
          <a:p>
            <a:r>
              <a:rPr lang="en-US" dirty="0"/>
              <a:t>14 different countries, incl. US, India, Japan</a:t>
            </a:r>
          </a:p>
          <a:p>
            <a:r>
              <a:rPr lang="en-US" dirty="0"/>
              <a:t>Per country</a:t>
            </a:r>
          </a:p>
          <a:p>
            <a:pPr lvl="1"/>
            <a:r>
              <a:rPr lang="en-US" dirty="0"/>
              <a:t>15 Germany</a:t>
            </a:r>
          </a:p>
          <a:p>
            <a:pPr lvl="1"/>
            <a:r>
              <a:rPr lang="en-US" dirty="0"/>
              <a:t>6 France</a:t>
            </a:r>
          </a:p>
          <a:p>
            <a:pPr lvl="1"/>
            <a:r>
              <a:rPr lang="en-US" dirty="0"/>
              <a:t>5 Netherlands</a:t>
            </a:r>
          </a:p>
          <a:p>
            <a:r>
              <a:rPr lang="en-US" dirty="0"/>
              <a:t>Good mix of industry/academia</a:t>
            </a:r>
          </a:p>
          <a:p>
            <a:pPr lvl="1"/>
            <a:r>
              <a:rPr lang="en-US" dirty="0"/>
              <a:t>10 academia (24%)</a:t>
            </a:r>
          </a:p>
          <a:p>
            <a:pPr lvl="1"/>
            <a:r>
              <a:rPr lang="en-US" dirty="0"/>
              <a:t>32 industry (76%)</a:t>
            </a:r>
          </a:p>
        </p:txBody>
      </p:sp>
    </p:spTree>
    <p:extLst>
      <p:ext uri="{BB962C8B-B14F-4D97-AF65-F5344CB8AC3E}">
        <p14:creationId xmlns:p14="http://schemas.microsoft.com/office/powerpoint/2010/main" val="45934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F601E-FBBC-4650-8F71-C28FB85AD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Keynote Speaker Candidates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286F0E-4E52-4B55-A00E-57488320A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We still need more suggestions!</a:t>
            </a:r>
          </a:p>
          <a:p>
            <a:endParaRPr lang="en-US"/>
          </a:p>
          <a:p>
            <a:r>
              <a:rPr lang="en-US"/>
              <a:t>Isabel Evans</a:t>
            </a:r>
          </a:p>
          <a:p>
            <a:pPr lvl="1"/>
            <a:r>
              <a:rPr lang="en-US"/>
              <a:t>Independent quality and testing consultant</a:t>
            </a:r>
          </a:p>
          <a:p>
            <a:pPr lvl="1"/>
            <a:r>
              <a:rPr lang="en-US"/>
              <a:t>Tutorial at UCAAT 2016, Budapest: Human Factors for Test Automation</a:t>
            </a:r>
          </a:p>
          <a:p>
            <a:r>
              <a:rPr lang="en-US"/>
              <a:t>Jan Tretmans</a:t>
            </a:r>
          </a:p>
          <a:p>
            <a:pPr lvl="1"/>
            <a:r>
              <a:rPr lang="en-US"/>
              <a:t>Professor at Radboud University Nijmegen</a:t>
            </a:r>
          </a:p>
          <a:p>
            <a:pPr lvl="1"/>
            <a:r>
              <a:rPr lang="en-US"/>
              <a:t>Well-known for his work on MBT</a:t>
            </a:r>
          </a:p>
          <a:p>
            <a:endParaRPr lang="en-US"/>
          </a:p>
          <a:p>
            <a:r>
              <a:rPr lang="en-US"/>
              <a:t>Covering of travel costs for speakers under negotiation with ETSI</a:t>
            </a:r>
          </a:p>
        </p:txBody>
      </p:sp>
    </p:spTree>
    <p:extLst>
      <p:ext uri="{BB962C8B-B14F-4D97-AF65-F5344CB8AC3E}">
        <p14:creationId xmlns:p14="http://schemas.microsoft.com/office/powerpoint/2010/main" val="2784469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0445C-A91A-41FC-9DAF-6CDD41753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Exhibitors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40EA2-2F88-47B2-9225-255A24D1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Handled by Event Team</a:t>
            </a:r>
          </a:p>
          <a:p>
            <a:endParaRPr lang="en-US"/>
          </a:p>
          <a:p>
            <a:r>
              <a:rPr lang="en-US"/>
              <a:t>6 stands available</a:t>
            </a:r>
          </a:p>
          <a:p>
            <a:endParaRPr lang="en-US"/>
          </a:p>
          <a:p>
            <a:r>
              <a:rPr lang="en-US"/>
              <a:t>3 requests received</a:t>
            </a:r>
          </a:p>
          <a:p>
            <a:pPr lvl="1"/>
            <a:r>
              <a:rPr lang="en-US"/>
              <a:t>Smartesting</a:t>
            </a:r>
          </a:p>
          <a:p>
            <a:pPr lvl="1"/>
            <a:r>
              <a:rPr lang="en-US"/>
              <a:t>…</a:t>
            </a:r>
          </a:p>
          <a:p>
            <a:pPr lvl="1"/>
            <a:r>
              <a:rPr 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76424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263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UCAAT 2022</vt:lpstr>
      <vt:lpstr>Timeline</vt:lpstr>
      <vt:lpstr>Notable Events and Facts</vt:lpstr>
      <vt:lpstr>Submissions</vt:lpstr>
      <vt:lpstr>Keynote Speaker Candidates</vt:lpstr>
      <vt:lpstr>Current Exhibitors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UCAAT 2022</dc:title>
  <dc:creator>Ulrich, Andreas (T SSP RVT-DE)</dc:creator>
  <cp:lastModifiedBy>Ulrich, Andreas (T SSP RVT-DE)</cp:lastModifiedBy>
  <cp:revision>1</cp:revision>
  <dcterms:created xsi:type="dcterms:W3CDTF">2022-05-17T11:06:35Z</dcterms:created>
  <dcterms:modified xsi:type="dcterms:W3CDTF">2022-05-17T14:00:21Z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59b6cd5-d141-4a33-8bf1-0ca04484304f_Enabled">
    <vt:lpwstr>true</vt:lpwstr>
  </property>
  <property fmtid="{D5CDD505-2E9C-101B-9397-08002B2CF9AE}" pid="3" name="MSIP_Label_a59b6cd5-d141-4a33-8bf1-0ca04484304f_SetDate">
    <vt:lpwstr>2022-05-17T12:33:58Z</vt:lpwstr>
  </property>
  <property fmtid="{D5CDD505-2E9C-101B-9397-08002B2CF9AE}" pid="4" name="MSIP_Label_a59b6cd5-d141-4a33-8bf1-0ca04484304f_Method">
    <vt:lpwstr>Standard</vt:lpwstr>
  </property>
  <property fmtid="{D5CDD505-2E9C-101B-9397-08002B2CF9AE}" pid="5" name="MSIP_Label_a59b6cd5-d141-4a33-8bf1-0ca04484304f_Name">
    <vt:lpwstr>restricted-default</vt:lpwstr>
  </property>
  <property fmtid="{D5CDD505-2E9C-101B-9397-08002B2CF9AE}" pid="6" name="MSIP_Label_a59b6cd5-d141-4a33-8bf1-0ca04484304f_SiteId">
    <vt:lpwstr>38ae3bcd-9579-4fd4-adda-b42e1495d55a</vt:lpwstr>
  </property>
  <property fmtid="{D5CDD505-2E9C-101B-9397-08002B2CF9AE}" pid="7" name="MSIP_Label_a59b6cd5-d141-4a33-8bf1-0ca04484304f_ActionId">
    <vt:lpwstr>0d54ea9c-d5fe-4d94-ab26-e864274ad51f</vt:lpwstr>
  </property>
  <property fmtid="{D5CDD505-2E9C-101B-9397-08002B2CF9AE}" pid="8" name="MSIP_Label_a59b6cd5-d141-4a33-8bf1-0ca04484304f_ContentBits">
    <vt:lpwstr>0</vt:lpwstr>
  </property>
  <property fmtid="{D5CDD505-2E9C-101B-9397-08002B2CF9AE}" pid="9" name="Document_Confidentiality">
    <vt:lpwstr>Restricted</vt:lpwstr>
  </property>
</Properties>
</file>