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43" r:id="rId2"/>
    <p:sldId id="3844" r:id="rId3"/>
    <p:sldId id="3845" r:id="rId4"/>
    <p:sldId id="3846" r:id="rId5"/>
    <p:sldId id="3847" r:id="rId6"/>
    <p:sldId id="3848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306030504020204" pitchFamily="34" charset="0"/>
      <p:regular r:id="rId14"/>
      <p: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Medium" panose="00000600000000000000" pitchFamily="2" charset="0"/>
      <p:regular r:id="rId20"/>
      <p: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3"/>
            <p14:sldId id="3844"/>
            <p14:sldId id="3845"/>
            <p14:sldId id="3846"/>
            <p14:sldId id="3847"/>
            <p14:sldId id="3848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 autoAdjust="0"/>
    <p:restoredTop sz="94507" autoAdjust="0"/>
  </p:normalViewPr>
  <p:slideViewPr>
    <p:cSldViewPr snapToGrid="0" showGuides="1">
      <p:cViewPr varScale="1">
        <p:scale>
          <a:sx n="100" d="100"/>
          <a:sy n="100" d="100"/>
        </p:scale>
        <p:origin x="114" y="-238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18/05/2022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2" r:id="rId8"/>
    <p:sldLayoutId id="2147484034" r:id="rId9"/>
    <p:sldLayoutId id="2147484030" r:id="rId10"/>
    <p:sldLayoutId id="2147484036" r:id="rId11"/>
    <p:sldLayoutId id="214748402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F52B-4100-4F75-8D04-6329441C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TDL Working Group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52D3E-C977-4FF6-9EC5-2A3C60615B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Presented by: </a:t>
            </a:r>
            <a:r>
              <a:rPr lang="en-US" b="1" dirty="0"/>
              <a:t>Andreas Ulrich, WG Chair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8FF44-0F32-4A8A-B539-A8CF6E2FD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18-May-2022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CA18B-CA75-4FFD-BE26-6F86D16DDF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en-US" dirty="0"/>
              <a:t>For: </a:t>
            </a:r>
            <a:r>
              <a:rPr lang="en-US" b="1" dirty="0"/>
              <a:t>MTS#86</a:t>
            </a:r>
          </a:p>
        </p:txBody>
      </p:sp>
    </p:spTree>
    <p:extLst>
      <p:ext uri="{BB962C8B-B14F-4D97-AF65-F5344CB8AC3E}">
        <p14:creationId xmlns:p14="http://schemas.microsoft.com/office/powerpoint/2010/main" val="427992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27F01-E1B6-4E1F-86B2-0E3AE6BE2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836126"/>
          </a:xfrm>
        </p:spPr>
        <p:txBody>
          <a:bodyPr/>
          <a:lstStyle/>
          <a:p>
            <a:r>
              <a:rPr lang="en-US" dirty="0"/>
              <a:t>Start Date: 2021-02-01</a:t>
            </a:r>
          </a:p>
          <a:p>
            <a:r>
              <a:rPr lang="en-US" dirty="0"/>
              <a:t>End Date: 2022-03-31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00560-681C-4CC1-B9A2-7124A3BF88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F1FE11C-45A2-4BA8-9045-1667F10F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T013: </a:t>
            </a:r>
            <a:r>
              <a:rPr lang="en-US" dirty="0"/>
              <a:t>TDL and TOP Enhancements for RESTful API Services Testing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493E6-D37A-4AEF-8A87-C0AA899A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86" y="3018468"/>
            <a:ext cx="9679513" cy="32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54BCE0-BF75-46A7-8C4D-807AAA8752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70816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Call for Experts: 2022-05-30</a:t>
            </a:r>
          </a:p>
          <a:p>
            <a:r>
              <a:rPr lang="en-US" dirty="0"/>
              <a:t>Start Date: 2022-06-20</a:t>
            </a:r>
          </a:p>
          <a:p>
            <a:r>
              <a:rPr lang="en-US" dirty="0"/>
              <a:t>End Date: 2023-06-30</a:t>
            </a:r>
          </a:p>
          <a:p>
            <a:r>
              <a:rPr lang="en-US" dirty="0"/>
              <a:t>Max. budget: 123,400 €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04F33-4290-456E-8E36-53A4404D65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2580194"/>
          </a:xfrm>
        </p:spPr>
        <p:txBody>
          <a:bodyPr/>
          <a:lstStyle/>
          <a:p>
            <a:r>
              <a:rPr lang="en-US" b="1"/>
              <a:t>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Execution of fully specified TDL specs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Test code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Web-based TDL editor supporting NWM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Methodology update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EA68C-85A3-41D9-9BAE-4EAB4D86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T022: TOP/TDL Enhancements for Better User Experience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C5B50-27AB-4D8B-962A-E69027478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609B5-7D67-45B7-9EA3-1F7DDF5E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Deliverables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F8677-0E78-4480-A371-10836F35F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A5F50A-8D92-486C-A892-36E3360F2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69638"/>
              </p:ext>
            </p:extLst>
          </p:nvPr>
        </p:nvGraphicFramePr>
        <p:xfrm>
          <a:off x="1589957" y="1771840"/>
          <a:ext cx="8723659" cy="3720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077">
                  <a:extLst>
                    <a:ext uri="{9D8B030D-6E8A-4147-A177-3AD203B41FA5}">
                      <a16:colId xmlns:a16="http://schemas.microsoft.com/office/drawing/2014/main" val="1546249022"/>
                    </a:ext>
                  </a:extLst>
                </a:gridCol>
                <a:gridCol w="1667518">
                  <a:extLst>
                    <a:ext uri="{9D8B030D-6E8A-4147-A177-3AD203B41FA5}">
                      <a16:colId xmlns:a16="http://schemas.microsoft.com/office/drawing/2014/main" val="4127975090"/>
                    </a:ext>
                  </a:extLst>
                </a:gridCol>
                <a:gridCol w="5007367">
                  <a:extLst>
                    <a:ext uri="{9D8B030D-6E8A-4147-A177-3AD203B41FA5}">
                      <a16:colId xmlns:a16="http://schemas.microsoft.com/office/drawing/2014/main" val="2982486269"/>
                    </a:ext>
                  </a:extLst>
                </a:gridCol>
                <a:gridCol w="1326697">
                  <a:extLst>
                    <a:ext uri="{9D8B030D-6E8A-4147-A177-3AD203B41FA5}">
                      <a16:colId xmlns:a16="http://schemas.microsoft.com/office/drawing/2014/main" val="3827709785"/>
                    </a:ext>
                  </a:extLst>
                </a:gridCol>
              </a:tblGrid>
              <a:tr h="1126668"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Deliv.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32725" marB="32725" anchor="ctr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Work Item code</a:t>
                      </a:r>
                    </a:p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Standard number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32725" marB="32725" anchor="ctr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Working title</a:t>
                      </a:r>
                    </a:p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32725" marB="32725" anchor="ctr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Expected date for publication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 anchor="ctr"/>
                </a:tc>
                <a:extLst>
                  <a:ext uri="{0D108BD9-81ED-4DB2-BD59-A6C34878D82A}">
                    <a16:rowId xmlns:a16="http://schemas.microsoft.com/office/drawing/2014/main" val="2998562294"/>
                  </a:ext>
                </a:extLst>
              </a:tr>
              <a:tr h="972662"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D1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RTS/TR 103 119 V1.4.1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Methods for Testing and Specification (MTS); The Test Description Language (TDL); Reference Implementation and User Guidelines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2023-07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extLst>
                  <a:ext uri="{0D108BD9-81ED-4DB2-BD59-A6C34878D82A}">
                    <a16:rowId xmlns:a16="http://schemas.microsoft.com/office/drawing/2014/main" val="2533829408"/>
                  </a:ext>
                </a:extLst>
              </a:tr>
              <a:tr h="972662"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D2*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RES/ES 203 119-1 V1.7.1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Methods for Testing and Specification (MTS); The Test Description Language (TDL); Part 1: Abstract Syntax and Associated Semantics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2023-07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extLst>
                  <a:ext uri="{0D108BD9-81ED-4DB2-BD59-A6C34878D82A}">
                    <a16:rowId xmlns:a16="http://schemas.microsoft.com/office/drawing/2014/main" val="2601535252"/>
                  </a:ext>
                </a:extLst>
              </a:tr>
              <a:tr h="648443"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>
                          <a:effectLst/>
                        </a:rPr>
                        <a:t>D3*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RES/ES 203 119-8 V1.2.1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Methods for Testing and Specification (MTS); The Test Description Language (TDL); Part 8: Textual Syntax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2023-07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06" marR="62006" marT="0" marB="0"/>
                </a:tc>
                <a:extLst>
                  <a:ext uri="{0D108BD9-81ED-4DB2-BD59-A6C34878D82A}">
                    <a16:rowId xmlns:a16="http://schemas.microsoft.com/office/drawing/2014/main" val="300762318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7E8880-9591-4D65-AB45-C6E4A7C2BECD}"/>
              </a:ext>
            </a:extLst>
          </p:cNvPr>
          <p:cNvSpPr/>
          <p:nvPr/>
        </p:nvSpPr>
        <p:spPr>
          <a:xfrm rot="999697">
            <a:off x="7588567" y="736009"/>
            <a:ext cx="4284397" cy="14876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Focus on code (TOP); adjust standards if needed</a:t>
            </a:r>
          </a:p>
        </p:txBody>
      </p:sp>
    </p:spTree>
    <p:extLst>
      <p:ext uri="{BB962C8B-B14F-4D97-AF65-F5344CB8AC3E}">
        <p14:creationId xmlns:p14="http://schemas.microsoft.com/office/powerpoint/2010/main" val="208085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9DE39A-028A-44AD-9C65-6370C293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A0290-9DE1-48BA-AE9A-000D14C58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18AF3A-2FF6-49DD-85E0-17F1D57A0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47098"/>
              </p:ext>
            </p:extLst>
          </p:nvPr>
        </p:nvGraphicFramePr>
        <p:xfrm>
          <a:off x="1589957" y="1965903"/>
          <a:ext cx="7571353" cy="4202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9365">
                  <a:extLst>
                    <a:ext uri="{9D8B030D-6E8A-4147-A177-3AD203B41FA5}">
                      <a16:colId xmlns:a16="http://schemas.microsoft.com/office/drawing/2014/main" val="325791110"/>
                    </a:ext>
                  </a:extLst>
                </a:gridCol>
                <a:gridCol w="1801988">
                  <a:extLst>
                    <a:ext uri="{9D8B030D-6E8A-4147-A177-3AD203B41FA5}">
                      <a16:colId xmlns:a16="http://schemas.microsoft.com/office/drawing/2014/main" val="2015659534"/>
                    </a:ext>
                  </a:extLst>
                </a:gridCol>
              </a:tblGrid>
              <a:tr h="480773">
                <a:tc>
                  <a:txBody>
                    <a:bodyPr/>
                    <a:lstStyle/>
                    <a:p>
                      <a:pPr algn="just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Task short description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Budget (EUR)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0471793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T0 Project Management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5.870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531251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T1 TOP Requirements and Validation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8.800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459718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T2 TOP Architecture Design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17.610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092255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T3 TOP Features Implementation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60.800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570796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T4 Web-based TOP platform exploration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14.680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7181015"/>
                  </a:ext>
                </a:extLst>
              </a:tr>
              <a:tr h="480773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effectLst/>
                        </a:rPr>
                        <a:t>T5 TDL Methodology, Enhancements, and Maintenance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>
                          <a:effectLst/>
                        </a:rPr>
                        <a:t>11.740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608709"/>
                  </a:ext>
                </a:extLst>
              </a:tr>
              <a:tr h="528850">
                <a:tc>
                  <a:txBody>
                    <a:bodyPr/>
                    <a:lstStyle/>
                    <a:p>
                      <a:pPr algn="l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TOTAL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57200" algn="l"/>
                        </a:tabLst>
                      </a:pPr>
                      <a:r>
                        <a:rPr lang="en-GB" sz="1800" b="1" dirty="0">
                          <a:effectLst/>
                        </a:rPr>
                        <a:t>119.500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55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91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63FB2-AA03-4084-BAEA-D9AD1B928B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2144177"/>
          </a:xfrm>
        </p:spPr>
        <p:txBody>
          <a:bodyPr/>
          <a:lstStyle/>
          <a:p>
            <a:r>
              <a:rPr lang="en-US" dirty="0"/>
              <a:t>Work on TDL initiated in December 2011</a:t>
            </a:r>
          </a:p>
          <a:p>
            <a:r>
              <a:rPr lang="en-US" dirty="0"/>
              <a:t>Reflections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is TDL/TOP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happened at other places?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address new challenges, e.g.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FE8B-181F-4353-B106-D1012B86A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9957" y="4750653"/>
            <a:ext cx="7571353" cy="707886"/>
          </a:xfrm>
        </p:spPr>
        <p:txBody>
          <a:bodyPr/>
          <a:lstStyle/>
          <a:p>
            <a:r>
              <a:rPr lang="en-US" dirty="0"/>
              <a:t>Drive TDL/TOP as a common test specification and test execution technique, including tooling, at ETSI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300AD7-637D-4E13-85B5-4F684A7C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Step: Review and Update of TDL/TOP Roadmap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D2D4-9376-44F4-B3B8-0AF47D7B9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Custom 56">
      <a:majorFont>
        <a:latin typeface="Poppi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FD436A4-F418-48B7-AC37-997B1385A254}" vid="{A5F7B199-F66F-41D3-B6D7-113115A77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312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Poppins Medium</vt:lpstr>
      <vt:lpstr>Open Sans Light</vt:lpstr>
      <vt:lpstr>Poppins SemiBold</vt:lpstr>
      <vt:lpstr>Poppins</vt:lpstr>
      <vt:lpstr>Office Theme</vt:lpstr>
      <vt:lpstr>MTS TDL Working Group Status</vt:lpstr>
      <vt:lpstr>T013: TDL and TOP Enhancements for RESTful API Services Testing</vt:lpstr>
      <vt:lpstr>New T022: TOP/TDL Enhancements for Better User Experience</vt:lpstr>
      <vt:lpstr>Deliverables</vt:lpstr>
      <vt:lpstr>Tasks</vt:lpstr>
      <vt:lpstr>Next Step: Review and Update of TDL/TOP Roadmap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Ulrich, Andreas (T SSP RVT-DE)</dc:creator>
  <cp:keywords/>
  <dc:description/>
  <cp:lastModifiedBy>Ulrich, Andreas (T SSP RVT-DE)</cp:lastModifiedBy>
  <cp:revision>5</cp:revision>
  <dcterms:created xsi:type="dcterms:W3CDTF">2022-05-18T08:51:47Z</dcterms:created>
  <dcterms:modified xsi:type="dcterms:W3CDTF">2022-05-18T09:39:33Z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2022-05-18T09:39:33Z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1caa3330-aabb-41d4-b39f-15c3623de4a0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