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841" r:id="rId2"/>
    <p:sldId id="3828" r:id="rId3"/>
    <p:sldId id="3844" r:id="rId4"/>
    <p:sldId id="3845" r:id="rId5"/>
    <p:sldId id="3829" r:id="rId6"/>
    <p:sldId id="3811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oppins" panose="020B0604020202020204" charset="0"/>
      <p:regular r:id="rId14"/>
      <p:bold r:id="rId15"/>
      <p:italic r:id="rId16"/>
      <p:boldItalic r:id="rId17"/>
    </p:embeddedFont>
    <p:embeddedFont>
      <p:font typeface="Poppins Medium" panose="020B0604020202020204" charset="0"/>
      <p:regular r:id="rId18"/>
      <p:italic r:id="rId19"/>
    </p:embeddedFont>
    <p:embeddedFont>
      <p:font typeface="Poppins SemiBold" panose="020B060402020202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1" id="{226FA086-DDF9-422C-93BC-8C558B5A0CB5}">
          <p14:sldIdLst>
            <p14:sldId id="3841"/>
            <p14:sldId id="3828"/>
            <p14:sldId id="3844"/>
            <p14:sldId id="3845"/>
            <p14:sldId id="3829"/>
            <p14:sldId id="3811"/>
          </p14:sldIdLst>
        </p14:section>
      </p14:sectionLst>
    </p:ex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87" autoAdjust="0"/>
    <p:restoredTop sz="94507" autoAdjust="0"/>
  </p:normalViewPr>
  <p:slideViewPr>
    <p:cSldViewPr snapToGrid="0" showGuides="1">
      <p:cViewPr varScale="1">
        <p:scale>
          <a:sx n="67" d="100"/>
          <a:sy n="67" d="100"/>
        </p:scale>
        <p:origin x="21" y="83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24/01/2023</a:t>
            </a:fld>
            <a:endParaRPr lang="fr-FR">
              <a:latin typeface="Poppins" pitchFamily="2" charset="77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‹Nr.›</a:t>
            </a:fld>
            <a:endParaRPr lang="fr-FR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8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3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ce réservé de l'élément multimédia 43">
            <a:extLst>
              <a:ext uri="{FF2B5EF4-FFF2-40B4-BE49-F238E27FC236}">
                <a16:creationId xmlns:a16="http://schemas.microsoft.com/office/drawing/2014/main" id="{379DCAF1-FF24-284B-88C7-B081B54B09A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de-DE"/>
              <a:t>Mediaclip durch Klicken auf Symbol hinzufügen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C972D2-7646-AA44-BB68-43BC3993D546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95718065-9522-1C4A-B5B6-478D11692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5320" y="459487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34D85224-C764-E043-9FA4-4D08485577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0386" y="6315818"/>
            <a:ext cx="3592512" cy="369332"/>
          </a:xfrm>
        </p:spPr>
        <p:txBody>
          <a:bodyPr/>
          <a:lstStyle>
            <a:lvl1pPr marL="0" indent="0" algn="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B56C7E0-E79E-C44B-ABAC-CA6617609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400" y="2251660"/>
            <a:ext cx="3857467" cy="181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Presentation title 1 or 2 lines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4B339A3C-F335-B241-BB25-FD45CA82B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5319" y="5125594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798227C-501C-434C-BF02-B2C4CD29B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369" y="277192"/>
            <a:ext cx="3601631" cy="18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4744D-85C4-4549-A347-4688F7D2C2B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latin typeface="Poppins" pitchFamily="2" charset="77"/>
                <a:cs typeface="Poppins" pitchFamily="2" charset="77"/>
              </a:rPr>
              <a:t>©ETSI 2023 – All rights reserved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0EEA2FCC-7010-244E-9629-E8297B28C2C4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AA4E8-89BD-F14E-A45E-8A0EF7D32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856C26C-3E4D-9EB8-71DE-31AF657FC316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07C87CE-ACBF-9F48-ACE1-E467EB8F0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04B92E-C774-D641-A786-F72EA67859FF}"/>
              </a:ext>
            </a:extLst>
          </p:cNvPr>
          <p:cNvSpPr/>
          <p:nvPr userDrawn="1"/>
        </p:nvSpPr>
        <p:spPr>
          <a:xfrm>
            <a:off x="1649392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48EFC6-0F11-C549-BC25-96F495E10DBB}"/>
              </a:ext>
            </a:extLst>
          </p:cNvPr>
          <p:cNvSpPr/>
          <p:nvPr userDrawn="1"/>
        </p:nvSpPr>
        <p:spPr>
          <a:xfrm>
            <a:off x="-1" y="0"/>
            <a:ext cx="13715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23CAA56A-6FF4-4F4C-83A3-8FEB8E0D06D5}"/>
              </a:ext>
            </a:extLst>
          </p:cNvPr>
          <p:cNvSpPr txBox="1"/>
          <p:nvPr userDrawn="1"/>
        </p:nvSpPr>
        <p:spPr>
          <a:xfrm rot="16200000">
            <a:off x="-1715141" y="3061742"/>
            <a:ext cx="4801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Template User Guide</a:t>
            </a:r>
            <a:endParaRPr lang="fr-FR" sz="3200" b="0" i="0">
              <a:solidFill>
                <a:schemeClr val="bg1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E287E768-238B-1A4C-937E-A8272CC328C1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18733D-4565-D041-B351-AA10F1DC0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91DF837-6D43-6087-EBAA-6AA1AB9148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10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0E76FE-E13F-774D-BCDF-B27A335E2F1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B700E6-3430-1646-99A8-D42310481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5" name="Oval 6">
            <a:extLst>
              <a:ext uri="{FF2B5EF4-FFF2-40B4-BE49-F238E27FC236}">
                <a16:creationId xmlns:a16="http://schemas.microsoft.com/office/drawing/2014/main" id="{FF70B89E-E7DD-2448-956E-EACDF1D07A8E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344B-3258-6743-9F2C-9DA9E7A4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946749B-B06D-CEF1-87E2-13A97FED80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Espace réservé pour une image  212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658D0A-7A79-2B40-9B65-2C4C68C91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69ED9D4-588C-014D-80A5-1108C2BF3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619810"/>
            <a:ext cx="5124995" cy="151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Presentation title 1 or 2 lines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6D6807D9-2F3B-2349-9CF7-CEA45317E5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5B93558B-8435-3844-9D31-7101AE338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043" y="1763538"/>
            <a:ext cx="7203115" cy="101889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84A169-C34E-C147-965A-DE1E1838D5BD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E735F0-F8E5-0146-9565-4AE194440418}"/>
              </a:ext>
            </a:extLst>
          </p:cNvPr>
          <p:cNvSpPr/>
          <p:nvPr userDrawn="1"/>
        </p:nvSpPr>
        <p:spPr>
          <a:xfrm>
            <a:off x="5917523" y="6862761"/>
            <a:ext cx="8334157" cy="19480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39184E6-6DA7-A94C-ACFB-E32EEC2848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DB26854-559C-CA45-B0E2-BB9D5EB67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619810"/>
            <a:ext cx="5322886" cy="151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 dirty="0"/>
              <a:t>Presentation title 1 or 2 lines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D896C775-A6B6-1B46-AB4D-1E5856D19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A44373F-F219-1440-9999-C4F84CBC0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A00BA71B-8662-5144-8BEA-BACC7E9D4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</p:spTree>
    <p:extLst>
      <p:ext uri="{BB962C8B-B14F-4D97-AF65-F5344CB8AC3E}">
        <p14:creationId xmlns:p14="http://schemas.microsoft.com/office/powerpoint/2010/main" val="26168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 136">
            <a:extLst>
              <a:ext uri="{FF2B5EF4-FFF2-40B4-BE49-F238E27FC236}">
                <a16:creationId xmlns:a16="http://schemas.microsoft.com/office/drawing/2014/main" id="{A5EE4AAD-ECD1-124B-AEDB-16424C2D0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8" name="Espace réservé du texte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1954381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3"/>
              </a:buBlip>
              <a:defRPr lang="fr-FR" sz="24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dirty="0"/>
              <a:t>Subject 1</a:t>
            </a:r>
            <a:endParaRPr lang="en-US" sz="2000" dirty="0"/>
          </a:p>
          <a:p>
            <a:r>
              <a:rPr lang="en-US" dirty="0"/>
              <a:t>Subject 2</a:t>
            </a:r>
          </a:p>
          <a:p>
            <a:r>
              <a:rPr lang="en-US" dirty="0"/>
              <a:t>Subject 3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F794DA-8449-C041-B80B-05960E55AE8E}"/>
              </a:ext>
            </a:extLst>
          </p:cNvPr>
          <p:cNvSpPr/>
          <p:nvPr userDrawn="1"/>
        </p:nvSpPr>
        <p:spPr>
          <a:xfrm>
            <a:off x="-1458097" y="-877329"/>
            <a:ext cx="6042454" cy="8773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58" name="Forme libre 357">
            <a:extLst>
              <a:ext uri="{FF2B5EF4-FFF2-40B4-BE49-F238E27FC236}">
                <a16:creationId xmlns:a16="http://schemas.microsoft.com/office/drawing/2014/main" id="{070764BE-12F6-4743-81A1-93D394A76A89}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62" name="Espace réservé pour une image  361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81DE56C-CCF0-CE4E-9E03-E4FA10ACB35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page phot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B82FB39-DFE8-744C-B891-9E7386416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2" name="Espace réservé du texte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2519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3" name="Espace réservé du texte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2519" y="3921978"/>
            <a:ext cx="7571353" cy="154914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4C8E2-7D22-704C-9252-C5F8594310A8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29D5D1F-2257-484D-BC3C-0D9FF3E14E64}"/>
              </a:ext>
            </a:extLst>
          </p:cNvPr>
          <p:cNvSpPr txBox="1">
            <a:spLocks/>
          </p:cNvSpPr>
          <p:nvPr userDrawn="1"/>
        </p:nvSpPr>
        <p:spPr>
          <a:xfrm>
            <a:off x="3772519" y="406411"/>
            <a:ext cx="6274452" cy="915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b="0" i="0" noProof="0" dirty="0">
                <a:cs typeface="Poppins" pitchFamily="2" charset="77"/>
              </a:rPr>
              <a:t>Title 1 or 2 lines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1AD4075F-171A-D648-B81D-9FF0C4D36434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064478-D132-964B-A125-69651BCE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708F151-EEF1-8197-FA6C-B31B7551EE1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filigram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phique 59">
            <a:extLst>
              <a:ext uri="{FF2B5EF4-FFF2-40B4-BE49-F238E27FC236}">
                <a16:creationId xmlns:a16="http://schemas.microsoft.com/office/drawing/2014/main" id="{1F6A5DA4-709D-0D4C-9863-174D97BEF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043" y="1763538"/>
            <a:ext cx="7203115" cy="101889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0901A1-F7E0-824D-B152-A3075EA19DC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latin typeface="Poppins" pitchFamily="2" charset="77"/>
                <a:cs typeface="Poppins" pitchFamily="2" charset="77"/>
              </a:rPr>
              <a:t>©ETSI 2023 – All rights reserved</a:t>
            </a:r>
          </a:p>
        </p:txBody>
      </p:sp>
      <p:sp>
        <p:nvSpPr>
          <p:cNvPr id="69" name="Espace réservé du texte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70" name="Espace réservé du texte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3921978"/>
            <a:ext cx="7571353" cy="154914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478C0CF-3212-9744-AE6D-BCCD3439EED3}"/>
              </a:ext>
            </a:extLst>
          </p:cNvPr>
          <p:cNvSpPr/>
          <p:nvPr userDrawn="1"/>
        </p:nvSpPr>
        <p:spPr>
          <a:xfrm>
            <a:off x="-798240" y="6858000"/>
            <a:ext cx="8334157" cy="24121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6046152-5675-BD42-BDE8-1E0C1BE88EA1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8158955-8EB1-DC4B-B05D-1FDFDC0E58AB}"/>
              </a:ext>
            </a:extLst>
          </p:cNvPr>
          <p:cNvSpPr/>
          <p:nvPr userDrawn="1"/>
        </p:nvSpPr>
        <p:spPr>
          <a:xfrm>
            <a:off x="5917523" y="6862761"/>
            <a:ext cx="8334157" cy="19480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DD8DABF-D4DC-4D49-88C4-103A5030FB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0B69AD9-0089-1F40-9BC8-697D50B24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957" y="405511"/>
            <a:ext cx="7571353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Title 1 or 2 lines</a:t>
            </a: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DA0BD28D-B36A-1C4B-88BC-2287017A191A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5727B4-CE1A-934D-AFAF-2F312207A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1D17A04-D618-DEDD-D56D-9F5C163280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Espace réservé du texte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3921978"/>
            <a:ext cx="7571353" cy="1549142"/>
          </a:xfrm>
        </p:spPr>
        <p:txBody>
          <a:bodyPr/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9A1E65-43C1-8941-9501-2EB8C73206BF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1447C0D-2441-664B-B17F-BA8A30B29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6A13ACD-D390-054D-93AD-C4803CDC1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957" y="405511"/>
            <a:ext cx="7571353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Title 1 or 2 lines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348F35FE-0228-0245-B71E-DA83CEFBFEE0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FFFBA2E-71BC-9E41-8E9A-E4AC03622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2F2B562-A4B3-F1D1-6397-844AFD494A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DCA55201-C5C3-4F4D-A92C-B6A924A98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23AD9F5-16D2-F748-A9EA-9A121D2B6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1" name="Espace réservé du texte 139">
            <a:extLst>
              <a:ext uri="{FF2B5EF4-FFF2-40B4-BE49-F238E27FC236}">
                <a16:creationId xmlns:a16="http://schemas.microsoft.com/office/drawing/2014/main" id="{24ED74FA-8E8C-DC44-AFF4-52C29B280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594348"/>
            <a:ext cx="7571353" cy="36933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US" noProof="0"/>
              <a:t>Optional subtitle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BEC91A3-9B72-4F4B-BC8A-3FBBF2F0732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0619"/>
            <a:ext cx="435791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91E75C3-8AF1-7B4B-AB57-EFD925301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614" y="810947"/>
            <a:ext cx="7571353" cy="579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Divider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58752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39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D0CFF4-E16B-0E45-9A58-8A986A8D1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6896142-7F40-2A4B-ACAF-E86D2A5DB7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3851" y="2151527"/>
            <a:ext cx="5322886" cy="865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2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Contact me:</a:t>
            </a:r>
            <a:br>
              <a:rPr lang="en-US" dirty="0"/>
            </a:br>
            <a:r>
              <a:rPr lang="en-US" dirty="0" err="1"/>
              <a:t>me@email.com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3"/>
            <a:ext cx="10515600" cy="1579920"/>
          </a:xfrm>
          <a:prstGeom prst="rect">
            <a:avLst/>
          </a:prstGeom>
        </p:spPr>
        <p:txBody>
          <a:bodyPr vert="horz" lIns="0" tIns="45720" rIns="90000" bIns="45720" rtlCol="0">
            <a:spAutoFit/>
          </a:bodyPr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7D3A9F-31F8-3E37-713E-94B384E32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732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38" r:id="rId2"/>
    <p:sldLayoutId id="2147484035" r:id="rId3"/>
    <p:sldLayoutId id="2147484026" r:id="rId4"/>
    <p:sldLayoutId id="2147484033" r:id="rId5"/>
    <p:sldLayoutId id="2147484028" r:id="rId6"/>
    <p:sldLayoutId id="2147484029" r:id="rId7"/>
    <p:sldLayoutId id="2147484032" r:id="rId8"/>
    <p:sldLayoutId id="2147484034" r:id="rId9"/>
    <p:sldLayoutId id="2147484030" r:id="rId10"/>
    <p:sldLayoutId id="2147484036" r:id="rId11"/>
    <p:sldLayoutId id="214748402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20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4"/>
        </a:buBlip>
        <a:defRPr sz="18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4"/>
        </a:buBlip>
        <a:defRPr sz="16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4"/>
        </a:buBlip>
        <a:defRPr sz="14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4"/>
        </a:buBlip>
        <a:defRPr sz="12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www.youtube.com/user/ETSIstandards" TargetMode="External"/><Relationship Id="rId7" Type="http://schemas.openxmlformats.org/officeDocument/2006/relationships/hyperlink" Target="https://www.facebook.com/etsi.standards" TargetMode="External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emf"/><Relationship Id="rId11" Type="http://schemas.openxmlformats.org/officeDocument/2006/relationships/image" Target="../media/image10.png"/><Relationship Id="rId5" Type="http://schemas.openxmlformats.org/officeDocument/2006/relationships/hyperlink" Target="https://twitter.com/ETSI_STANDARDS" TargetMode="External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hyperlink" Target="https://www.linkedin.com/company/etsi?trk=biz-companies-cy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AA74E0FE-2E50-3944-BFA4-9484BCBB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2" y="2619810"/>
            <a:ext cx="6097588" cy="1511136"/>
          </a:xfrm>
        </p:spPr>
        <p:txBody>
          <a:bodyPr>
            <a:normAutofit/>
          </a:bodyPr>
          <a:lstStyle/>
          <a:p>
            <a:r>
              <a:rPr lang="en-US" dirty="0"/>
              <a:t>TTF T023</a:t>
            </a:r>
            <a:br>
              <a:rPr lang="en-US" dirty="0"/>
            </a:br>
            <a:r>
              <a:rPr lang="en-US" dirty="0"/>
              <a:t>conformance tests (task T2) progress/status report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2B7E163-F2BE-D743-9FDB-E48FC516DA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13" y="6211476"/>
            <a:ext cx="3592512" cy="369332"/>
          </a:xfrm>
        </p:spPr>
        <p:txBody>
          <a:bodyPr/>
          <a:lstStyle/>
          <a:p>
            <a:r>
              <a:rPr lang="fr-FR" dirty="0"/>
              <a:t>25/01/2023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E1B66D3-6FDE-B042-B09E-729ED66AD5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712" y="5384247"/>
            <a:ext cx="3735547" cy="369332"/>
          </a:xfrm>
        </p:spPr>
        <p:txBody>
          <a:bodyPr/>
          <a:lstStyle/>
          <a:p>
            <a:r>
              <a:rPr lang="fr-FR" dirty="0"/>
              <a:t>MTS#88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5AD48C5-10B3-5A4E-A8DB-AB158AB3F30F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759DB7-F599-8A46-A5B0-8B5AE42E02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714" y="4957130"/>
            <a:ext cx="5322886" cy="369332"/>
          </a:xfrm>
        </p:spPr>
        <p:txBody>
          <a:bodyPr/>
          <a:lstStyle/>
          <a:p>
            <a:r>
              <a:rPr lang="fr-FR" dirty="0"/>
              <a:t>Axel </a:t>
            </a:r>
            <a:r>
              <a:rPr lang="fr-FR" dirty="0" err="1"/>
              <a:t>Rennoch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953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2EFD0B5-1D37-F940-9449-6174F825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957" y="405511"/>
            <a:ext cx="7571353" cy="1012147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4380686"/>
          </a:xfrm>
        </p:spPr>
        <p:txBody>
          <a:bodyPr/>
          <a:lstStyle/>
          <a:p>
            <a:r>
              <a:rPr lang="en-US" u="sng" dirty="0"/>
              <a:t>Team:</a:t>
            </a:r>
          </a:p>
          <a:p>
            <a:r>
              <a:rPr lang="en-US" dirty="0" err="1"/>
              <a:t>Elvior</a:t>
            </a:r>
            <a:r>
              <a:rPr lang="en-US" dirty="0"/>
              <a:t>, Nokia, FOKUS</a:t>
            </a:r>
          </a:p>
          <a:p>
            <a:r>
              <a:rPr lang="en-US" dirty="0"/>
              <a:t>Now </a:t>
            </a:r>
            <a:r>
              <a:rPr lang="en-US" u="sng" dirty="0"/>
              <a:t>without</a:t>
            </a:r>
            <a:r>
              <a:rPr lang="en-US" dirty="0"/>
              <a:t> </a:t>
            </a:r>
            <a:r>
              <a:rPr lang="en-US" dirty="0" err="1"/>
              <a:t>Broadbit</a:t>
            </a:r>
            <a:r>
              <a:rPr lang="en-US" dirty="0"/>
              <a:t>, Ericsson, Spirent</a:t>
            </a:r>
          </a:p>
          <a:p>
            <a:endParaRPr lang="en-US" dirty="0"/>
          </a:p>
          <a:p>
            <a:r>
              <a:rPr lang="en-US" dirty="0"/>
              <a:t>August 2022</a:t>
            </a:r>
          </a:p>
          <a:p>
            <a:pPr lvl="1"/>
            <a:r>
              <a:rPr lang="en-US" dirty="0"/>
              <a:t>Completion of contracts</a:t>
            </a:r>
          </a:p>
          <a:p>
            <a:r>
              <a:rPr lang="en-US" dirty="0"/>
              <a:t>September 2022</a:t>
            </a:r>
          </a:p>
          <a:p>
            <a:pPr lvl="1"/>
            <a:r>
              <a:rPr lang="en-US" dirty="0"/>
              <a:t>First working session (online)</a:t>
            </a:r>
          </a:p>
          <a:p>
            <a:r>
              <a:rPr lang="en-US" dirty="0"/>
              <a:t>October-December 2022</a:t>
            </a:r>
          </a:p>
          <a:p>
            <a:pPr lvl="1"/>
            <a:r>
              <a:rPr lang="en-US" dirty="0"/>
              <a:t>Remote working / overlapping with evolution task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9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2EFD0B5-1D37-F940-9449-6174F825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957" y="405511"/>
            <a:ext cx="7571353" cy="1012147"/>
          </a:xfrm>
        </p:spPr>
        <p:txBody>
          <a:bodyPr/>
          <a:lstStyle/>
          <a:p>
            <a:r>
              <a:rPr lang="en-US" dirty="0"/>
              <a:t>Details on Conformance task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0" y="1800000"/>
            <a:ext cx="9849600" cy="45037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Migration of “old” SVN repository to </a:t>
            </a:r>
            <a:r>
              <a:rPr lang="en-US" dirty="0"/>
              <a:t>ETSI forge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Public repository structure and contents</a:t>
            </a:r>
            <a:br>
              <a:rPr lang="en-US" dirty="0"/>
            </a:br>
            <a:r>
              <a:rPr lang="en-US" dirty="0"/>
              <a:t>https://forge.etsi.org/rep/mts/ttcn3-conformance-tests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Changes/Tests for 2021 edition done by previous TTF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Validation of tests done in parallel with different tools (and tool releases)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Consolidation of results from the different tools </a:t>
            </a:r>
            <a:r>
              <a:rPr lang="en-US" b="1" u="sng" dirty="0"/>
              <a:t>in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Conformance tests “follows” evolution task</a:t>
            </a:r>
            <a:br>
              <a:rPr lang="en-US" dirty="0"/>
            </a:br>
            <a:r>
              <a:rPr lang="en-US" dirty="0"/>
              <a:t>(new changes for 2022 edition)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 far no technical risks </a:t>
            </a:r>
            <a:r>
              <a:rPr lang="en-US" b="1" u="sng" dirty="0"/>
              <a:t>BUT</a:t>
            </a:r>
            <a:r>
              <a:rPr lang="en-US" dirty="0"/>
              <a:t> delay of the deliverables</a:t>
            </a:r>
          </a:p>
        </p:txBody>
      </p:sp>
    </p:spTree>
    <p:extLst>
      <p:ext uri="{BB962C8B-B14F-4D97-AF65-F5344CB8AC3E}">
        <p14:creationId xmlns:p14="http://schemas.microsoft.com/office/powerpoint/2010/main" val="306096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2EFD0B5-1D37-F940-9449-6174F825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957" y="405511"/>
            <a:ext cx="7571353" cy="1012147"/>
          </a:xfrm>
        </p:spPr>
        <p:txBody>
          <a:bodyPr/>
          <a:lstStyle/>
          <a:p>
            <a:r>
              <a:rPr lang="en-US" dirty="0"/>
              <a:t>Summary &amp; future steps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9119349" cy="39395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TTF task T2 is </a:t>
            </a:r>
            <a:r>
              <a:rPr lang="en-US" dirty="0"/>
              <a:t>following the planning </a:t>
            </a:r>
            <a:r>
              <a:rPr lang="en-US" b="1" u="sng" dirty="0"/>
              <a:t>BUT</a:t>
            </a:r>
            <a:r>
              <a:rPr lang="en-US" dirty="0"/>
              <a:t> milestone B is delayed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Consolidation of the tool results in progress</a:t>
            </a:r>
            <a:br>
              <a:rPr lang="en-US" sz="2000" dirty="0"/>
            </a:br>
            <a:r>
              <a:rPr lang="en-US" sz="2000" dirty="0"/>
              <a:t>(due to e.g. </a:t>
            </a:r>
            <a:r>
              <a:rPr lang="en-US" dirty="0"/>
              <a:t>application of </a:t>
            </a:r>
            <a:r>
              <a:rPr lang="en-US" sz="2000" dirty="0"/>
              <a:t>multiple releases of tools)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Provision of two delayed deliverables “stable drafts” (core and OO), </a:t>
            </a:r>
            <a:br>
              <a:rPr lang="en-US" dirty="0"/>
            </a:br>
            <a:r>
              <a:rPr lang="en-US" dirty="0"/>
              <a:t>each three parts (ICS, TSS&amp;TP, ATS) in </a:t>
            </a:r>
            <a:r>
              <a:rPr lang="en-US" u="sng" dirty="0"/>
              <a:t>February</a:t>
            </a:r>
            <a:r>
              <a:rPr lang="en-US" dirty="0"/>
              <a:t>, final drafts in </a:t>
            </a:r>
            <a:r>
              <a:rPr lang="en-US" u="sng" dirty="0"/>
              <a:t>May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Preparation of </a:t>
            </a:r>
            <a:r>
              <a:rPr lang="en-US" dirty="0"/>
              <a:t>upcoming </a:t>
            </a:r>
            <a:r>
              <a:rPr lang="en-US" sz="2000" dirty="0"/>
              <a:t>changes (from 2022 evolution)</a:t>
            </a:r>
            <a:br>
              <a:rPr lang="en-US" sz="2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8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B2263D1-0D9A-6143-913B-DB5D95F11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/>
          <a:lstStyle/>
          <a:p>
            <a:fld id="{3C6DF47B-3BED-4C75-ACAB-4344E1B376F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Image 8">
            <a:hlinkClick r:id="rId3"/>
            <a:extLst>
              <a:ext uri="{FF2B5EF4-FFF2-40B4-BE49-F238E27FC236}">
                <a16:creationId xmlns:a16="http://schemas.microsoft.com/office/drawing/2014/main" id="{381C725C-DE32-FD40-8418-280CA9A226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390" y="6177776"/>
            <a:ext cx="363374" cy="363374"/>
          </a:xfrm>
          <a:prstGeom prst="rect">
            <a:avLst/>
          </a:prstGeom>
        </p:spPr>
      </p:pic>
      <p:pic>
        <p:nvPicPr>
          <p:cNvPr id="10" name="Image 9">
            <a:hlinkClick r:id="rId5"/>
            <a:extLst>
              <a:ext uri="{FF2B5EF4-FFF2-40B4-BE49-F238E27FC236}">
                <a16:creationId xmlns:a16="http://schemas.microsoft.com/office/drawing/2014/main" id="{B23011AD-7266-6E4E-ACFD-2B619075BD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229" y="6188942"/>
            <a:ext cx="341042" cy="341042"/>
          </a:xfrm>
          <a:prstGeom prst="rect">
            <a:avLst/>
          </a:prstGeom>
        </p:spPr>
      </p:pic>
      <p:pic>
        <p:nvPicPr>
          <p:cNvPr id="11" name="Image 10">
            <a:hlinkClick r:id="rId7"/>
            <a:extLst>
              <a:ext uri="{FF2B5EF4-FFF2-40B4-BE49-F238E27FC236}">
                <a16:creationId xmlns:a16="http://schemas.microsoft.com/office/drawing/2014/main" id="{26736C71-603E-044D-8C43-36A65558377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068" y="6188942"/>
            <a:ext cx="341042" cy="341042"/>
          </a:xfrm>
          <a:prstGeom prst="rect">
            <a:avLst/>
          </a:prstGeom>
        </p:spPr>
      </p:pic>
      <p:pic>
        <p:nvPicPr>
          <p:cNvPr id="12" name="Image 11">
            <a:hlinkClick r:id="rId9"/>
            <a:extLst>
              <a:ext uri="{FF2B5EF4-FFF2-40B4-BE49-F238E27FC236}">
                <a16:creationId xmlns:a16="http://schemas.microsoft.com/office/drawing/2014/main" id="{9AFABD34-EFA7-3E45-BE85-5A3BD7E7BD3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907" y="6188942"/>
            <a:ext cx="341042" cy="34104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9513C59-71D4-4046-9F20-062C6D94AE67}"/>
              </a:ext>
            </a:extLst>
          </p:cNvPr>
          <p:cNvSpPr txBox="1"/>
          <p:nvPr/>
        </p:nvSpPr>
        <p:spPr>
          <a:xfrm>
            <a:off x="7070442" y="6195875"/>
            <a:ext cx="1693092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Follow us on: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0D0AB4-7F0D-6748-9CEA-0B6ED7C513B4}"/>
              </a:ext>
            </a:extLst>
          </p:cNvPr>
          <p:cNvSpPr txBox="1"/>
          <p:nvPr/>
        </p:nvSpPr>
        <p:spPr>
          <a:xfrm>
            <a:off x="5624395" y="4429966"/>
            <a:ext cx="622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Thank you for your attention</a:t>
            </a:r>
          </a:p>
        </p:txBody>
      </p:sp>
      <p:pic>
        <p:nvPicPr>
          <p:cNvPr id="18" name="Image 17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7B90E192-2E1E-F848-BE7E-0A4D53D8A25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85" y="4227820"/>
            <a:ext cx="3602445" cy="1133077"/>
          </a:xfrm>
          <a:prstGeom prst="rect">
            <a:avLst/>
          </a:prstGeom>
        </p:spPr>
      </p:pic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A7D60263-C29A-1544-B64A-4A35646E4669}"/>
              </a:ext>
            </a:extLst>
          </p:cNvPr>
          <p:cNvPicPr>
            <a:picLocks noGrp="1" noChangeAspect="1"/>
          </p:cNvPicPr>
          <p:nvPr>
            <p:ph type="pic" sz="quarter" idx="55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288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10FD3044-8F99-F34C-B9F5-03A5B4F2352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9" b="27009"/>
          <a:stretch/>
        </p:blipFill>
        <p:spPr/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506B579-E206-A542-BCBE-B0542B2E3372}"/>
              </a:ext>
            </a:extLst>
          </p:cNvPr>
          <p:cNvSpPr txBox="1"/>
          <p:nvPr/>
        </p:nvSpPr>
        <p:spPr>
          <a:xfrm>
            <a:off x="2978669" y="1286396"/>
            <a:ext cx="622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+mj-lt"/>
                <a:cs typeface="Poppins" pitchFamily="2" charset="77"/>
              </a:rPr>
              <a:t>Any further questions?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1F72CB9D-1EB5-7844-83C6-C814A911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3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TSI">
      <a:dk1>
        <a:srgbClr val="050D14"/>
      </a:dk1>
      <a:lt1>
        <a:srgbClr val="FFFFFF"/>
      </a:lt1>
      <a:dk2>
        <a:srgbClr val="0072AC"/>
      </a:dk2>
      <a:lt2>
        <a:srgbClr val="E5DF92"/>
      </a:lt2>
      <a:accent1>
        <a:srgbClr val="014176"/>
      </a:accent1>
      <a:accent2>
        <a:srgbClr val="9EC5DE"/>
      </a:accent2>
      <a:accent3>
        <a:srgbClr val="5E686A"/>
      </a:accent3>
      <a:accent4>
        <a:srgbClr val="DF552E"/>
      </a:accent4>
      <a:accent5>
        <a:srgbClr val="84BE42"/>
      </a:accent5>
      <a:accent6>
        <a:srgbClr val="7F4F8E"/>
      </a:accent6>
      <a:hlink>
        <a:srgbClr val="002B78"/>
      </a:hlink>
      <a:folHlink>
        <a:srgbClr val="9CC8F4"/>
      </a:folHlink>
    </a:clrScheme>
    <a:fontScheme name="ETSI">
      <a:majorFont>
        <a:latin typeface="Poppins SemiBold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 Presentation Template - Short Version 2022.pptx" id="{0EBDDFC0-59F6-4A2B-877F-1129D5DC5233}" vid="{94DACEFC-6309-415C-80CA-51DEFD5592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- Short Version 2022</Template>
  <TotalTime>0</TotalTime>
  <Words>250</Words>
  <Application>Microsoft Office PowerPoint</Application>
  <PresentationFormat>Breitbild</PresentationFormat>
  <Paragraphs>43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Poppins SemiBold</vt:lpstr>
      <vt:lpstr>Poppins Medium</vt:lpstr>
      <vt:lpstr>Poppins</vt:lpstr>
      <vt:lpstr>Arial</vt:lpstr>
      <vt:lpstr>Calibri</vt:lpstr>
      <vt:lpstr>Office</vt:lpstr>
      <vt:lpstr>TTF T023 conformance tests (task T2) progress/status report</vt:lpstr>
      <vt:lpstr>Overview</vt:lpstr>
      <vt:lpstr>Details on Conformance task</vt:lpstr>
      <vt:lpstr>Summary &amp; future steps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Rennoch, Axel</dc:creator>
  <cp:keywords/>
  <dc:description/>
  <cp:lastModifiedBy>Rennoch, Axel</cp:lastModifiedBy>
  <cp:revision>44</cp:revision>
  <dcterms:created xsi:type="dcterms:W3CDTF">2022-05-12T07:23:10Z</dcterms:created>
  <dcterms:modified xsi:type="dcterms:W3CDTF">2023-01-25T07:22:35Z</dcterms:modified>
  <cp:category/>
</cp:coreProperties>
</file>