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34" r:id="rId5"/>
    <p:sldId id="3831" r:id="rId6"/>
    <p:sldId id="3807" r:id="rId7"/>
    <p:sldId id="3849" r:id="rId8"/>
    <p:sldId id="3850" r:id="rId9"/>
    <p:sldId id="3838" r:id="rId10"/>
    <p:sldId id="3848" r:id="rId11"/>
    <p:sldId id="381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86385" autoAdjust="0"/>
  </p:normalViewPr>
  <p:slideViewPr>
    <p:cSldViewPr snapToGrid="0">
      <p:cViewPr>
        <p:scale>
          <a:sx n="79" d="100"/>
          <a:sy n="79" d="100"/>
        </p:scale>
        <p:origin x="250" y="43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02/06/2023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latin typeface="Arial" panose="020B0604020202020204" pitchFamily="34" charset="0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EF8DF-C14E-4DC9-B66E-B5B778B4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662328-0E74-41B2-B6D1-377560E9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467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Divider 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+mj-lt"/>
              </a:defRPr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555CF8-2637-43B8-BE75-D95A7DF41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Extra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17EF6-8956-449F-A362-6B630825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40BC02C-95C6-4D25-8F04-975EC22A1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20" name="Oval 6">
            <a:extLst>
              <a:ext uri="{FF2B5EF4-FFF2-40B4-BE49-F238E27FC236}">
                <a16:creationId xmlns:a16="http://schemas.microsoft.com/office/drawing/2014/main" id="{AE4C8655-FC99-46E5-A993-AFE68186B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1C21835-3FAC-40C0-BD0F-CB976B94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1040F6-116D-4FE0-9AA6-7E309BC7D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C9D1E7F-5FD7-4910-8B8D-FC5A0CDC3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F - 1 or 2 lines</a:t>
            </a:r>
            <a:endParaRPr lang="en-US"/>
          </a:p>
        </p:txBody>
      </p:sp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01748-4AB5-4EA8-9B59-F31534E25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6E60CB1-43FA-4491-AA92-C6073A9C6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027F8A43-B8C5-4D58-914E-4D96F4BDA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83FBA-6FBD-4D5D-B4AF-F5ED91ED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71860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TTF 022 </a:t>
            </a:r>
            <a:r>
              <a:rPr kumimoji="0" lang="et-E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Status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Presented by:</a:t>
            </a:r>
            <a:r>
              <a:rPr lang="et-EE" dirty="0"/>
              <a:t> Martti Käärik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055237"/>
            <a:ext cx="3735547" cy="400110"/>
          </a:xfrm>
        </p:spPr>
        <p:txBody>
          <a:bodyPr/>
          <a:lstStyle/>
          <a:p>
            <a:r>
              <a:rPr lang="en-GB" dirty="0"/>
              <a:t>For:</a:t>
            </a:r>
            <a:r>
              <a:rPr lang="et-EE" dirty="0"/>
              <a:t> MTS 89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dirty="0">
                <a:latin typeface="+mn-lt"/>
              </a:rPr>
              <a:t>02</a:t>
            </a:r>
            <a:r>
              <a:rPr lang="en-GB" sz="1400" dirty="0">
                <a:latin typeface="+mn-lt"/>
              </a:rPr>
              <a:t>/</a:t>
            </a:r>
            <a:r>
              <a:rPr lang="et-EE" sz="1400" dirty="0">
                <a:latin typeface="+mn-lt"/>
              </a:rPr>
              <a:t>06</a:t>
            </a:r>
            <a:r>
              <a:rPr lang="en-GB" sz="1400" dirty="0">
                <a:latin typeface="+mn-lt"/>
              </a:rPr>
              <a:t>/</a:t>
            </a:r>
            <a:r>
              <a:rPr lang="et-EE" sz="1400" dirty="0">
                <a:latin typeface="+mn-lt"/>
              </a:rPr>
              <a:t>2023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9F-DDC9-716A-CD6A-8AB73C63F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Agenda</a:t>
            </a:r>
          </a:p>
        </p:txBody>
      </p:sp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Status of tasks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TOP demo</a:t>
            </a:r>
          </a:p>
          <a:p>
            <a:r>
              <a:rPr lang="en-US" dirty="0"/>
              <a:t>Overview of web-based editor (Philip </a:t>
            </a:r>
            <a:r>
              <a:rPr lang="en-US" dirty="0" err="1"/>
              <a:t>Makedonski</a:t>
            </a:r>
            <a:r>
              <a:rPr lang="en-US" dirty="0"/>
              <a:t>)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234E-841A-41E9-9687-E4D0FCA7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A89E-FE77-39F7-1EA0-E8A5D891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30" y="342001"/>
            <a:ext cx="6505912" cy="1140607"/>
          </a:xfrm>
        </p:spPr>
        <p:txBody>
          <a:bodyPr/>
          <a:lstStyle/>
          <a:p>
            <a:r>
              <a:rPr lang="et-EE" b="1" dirty="0" err="1"/>
              <a:t>Task</a:t>
            </a:r>
            <a:r>
              <a:rPr lang="et-EE" b="1" dirty="0"/>
              <a:t> </a:t>
            </a:r>
            <a:r>
              <a:rPr lang="et-EE" b="1" dirty="0" err="1"/>
              <a:t>status</a:t>
            </a:r>
            <a:endParaRPr lang="en-US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C0B977-10BD-4B17-AF2D-23C94452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6108A77-6BC9-27E5-1BF4-7DAE05B24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89313"/>
              </p:ext>
            </p:extLst>
          </p:nvPr>
        </p:nvGraphicFramePr>
        <p:xfrm>
          <a:off x="749130" y="1482608"/>
          <a:ext cx="9892930" cy="4120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5707">
                  <a:extLst>
                    <a:ext uri="{9D8B030D-6E8A-4147-A177-3AD203B41FA5}">
                      <a16:colId xmlns:a16="http://schemas.microsoft.com/office/drawing/2014/main" val="2469041198"/>
                    </a:ext>
                  </a:extLst>
                </a:gridCol>
                <a:gridCol w="735534">
                  <a:extLst>
                    <a:ext uri="{9D8B030D-6E8A-4147-A177-3AD203B41FA5}">
                      <a16:colId xmlns:a16="http://schemas.microsoft.com/office/drawing/2014/main" val="2640730378"/>
                    </a:ext>
                  </a:extLst>
                </a:gridCol>
                <a:gridCol w="1121689">
                  <a:extLst>
                    <a:ext uri="{9D8B030D-6E8A-4147-A177-3AD203B41FA5}">
                      <a16:colId xmlns:a16="http://schemas.microsoft.com/office/drawing/2014/main" val="2382672936"/>
                    </a:ext>
                  </a:extLst>
                </a:gridCol>
              </a:tblGrid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Improvement of textual editor for TDL standardized syntax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5242491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Improvement of TDL meta-model implementation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3418850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Check existence and test all constraints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1532483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Implement automatic constraint invocation for textual editor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574341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Implement automatic constraint invocation for diagram editor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5372147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Update scope provider to support all model elements and features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522623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Update formatter and check syntax highlighting for all model elements and features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4510651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 commonly used code templates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2421877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Verify that renaming works for all model elements and features.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64641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Make predefined functions more robust to not crash in case of incomplete model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4055024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Update constraints in Part 1 according to implementation bug fixes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2. Feb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6552209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Project wizard to set up basic TDL project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867741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Generating data definitions from OpenAPI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4295435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Expand on TO specification backed by TDs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5047992"/>
                  </a:ext>
                </a:extLst>
              </a:tr>
              <a:tr h="274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Integration of a TDL perspective into the Eclipse 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</a:rPr>
                        <a:t>3. </a:t>
                      </a:r>
                      <a:r>
                        <a:rPr lang="et-EE" sz="1200" u="none" strike="noStrike" dirty="0" err="1">
                          <a:effectLst/>
                        </a:rPr>
                        <a:t>Mar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652528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B7384DF-B922-16EF-FC1E-59496B25261F}"/>
              </a:ext>
            </a:extLst>
          </p:cNvPr>
          <p:cNvSpPr txBox="1"/>
          <p:nvPr/>
        </p:nvSpPr>
        <p:spPr>
          <a:xfrm>
            <a:off x="839011" y="91230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 err="1"/>
              <a:t>Details</a:t>
            </a:r>
            <a:r>
              <a:rPr lang="et-EE" dirty="0"/>
              <a:t> at https://labs.etsi.org/rep/top/ttfs/ttf-022/-/issues</a:t>
            </a:r>
          </a:p>
        </p:txBody>
      </p:sp>
    </p:spTree>
    <p:extLst>
      <p:ext uri="{BB962C8B-B14F-4D97-AF65-F5344CB8AC3E}">
        <p14:creationId xmlns:p14="http://schemas.microsoft.com/office/powerpoint/2010/main" val="401654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A89E-FE77-39F7-1EA0-E8A5D891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30" y="342001"/>
            <a:ext cx="6505912" cy="1140607"/>
          </a:xfrm>
        </p:spPr>
        <p:txBody>
          <a:bodyPr/>
          <a:lstStyle/>
          <a:p>
            <a:r>
              <a:rPr lang="et-EE" b="1" dirty="0" err="1"/>
              <a:t>Task</a:t>
            </a:r>
            <a:r>
              <a:rPr lang="et-EE" b="1" dirty="0"/>
              <a:t> </a:t>
            </a:r>
            <a:r>
              <a:rPr lang="et-EE" b="1" dirty="0" err="1"/>
              <a:t>status</a:t>
            </a:r>
            <a:r>
              <a:rPr lang="et-EE" b="1" dirty="0"/>
              <a:t> (2)</a:t>
            </a:r>
            <a:endParaRPr lang="en-US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C0B977-10BD-4B17-AF2D-23C94452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384DF-B922-16EF-FC1E-59496B25261F}"/>
              </a:ext>
            </a:extLst>
          </p:cNvPr>
          <p:cNvSpPr txBox="1"/>
          <p:nvPr/>
        </p:nvSpPr>
        <p:spPr>
          <a:xfrm>
            <a:off x="839011" y="91230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 err="1"/>
              <a:t>Details</a:t>
            </a:r>
            <a:r>
              <a:rPr lang="et-EE" dirty="0"/>
              <a:t> at https://labs.etsi.org/rep/top/ttfs/ttf-022/-/issues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1956E1-24B2-3CAC-A949-C54866DE4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63901"/>
              </p:ext>
            </p:extLst>
          </p:nvPr>
        </p:nvGraphicFramePr>
        <p:xfrm>
          <a:off x="749130" y="1482608"/>
          <a:ext cx="10802672" cy="3984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4661">
                  <a:extLst>
                    <a:ext uri="{9D8B030D-6E8A-4147-A177-3AD203B41FA5}">
                      <a16:colId xmlns:a16="http://schemas.microsoft.com/office/drawing/2014/main" val="3510597279"/>
                    </a:ext>
                  </a:extLst>
                </a:gridCol>
                <a:gridCol w="803172">
                  <a:extLst>
                    <a:ext uri="{9D8B030D-6E8A-4147-A177-3AD203B41FA5}">
                      <a16:colId xmlns:a16="http://schemas.microsoft.com/office/drawing/2014/main" val="3299011412"/>
                    </a:ext>
                  </a:extLst>
                </a:gridCol>
                <a:gridCol w="1224839">
                  <a:extLst>
                    <a:ext uri="{9D8B030D-6E8A-4147-A177-3AD203B41FA5}">
                      <a16:colId xmlns:a16="http://schemas.microsoft.com/office/drawing/2014/main" val="1285668245"/>
                    </a:ext>
                  </a:extLst>
                </a:gridCol>
              </a:tblGrid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Create test description skeletons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0255562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Create common test configurations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1704870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Create project wizard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3. Mar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7756796"/>
                  </a:ext>
                </a:extLst>
              </a:tr>
              <a:tr h="42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Assessment of technologies for web-based viewing and editing of TDL specifications in textual and graphical forms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6939138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Check and implement all graphical features according to current specification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8030556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Check and implement editing capabilities for all model features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6974500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Integration of Eclipse problem markers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</a:rPr>
                        <a:t>4. Apr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0146141"/>
                  </a:ext>
                </a:extLst>
              </a:tr>
              <a:tr h="42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Finalize the implementation of the prototype code generator to support the (previously agreed) limited feature set of TDL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3793463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 err="1">
                          <a:effectLst/>
                        </a:rPr>
                        <a:t>Implement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runtime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interfaces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0693880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 err="1">
                          <a:effectLst/>
                        </a:rPr>
                        <a:t>Implement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data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adaptation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mechanism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4. Apr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4257937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</a:rPr>
                        <a:t>Test </a:t>
                      </a:r>
                      <a:r>
                        <a:rPr lang="et-EE" sz="1200" u="none" strike="noStrike" dirty="0" err="1">
                          <a:effectLst/>
                        </a:rPr>
                        <a:t>execution</a:t>
                      </a:r>
                      <a:r>
                        <a:rPr lang="et-EE" sz="1200" u="none" strike="noStrike" dirty="0">
                          <a:effectLst/>
                        </a:rPr>
                        <a:t> </a:t>
                      </a:r>
                      <a:r>
                        <a:rPr lang="et-EE" sz="1200" u="none" strike="noStrike" dirty="0" err="1">
                          <a:effectLst/>
                        </a:rPr>
                        <a:t>for</a:t>
                      </a:r>
                      <a:r>
                        <a:rPr lang="et-EE" sz="1200" u="none" strike="noStrike" dirty="0">
                          <a:effectLst/>
                        </a:rPr>
                        <a:t> </a:t>
                      </a:r>
                      <a:r>
                        <a:rPr lang="et-EE" sz="1200" u="none" strike="noStrike" dirty="0" err="1">
                          <a:effectLst/>
                        </a:rPr>
                        <a:t>OpenAPI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8801825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Test execution demo for OpenAPI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2051203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Build automation (pipeline)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2041127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Adaptation of the execution framework to (at least one) supported protocols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0202449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Development instructions (environment setup, launching, testing etc.)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6010711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Installation and usage instructions (help files or manual)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</a:rPr>
                        <a:t>5. </a:t>
                      </a:r>
                      <a:r>
                        <a:rPr lang="et-EE" sz="1200" u="none" strike="noStrike" dirty="0" err="1">
                          <a:effectLst/>
                        </a:rPr>
                        <a:t>May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549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5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A89E-FE77-39F7-1EA0-E8A5D891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30" y="342001"/>
            <a:ext cx="6505912" cy="1140607"/>
          </a:xfrm>
        </p:spPr>
        <p:txBody>
          <a:bodyPr/>
          <a:lstStyle/>
          <a:p>
            <a:r>
              <a:rPr lang="et-EE" b="1" dirty="0" err="1"/>
              <a:t>Task</a:t>
            </a:r>
            <a:r>
              <a:rPr lang="et-EE" b="1" dirty="0"/>
              <a:t> </a:t>
            </a:r>
            <a:r>
              <a:rPr lang="et-EE" b="1" dirty="0" err="1"/>
              <a:t>status</a:t>
            </a:r>
            <a:r>
              <a:rPr lang="et-EE" b="1"/>
              <a:t> (3)</a:t>
            </a:r>
            <a:endParaRPr lang="en-US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C0B977-10BD-4B17-AF2D-23C94452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384DF-B922-16EF-FC1E-59496B25261F}"/>
              </a:ext>
            </a:extLst>
          </p:cNvPr>
          <p:cNvSpPr txBox="1"/>
          <p:nvPr/>
        </p:nvSpPr>
        <p:spPr>
          <a:xfrm>
            <a:off x="839011" y="91230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 err="1"/>
              <a:t>Details</a:t>
            </a:r>
            <a:r>
              <a:rPr lang="et-EE" dirty="0"/>
              <a:t> at https://labs.etsi.org/rep/top/ttfs/ttf-022/-/issues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244729-1729-2C5B-8884-DE57FD2E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74771"/>
              </p:ext>
            </p:extLst>
          </p:nvPr>
        </p:nvGraphicFramePr>
        <p:xfrm>
          <a:off x="914400" y="1381328"/>
          <a:ext cx="10528471" cy="4319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1936">
                  <a:extLst>
                    <a:ext uri="{9D8B030D-6E8A-4147-A177-3AD203B41FA5}">
                      <a16:colId xmlns:a16="http://schemas.microsoft.com/office/drawing/2014/main" val="2478764465"/>
                    </a:ext>
                  </a:extLst>
                </a:gridCol>
                <a:gridCol w="782786">
                  <a:extLst>
                    <a:ext uri="{9D8B030D-6E8A-4147-A177-3AD203B41FA5}">
                      <a16:colId xmlns:a16="http://schemas.microsoft.com/office/drawing/2014/main" val="2649059198"/>
                    </a:ext>
                  </a:extLst>
                </a:gridCol>
                <a:gridCol w="1193749">
                  <a:extLst>
                    <a:ext uri="{9D8B030D-6E8A-4147-A177-3AD203B41FA5}">
                      <a16:colId xmlns:a16="http://schemas.microsoft.com/office/drawing/2014/main" val="4054826804"/>
                    </a:ext>
                  </a:extLst>
                </a:gridCol>
              </a:tblGrid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Recommendations for the design and implementation of web-based TDL editor(s)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5182782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Implement runtime interface adaptation for OpenAPI interface specification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0197762"/>
                  </a:ext>
                </a:extLst>
              </a:tr>
              <a:tr h="461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Integrate all components in the development process and prepare for end-to-end demonstration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5. May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4577175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Improvement of diagram editor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6. June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4207980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Implementation of (non-TTCN-3) execution framework and code generator/interpreter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6. June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0157624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Use case descriptions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6. June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2954105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Specification of the TDL execution architecture and runtime interface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6. June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869691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Methodology for stepwise refinement from Test Objectives and Test Descriptions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6. June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5959760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Generate TD from TO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428863"/>
                  </a:ext>
                </a:extLst>
              </a:tr>
              <a:tr h="461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Implementation of TDL model library as input for testing existing and added features of the implementations listed above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4474292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Technical documentation of the implementation work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6499970"/>
                  </a:ext>
                </a:extLst>
              </a:tr>
              <a:tr h="461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Improvement of the unified language for stepwise refinement from Test Objectives and Test Descriptions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Closed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9770994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Implement/integrate existing layout algorithms for sequence and package diagrams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7999729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Add support for RESTCONF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7. Final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824093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Support mixing of textual and XMI models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>
                          <a:effectLst/>
                        </a:rPr>
                        <a:t>Open</a:t>
                      </a:r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u="none" strike="noStrike" dirty="0">
                          <a:effectLst/>
                        </a:rPr>
                        <a:t>7. </a:t>
                      </a:r>
                      <a:r>
                        <a:rPr lang="et-EE" sz="1200" u="none" strike="noStrike" dirty="0" err="1">
                          <a:effectLst/>
                        </a:rPr>
                        <a:t>Final</a:t>
                      </a:r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778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TOP demo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dirty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244685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Web-based</a:t>
            </a: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 editor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dirty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353929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Contact me:</a:t>
            </a:r>
          </a:p>
          <a:p>
            <a:r>
              <a:rPr lang="et-EE" dirty="0" err="1">
                <a:latin typeface="+mj-lt"/>
              </a:rPr>
              <a:t>martti.kaarik</a:t>
            </a:r>
            <a:r>
              <a:rPr lang="en-GB" dirty="0">
                <a:latin typeface="+mj-lt"/>
              </a:rPr>
              <a:t>@</a:t>
            </a:r>
            <a:r>
              <a:rPr lang="et-EE" dirty="0" err="1">
                <a:latin typeface="+mj-lt"/>
              </a:rPr>
              <a:t>elvior</a:t>
            </a:r>
            <a:r>
              <a:rPr lang="en-GB" dirty="0">
                <a:latin typeface="+mj-lt"/>
              </a:rPr>
              <a:t>.com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6" ma:contentTypeDescription="Create a new document." ma:contentTypeScope="" ma:versionID="4f8fa4047a23a5db9c104dad8263fb8a">
  <xsd:schema xmlns:xsd="http://www.w3.org/2001/XMLSchema" xmlns:xs="http://www.w3.org/2001/XMLSchema" xmlns:p="http://schemas.microsoft.com/office/2006/metadata/properties" xmlns:ns2="eaa00c51-5de4-4083-83f6-5ac443f59e60" xmlns:ns3="9069a6be-6d50-495c-b8b5-a075e1fb0980" targetNamespace="http://schemas.microsoft.com/office/2006/metadata/properties" ma:root="true" ma:fieldsID="8a148d15194a8ee539e9c068e33e3fd1" ns2:_="" ns3:_="">
    <xsd:import namespace="eaa00c51-5de4-4083-83f6-5ac443f59e60"/>
    <xsd:import namespace="9069a6be-6d50-495c-b8b5-a075e1fb0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1909bf0-4466-465c-8a4d-b5c5a75f3dee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eaa00c51-5de4-4083-83f6-5ac443f59e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9421C8-EAA1-4481-81FE-834470CA5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9069a6be-6d50-495c-b8b5-a075e1fb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1A4C2-1809-48A7-A4BC-B35CE3969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eaa00c51-5de4-4083-83f6-5ac443f59e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TTF 022 status report MTS 98</Template>
  <TotalTime>42</TotalTime>
  <Words>701</Words>
  <Application>Microsoft Office PowerPoint</Application>
  <PresentationFormat>Widescreen</PresentationFormat>
  <Paragraphs>171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Poppins</vt:lpstr>
      <vt:lpstr>Arial</vt:lpstr>
      <vt:lpstr>Calibri</vt:lpstr>
      <vt:lpstr>Office Theme</vt:lpstr>
      <vt:lpstr>TTF 022 Status</vt:lpstr>
      <vt:lpstr>Agenda</vt:lpstr>
      <vt:lpstr>Task status</vt:lpstr>
      <vt:lpstr>Task status (2)</vt:lpstr>
      <vt:lpstr>Task status (3)</vt:lpstr>
      <vt:lpstr>TOP demo</vt:lpstr>
      <vt:lpstr>Web-based editor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TTF 022 Status</dc:title>
  <dc:subject>How to use the ETSI branded presentation template.</dc:subject>
  <dc:creator>Martti Käärik</dc:creator>
  <cp:keywords>ETSI; Template; Powerpoint; brand.</cp:keywords>
  <dc:description/>
  <cp:lastModifiedBy>Martti Käärik</cp:lastModifiedBy>
  <cp:revision>4</cp:revision>
  <dcterms:created xsi:type="dcterms:W3CDTF">2023-06-02T06:32:09Z</dcterms:created>
  <dcterms:modified xsi:type="dcterms:W3CDTF">2023-06-02T07:14:21Z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  <property fmtid="{D5CDD505-2E9C-101B-9397-08002B2CF9AE}" pid="3" name="MediaServiceImageTags">
    <vt:lpwstr/>
  </property>
</Properties>
</file>