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921500" cy="100838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ulzs" initials="st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C77"/>
    <a:srgbClr val="1A4669"/>
    <a:srgbClr val="EAEAEA"/>
    <a:srgbClr val="FFFFCC"/>
    <a:srgbClr val="FFFF99"/>
    <a:srgbClr val="2A6EA8"/>
    <a:srgbClr val="C6D254"/>
    <a:srgbClr val="B1D25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94660"/>
  </p:normalViewPr>
  <p:slideViewPr>
    <p:cSldViewPr snapToGrid="0">
      <p:cViewPr>
        <p:scale>
          <a:sx n="70" d="100"/>
          <a:sy n="70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FD6BAF3-3CDD-4FAC-B561-133FF9809B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5650"/>
            <a:ext cx="5041900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17D92AB-2769-44E1-B671-645116FC20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>
              <a:latin typeface="Times New Roman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59794E-734F-4F67-96C9-575FB924EEC5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07950" y="179388"/>
            <a:ext cx="8890000" cy="6551612"/>
          </a:xfrm>
          <a:prstGeom prst="roundRect">
            <a:avLst>
              <a:gd name="adj" fmla="val 291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rgbClr val="1CA4D4"/>
              </a:solidFill>
              <a:latin typeface="Times New Roman" pitchFamily="18" charset="0"/>
            </a:endParaRPr>
          </a:p>
        </p:txBody>
      </p:sp>
      <p:pic>
        <p:nvPicPr>
          <p:cNvPr id="5" name="Picture 13" descr="background_no_text_first_page"/>
          <p:cNvPicPr>
            <a:picLocks noChangeAspect="1" noChangeArrowheads="1"/>
          </p:cNvPicPr>
          <p:nvPr userDrawn="1"/>
        </p:nvPicPr>
        <p:blipFill>
          <a:blip r:embed="rId2" cstate="print"/>
          <a:srcRect t="11607"/>
          <a:stretch>
            <a:fillRect/>
          </a:stretch>
        </p:blipFill>
        <p:spPr bwMode="auto">
          <a:xfrm>
            <a:off x="258763" y="966788"/>
            <a:ext cx="8626475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ETSI-BLEU2.jpg"/>
          <p:cNvPicPr>
            <a:picLocks noChangeAspect="1"/>
          </p:cNvPicPr>
          <p:nvPr userDrawn="1"/>
        </p:nvPicPr>
        <p:blipFill>
          <a:blip r:embed="rId3" cstate="print"/>
          <a:srcRect r="58551"/>
          <a:stretch>
            <a:fillRect/>
          </a:stretch>
        </p:blipFill>
        <p:spPr bwMode="auto">
          <a:xfrm>
            <a:off x="371475" y="258763"/>
            <a:ext cx="2173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ETSI-BLEU2.jpg"/>
          <p:cNvPicPr>
            <a:picLocks noChangeAspect="1"/>
          </p:cNvPicPr>
          <p:nvPr userDrawn="1"/>
        </p:nvPicPr>
        <p:blipFill>
          <a:blip r:embed="rId4" cstate="print"/>
          <a:srcRect l="42464" t="15762" b="29881"/>
          <a:stretch>
            <a:fillRect/>
          </a:stretch>
        </p:blipFill>
        <p:spPr bwMode="auto">
          <a:xfrm>
            <a:off x="5054600" y="317500"/>
            <a:ext cx="37846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91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30213" y="1944688"/>
            <a:ext cx="8283575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44613" y="3562350"/>
            <a:ext cx="6451600" cy="1752600"/>
          </a:xfrm>
          <a:noFill/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1CA4D4"/>
                </a:solidFill>
              </a:defRPr>
            </a:lvl1pPr>
          </a:lstStyle>
          <a:p>
            <a:pPr>
              <a:defRPr/>
            </a:pPr>
            <a:r>
              <a:rPr lang="en-GB"/>
              <a:t>Footer text (edit in View : Header and Footer)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text (edit in View : Header and Footer)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95A31-5B89-407B-9DEE-C0B8805A2E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954088"/>
            <a:ext cx="2132012" cy="5418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975" y="954088"/>
            <a:ext cx="6243638" cy="5418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text (edit in View : Header and Footer)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9459E-BAC2-41B3-BACA-1F28ECF780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text (edit in View : Header and Footer)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313FC-BE82-468E-BBF3-41071385B6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text (edit in View : Header and Footer)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44581-2ECA-4F99-A375-1E9683065A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7975" y="1657350"/>
            <a:ext cx="4187825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4187825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text (edit in View : Header and Footer)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1EDEC-0AF4-4953-ABF4-66D530C764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text (edit in View : Header and Footer)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AD1EB-8C88-49C3-94B6-E5769D236D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text (edit in View : Header and Footer)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9D342-E9C1-41BF-8CB8-BD5C4FE4E3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text (edit in View : Header and Footer)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225DE-3270-41CA-B312-1CE214487E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text (edit in View : Header and Footer)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00424-3950-4EB7-A340-3076A572E0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text (edit in View : Header and Footer)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A75D2-9484-4016-A948-DBA7EEF38E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A4669"/>
            </a:gs>
            <a:gs pos="100000">
              <a:srgbClr val="2A6EA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AutoShape 2"/>
          <p:cNvSpPr>
            <a:spLocks noChangeArrowheads="1"/>
          </p:cNvSpPr>
          <p:nvPr/>
        </p:nvSpPr>
        <p:spPr bwMode="auto">
          <a:xfrm>
            <a:off x="107950" y="179388"/>
            <a:ext cx="8890000" cy="6551612"/>
          </a:xfrm>
          <a:prstGeom prst="roundRect">
            <a:avLst>
              <a:gd name="adj" fmla="val 291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rgbClr val="1CA4D4"/>
              </a:solidFill>
              <a:latin typeface="Times New Roman" pitchFamily="18" charset="0"/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19275" y="6376988"/>
            <a:ext cx="550386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637381"/>
                </a:solidFill>
              </a:defRPr>
            </a:lvl1pPr>
          </a:lstStyle>
          <a:p>
            <a:pPr>
              <a:defRPr/>
            </a:pPr>
            <a:r>
              <a:rPr lang="en-GB"/>
              <a:t>Footer text (edit in View : Header and Footer)</a:t>
            </a:r>
          </a:p>
        </p:txBody>
      </p:sp>
      <p:sp>
        <p:nvSpPr>
          <p:cNvPr id="218116" name="AutoShape 4"/>
          <p:cNvSpPr>
            <a:spLocks noChangeArrowheads="1"/>
          </p:cNvSpPr>
          <p:nvPr/>
        </p:nvSpPr>
        <p:spPr bwMode="auto">
          <a:xfrm>
            <a:off x="8570913" y="6372225"/>
            <a:ext cx="322262" cy="271463"/>
          </a:xfrm>
          <a:prstGeom prst="roundRect">
            <a:avLst>
              <a:gd name="adj" fmla="val 38597"/>
            </a:avLst>
          </a:prstGeom>
          <a:solidFill>
            <a:srgbClr val="2A6EA8"/>
          </a:solidFill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457200" indent="-457200" algn="ctr">
              <a:buFont typeface="Arial" charset="0"/>
              <a:buNone/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4238" y="6372225"/>
            <a:ext cx="468312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980898A-B8C1-4DCA-A97A-0E1C27F15B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Rectangle 6" descr="5%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7975" y="1657350"/>
            <a:ext cx="8528050" cy="4714875"/>
          </a:xfrm>
          <a:prstGeom prst="rect">
            <a:avLst/>
          </a:prstGeom>
          <a:pattFill prst="pct5">
            <a:fgClr>
              <a:schemeClr val="bg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level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endParaRPr lang="en-GB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19088" y="954088"/>
            <a:ext cx="85042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pic>
        <p:nvPicPr>
          <p:cNvPr id="1032" name="Picture 9" descr="ETSI-BLEU2.jpg"/>
          <p:cNvPicPr>
            <a:picLocks noChangeAspect="1"/>
          </p:cNvPicPr>
          <p:nvPr/>
        </p:nvPicPr>
        <p:blipFill>
          <a:blip r:embed="rId13" cstate="print"/>
          <a:srcRect r="58551"/>
          <a:stretch>
            <a:fillRect/>
          </a:stretch>
        </p:blipFill>
        <p:spPr bwMode="auto">
          <a:xfrm>
            <a:off x="338138" y="246063"/>
            <a:ext cx="2173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0" descr="ETSI-BLEU2.jpg"/>
          <p:cNvPicPr>
            <a:picLocks noChangeAspect="1"/>
          </p:cNvPicPr>
          <p:nvPr/>
        </p:nvPicPr>
        <p:blipFill>
          <a:blip r:embed="rId14" cstate="print"/>
          <a:srcRect l="42464" t="15762" b="29881"/>
          <a:stretch>
            <a:fillRect/>
          </a:stretch>
        </p:blipFill>
        <p:spPr bwMode="auto">
          <a:xfrm>
            <a:off x="5021263" y="304800"/>
            <a:ext cx="37846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2000" b="1">
          <a:solidFill>
            <a:srgbClr val="1A466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b="1">
          <a:solidFill>
            <a:srgbClr val="1582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600" b="1">
          <a:solidFill>
            <a:srgbClr val="1582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400" b="1">
          <a:solidFill>
            <a:srgbClr val="1582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portal.etsi.org/mb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rtal.etsi.org/m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19088" y="407988"/>
            <a:ext cx="8504237" cy="530225"/>
          </a:xfrm>
        </p:spPr>
        <p:txBody>
          <a:bodyPr/>
          <a:lstStyle/>
          <a:p>
            <a:pPr eaLnBrk="1" hangingPunct="1"/>
            <a:r>
              <a:rPr lang="en-GB" smtClean="0"/>
              <a:t>MTS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287338" y="1123928"/>
            <a:ext cx="8556625" cy="1319212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1A46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26" name="AutoShape 7"/>
          <p:cNvSpPr>
            <a:spLocks noChangeArrowheads="1"/>
          </p:cNvSpPr>
          <p:nvPr/>
        </p:nvSpPr>
        <p:spPr bwMode="gray">
          <a:xfrm>
            <a:off x="2483893" y="996288"/>
            <a:ext cx="4067031" cy="327546"/>
          </a:xfrm>
          <a:prstGeom prst="roundRect">
            <a:avLst>
              <a:gd name="adj" fmla="val 11921"/>
            </a:avLst>
          </a:prstGeom>
          <a:solidFill>
            <a:schemeClr val="tx1">
              <a:lumMod val="20000"/>
              <a:lumOff val="80000"/>
            </a:schemeClr>
          </a:solidFill>
          <a:ln>
            <a:solidFill>
              <a:srgbClr val="0F5C77"/>
            </a:solidFill>
            <a:headEnd/>
            <a:tailEnd/>
          </a:ln>
          <a:effectLst>
            <a:outerShdw blurRad="50800" dist="38100" dir="2700000" algn="tl" rotWithShape="0">
              <a:schemeClr val="accent5">
                <a:lumMod val="90000"/>
                <a:alpha val="40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sz="1600" b="1" dirty="0">
                <a:solidFill>
                  <a:srgbClr val="2A6EA8"/>
                </a:solidFill>
              </a:rPr>
              <a:t>SCOPE of the Technical </a:t>
            </a:r>
            <a:r>
              <a:rPr lang="en-GB" sz="1600" b="1" dirty="0" smtClean="0">
                <a:solidFill>
                  <a:srgbClr val="2A6EA8"/>
                </a:solidFill>
              </a:rPr>
              <a:t>Committee</a:t>
            </a:r>
            <a:endParaRPr lang="en-GB" sz="1600" b="1" dirty="0">
              <a:solidFill>
                <a:srgbClr val="2A6EA8"/>
              </a:solidFill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268288" y="2670153"/>
            <a:ext cx="2822575" cy="3757407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1A46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22" name="AutoShape 7"/>
          <p:cNvSpPr>
            <a:spLocks noChangeArrowheads="1"/>
          </p:cNvSpPr>
          <p:nvPr/>
        </p:nvSpPr>
        <p:spPr bwMode="gray">
          <a:xfrm>
            <a:off x="623888" y="2549503"/>
            <a:ext cx="2173287" cy="276225"/>
          </a:xfrm>
          <a:prstGeom prst="roundRect">
            <a:avLst>
              <a:gd name="adj" fmla="val 11921"/>
            </a:avLst>
          </a:prstGeom>
          <a:solidFill>
            <a:schemeClr val="tx1">
              <a:lumMod val="20000"/>
              <a:lumOff val="80000"/>
            </a:schemeClr>
          </a:solidFill>
          <a:ln>
            <a:solidFill>
              <a:srgbClr val="0F5C77"/>
            </a:solidFill>
            <a:headEnd/>
            <a:tailEnd/>
          </a:ln>
          <a:effectLst>
            <a:outerShdw blurRad="50800" dist="38100" dir="2700000" algn="tl" rotWithShape="0">
              <a:schemeClr val="accent5">
                <a:lumMod val="90000"/>
                <a:alpha val="40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sz="1600" b="1" dirty="0">
                <a:solidFill>
                  <a:srgbClr val="2A6EA8"/>
                </a:solidFill>
              </a:rPr>
              <a:t>Past Achievements</a:t>
            </a:r>
          </a:p>
        </p:txBody>
      </p:sp>
      <p:sp>
        <p:nvSpPr>
          <p:cNvPr id="5144" name="TextBox 23"/>
          <p:cNvSpPr txBox="1">
            <a:spLocks noChangeArrowheads="1"/>
          </p:cNvSpPr>
          <p:nvPr/>
        </p:nvSpPr>
        <p:spPr bwMode="auto">
          <a:xfrm>
            <a:off x="287338" y="1316015"/>
            <a:ext cx="85566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 algn="ctr">
              <a:tabLst>
                <a:tab pos="180975" algn="l"/>
              </a:tabLst>
            </a:pPr>
            <a:r>
              <a:rPr lang="en-GB" sz="1600" b="1" dirty="0" smtClean="0">
                <a:solidFill>
                  <a:srgbClr val="1A4669"/>
                </a:solidFill>
              </a:rPr>
              <a:t>Methods for Testing and Specification (MTS) creates guidelines, frameworks, notations, and methodologies for specification and testing to help other ETSI committees to efficiently develop their standards and test specifications.</a:t>
            </a:r>
            <a:br>
              <a:rPr lang="en-GB" sz="1600" b="1" dirty="0" smtClean="0">
                <a:solidFill>
                  <a:srgbClr val="1A4669"/>
                </a:solidFill>
              </a:rPr>
            </a:br>
            <a:r>
              <a:rPr lang="en-GB" sz="1600" b="1" dirty="0" smtClean="0">
                <a:solidFill>
                  <a:srgbClr val="1A4669"/>
                </a:solidFill>
              </a:rPr>
              <a:t>TC MTS cooperates closely with ETSI’s Center for Testing &amp; Interoperability (CTI).</a:t>
            </a:r>
            <a:endParaRPr lang="en-GB" sz="1600" b="1" dirty="0">
              <a:solidFill>
                <a:srgbClr val="1A4669"/>
              </a:solidFill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3178175" y="2673328"/>
            <a:ext cx="2771775" cy="3725885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1A46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AutoShape 7"/>
          <p:cNvSpPr>
            <a:spLocks noChangeArrowheads="1"/>
          </p:cNvSpPr>
          <p:nvPr/>
        </p:nvSpPr>
        <p:spPr bwMode="gray">
          <a:xfrm>
            <a:off x="3546475" y="2551090"/>
            <a:ext cx="2174875" cy="276225"/>
          </a:xfrm>
          <a:prstGeom prst="roundRect">
            <a:avLst>
              <a:gd name="adj" fmla="val 11921"/>
            </a:avLst>
          </a:prstGeom>
          <a:solidFill>
            <a:schemeClr val="tx1">
              <a:lumMod val="20000"/>
              <a:lumOff val="80000"/>
            </a:schemeClr>
          </a:solidFill>
          <a:ln>
            <a:solidFill>
              <a:srgbClr val="0F5C77"/>
            </a:solidFill>
            <a:headEnd/>
            <a:tailEnd/>
          </a:ln>
          <a:effectLst>
            <a:outerShdw blurRad="50800" dist="38100" dir="2700000" algn="tl" rotWithShape="0">
              <a:schemeClr val="accent5">
                <a:lumMod val="90000"/>
                <a:alpha val="40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sz="1600" b="1" dirty="0">
                <a:solidFill>
                  <a:srgbClr val="2A6EA8"/>
                </a:solidFill>
              </a:rPr>
              <a:t>Present Activities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6073775" y="2674915"/>
            <a:ext cx="2841625" cy="3725885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1A46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AutoShape 7"/>
          <p:cNvSpPr>
            <a:spLocks noChangeArrowheads="1"/>
          </p:cNvSpPr>
          <p:nvPr/>
        </p:nvSpPr>
        <p:spPr bwMode="gray">
          <a:xfrm>
            <a:off x="6181725" y="2544740"/>
            <a:ext cx="2530475" cy="293688"/>
          </a:xfrm>
          <a:prstGeom prst="roundRect">
            <a:avLst>
              <a:gd name="adj" fmla="val 11921"/>
            </a:avLst>
          </a:prstGeom>
          <a:solidFill>
            <a:schemeClr val="tx1">
              <a:lumMod val="20000"/>
              <a:lumOff val="80000"/>
            </a:schemeClr>
          </a:solidFill>
          <a:ln>
            <a:solidFill>
              <a:srgbClr val="0F5C77"/>
            </a:solidFill>
            <a:headEnd/>
            <a:tailEnd/>
          </a:ln>
          <a:effectLst>
            <a:outerShdw blurRad="50800" dist="38100" dir="2700000" algn="tl" rotWithShape="0">
              <a:schemeClr val="accent5">
                <a:lumMod val="90000"/>
                <a:alpha val="40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sz="1600" b="1" dirty="0">
                <a:solidFill>
                  <a:srgbClr val="2A6EA8"/>
                </a:solidFill>
              </a:rPr>
              <a:t>Possible Future Areas</a:t>
            </a:r>
          </a:p>
        </p:txBody>
      </p:sp>
      <p:sp>
        <p:nvSpPr>
          <p:cNvPr id="34" name="TextBox 23"/>
          <p:cNvSpPr txBox="1">
            <a:spLocks noChangeArrowheads="1"/>
          </p:cNvSpPr>
          <p:nvPr/>
        </p:nvSpPr>
        <p:spPr bwMode="auto">
          <a:xfrm>
            <a:off x="355600" y="2893990"/>
            <a:ext cx="2674938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tabLst>
                <a:tab pos="0" algn="l"/>
              </a:tabLst>
            </a:pPr>
            <a:r>
              <a:rPr lang="en-GB" sz="1600" b="1">
                <a:solidFill>
                  <a:srgbClr val="0F5C77"/>
                </a:solidFill>
              </a:rPr>
              <a:t>Notations</a:t>
            </a:r>
          </a:p>
          <a:p>
            <a:pPr marL="3175" indent="-3175">
              <a:tabLst>
                <a:tab pos="0" algn="l"/>
              </a:tabLst>
            </a:pPr>
            <a:r>
              <a:rPr lang="en-GB" sz="1600">
                <a:solidFill>
                  <a:srgbClr val="0F5C77"/>
                </a:solidFill>
              </a:rPr>
              <a:t>TTCN-3, TPLan, Descriptive SDL</a:t>
            </a:r>
          </a:p>
          <a:p>
            <a:pPr marL="3175" indent="-3175">
              <a:tabLst>
                <a:tab pos="0" algn="l"/>
              </a:tabLst>
            </a:pPr>
            <a:endParaRPr lang="en-GB" sz="1000" b="1">
              <a:solidFill>
                <a:srgbClr val="0F5C77"/>
              </a:solidFill>
            </a:endParaRPr>
          </a:p>
          <a:p>
            <a:pPr marL="3175" indent="-3175">
              <a:tabLst>
                <a:tab pos="0" algn="l"/>
              </a:tabLst>
            </a:pPr>
            <a:r>
              <a:rPr lang="en-GB" sz="1600" b="1">
                <a:solidFill>
                  <a:srgbClr val="0F5C77"/>
                </a:solidFill>
              </a:rPr>
              <a:t>Test specifications for core IP technologies </a:t>
            </a:r>
          </a:p>
          <a:p>
            <a:pPr marL="3175" indent="-3175">
              <a:tabLst>
                <a:tab pos="0" algn="l"/>
              </a:tabLst>
            </a:pPr>
            <a:r>
              <a:rPr lang="en-GB" sz="1600">
                <a:solidFill>
                  <a:srgbClr val="0F5C77"/>
                </a:solidFill>
              </a:rPr>
              <a:t>SIP, SIGTRAN, IPv6 (core, sec, mob, 4to6), H.225,  H.248</a:t>
            </a:r>
          </a:p>
          <a:p>
            <a:pPr marL="3175" indent="-3175">
              <a:tabLst>
                <a:tab pos="0" algn="l"/>
              </a:tabLst>
            </a:pPr>
            <a:endParaRPr lang="en-GB" sz="1000">
              <a:solidFill>
                <a:srgbClr val="0F5C77"/>
              </a:solidFill>
            </a:endParaRPr>
          </a:p>
          <a:p>
            <a:pPr marL="3175" indent="-3175">
              <a:tabLst>
                <a:tab pos="0" algn="l"/>
              </a:tabLst>
            </a:pPr>
            <a:r>
              <a:rPr lang="en-GB" sz="1600" b="1">
                <a:solidFill>
                  <a:srgbClr val="0F5C77"/>
                </a:solidFill>
              </a:rPr>
              <a:t>Methodologies &amp; guidelines</a:t>
            </a:r>
            <a:r>
              <a:rPr lang="en-GB" sz="1600">
                <a:solidFill>
                  <a:srgbClr val="0F5C77"/>
                </a:solidFill>
              </a:rPr>
              <a:t/>
            </a:r>
            <a:br>
              <a:rPr lang="en-GB" sz="1600">
                <a:solidFill>
                  <a:srgbClr val="0F5C77"/>
                </a:solidFill>
              </a:rPr>
            </a:br>
            <a:r>
              <a:rPr lang="en-GB" sz="1600">
                <a:solidFill>
                  <a:srgbClr val="0F5C77"/>
                </a:solidFill>
                <a:hlinkClick r:id="rId3" action="ppaction://hlinkfile"/>
              </a:rPr>
              <a:t>Making Better Standards</a:t>
            </a:r>
            <a:r>
              <a:rPr lang="en-GB" sz="1600">
                <a:solidFill>
                  <a:srgbClr val="0F5C77"/>
                </a:solidFill>
              </a:rPr>
              <a:t>,</a:t>
            </a:r>
            <a:br>
              <a:rPr lang="en-GB" sz="1600">
                <a:solidFill>
                  <a:srgbClr val="0F5C77"/>
                </a:solidFill>
              </a:rPr>
            </a:br>
            <a:r>
              <a:rPr lang="en-GB" sz="1600">
                <a:solidFill>
                  <a:srgbClr val="0F5C77"/>
                </a:solidFill>
              </a:rPr>
              <a:t>IP testing framework</a:t>
            </a:r>
            <a:endParaRPr lang="en-GB" sz="1600">
              <a:solidFill>
                <a:srgbClr val="1A4669"/>
              </a:solidFill>
            </a:endParaRPr>
          </a:p>
        </p:txBody>
      </p:sp>
      <p:sp>
        <p:nvSpPr>
          <p:cNvPr id="39" name="TextBox 23"/>
          <p:cNvSpPr txBox="1">
            <a:spLocks noChangeArrowheads="1"/>
          </p:cNvSpPr>
          <p:nvPr/>
        </p:nvSpPr>
        <p:spPr bwMode="auto">
          <a:xfrm>
            <a:off x="3289300" y="2827315"/>
            <a:ext cx="25527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tabLst>
                <a:tab pos="180975" algn="l"/>
              </a:tabLst>
              <a:defRPr/>
            </a:pPr>
            <a:r>
              <a:rPr lang="en-GB" sz="1600" b="1" dirty="0">
                <a:solidFill>
                  <a:srgbClr val="0F5C77"/>
                </a:solidFill>
              </a:rPr>
              <a:t>TTCN-3 </a:t>
            </a:r>
            <a:r>
              <a:rPr lang="en-GB" sz="1600" b="1" dirty="0" smtClean="0">
                <a:solidFill>
                  <a:srgbClr val="0F5C77"/>
                </a:solidFill>
              </a:rPr>
              <a:t>Evolution</a:t>
            </a:r>
            <a:endParaRPr lang="en-GB" sz="1600" b="1" dirty="0">
              <a:solidFill>
                <a:srgbClr val="0F5C77"/>
              </a:solidFill>
            </a:endParaRPr>
          </a:p>
          <a:p>
            <a:pPr>
              <a:defRPr/>
            </a:pPr>
            <a:r>
              <a:rPr lang="en-GB" sz="1600" dirty="0">
                <a:solidFill>
                  <a:srgbClr val="1A4669"/>
                </a:solidFill>
              </a:rPr>
              <a:t>Enhancements for 3GPP and LTE </a:t>
            </a:r>
            <a:r>
              <a:rPr lang="en-GB" sz="1600" dirty="0" smtClean="0">
                <a:solidFill>
                  <a:srgbClr val="1A4669"/>
                </a:solidFill>
              </a:rPr>
              <a:t>testing</a:t>
            </a:r>
            <a:br>
              <a:rPr lang="en-GB" sz="1600" dirty="0" smtClean="0">
                <a:solidFill>
                  <a:srgbClr val="1A4669"/>
                </a:solidFill>
              </a:rPr>
            </a:br>
            <a:r>
              <a:rPr lang="en-GB" sz="800" dirty="0" smtClean="0">
                <a:solidFill>
                  <a:srgbClr val="1A4669"/>
                </a:solidFill>
              </a:rPr>
              <a:t/>
            </a:r>
            <a:br>
              <a:rPr lang="en-GB" sz="800" dirty="0" smtClean="0">
                <a:solidFill>
                  <a:srgbClr val="1A4669"/>
                </a:solidFill>
              </a:rPr>
            </a:br>
            <a:r>
              <a:rPr lang="en-GB" sz="1600" b="1" dirty="0" smtClean="0">
                <a:solidFill>
                  <a:srgbClr val="1A4669"/>
                </a:solidFill>
              </a:rPr>
              <a:t>Performance Testing</a:t>
            </a:r>
            <a:endParaRPr lang="en-GB" sz="1600" b="1" dirty="0">
              <a:solidFill>
                <a:srgbClr val="1A4669"/>
              </a:solidFill>
            </a:endParaRPr>
          </a:p>
          <a:p>
            <a:pPr marL="180975" indent="-180975">
              <a:tabLst>
                <a:tab pos="180975" algn="l"/>
              </a:tabLst>
              <a:defRPr/>
            </a:pPr>
            <a:endParaRPr lang="en-GB" sz="800" dirty="0">
              <a:solidFill>
                <a:srgbClr val="1A4669"/>
              </a:solidFill>
            </a:endParaRPr>
          </a:p>
          <a:p>
            <a:pPr>
              <a:defRPr/>
            </a:pPr>
            <a:r>
              <a:rPr lang="en-GB" sz="1600" b="1" dirty="0">
                <a:solidFill>
                  <a:srgbClr val="1A4669"/>
                </a:solidFill>
              </a:rPr>
              <a:t>Automated interoperability testing</a:t>
            </a:r>
          </a:p>
          <a:p>
            <a:pPr>
              <a:defRPr/>
            </a:pPr>
            <a:r>
              <a:rPr lang="en-GB" sz="1600" dirty="0">
                <a:solidFill>
                  <a:srgbClr val="1A4669"/>
                </a:solidFill>
              </a:rPr>
              <a:t>Methodology &amp; framework</a:t>
            </a:r>
            <a:endParaRPr lang="en-GB" sz="1000" dirty="0">
              <a:solidFill>
                <a:srgbClr val="1A4669"/>
              </a:solidFill>
            </a:endParaRPr>
          </a:p>
          <a:p>
            <a:pPr marL="180975" indent="-180975">
              <a:tabLst>
                <a:tab pos="180975" algn="l"/>
              </a:tabLst>
              <a:defRPr/>
            </a:pPr>
            <a:endParaRPr lang="en-GB" sz="800" dirty="0">
              <a:solidFill>
                <a:srgbClr val="1A4669"/>
              </a:solidFill>
            </a:endParaRPr>
          </a:p>
          <a:p>
            <a:pPr marL="180975" indent="-180975">
              <a:tabLst>
                <a:tab pos="180975" algn="l"/>
              </a:tabLst>
              <a:defRPr/>
            </a:pPr>
            <a:r>
              <a:rPr lang="en-GB" sz="1600" b="1" dirty="0">
                <a:solidFill>
                  <a:srgbClr val="1A4669"/>
                </a:solidFill>
              </a:rPr>
              <a:t>Model Based Testing</a:t>
            </a:r>
          </a:p>
          <a:p>
            <a:pPr marL="180975" indent="-180975">
              <a:tabLst>
                <a:tab pos="180975" algn="l"/>
              </a:tabLst>
              <a:defRPr/>
            </a:pPr>
            <a:r>
              <a:rPr lang="en-GB" sz="1600" dirty="0">
                <a:solidFill>
                  <a:srgbClr val="1A4669"/>
                </a:solidFill>
              </a:rPr>
              <a:t>Concepts for modelling</a:t>
            </a:r>
          </a:p>
          <a:p>
            <a:pPr marL="180975" indent="-180975">
              <a:tabLst>
                <a:tab pos="180975" algn="l"/>
              </a:tabLst>
              <a:defRPr/>
            </a:pPr>
            <a:endParaRPr lang="en-GB" sz="800" b="1" dirty="0">
              <a:solidFill>
                <a:srgbClr val="1A4669"/>
              </a:solidFill>
            </a:endParaRPr>
          </a:p>
          <a:p>
            <a:pPr marL="180975" indent="-180975">
              <a:tabLst>
                <a:tab pos="180975" algn="l"/>
              </a:tabLst>
              <a:defRPr/>
            </a:pPr>
            <a:r>
              <a:rPr lang="en-GB" sz="1600" b="1" dirty="0">
                <a:solidFill>
                  <a:srgbClr val="1A4669"/>
                </a:solidFill>
              </a:rPr>
              <a:t>Security</a:t>
            </a:r>
          </a:p>
          <a:p>
            <a:pPr>
              <a:defRPr/>
            </a:pPr>
            <a:r>
              <a:rPr lang="en-GB" sz="1600" dirty="0">
                <a:solidFill>
                  <a:srgbClr val="1A4669"/>
                </a:solidFill>
              </a:rPr>
              <a:t>e-Passport testing framework and platform</a:t>
            </a:r>
          </a:p>
        </p:txBody>
      </p:sp>
      <p:sp>
        <p:nvSpPr>
          <p:cNvPr id="40" name="TextBox 23"/>
          <p:cNvSpPr txBox="1">
            <a:spLocks noChangeArrowheads="1"/>
          </p:cNvSpPr>
          <p:nvPr/>
        </p:nvSpPr>
        <p:spPr bwMode="auto">
          <a:xfrm>
            <a:off x="6181725" y="2862240"/>
            <a:ext cx="2620963" cy="338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36000" rIns="36000" bIns="3600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b="1" dirty="0" smtClean="0">
                <a:solidFill>
                  <a:srgbClr val="0F5C77"/>
                </a:solidFill>
              </a:rPr>
              <a:t>Further TTCN-3 Development</a:t>
            </a:r>
            <a:r>
              <a:rPr lang="en-GB" sz="1600" b="1" dirty="0">
                <a:solidFill>
                  <a:srgbClr val="0F5C77"/>
                </a:solidFill>
              </a:rPr>
              <a:t/>
            </a:r>
            <a:br>
              <a:rPr lang="en-GB" sz="1600" b="1" dirty="0">
                <a:solidFill>
                  <a:srgbClr val="0F5C77"/>
                </a:solidFill>
              </a:rPr>
            </a:br>
            <a:endParaRPr lang="en-GB" sz="1000" b="1" dirty="0">
              <a:solidFill>
                <a:srgbClr val="0F5C77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1600" b="1" dirty="0">
                <a:solidFill>
                  <a:srgbClr val="1A4669"/>
                </a:solidFill>
              </a:rPr>
              <a:t>Update of best practice for specification</a:t>
            </a:r>
            <a:br>
              <a:rPr lang="en-GB" sz="1600" b="1" dirty="0">
                <a:solidFill>
                  <a:srgbClr val="1A4669"/>
                </a:solidFill>
              </a:rPr>
            </a:br>
            <a:endParaRPr lang="en-GB" sz="1000" b="1" dirty="0">
              <a:solidFill>
                <a:srgbClr val="1A4669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1600" b="1" dirty="0">
                <a:solidFill>
                  <a:srgbClr val="1A4669"/>
                </a:solidFill>
              </a:rPr>
              <a:t>ETSI security </a:t>
            </a:r>
            <a:r>
              <a:rPr lang="en-GB" sz="1600" b="1" dirty="0" smtClean="0">
                <a:solidFill>
                  <a:srgbClr val="1A4669"/>
                </a:solidFill>
              </a:rPr>
              <a:t>framework</a:t>
            </a:r>
          </a:p>
          <a:p>
            <a:pPr>
              <a:spcAft>
                <a:spcPts val="600"/>
              </a:spcAft>
            </a:pPr>
            <a:endParaRPr lang="en-GB" sz="800" b="1" dirty="0" smtClean="0">
              <a:solidFill>
                <a:srgbClr val="1A4669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1600" b="1" dirty="0" smtClean="0">
                <a:solidFill>
                  <a:srgbClr val="1A4669"/>
                </a:solidFill>
              </a:rPr>
              <a:t>Measurement </a:t>
            </a:r>
            <a:r>
              <a:rPr lang="en-GB" sz="1600" b="1" dirty="0">
                <a:solidFill>
                  <a:srgbClr val="1A4669"/>
                </a:solidFill>
              </a:rPr>
              <a:t>framework for physical layers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solidFill>
                  <a:srgbClr val="1A4669"/>
                </a:solidFill>
              </a:rPr>
              <a:t/>
            </a:r>
            <a:br>
              <a:rPr lang="en-GB" sz="1000" b="1" dirty="0">
                <a:solidFill>
                  <a:srgbClr val="1A4669"/>
                </a:solidFill>
              </a:rPr>
            </a:br>
            <a:r>
              <a:rPr lang="en-GB" sz="1600" b="1" dirty="0">
                <a:solidFill>
                  <a:srgbClr val="1A4669"/>
                </a:solidFill>
              </a:rPr>
              <a:t>Further work on Model Based Testing</a:t>
            </a:r>
            <a:endParaRPr lang="en-GB" sz="1600" dirty="0">
              <a:solidFill>
                <a:srgbClr val="1A4669"/>
              </a:solidFill>
            </a:endParaRPr>
          </a:p>
        </p:txBody>
      </p:sp>
      <p:sp>
        <p:nvSpPr>
          <p:cNvPr id="13327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F9E41DE-0AEB-4D0E-9023-E2502FB7329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3328" name="TextBox 15"/>
          <p:cNvSpPr txBox="1">
            <a:spLocks noChangeArrowheads="1"/>
          </p:cNvSpPr>
          <p:nvPr/>
        </p:nvSpPr>
        <p:spPr bwMode="auto">
          <a:xfrm>
            <a:off x="2770188" y="6386513"/>
            <a:ext cx="36020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>
                <a:solidFill>
                  <a:srgbClr val="1A4669"/>
                </a:solidFill>
              </a:rPr>
              <a:t>More info: </a:t>
            </a:r>
            <a:r>
              <a:rPr lang="en-GB" sz="1600" b="1">
                <a:solidFill>
                  <a:srgbClr val="1A4669"/>
                </a:solidFill>
                <a:hlinkClick r:id="rId4"/>
              </a:rPr>
              <a:t>http://portal.etsi.org/mts</a:t>
            </a:r>
            <a:endParaRPr lang="en-GB" sz="1600" b="1">
              <a:solidFill>
                <a:srgbClr val="1A466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TSI">
  <a:themeElements>
    <a:clrScheme name="Blank 12">
      <a:dk1>
        <a:srgbClr val="1582A8"/>
      </a:dk1>
      <a:lt1>
        <a:srgbClr val="FFFFFF"/>
      </a:lt1>
      <a:dk2>
        <a:srgbClr val="000000"/>
      </a:dk2>
      <a:lt2>
        <a:srgbClr val="808080"/>
      </a:lt2>
      <a:accent1>
        <a:srgbClr val="CCFFFF"/>
      </a:accent1>
      <a:accent2>
        <a:srgbClr val="3333CC"/>
      </a:accent2>
      <a:accent3>
        <a:srgbClr val="FFFFFF"/>
      </a:accent3>
      <a:accent4>
        <a:srgbClr val="106E8F"/>
      </a:accent4>
      <a:accent5>
        <a:srgbClr val="E2FFFF"/>
      </a:accent5>
      <a:accent6>
        <a:srgbClr val="2D2DB9"/>
      </a:accent6>
      <a:hlink>
        <a:srgbClr val="637381"/>
      </a:hlink>
      <a:folHlink>
        <a:srgbClr val="637381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9900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37381"/>
        </a:hlink>
        <a:folHlink>
          <a:srgbClr val="637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1">
        <a:dk1>
          <a:srgbClr val="1582A8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106E8F"/>
        </a:accent4>
        <a:accent5>
          <a:srgbClr val="AAE2CA"/>
        </a:accent5>
        <a:accent6>
          <a:srgbClr val="2D2DB9"/>
        </a:accent6>
        <a:hlink>
          <a:srgbClr val="637381"/>
        </a:hlink>
        <a:folHlink>
          <a:srgbClr val="637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2">
        <a:dk1>
          <a:srgbClr val="1582A8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3333CC"/>
        </a:accent2>
        <a:accent3>
          <a:srgbClr val="FFFFFF"/>
        </a:accent3>
        <a:accent4>
          <a:srgbClr val="106E8F"/>
        </a:accent4>
        <a:accent5>
          <a:srgbClr val="E2FFFF"/>
        </a:accent5>
        <a:accent6>
          <a:srgbClr val="2D2DB9"/>
        </a:accent6>
        <a:hlink>
          <a:srgbClr val="637381"/>
        </a:hlink>
        <a:folHlink>
          <a:srgbClr val="63738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ETSI</Template>
  <TotalTime>777</TotalTime>
  <Words>100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ETSI</vt:lpstr>
      <vt:lpstr>MTS</vt:lpstr>
    </vt:vector>
  </TitlesOfParts>
  <Company>ETSI Secretariat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schulzs</dc:creator>
  <dc:description>© ETSI 2009. All rights reserved</dc:description>
  <cp:lastModifiedBy>schulzs</cp:lastModifiedBy>
  <cp:revision>84</cp:revision>
  <dcterms:created xsi:type="dcterms:W3CDTF">2009-07-06T09:52:13Z</dcterms:created>
  <dcterms:modified xsi:type="dcterms:W3CDTF">2010-09-20T02:41:14Z</dcterms:modified>
  <cp:contentStatus>February 2009</cp:contentStatus>
</cp:coreProperties>
</file>