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ctr" rtl="0" fontAlgn="base">
      <a:lnSpc>
        <a:spcPct val="11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lnSpc>
        <a:spcPct val="11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lnSpc>
        <a:spcPct val="11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lnSpc>
        <a:spcPct val="11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lnSpc>
        <a:spcPct val="110000"/>
      </a:lnSpc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235F"/>
    <a:srgbClr val="EB780A"/>
    <a:srgbClr val="FFB900"/>
    <a:srgbClr val="641946"/>
    <a:srgbClr val="006487"/>
    <a:srgbClr val="55A0B9"/>
    <a:srgbClr val="647D2D"/>
    <a:srgbClr val="AAB414"/>
    <a:srgbClr val="0F1923"/>
    <a:srgbClr val="505A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71458" autoAdjust="0"/>
  </p:normalViewPr>
  <p:slideViewPr>
    <p:cSldViewPr snapToGrid="0" snapToObjects="1">
      <p:cViewPr varScale="1">
        <p:scale>
          <a:sx n="103" d="100"/>
          <a:sy n="103" d="100"/>
        </p:scale>
        <p:origin x="-384" y="-84"/>
      </p:cViewPr>
      <p:guideLst>
        <p:guide orient="horz" pos="618"/>
        <p:guide orient="horz" pos="2455"/>
        <p:guide orient="horz" pos="2546"/>
        <p:guide orient="horz" pos="3884"/>
        <p:guide orient="horz" pos="890"/>
        <p:guide orient="horz" pos="1116"/>
        <p:guide orient="horz" pos="4088"/>
        <p:guide orient="horz" pos="4232"/>
        <p:guide orient="horz" pos="3635"/>
        <p:guide pos="340"/>
        <p:guide pos="2880"/>
        <p:guide pos="2971"/>
        <p:guide pos="5511"/>
        <p:guide pos="158"/>
        <p:guide pos="46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19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0"/>
            <a:ext cx="6858000" cy="684213"/>
          </a:xfrm>
          <a:prstGeom prst="rect">
            <a:avLst/>
          </a:prstGeom>
          <a:solidFill>
            <a:srgbClr val="879BA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 dirty="0"/>
              <a:t>Handout </a:t>
            </a:r>
            <a:fld id="{DD2939DC-3CD9-4A2E-98A6-53A4C1A93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74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84538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573463" y="0"/>
            <a:ext cx="3282950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4213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60350" y="4572000"/>
            <a:ext cx="6337300" cy="374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Textmasterformate durch Klicken bearbeiten</a:t>
            </a:r>
          </a:p>
          <a:p>
            <a:pPr lvl="1"/>
            <a:r>
              <a:rPr lang="en-US" noProof="0" smtClean="0"/>
              <a:t>Zweite Ebene</a:t>
            </a:r>
          </a:p>
          <a:p>
            <a:pPr lvl="2"/>
            <a:r>
              <a:rPr lang="en-US" noProof="0" smtClean="0"/>
              <a:t>Dritte Ebene</a:t>
            </a:r>
          </a:p>
          <a:p>
            <a:pPr lvl="3"/>
            <a:r>
              <a:rPr lang="en-US" noProof="0" smtClean="0"/>
              <a:t>Vierte Ebene</a:t>
            </a:r>
          </a:p>
          <a:p>
            <a:pPr lvl="4"/>
            <a:r>
              <a:rPr lang="en-US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04250"/>
            <a:ext cx="3284538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573463" y="8604250"/>
            <a:ext cx="32829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144000" rIns="144000" bIns="1440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000" smtClean="0"/>
            </a:lvl1pPr>
          </a:lstStyle>
          <a:p>
            <a:pPr>
              <a:defRPr/>
            </a:pPr>
            <a:r>
              <a:rPr lang="en-US" dirty="0"/>
              <a:t>Memo </a:t>
            </a:r>
            <a:fld id="{1C4C1A90-3B38-4236-956E-B6B303841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0359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(big bar down)" type="title" preserve="1">
  <p:cSld name="Title (big bar dow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5"/>
          <p:cNvSpPr>
            <a:spLocks noChangeArrowheads="1"/>
          </p:cNvSpPr>
          <p:nvPr userDrawn="1"/>
        </p:nvSpPr>
        <p:spPr bwMode="auto">
          <a:xfrm>
            <a:off x="0" y="0"/>
            <a:ext cx="9144000" cy="4142287"/>
          </a:xfrm>
          <a:prstGeom prst="rect">
            <a:avLst/>
          </a:prstGeom>
          <a:solidFill>
            <a:srgbClr val="D7D7C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noProof="0">
              <a:solidFill>
                <a:srgbClr val="879BAA"/>
              </a:solidFill>
            </a:endParaRPr>
          </a:p>
        </p:txBody>
      </p:sp>
      <p:sp>
        <p:nvSpPr>
          <p:cNvPr id="57351" name="Rectangle 116"/>
          <p:cNvSpPr>
            <a:spLocks noGrp="1" noChangeArrowheads="1"/>
          </p:cNvSpPr>
          <p:nvPr>
            <p:ph type="subTitle" idx="1" hasCustomPrompt="1"/>
          </p:nvPr>
        </p:nvSpPr>
        <p:spPr bwMode="gray">
          <a:xfrm>
            <a:off x="250825" y="3752347"/>
            <a:ext cx="8893175" cy="39308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8000" rIns="0" bIns="36000" numCol="1" anchor="b" anchorCtr="0" compatLnSpc="1">
            <a:prstTxWarp prst="textNoShape">
              <a:avLst/>
            </a:prstTxWarp>
            <a:noAutofit/>
          </a:bodyPr>
          <a:lstStyle>
            <a:lvl1pPr algn="l" rtl="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tabLst/>
              <a:defRPr lang="en-US" sz="1600" baseline="0" noProof="0" dirty="0" smtClean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GB" noProof="0" smtClean="0"/>
              <a:t>Click to add presentation subtitle</a:t>
            </a:r>
          </a:p>
        </p:txBody>
      </p:sp>
      <p:sp>
        <p:nvSpPr>
          <p:cNvPr id="57350" name="Rectangle 115"/>
          <p:cNvSpPr>
            <a:spLocks noGrp="1" noChangeArrowheads="1"/>
          </p:cNvSpPr>
          <p:nvPr>
            <p:ph type="ctrTitle" hasCustomPrompt="1"/>
          </p:nvPr>
        </p:nvSpPr>
        <p:spPr bwMode="gray">
          <a:xfrm>
            <a:off x="250825" y="4142287"/>
            <a:ext cx="8893175" cy="1485567"/>
          </a:xfrm>
          <a:prstGeom prst="rect">
            <a:avLst/>
          </a:prstGeom>
          <a:solidFill>
            <a:srgbClr val="879BAA"/>
          </a:solidFill>
          <a:ln w="9525">
            <a:noFill/>
            <a:miter lim="800000"/>
            <a:headEnd/>
            <a:tailEnd/>
          </a:ln>
        </p:spPr>
        <p:txBody>
          <a:bodyPr vert="horz" wrap="square" lIns="270000" tIns="144000" rIns="360000" bIns="108000" numCol="1" anchor="t" anchorCtr="0" compatLnSpc="1">
            <a:prstTxWarp prst="textNoShape">
              <a:avLst/>
            </a:prstTxWarp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4000" b="1" noProof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GB" noProof="0" smtClean="0"/>
              <a:t>Click to add presentation title</a:t>
            </a:r>
            <a:br>
              <a:rPr lang="en-GB" noProof="0" smtClean="0"/>
            </a:br>
            <a:endParaRPr lang="en-GB" noProof="0" smtClean="0"/>
          </a:p>
        </p:txBody>
      </p:sp>
      <p:pic>
        <p:nvPicPr>
          <p:cNvPr id="11" name="Grafik 10" descr="SIE_Logo_Layer_Petrol_RGB_A3_76mm.wm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39750" y="-4"/>
            <a:ext cx="1728000" cy="967833"/>
          </a:xfrm>
          <a:prstGeom prst="rect">
            <a:avLst/>
          </a:prstGeom>
        </p:spPr>
      </p:pic>
      <p:sp>
        <p:nvSpPr>
          <p:cNvPr id="9" name="Rectangle 168"/>
          <p:cNvSpPr>
            <a:spLocks noChangeArrowheads="1"/>
          </p:cNvSpPr>
          <p:nvPr userDrawn="1">
            <p:custDataLst>
              <p:tags r:id="rId1"/>
            </p:custDataLst>
          </p:nvPr>
        </p:nvSpPr>
        <p:spPr bwMode="auto">
          <a:xfrm>
            <a:off x="4716463" y="6588225"/>
            <a:ext cx="40322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en-GB" sz="1000" b="1" noProof="0" smtClean="0">
                <a:solidFill>
                  <a:schemeClr val="accent1"/>
                </a:solidFill>
              </a:rPr>
              <a:t>Restricted © Siemens AG 2014. All rights reserved</a:t>
            </a:r>
            <a:endParaRPr lang="en-GB" sz="1000" b="1" noProof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  <a:prstGeom prst="rect">
            <a:avLst/>
          </a:prstGeom>
        </p:spPr>
        <p:txBody>
          <a:bodyPr lIns="360000" tIns="180000" rIns="1800000" bIns="180000" anchor="b" anchorCtr="0"/>
          <a:lstStyle>
            <a:lvl1pPr>
              <a:defRPr sz="2400"/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0000" y="1439999"/>
            <a:ext cx="8208000" cy="4680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="1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413"/>
          </a:xfrm>
          <a:prstGeom prst="rect">
            <a:avLst/>
          </a:prstGeom>
        </p:spPr>
        <p:txBody>
          <a:bodyPr lIns="360000" tIns="180000" rIns="1800000" bIns="180000" anchor="b" anchorCtr="0"/>
          <a:lstStyle>
            <a:lvl1pPr>
              <a:defRPr sz="2400"/>
            </a:lvl1pPr>
          </a:lstStyle>
          <a:p>
            <a:r>
              <a:rPr lang="en-US" noProof="0" dirty="0" smtClean="0"/>
              <a:t>Click to edit Master title style</a:t>
            </a:r>
            <a:endParaRPr lang="en-GB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gray">
          <a:xfrm>
            <a:off x="0" y="0"/>
            <a:ext cx="9144000" cy="1268413"/>
          </a:xfrm>
          <a:prstGeom prst="rect">
            <a:avLst/>
          </a:prstGeom>
          <a:solidFill>
            <a:srgbClr val="ADBE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 noProof="0" dirty="0"/>
          </a:p>
        </p:txBody>
      </p:sp>
      <p:pic>
        <p:nvPicPr>
          <p:cNvPr id="43013" name="Picture 15" descr="SIE_Logo_Layer_Petrol_RGB_A3_76mm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850" y="0"/>
            <a:ext cx="1439863" cy="80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16463" y="6588225"/>
            <a:ext cx="403225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r">
              <a:lnSpc>
                <a:spcPct val="100000"/>
              </a:lnSpc>
              <a:defRPr/>
            </a:pPr>
            <a:r>
              <a:rPr lang="en-GB" sz="1000" b="1" noProof="0" dirty="0" smtClean="0">
                <a:solidFill>
                  <a:schemeClr val="accent1"/>
                </a:solidFill>
              </a:rPr>
              <a:t>Restricted © Siemens AG 2014. All rights reserved</a:t>
            </a:r>
            <a:endParaRPr lang="en-GB" sz="1000" b="1" noProof="0" dirty="0">
              <a:solidFill>
                <a:schemeClr val="accent1"/>
              </a:solidFill>
            </a:endParaRPr>
          </a:p>
        </p:txBody>
      </p:sp>
      <p:sp>
        <p:nvSpPr>
          <p:cNvPr id="15" name="Foliennummernplatzhalter 5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539750" y="6588225"/>
            <a:ext cx="488916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GB" sz="1000" noProof="0" dirty="0" smtClean="0">
                <a:cs typeface="Arial" charset="0"/>
              </a:rPr>
              <a:t>Page </a:t>
            </a:r>
            <a:fld id="{AE79CDE3-FC93-47D0-A7E3-87AE4E7DF382}" type="slidenum">
              <a:rPr lang="en-GB" sz="1000" noProof="0" smtClean="0">
                <a:cs typeface="Arial" charset="0"/>
              </a:rPr>
              <a:pPr algn="l">
                <a:lnSpc>
                  <a:spcPct val="100000"/>
                </a:lnSpc>
                <a:defRPr/>
              </a:pPr>
              <a:t>‹#›</a:t>
            </a:fld>
            <a:endParaRPr lang="en-GB" sz="1000" noProof="0" dirty="0">
              <a:cs typeface="Arial" charset="0"/>
            </a:endParaRPr>
          </a:p>
        </p:txBody>
      </p:sp>
      <p:sp>
        <p:nvSpPr>
          <p:cNvPr id="16" name="Rectangle 16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474788" y="6588225"/>
            <a:ext cx="108108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GB" sz="1000" noProof="0" dirty="0" smtClean="0">
                <a:cs typeface="Arial" charset="0"/>
              </a:rPr>
              <a:t>14/02/2014</a:t>
            </a:r>
            <a:endParaRPr lang="en-GB" sz="1000" noProof="0" dirty="0">
              <a:cs typeface="Arial" charset="0"/>
            </a:endParaRPr>
          </a:p>
        </p:txBody>
      </p:sp>
      <p:sp>
        <p:nvSpPr>
          <p:cNvPr id="2" name="Rectangle 167"/>
          <p:cNvSpPr>
            <a:spLocks noChangeArrowheads="1"/>
          </p:cNvSpPr>
          <p:nvPr/>
        </p:nvSpPr>
        <p:spPr bwMode="auto">
          <a:xfrm>
            <a:off x="2660975" y="6588225"/>
            <a:ext cx="20161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GB" sz="1000" noProof="0" dirty="0" smtClean="0">
                <a:cs typeface="Arial" charset="0"/>
              </a:rPr>
              <a:t>C</a:t>
            </a:r>
            <a:r>
              <a:rPr lang="en-GB" sz="1000" baseline="0" noProof="0" dirty="0" smtClean="0">
                <a:cs typeface="Arial" charset="0"/>
              </a:rPr>
              <a:t>T RTC SAD TAM-DE</a:t>
            </a:r>
            <a:endParaRPr lang="en-GB" sz="1000" noProof="0" dirty="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5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  <a:ea typeface="ＭＳ Ｐゴシック" pitchFamily="34" charset="-128"/>
        </a:defRPr>
      </a:lvl9pPr>
    </p:titleStyle>
    <p:bodyStyle>
      <a:lvl1pPr marL="0" marR="0" indent="0" algn="l" defTabSz="914400" rtl="0" eaLnBrk="1" fontAlgn="base" latinLnBrk="0" hangingPunct="1">
        <a:lnSpc>
          <a:spcPct val="100000"/>
        </a:lnSpc>
        <a:spcBef>
          <a:spcPts val="600"/>
        </a:spcBef>
        <a:spcAft>
          <a:spcPct val="0"/>
        </a:spcAft>
        <a:buClrTx/>
        <a:buSzTx/>
        <a:buFont typeface="Wingdings" pitchFamily="2" charset="2"/>
        <a:buNone/>
        <a:tabLst/>
        <a:defRPr lang="en-US" sz="1400" baseline="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76400" indent="-1764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Font typeface="Arial" pitchFamily="34" charset="0"/>
        <a:buChar char="•"/>
        <a:defRPr sz="1400">
          <a:solidFill>
            <a:schemeClr val="tx1"/>
          </a:solidFill>
          <a:latin typeface="+mn-lt"/>
          <a:ea typeface="+mn-ea"/>
        </a:defRPr>
      </a:lvl2pPr>
      <a:lvl3pPr marL="3564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3pPr>
      <a:lvl4pPr marL="53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4pPr>
      <a:lvl5pPr marL="7128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5pPr>
      <a:lvl6pPr marL="8892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6pPr>
      <a:lvl7pPr marL="106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7pPr>
      <a:lvl8pPr marL="12456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8pPr>
      <a:lvl9pPr marL="1422000" indent="-177800" algn="l" rtl="0" eaLnBrk="1" fontAlgn="base" hangingPunct="1">
        <a:lnSpc>
          <a:spcPct val="100000"/>
        </a:lnSpc>
        <a:spcBef>
          <a:spcPts val="600"/>
        </a:spcBef>
        <a:spcAft>
          <a:spcPct val="0"/>
        </a:spcAft>
        <a:buClr>
          <a:srgbClr val="879BAA"/>
        </a:buClr>
        <a:buChar char="•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b="1" dirty="0" smtClean="0"/>
              <a:t>Part 1</a:t>
            </a:r>
            <a:r>
              <a:rPr lang="en-GB" dirty="0" smtClean="0"/>
              <a:t>: An extension of the current TDL meta-model covering the design of new features to support automation of the generation of concrete tests</a:t>
            </a:r>
          </a:p>
          <a:p>
            <a:pPr lvl="1"/>
            <a:endParaRPr lang="de-DE" dirty="0" smtClean="0"/>
          </a:p>
          <a:p>
            <a:pPr lvl="1"/>
            <a:r>
              <a:rPr lang="en-US" b="1" dirty="0" smtClean="0"/>
              <a:t>Activities (taken from the </a:t>
            </a:r>
            <a:r>
              <a:rPr lang="en-US" b="1" dirty="0" err="1" smtClean="0"/>
              <a:t>ToR</a:t>
            </a:r>
            <a:r>
              <a:rPr lang="en-US" b="1" dirty="0" smtClean="0"/>
              <a:t>)</a:t>
            </a:r>
            <a:endParaRPr lang="en-US" dirty="0" smtClean="0"/>
          </a:p>
          <a:p>
            <a:pPr lvl="2"/>
            <a:r>
              <a:rPr lang="en-US" dirty="0" smtClean="0"/>
              <a:t>Identification of the parts of the current meta-model that need to be extended to support integrating TDL into test automation frameworks, for example,</a:t>
            </a:r>
          </a:p>
          <a:p>
            <a:pPr lvl="3"/>
            <a:r>
              <a:rPr lang="en-US" dirty="0" smtClean="0"/>
              <a:t>Expression languages for </a:t>
            </a:r>
            <a:r>
              <a:rPr lang="en-US" b="1" dirty="0" smtClean="0"/>
              <a:t>guard expressions</a:t>
            </a:r>
            <a:r>
              <a:rPr lang="en-US" dirty="0" smtClean="0"/>
              <a:t>, </a:t>
            </a:r>
            <a:r>
              <a:rPr lang="en-US" b="1" dirty="0" smtClean="0"/>
              <a:t>time constraints</a:t>
            </a:r>
            <a:r>
              <a:rPr lang="en-US" dirty="0" smtClean="0"/>
              <a:t>, </a:t>
            </a:r>
            <a:r>
              <a:rPr lang="en-US" b="1" dirty="0" smtClean="0"/>
              <a:t>user-defined data</a:t>
            </a:r>
            <a:r>
              <a:rPr lang="en-US" dirty="0" smtClean="0"/>
              <a:t>,</a:t>
            </a:r>
          </a:p>
          <a:p>
            <a:pPr lvl="3"/>
            <a:r>
              <a:rPr lang="en-US" dirty="0" smtClean="0"/>
              <a:t>Introduction of </a:t>
            </a:r>
            <a:r>
              <a:rPr lang="en-US" b="1" dirty="0" smtClean="0"/>
              <a:t>variables</a:t>
            </a:r>
            <a:r>
              <a:rPr lang="en-US" dirty="0" smtClean="0"/>
              <a:t>,</a:t>
            </a:r>
          </a:p>
          <a:p>
            <a:pPr lvl="3"/>
            <a:r>
              <a:rPr lang="en-US" dirty="0" smtClean="0"/>
              <a:t>Refinement of </a:t>
            </a:r>
            <a:r>
              <a:rPr lang="en-US" b="1" dirty="0" smtClean="0"/>
              <a:t>actions</a:t>
            </a:r>
            <a:r>
              <a:rPr lang="en-US" dirty="0" smtClean="0"/>
              <a:t>;</a:t>
            </a:r>
          </a:p>
          <a:p>
            <a:pPr lvl="2"/>
            <a:r>
              <a:rPr lang="en-US" dirty="0" smtClean="0"/>
              <a:t>Maintenance of the meta-model according to feedback received from early adaptors</a:t>
            </a:r>
          </a:p>
          <a:p>
            <a:pPr lvl="3"/>
            <a:r>
              <a:rPr lang="en-US" dirty="0" smtClean="0"/>
              <a:t>Specification of </a:t>
            </a:r>
            <a:r>
              <a:rPr lang="en-US" b="1" dirty="0" smtClean="0"/>
              <a:t>sub test configurations</a:t>
            </a:r>
            <a:r>
              <a:rPr lang="en-US" dirty="0" smtClean="0"/>
              <a:t>,</a:t>
            </a:r>
          </a:p>
          <a:p>
            <a:pPr lvl="3"/>
            <a:r>
              <a:rPr lang="en-US" dirty="0" smtClean="0"/>
              <a:t>Support for </a:t>
            </a:r>
            <a:r>
              <a:rPr lang="en-US" b="1" dirty="0" smtClean="0"/>
              <a:t>arrays</a:t>
            </a:r>
            <a:r>
              <a:rPr lang="en-US" dirty="0" smtClean="0"/>
              <a:t> of data types and component and gate types,</a:t>
            </a:r>
          </a:p>
          <a:p>
            <a:pPr lvl="3"/>
            <a:r>
              <a:rPr lang="en-US" dirty="0" smtClean="0"/>
              <a:t>Support for </a:t>
            </a:r>
            <a:r>
              <a:rPr lang="en-US" b="1" dirty="0" smtClean="0"/>
              <a:t>concurrent interactions </a:t>
            </a:r>
            <a:r>
              <a:rPr lang="en-US" dirty="0" smtClean="0"/>
              <a:t>(aka co-regions in MSC);</a:t>
            </a:r>
          </a:p>
          <a:p>
            <a:pPr lvl="2"/>
            <a:r>
              <a:rPr lang="en-US" dirty="0" smtClean="0"/>
              <a:t>Validation of the new and updated concepts.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STF 476 Task 1: TDL meta-model extension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smtClean="0"/>
              <a:t>Proposal, continued</a:t>
            </a:r>
          </a:p>
          <a:p>
            <a:pPr lvl="2"/>
            <a:r>
              <a:rPr lang="en-US" dirty="0" smtClean="0"/>
              <a:t>Extensions to Actions</a:t>
            </a:r>
          </a:p>
          <a:p>
            <a:pPr lvl="3"/>
            <a:r>
              <a:rPr lang="en-US" dirty="0" smtClean="0"/>
              <a:t>Allow actions optionally to take parameters, similar to test descriptions</a:t>
            </a:r>
          </a:p>
          <a:p>
            <a:pPr lvl="3"/>
            <a:r>
              <a:rPr lang="en-US" dirty="0" smtClean="0"/>
              <a:t>Allow actions to have an optional return parameter, i.e. [0..1]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 Actions turn to computational functions (semantically)</a:t>
            </a:r>
          </a:p>
          <a:p>
            <a:pPr lvl="3"/>
            <a:r>
              <a:rPr lang="en-US" strike="sngStrike" dirty="0" smtClean="0"/>
              <a:t>Allow actions to return optionally a (temporal) verdict </a:t>
            </a:r>
            <a:r>
              <a:rPr lang="en-US" strike="sngStrike" dirty="0" smtClean="0">
                <a:sym typeface="Wingdings" pitchFamily="2" charset="2"/>
              </a:rPr>
              <a:t> to be discussed further</a:t>
            </a:r>
            <a:endParaRPr lang="en-US" strike="sngStrike" dirty="0" smtClean="0"/>
          </a:p>
          <a:p>
            <a:pPr lvl="4"/>
            <a:r>
              <a:rPr lang="en-US" strike="sngStrike" dirty="0" err="1" smtClean="0"/>
              <a:t>VerdictAssignment</a:t>
            </a:r>
            <a:r>
              <a:rPr lang="en-US" strike="sngStrike" dirty="0" smtClean="0"/>
              <a:t> becomes a refinement of an Action or could be deleted because it is only a special variant of an Action with no computation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Variable assignments for</a:t>
            </a:r>
          </a:p>
          <a:p>
            <a:pPr lvl="3"/>
            <a:r>
              <a:rPr lang="en-US" dirty="0" smtClean="0"/>
              <a:t>Action return values, e.g. x := </a:t>
            </a:r>
            <a:r>
              <a:rPr lang="en-US" dirty="0" err="1" smtClean="0"/>
              <a:t>MyAdderAction</a:t>
            </a:r>
            <a:r>
              <a:rPr lang="en-US" dirty="0" smtClean="0"/>
              <a:t>(3, 5)</a:t>
            </a:r>
          </a:p>
          <a:p>
            <a:pPr lvl="3"/>
            <a:r>
              <a:rPr lang="en-US" dirty="0" smtClean="0"/>
              <a:t>Data instances, i.e. return values of executed functions; e.g. x := 3+5</a:t>
            </a:r>
          </a:p>
          <a:p>
            <a:pPr lvl="2"/>
            <a:r>
              <a:rPr lang="en-US" dirty="0" smtClean="0"/>
              <a:t>Variable assignments and other computations life in a named or anonymous Action </a:t>
            </a:r>
            <a:r>
              <a:rPr lang="en-US" dirty="0" smtClean="0">
                <a:sym typeface="Wingdings" pitchFamily="2" charset="2"/>
              </a:rPr>
              <a:t> ordered list</a:t>
            </a:r>
            <a:r>
              <a:rPr lang="en-US" dirty="0" smtClean="0"/>
              <a:t>; the latter acts as a placeholder within a test description; the first enables reuse over different test descriptions.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Consider Actions as black-boxes; only define their interface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variables 2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US" dirty="0" smtClean="0"/>
              <a:t>Proposal, continued</a:t>
            </a:r>
          </a:p>
          <a:p>
            <a:pPr lvl="2"/>
            <a:r>
              <a:rPr lang="en-US" dirty="0" smtClean="0"/>
              <a:t>Test parameters, </a:t>
            </a:r>
            <a:r>
              <a:rPr lang="en-US" dirty="0" err="1" smtClean="0"/>
              <a:t>a.k.a</a:t>
            </a:r>
            <a:r>
              <a:rPr lang="en-US" dirty="0" smtClean="0"/>
              <a:t> module parameters in TTCN-3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covered by data instances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strike="sngStrike" dirty="0" smtClean="0"/>
              <a:t>Global variables could act also as test parameters; they are initialized with a defined value (data instance), which has a mapping to a concrete realization defined.</a:t>
            </a:r>
          </a:p>
          <a:p>
            <a:pPr lvl="3"/>
            <a:r>
              <a:rPr lang="en-US" strike="sngStrike" dirty="0" smtClean="0"/>
              <a:t>Where do test parameter variables life? Hint: it must be global. a) in a test description, b) in a package.</a:t>
            </a:r>
          </a:p>
          <a:p>
            <a:pPr lvl="2"/>
            <a:r>
              <a:rPr lang="en-US" dirty="0" smtClean="0"/>
              <a:t>Definition of a placeholder * of any type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consider unassigned parameters of data instances as * by default meaning any value of the data set</a:t>
            </a:r>
            <a:endParaRPr lang="en-US" dirty="0" smtClean="0">
              <a:solidFill>
                <a:srgbClr val="FF0000"/>
              </a:solidFill>
            </a:endParaRPr>
          </a:p>
          <a:p>
            <a:pPr lvl="3"/>
            <a:r>
              <a:rPr lang="en-US" strike="sngStrike" dirty="0" smtClean="0"/>
              <a:t>Can be done as an anonymous variable </a:t>
            </a:r>
            <a:r>
              <a:rPr lang="en-US" strike="sngStrike" dirty="0" smtClean="0">
                <a:sym typeface="Wingdings" pitchFamily="2" charset="2"/>
              </a:rPr>
              <a:t> functional programming</a:t>
            </a:r>
          </a:p>
          <a:p>
            <a:pPr lvl="3"/>
            <a:r>
              <a:rPr lang="en-US" strike="sngStrike" dirty="0" smtClean="0">
                <a:sym typeface="Wingdings" pitchFamily="2" charset="2"/>
              </a:rPr>
              <a:t>Can be done as a universal value  TTCN-3</a:t>
            </a:r>
          </a:p>
          <a:p>
            <a:pPr lvl="3"/>
            <a:r>
              <a:rPr lang="en-US" strike="sngStrike" dirty="0" smtClean="0">
                <a:sym typeface="Wingdings" pitchFamily="2" charset="2"/>
              </a:rPr>
              <a:t>Hint: we should be consistent with the rest of the semantics on data</a:t>
            </a:r>
          </a:p>
          <a:p>
            <a:pPr lvl="3"/>
            <a:r>
              <a:rPr lang="en-US" strike="sngStrike" dirty="0" smtClean="0">
                <a:sym typeface="Wingdings" pitchFamily="2" charset="2"/>
              </a:rPr>
              <a:t>Do we need to distinguish between * and ? as in TTCN-3? </a:t>
            </a:r>
            <a:endParaRPr lang="en-US" strike="sngStrik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variables 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Current issue</a:t>
            </a:r>
          </a:p>
          <a:p>
            <a:pPr lvl="2"/>
            <a:r>
              <a:rPr lang="en-US" dirty="0" smtClean="0"/>
              <a:t>Boolean conditions in guards are described as Strings only</a:t>
            </a:r>
          </a:p>
          <a:p>
            <a:pPr lvl="2"/>
            <a:r>
              <a:rPr lang="en-US" dirty="0" smtClean="0"/>
              <a:t>Integer expressions in bounded loop </a:t>
            </a:r>
            <a:r>
              <a:rPr lang="en-US" dirty="0" err="1" smtClean="0"/>
              <a:t>behaviour</a:t>
            </a:r>
            <a:r>
              <a:rPr lang="en-US" dirty="0" smtClean="0"/>
              <a:t> are not allowed</a:t>
            </a:r>
          </a:p>
          <a:p>
            <a:pPr lvl="1"/>
            <a:r>
              <a:rPr lang="en-US" dirty="0" smtClean="0"/>
              <a:t>Proposal</a:t>
            </a:r>
          </a:p>
          <a:p>
            <a:pPr lvl="2"/>
            <a:r>
              <a:rPr lang="en-US" dirty="0" smtClean="0"/>
              <a:t>Introduce the pre-defined type (</a:t>
            </a:r>
            <a:r>
              <a:rPr lang="en-US" dirty="0" err="1" smtClean="0"/>
              <a:t>DataSet</a:t>
            </a:r>
            <a:r>
              <a:rPr lang="en-US" dirty="0" smtClean="0"/>
              <a:t>) Boolean with data instances “true”, “false”</a:t>
            </a:r>
          </a:p>
          <a:p>
            <a:pPr lvl="2"/>
            <a:r>
              <a:rPr lang="en-US" dirty="0" smtClean="0"/>
              <a:t>Allow the data set Boolean being extended further with parameterized data instances</a:t>
            </a:r>
          </a:p>
          <a:p>
            <a:pPr lvl="2"/>
            <a:r>
              <a:rPr lang="en-US" dirty="0" smtClean="0"/>
              <a:t>These data instances are interpreted as functions that return a Boolean value</a:t>
            </a:r>
          </a:p>
          <a:p>
            <a:pPr lvl="2"/>
            <a:r>
              <a:rPr lang="en-US" dirty="0" smtClean="0"/>
              <a:t>No further semantics is provided at this point of time, e.g. for and/or/not</a:t>
            </a:r>
          </a:p>
          <a:p>
            <a:pPr lvl="2"/>
            <a:r>
              <a:rPr lang="en-US" dirty="0" smtClean="0"/>
              <a:t>A library could be built successively with common functions</a:t>
            </a:r>
          </a:p>
          <a:p>
            <a:pPr lvl="2"/>
            <a:r>
              <a:rPr lang="en-US" dirty="0" smtClean="0"/>
              <a:t>Enable to definition of infix operations for data instances with 2 parameters for user convenience in a concrete syntax, e.g. “x &amp;&amp; y” instead of “and(x, y)”</a:t>
            </a:r>
          </a:p>
          <a:p>
            <a:pPr lvl="2"/>
            <a:r>
              <a:rPr lang="en-US" dirty="0" smtClean="0"/>
              <a:t>In the MM, replace “guard: String” in Block with a reference to an Argument Specification of type Boolean that is contained in this Block</a:t>
            </a:r>
          </a:p>
          <a:p>
            <a:pPr lvl="2"/>
            <a:r>
              <a:rPr lang="en-US" dirty="0" smtClean="0"/>
              <a:t>Extend Argument Specification to allow recursive definitions, e.g. </a:t>
            </a:r>
            <a:r>
              <a:rPr lang="en-US" dirty="0" err="1" smtClean="0"/>
              <a:t>AckMsg</a:t>
            </a:r>
            <a:r>
              <a:rPr lang="en-US" dirty="0" smtClean="0"/>
              <a:t>(n+1)</a:t>
            </a:r>
          </a:p>
          <a:p>
            <a:pPr lvl="2"/>
            <a:r>
              <a:rPr lang="en-US" dirty="0" smtClean="0"/>
              <a:t>Similar treatment for Integer expressions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expressions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Not discussed yet, depends on progress on data types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Test configurations</a:t>
            </a:r>
          </a:p>
          <a:p>
            <a:pPr lvl="2"/>
            <a:r>
              <a:rPr lang="en-GB" dirty="0" smtClean="0"/>
              <a:t>Allow component instance roles {Tester, SUT} to be partially provided only, i.e. not all components need to have one of these roles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itchFamily="2" charset="2"/>
              </a:rPr>
              <a:t> not changed</a:t>
            </a:r>
            <a:endParaRPr lang="en-GB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GB" dirty="0" smtClean="0"/>
              <a:t>Allow renaming of components, gates, connections, change of roles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itchFamily="2" charset="2"/>
              </a:rPr>
              <a:t> not changed</a:t>
            </a:r>
            <a:endParaRPr lang="en-GB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GB" dirty="0" smtClean="0"/>
              <a:t>Allow definition of sub-configurations (cf. abstract data types)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 smtClean="0">
                <a:solidFill>
                  <a:schemeClr val="accent4">
                    <a:lumMod val="60000"/>
                    <a:lumOff val="40000"/>
                  </a:schemeClr>
                </a:solidFill>
                <a:sym typeface="Wingdings" pitchFamily="2" charset="2"/>
              </a:rPr>
              <a:t> 2 proposals</a:t>
            </a:r>
            <a:endParaRPr lang="en-GB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GB" dirty="0" smtClean="0"/>
              <a:t>Data concepts</a:t>
            </a:r>
          </a:p>
          <a:p>
            <a:pPr lvl="2"/>
            <a:r>
              <a:rPr lang="en-GB" dirty="0" smtClean="0"/>
              <a:t>Introduce variables instead of </a:t>
            </a:r>
            <a:r>
              <a:rPr lang="en-GB" dirty="0" err="1" smtClean="0"/>
              <a:t>DataProxy</a:t>
            </a:r>
            <a:r>
              <a:rPr lang="en-GB" dirty="0" smtClean="0"/>
              <a:t>, including anonymous variables, e.g. _</a:t>
            </a:r>
          </a:p>
          <a:p>
            <a:pPr lvl="2"/>
            <a:r>
              <a:rPr lang="en-GB" dirty="0" smtClean="0"/>
              <a:t>Introduce types instead of </a:t>
            </a:r>
            <a:r>
              <a:rPr lang="en-GB" dirty="0" err="1" smtClean="0"/>
              <a:t>DataSet</a:t>
            </a:r>
            <a:endParaRPr lang="en-GB" dirty="0" smtClean="0"/>
          </a:p>
          <a:p>
            <a:pPr lvl="2"/>
            <a:r>
              <a:rPr lang="en-GB" dirty="0" smtClean="0"/>
              <a:t>Introduce pre-defined types such as {Boolean, Integer, Char, Float, Verdict, List, …}</a:t>
            </a:r>
          </a:p>
          <a:p>
            <a:pPr lvl="2"/>
            <a:r>
              <a:rPr lang="en-GB" dirty="0" smtClean="0"/>
              <a:t>Define the semantics of a </a:t>
            </a:r>
            <a:r>
              <a:rPr lang="en-GB" dirty="0" err="1" smtClean="0"/>
              <a:t>DataInstance</a:t>
            </a:r>
            <a:r>
              <a:rPr lang="en-GB" dirty="0" smtClean="0"/>
              <a:t> as a function (in the sense of a functional programming language, to support template mechanism)</a:t>
            </a:r>
          </a:p>
          <a:p>
            <a:pPr lvl="2"/>
            <a:r>
              <a:rPr lang="en-GB" dirty="0" smtClean="0"/>
              <a:t>Introduce Expressions over various types and define their semantics as a function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MM, modulo bug fixing (1 of 2)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1"/>
            <a:r>
              <a:rPr lang="en-GB" dirty="0" smtClean="0"/>
              <a:t>Test behaviour, Interaction</a:t>
            </a:r>
          </a:p>
          <a:p>
            <a:pPr lvl="2"/>
            <a:r>
              <a:rPr lang="en-GB" dirty="0" smtClean="0"/>
              <a:t>Review interaction definition in context of new data concept</a:t>
            </a:r>
          </a:p>
          <a:p>
            <a:pPr lvl="2"/>
            <a:r>
              <a:rPr lang="en-GB" dirty="0" smtClean="0"/>
              <a:t>Introduce ‘concurrent interactions’, i.e. a set of interactions that arrive at the same gate, but can originate from different sources (shorthand for parallel behaviour)</a:t>
            </a:r>
          </a:p>
          <a:p>
            <a:pPr lvl="1"/>
            <a:r>
              <a:rPr lang="en-GB" dirty="0" smtClean="0"/>
              <a:t>Test behaviour, Atomic behaviour</a:t>
            </a:r>
          </a:p>
          <a:p>
            <a:pPr lvl="2"/>
            <a:r>
              <a:rPr lang="en-GB" dirty="0" smtClean="0"/>
              <a:t>Provide semantics of a verdict mechanism similar to TTCN-3</a:t>
            </a:r>
          </a:p>
          <a:p>
            <a:pPr lvl="2"/>
            <a:r>
              <a:rPr lang="en-GB" dirty="0" smtClean="0"/>
              <a:t>Allow Actions and Action references to be parameterized and define the semantics of Actions as functions</a:t>
            </a:r>
          </a:p>
          <a:p>
            <a:pPr lvl="1"/>
            <a:r>
              <a:rPr lang="en-GB" dirty="0" smtClean="0"/>
              <a:t>Time</a:t>
            </a:r>
          </a:p>
          <a:p>
            <a:pPr lvl="2"/>
            <a:r>
              <a:rPr lang="en-GB" dirty="0" smtClean="0"/>
              <a:t>Formally define Time data type</a:t>
            </a:r>
          </a:p>
          <a:p>
            <a:pPr lvl="2"/>
            <a:r>
              <a:rPr lang="en-GB" dirty="0" smtClean="0"/>
              <a:t>Introduce Time Expressions over Time as a function</a:t>
            </a:r>
          </a:p>
          <a:p>
            <a:pPr lvl="2"/>
            <a:r>
              <a:rPr lang="en-GB" dirty="0" smtClean="0"/>
              <a:t>Formally define Time Constraints as Boolean function over time expressions</a:t>
            </a:r>
          </a:p>
          <a:p>
            <a:pPr lvl="2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the MM, modulo bug fixing (2 of 2)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gray">
          <a:xfrm>
            <a:off x="3753853" y="4367463"/>
            <a:ext cx="48366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r">
              <a:lnSpc>
                <a:spcPct val="100000"/>
              </a:lnSpc>
              <a:buClr>
                <a:srgbClr val="879BAA"/>
              </a:buClr>
            </a:pPr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Test  Configurations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40000" y="1439998"/>
            <a:ext cx="8208000" cy="497283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Current version</a:t>
            </a:r>
          </a:p>
          <a:p>
            <a:pPr lvl="2"/>
            <a:r>
              <a:rPr lang="en-US" dirty="0" smtClean="0"/>
              <a:t>A test description (TD) refers to a test configuration (TC)</a:t>
            </a:r>
          </a:p>
          <a:p>
            <a:pPr lvl="2"/>
            <a:r>
              <a:rPr lang="en-US" dirty="0" smtClean="0"/>
              <a:t>A TD td2 can be called from TD td1 </a:t>
            </a:r>
            <a:r>
              <a:rPr lang="en-US" dirty="0" err="1" smtClean="0"/>
              <a:t>iff</a:t>
            </a:r>
            <a:r>
              <a:rPr lang="en-US" dirty="0" smtClean="0"/>
              <a:t> td2 and td1 refer to the same TC </a:t>
            </a:r>
            <a:r>
              <a:rPr lang="en-US" dirty="0" err="1" smtClean="0"/>
              <a:t>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Relaxation: definition of (asymmetrically) compatible test configurations</a:t>
            </a:r>
          </a:p>
          <a:p>
            <a:pPr lvl="2"/>
            <a:r>
              <a:rPr lang="en-US" dirty="0" smtClean="0"/>
              <a:t>A TC tc2 is compatible with a TC tc1 </a:t>
            </a:r>
            <a:r>
              <a:rPr lang="en-US" dirty="0" err="1" smtClean="0"/>
              <a:t>iff</a:t>
            </a:r>
            <a:r>
              <a:rPr lang="en-US" dirty="0" smtClean="0"/>
              <a:t> tc2 is a sub-</a:t>
            </a:r>
            <a:r>
              <a:rPr lang="en-US" dirty="0" err="1" smtClean="0"/>
              <a:t>config</a:t>
            </a:r>
            <a:r>
              <a:rPr lang="en-US" dirty="0" smtClean="0"/>
              <a:t> of tc1 in the following sense:</a:t>
            </a:r>
          </a:p>
          <a:p>
            <a:pPr lvl="3"/>
            <a:r>
              <a:rPr lang="en-US" dirty="0" smtClean="0"/>
              <a:t>All component instances (CIs) in tc2 can be mapped to CIs of tc1;</a:t>
            </a:r>
          </a:p>
          <a:p>
            <a:pPr lvl="4"/>
            <a:r>
              <a:rPr lang="en-US" dirty="0" smtClean="0"/>
              <a:t>A CI b can be mapped to CI a </a:t>
            </a:r>
            <a:r>
              <a:rPr lang="en-US" dirty="0" err="1" smtClean="0"/>
              <a:t>iff</a:t>
            </a:r>
            <a:endParaRPr lang="en-US" dirty="0" smtClean="0"/>
          </a:p>
          <a:p>
            <a:pPr lvl="5"/>
            <a:r>
              <a:rPr lang="en-US" dirty="0" smtClean="0"/>
              <a:t>CI a and b refer to the same component type</a:t>
            </a:r>
          </a:p>
          <a:p>
            <a:pPr lvl="5"/>
            <a:r>
              <a:rPr lang="en-US" dirty="0" smtClean="0"/>
              <a:t>CI a and b have the same role {SUT, Tester} assigned</a:t>
            </a:r>
          </a:p>
          <a:p>
            <a:pPr lvl="3"/>
            <a:r>
              <a:rPr lang="en-US" dirty="0" smtClean="0"/>
              <a:t>All connections between CIs in tc2 exist also between the mapped CIs in tc1 and the type of a connection in tc2 equals the type of the related connection in tc1</a:t>
            </a:r>
          </a:p>
          <a:p>
            <a:pPr lvl="4"/>
            <a:r>
              <a:rPr lang="en-US" dirty="0" smtClean="0"/>
              <a:t>Hint: The type of a connection is defined by the gate type of the gate instances that act as end-points of this connection.</a:t>
            </a:r>
          </a:p>
          <a:p>
            <a:pPr lvl="1"/>
            <a:r>
              <a:rPr lang="en-US" dirty="0" smtClean="0"/>
              <a:t>New version (1)</a:t>
            </a:r>
          </a:p>
          <a:p>
            <a:pPr lvl="2"/>
            <a:r>
              <a:rPr lang="en-US" dirty="0" smtClean="0"/>
              <a:t>A TD td2 running on TC tc2 can be called from TD td1 running on TC tc1 </a:t>
            </a:r>
            <a:r>
              <a:rPr lang="en-US" dirty="0" err="1" smtClean="0"/>
              <a:t>iff</a:t>
            </a:r>
            <a:r>
              <a:rPr lang="en-US" dirty="0" smtClean="0"/>
              <a:t> tc2 is compatible with tc1</a:t>
            </a:r>
          </a:p>
          <a:p>
            <a:pPr lvl="2"/>
            <a:r>
              <a:rPr lang="en-US" dirty="0" smtClean="0"/>
              <a:t>A test description reference in the MM needs to be extended with an optional list to capture the mapping between component instances of called and calling TCs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test descriptions of different test configurations (version with compatibility rule)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Super and sub test configurations are built in a constructive manner from other test configurations</a:t>
            </a:r>
          </a:p>
          <a:p>
            <a:pPr lvl="1"/>
            <a:r>
              <a:rPr lang="en-US" dirty="0" smtClean="0"/>
              <a:t>Operations to build test configurations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feature could be added to TDL later</a:t>
            </a:r>
            <a:endParaRPr lang="en-US" dirty="0" smtClean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Configuration </a:t>
            </a:r>
            <a:r>
              <a:rPr lang="en-US" b="1" dirty="0" smtClean="0"/>
              <a:t>use</a:t>
            </a:r>
            <a:r>
              <a:rPr lang="en-US" dirty="0" smtClean="0"/>
              <a:t>: a TC of name tc2 is used within the TC of name tc1; meaning: all CIs in tc2 and connections between them become accessible in tc1</a:t>
            </a:r>
          </a:p>
          <a:p>
            <a:pPr lvl="2"/>
            <a:r>
              <a:rPr lang="en-US" dirty="0" smtClean="0"/>
              <a:t>Component </a:t>
            </a:r>
            <a:r>
              <a:rPr lang="en-US" b="1" dirty="0" smtClean="0"/>
              <a:t>merge</a:t>
            </a:r>
            <a:r>
              <a:rPr lang="en-US" dirty="0" smtClean="0"/>
              <a:t>: a CI c2 in TC tc2  and a CI c1 in TC tc1 are merged to a single one; the CI c1 will prevail after the merge</a:t>
            </a:r>
          </a:p>
          <a:p>
            <a:pPr lvl="2"/>
            <a:r>
              <a:rPr lang="en-US" dirty="0" smtClean="0"/>
              <a:t>Component </a:t>
            </a:r>
            <a:r>
              <a:rPr lang="en-US" b="1" dirty="0" smtClean="0"/>
              <a:t>hide</a:t>
            </a:r>
            <a:r>
              <a:rPr lang="en-US" dirty="0" smtClean="0"/>
              <a:t>: a CI c can be hidden in a TC </a:t>
            </a:r>
            <a:r>
              <a:rPr lang="en-US" dirty="0" err="1" smtClean="0"/>
              <a:t>tc</a:t>
            </a:r>
            <a:r>
              <a:rPr lang="en-US" dirty="0" smtClean="0"/>
              <a:t>; meaning: a hidden CI becomes not accessible in the TC and connections from other CIs to this CI are also hidden and not accessible, e.g. in interactions</a:t>
            </a:r>
          </a:p>
          <a:p>
            <a:pPr lvl="2"/>
            <a:r>
              <a:rPr lang="en-US" b="1" dirty="0" smtClean="0"/>
              <a:t>Renaming</a:t>
            </a:r>
            <a:r>
              <a:rPr lang="en-US" dirty="0" smtClean="0"/>
              <a:t> of CIs and GIs (for user convenience): the name of a CI from a used TC can be renamed, including the gate instances attached to this CI</a:t>
            </a:r>
          </a:p>
          <a:p>
            <a:pPr lvl="1"/>
            <a:r>
              <a:rPr lang="en-US" dirty="0" smtClean="0"/>
              <a:t>New version (2)</a:t>
            </a:r>
          </a:p>
          <a:p>
            <a:pPr lvl="2"/>
            <a:r>
              <a:rPr lang="en-US" dirty="0" smtClean="0"/>
              <a:t>A TD td2 running of TC tc2 can be called from TD td1 running on TC tc1 </a:t>
            </a:r>
            <a:r>
              <a:rPr lang="en-US" dirty="0" err="1" smtClean="0"/>
              <a:t>iff</a:t>
            </a:r>
            <a:r>
              <a:rPr lang="en-US" dirty="0" smtClean="0"/>
              <a:t> tc2 is used in the definition of tc1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test descriptions of different test configurations (constructive approach)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 bwMode="gray">
          <a:xfrm>
            <a:off x="3753853" y="4367463"/>
            <a:ext cx="483669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rtlCol="0" anchor="t">
            <a:spAutoFit/>
          </a:bodyPr>
          <a:lstStyle/>
          <a:p>
            <a:pPr marL="171450" indent="-171450" algn="r">
              <a:lnSpc>
                <a:spcPct val="100000"/>
              </a:lnSpc>
              <a:buClr>
                <a:srgbClr val="879BAA"/>
              </a:buClr>
            </a:pPr>
            <a:r>
              <a:rPr lang="en-US" sz="3600" dirty="0" smtClean="0">
                <a:solidFill>
                  <a:srgbClr val="000000"/>
                </a:solidFill>
                <a:cs typeface="Arial" charset="0"/>
              </a:rPr>
              <a:t>Data Extensions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Current issue</a:t>
            </a:r>
          </a:p>
          <a:p>
            <a:pPr lvl="2"/>
            <a:r>
              <a:rPr lang="en-US" dirty="0" smtClean="0"/>
              <a:t>Data sets are used for 2 purposes: definition of a set of data instances and as parameters of a data instance</a:t>
            </a:r>
          </a:p>
          <a:p>
            <a:pPr lvl="2"/>
            <a:r>
              <a:rPr lang="en-US" dirty="0" smtClean="0"/>
              <a:t>Data instance parameters can be both, data sets and other data instances</a:t>
            </a:r>
          </a:p>
          <a:p>
            <a:pPr lvl="2"/>
            <a:r>
              <a:rPr lang="en-US" dirty="0" smtClean="0"/>
              <a:t>Data element mapping to concrete implementations makes no difference in mapping data sets or data instances</a:t>
            </a:r>
          </a:p>
          <a:p>
            <a:pPr lvl="1"/>
            <a:r>
              <a:rPr lang="en-US" dirty="0" smtClean="0"/>
              <a:t>Proposal </a:t>
            </a:r>
            <a:r>
              <a:rPr lang="en-US" dirty="0" smtClean="0">
                <a:sym typeface="Wingdings" pitchFamily="2" charset="2"/>
              </a:rPr>
              <a:t> come closer to “conventional” programming languages</a:t>
            </a:r>
            <a:endParaRPr lang="en-US" dirty="0" smtClean="0"/>
          </a:p>
          <a:p>
            <a:pPr lvl="2"/>
            <a:r>
              <a:rPr lang="en-US" dirty="0" smtClean="0"/>
              <a:t>Data instance parameters shall be only data sets (that are different from the data set that contains this data instance)</a:t>
            </a:r>
          </a:p>
          <a:p>
            <a:pPr lvl="3"/>
            <a:r>
              <a:rPr lang="en-US" dirty="0" smtClean="0"/>
              <a:t>A data instance becomes (semantically) a function that takes optional parameter values as input and returns another value</a:t>
            </a:r>
          </a:p>
          <a:p>
            <a:pPr lvl="3"/>
            <a:r>
              <a:rPr lang="en-US" dirty="0" smtClean="0"/>
              <a:t>Its semantics is defined outside of TDL in the corresponding mapping</a:t>
            </a:r>
          </a:p>
          <a:p>
            <a:pPr lvl="2"/>
            <a:r>
              <a:rPr lang="en-US" strike="sngStrike" dirty="0" smtClean="0"/>
              <a:t>Specialized mappings shall be defined separately for data set and data instance</a:t>
            </a:r>
          </a:p>
          <a:p>
            <a:pPr lvl="2"/>
            <a:r>
              <a:rPr lang="en-US" dirty="0" smtClean="0"/>
              <a:t>Rename data set to data type in the MM</a:t>
            </a:r>
          </a:p>
          <a:p>
            <a:pPr lvl="2"/>
            <a:r>
              <a:rPr lang="en-US" dirty="0" smtClean="0"/>
              <a:t>Predefined data types: </a:t>
            </a:r>
            <a:r>
              <a:rPr lang="en-US" dirty="0" err="1" smtClean="0"/>
              <a:t>VerdictType</a:t>
            </a:r>
            <a:r>
              <a:rPr lang="en-US" dirty="0" smtClean="0"/>
              <a:t>, Time</a:t>
            </a:r>
          </a:p>
          <a:p>
            <a:pPr lvl="3"/>
            <a:r>
              <a:rPr lang="en-US" dirty="0" smtClean="0"/>
              <a:t>Further: Boolean, Integer, Float, String ???</a:t>
            </a:r>
          </a:p>
          <a:p>
            <a:pPr lvl="1"/>
            <a:r>
              <a:rPr lang="en-US" dirty="0" smtClean="0"/>
              <a:t>Open issue: definition of sub-types?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types / data sets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Current situation</a:t>
            </a:r>
          </a:p>
          <a:p>
            <a:pPr lvl="2"/>
            <a:r>
              <a:rPr lang="en-US" dirty="0" smtClean="0"/>
              <a:t>Only test descriptions can have formal parameters defined as </a:t>
            </a:r>
            <a:r>
              <a:rPr lang="en-US" dirty="0" err="1" smtClean="0"/>
              <a:t>DataProxies</a:t>
            </a:r>
            <a:endParaRPr lang="en-US" dirty="0" smtClean="0"/>
          </a:p>
          <a:p>
            <a:pPr lvl="1"/>
            <a:r>
              <a:rPr lang="en-US" dirty="0" smtClean="0"/>
              <a:t>Proposal </a:t>
            </a:r>
            <a:r>
              <a:rPr lang="en-US" dirty="0" smtClean="0">
                <a:sym typeface="Wingdings" pitchFamily="2" charset="2"/>
              </a:rPr>
              <a:t> generalization to variables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Explicit definition of variables as </a:t>
            </a:r>
            <a:r>
              <a:rPr lang="en-US" dirty="0" err="1" smtClean="0">
                <a:sym typeface="Wingdings" pitchFamily="2" charset="2"/>
              </a:rPr>
              <a:t>DataProxy</a:t>
            </a:r>
            <a:r>
              <a:rPr lang="en-US" dirty="0" smtClean="0">
                <a:sym typeface="Wingdings" pitchFamily="2" charset="2"/>
              </a:rPr>
              <a:t> elements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Where do variables life? – a) in a component instance treating them like public attributes of a class (specified in CT like timers, local definition/use in a CI, use in global guards); </a:t>
            </a:r>
            <a:r>
              <a:rPr lang="en-US" strike="sngStrike" dirty="0" smtClean="0">
                <a:sym typeface="Wingdings" pitchFamily="2" charset="2"/>
              </a:rPr>
              <a:t>b) in a component type (local scope); c) in a test description (global scope)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Implicit definition of variables in interactions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Allow that a received data (e.g. message) is stored in a variable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The variable needs to have the same type (</a:t>
            </a:r>
            <a:r>
              <a:rPr lang="en-US" dirty="0" err="1" smtClean="0">
                <a:sym typeface="Wingdings" pitchFamily="2" charset="2"/>
              </a:rPr>
              <a:t>DataSet</a:t>
            </a:r>
            <a:r>
              <a:rPr lang="en-US" dirty="0" smtClean="0">
                <a:sym typeface="Wingdings" pitchFamily="2" charset="2"/>
              </a:rPr>
              <a:t>) as the corresponding gate/connection/interaction argument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The variable can be defined automatically (at syntax level) when this interaction occurs, initialized with the data of that interaction, and can be used (and also re-defined) until the end of the test description (scope)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Example: </a:t>
            </a:r>
            <a:r>
              <a:rPr lang="en-US" b="1" dirty="0" smtClean="0">
                <a:sym typeface="Wingdings" pitchFamily="2" charset="2"/>
              </a:rPr>
              <a:t>interaction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from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SUT.g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Tester.g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msg</a:t>
            </a:r>
            <a:r>
              <a:rPr lang="en-US" dirty="0" smtClean="0">
                <a:sym typeface="Wingdings" pitchFamily="2" charset="2"/>
              </a:rPr>
              <a:t> := Invite(x, y)</a:t>
            </a:r>
            <a:br>
              <a:rPr lang="en-US" dirty="0" smtClean="0">
                <a:sym typeface="Wingdings" pitchFamily="2" charset="2"/>
              </a:rPr>
            </a:br>
            <a:r>
              <a:rPr lang="en-US" dirty="0" smtClean="0">
                <a:sym typeface="Wingdings" pitchFamily="2" charset="2"/>
              </a:rPr>
              <a:t>The automatically created variable </a:t>
            </a:r>
            <a:r>
              <a:rPr lang="en-US" dirty="0" err="1" smtClean="0">
                <a:sym typeface="Wingdings" pitchFamily="2" charset="2"/>
              </a:rPr>
              <a:t>msg</a:t>
            </a:r>
            <a:r>
              <a:rPr lang="en-US" dirty="0" smtClean="0">
                <a:sym typeface="Wingdings" pitchFamily="2" charset="2"/>
              </a:rPr>
              <a:t> will contain the entire Invite message after the interaction.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variables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 bwMode="gray">
          <a:xfrm>
            <a:off x="3549992" y="5724130"/>
            <a:ext cx="5198008" cy="791737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72000" tIns="72000" rIns="72000" bIns="72000" rtlCol="0" anchor="t">
            <a:spAutoFit/>
          </a:bodyPr>
          <a:lstStyle/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Interactions might be extended with conditions to differentiate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between sender data and receiver expectation:</a:t>
            </a:r>
          </a:p>
          <a:p>
            <a:pPr marL="171450" indent="-171450" algn="l">
              <a:lnSpc>
                <a:spcPct val="100000"/>
              </a:lnSpc>
              <a:buClr>
                <a:srgbClr val="879BAA"/>
              </a:buClr>
            </a:pP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Interaction from C1.g to T2.g is </a:t>
            </a:r>
            <a:r>
              <a:rPr lang="en-US" sz="1400" dirty="0" err="1" smtClean="0">
                <a:solidFill>
                  <a:srgbClr val="000000"/>
                </a:solidFill>
                <a:cs typeface="Arial" charset="0"/>
              </a:rPr>
              <a:t>msg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 := Invite(C1.x) [Invite(T2.x)]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109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3.91749713910000000000E+000&quot;&gt;&lt;m_ppcolschidx val=&quot;0&quot;/&gt;&lt;m_rgb r=&quot;ff&quot; g=&quot;b9&quot; b=&quot;0&quot;/&gt;&lt;/elem&gt;&lt;elem m_fUsage=&quot;2.94439690000000010000E+000&quot;&gt;&lt;m_ppcolschidx val=&quot;0&quot;/&gt;&lt;m_rgb r=&quot;af&quot; g=&quot;23&quot; b=&quot;5f&quot;/&gt;&lt;/elem&gt;&lt;elem m_fUsage=&quot;5.42578520639610100000E-001&quot;&gt;&lt;m_ppcolschidx val=&quot;0&quot;/&gt;&lt;m_rgb r=&quot;be&quot; g=&quot;cd&quot; b=&quot;d7&quot;/&gt;&lt;/elem&gt;&lt;elem m_fUsage=&quot;2.82429536481000170000E-001&quot;&gt;&lt;m_ppcolschidx val=&quot;0&quot;/&gt;&lt;m_rgb r=&quot;87&quot; g=&quot;9b&quot; b=&quot;aa&quot;/&gt;&lt;/elem&gt;&lt;elem m_fUsage=&quot;2.54186582832900130000E-001&quot;&gt;&lt;m_ppcolschidx val=&quot;0&quot;/&gt;&lt;m_rgb r=&quot;0&quot; g=&quot;64&quot; b=&quot;87&quot;/&gt;&lt;/elem&gt;&lt;/m_vecMRU&gt;&lt;/m_mruColor&gt;&lt;m_mapectfillschemeMRU&gt;&lt;key val=&quot;0&quot;/&gt;&lt;elem&gt;&lt;m_nPartnerID val=&quot;540&quot;/&gt;&lt;m_nIndex val=&quot;1&quot;/&gt;&lt;/elem&gt;&lt;key val=&quot;2&quot;/&gt;&lt;elem&gt;&lt;m_nPartnerID val=&quot;540&quot;/&gt;&lt;m_nIndex val=&quot;1&quot;/&gt;&lt;/elem&gt;&lt;key val=&quot;4&quot;/&gt;&lt;elem&gt;&lt;m_nPartnerID val=&quot;540&quot;/&gt;&lt;m_nIndex val=&quot;1&quot;/&gt;&lt;/elem&gt;&lt;key val=&quot;11&quot;/&gt;&lt;elem&gt;&lt;m_nPartnerID val=&quot;540&quot;/&gt;&lt;m_nIndex val=&quot;1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48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RTbZ5gEUK5lYPfFPr9f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bFgJBwQkEKzIZqt5um7V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XaOiHVhIEKg5.vVrGGdd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WRTbZ5gEUK5lYPfFPr9fg"/>
</p:tagLst>
</file>

<file path=ppt/theme/theme1.xml><?xml version="1.0" encoding="utf-8"?>
<a:theme xmlns:a="http://schemas.openxmlformats.org/drawingml/2006/main" name="blank">
  <a:themeElements>
    <a:clrScheme name="Benutzerdefiniert 36">
      <a:dk1>
        <a:srgbClr val="000000"/>
      </a:dk1>
      <a:lt1>
        <a:srgbClr val="FFFFFF"/>
      </a:lt1>
      <a:dk2>
        <a:srgbClr val="000000"/>
      </a:dk2>
      <a:lt2>
        <a:srgbClr val="879BAA"/>
      </a:lt2>
      <a:accent1>
        <a:srgbClr val="879BAA"/>
      </a:accent1>
      <a:accent2>
        <a:srgbClr val="BECDD7"/>
      </a:accent2>
      <a:accent3>
        <a:srgbClr val="EB780A"/>
      </a:accent3>
      <a:accent4>
        <a:srgbClr val="641946"/>
      </a:accent4>
      <a:accent5>
        <a:srgbClr val="006487"/>
      </a:accent5>
      <a:accent6>
        <a:srgbClr val="647D2D"/>
      </a:accent6>
      <a:hlink>
        <a:srgbClr val="EB780A"/>
      </a:hlink>
      <a:folHlink>
        <a:srgbClr val="641946"/>
      </a:folHlink>
    </a:clrScheme>
    <a:fontScheme name="Siemens 2013 – 4:3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algn="ctr">
          <a:solidFill>
            <a:schemeClr val="accent1"/>
          </a:solidFill>
          <a:miter lim="800000"/>
          <a:headEnd/>
          <a:tailEnd/>
        </a:ln>
      </a:spPr>
      <a:bodyPr wrap="square" lIns="144018" tIns="72009" rIns="72009" bIns="72009" rtlCol="0" anchor="ctr">
        <a:no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spDef>
    <a:lnDef>
      <a:spPr bwMode="auto">
        <a:solidFill>
          <a:schemeClr val="accent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 bwMode="gray">
        <a:noFill/>
        <a:ln>
          <a:noFill/>
        </a:ln>
        <a:extLst>
          <a:ext uri="{909E8E84-426E-40DD-AFC4-6F175D3DCCD1}">
            <a14:hiddenFill xmlns:a14="http://schemas.microsoft.com/office/drawing/2010/main" xmlns="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xmlns="" w="12700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0" tIns="0" rIns="0" bIns="0" rtlCol="0" anchor="t">
        <a:spAutoFit/>
      </a:bodyPr>
      <a:lstStyle>
        <a:defPPr marL="171450" indent="-171450" algn="l">
          <a:lnSpc>
            <a:spcPct val="100000"/>
          </a:lnSpc>
          <a:buClr>
            <a:srgbClr val="879BAA"/>
          </a:buClr>
          <a:buFont typeface="Arial" pitchFamily="34" charset="0"/>
          <a:buChar char="•"/>
          <a:defRPr sz="1400" dirty="0" err="1" smtClean="0">
            <a:solidFill>
              <a:srgbClr val="000000"/>
            </a:solidFill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1701</Words>
  <Application>Microsoft Office PowerPoint</Application>
  <PresentationFormat>On-screen Show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</vt:lpstr>
      <vt:lpstr>STF 476 Task 1: TDL meta-model extension</vt:lpstr>
      <vt:lpstr>Review of the MM, modulo bug fixing (1 of 2)</vt:lpstr>
      <vt:lpstr>Review of the MM, modulo bug fixing (2 of 2)</vt:lpstr>
      <vt:lpstr>Slide 4</vt:lpstr>
      <vt:lpstr>Calling test descriptions of different test configurations (version with compatibility rule)</vt:lpstr>
      <vt:lpstr>Calling test descriptions of different test configurations (constructive approach)</vt:lpstr>
      <vt:lpstr>Slide 7</vt:lpstr>
      <vt:lpstr>Data types / data sets</vt:lpstr>
      <vt:lpstr>Data variables</vt:lpstr>
      <vt:lpstr>Data variables 2</vt:lpstr>
      <vt:lpstr>Data variables 3</vt:lpstr>
      <vt:lpstr>Data expressions  Not discussed yet, depends on progress on data types</vt:lpstr>
    </vt:vector>
  </TitlesOfParts>
  <Company>Siemens AG</Company>
  <LinksUpToDate>false</LinksUpToDate>
  <SharedDoc>false</SharedDoc>
  <HyperlinkBase>www.siemens.com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 Ulrich</dc:creator>
  <cp:lastModifiedBy>Andreas Ulrich</cp:lastModifiedBy>
  <cp:revision>140</cp:revision>
  <dcterms:created xsi:type="dcterms:W3CDTF">2014-02-25T10:46:23Z</dcterms:created>
  <dcterms:modified xsi:type="dcterms:W3CDTF">2014-04-30T11:19:48Z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Release date">
    <vt:lpwstr>January 2013</vt:lpwstr>
  </property>
  <property fmtid="{D5CDD505-2E9C-101B-9397-08002B2CF9AE}" pid="4" name="Office version">
    <vt:lpwstr>2003</vt:lpwstr>
  </property>
  <property fmtid="{D5CDD505-2E9C-101B-9397-08002B2CF9AE}" pid="5" name="Release version">
    <vt:lpwstr>1,0</vt:lpwstr>
  </property>
  <property fmtid="{D5CDD505-2E9C-101B-9397-08002B2CF9AE}" pid="6" name="_NewReviewCycle">
    <vt:lpwstr/>
  </property>
  <property fmtid="{D5CDD505-2E9C-101B-9397-08002B2CF9AE}" pid="7" name="_AdHocReviewCycleID">
    <vt:i4>433119586</vt:i4>
  </property>
  <property fmtid="{D5CDD505-2E9C-101B-9397-08002B2CF9AE}" pid="8" name="_EmailSubject">
    <vt:lpwstr>meeting minutes</vt:lpwstr>
  </property>
  <property fmtid="{D5CDD505-2E9C-101B-9397-08002B2CF9AE}" pid="9" name="_AuthorEmail">
    <vt:lpwstr>andreas.ulrich@siemens.com</vt:lpwstr>
  </property>
  <property fmtid="{D5CDD505-2E9C-101B-9397-08002B2CF9AE}" pid="10" name="_AuthorEmailDisplayName">
    <vt:lpwstr>Ulrich, Andreas</vt:lpwstr>
  </property>
  <property fmtid="{D5CDD505-2E9C-101B-9397-08002B2CF9AE}" pid="11" name="_PreviousAdHocReviewCycleID">
    <vt:i4>1628643172</vt:i4>
  </property>
</Properties>
</file>