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2"/>
    <p:sldMasterId id="2147483674" r:id="rId3"/>
  </p:sldMasterIdLst>
  <p:notesMasterIdLst>
    <p:notesMasterId r:id="rId9"/>
  </p:notesMasterIdLst>
  <p:sldIdLst>
    <p:sldId id="269" r:id="rId4"/>
    <p:sldId id="270" r:id="rId5"/>
    <p:sldId id="271" r:id="rId6"/>
    <p:sldId id="278" r:id="rId7"/>
    <p:sldId id="27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787" autoAdjust="0"/>
  </p:normalViewPr>
  <p:slideViewPr>
    <p:cSldViewPr>
      <p:cViewPr>
        <p:scale>
          <a:sx n="70" d="100"/>
          <a:sy n="70" d="100"/>
        </p:scale>
        <p:origin x="-1140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2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0F3E1A-F44A-4BDC-BFDE-3CE901F7CC0B}" type="datetimeFigureOut">
              <a:rPr lang="en-US" smtClean="0"/>
              <a:pPr/>
              <a:t>2/14/2012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BE1359-2DA2-4102-8E5F-3C314329F3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819887-C0D8-4F95-892E-1BD5E3CC18B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819887-C0D8-4F95-892E-1BD5E3CC18B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193899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5" descr="7-00029_BAK_v03TOP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-15875" y="6007100"/>
            <a:ext cx="9159875" cy="849313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1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 rectangle.png"/>
          <p:cNvPicPr>
            <a:picLocks noChangeAspect="1"/>
          </p:cNvPicPr>
          <p:nvPr/>
        </p:nvPicPr>
        <p:blipFill>
          <a:blip r:embed="rId4" cstate="print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5"/>
          <p:cNvGraphicFramePr>
            <a:graphicFrameLocks noGrp="1"/>
          </p:cNvGraphicFramePr>
          <p:nvPr/>
        </p:nvGraphicFramePr>
        <p:xfrm>
          <a:off x="762000" y="685800"/>
          <a:ext cx="7786687" cy="4754885"/>
        </p:xfrm>
        <a:graphic>
          <a:graphicData uri="http://schemas.openxmlformats.org/drawingml/2006/table">
            <a:tbl>
              <a:tblPr/>
              <a:tblGrid>
                <a:gridCol w="1543050"/>
                <a:gridCol w="998537"/>
                <a:gridCol w="246063"/>
                <a:gridCol w="4999037"/>
              </a:tblGrid>
              <a:tr h="3778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>
                          <a:srgbClr val="00A9D4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Title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*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: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339" marR="52339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>
                          <a:srgbClr val="00A9D4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ETSI M2M Discovery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339" marR="52339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>
                          <a:srgbClr val="00A9D4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Submitted by: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339" marR="52339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>
                          <a:srgbClr val="00A9D4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InterDigital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339" marR="52339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>
                          <a:srgbClr val="00A9D4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52339" marR="52339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>
                          <a:srgbClr val="00A9D4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52339" marR="52339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>
                          <a:srgbClr val="00A9D4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from </a:t>
                      </a: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Source</a:t>
                      </a: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*</a:t>
                      </a: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:</a:t>
                      </a: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339" marR="5233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>
                          <a:srgbClr val="00A9D4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InterDigital</a:t>
                      </a:r>
                    </a:p>
                  </a:txBody>
                  <a:tcPr marL="52339" marR="5233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>
                          <a:srgbClr val="00A9D4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Submitted </a:t>
                      </a: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To</a:t>
                      </a: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*</a:t>
                      </a: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:</a:t>
                      </a: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339" marR="52339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>
                          <a:srgbClr val="00A9D4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ETSI M2M Stage 2 Conference Call</a:t>
                      </a:r>
                    </a:p>
                  </a:txBody>
                  <a:tcPr marL="52339" marR="52339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543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>
                          <a:srgbClr val="00A9D4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52339" marR="52339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524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>
                          <a:srgbClr val="00A9D4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Relevant WI(s), or deliverable(s):</a:t>
                      </a: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339" marR="52339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>
                          <a:srgbClr val="00A9D4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lang="en-US" sz="1600" dirty="0" smtClean="0"/>
                        <a:t>RTS/M2M-00002ed211 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: Architecture R2, 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Draft TS 102 690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>
                          <a:srgbClr val="00A9D4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52339" marR="5233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>
                          <a:srgbClr val="00A9D4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Agenda Item:</a:t>
                      </a: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339" marR="52339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>
                          <a:srgbClr val="00A9D4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52339" marR="52339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>
                          <a:srgbClr val="00A9D4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Submission date</a:t>
                      </a:r>
                      <a:r>
                        <a:rPr kumimoji="0" lang="en-GB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*</a:t>
                      </a: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:</a:t>
                      </a: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339" marR="52339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>
                          <a:srgbClr val="00A9D4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February 12, 2012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74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>
                          <a:srgbClr val="00A9D4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52339" marR="52339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>
                          <a:srgbClr val="00A9D4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Document for</a:t>
                      </a: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*</a:t>
                      </a: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:</a:t>
                      </a: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339" marR="52339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>
                          <a:srgbClr val="00A9D4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Decision</a:t>
                      </a: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52339" marR="52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>
                          <a:srgbClr val="00A9D4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339" marR="52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1125" marR="0" lvl="0" indent="-1111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>
                          <a:srgbClr val="00A9D4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1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</a:t>
                      </a:r>
                      <a:r>
                        <a:rPr kumimoji="0" lang="en-GB" sz="11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a decision is formally requested from the addressed (sub-)committee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339" marR="523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>
                          <a:srgbClr val="00A9D4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Only </a:t>
                      </a:r>
                      <a:r>
                        <a:rPr kumimoji="0" lang="en-GB" sz="10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one</a:t>
                      </a: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"</a:t>
                      </a:r>
                      <a:r>
                        <a:rPr kumimoji="0" lang="en-GB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"</a:t>
                      </a: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339" marR="52339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>
                          <a:srgbClr val="00A9D4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Discussion</a:t>
                      </a: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52339" marR="52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>
                          <a:srgbClr val="00A9D4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 marL="52339" marR="52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1125" marR="0" lvl="0" indent="-1111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>
                          <a:srgbClr val="00A9D4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1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</a:t>
                      </a:r>
                      <a:r>
                        <a:rPr kumimoji="0" lang="en-GB" sz="11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the contribution is expected to be presented and discussed, but no decision is formally requested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339" marR="523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>
                          <a:srgbClr val="00A9D4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339" marR="52339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>
                          <a:srgbClr val="00A9D4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alibri" pitchFamily="34" charset="0"/>
                        </a:rPr>
                        <a:t>Information</a:t>
                      </a: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52339" marR="52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>
                          <a:srgbClr val="00A9D4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339" marR="5233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1125" marR="0" lvl="0" indent="-1111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>
                          <a:srgbClr val="00A9D4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1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</a:t>
                      </a:r>
                      <a:r>
                        <a:rPr kumimoji="0" lang="en-GB" sz="11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the contribution does not require discussion 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339" marR="5233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09398"/>
          </a:xfrm>
        </p:spPr>
        <p:txBody>
          <a:bodyPr/>
          <a:lstStyle/>
          <a:p>
            <a:r>
              <a:rPr lang="en-US" sz="4400" dirty="0" smtClean="0"/>
              <a:t>Background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Discovery was mentioned by a number of companies and ranked high in ETSI M2M R2 priorities</a:t>
            </a:r>
          </a:p>
          <a:p>
            <a:r>
              <a:rPr lang="en-US" dirty="0" smtClean="0"/>
              <a:t>At the conference call of Feb. 3</a:t>
            </a:r>
            <a:r>
              <a:rPr lang="en-US" baseline="30000" dirty="0" smtClean="0"/>
              <a:t>rd</a:t>
            </a:r>
            <a:r>
              <a:rPr lang="en-US" dirty="0" smtClean="0"/>
              <a:t>, the following points were raised regarding this item</a:t>
            </a:r>
          </a:p>
          <a:p>
            <a:pPr lvl="1"/>
            <a:r>
              <a:rPr lang="en-US" dirty="0" smtClean="0"/>
              <a:t>What is the scope of discovery, i.e. what to be discovered</a:t>
            </a:r>
          </a:p>
          <a:p>
            <a:pPr lvl="1"/>
            <a:r>
              <a:rPr lang="en-US" dirty="0" smtClean="0"/>
              <a:t>Define requirements</a:t>
            </a:r>
          </a:p>
          <a:p>
            <a:pPr lvl="1"/>
            <a:r>
              <a:rPr lang="en-US" dirty="0" smtClean="0"/>
              <a:t>Define solutions</a:t>
            </a:r>
          </a:p>
          <a:p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9398"/>
          </a:xfrm>
        </p:spPr>
        <p:txBody>
          <a:bodyPr/>
          <a:lstStyle/>
          <a:p>
            <a:r>
              <a:rPr lang="en-US" sz="4400" dirty="0" smtClean="0"/>
              <a:t>What to be Discovered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7848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M2M Service Provider Discovery and Bootstrapping</a:t>
            </a:r>
          </a:p>
          <a:p>
            <a:pPr lvl="1"/>
            <a:r>
              <a:rPr lang="en-US" sz="2400" dirty="0" smtClean="0"/>
              <a:t>Discover available M2M service providers</a:t>
            </a:r>
          </a:p>
          <a:p>
            <a:pPr lvl="1"/>
            <a:r>
              <a:rPr lang="en-US" sz="2400" dirty="0" smtClean="0"/>
              <a:t>Service provider to distribute security credentials and security entities used for M2M service bootstrapping</a:t>
            </a:r>
          </a:p>
          <a:p>
            <a:r>
              <a:rPr lang="en-US" sz="2800" dirty="0" smtClean="0"/>
              <a:t>M2M SCL Discovery:</a:t>
            </a:r>
          </a:p>
          <a:p>
            <a:pPr lvl="1"/>
            <a:r>
              <a:rPr lang="en-US" sz="2400" dirty="0" smtClean="0"/>
              <a:t>IP address of the host of SCLs</a:t>
            </a:r>
          </a:p>
          <a:p>
            <a:pPr lvl="1"/>
            <a:r>
              <a:rPr lang="en-US" sz="2400" dirty="0" smtClean="0"/>
              <a:t>SCL base URI </a:t>
            </a:r>
          </a:p>
          <a:p>
            <a:r>
              <a:rPr lang="en-US" sz="2800" dirty="0" smtClean="0"/>
              <a:t>M2M Services Discovery</a:t>
            </a:r>
          </a:p>
          <a:p>
            <a:pPr lvl="1"/>
            <a:r>
              <a:rPr lang="en-US" sz="2400" dirty="0" smtClean="0"/>
              <a:t>Here are examples of services to be discovered</a:t>
            </a:r>
          </a:p>
          <a:p>
            <a:pPr lvl="2"/>
            <a:r>
              <a:rPr lang="en-US" sz="2000" dirty="0" smtClean="0"/>
              <a:t> e.g. protocols supported (</a:t>
            </a:r>
            <a:r>
              <a:rPr lang="en-US" sz="2000" dirty="0" err="1" smtClean="0"/>
              <a:t>CoAP</a:t>
            </a:r>
            <a:r>
              <a:rPr lang="en-US" sz="2000" dirty="0" smtClean="0"/>
              <a:t>, HTTP); bootstrapping methods supported; DM protocols supported; charging (rate); interworking profiles, device types …</a:t>
            </a:r>
          </a:p>
          <a:p>
            <a:pPr lvl="1"/>
            <a:r>
              <a:rPr lang="en-US" sz="2400" dirty="0" smtClean="0"/>
              <a:t>Service capabilities: e.g. </a:t>
            </a:r>
            <a:r>
              <a:rPr lang="en-US" sz="2400" dirty="0" err="1" smtClean="0"/>
              <a:t>rem</a:t>
            </a:r>
            <a:r>
              <a:rPr lang="en-US" sz="2400" dirty="0" smtClean="0"/>
              <a:t>, toe …</a:t>
            </a:r>
          </a:p>
          <a:p>
            <a:pPr lvl="1"/>
            <a:r>
              <a:rPr lang="en-US" sz="2400" dirty="0" smtClean="0"/>
              <a:t>Contents</a:t>
            </a:r>
          </a:p>
          <a:p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 rot="5400000">
            <a:off x="6249132" y="3123467"/>
            <a:ext cx="4909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B0F0"/>
                </a:solidFill>
              </a:rPr>
              <a:t>Increasingly dynamic and request automated discovery</a:t>
            </a:r>
            <a:endParaRPr lang="en-US" sz="1600" b="1" dirty="0">
              <a:solidFill>
                <a:srgbClr val="00B0F0"/>
              </a:solidFill>
            </a:endParaRPr>
          </a:p>
        </p:txBody>
      </p:sp>
      <p:sp>
        <p:nvSpPr>
          <p:cNvPr id="7" name="Down Arrow 6"/>
          <p:cNvSpPr/>
          <p:nvPr/>
        </p:nvSpPr>
        <p:spPr bwMode="auto">
          <a:xfrm>
            <a:off x="8153400" y="990600"/>
            <a:ext cx="457200" cy="4419600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n-US" sz="2300" dirty="0" smtClean="0">
              <a:solidFill>
                <a:schemeClr val="tx1"/>
              </a:solidFill>
              <a:latin typeface="Segoe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553998"/>
          </a:xfrm>
        </p:spPr>
        <p:txBody>
          <a:bodyPr/>
          <a:lstStyle/>
          <a:p>
            <a:r>
              <a:rPr lang="en-US" sz="4000" dirty="0" smtClean="0"/>
              <a:t>Discovery in Flow of Events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447800" y="1143000"/>
            <a:ext cx="2514600" cy="584775"/>
          </a:xfrm>
          <a:prstGeom prst="rect">
            <a:avLst/>
          </a:prstGeom>
          <a:solidFill>
            <a:schemeClr val="bg1">
              <a:lumMod val="7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/>
              <a:t>Network bootstrapping and registration </a:t>
            </a: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1447800" y="2082225"/>
            <a:ext cx="2514600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M2M Service Provider Discovery</a:t>
            </a:r>
            <a:endParaRPr lang="en-US" sz="16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62000" y="1905000"/>
            <a:ext cx="37338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143000" y="2996625"/>
            <a:ext cx="3124200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M2M Service Provider Bootstrap (authenticate, security credentials)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5410200" y="1295400"/>
            <a:ext cx="2514600" cy="58477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M2M Service </a:t>
            </a:r>
          </a:p>
          <a:p>
            <a:pPr algn="ctr"/>
            <a:r>
              <a:rPr lang="en-US" sz="1600" dirty="0" smtClean="0"/>
              <a:t>Bootstrap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5410200" y="2209800"/>
            <a:ext cx="2514600" cy="58477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M2M Service </a:t>
            </a:r>
          </a:p>
          <a:p>
            <a:pPr algn="ctr"/>
            <a:r>
              <a:rPr lang="en-US" sz="1600" dirty="0" smtClean="0"/>
              <a:t>Connection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5410200" y="3200400"/>
            <a:ext cx="2514600" cy="58477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M2M SCL </a:t>
            </a:r>
          </a:p>
          <a:p>
            <a:pPr algn="ctr"/>
            <a:r>
              <a:rPr lang="en-US" sz="1600" dirty="0" smtClean="0"/>
              <a:t>Registration</a:t>
            </a:r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5410200" y="4139625"/>
            <a:ext cx="2514600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M2M Services</a:t>
            </a:r>
          </a:p>
          <a:p>
            <a:pPr algn="ctr"/>
            <a:r>
              <a:rPr lang="en-US" sz="1600" dirty="0" smtClean="0"/>
              <a:t>Discovery</a:t>
            </a:r>
            <a:endParaRPr lang="en-US" sz="1600" dirty="0"/>
          </a:p>
        </p:txBody>
      </p:sp>
      <p:cxnSp>
        <p:nvCxnSpPr>
          <p:cNvPr id="18" name="Straight Arrow Connector 17"/>
          <p:cNvCxnSpPr>
            <a:stCxn id="4" idx="2"/>
            <a:endCxn id="5" idx="0"/>
          </p:cNvCxnSpPr>
          <p:nvPr/>
        </p:nvCxnSpPr>
        <p:spPr>
          <a:xfrm rot="5400000">
            <a:off x="2527875" y="1905000"/>
            <a:ext cx="35445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5" idx="2"/>
            <a:endCxn id="11" idx="0"/>
          </p:cNvCxnSpPr>
          <p:nvPr/>
        </p:nvCxnSpPr>
        <p:spPr>
          <a:xfrm rot="5400000">
            <a:off x="2540288" y="2831812"/>
            <a:ext cx="329625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2" idx="2"/>
            <a:endCxn id="13" idx="0"/>
          </p:cNvCxnSpPr>
          <p:nvPr/>
        </p:nvCxnSpPr>
        <p:spPr>
          <a:xfrm rot="5400000">
            <a:off x="6502688" y="2044987"/>
            <a:ext cx="329625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hape 28"/>
          <p:cNvCxnSpPr>
            <a:stCxn id="32" idx="2"/>
          </p:cNvCxnSpPr>
          <p:nvPr/>
        </p:nvCxnSpPr>
        <p:spPr>
          <a:xfrm rot="5400000" flipH="1" flipV="1">
            <a:off x="1686639" y="1932861"/>
            <a:ext cx="4132421" cy="2095500"/>
          </a:xfrm>
          <a:prstGeom prst="bentConnector3">
            <a:avLst>
              <a:gd name="adj1" fmla="val -5532"/>
            </a:avLst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/>
          <p:nvPr/>
        </p:nvCxnSpPr>
        <p:spPr>
          <a:xfrm>
            <a:off x="4800600" y="914400"/>
            <a:ext cx="1866900" cy="381000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15" idx="0"/>
          </p:cNvCxnSpPr>
          <p:nvPr/>
        </p:nvCxnSpPr>
        <p:spPr>
          <a:xfrm rot="5400000">
            <a:off x="6464588" y="2997487"/>
            <a:ext cx="405825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5" idx="2"/>
            <a:endCxn id="16" idx="0"/>
          </p:cNvCxnSpPr>
          <p:nvPr/>
        </p:nvCxnSpPr>
        <p:spPr>
          <a:xfrm rot="5400000">
            <a:off x="6490275" y="3962400"/>
            <a:ext cx="35445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57200" y="5410200"/>
            <a:ext cx="815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These are conceptual steps and some steps can be combined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1066800" y="3969603"/>
            <a:ext cx="3276600" cy="107721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M2M SCL</a:t>
            </a:r>
          </a:p>
          <a:p>
            <a:pPr algn="ctr"/>
            <a:r>
              <a:rPr lang="en-US" sz="1600" dirty="0" smtClean="0"/>
              <a:t>Discovery </a:t>
            </a:r>
          </a:p>
          <a:p>
            <a:pPr algn="ctr"/>
            <a:r>
              <a:rPr lang="en-US" sz="1600" dirty="0" smtClean="0"/>
              <a:t>(and maybe initial M2M services discovery)</a:t>
            </a:r>
            <a:endParaRPr lang="en-US" sz="1600" dirty="0"/>
          </a:p>
        </p:txBody>
      </p:sp>
      <p:cxnSp>
        <p:nvCxnSpPr>
          <p:cNvPr id="36" name="Straight Arrow Connector 35"/>
          <p:cNvCxnSpPr/>
          <p:nvPr/>
        </p:nvCxnSpPr>
        <p:spPr>
          <a:xfrm rot="5400000">
            <a:off x="2539493" y="3783519"/>
            <a:ext cx="405825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&amp; </a:t>
            </a:r>
            <a:r>
              <a:rPr lang="en-US" sz="4400" dirty="0" smtClean="0"/>
              <a:t>Next</a:t>
            </a:r>
            <a:r>
              <a:rPr lang="en-US" dirty="0" smtClean="0"/>
              <a:t> Steps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82000" cy="2031325"/>
          </a:xfrm>
        </p:spPr>
        <p:txBody>
          <a:bodyPr/>
          <a:lstStyle/>
          <a:p>
            <a:r>
              <a:rPr lang="en-US" sz="2400" dirty="0" smtClean="0"/>
              <a:t>Requirements</a:t>
            </a:r>
          </a:p>
          <a:p>
            <a:pPr lvl="1"/>
            <a:r>
              <a:rPr lang="en-US" sz="2000" dirty="0" smtClean="0">
                <a:solidFill>
                  <a:srgbClr val="00B050"/>
                </a:solidFill>
              </a:rPr>
              <a:t>The M2M system shall support automated discovery of M2M service providers, service layers and services. </a:t>
            </a:r>
          </a:p>
          <a:p>
            <a:r>
              <a:rPr lang="en-US" sz="2400" dirty="0" smtClean="0"/>
              <a:t>Next steps are:</a:t>
            </a:r>
          </a:p>
          <a:p>
            <a:pPr lvl="1"/>
            <a:r>
              <a:rPr lang="en-US" sz="2000" dirty="0" smtClean="0"/>
              <a:t>Clearly define Stage 2 procedures </a:t>
            </a:r>
          </a:p>
          <a:p>
            <a:pPr lvl="1"/>
            <a:r>
              <a:rPr lang="en-US" sz="2000" dirty="0" smtClean="0"/>
              <a:t>Upon review and agreements of Stage 2, complete Stage 3 definitions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White with Blue Bar Segoe Template">
  <a:themeElements>
    <a:clrScheme name="White - blue accents template template">
      <a:dk1>
        <a:srgbClr val="000000"/>
      </a:dk1>
      <a:lt1>
        <a:srgbClr val="FFFFFF"/>
      </a:lt1>
      <a:dk2>
        <a:srgbClr val="1D4775"/>
      </a:dk2>
      <a:lt2>
        <a:srgbClr val="FEF194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A061C3"/>
      </a:accent6>
      <a:hlink>
        <a:srgbClr val="1D4775"/>
      </a:hlink>
      <a:folHlink>
        <a:srgbClr val="1D477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EEFD162-EDAF-40F1-8DE6-8C07E9AEC85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1_White with Blue Bar Segoe Template</Template>
  <TotalTime>2643</TotalTime>
  <Words>348</Words>
  <Application>Microsoft Office PowerPoint</Application>
  <PresentationFormat>On-screen Show (4:3)</PresentationFormat>
  <Paragraphs>65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1_White with Blue Bar Segoe Template</vt:lpstr>
      <vt:lpstr>White with Courier font for code slides</vt:lpstr>
      <vt:lpstr>Slide 1</vt:lpstr>
      <vt:lpstr>Background</vt:lpstr>
      <vt:lpstr>What to be Discovered</vt:lpstr>
      <vt:lpstr>Discovery in Flow of Events </vt:lpstr>
      <vt:lpstr>Requirements &amp; Next Steps</vt:lpstr>
    </vt:vector>
  </TitlesOfParts>
  <Company>InterDigital Communications, LLC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subject/>
  <dc:creator>Guang</dc:creator>
  <cp:keywords/>
  <dc:description/>
  <cp:lastModifiedBy>Guang</cp:lastModifiedBy>
  <cp:revision>25</cp:revision>
  <dcterms:created xsi:type="dcterms:W3CDTF">2012-02-10T20:24:31Z</dcterms:created>
  <dcterms:modified xsi:type="dcterms:W3CDTF">2012-02-14T19:59:09Z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TC102867899990</vt:lpwstr>
  </property>
</Properties>
</file>