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411" r:id="rId1"/>
    <p:sldMasterId id="2147484221" r:id="rId2"/>
    <p:sldMasterId id="2147484223" r:id="rId3"/>
    <p:sldMasterId id="2147485575" r:id="rId4"/>
    <p:sldMasterId id="2147485588" r:id="rId5"/>
    <p:sldMasterId id="2147485595" r:id="rId6"/>
  </p:sldMasterIdLst>
  <p:notesMasterIdLst>
    <p:notesMasterId r:id="rId32"/>
  </p:notesMasterIdLst>
  <p:handoutMasterIdLst>
    <p:handoutMasterId r:id="rId33"/>
  </p:handoutMasterIdLst>
  <p:sldIdLst>
    <p:sldId id="281" r:id="rId7"/>
    <p:sldId id="362" r:id="rId8"/>
    <p:sldId id="363" r:id="rId9"/>
    <p:sldId id="364" r:id="rId10"/>
    <p:sldId id="365" r:id="rId11"/>
    <p:sldId id="366" r:id="rId12"/>
    <p:sldId id="349" r:id="rId13"/>
    <p:sldId id="367" r:id="rId14"/>
    <p:sldId id="368" r:id="rId15"/>
    <p:sldId id="309" r:id="rId16"/>
    <p:sldId id="370" r:id="rId17"/>
    <p:sldId id="371" r:id="rId18"/>
    <p:sldId id="380" r:id="rId19"/>
    <p:sldId id="381" r:id="rId20"/>
    <p:sldId id="333" r:id="rId21"/>
    <p:sldId id="334" r:id="rId22"/>
    <p:sldId id="376" r:id="rId23"/>
    <p:sldId id="356" r:id="rId24"/>
    <p:sldId id="343" r:id="rId25"/>
    <p:sldId id="348" r:id="rId26"/>
    <p:sldId id="377" r:id="rId27"/>
    <p:sldId id="352" r:id="rId28"/>
    <p:sldId id="379" r:id="rId29"/>
    <p:sldId id="378" r:id="rId30"/>
    <p:sldId id="355" r:id="rId31"/>
  </p:sldIdLst>
  <p:sldSz cx="9906000" cy="6858000" type="A4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9999FF"/>
    <a:srgbClr val="FFA7A7"/>
    <a:srgbClr val="CC9900"/>
    <a:srgbClr val="FF9900"/>
    <a:srgbClr val="0033CC"/>
    <a:srgbClr val="0066CC"/>
    <a:srgbClr val="3366FF"/>
    <a:srgbClr val="00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19" autoAdjust="0"/>
    <p:restoredTop sz="99757" autoAdjust="0"/>
  </p:normalViewPr>
  <p:slideViewPr>
    <p:cSldViewPr showGuides="1">
      <p:cViewPr>
        <p:scale>
          <a:sx n="100" d="100"/>
          <a:sy n="100" d="100"/>
        </p:scale>
        <p:origin x="-18" y="-3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326" y="45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00.&#35215;&#26684;&#20250;&#35696;&#31995;\&#27178;&#23614;&#29702;&#20107;ppt&#38306;&#36899;_201503\20130424&#22577;&#21578;\IPR&#25552;&#20986;&#20214;&#25968;(&#20998;&#37326;&#21029;&#12539;&#24180;&#27598;)_&#27178;&#23614;&#29702;&#20107;&#23550;&#24540;_add_2015032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-ikeda\AppData\Local\Microsoft\Windows\Temporary%20Internet%20Files\Content.Outlook\XJYDTOSS\IPR&#12450;&#12463;&#12475;&#12473;&#23455;&#3231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96165671929215E-2"/>
          <c:y val="2.578215223097113E-2"/>
          <c:w val="0.79838305731896164"/>
          <c:h val="0.807818291944276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抜粋2a!$D$3</c:f>
              <c:strCache>
                <c:ptCount val="1"/>
                <c:pt idx="0">
                  <c:v>Telecommunication</c:v>
                </c:pt>
              </c:strCache>
            </c:strRef>
          </c:tx>
          <c:invertIfNegative val="0"/>
          <c:cat>
            <c:strRef>
              <c:f>抜粋2a!$C$4:$C$19</c:f>
              <c:strCache>
                <c:ptCount val="1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抜粋2a!$D$4:$D$19</c:f>
              <c:numCache>
                <c:formatCode>General</c:formatCode>
                <c:ptCount val="16"/>
                <c:pt idx="0">
                  <c:v>9658</c:v>
                </c:pt>
                <c:pt idx="1">
                  <c:v>9432</c:v>
                </c:pt>
                <c:pt idx="2">
                  <c:v>8136</c:v>
                </c:pt>
                <c:pt idx="3">
                  <c:v>7247</c:v>
                </c:pt>
                <c:pt idx="4">
                  <c:v>5201</c:v>
                </c:pt>
                <c:pt idx="5">
                  <c:v>4417</c:v>
                </c:pt>
                <c:pt idx="6">
                  <c:v>3859</c:v>
                </c:pt>
                <c:pt idx="7">
                  <c:v>3295</c:v>
                </c:pt>
                <c:pt idx="8">
                  <c:v>3125</c:v>
                </c:pt>
                <c:pt idx="9">
                  <c:v>2985</c:v>
                </c:pt>
                <c:pt idx="10">
                  <c:v>2856</c:v>
                </c:pt>
                <c:pt idx="11">
                  <c:v>2730</c:v>
                </c:pt>
                <c:pt idx="12">
                  <c:v>2606</c:v>
                </c:pt>
                <c:pt idx="13">
                  <c:v>2053</c:v>
                </c:pt>
                <c:pt idx="14">
                  <c:v>1902</c:v>
                </c:pt>
                <c:pt idx="15">
                  <c:v>1856</c:v>
                </c:pt>
              </c:numCache>
            </c:numRef>
          </c:val>
        </c:ser>
        <c:ser>
          <c:idx val="1"/>
          <c:order val="1"/>
          <c:tx>
            <c:strRef>
              <c:f>抜粋2a!$E$3</c:f>
              <c:strCache>
                <c:ptCount val="1"/>
                <c:pt idx="0">
                  <c:v>Broadcasting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抜粋2a!$C$4:$C$19</c:f>
              <c:strCache>
                <c:ptCount val="1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2007</c:v>
                </c:pt>
                <c:pt idx="9">
                  <c:v>2006</c:v>
                </c:pt>
                <c:pt idx="10">
                  <c:v>2005</c:v>
                </c:pt>
                <c:pt idx="11">
                  <c:v>2004</c:v>
                </c:pt>
                <c:pt idx="12">
                  <c:v>2003</c:v>
                </c:pt>
                <c:pt idx="13">
                  <c:v>2002</c:v>
                </c:pt>
                <c:pt idx="14">
                  <c:v>2001</c:v>
                </c:pt>
                <c:pt idx="15">
                  <c:v>2000</c:v>
                </c:pt>
              </c:strCache>
            </c:strRef>
          </c:cat>
          <c:val>
            <c:numRef>
              <c:f>抜粋2a!$E$4:$E$19</c:f>
              <c:numCache>
                <c:formatCode>General</c:formatCode>
                <c:ptCount val="16"/>
                <c:pt idx="0">
                  <c:v>833</c:v>
                </c:pt>
                <c:pt idx="1">
                  <c:v>677</c:v>
                </c:pt>
                <c:pt idx="2">
                  <c:v>620</c:v>
                </c:pt>
                <c:pt idx="3">
                  <c:v>610</c:v>
                </c:pt>
                <c:pt idx="4">
                  <c:v>588</c:v>
                </c:pt>
                <c:pt idx="5">
                  <c:v>520</c:v>
                </c:pt>
                <c:pt idx="6">
                  <c:v>459</c:v>
                </c:pt>
                <c:pt idx="7">
                  <c:v>447</c:v>
                </c:pt>
                <c:pt idx="8">
                  <c:v>447</c:v>
                </c:pt>
                <c:pt idx="9">
                  <c:v>447</c:v>
                </c:pt>
                <c:pt idx="10">
                  <c:v>447</c:v>
                </c:pt>
                <c:pt idx="11">
                  <c:v>447</c:v>
                </c:pt>
                <c:pt idx="12">
                  <c:v>447</c:v>
                </c:pt>
                <c:pt idx="13">
                  <c:v>447</c:v>
                </c:pt>
                <c:pt idx="14">
                  <c:v>447</c:v>
                </c:pt>
                <c:pt idx="15">
                  <c:v>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6224"/>
        <c:axId val="1717760"/>
      </c:barChart>
      <c:catAx>
        <c:axId val="1716224"/>
        <c:scaling>
          <c:orientation val="maxMin"/>
        </c:scaling>
        <c:delete val="0"/>
        <c:axPos val="b"/>
        <c:majorTickMark val="out"/>
        <c:minorTickMark val="none"/>
        <c:tickLblPos val="nextTo"/>
        <c:crossAx val="1717760"/>
        <c:crosses val="autoZero"/>
        <c:auto val="1"/>
        <c:lblAlgn val="ctr"/>
        <c:lblOffset val="100"/>
        <c:noMultiLvlLbl val="0"/>
      </c:catAx>
      <c:valAx>
        <c:axId val="171776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17162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ja-JP"/>
          </a:p>
        </c:txPr>
      </c:legendEntry>
      <c:layout>
        <c:manualLayout>
          <c:xMode val="edge"/>
          <c:yMode val="edge"/>
          <c:x val="0.11290509646589325"/>
          <c:y val="6.1772057338986511E-2"/>
          <c:w val="0.38725018521515375"/>
          <c:h val="0.1609055118110236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54341731214524E-2"/>
          <c:y val="3.8853962152368748E-2"/>
          <c:w val="0.81209722871136514"/>
          <c:h val="0.82212851121466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[IPRアクセス実績.xlsx]Sheet1!$G$3</c:f>
              <c:strCache>
                <c:ptCount val="1"/>
                <c:pt idx="0">
                  <c:v>Access to IPR database page</c:v>
                </c:pt>
              </c:strCache>
            </c:strRef>
          </c:tx>
          <c:invertIfNegative val="0"/>
          <c:cat>
            <c:strRef>
              <c:f>[IPRアクセス実績.xlsx]Sheet1!$F$4:$F$14</c:f>
              <c:strCache>
                <c:ptCount val="11"/>
                <c:pt idx="0">
                  <c:v>Apr</c:v>
                </c:pt>
                <c:pt idx="1">
                  <c:v>May</c:v>
                </c:pt>
                <c:pt idx="2">
                  <c:v>Jun</c:v>
                </c:pt>
                <c:pt idx="3">
                  <c:v>Jul</c:v>
                </c:pt>
                <c:pt idx="4">
                  <c:v>Aug</c:v>
                </c:pt>
                <c:pt idx="5">
                  <c:v>Sep</c:v>
                </c:pt>
                <c:pt idx="6">
                  <c:v>Oct</c:v>
                </c:pt>
                <c:pt idx="7">
                  <c:v>Nov</c:v>
                </c:pt>
                <c:pt idx="8">
                  <c:v>Dec</c:v>
                </c:pt>
                <c:pt idx="9">
                  <c:v>Jan</c:v>
                </c:pt>
                <c:pt idx="10">
                  <c:v>Feb</c:v>
                </c:pt>
              </c:strCache>
            </c:strRef>
          </c:cat>
          <c:val>
            <c:numRef>
              <c:f>[IPRアクセス実績.xlsx]Sheet1!$G$4:$G$14</c:f>
              <c:numCache>
                <c:formatCode>General</c:formatCode>
                <c:ptCount val="11"/>
                <c:pt idx="0">
                  <c:v>138</c:v>
                </c:pt>
                <c:pt idx="1">
                  <c:v>259</c:v>
                </c:pt>
                <c:pt idx="2">
                  <c:v>177</c:v>
                </c:pt>
                <c:pt idx="3">
                  <c:v>112</c:v>
                </c:pt>
                <c:pt idx="4">
                  <c:v>217</c:v>
                </c:pt>
                <c:pt idx="5">
                  <c:v>105</c:v>
                </c:pt>
                <c:pt idx="6">
                  <c:v>275</c:v>
                </c:pt>
                <c:pt idx="7">
                  <c:v>71</c:v>
                </c:pt>
                <c:pt idx="8">
                  <c:v>76</c:v>
                </c:pt>
                <c:pt idx="9">
                  <c:v>146</c:v>
                </c:pt>
                <c:pt idx="10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6048"/>
        <c:axId val="1747584"/>
      </c:barChart>
      <c:catAx>
        <c:axId val="174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47584"/>
        <c:crosses val="autoZero"/>
        <c:auto val="1"/>
        <c:lblAlgn val="ctr"/>
        <c:lblOffset val="100"/>
        <c:noMultiLvlLbl val="0"/>
      </c:catAx>
      <c:valAx>
        <c:axId val="174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22145198357381"/>
          <c:y val="0.42192919062024486"/>
          <c:w val="0.12321380401612478"/>
          <c:h val="0.1472717878769090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8F48060C-F7B6-4C32-9BF4-3FAECB495F6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20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19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5D58FDF8-6A7E-4201-AE86-F1891C0D625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" pitchFamily="18" charset="0"/>
        <a:ea typeface="Arial Unicode MS" pitchFamily="50" charset="-128"/>
        <a:cs typeface="Arial Unicode MS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" pitchFamily="18" charset="0"/>
        <a:ea typeface="Arial Unicode MS" pitchFamily="50" charset="-128"/>
        <a:cs typeface="Arial Unicode MS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" pitchFamily="18" charset="0"/>
        <a:ea typeface="Arial Unicode MS" pitchFamily="50" charset="-128"/>
        <a:cs typeface="Arial Unicode MS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" pitchFamily="18" charset="0"/>
        <a:ea typeface="Arial Unicode MS" pitchFamily="50" charset="-128"/>
        <a:cs typeface="Arial Unicode MS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" pitchFamily="18" charset="0"/>
        <a:ea typeface="Arial Unicode MS" pitchFamily="50" charset="-128"/>
        <a:cs typeface="Arial Unicode MS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BE957B7-BDB1-4684-9116-D43F0C113763}" type="slidenum">
              <a:rPr lang="ja-JP" altLang="en-US" sz="1200" smtClean="0"/>
              <a:pPr eaLnBrk="1" hangingPunct="1"/>
              <a:t>0</a:t>
            </a:fld>
            <a:endParaRPr lang="en-US" altLang="ja-JP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sz="1600" dirty="0" smtClean="0">
              <a:ea typeface="ＭＳ Ｐゴシック" pitchFamily="50" charset="-128"/>
            </a:endParaRPr>
          </a:p>
          <a:p>
            <a:pPr eaLnBrk="1" hangingPunct="1"/>
            <a:r>
              <a:rPr lang="en-US" altLang="ja-JP" sz="1600" dirty="0" smtClean="0">
                <a:ea typeface="ＭＳ Ｐゴシック" pitchFamily="50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7CC1BAD-BF56-47DC-BCC6-B6F4C843CFE9}" type="slidenum">
              <a:rPr lang="ja-JP" altLang="en-US" sz="1200" smtClean="0"/>
              <a:pPr eaLnBrk="1" hangingPunct="1"/>
              <a:t>9</a:t>
            </a:fld>
            <a:endParaRPr lang="en-US" altLang="ja-JP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89638" cy="41481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309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410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5179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115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380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6612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00388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0475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18AE6FE-31D3-401E-B26B-45DD07A218C9}" type="slidenum">
              <a:rPr lang="ja-JP" altLang="en-US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ja-JP" sz="12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7446A5D-B6D8-4385-B95A-565CFE403C5C}" type="slidenum">
              <a:rPr lang="ja-JP" alt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sz="1600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4999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111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7463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604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7644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56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DB9577E-6F6B-48A9-AEB3-C6FEF43B92D1}" type="slidenum">
              <a:rPr lang="ja-JP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ja-JP" sz="12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8125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DB9577E-6F6B-48A9-AEB3-C6FEF43B92D1}" type="slidenum">
              <a:rPr lang="ja-JP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ja-JP" sz="12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91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3177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58FDF8-6A7E-4201-AE86-F1891C0D6259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423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DB9577E-6F6B-48A9-AEB3-C6FEF43B92D1}" type="slidenum">
              <a:rPr lang="ja-JP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ja-JP" sz="12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8000" y="739775"/>
            <a:ext cx="5991225" cy="41481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157788"/>
            <a:ext cx="5716588" cy="4186237"/>
          </a:xfrm>
          <a:noFill/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noProof="0" smtClean="0"/>
              <a:t>TITLE OF </a:t>
            </a:r>
            <a:br>
              <a:rPr lang="en-CA" noProof="0" smtClean="0"/>
            </a:br>
            <a:r>
              <a:rPr lang="en-CA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75700" y="6237288"/>
            <a:ext cx="985838" cy="476250"/>
          </a:xfrm>
        </p:spPr>
        <p:txBody>
          <a:bodyPr/>
          <a:lstStyle>
            <a:lvl1pPr>
              <a:defRPr sz="1200" b="1">
                <a:solidFill>
                  <a:srgbClr val="09244D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C87786D-119B-44F3-AC61-F43DC0F39CC7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val="12021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30A3-501D-4289-B6C5-E8C47F23556F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val="173246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B981-A4AB-40AC-ADDE-43CA29BAB5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829483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70C9E-011B-47B3-874D-50B7D48F5B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5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ARIB_logo_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79388"/>
            <a:ext cx="12207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9300" y="6478588"/>
            <a:ext cx="2311400" cy="227012"/>
          </a:xfrm>
        </p:spPr>
        <p:txBody>
          <a:bodyPr/>
          <a:lstStyle>
            <a:lvl1pPr algn="r"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4D3322A-A0A4-4272-9E28-FFEAFF258C6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30235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E5E4C-D2DB-4897-A24D-6D4DDA881A3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1D960-1233-4ED9-8044-9E2D6A80AA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3552843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557338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text styles</a:t>
            </a:r>
          </a:p>
          <a:p>
            <a:pPr lvl="1"/>
            <a:r>
              <a:rPr lang="en-CA" altLang="ja-JP" smtClean="0"/>
              <a:t>Second level</a:t>
            </a:r>
          </a:p>
          <a:p>
            <a:pPr lvl="2"/>
            <a:r>
              <a:rPr lang="en-CA" altLang="ja-JP" smtClean="0"/>
              <a:t>Third level</a:t>
            </a:r>
          </a:p>
          <a:p>
            <a:pPr lvl="3"/>
            <a:r>
              <a:rPr lang="en-CA" altLang="ja-JP" smtClean="0"/>
              <a:t>Fourth level</a:t>
            </a:r>
          </a:p>
          <a:p>
            <a:pPr lvl="4"/>
            <a:r>
              <a:rPr lang="en-CA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C12B1579-878E-4341-B12F-8BD6E3BAD36F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7" r:id="rId1"/>
    <p:sldLayoutId id="214748551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200" b="1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200" b="1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fld id="{639ED6F8-A2D2-4287-8F4D-E101868897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638175"/>
            <a:ext cx="9906000" cy="223838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lang="ja-JP" altLang="ja-JP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666699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666699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9999CC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666699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9999CC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ja-JP" sz="180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142875"/>
            <a:ext cx="777081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954088"/>
            <a:ext cx="8915400" cy="513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2055" name="Picture 17" descr="ARIB_logo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233363"/>
            <a:ext cx="10953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9" r:id="rId1"/>
  </p:sldLayoutIdLst>
  <p:transition>
    <p:zoom dir="in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1120775" y="2514600"/>
            <a:ext cx="8785225" cy="1390650"/>
          </a:xfrm>
          <a:prstGeom prst="rect">
            <a:avLst/>
          </a:prstGeom>
          <a:solidFill>
            <a:srgbClr val="005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171" name="Group 30"/>
          <p:cNvGrpSpPr>
            <a:grpSpLocks/>
          </p:cNvGrpSpPr>
          <p:nvPr userDrawn="1"/>
        </p:nvGrpSpPr>
        <p:grpSpPr bwMode="auto">
          <a:xfrm>
            <a:off x="0" y="1801813"/>
            <a:ext cx="1860550" cy="2101850"/>
            <a:chOff x="0" y="895"/>
            <a:chExt cx="1082" cy="1324"/>
          </a:xfrm>
        </p:grpSpPr>
        <p:sp>
          <p:nvSpPr>
            <p:cNvPr id="7187" name="Rectangle 5"/>
            <p:cNvSpPr>
              <a:spLocks noChangeArrowheads="1"/>
            </p:cNvSpPr>
            <p:nvPr userDrawn="1"/>
          </p:nvSpPr>
          <p:spPr bwMode="auto">
            <a:xfrm>
              <a:off x="648" y="895"/>
              <a:ext cx="217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8" name="Rectangle 8"/>
            <p:cNvSpPr>
              <a:spLocks noChangeArrowheads="1"/>
            </p:cNvSpPr>
            <p:nvPr userDrawn="1"/>
          </p:nvSpPr>
          <p:spPr bwMode="hidden">
            <a:xfrm>
              <a:off x="861" y="895"/>
              <a:ext cx="221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9" name="Rectangle 9"/>
            <p:cNvSpPr>
              <a:spLocks noChangeArrowheads="1"/>
            </p:cNvSpPr>
            <p:nvPr userDrawn="1"/>
          </p:nvSpPr>
          <p:spPr bwMode="auto">
            <a:xfrm>
              <a:off x="431" y="1336"/>
              <a:ext cx="220" cy="441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90" name="Rectangle 10"/>
            <p:cNvSpPr>
              <a:spLocks noChangeArrowheads="1"/>
            </p:cNvSpPr>
            <p:nvPr userDrawn="1"/>
          </p:nvSpPr>
          <p:spPr bwMode="hidden">
            <a:xfrm>
              <a:off x="0" y="1336"/>
              <a:ext cx="220" cy="441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91" name="Rectangle 11"/>
            <p:cNvSpPr>
              <a:spLocks noChangeArrowheads="1"/>
            </p:cNvSpPr>
            <p:nvPr userDrawn="1"/>
          </p:nvSpPr>
          <p:spPr bwMode="hidden">
            <a:xfrm>
              <a:off x="648" y="1336"/>
              <a:ext cx="217" cy="441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92" name="Rectangle 12"/>
            <p:cNvSpPr>
              <a:spLocks noChangeArrowheads="1"/>
            </p:cNvSpPr>
            <p:nvPr userDrawn="1"/>
          </p:nvSpPr>
          <p:spPr bwMode="auto">
            <a:xfrm>
              <a:off x="216" y="1771"/>
              <a:ext cx="218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93" name="Rectangle 13"/>
            <p:cNvSpPr>
              <a:spLocks noChangeArrowheads="1"/>
            </p:cNvSpPr>
            <p:nvPr userDrawn="1"/>
          </p:nvSpPr>
          <p:spPr bwMode="hidden">
            <a:xfrm>
              <a:off x="431" y="1771"/>
              <a:ext cx="220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7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4335463"/>
            <a:ext cx="89154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092325" y="2514600"/>
            <a:ext cx="74803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7174" name="Picture 16" descr="ARIB_logo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115888"/>
            <a:ext cx="1366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0" y="0"/>
            <a:ext cx="8258175" cy="546100"/>
            <a:chOff x="0" y="0"/>
            <a:chExt cx="4802" cy="344"/>
          </a:xfrm>
        </p:grpSpPr>
        <p:sp>
          <p:nvSpPr>
            <p:cNvPr id="7178" name="Rectangle 18"/>
            <p:cNvSpPr>
              <a:spLocks noChangeArrowheads="1"/>
            </p:cNvSpPr>
            <p:nvPr userDrawn="1"/>
          </p:nvSpPr>
          <p:spPr bwMode="auto">
            <a:xfrm>
              <a:off x="0" y="0"/>
              <a:ext cx="150" cy="33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9" name="Rectangle 19"/>
            <p:cNvSpPr>
              <a:spLocks noChangeArrowheads="1"/>
            </p:cNvSpPr>
            <p:nvPr userDrawn="1"/>
          </p:nvSpPr>
          <p:spPr bwMode="auto">
            <a:xfrm>
              <a:off x="217" y="85"/>
              <a:ext cx="4585" cy="173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20"/>
            <p:cNvSpPr>
              <a:spLocks noChangeArrowheads="1"/>
            </p:cNvSpPr>
            <p:nvPr userDrawn="1"/>
          </p:nvSpPr>
          <p:spPr bwMode="auto">
            <a:xfrm>
              <a:off x="215" y="85"/>
              <a:ext cx="73" cy="89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21"/>
            <p:cNvSpPr>
              <a:spLocks noChangeArrowheads="1"/>
            </p:cNvSpPr>
            <p:nvPr userDrawn="1"/>
          </p:nvSpPr>
          <p:spPr bwMode="auto">
            <a:xfrm>
              <a:off x="288" y="0"/>
              <a:ext cx="73" cy="87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2" name="Rectangle 22"/>
            <p:cNvSpPr>
              <a:spLocks noChangeArrowheads="1"/>
            </p:cNvSpPr>
            <p:nvPr userDrawn="1"/>
          </p:nvSpPr>
          <p:spPr bwMode="auto">
            <a:xfrm>
              <a:off x="288" y="85"/>
              <a:ext cx="73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  <p:sp>
          <p:nvSpPr>
            <p:cNvPr id="7183" name="Rectangle 23"/>
            <p:cNvSpPr>
              <a:spLocks noChangeArrowheads="1"/>
            </p:cNvSpPr>
            <p:nvPr userDrawn="1"/>
          </p:nvSpPr>
          <p:spPr bwMode="auto">
            <a:xfrm>
              <a:off x="144" y="173"/>
              <a:ext cx="72" cy="87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4" name="Rectangle 24"/>
            <p:cNvSpPr>
              <a:spLocks noChangeArrowheads="1"/>
            </p:cNvSpPr>
            <p:nvPr userDrawn="1"/>
          </p:nvSpPr>
          <p:spPr bwMode="auto">
            <a:xfrm>
              <a:off x="69" y="86"/>
              <a:ext cx="74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5" name="Rectangle 25"/>
            <p:cNvSpPr>
              <a:spLocks noChangeArrowheads="1"/>
            </p:cNvSpPr>
            <p:nvPr userDrawn="1"/>
          </p:nvSpPr>
          <p:spPr bwMode="auto">
            <a:xfrm>
              <a:off x="215" y="171"/>
              <a:ext cx="73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  <p:sp>
          <p:nvSpPr>
            <p:cNvPr id="7186" name="Rectangle 26"/>
            <p:cNvSpPr>
              <a:spLocks noChangeArrowheads="1"/>
            </p:cNvSpPr>
            <p:nvPr userDrawn="1"/>
          </p:nvSpPr>
          <p:spPr bwMode="auto">
            <a:xfrm>
              <a:off x="144" y="258"/>
              <a:ext cx="72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</p:grpSp>
      <p:sp>
        <p:nvSpPr>
          <p:cNvPr id="56347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fld id="{ED2E69EC-CD01-453B-8F00-F0643567B2A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4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557338"/>
            <a:ext cx="89154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text styles</a:t>
            </a:r>
          </a:p>
          <a:p>
            <a:pPr lvl="1"/>
            <a:r>
              <a:rPr lang="en-CA" altLang="ja-JP" smtClean="0"/>
              <a:t>Second level</a:t>
            </a:r>
          </a:p>
          <a:p>
            <a:pPr lvl="2"/>
            <a:r>
              <a:rPr lang="en-CA" altLang="ja-JP" smtClean="0"/>
              <a:t>Third level</a:t>
            </a:r>
          </a:p>
          <a:p>
            <a:pPr lvl="3"/>
            <a:r>
              <a:rPr lang="en-CA" altLang="ja-JP" smtClean="0"/>
              <a:t>Fourth level</a:t>
            </a:r>
          </a:p>
          <a:p>
            <a:pPr lvl="4"/>
            <a:r>
              <a:rPr lang="en-CA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C12B1579-878E-4341-B12F-8BD6E3BAD36F}" type="slidenum">
              <a:rPr lang="en-CA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altLang="ja-JP">
              <a:solidFill>
                <a:srgbClr val="000000"/>
              </a:solidFill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2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8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1120775" y="2514600"/>
            <a:ext cx="8785225" cy="1390650"/>
          </a:xfrm>
          <a:prstGeom prst="rect">
            <a:avLst/>
          </a:prstGeom>
          <a:solidFill>
            <a:srgbClr val="005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099" name="Group 30"/>
          <p:cNvGrpSpPr>
            <a:grpSpLocks/>
          </p:cNvGrpSpPr>
          <p:nvPr userDrawn="1"/>
        </p:nvGrpSpPr>
        <p:grpSpPr bwMode="auto">
          <a:xfrm>
            <a:off x="0" y="1801813"/>
            <a:ext cx="1860550" cy="2101850"/>
            <a:chOff x="0" y="895"/>
            <a:chExt cx="1082" cy="1324"/>
          </a:xfrm>
        </p:grpSpPr>
        <p:sp>
          <p:nvSpPr>
            <p:cNvPr id="4115" name="Rectangle 5"/>
            <p:cNvSpPr>
              <a:spLocks noChangeArrowheads="1"/>
            </p:cNvSpPr>
            <p:nvPr userDrawn="1"/>
          </p:nvSpPr>
          <p:spPr bwMode="auto">
            <a:xfrm>
              <a:off x="648" y="895"/>
              <a:ext cx="217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6" name="Rectangle 8"/>
            <p:cNvSpPr>
              <a:spLocks noChangeArrowheads="1"/>
            </p:cNvSpPr>
            <p:nvPr userDrawn="1"/>
          </p:nvSpPr>
          <p:spPr bwMode="hidden">
            <a:xfrm>
              <a:off x="861" y="895"/>
              <a:ext cx="221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7" name="Rectangle 9"/>
            <p:cNvSpPr>
              <a:spLocks noChangeArrowheads="1"/>
            </p:cNvSpPr>
            <p:nvPr userDrawn="1"/>
          </p:nvSpPr>
          <p:spPr bwMode="auto">
            <a:xfrm>
              <a:off x="431" y="1336"/>
              <a:ext cx="220" cy="441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8" name="Rectangle 10"/>
            <p:cNvSpPr>
              <a:spLocks noChangeArrowheads="1"/>
            </p:cNvSpPr>
            <p:nvPr userDrawn="1"/>
          </p:nvSpPr>
          <p:spPr bwMode="hidden">
            <a:xfrm>
              <a:off x="0" y="1336"/>
              <a:ext cx="220" cy="441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9" name="Rectangle 11"/>
            <p:cNvSpPr>
              <a:spLocks noChangeArrowheads="1"/>
            </p:cNvSpPr>
            <p:nvPr userDrawn="1"/>
          </p:nvSpPr>
          <p:spPr bwMode="hidden">
            <a:xfrm>
              <a:off x="648" y="1336"/>
              <a:ext cx="217" cy="441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20" name="Rectangle 12"/>
            <p:cNvSpPr>
              <a:spLocks noChangeArrowheads="1"/>
            </p:cNvSpPr>
            <p:nvPr userDrawn="1"/>
          </p:nvSpPr>
          <p:spPr bwMode="auto">
            <a:xfrm>
              <a:off x="216" y="1771"/>
              <a:ext cx="218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21" name="Rectangle 13"/>
            <p:cNvSpPr>
              <a:spLocks noChangeArrowheads="1"/>
            </p:cNvSpPr>
            <p:nvPr userDrawn="1"/>
          </p:nvSpPr>
          <p:spPr bwMode="hidden">
            <a:xfrm>
              <a:off x="431" y="1771"/>
              <a:ext cx="220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4335463"/>
            <a:ext cx="89154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092325" y="2514600"/>
            <a:ext cx="74803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4102" name="Picture 16" descr="ARIB_logo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575" y="115888"/>
            <a:ext cx="1366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0" y="0"/>
            <a:ext cx="8258175" cy="546100"/>
            <a:chOff x="0" y="0"/>
            <a:chExt cx="4802" cy="344"/>
          </a:xfrm>
        </p:grpSpPr>
        <p:sp>
          <p:nvSpPr>
            <p:cNvPr id="4106" name="Rectangle 18"/>
            <p:cNvSpPr>
              <a:spLocks noChangeArrowheads="1"/>
            </p:cNvSpPr>
            <p:nvPr userDrawn="1"/>
          </p:nvSpPr>
          <p:spPr bwMode="auto">
            <a:xfrm>
              <a:off x="0" y="0"/>
              <a:ext cx="150" cy="33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7" name="Rectangle 19"/>
            <p:cNvSpPr>
              <a:spLocks noChangeArrowheads="1"/>
            </p:cNvSpPr>
            <p:nvPr userDrawn="1"/>
          </p:nvSpPr>
          <p:spPr bwMode="auto">
            <a:xfrm>
              <a:off x="217" y="85"/>
              <a:ext cx="4585" cy="173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Rectangle 20"/>
            <p:cNvSpPr>
              <a:spLocks noChangeArrowheads="1"/>
            </p:cNvSpPr>
            <p:nvPr userDrawn="1"/>
          </p:nvSpPr>
          <p:spPr bwMode="auto">
            <a:xfrm>
              <a:off x="215" y="85"/>
              <a:ext cx="73" cy="89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9" name="Rectangle 21"/>
            <p:cNvSpPr>
              <a:spLocks noChangeArrowheads="1"/>
            </p:cNvSpPr>
            <p:nvPr userDrawn="1"/>
          </p:nvSpPr>
          <p:spPr bwMode="auto">
            <a:xfrm>
              <a:off x="288" y="0"/>
              <a:ext cx="73" cy="87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0" name="Rectangle 22"/>
            <p:cNvSpPr>
              <a:spLocks noChangeArrowheads="1"/>
            </p:cNvSpPr>
            <p:nvPr userDrawn="1"/>
          </p:nvSpPr>
          <p:spPr bwMode="auto">
            <a:xfrm>
              <a:off x="288" y="85"/>
              <a:ext cx="73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  <p:sp>
          <p:nvSpPr>
            <p:cNvPr id="4111" name="Rectangle 23"/>
            <p:cNvSpPr>
              <a:spLocks noChangeArrowheads="1"/>
            </p:cNvSpPr>
            <p:nvPr userDrawn="1"/>
          </p:nvSpPr>
          <p:spPr bwMode="auto">
            <a:xfrm>
              <a:off x="144" y="173"/>
              <a:ext cx="72" cy="87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2" name="Rectangle 24"/>
            <p:cNvSpPr>
              <a:spLocks noChangeArrowheads="1"/>
            </p:cNvSpPr>
            <p:nvPr userDrawn="1"/>
          </p:nvSpPr>
          <p:spPr bwMode="auto">
            <a:xfrm>
              <a:off x="69" y="86"/>
              <a:ext cx="74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3" name="Rectangle 25"/>
            <p:cNvSpPr>
              <a:spLocks noChangeArrowheads="1"/>
            </p:cNvSpPr>
            <p:nvPr userDrawn="1"/>
          </p:nvSpPr>
          <p:spPr bwMode="auto">
            <a:xfrm>
              <a:off x="215" y="171"/>
              <a:ext cx="73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  <p:sp>
          <p:nvSpPr>
            <p:cNvPr id="4114" name="Rectangle 26"/>
            <p:cNvSpPr>
              <a:spLocks noChangeArrowheads="1"/>
            </p:cNvSpPr>
            <p:nvPr userDrawn="1"/>
          </p:nvSpPr>
          <p:spPr bwMode="auto">
            <a:xfrm>
              <a:off x="144" y="258"/>
              <a:ext cx="72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1800">
                <a:solidFill>
                  <a:srgbClr val="333399"/>
                </a:solidFill>
              </a:endParaRPr>
            </a:p>
          </p:txBody>
        </p:sp>
      </p:grpSp>
      <p:sp>
        <p:nvSpPr>
          <p:cNvPr id="56347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fld id="{8C7B738C-BA1C-45D7-816D-8C7BA912C9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6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4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200" b="1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200" b="1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fld id="{89C0B303-CD2C-49A3-B98D-46CF1DD56C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638175"/>
            <a:ext cx="9906000" cy="223838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7" cy="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5"/>
              <a:ext cx="89" cy="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9"/>
              <a:ext cx="87" cy="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142875"/>
            <a:ext cx="777081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954088"/>
            <a:ext cx="8915400" cy="513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2055" name="Picture 17" descr="ARIB_logo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233363"/>
            <a:ext cx="10953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3048000" y="6453188"/>
            <a:ext cx="3810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Copyright © 201</a:t>
            </a:r>
            <a:r>
              <a:rPr lang="en-US" altLang="ja-JP" sz="1200" b="1" dirty="0" smtClean="0">
                <a:solidFill>
                  <a:srgbClr val="09244D"/>
                </a:solidFill>
                <a:ea typeface="ＭＳ Ｐゴシック" charset="-128"/>
              </a:rPr>
              <a:t>5</a:t>
            </a:r>
            <a:r>
              <a:rPr lang="en-CA" altLang="ja-JP" sz="1200" b="1" dirty="0" smtClean="0">
                <a:solidFill>
                  <a:srgbClr val="09244D"/>
                </a:solidFill>
                <a:ea typeface="ＭＳ Ｐゴシック" charset="-128"/>
              </a:rPr>
              <a:t> ARIB all rights reserved</a:t>
            </a:r>
            <a:endParaRPr lang="en-CA" altLang="ja-JP" sz="120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20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6" r:id="rId1"/>
  </p:sldLayoutIdLst>
  <p:transition>
    <p:zoom dir="in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hyperlink" Target="http://www.arib.or.jp/tyosakenkyu/sakutei/IPR/index.ph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b.or.jp/english/html/overview/index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b.or.jp/english/html/overview/implement_order/IPRguideline2012July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b.or.jp/english/html/overview/implement_order/working_guideline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ib.or.jp/english/html/overview/implement_order/working_guideline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81200"/>
            <a:ext cx="9448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5400" b="1" dirty="0" smtClean="0">
                <a:ea typeface="ＭＳ Ｐゴシック" charset="-128"/>
              </a:rPr>
              <a:t>Activities of ARIB</a:t>
            </a:r>
            <a:br>
              <a:rPr lang="en-US" altLang="ja-JP" sz="5400" b="1" dirty="0" smtClean="0">
                <a:ea typeface="ＭＳ Ｐゴシック" charset="-128"/>
              </a:rPr>
            </a:br>
            <a:r>
              <a:rPr lang="en-US" altLang="ja-JP" b="1" dirty="0" smtClean="0">
                <a:ea typeface="ＭＳ Ｐゴシック" charset="-128"/>
              </a:rPr>
              <a:t>- Standardization and IPR -</a:t>
            </a:r>
            <a:endParaRPr lang="en-US" altLang="ja-JP" sz="5400" b="1" dirty="0" smtClean="0">
              <a:ea typeface="ＭＳ Ｐゴシック" charset="-128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7950" y="4572000"/>
            <a:ext cx="972185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15000"/>
              </a:spcBef>
              <a:defRPr/>
            </a:pPr>
            <a:r>
              <a:rPr kumimoji="1" lang="en-US" altLang="ja-JP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50" charset="-128"/>
                <a:cs typeface="Arial Unicode MS" pitchFamily="50" charset="-128"/>
              </a:rPr>
              <a:t>Tadaaki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50" charset="-128"/>
                <a:cs typeface="Arial Unicode MS" pitchFamily="50" charset="-128"/>
              </a:rPr>
              <a:t> YOKOO</a:t>
            </a:r>
            <a:endParaRPr kumimoji="1"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Unicode MS" pitchFamily="50" charset="-128"/>
              <a:cs typeface="Arial Unicode MS" pitchFamily="50" charset="-128"/>
            </a:endParaRPr>
          </a:p>
          <a:p>
            <a:pPr algn="ctr" eaLnBrk="1" hangingPunct="1">
              <a:spcBef>
                <a:spcPct val="15000"/>
              </a:spcBef>
              <a:defRPr/>
            </a:pP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50" charset="-128"/>
                <a:cs typeface="Arial Unicode MS" pitchFamily="50" charset="-128"/>
              </a:rPr>
              <a:t>Executive Director, ARIB</a:t>
            </a:r>
          </a:p>
        </p:txBody>
      </p:sp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454940"/>
              </p:ext>
            </p:extLst>
          </p:nvPr>
        </p:nvGraphicFramePr>
        <p:xfrm>
          <a:off x="4648200" y="76200"/>
          <a:ext cx="5064125" cy="137319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7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charset="-128"/>
                        </a:rPr>
                        <a:t>Document No:</a:t>
                      </a: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GSC-IPR-</a:t>
                      </a:r>
                      <a:endParaRPr kumimoji="0" lang="en-CA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charset="-128"/>
                        </a:rPr>
                        <a:t>Source:</a:t>
                      </a: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Association of Radio Industries and Businesses</a:t>
                      </a:r>
                      <a:endParaRPr kumimoji="0" lang="en-CA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charset="-128"/>
                        </a:rPr>
                        <a:t>Contact:</a:t>
                      </a: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Tadaaki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YOKOO</a:t>
                      </a:r>
                      <a:endParaRPr kumimoji="0" lang="en-CA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charset="-128"/>
                        </a:rPr>
                        <a:t>GSC Session:</a:t>
                      </a: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IPR Working Group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charset="-128"/>
                        </a:rPr>
                        <a:t>Agenda Item:</a:t>
                      </a: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  <a:endParaRPr kumimoji="0" lang="en-CA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/>
              <a:t>IPR and Standardization</a:t>
            </a:r>
            <a:endParaRPr lang="en-US" altLang="ja-JP" sz="3600" dirty="0" smtClean="0"/>
          </a:p>
        </p:txBody>
      </p:sp>
      <p:sp>
        <p:nvSpPr>
          <p:cNvPr id="22568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C8BB2BF-E329-43D9-9472-FBE5D2B6D950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9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42" name="Line 56"/>
          <p:cNvSpPr>
            <a:spLocks noChangeShapeType="1"/>
          </p:cNvSpPr>
          <p:nvPr/>
        </p:nvSpPr>
        <p:spPr bwMode="auto">
          <a:xfrm>
            <a:off x="5168900" y="5091112"/>
            <a:ext cx="0" cy="168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grpSp>
        <p:nvGrpSpPr>
          <p:cNvPr id="43" name="Group 63"/>
          <p:cNvGrpSpPr>
            <a:grpSpLocks/>
          </p:cNvGrpSpPr>
          <p:nvPr/>
        </p:nvGrpSpPr>
        <p:grpSpPr bwMode="auto">
          <a:xfrm>
            <a:off x="2328862" y="1014412"/>
            <a:ext cx="1195388" cy="1958975"/>
            <a:chOff x="2083" y="1135"/>
            <a:chExt cx="584" cy="856"/>
          </a:xfrm>
        </p:grpSpPr>
        <p:sp>
          <p:nvSpPr>
            <p:cNvPr id="44" name="Freeform 59"/>
            <p:cNvSpPr>
              <a:spLocks/>
            </p:cNvSpPr>
            <p:nvPr/>
          </p:nvSpPr>
          <p:spPr bwMode="auto">
            <a:xfrm>
              <a:off x="2576" y="1135"/>
              <a:ext cx="90" cy="856"/>
            </a:xfrm>
            <a:custGeom>
              <a:avLst/>
              <a:gdLst>
                <a:gd name="T0" fmla="*/ 0 w 41"/>
                <a:gd name="T1" fmla="*/ 41 h 856"/>
                <a:gd name="T2" fmla="*/ 450645 w 41"/>
                <a:gd name="T3" fmla="*/ 0 h 856"/>
                <a:gd name="T4" fmla="*/ 450645 w 41"/>
                <a:gd name="T5" fmla="*/ 815 h 856"/>
                <a:gd name="T6" fmla="*/ 0 w 41"/>
                <a:gd name="T7" fmla="*/ 856 h 856"/>
                <a:gd name="T8" fmla="*/ 0 w 41"/>
                <a:gd name="T9" fmla="*/ 41 h 8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856"/>
                <a:gd name="T17" fmla="*/ 41 w 41"/>
                <a:gd name="T18" fmla="*/ 856 h 8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856">
                  <a:moveTo>
                    <a:pt x="0" y="41"/>
                  </a:moveTo>
                  <a:lnTo>
                    <a:pt x="41" y="0"/>
                  </a:lnTo>
                  <a:lnTo>
                    <a:pt x="41" y="815"/>
                  </a:lnTo>
                  <a:lnTo>
                    <a:pt x="0" y="856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45" name="Freeform 60"/>
            <p:cNvSpPr>
              <a:spLocks/>
            </p:cNvSpPr>
            <p:nvPr/>
          </p:nvSpPr>
          <p:spPr bwMode="auto">
            <a:xfrm>
              <a:off x="2083" y="1135"/>
              <a:ext cx="584" cy="856"/>
            </a:xfrm>
            <a:custGeom>
              <a:avLst/>
              <a:gdLst>
                <a:gd name="T0" fmla="*/ 520 w 164"/>
                <a:gd name="T1" fmla="*/ 0 h 856"/>
                <a:gd name="T2" fmla="*/ 0 w 164"/>
                <a:gd name="T3" fmla="*/ 41 h 856"/>
                <a:gd name="T4" fmla="*/ 0 w 164"/>
                <a:gd name="T5" fmla="*/ 856 h 856"/>
                <a:gd name="T6" fmla="*/ 1560 w 164"/>
                <a:gd name="T7" fmla="*/ 856 h 856"/>
                <a:gd name="T8" fmla="*/ 2080 w 164"/>
                <a:gd name="T9" fmla="*/ 815 h 856"/>
                <a:gd name="T10" fmla="*/ 2080 w 164"/>
                <a:gd name="T11" fmla="*/ 0 h 856"/>
                <a:gd name="T12" fmla="*/ 520 w 164"/>
                <a:gd name="T13" fmla="*/ 0 h 8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4"/>
                <a:gd name="T22" fmla="*/ 0 h 856"/>
                <a:gd name="T23" fmla="*/ 164 w 164"/>
                <a:gd name="T24" fmla="*/ 856 h 8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4" h="856">
                  <a:moveTo>
                    <a:pt x="41" y="0"/>
                  </a:moveTo>
                  <a:lnTo>
                    <a:pt x="0" y="41"/>
                  </a:lnTo>
                  <a:lnTo>
                    <a:pt x="0" y="856"/>
                  </a:lnTo>
                  <a:lnTo>
                    <a:pt x="123" y="856"/>
                  </a:lnTo>
                  <a:lnTo>
                    <a:pt x="164" y="815"/>
                  </a:lnTo>
                  <a:lnTo>
                    <a:pt x="164" y="0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18000" rIns="72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Technical Committee</a:t>
              </a:r>
              <a:endParaRPr kumimoji="0" lang="ja-JP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46" name="Line 62"/>
            <p:cNvSpPr>
              <a:spLocks noChangeShapeType="1"/>
            </p:cNvSpPr>
            <p:nvPr/>
          </p:nvSpPr>
          <p:spPr bwMode="auto">
            <a:xfrm>
              <a:off x="2576" y="1176"/>
              <a:ext cx="0" cy="797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3862387" y="987425"/>
            <a:ext cx="168751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Study of radio systems</a:t>
            </a:r>
            <a:endParaRPr kumimoji="0" lang="ja-JP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48" name="Group 78"/>
          <p:cNvGrpSpPr>
            <a:grpSpLocks/>
          </p:cNvGrpSpPr>
          <p:nvPr/>
        </p:nvGrpSpPr>
        <p:grpSpPr bwMode="auto">
          <a:xfrm>
            <a:off x="3870325" y="1236662"/>
            <a:ext cx="1770062" cy="538163"/>
            <a:chOff x="2801" y="1295"/>
            <a:chExt cx="718" cy="210"/>
          </a:xfrm>
        </p:grpSpPr>
        <p:sp>
          <p:nvSpPr>
            <p:cNvPr id="49" name="Freeform 74"/>
            <p:cNvSpPr>
              <a:spLocks/>
            </p:cNvSpPr>
            <p:nvPr/>
          </p:nvSpPr>
          <p:spPr bwMode="auto">
            <a:xfrm>
              <a:off x="3466" y="1295"/>
              <a:ext cx="53" cy="210"/>
            </a:xfrm>
            <a:custGeom>
              <a:avLst/>
              <a:gdLst>
                <a:gd name="T0" fmla="*/ 0 w 42"/>
                <a:gd name="T1" fmla="*/ 499 h 168"/>
                <a:gd name="T2" fmla="*/ 719 w 42"/>
                <a:gd name="T3" fmla="*/ 0 h 168"/>
                <a:gd name="T4" fmla="*/ 719 w 42"/>
                <a:gd name="T5" fmla="*/ 1481 h 168"/>
                <a:gd name="T6" fmla="*/ 0 w 42"/>
                <a:gd name="T7" fmla="*/ 1962 h 168"/>
                <a:gd name="T8" fmla="*/ 0 w 42"/>
                <a:gd name="T9" fmla="*/ 499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68"/>
                <a:gd name="T17" fmla="*/ 42 w 42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68">
                  <a:moveTo>
                    <a:pt x="0" y="42"/>
                  </a:moveTo>
                  <a:lnTo>
                    <a:pt x="42" y="0"/>
                  </a:lnTo>
                  <a:lnTo>
                    <a:pt x="42" y="126"/>
                  </a:lnTo>
                  <a:lnTo>
                    <a:pt x="0" y="168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0" name="Freeform 75"/>
            <p:cNvSpPr>
              <a:spLocks/>
            </p:cNvSpPr>
            <p:nvPr/>
          </p:nvSpPr>
          <p:spPr bwMode="auto">
            <a:xfrm>
              <a:off x="2801" y="1295"/>
              <a:ext cx="718" cy="208"/>
            </a:xfrm>
            <a:custGeom>
              <a:avLst/>
              <a:gdLst>
                <a:gd name="T0" fmla="*/ 67 w 568"/>
                <a:gd name="T1" fmla="*/ 0 h 168"/>
                <a:gd name="T2" fmla="*/ 0 w 568"/>
                <a:gd name="T3" fmla="*/ 64 h 168"/>
                <a:gd name="T4" fmla="*/ 0 w 568"/>
                <a:gd name="T5" fmla="*/ 258 h 168"/>
                <a:gd name="T6" fmla="*/ 841 w 568"/>
                <a:gd name="T7" fmla="*/ 258 h 168"/>
                <a:gd name="T8" fmla="*/ 908 w 568"/>
                <a:gd name="T9" fmla="*/ 193 h 168"/>
                <a:gd name="T10" fmla="*/ 908 w 568"/>
                <a:gd name="T11" fmla="*/ 0 h 168"/>
                <a:gd name="T12" fmla="*/ 67 w 568"/>
                <a:gd name="T13" fmla="*/ 0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8"/>
                <a:gd name="T22" fmla="*/ 0 h 168"/>
                <a:gd name="T23" fmla="*/ 568 w 568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8" h="168">
                  <a:moveTo>
                    <a:pt x="42" y="0"/>
                  </a:moveTo>
                  <a:lnTo>
                    <a:pt x="0" y="42"/>
                  </a:lnTo>
                  <a:lnTo>
                    <a:pt x="0" y="168"/>
                  </a:lnTo>
                  <a:lnTo>
                    <a:pt x="526" y="168"/>
                  </a:lnTo>
                  <a:lnTo>
                    <a:pt x="568" y="126"/>
                  </a:lnTo>
                  <a:lnTo>
                    <a:pt x="568" y="0"/>
                  </a:lnTo>
                  <a:lnTo>
                    <a:pt x="42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36000" tIns="133200" rIns="36000"/>
            <a:lstStyle/>
            <a:p>
              <a:pPr marL="0" marR="0" lvl="0" indent="0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Study Groups</a:t>
              </a: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for</a:t>
              </a:r>
            </a:p>
            <a:p>
              <a:pPr marL="0" marR="0" lvl="0" indent="0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various themes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3466" y="1348"/>
              <a:ext cx="0" cy="15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grpSp>
        <p:nvGrpSpPr>
          <p:cNvPr id="52" name="Group 83"/>
          <p:cNvGrpSpPr>
            <a:grpSpLocks/>
          </p:cNvGrpSpPr>
          <p:nvPr/>
        </p:nvGrpSpPr>
        <p:grpSpPr bwMode="auto">
          <a:xfrm>
            <a:off x="3608387" y="1381125"/>
            <a:ext cx="198438" cy="366712"/>
            <a:chOff x="2716" y="1311"/>
            <a:chExt cx="62" cy="179"/>
          </a:xfrm>
        </p:grpSpPr>
        <p:sp>
          <p:nvSpPr>
            <p:cNvPr id="53" name="Freeform 81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54" name="Freeform 82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sp>
        <p:nvSpPr>
          <p:cNvPr id="55" name="Rectangle 85"/>
          <p:cNvSpPr>
            <a:spLocks noChangeArrowheads="1"/>
          </p:cNvSpPr>
          <p:nvPr/>
        </p:nvSpPr>
        <p:spPr bwMode="auto">
          <a:xfrm>
            <a:off x="3870325" y="2011362"/>
            <a:ext cx="16795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R&amp;D of radio systems</a:t>
            </a:r>
            <a:endParaRPr kumimoji="0" lang="ja-JP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6" name="Freeform 104"/>
          <p:cNvSpPr>
            <a:spLocks/>
          </p:cNvSpPr>
          <p:nvPr/>
        </p:nvSpPr>
        <p:spPr bwMode="auto">
          <a:xfrm>
            <a:off x="4271962" y="1814512"/>
            <a:ext cx="522288" cy="241300"/>
          </a:xfrm>
          <a:custGeom>
            <a:avLst/>
            <a:gdLst>
              <a:gd name="T0" fmla="*/ 0 w 223"/>
              <a:gd name="T1" fmla="*/ 2147483647 h 63"/>
              <a:gd name="T2" fmla="*/ 2147483647 w 223"/>
              <a:gd name="T3" fmla="*/ 2147483647 h 63"/>
              <a:gd name="T4" fmla="*/ 2147483647 w 223"/>
              <a:gd name="T5" fmla="*/ 0 h 63"/>
              <a:gd name="T6" fmla="*/ 2147483647 w 223"/>
              <a:gd name="T7" fmla="*/ 0 h 63"/>
              <a:gd name="T8" fmla="*/ 2147483647 w 223"/>
              <a:gd name="T9" fmla="*/ 2147483647 h 63"/>
              <a:gd name="T10" fmla="*/ 2147483647 w 223"/>
              <a:gd name="T11" fmla="*/ 2147483647 h 63"/>
              <a:gd name="T12" fmla="*/ 2147483647 w 223"/>
              <a:gd name="T13" fmla="*/ 2147483647 h 63"/>
              <a:gd name="T14" fmla="*/ 0 w 223"/>
              <a:gd name="T15" fmla="*/ 2147483647 h 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3"/>
              <a:gd name="T25" fmla="*/ 0 h 63"/>
              <a:gd name="T26" fmla="*/ 223 w 223"/>
              <a:gd name="T27" fmla="*/ 63 h 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3" h="63">
                <a:moveTo>
                  <a:pt x="0" y="47"/>
                </a:moveTo>
                <a:lnTo>
                  <a:pt x="56" y="47"/>
                </a:lnTo>
                <a:lnTo>
                  <a:pt x="56" y="0"/>
                </a:lnTo>
                <a:lnTo>
                  <a:pt x="167" y="0"/>
                </a:lnTo>
                <a:lnTo>
                  <a:pt x="167" y="47"/>
                </a:lnTo>
                <a:lnTo>
                  <a:pt x="223" y="47"/>
                </a:lnTo>
                <a:lnTo>
                  <a:pt x="111" y="63"/>
                </a:lnTo>
                <a:lnTo>
                  <a:pt x="0" y="47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7" name="Freeform 106"/>
          <p:cNvSpPr>
            <a:spLocks/>
          </p:cNvSpPr>
          <p:nvPr/>
        </p:nvSpPr>
        <p:spPr bwMode="auto">
          <a:xfrm>
            <a:off x="4279900" y="3652837"/>
            <a:ext cx="514350" cy="542925"/>
          </a:xfrm>
          <a:custGeom>
            <a:avLst/>
            <a:gdLst>
              <a:gd name="T0" fmla="*/ 0 w 222"/>
              <a:gd name="T1" fmla="*/ 2147483647 h 498"/>
              <a:gd name="T2" fmla="*/ 2147483647 w 222"/>
              <a:gd name="T3" fmla="*/ 2147483647 h 498"/>
              <a:gd name="T4" fmla="*/ 2147483647 w 222"/>
              <a:gd name="T5" fmla="*/ 0 h 498"/>
              <a:gd name="T6" fmla="*/ 2147483647 w 222"/>
              <a:gd name="T7" fmla="*/ 0 h 498"/>
              <a:gd name="T8" fmla="*/ 2147483647 w 222"/>
              <a:gd name="T9" fmla="*/ 2147483647 h 498"/>
              <a:gd name="T10" fmla="*/ 2147483647 w 222"/>
              <a:gd name="T11" fmla="*/ 2147483647 h 498"/>
              <a:gd name="T12" fmla="*/ 2147483647 w 222"/>
              <a:gd name="T13" fmla="*/ 2147483647 h 498"/>
              <a:gd name="T14" fmla="*/ 0 w 222"/>
              <a:gd name="T15" fmla="*/ 2147483647 h 4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2"/>
              <a:gd name="T25" fmla="*/ 0 h 498"/>
              <a:gd name="T26" fmla="*/ 222 w 222"/>
              <a:gd name="T27" fmla="*/ 498 h 4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2" h="498">
                <a:moveTo>
                  <a:pt x="0" y="374"/>
                </a:moveTo>
                <a:lnTo>
                  <a:pt x="56" y="374"/>
                </a:lnTo>
                <a:lnTo>
                  <a:pt x="56" y="0"/>
                </a:lnTo>
                <a:lnTo>
                  <a:pt x="167" y="0"/>
                </a:lnTo>
                <a:lnTo>
                  <a:pt x="167" y="374"/>
                </a:lnTo>
                <a:lnTo>
                  <a:pt x="222" y="374"/>
                </a:lnTo>
                <a:lnTo>
                  <a:pt x="111" y="498"/>
                </a:lnTo>
                <a:lnTo>
                  <a:pt x="0" y="374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58" name="Rectangle 110"/>
          <p:cNvSpPr>
            <a:spLocks noChangeArrowheads="1"/>
          </p:cNvSpPr>
          <p:nvPr/>
        </p:nvSpPr>
        <p:spPr bwMode="auto">
          <a:xfrm>
            <a:off x="457200" y="1406525"/>
            <a:ext cx="1728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Study Phase</a:t>
            </a:r>
            <a:endParaRPr kumimoji="0" lang="ja-JP" altLang="en-US" sz="16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9" name="Rectangle 114"/>
          <p:cNvSpPr>
            <a:spLocks noChangeArrowheads="1"/>
          </p:cNvSpPr>
          <p:nvPr/>
        </p:nvSpPr>
        <p:spPr bwMode="auto">
          <a:xfrm>
            <a:off x="457200" y="2347912"/>
            <a:ext cx="17287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R&amp;D Phase</a:t>
            </a:r>
            <a:endParaRPr kumimoji="0" lang="ja-JP" altLang="en-US" sz="16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60" name="Group 163"/>
          <p:cNvGrpSpPr>
            <a:grpSpLocks/>
          </p:cNvGrpSpPr>
          <p:nvPr/>
        </p:nvGrpSpPr>
        <p:grpSpPr bwMode="auto">
          <a:xfrm>
            <a:off x="3862329" y="4275006"/>
            <a:ext cx="1706644" cy="816664"/>
            <a:chOff x="2829" y="2753"/>
            <a:chExt cx="684" cy="219"/>
          </a:xfrm>
          <a:solidFill>
            <a:srgbClr val="FF0000"/>
          </a:solidFill>
        </p:grpSpPr>
        <p:sp>
          <p:nvSpPr>
            <p:cNvPr id="61" name="Freeform 159"/>
            <p:cNvSpPr>
              <a:spLocks/>
            </p:cNvSpPr>
            <p:nvPr/>
          </p:nvSpPr>
          <p:spPr bwMode="auto">
            <a:xfrm>
              <a:off x="3490" y="2753"/>
              <a:ext cx="21" cy="219"/>
            </a:xfrm>
            <a:custGeom>
              <a:avLst/>
              <a:gdLst>
                <a:gd name="T0" fmla="*/ 0 w 21"/>
                <a:gd name="T1" fmla="*/ 21 h 219"/>
                <a:gd name="T2" fmla="*/ 21 w 21"/>
                <a:gd name="T3" fmla="*/ 0 h 219"/>
                <a:gd name="T4" fmla="*/ 21 w 21"/>
                <a:gd name="T5" fmla="*/ 198 h 219"/>
                <a:gd name="T6" fmla="*/ 0 w 21"/>
                <a:gd name="T7" fmla="*/ 219 h 219"/>
                <a:gd name="T8" fmla="*/ 0 w 21"/>
                <a:gd name="T9" fmla="*/ 21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19">
                  <a:moveTo>
                    <a:pt x="0" y="21"/>
                  </a:moveTo>
                  <a:lnTo>
                    <a:pt x="21" y="0"/>
                  </a:lnTo>
                  <a:lnTo>
                    <a:pt x="21" y="198"/>
                  </a:lnTo>
                  <a:lnTo>
                    <a:pt x="0" y="219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tIns="3600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62" name="Freeform 160"/>
            <p:cNvSpPr>
              <a:spLocks/>
            </p:cNvSpPr>
            <p:nvPr/>
          </p:nvSpPr>
          <p:spPr bwMode="auto">
            <a:xfrm>
              <a:off x="2829" y="2753"/>
              <a:ext cx="684" cy="219"/>
            </a:xfrm>
            <a:custGeom>
              <a:avLst/>
              <a:gdLst>
                <a:gd name="T0" fmla="*/ 52 w 431"/>
                <a:gd name="T1" fmla="*/ 0 h 219"/>
                <a:gd name="T2" fmla="*/ 0 w 431"/>
                <a:gd name="T3" fmla="*/ 21 h 219"/>
                <a:gd name="T4" fmla="*/ 0 w 431"/>
                <a:gd name="T5" fmla="*/ 219 h 219"/>
                <a:gd name="T6" fmla="*/ 1033 w 431"/>
                <a:gd name="T7" fmla="*/ 219 h 219"/>
                <a:gd name="T8" fmla="*/ 1086 w 431"/>
                <a:gd name="T9" fmla="*/ 198 h 219"/>
                <a:gd name="T10" fmla="*/ 1086 w 431"/>
                <a:gd name="T11" fmla="*/ 0 h 219"/>
                <a:gd name="T12" fmla="*/ 52 w 431"/>
                <a:gd name="T13" fmla="*/ 0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1"/>
                <a:gd name="T22" fmla="*/ 0 h 219"/>
                <a:gd name="T23" fmla="*/ 431 w 431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1" h="219">
                  <a:moveTo>
                    <a:pt x="21" y="0"/>
                  </a:moveTo>
                  <a:lnTo>
                    <a:pt x="0" y="21"/>
                  </a:lnTo>
                  <a:lnTo>
                    <a:pt x="0" y="219"/>
                  </a:lnTo>
                  <a:lnTo>
                    <a:pt x="410" y="219"/>
                  </a:lnTo>
                  <a:lnTo>
                    <a:pt x="431" y="198"/>
                  </a:lnTo>
                  <a:lnTo>
                    <a:pt x="431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19050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180000" tIns="64800" r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The Standard Assembly</a:t>
              </a:r>
              <a:endParaRPr kumimoji="0" lang="ja-JP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63" name="Freeform 161"/>
            <p:cNvSpPr>
              <a:spLocks/>
            </p:cNvSpPr>
            <p:nvPr/>
          </p:nvSpPr>
          <p:spPr bwMode="auto">
            <a:xfrm>
              <a:off x="2829" y="2753"/>
              <a:ext cx="684" cy="22"/>
            </a:xfrm>
            <a:custGeom>
              <a:avLst/>
              <a:gdLst>
                <a:gd name="T0" fmla="*/ 0 w 431"/>
                <a:gd name="T1" fmla="*/ 23 h 21"/>
                <a:gd name="T2" fmla="*/ 1033 w 431"/>
                <a:gd name="T3" fmla="*/ 23 h 21"/>
                <a:gd name="T4" fmla="*/ 1086 w 431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" h="21">
                  <a:moveTo>
                    <a:pt x="0" y="21"/>
                  </a:moveTo>
                  <a:lnTo>
                    <a:pt x="410" y="21"/>
                  </a:lnTo>
                  <a:lnTo>
                    <a:pt x="431" y="0"/>
                  </a:lnTo>
                </a:path>
              </a:pathLst>
            </a:custGeom>
            <a:grp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tIns="3600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64" name="Line 162"/>
            <p:cNvSpPr>
              <a:spLocks noChangeShapeType="1"/>
            </p:cNvSpPr>
            <p:nvPr/>
          </p:nvSpPr>
          <p:spPr bwMode="auto">
            <a:xfrm>
              <a:off x="3479" y="2774"/>
              <a:ext cx="0" cy="198"/>
            </a:xfrm>
            <a:prstGeom prst="line">
              <a:avLst/>
            </a:prstGeom>
            <a:grpFill/>
            <a:ln w="19050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tIns="3600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sp>
        <p:nvSpPr>
          <p:cNvPr id="65" name="Rectangle 167"/>
          <p:cNvSpPr>
            <a:spLocks noChangeArrowheads="1"/>
          </p:cNvSpPr>
          <p:nvPr/>
        </p:nvSpPr>
        <p:spPr bwMode="auto">
          <a:xfrm>
            <a:off x="2309812" y="4500562"/>
            <a:ext cx="1243013" cy="396875"/>
          </a:xfrm>
          <a:prstGeom prst="rect">
            <a:avLst/>
          </a:prstGeom>
          <a:noFill/>
          <a:ln w="19050" cap="rnd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Draft Standard from other bodies</a:t>
            </a:r>
            <a:endParaRPr kumimoji="0" lang="ja-JP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6" name="Freeform 176"/>
          <p:cNvSpPr>
            <a:spLocks/>
          </p:cNvSpPr>
          <p:nvPr/>
        </p:nvSpPr>
        <p:spPr bwMode="auto">
          <a:xfrm>
            <a:off x="4273550" y="2840037"/>
            <a:ext cx="520700" cy="266700"/>
          </a:xfrm>
          <a:custGeom>
            <a:avLst/>
            <a:gdLst>
              <a:gd name="T0" fmla="*/ 0 w 222"/>
              <a:gd name="T1" fmla="*/ 2147483647 h 140"/>
              <a:gd name="T2" fmla="*/ 2147483647 w 222"/>
              <a:gd name="T3" fmla="*/ 2147483647 h 140"/>
              <a:gd name="T4" fmla="*/ 2147483647 w 222"/>
              <a:gd name="T5" fmla="*/ 0 h 140"/>
              <a:gd name="T6" fmla="*/ 2147483647 w 222"/>
              <a:gd name="T7" fmla="*/ 0 h 140"/>
              <a:gd name="T8" fmla="*/ 2147483647 w 222"/>
              <a:gd name="T9" fmla="*/ 2147483647 h 140"/>
              <a:gd name="T10" fmla="*/ 2147483647 w 222"/>
              <a:gd name="T11" fmla="*/ 2147483647 h 140"/>
              <a:gd name="T12" fmla="*/ 2147483647 w 222"/>
              <a:gd name="T13" fmla="*/ 2147483647 h 140"/>
              <a:gd name="T14" fmla="*/ 0 w 222"/>
              <a:gd name="T15" fmla="*/ 2147483647 h 1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2"/>
              <a:gd name="T25" fmla="*/ 0 h 140"/>
              <a:gd name="T26" fmla="*/ 222 w 222"/>
              <a:gd name="T27" fmla="*/ 140 h 1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2" h="140">
                <a:moveTo>
                  <a:pt x="0" y="105"/>
                </a:moveTo>
                <a:lnTo>
                  <a:pt x="56" y="105"/>
                </a:lnTo>
                <a:lnTo>
                  <a:pt x="56" y="0"/>
                </a:lnTo>
                <a:lnTo>
                  <a:pt x="167" y="0"/>
                </a:lnTo>
                <a:lnTo>
                  <a:pt x="167" y="105"/>
                </a:lnTo>
                <a:lnTo>
                  <a:pt x="222" y="105"/>
                </a:lnTo>
                <a:lnTo>
                  <a:pt x="111" y="140"/>
                </a:lnTo>
                <a:lnTo>
                  <a:pt x="0" y="105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67" name="Freeform 178"/>
          <p:cNvSpPr>
            <a:spLocks/>
          </p:cNvSpPr>
          <p:nvPr/>
        </p:nvSpPr>
        <p:spPr bwMode="auto">
          <a:xfrm>
            <a:off x="4273550" y="5175250"/>
            <a:ext cx="520700" cy="500062"/>
          </a:xfrm>
          <a:custGeom>
            <a:avLst/>
            <a:gdLst>
              <a:gd name="T0" fmla="*/ 0 w 222"/>
              <a:gd name="T1" fmla="*/ 2147483647 h 129"/>
              <a:gd name="T2" fmla="*/ 2147483647 w 222"/>
              <a:gd name="T3" fmla="*/ 2147483647 h 129"/>
              <a:gd name="T4" fmla="*/ 2147483647 w 222"/>
              <a:gd name="T5" fmla="*/ 0 h 129"/>
              <a:gd name="T6" fmla="*/ 2147483647 w 222"/>
              <a:gd name="T7" fmla="*/ 0 h 129"/>
              <a:gd name="T8" fmla="*/ 2147483647 w 222"/>
              <a:gd name="T9" fmla="*/ 2147483647 h 129"/>
              <a:gd name="T10" fmla="*/ 2147483647 w 222"/>
              <a:gd name="T11" fmla="*/ 2147483647 h 129"/>
              <a:gd name="T12" fmla="*/ 2147483647 w 222"/>
              <a:gd name="T13" fmla="*/ 2147483647 h 129"/>
              <a:gd name="T14" fmla="*/ 0 w 222"/>
              <a:gd name="T15" fmla="*/ 2147483647 h 1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2"/>
              <a:gd name="T25" fmla="*/ 0 h 129"/>
              <a:gd name="T26" fmla="*/ 222 w 222"/>
              <a:gd name="T27" fmla="*/ 129 h 1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2" h="129">
                <a:moveTo>
                  <a:pt x="0" y="96"/>
                </a:moveTo>
                <a:lnTo>
                  <a:pt x="56" y="96"/>
                </a:lnTo>
                <a:lnTo>
                  <a:pt x="56" y="0"/>
                </a:lnTo>
                <a:lnTo>
                  <a:pt x="167" y="0"/>
                </a:lnTo>
                <a:lnTo>
                  <a:pt x="167" y="96"/>
                </a:lnTo>
                <a:lnTo>
                  <a:pt x="222" y="96"/>
                </a:lnTo>
                <a:lnTo>
                  <a:pt x="111" y="129"/>
                </a:lnTo>
                <a:lnTo>
                  <a:pt x="0" y="96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68" name="Freeform 182"/>
          <p:cNvSpPr>
            <a:spLocks/>
          </p:cNvSpPr>
          <p:nvPr/>
        </p:nvSpPr>
        <p:spPr bwMode="auto">
          <a:xfrm>
            <a:off x="2184400" y="3144837"/>
            <a:ext cx="57150" cy="2674938"/>
          </a:xfrm>
          <a:custGeom>
            <a:avLst/>
            <a:gdLst>
              <a:gd name="T0" fmla="*/ 2147483647 w 222"/>
              <a:gd name="T1" fmla="*/ 0 h 10186"/>
              <a:gd name="T2" fmla="*/ 2147483647 w 222"/>
              <a:gd name="T3" fmla="*/ 2147483647 h 10186"/>
              <a:gd name="T4" fmla="*/ 2147483647 w 222"/>
              <a:gd name="T5" fmla="*/ 2147483647 h 10186"/>
              <a:gd name="T6" fmla="*/ 0 w 222"/>
              <a:gd name="T7" fmla="*/ 2147483647 h 10186"/>
              <a:gd name="T8" fmla="*/ 2147483647 w 222"/>
              <a:gd name="T9" fmla="*/ 2147483647 h 10186"/>
              <a:gd name="T10" fmla="*/ 2147483647 w 222"/>
              <a:gd name="T11" fmla="*/ 2147483647 h 10186"/>
              <a:gd name="T12" fmla="*/ 2147483647 w 222"/>
              <a:gd name="T13" fmla="*/ 2147483647 h 101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2"/>
              <a:gd name="T22" fmla="*/ 0 h 10186"/>
              <a:gd name="T23" fmla="*/ 222 w 222"/>
              <a:gd name="T24" fmla="*/ 10186 h 101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2" h="10186">
                <a:moveTo>
                  <a:pt x="222" y="0"/>
                </a:moveTo>
                <a:cubicBezTo>
                  <a:pt x="161" y="0"/>
                  <a:pt x="111" y="380"/>
                  <a:pt x="111" y="849"/>
                </a:cubicBezTo>
                <a:lnTo>
                  <a:pt x="111" y="4244"/>
                </a:lnTo>
                <a:cubicBezTo>
                  <a:pt x="111" y="4713"/>
                  <a:pt x="62" y="5093"/>
                  <a:pt x="0" y="5093"/>
                </a:cubicBezTo>
                <a:cubicBezTo>
                  <a:pt x="62" y="5093"/>
                  <a:pt x="111" y="5473"/>
                  <a:pt x="111" y="5942"/>
                </a:cubicBezTo>
                <a:lnTo>
                  <a:pt x="111" y="9338"/>
                </a:lnTo>
                <a:cubicBezTo>
                  <a:pt x="111" y="9806"/>
                  <a:pt x="161" y="10186"/>
                  <a:pt x="222" y="10186"/>
                </a:cubicBez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69" name="Rectangle 185"/>
          <p:cNvSpPr>
            <a:spLocks noChangeArrowheads="1"/>
          </p:cNvSpPr>
          <p:nvPr/>
        </p:nvSpPr>
        <p:spPr bwMode="auto">
          <a:xfrm>
            <a:off x="457200" y="4270375"/>
            <a:ext cx="17287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Standardization Phase</a:t>
            </a:r>
            <a:endParaRPr kumimoji="0" lang="ja-JP" altLang="en-US" sz="16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0" name="Rectangle 189"/>
          <p:cNvSpPr>
            <a:spLocks noChangeArrowheads="1"/>
          </p:cNvSpPr>
          <p:nvPr/>
        </p:nvSpPr>
        <p:spPr bwMode="auto">
          <a:xfrm>
            <a:off x="5360987" y="5080000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</a:rPr>
              <a:t>②</a:t>
            </a:r>
            <a:endParaRPr kumimoji="0" lang="ja-JP" altLang="ja-JP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1" name="Rectangle 191"/>
          <p:cNvSpPr>
            <a:spLocks noChangeArrowheads="1"/>
          </p:cNvSpPr>
          <p:nvPr/>
        </p:nvSpPr>
        <p:spPr bwMode="auto">
          <a:xfrm>
            <a:off x="3624262" y="3292475"/>
            <a:ext cx="1539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</a:rPr>
              <a:t>①</a:t>
            </a:r>
            <a:endParaRPr kumimoji="0" lang="ja-JP" altLang="ja-JP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2" name="Freeform 227"/>
          <p:cNvSpPr>
            <a:spLocks/>
          </p:cNvSpPr>
          <p:nvPr/>
        </p:nvSpPr>
        <p:spPr bwMode="auto">
          <a:xfrm>
            <a:off x="2184400" y="1116012"/>
            <a:ext cx="47625" cy="860425"/>
          </a:xfrm>
          <a:custGeom>
            <a:avLst/>
            <a:gdLst>
              <a:gd name="T0" fmla="*/ 2147483647 w 727"/>
              <a:gd name="T1" fmla="*/ 0 h 13080"/>
              <a:gd name="T2" fmla="*/ 0 w 727"/>
              <a:gd name="T3" fmla="*/ 2147483647 h 13080"/>
              <a:gd name="T4" fmla="*/ 0 w 727"/>
              <a:gd name="T5" fmla="*/ 2147483647 h 13080"/>
              <a:gd name="T6" fmla="*/ 0 w 727"/>
              <a:gd name="T7" fmla="*/ 2147483647 h 13080"/>
              <a:gd name="T8" fmla="*/ 0 w 727"/>
              <a:gd name="T9" fmla="*/ 2147483647 h 13080"/>
              <a:gd name="T10" fmla="*/ 0 w 727"/>
              <a:gd name="T11" fmla="*/ 2147483647 h 13080"/>
              <a:gd name="T12" fmla="*/ 2147483647 w 727"/>
              <a:gd name="T13" fmla="*/ 2147483647 h 130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7"/>
              <a:gd name="T22" fmla="*/ 0 h 13080"/>
              <a:gd name="T23" fmla="*/ 727 w 727"/>
              <a:gd name="T24" fmla="*/ 13080 h 130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7" h="13080">
                <a:moveTo>
                  <a:pt x="727" y="0"/>
                </a:moveTo>
                <a:cubicBezTo>
                  <a:pt x="526" y="0"/>
                  <a:pt x="364" y="488"/>
                  <a:pt x="364" y="1090"/>
                </a:cubicBezTo>
                <a:lnTo>
                  <a:pt x="364" y="5303"/>
                </a:lnTo>
                <a:cubicBezTo>
                  <a:pt x="364" y="5905"/>
                  <a:pt x="201" y="6393"/>
                  <a:pt x="0" y="6393"/>
                </a:cubicBezTo>
                <a:cubicBezTo>
                  <a:pt x="201" y="6393"/>
                  <a:pt x="364" y="6881"/>
                  <a:pt x="364" y="7483"/>
                </a:cubicBezTo>
                <a:lnTo>
                  <a:pt x="364" y="11990"/>
                </a:lnTo>
                <a:cubicBezTo>
                  <a:pt x="364" y="12592"/>
                  <a:pt x="526" y="13080"/>
                  <a:pt x="727" y="13080"/>
                </a:cubicBez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73" name="Freeform 230"/>
          <p:cNvSpPr>
            <a:spLocks/>
          </p:cNvSpPr>
          <p:nvPr/>
        </p:nvSpPr>
        <p:spPr bwMode="auto">
          <a:xfrm>
            <a:off x="2184400" y="2071687"/>
            <a:ext cx="47625" cy="860425"/>
          </a:xfrm>
          <a:custGeom>
            <a:avLst/>
            <a:gdLst>
              <a:gd name="T0" fmla="*/ 2147483647 w 727"/>
              <a:gd name="T1" fmla="*/ 0 h 13080"/>
              <a:gd name="T2" fmla="*/ 0 w 727"/>
              <a:gd name="T3" fmla="*/ 2147483647 h 13080"/>
              <a:gd name="T4" fmla="*/ 0 w 727"/>
              <a:gd name="T5" fmla="*/ 2147483647 h 13080"/>
              <a:gd name="T6" fmla="*/ 0 w 727"/>
              <a:gd name="T7" fmla="*/ 2147483647 h 13080"/>
              <a:gd name="T8" fmla="*/ 0 w 727"/>
              <a:gd name="T9" fmla="*/ 2147483647 h 13080"/>
              <a:gd name="T10" fmla="*/ 0 w 727"/>
              <a:gd name="T11" fmla="*/ 2147483647 h 13080"/>
              <a:gd name="T12" fmla="*/ 2147483647 w 727"/>
              <a:gd name="T13" fmla="*/ 2147483647 h 130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7"/>
              <a:gd name="T22" fmla="*/ 0 h 13080"/>
              <a:gd name="T23" fmla="*/ 727 w 727"/>
              <a:gd name="T24" fmla="*/ 13080 h 130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7" h="13080">
                <a:moveTo>
                  <a:pt x="727" y="0"/>
                </a:moveTo>
                <a:cubicBezTo>
                  <a:pt x="526" y="0"/>
                  <a:pt x="364" y="488"/>
                  <a:pt x="364" y="1090"/>
                </a:cubicBezTo>
                <a:lnTo>
                  <a:pt x="364" y="5303"/>
                </a:lnTo>
                <a:cubicBezTo>
                  <a:pt x="364" y="5905"/>
                  <a:pt x="201" y="6393"/>
                  <a:pt x="0" y="6393"/>
                </a:cubicBezTo>
                <a:cubicBezTo>
                  <a:pt x="201" y="6393"/>
                  <a:pt x="364" y="6881"/>
                  <a:pt x="364" y="7483"/>
                </a:cubicBezTo>
                <a:lnTo>
                  <a:pt x="364" y="11990"/>
                </a:lnTo>
                <a:cubicBezTo>
                  <a:pt x="364" y="12592"/>
                  <a:pt x="526" y="13080"/>
                  <a:pt x="727" y="13080"/>
                </a:cubicBez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grpSp>
        <p:nvGrpSpPr>
          <p:cNvPr id="74" name="Group 250"/>
          <p:cNvGrpSpPr>
            <a:grpSpLocks/>
          </p:cNvGrpSpPr>
          <p:nvPr/>
        </p:nvGrpSpPr>
        <p:grpSpPr bwMode="auto">
          <a:xfrm>
            <a:off x="4768850" y="5256212"/>
            <a:ext cx="1152525" cy="260350"/>
            <a:chOff x="3049" y="3190"/>
            <a:chExt cx="525" cy="111"/>
          </a:xfrm>
        </p:grpSpPr>
        <p:sp>
          <p:nvSpPr>
            <p:cNvPr id="75" name="Freeform 245"/>
            <p:cNvSpPr>
              <a:spLocks/>
            </p:cNvSpPr>
            <p:nvPr/>
          </p:nvSpPr>
          <p:spPr bwMode="auto">
            <a:xfrm>
              <a:off x="3049" y="3190"/>
              <a:ext cx="525" cy="20"/>
            </a:xfrm>
            <a:custGeom>
              <a:avLst/>
              <a:gdLst>
                <a:gd name="T0" fmla="*/ 0 w 443"/>
                <a:gd name="T1" fmla="*/ 160 h 10"/>
                <a:gd name="T2" fmla="*/ 854 w 443"/>
                <a:gd name="T3" fmla="*/ 160 h 10"/>
                <a:gd name="T4" fmla="*/ 873 w 443"/>
                <a:gd name="T5" fmla="*/ 0 h 10"/>
                <a:gd name="T6" fmla="*/ 20 w 443"/>
                <a:gd name="T7" fmla="*/ 0 h 10"/>
                <a:gd name="T8" fmla="*/ 0 w 443"/>
                <a:gd name="T9" fmla="*/ 16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3"/>
                <a:gd name="T16" fmla="*/ 0 h 10"/>
                <a:gd name="T17" fmla="*/ 443 w 44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3" h="10">
                  <a:moveTo>
                    <a:pt x="0" y="10"/>
                  </a:moveTo>
                  <a:lnTo>
                    <a:pt x="433" y="10"/>
                  </a:lnTo>
                  <a:lnTo>
                    <a:pt x="443" y="0"/>
                  </a:lnTo>
                  <a:lnTo>
                    <a:pt x="1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76" name="Freeform 246"/>
            <p:cNvSpPr>
              <a:spLocks/>
            </p:cNvSpPr>
            <p:nvPr/>
          </p:nvSpPr>
          <p:spPr bwMode="auto">
            <a:xfrm>
              <a:off x="3560" y="3195"/>
              <a:ext cx="10" cy="103"/>
            </a:xfrm>
            <a:custGeom>
              <a:avLst/>
              <a:gdLst>
                <a:gd name="T0" fmla="*/ 0 w 10"/>
                <a:gd name="T1" fmla="*/ 10 h 103"/>
                <a:gd name="T2" fmla="*/ 10 w 10"/>
                <a:gd name="T3" fmla="*/ 0 h 103"/>
                <a:gd name="T4" fmla="*/ 10 w 10"/>
                <a:gd name="T5" fmla="*/ 94 h 103"/>
                <a:gd name="T6" fmla="*/ 0 w 10"/>
                <a:gd name="T7" fmla="*/ 103 h 103"/>
                <a:gd name="T8" fmla="*/ 0 w 10"/>
                <a:gd name="T9" fmla="*/ 10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03"/>
                <a:gd name="T17" fmla="*/ 10 w 10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03">
                  <a:moveTo>
                    <a:pt x="0" y="10"/>
                  </a:moveTo>
                  <a:lnTo>
                    <a:pt x="10" y="0"/>
                  </a:lnTo>
                  <a:lnTo>
                    <a:pt x="10" y="94"/>
                  </a:lnTo>
                  <a:lnTo>
                    <a:pt x="0" y="10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DCDCD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77" name="Freeform 247"/>
            <p:cNvSpPr>
              <a:spLocks/>
            </p:cNvSpPr>
            <p:nvPr/>
          </p:nvSpPr>
          <p:spPr bwMode="auto">
            <a:xfrm>
              <a:off x="3052" y="3190"/>
              <a:ext cx="518" cy="111"/>
            </a:xfrm>
            <a:custGeom>
              <a:avLst/>
              <a:gdLst>
                <a:gd name="T0" fmla="*/ 30 w 443"/>
                <a:gd name="T1" fmla="*/ 0 h 103"/>
                <a:gd name="T2" fmla="*/ 0 w 443"/>
                <a:gd name="T3" fmla="*/ 19 h 103"/>
                <a:gd name="T4" fmla="*/ 0 w 443"/>
                <a:gd name="T5" fmla="*/ 204 h 103"/>
                <a:gd name="T6" fmla="*/ 1380 w 443"/>
                <a:gd name="T7" fmla="*/ 204 h 103"/>
                <a:gd name="T8" fmla="*/ 1415 w 443"/>
                <a:gd name="T9" fmla="*/ 183 h 103"/>
                <a:gd name="T10" fmla="*/ 1415 w 443"/>
                <a:gd name="T11" fmla="*/ 0 h 103"/>
                <a:gd name="T12" fmla="*/ 30 w 443"/>
                <a:gd name="T13" fmla="*/ 0 h 1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3"/>
                <a:gd name="T22" fmla="*/ 0 h 103"/>
                <a:gd name="T23" fmla="*/ 443 w 443"/>
                <a:gd name="T24" fmla="*/ 103 h 1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3" h="103">
                  <a:moveTo>
                    <a:pt x="10" y="0"/>
                  </a:moveTo>
                  <a:lnTo>
                    <a:pt x="0" y="10"/>
                  </a:lnTo>
                  <a:lnTo>
                    <a:pt x="0" y="103"/>
                  </a:lnTo>
                  <a:lnTo>
                    <a:pt x="433" y="103"/>
                  </a:lnTo>
                  <a:lnTo>
                    <a:pt x="443" y="94"/>
                  </a:lnTo>
                  <a:lnTo>
                    <a:pt x="443" y="0"/>
                  </a:lnTo>
                  <a:lnTo>
                    <a:pt x="1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tIns="3600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Subcommittees</a:t>
              </a:r>
              <a:endParaRPr kumimoji="0" lang="ja-JP" altLang="en-US" sz="11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78" name="Rectangle 253"/>
          <p:cNvSpPr>
            <a:spLocks noChangeArrowheads="1"/>
          </p:cNvSpPr>
          <p:nvPr/>
        </p:nvSpPr>
        <p:spPr bwMode="auto">
          <a:xfrm>
            <a:off x="2795587" y="4262437"/>
            <a:ext cx="15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</a:rPr>
              <a:t>③</a:t>
            </a:r>
            <a:endParaRPr kumimoji="0" lang="ja-JP" altLang="ja-JP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9" name="左矢印 2"/>
          <p:cNvSpPr>
            <a:spLocks noChangeArrowheads="1"/>
          </p:cNvSpPr>
          <p:nvPr/>
        </p:nvSpPr>
        <p:spPr bwMode="auto">
          <a:xfrm>
            <a:off x="5713412" y="2073275"/>
            <a:ext cx="288925" cy="368300"/>
          </a:xfrm>
          <a:prstGeom prst="leftArrow">
            <a:avLst>
              <a:gd name="adj1" fmla="val 50000"/>
              <a:gd name="adj2" fmla="val 30130"/>
            </a:avLst>
          </a:prstGeom>
          <a:solidFill>
            <a:srgbClr val="BBE0E3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0" name="テキスト ボックス 3"/>
          <p:cNvSpPr txBox="1">
            <a:spLocks noChangeArrowheads="1"/>
          </p:cNvSpPr>
          <p:nvPr/>
        </p:nvSpPr>
        <p:spPr bwMode="auto">
          <a:xfrm>
            <a:off x="6073775" y="1968500"/>
            <a:ext cx="3455987" cy="584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Agreement on IPR to join R&amp;D Groups:</a:t>
            </a:r>
            <a:r>
              <a:rPr kumimoji="1" lang="en-US" altLang="ja-JP" sz="15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RF or RAND only</a:t>
            </a:r>
            <a:endParaRPr kumimoji="1" lang="ja-JP" altLang="en-US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1" name="角丸四角形 17"/>
          <p:cNvSpPr>
            <a:spLocks noChangeArrowheads="1"/>
          </p:cNvSpPr>
          <p:nvPr/>
        </p:nvSpPr>
        <p:spPr bwMode="auto">
          <a:xfrm>
            <a:off x="6073775" y="4803775"/>
            <a:ext cx="2660650" cy="1368425"/>
          </a:xfrm>
          <a:prstGeom prst="roundRect">
            <a:avLst>
              <a:gd name="adj" fmla="val 8301"/>
            </a:avLst>
          </a:prstGeom>
          <a:solidFill>
            <a:srgbClr val="FFFFFF">
              <a:alpha val="79999"/>
            </a:srgbClr>
          </a:solidFill>
          <a:ln w="19050" algn="ctr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lIns="36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①</a:t>
            </a: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Standardization based on the draft by R&amp;D Groups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②</a:t>
            </a: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Standardization based on the draft by Subcommittees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③</a:t>
            </a: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Standardization based on the draft by other bodies</a:t>
            </a: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82" name="直線コネクタ 25"/>
          <p:cNvCxnSpPr>
            <a:cxnSpLocks noChangeShapeType="1"/>
            <a:stCxn id="45" idx="1"/>
            <a:endCxn id="46" idx="0"/>
          </p:cNvCxnSpPr>
          <p:nvPr/>
        </p:nvCxnSpPr>
        <p:spPr bwMode="auto">
          <a:xfrm>
            <a:off x="2328862" y="1108075"/>
            <a:ext cx="100965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直線コネクタ 27"/>
          <p:cNvCxnSpPr>
            <a:cxnSpLocks noChangeShapeType="1"/>
            <a:stCxn id="44" idx="0"/>
          </p:cNvCxnSpPr>
          <p:nvPr/>
        </p:nvCxnSpPr>
        <p:spPr bwMode="auto">
          <a:xfrm flipV="1">
            <a:off x="3338512" y="1014412"/>
            <a:ext cx="184150" cy="9366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直線コネクタ 6311"/>
          <p:cNvCxnSpPr>
            <a:cxnSpLocks noChangeShapeType="1"/>
          </p:cNvCxnSpPr>
          <p:nvPr/>
        </p:nvCxnSpPr>
        <p:spPr bwMode="auto">
          <a:xfrm>
            <a:off x="3863975" y="1370012"/>
            <a:ext cx="1647825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直線コネクタ 6315"/>
          <p:cNvCxnSpPr>
            <a:cxnSpLocks noChangeShapeType="1"/>
            <a:stCxn id="51" idx="0"/>
          </p:cNvCxnSpPr>
          <p:nvPr/>
        </p:nvCxnSpPr>
        <p:spPr bwMode="auto">
          <a:xfrm flipV="1">
            <a:off x="5510212" y="1238250"/>
            <a:ext cx="130175" cy="1349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左矢印 201"/>
          <p:cNvSpPr>
            <a:spLocks noChangeArrowheads="1"/>
          </p:cNvSpPr>
          <p:nvPr/>
        </p:nvSpPr>
        <p:spPr bwMode="auto">
          <a:xfrm>
            <a:off x="5713412" y="4097337"/>
            <a:ext cx="288925" cy="368300"/>
          </a:xfrm>
          <a:prstGeom prst="leftArrow">
            <a:avLst>
              <a:gd name="adj1" fmla="val 50000"/>
              <a:gd name="adj2" fmla="val 30130"/>
            </a:avLst>
          </a:prstGeom>
          <a:solidFill>
            <a:srgbClr val="BBE0E3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7" name="テキスト ボックス 202"/>
          <p:cNvSpPr txBox="1">
            <a:spLocks noChangeArrowheads="1"/>
          </p:cNvSpPr>
          <p:nvPr/>
        </p:nvSpPr>
        <p:spPr bwMode="auto">
          <a:xfrm>
            <a:off x="6073775" y="3868737"/>
            <a:ext cx="3455987" cy="8302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IPR submission for adoption: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1" lang="en-US" altLang="ja-JP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Confirmation form or Comprehensive confirmation form</a:t>
            </a:r>
          </a:p>
        </p:txBody>
      </p:sp>
      <p:sp>
        <p:nvSpPr>
          <p:cNvPr id="88" name="角丸四角形 6316"/>
          <p:cNvSpPr>
            <a:spLocks noChangeArrowheads="1"/>
          </p:cNvSpPr>
          <p:nvPr/>
        </p:nvSpPr>
        <p:spPr bwMode="auto">
          <a:xfrm>
            <a:off x="3870325" y="3189287"/>
            <a:ext cx="1770062" cy="385763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Draft ARIB Standard</a:t>
            </a: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9" name="角丸四角形 88"/>
          <p:cNvSpPr/>
          <p:nvPr/>
        </p:nvSpPr>
        <p:spPr bwMode="auto">
          <a:xfrm>
            <a:off x="3719513" y="5713412"/>
            <a:ext cx="1995487" cy="458788"/>
          </a:xfrm>
          <a:prstGeom prst="round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36000" r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Establishment of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the ARIB Standard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grpSp>
        <p:nvGrpSpPr>
          <p:cNvPr id="90" name="Group 78"/>
          <p:cNvGrpSpPr>
            <a:grpSpLocks/>
          </p:cNvGrpSpPr>
          <p:nvPr/>
        </p:nvGrpSpPr>
        <p:grpSpPr bwMode="auto">
          <a:xfrm>
            <a:off x="3870325" y="2249487"/>
            <a:ext cx="1770062" cy="538163"/>
            <a:chOff x="2801" y="1295"/>
            <a:chExt cx="718" cy="210"/>
          </a:xfrm>
        </p:grpSpPr>
        <p:sp>
          <p:nvSpPr>
            <p:cNvPr id="91" name="Freeform 74"/>
            <p:cNvSpPr>
              <a:spLocks/>
            </p:cNvSpPr>
            <p:nvPr/>
          </p:nvSpPr>
          <p:spPr bwMode="auto">
            <a:xfrm>
              <a:off x="3466" y="1295"/>
              <a:ext cx="53" cy="210"/>
            </a:xfrm>
            <a:custGeom>
              <a:avLst/>
              <a:gdLst>
                <a:gd name="T0" fmla="*/ 0 w 42"/>
                <a:gd name="T1" fmla="*/ 499 h 168"/>
                <a:gd name="T2" fmla="*/ 719 w 42"/>
                <a:gd name="T3" fmla="*/ 0 h 168"/>
                <a:gd name="T4" fmla="*/ 719 w 42"/>
                <a:gd name="T5" fmla="*/ 1481 h 168"/>
                <a:gd name="T6" fmla="*/ 0 w 42"/>
                <a:gd name="T7" fmla="*/ 1962 h 168"/>
                <a:gd name="T8" fmla="*/ 0 w 42"/>
                <a:gd name="T9" fmla="*/ 499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68"/>
                <a:gd name="T17" fmla="*/ 42 w 42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68">
                  <a:moveTo>
                    <a:pt x="0" y="42"/>
                  </a:moveTo>
                  <a:lnTo>
                    <a:pt x="42" y="0"/>
                  </a:lnTo>
                  <a:lnTo>
                    <a:pt x="42" y="126"/>
                  </a:lnTo>
                  <a:lnTo>
                    <a:pt x="0" y="168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92" name="Freeform 75"/>
            <p:cNvSpPr>
              <a:spLocks/>
            </p:cNvSpPr>
            <p:nvPr/>
          </p:nvSpPr>
          <p:spPr bwMode="auto">
            <a:xfrm>
              <a:off x="2801" y="1295"/>
              <a:ext cx="718" cy="208"/>
            </a:xfrm>
            <a:custGeom>
              <a:avLst/>
              <a:gdLst>
                <a:gd name="T0" fmla="*/ 67 w 568"/>
                <a:gd name="T1" fmla="*/ 0 h 168"/>
                <a:gd name="T2" fmla="*/ 0 w 568"/>
                <a:gd name="T3" fmla="*/ 64 h 168"/>
                <a:gd name="T4" fmla="*/ 0 w 568"/>
                <a:gd name="T5" fmla="*/ 258 h 168"/>
                <a:gd name="T6" fmla="*/ 841 w 568"/>
                <a:gd name="T7" fmla="*/ 258 h 168"/>
                <a:gd name="T8" fmla="*/ 908 w 568"/>
                <a:gd name="T9" fmla="*/ 193 h 168"/>
                <a:gd name="T10" fmla="*/ 908 w 568"/>
                <a:gd name="T11" fmla="*/ 0 h 168"/>
                <a:gd name="T12" fmla="*/ 67 w 568"/>
                <a:gd name="T13" fmla="*/ 0 h 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8"/>
                <a:gd name="T22" fmla="*/ 0 h 168"/>
                <a:gd name="T23" fmla="*/ 568 w 568"/>
                <a:gd name="T24" fmla="*/ 168 h 1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8" h="168">
                  <a:moveTo>
                    <a:pt x="42" y="0"/>
                  </a:moveTo>
                  <a:lnTo>
                    <a:pt x="0" y="42"/>
                  </a:lnTo>
                  <a:lnTo>
                    <a:pt x="0" y="168"/>
                  </a:lnTo>
                  <a:lnTo>
                    <a:pt x="526" y="168"/>
                  </a:lnTo>
                  <a:lnTo>
                    <a:pt x="568" y="126"/>
                  </a:lnTo>
                  <a:lnTo>
                    <a:pt x="56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C000"/>
            </a:solidFill>
            <a:ln w="19050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36000" tIns="133200" rIns="36000"/>
            <a:lstStyle/>
            <a:p>
              <a:pPr marL="0" marR="0" lvl="0" indent="0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R&amp;D Groups</a:t>
              </a:r>
              <a:r>
                <a:rPr kumimoji="0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for</a:t>
              </a:r>
            </a:p>
            <a:p>
              <a:pPr marL="0" marR="0" lvl="0" indent="0" defTabSz="91440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various themes</a:t>
              </a: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Line 77"/>
            <p:cNvSpPr>
              <a:spLocks noChangeShapeType="1"/>
            </p:cNvSpPr>
            <p:nvPr/>
          </p:nvSpPr>
          <p:spPr bwMode="auto">
            <a:xfrm>
              <a:off x="3466" y="1348"/>
              <a:ext cx="0" cy="15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cxnSp>
        <p:nvCxnSpPr>
          <p:cNvPr id="94" name="直線コネクタ 6311"/>
          <p:cNvCxnSpPr>
            <a:cxnSpLocks noChangeShapeType="1"/>
          </p:cNvCxnSpPr>
          <p:nvPr/>
        </p:nvCxnSpPr>
        <p:spPr bwMode="auto">
          <a:xfrm>
            <a:off x="3863975" y="2382837"/>
            <a:ext cx="1647825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直線コネクタ 6315"/>
          <p:cNvCxnSpPr>
            <a:cxnSpLocks noChangeShapeType="1"/>
            <a:stCxn id="93" idx="0"/>
          </p:cNvCxnSpPr>
          <p:nvPr/>
        </p:nvCxnSpPr>
        <p:spPr bwMode="auto">
          <a:xfrm flipV="1">
            <a:off x="5510212" y="2251075"/>
            <a:ext cx="130175" cy="1349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6" name="Group 83"/>
          <p:cNvGrpSpPr>
            <a:grpSpLocks/>
          </p:cNvGrpSpPr>
          <p:nvPr/>
        </p:nvGrpSpPr>
        <p:grpSpPr bwMode="auto">
          <a:xfrm>
            <a:off x="3608387" y="2387600"/>
            <a:ext cx="198438" cy="366712"/>
            <a:chOff x="2716" y="1311"/>
            <a:chExt cx="62" cy="179"/>
          </a:xfrm>
        </p:grpSpPr>
        <p:sp>
          <p:nvSpPr>
            <p:cNvPr id="97" name="Freeform 81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98" name="Freeform 82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grpSp>
        <p:nvGrpSpPr>
          <p:cNvPr id="99" name="Group 83"/>
          <p:cNvGrpSpPr>
            <a:grpSpLocks/>
          </p:cNvGrpSpPr>
          <p:nvPr/>
        </p:nvGrpSpPr>
        <p:grpSpPr bwMode="auto">
          <a:xfrm>
            <a:off x="3608387" y="4510087"/>
            <a:ext cx="198438" cy="366713"/>
            <a:chOff x="2716" y="1311"/>
            <a:chExt cx="62" cy="179"/>
          </a:xfrm>
        </p:grpSpPr>
        <p:sp>
          <p:nvSpPr>
            <p:cNvPr id="100" name="Freeform 81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01" name="Freeform 82"/>
            <p:cNvSpPr>
              <a:spLocks/>
            </p:cNvSpPr>
            <p:nvPr/>
          </p:nvSpPr>
          <p:spPr bwMode="auto">
            <a:xfrm>
              <a:off x="2716" y="1311"/>
              <a:ext cx="62" cy="179"/>
            </a:xfrm>
            <a:custGeom>
              <a:avLst/>
              <a:gdLst>
                <a:gd name="T0" fmla="*/ 46 w 62"/>
                <a:gd name="T1" fmla="*/ 0 h 179"/>
                <a:gd name="T2" fmla="*/ 46 w 62"/>
                <a:gd name="T3" fmla="*/ 45 h 179"/>
                <a:gd name="T4" fmla="*/ 0 w 62"/>
                <a:gd name="T5" fmla="*/ 45 h 179"/>
                <a:gd name="T6" fmla="*/ 0 w 62"/>
                <a:gd name="T7" fmla="*/ 134 h 179"/>
                <a:gd name="T8" fmla="*/ 46 w 62"/>
                <a:gd name="T9" fmla="*/ 134 h 179"/>
                <a:gd name="T10" fmla="*/ 46 w 62"/>
                <a:gd name="T11" fmla="*/ 179 h 179"/>
                <a:gd name="T12" fmla="*/ 62 w 62"/>
                <a:gd name="T13" fmla="*/ 90 h 179"/>
                <a:gd name="T14" fmla="*/ 46 w 62"/>
                <a:gd name="T15" fmla="*/ 0 h 1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79"/>
                <a:gd name="T26" fmla="*/ 62 w 62"/>
                <a:gd name="T27" fmla="*/ 179 h 1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79">
                  <a:moveTo>
                    <a:pt x="46" y="0"/>
                  </a:moveTo>
                  <a:lnTo>
                    <a:pt x="46" y="45"/>
                  </a:lnTo>
                  <a:lnTo>
                    <a:pt x="0" y="45"/>
                  </a:lnTo>
                  <a:lnTo>
                    <a:pt x="0" y="134"/>
                  </a:lnTo>
                  <a:lnTo>
                    <a:pt x="46" y="134"/>
                  </a:lnTo>
                  <a:lnTo>
                    <a:pt x="46" y="179"/>
                  </a:lnTo>
                  <a:lnTo>
                    <a:pt x="62" y="9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</a:endParaRPr>
            </a:p>
          </p:txBody>
        </p:sp>
      </p:grpSp>
      <p:sp>
        <p:nvSpPr>
          <p:cNvPr id="102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IPR Policy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10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95300" y="1065213"/>
            <a:ext cx="8921750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ja-JP" sz="2000" kern="0" dirty="0" smtClean="0">
                <a:cs typeface="Arial" charset="0"/>
              </a:rPr>
              <a:t>Document:  IPR Guidelines and IPR Working </a:t>
            </a:r>
            <a:r>
              <a:rPr lang="en-US" altLang="ja-JP" sz="2000" kern="0" dirty="0">
                <a:cs typeface="Arial" charset="0"/>
              </a:rPr>
              <a:t>G</a:t>
            </a:r>
            <a:r>
              <a:rPr lang="en-US" altLang="ja-JP" sz="2000" kern="0" dirty="0" smtClean="0">
                <a:cs typeface="Arial" charset="0"/>
              </a:rPr>
              <a:t>uidelines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IPR is defined as  </a:t>
            </a:r>
            <a:r>
              <a:rPr lang="en-US" altLang="ja-JP" sz="2000" kern="0" smtClean="0">
                <a:ea typeface="ＭＳ Ｐゴシック" charset="-128"/>
                <a:cs typeface="Arial" charset="0"/>
              </a:rPr>
              <a:t>“Industrial </a:t>
            </a: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Property Rights</a:t>
            </a:r>
            <a:r>
              <a:rPr lang="en-US" altLang="ja-JP" sz="2000" kern="0" smtClean="0">
                <a:ea typeface="ＭＳ Ｐゴシック" charset="-128"/>
                <a:cs typeface="Arial" charset="0"/>
              </a:rPr>
              <a:t>” </a:t>
            </a:r>
            <a:endParaRPr lang="ja-JP" altLang="ja-JP" sz="2000" kern="0" dirty="0" smtClean="0">
              <a:ea typeface="ＭＳ Ｐゴシック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l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Arial" charset="0"/>
              </a:rPr>
              <a:t>Treatment for </a:t>
            </a:r>
            <a:r>
              <a:rPr lang="en-US" altLang="ja-JP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Arial" charset="0"/>
              </a:rPr>
              <a:t>Essential IPR</a:t>
            </a:r>
            <a:endParaRPr lang="en-US" altLang="ja-JP" sz="24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Arial" charset="0"/>
            </a:endParaRP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Selection :</a:t>
            </a:r>
            <a:r>
              <a:rPr lang="en-US" altLang="ja-JP" sz="2200" kern="0" dirty="0" smtClean="0">
                <a:ea typeface="ＭＳ Ｐゴシック" charset="-128"/>
                <a:cs typeface="Arial" charset="0"/>
              </a:rPr>
              <a:t/>
            </a:r>
            <a:br>
              <a:rPr lang="en-US" altLang="ja-JP" sz="22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Option 1 (Royalty Free),</a:t>
            </a:r>
            <a:br>
              <a:rPr lang="en-US" altLang="ja-JP" sz="18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Option 2 (Reasonable And Non-Discriminatory) or</a:t>
            </a:r>
            <a:br>
              <a:rPr lang="en-US" altLang="ja-JP" sz="18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Option 3 (Others) should be selected.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Essentiality:</a:t>
            </a:r>
            <a:r>
              <a:rPr lang="en-US" altLang="ja-JP" sz="2200" kern="0" dirty="0" smtClean="0">
                <a:ea typeface="ＭＳ Ｐゴシック" charset="-128"/>
                <a:cs typeface="Arial" charset="0"/>
              </a:rPr>
              <a:t/>
            </a:r>
            <a:br>
              <a:rPr lang="en-US" altLang="ja-JP" sz="22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No responsibility of ARIB</a:t>
            </a:r>
            <a:r>
              <a:rPr lang="ja-JP" altLang="en-US" sz="1800" kern="0" dirty="0">
                <a:ea typeface="ＭＳ Ｐゴシック" charset="-128"/>
                <a:cs typeface="Arial" charset="0"/>
              </a:rPr>
              <a:t> </a:t>
            </a: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to confirm essentiality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Liability:</a:t>
            </a:r>
            <a:r>
              <a:rPr lang="en-US" altLang="ja-JP" sz="2200" kern="0" dirty="0" smtClean="0">
                <a:ea typeface="ＭＳ Ｐゴシック" charset="-128"/>
                <a:cs typeface="Arial" charset="0"/>
              </a:rPr>
              <a:t/>
            </a:r>
            <a:br>
              <a:rPr lang="en-US" altLang="ja-JP" sz="22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No liability of ARIB for any dispute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l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Arial" charset="0"/>
              </a:rPr>
              <a:t>Procedure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Submission form:</a:t>
            </a:r>
            <a:r>
              <a:rPr lang="en-US" altLang="ja-JP" sz="2200" kern="0" dirty="0" smtClean="0">
                <a:ea typeface="ＭＳ Ｐゴシック" charset="-128"/>
                <a:cs typeface="Arial" charset="0"/>
              </a:rPr>
              <a:t/>
            </a:r>
            <a:br>
              <a:rPr lang="en-US" altLang="ja-JP" sz="22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“Confirmation form” or </a:t>
            </a:r>
          </a:p>
          <a:p>
            <a:pPr marL="914400" lvl="2" indent="0" eaLnBrk="1" hangingPunct="1">
              <a:lnSpc>
                <a:spcPct val="90000"/>
              </a:lnSpc>
              <a:spcBef>
                <a:spcPts val="400"/>
              </a:spcBef>
              <a:buNone/>
              <a:defRPr/>
            </a:pPr>
            <a:r>
              <a:rPr lang="en-US" altLang="ja-JP" sz="1800" kern="0" dirty="0">
                <a:ea typeface="ＭＳ Ｐゴシック" charset="-128"/>
                <a:cs typeface="Arial" charset="0"/>
              </a:rPr>
              <a:t> </a:t>
            </a: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   “Comprehensive confirmation form”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2000" kern="0" dirty="0" smtClean="0">
                <a:ea typeface="ＭＳ Ｐゴシック" charset="-128"/>
                <a:cs typeface="Arial" charset="0"/>
              </a:rPr>
              <a:t>Submission date:</a:t>
            </a:r>
            <a:br>
              <a:rPr lang="en-US" altLang="ja-JP" sz="2000" kern="0" dirty="0" smtClean="0">
                <a:ea typeface="ＭＳ Ｐゴシック" charset="-128"/>
                <a:cs typeface="Arial" charset="0"/>
              </a:rPr>
            </a:br>
            <a:r>
              <a:rPr lang="en-US" altLang="ja-JP" sz="1800" kern="0" dirty="0" smtClean="0">
                <a:ea typeface="ＭＳ Ｐゴシック" charset="-128"/>
                <a:cs typeface="Arial" charset="0"/>
              </a:rPr>
              <a:t>    Before or on the decided date</a:t>
            </a:r>
          </a:p>
        </p:txBody>
      </p:sp>
    </p:spTree>
    <p:extLst>
      <p:ext uri="{BB962C8B-B14F-4D97-AF65-F5344CB8AC3E}">
        <p14:creationId xmlns:p14="http://schemas.microsoft.com/office/powerpoint/2010/main" val="250362375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IPR Treatment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11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graphicFrame>
        <p:nvGraphicFramePr>
          <p:cNvPr id="8" name="コンテンツ プレースホルダー 3"/>
          <p:cNvGraphicFramePr>
            <a:graphicFrameLocks noGrp="1"/>
          </p:cNvGraphicFramePr>
          <p:nvPr/>
        </p:nvGraphicFramePr>
        <p:xfrm>
          <a:off x="228600" y="1066800"/>
          <a:ext cx="9447213" cy="3257550"/>
        </p:xfrm>
        <a:graphic>
          <a:graphicData uri="http://schemas.openxmlformats.org/drawingml/2006/table">
            <a:tbl>
              <a:tblPr/>
              <a:tblGrid>
                <a:gridCol w="1211263"/>
                <a:gridCol w="1211262"/>
                <a:gridCol w="2536825"/>
                <a:gridCol w="2308225"/>
                <a:gridCol w="2179638"/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License Grant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Submission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Standardization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Confirmation Form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Attachment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Option 1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Free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Mandatory *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Patent No. / holder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Yes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Option 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RAND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Mandatory *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Patent No. / holder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Yes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Option 3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      Mandatory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Patent No. / holder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+ Detailed Info.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1423" marR="91423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228600" y="4397375"/>
            <a:ext cx="8969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1800" dirty="0">
                <a:solidFill>
                  <a:srgbClr val="000000"/>
                </a:solidFill>
                <a:cs typeface="Arial" charset="0"/>
              </a:rPr>
              <a:t>* Comprehensive Confirmation Form can be an alternative without specifying</a:t>
            </a:r>
          </a:p>
          <a:p>
            <a:pPr eaLnBrk="1" hangingPunct="1"/>
            <a:r>
              <a:rPr kumimoji="1" lang="en-US" altLang="ja-JP" sz="1800" dirty="0">
                <a:solidFill>
                  <a:srgbClr val="000000"/>
                </a:solidFill>
                <a:cs typeface="Arial" charset="0"/>
              </a:rPr>
              <a:t>   patent No. </a:t>
            </a:r>
            <a:r>
              <a:rPr lang="en-US" altLang="ja-JP" sz="1800" dirty="0">
                <a:solidFill>
                  <a:srgbClr val="000000"/>
                </a:solidFill>
                <a:cs typeface="Arial" charset="0"/>
              </a:rPr>
              <a:t>/ holder</a:t>
            </a:r>
            <a:endParaRPr kumimoji="1" lang="ja-JP" altLang="en-US" sz="18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5965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584200" y="152400"/>
            <a:ext cx="8229600" cy="676275"/>
          </a:xfrm>
        </p:spPr>
        <p:txBody>
          <a:bodyPr/>
          <a:lstStyle/>
          <a:p>
            <a:pPr eaLnBrk="1" hangingPunct="1"/>
            <a:r>
              <a:rPr lang="en-US" altLang="ja-JP" sz="3200" b="1" dirty="0" smtClean="0">
                <a:cs typeface="Arial" charset="0"/>
              </a:rPr>
              <a:t>Submission of IPR</a:t>
            </a:r>
            <a:r>
              <a:rPr lang="ja-JP" altLang="en-US" sz="3200" b="1" dirty="0" smtClean="0">
                <a:cs typeface="Arial" charset="0"/>
              </a:rPr>
              <a:t>　</a:t>
            </a:r>
            <a:r>
              <a:rPr lang="en-US" altLang="ja-JP" sz="3200" b="1" dirty="0" smtClean="0">
                <a:cs typeface="Arial" charset="0"/>
              </a:rPr>
              <a:t>(1/3)</a:t>
            </a:r>
            <a:endParaRPr lang="ja-JP" altLang="en-US" sz="3200" b="1" dirty="0" smtClean="0">
              <a:cs typeface="Arial" charset="0"/>
            </a:endParaRPr>
          </a:p>
        </p:txBody>
      </p:sp>
      <p:sp>
        <p:nvSpPr>
          <p:cNvPr id="30723" name="スライド番号プレースホルダー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D209E-4EE8-4F0E-8E0A-B2E31E7C9A9B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12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40964" name="コンテンツ プレースホルダー 2"/>
          <p:cNvSpPr txBox="1">
            <a:spLocks/>
          </p:cNvSpPr>
          <p:nvPr/>
        </p:nvSpPr>
        <p:spPr bwMode="auto">
          <a:xfrm>
            <a:off x="609600" y="7620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altLang="ja-JP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ARIB IPR</a:t>
            </a:r>
            <a:r>
              <a:rPr kumimoji="1" lang="en-US" altLang="ja-JP" sz="240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kumimoji="1" lang="en-US" altLang="ja-JP" sz="2000" dirty="0" smtClean="0">
                <a:solidFill>
                  <a:srgbClr val="000000"/>
                </a:solidFill>
                <a:cs typeface="Arial" charset="0"/>
              </a:rPr>
              <a:t>( 2000 –  2015)</a:t>
            </a:r>
          </a:p>
          <a:p>
            <a:pPr marL="0" indent="0"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kumimoji="1" lang="en-US" altLang="ja-JP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07950" y="650557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451543"/>
              </p:ext>
            </p:extLst>
          </p:nvPr>
        </p:nvGraphicFramePr>
        <p:xfrm>
          <a:off x="304801" y="12192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06657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584200" y="152400"/>
            <a:ext cx="8229600" cy="676275"/>
          </a:xfrm>
        </p:spPr>
        <p:txBody>
          <a:bodyPr/>
          <a:lstStyle/>
          <a:p>
            <a:pPr eaLnBrk="1" hangingPunct="1"/>
            <a:r>
              <a:rPr lang="en-US" altLang="ja-JP" sz="3200" b="1" dirty="0" smtClean="0">
                <a:cs typeface="Arial" charset="0"/>
              </a:rPr>
              <a:t>Submission of IPR (2/3)</a:t>
            </a:r>
            <a:endParaRPr lang="ja-JP" altLang="en-US" sz="3200" b="1" dirty="0" smtClean="0">
              <a:cs typeface="Arial" charset="0"/>
            </a:endParaRPr>
          </a:p>
        </p:txBody>
      </p:sp>
      <p:sp>
        <p:nvSpPr>
          <p:cNvPr id="30723" name="スライド番号プレースホルダー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D209E-4EE8-4F0E-8E0A-B2E31E7C9A9B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13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40964" name="コンテンツ プレースホルダー 2"/>
          <p:cNvSpPr txBox="1">
            <a:spLocks/>
          </p:cNvSpPr>
          <p:nvPr/>
        </p:nvSpPr>
        <p:spPr bwMode="auto">
          <a:xfrm>
            <a:off x="609600" y="7620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altLang="ja-JP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Number</a:t>
            </a:r>
            <a:r>
              <a:rPr kumimoji="1" lang="ja-JP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kumimoji="1" lang="en-US" altLang="ja-JP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of</a:t>
            </a:r>
            <a:r>
              <a:rPr kumimoji="1" lang="ja-JP" alt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kumimoji="1" lang="en-US" altLang="ja-JP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ARIB IPR</a:t>
            </a:r>
            <a:r>
              <a:rPr kumimoji="1" lang="en-US" altLang="ja-JP" sz="240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kumimoji="1" lang="en-US" altLang="ja-JP" sz="2000" dirty="0" smtClean="0">
                <a:solidFill>
                  <a:srgbClr val="000000"/>
                </a:solidFill>
                <a:cs typeface="Arial" charset="0"/>
              </a:rPr>
              <a:t>( 2011 –  2015)</a:t>
            </a:r>
          </a:p>
          <a:p>
            <a:pPr marL="0" indent="0">
              <a:spcBef>
                <a:spcPct val="20000"/>
              </a:spcBef>
              <a:buClr>
                <a:srgbClr val="00007D"/>
              </a:buClr>
              <a:buSzPct val="75000"/>
              <a:defRPr/>
            </a:pPr>
            <a:endParaRPr kumimoji="1" lang="en-US" altLang="ja-JP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07950" y="650557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53040"/>
              </p:ext>
            </p:extLst>
          </p:nvPr>
        </p:nvGraphicFramePr>
        <p:xfrm>
          <a:off x="228598" y="1600201"/>
          <a:ext cx="9220201" cy="426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2"/>
                <a:gridCol w="1186539"/>
                <a:gridCol w="1317172"/>
                <a:gridCol w="1317172"/>
                <a:gridCol w="1317172"/>
                <a:gridCol w="1317172"/>
                <a:gridCol w="1317172"/>
              </a:tblGrid>
              <a:tr h="54160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2011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2012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2013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2014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2015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59904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Tele-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communication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IPR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5,201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7,247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8,136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9,432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9,658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7303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（</a:t>
                      </a:r>
                      <a:r>
                        <a:rPr kumimoji="1" lang="en-US" altLang="ja-JP" sz="1000" dirty="0" smtClean="0"/>
                        <a:t>comprehensive</a:t>
                      </a:r>
                      <a:r>
                        <a:rPr kumimoji="1" lang="ja-JP" altLang="en-US" sz="1000" dirty="0" smtClean="0"/>
                        <a:t>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305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322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345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377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381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59904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Broad-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casting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IPR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588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610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620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677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833</a:t>
                      </a:r>
                      <a:endParaRPr kumimoji="1" lang="ja-JP" altLang="en-US" sz="1600" dirty="0"/>
                    </a:p>
                  </a:txBody>
                  <a:tcPr anchor="ctr">
                    <a:solidFill>
                      <a:srgbClr val="FFA7A7"/>
                    </a:solidFill>
                  </a:tcPr>
                </a:tc>
              </a:tr>
              <a:tr h="59904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</a:t>
                      </a:r>
                      <a:r>
                        <a:rPr kumimoji="1" lang="en-US" altLang="ja-JP" sz="1000" dirty="0" smtClean="0"/>
                        <a:t>comprehensive</a:t>
                      </a:r>
                      <a:r>
                        <a:rPr kumimoji="1" lang="ja-JP" altLang="en-US" sz="1000" dirty="0" smtClean="0"/>
                        <a:t>）</a:t>
                      </a:r>
                    </a:p>
                    <a:p>
                      <a:pPr algn="ctr"/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115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118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120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167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173</a:t>
                      </a:r>
                      <a:r>
                        <a:rPr kumimoji="1" lang="ja-JP" altLang="en-US" sz="1600" dirty="0" smtClean="0"/>
                        <a:t>）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59904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TOTAL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IPR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5,789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7,857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8,756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10,109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10,491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</a:tr>
              <a:tr h="59904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</a:t>
                      </a:r>
                      <a:r>
                        <a:rPr kumimoji="1" lang="en-US" altLang="ja-JP" sz="1000" dirty="0" smtClean="0"/>
                        <a:t>comprehensive</a:t>
                      </a:r>
                      <a:r>
                        <a:rPr kumimoji="1" lang="ja-JP" altLang="en-US" sz="1000" dirty="0" smtClean="0"/>
                        <a:t>）</a:t>
                      </a:r>
                    </a:p>
                    <a:p>
                      <a:pPr algn="ctr"/>
                      <a:endParaRPr kumimoji="1" lang="ja-JP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（</a:t>
                      </a:r>
                      <a:r>
                        <a:rPr kumimoji="1" lang="en-US" altLang="ja-JP" sz="1600" b="1" dirty="0" smtClean="0"/>
                        <a:t>420</a:t>
                      </a:r>
                      <a:r>
                        <a:rPr kumimoji="1" lang="ja-JP" altLang="en-US" sz="1600" b="1" dirty="0" smtClean="0"/>
                        <a:t>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（</a:t>
                      </a:r>
                      <a:r>
                        <a:rPr kumimoji="1" lang="en-US" altLang="ja-JP" sz="1600" b="1" dirty="0" smtClean="0"/>
                        <a:t>440</a:t>
                      </a:r>
                      <a:r>
                        <a:rPr kumimoji="1" lang="ja-JP" altLang="en-US" sz="1600" b="1" dirty="0" smtClean="0"/>
                        <a:t>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（</a:t>
                      </a:r>
                      <a:r>
                        <a:rPr kumimoji="1" lang="en-US" altLang="ja-JP" sz="1600" b="1" dirty="0" smtClean="0"/>
                        <a:t>465</a:t>
                      </a:r>
                      <a:r>
                        <a:rPr kumimoji="1" lang="ja-JP" altLang="en-US" sz="1600" b="1" dirty="0" smtClean="0"/>
                        <a:t>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（</a:t>
                      </a:r>
                      <a:r>
                        <a:rPr kumimoji="1" lang="en-US" altLang="ja-JP" sz="1600" b="1" dirty="0" smtClean="0"/>
                        <a:t>544</a:t>
                      </a:r>
                      <a:r>
                        <a:rPr kumimoji="1" lang="ja-JP" altLang="en-US" sz="1600" b="1" dirty="0" smtClean="0"/>
                        <a:t>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（</a:t>
                      </a:r>
                      <a:r>
                        <a:rPr kumimoji="1" lang="en-US" altLang="ja-JP" sz="1600" b="1" dirty="0" smtClean="0"/>
                        <a:t>554</a:t>
                      </a:r>
                      <a:r>
                        <a:rPr kumimoji="1" lang="ja-JP" altLang="en-US" sz="1600" b="1" dirty="0" smtClean="0"/>
                        <a:t>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52223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584200" y="152400"/>
            <a:ext cx="8229600" cy="676275"/>
          </a:xfrm>
        </p:spPr>
        <p:txBody>
          <a:bodyPr/>
          <a:lstStyle/>
          <a:p>
            <a:pPr eaLnBrk="1" hangingPunct="1"/>
            <a:r>
              <a:rPr lang="en-US" altLang="ja-JP" sz="3200" b="1" dirty="0" smtClean="0">
                <a:cs typeface="Arial" charset="0"/>
              </a:rPr>
              <a:t>Submission of IPR (3/3)</a:t>
            </a:r>
            <a:endParaRPr lang="ja-JP" altLang="en-US" sz="3200" b="1" dirty="0" smtClean="0">
              <a:cs typeface="Arial" charset="0"/>
            </a:endParaRPr>
          </a:p>
        </p:txBody>
      </p:sp>
      <p:sp>
        <p:nvSpPr>
          <p:cNvPr id="30723" name="スライド番号プレースホルダー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D209E-4EE8-4F0E-8E0A-B2E31E7C9A9B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14</a:t>
            </a:fld>
            <a:endParaRPr lang="en-US" altLang="ja-JP" sz="1200" dirty="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40964" name="コンテンツ プレースホルダー 2"/>
          <p:cNvSpPr txBox="1">
            <a:spLocks/>
          </p:cNvSpPr>
          <p:nvPr/>
        </p:nvSpPr>
        <p:spPr bwMode="auto">
          <a:xfrm>
            <a:off x="609600" y="7620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ARIB Standard 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with numbers of IPR 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　</a:t>
            </a:r>
            <a:r>
              <a:rPr kumimoji="1" lang="en-US" altLang="ja-JP" sz="1600" dirty="0">
                <a:cs typeface="Arial" charset="0"/>
              </a:rPr>
              <a:t>(As of 1 </a:t>
            </a:r>
            <a:r>
              <a:rPr kumimoji="1" lang="en-US" altLang="ja-JP" sz="1600" dirty="0" smtClean="0">
                <a:cs typeface="Arial" charset="0"/>
              </a:rPr>
              <a:t>April</a:t>
            </a:r>
            <a:r>
              <a:rPr kumimoji="1" lang="ja-JP" altLang="en-US" sz="1600" dirty="0" smtClean="0">
                <a:cs typeface="Arial" charset="0"/>
              </a:rPr>
              <a:t> </a:t>
            </a:r>
            <a:r>
              <a:rPr kumimoji="1" lang="en-US" altLang="ja-JP" sz="1600" dirty="0" smtClean="0">
                <a:cs typeface="Arial" charset="0"/>
              </a:rPr>
              <a:t>2015)</a:t>
            </a:r>
            <a:endParaRPr kumimoji="1"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36409"/>
              </p:ext>
            </p:extLst>
          </p:nvPr>
        </p:nvGraphicFramePr>
        <p:xfrm>
          <a:off x="371477" y="1248064"/>
          <a:ext cx="9153523" cy="4771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486"/>
                <a:gridCol w="1076885"/>
                <a:gridCol w="5153665"/>
                <a:gridCol w="1461487"/>
              </a:tblGrid>
              <a:tr h="428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Code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Standard Name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IPR</a:t>
                      </a:r>
                      <a:r>
                        <a:rPr lang="en-US" sz="1400" kern="100" dirty="0" smtClean="0"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b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1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(comprehensive)</a:t>
                      </a:r>
                      <a:endParaRPr lang="ja-JP" sz="11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Tele-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communication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STD-T</a:t>
                      </a: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IMT-2000 DS-CDMA and TDD-CDMA System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3,840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(168)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STD-T104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LTE-Advanced System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1,437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(32)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STD-</a:t>
                      </a: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T64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IMT-2000 MC-CDMA System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,348</a:t>
                      </a:r>
                      <a:endParaRPr lang="en-US" sz="1400" kern="1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(81)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STD-</a:t>
                      </a: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T95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OFDMA/TDMA TDD Broadband Wireless Access System (XGP)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1,079</a:t>
                      </a:r>
                      <a:endParaRPr lang="en-US" sz="1400" kern="1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(16)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STD-T94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OFDMA Broadband Mobile Wireless Access System (</a:t>
                      </a:r>
                      <a:r>
                        <a:rPr lang="en-US" altLang="ja-JP" sz="1200" kern="100" dirty="0" err="1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WiMAX</a:t>
                      </a:r>
                      <a:r>
                        <a:rPr lang="en-US" altLang="ja-JP" sz="1200" kern="100" baseline="30000" dirty="0" err="1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TM</a:t>
                      </a: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 applied in Japan) 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(14)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Broadcasting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solidFill>
                      <a:srgbClr val="FFA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STD-B32</a:t>
                      </a: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VIDEO CODING, AUDIO CODING AND MULTIPLEXING SPECIFICATIONS</a:t>
                      </a:r>
                      <a:r>
                        <a:rPr lang="ja-JP" altLang="en-US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　</a:t>
                      </a: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FOR DIGITAL BROADCASTING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(23)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STD-B24</a:t>
                      </a:r>
                      <a:endParaRPr lang="ja-JP" alt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DATA CODING AND TRANSMISSION SPECIFICATION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FOR DIGITAL BROADCASTING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(19)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D9D9"/>
                    </a:solidFil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STD-B21</a:t>
                      </a:r>
                      <a:endParaRPr lang="ja-JP" alt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RECEIVER FOR DIGITAL BROADCASTING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(DESIRABLE SPECIFICATIONS)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(11)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STD-B31</a:t>
                      </a:r>
                      <a:endParaRPr lang="ja-JP" alt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solidFill>
                      <a:srgbClr val="FF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TRANSMISSION SYSTEM</a:t>
                      </a:r>
                      <a:r>
                        <a:rPr lang="ja-JP" altLang="en-US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 </a:t>
                      </a: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FOR DIGITAL TERRESTRIAL TELEVISION BROADCASTING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(9)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D9D9"/>
                    </a:solidFill>
                  </a:tcPr>
                </a:tc>
              </a:tr>
              <a:tr h="40261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STD-B29</a:t>
                      </a:r>
                      <a:endParaRPr lang="ja-JP" altLang="ja-JP" sz="14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TRANSMISSION SYSTEM FOR</a:t>
                      </a:r>
                      <a:r>
                        <a:rPr lang="ja-JP" altLang="en-US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 </a:t>
                      </a:r>
                      <a:r>
                        <a:rPr lang="en-US" altLang="ja-JP" sz="1200" kern="100" dirty="0" smtClean="0"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DIGITAL TERRESTRIAL SOUND BROADCASTING</a:t>
                      </a:r>
                      <a:endParaRPr lang="ja-JP" sz="1200" kern="100" dirty="0"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明朝"/>
                          <a:cs typeface="Arial" pitchFamily="34" charset="0"/>
                        </a:rPr>
                        <a:t>(3)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0751" name="テキスト ボックス 10"/>
          <p:cNvSpPr txBox="1">
            <a:spLocks noChangeArrowheads="1"/>
          </p:cNvSpPr>
          <p:nvPr/>
        </p:nvSpPr>
        <p:spPr bwMode="auto">
          <a:xfrm>
            <a:off x="611188" y="6042025"/>
            <a:ext cx="83042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>
                <a:cs typeface="Arial" charset="0"/>
              </a:rPr>
              <a:t>* All IPRs </a:t>
            </a:r>
            <a:r>
              <a:rPr lang="en-US" altLang="ja-JP" sz="1200" dirty="0" smtClean="0">
                <a:cs typeface="Arial" charset="0"/>
              </a:rPr>
              <a:t>have RAND, </a:t>
            </a:r>
            <a:r>
              <a:rPr lang="en-US" altLang="ja-JP" sz="1200" dirty="0">
                <a:cs typeface="Arial" charset="0"/>
              </a:rPr>
              <a:t>including potentially Essential IPRs declared by “</a:t>
            </a:r>
            <a:r>
              <a:rPr lang="en-US" altLang="ja-JP" sz="1200" dirty="0" smtClean="0">
                <a:cs typeface="Arial" charset="0"/>
              </a:rPr>
              <a:t>Comprehensive</a:t>
            </a:r>
            <a:r>
              <a:rPr lang="ja-JP" altLang="en-US" sz="1200" dirty="0">
                <a:cs typeface="Arial" charset="0"/>
              </a:rPr>
              <a:t>　</a:t>
            </a:r>
            <a:r>
              <a:rPr lang="en-US" altLang="ja-JP" sz="1200" dirty="0" smtClean="0">
                <a:cs typeface="Arial" charset="0"/>
              </a:rPr>
              <a:t>Confirmation Forms</a:t>
            </a:r>
            <a:r>
              <a:rPr lang="en-US" altLang="ja-JP" sz="1200" dirty="0">
                <a:cs typeface="Arial" charset="0"/>
              </a:rPr>
              <a:t>”. </a:t>
            </a:r>
            <a:endParaRPr lang="ja-JP" altLang="en-US" sz="12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07950" y="650557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タイトル 1"/>
          <p:cNvSpPr>
            <a:spLocks noGrp="1"/>
          </p:cNvSpPr>
          <p:nvPr>
            <p:ph type="title"/>
          </p:nvPr>
        </p:nvSpPr>
        <p:spPr>
          <a:xfrm>
            <a:off x="515938" y="142875"/>
            <a:ext cx="8247062" cy="676275"/>
          </a:xfrm>
        </p:spPr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IPR Database Service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175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37F43AE-E90C-4950-9B01-25077E7F9235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15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1052513"/>
            <a:ext cx="440213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0" y="692150"/>
            <a:ext cx="9675813" cy="6008688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cs typeface="Arial" charset="0"/>
              </a:rPr>
              <a:t>Search</a:t>
            </a:r>
          </a:p>
          <a:p>
            <a:pPr lvl="1" eaLnBrk="1" hangingPunct="1">
              <a:buFontTx/>
              <a:buAutoNum type="alphaUcParenR"/>
              <a:defRPr/>
            </a:pPr>
            <a:r>
              <a:rPr lang="en-US" altLang="ja-JP" sz="2200" dirty="0" smtClean="0">
                <a:ea typeface="ＭＳ Ｐゴシック" pitchFamily="50" charset="-128"/>
                <a:cs typeface="Arial" charset="0"/>
              </a:rPr>
              <a:t> Search by standard number </a:t>
            </a:r>
            <a:br>
              <a:rPr lang="en-US" altLang="ja-JP" sz="2200" dirty="0" smtClean="0">
                <a:ea typeface="ＭＳ Ｐゴシック" pitchFamily="50" charset="-128"/>
                <a:cs typeface="Arial" charset="0"/>
              </a:rPr>
            </a:br>
            <a:r>
              <a:rPr lang="en-US" altLang="ja-JP" sz="2200" dirty="0" smtClean="0">
                <a:ea typeface="ＭＳ Ｐゴシック" pitchFamily="50" charset="-128"/>
                <a:cs typeface="Arial" charset="0"/>
              </a:rPr>
              <a:t> and its version</a:t>
            </a:r>
          </a:p>
          <a:p>
            <a:pPr lvl="1" eaLnBrk="1" hangingPunct="1">
              <a:buFontTx/>
              <a:buAutoNum type="alphaUcParenR"/>
              <a:defRPr/>
            </a:pPr>
            <a:r>
              <a:rPr lang="en-US" altLang="ja-JP" sz="2200" dirty="0" smtClean="0">
                <a:ea typeface="ＭＳ Ｐゴシック" pitchFamily="50" charset="-128"/>
                <a:cs typeface="Arial" charset="0"/>
              </a:rPr>
              <a:t> Search by free words</a:t>
            </a:r>
          </a:p>
          <a:p>
            <a:pPr eaLnBrk="1" hangingPunct="1">
              <a:buFont typeface="Arial" charset="0"/>
              <a:buAutoNum type="alphaUcParenR" startAt="2"/>
              <a:defRPr/>
            </a:pPr>
            <a:endParaRPr lang="en-US" altLang="ja-JP" sz="3000" dirty="0" smtClean="0"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en-US" altLang="ja-JP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cs typeface="Arial" charset="0"/>
              </a:rPr>
              <a:t>Currently available in Japanese only</a:t>
            </a:r>
          </a:p>
          <a:p>
            <a:pPr lvl="1" eaLnBrk="1" hangingPunct="1">
              <a:lnSpc>
                <a:spcPts val="2500"/>
              </a:lnSpc>
              <a:buFont typeface="Wingdings" pitchFamily="2" charset="2"/>
              <a:buNone/>
              <a:defRPr/>
            </a:pPr>
            <a:r>
              <a:rPr lang="en-US" altLang="ja-JP" sz="2000" dirty="0" smtClean="0">
                <a:ea typeface="ＭＳ Ｐゴシック" pitchFamily="50" charset="-128"/>
                <a:cs typeface="Arial" charset="0"/>
                <a:hlinkClick r:id="rId4"/>
              </a:rPr>
              <a:t>http</a:t>
            </a:r>
            <a:r>
              <a:rPr lang="en-US" altLang="ja-JP" sz="2000" dirty="0">
                <a:ea typeface="ＭＳ Ｐゴシック" pitchFamily="50" charset="-128"/>
                <a:cs typeface="Arial" charset="0"/>
                <a:hlinkClick r:id="rId4"/>
              </a:rPr>
              <a:t>://</a:t>
            </a:r>
            <a:r>
              <a:rPr lang="en-US" altLang="ja-JP" sz="2000" dirty="0" smtClean="0">
                <a:ea typeface="ＭＳ Ｐゴシック" pitchFamily="50" charset="-128"/>
                <a:cs typeface="Arial" charset="0"/>
                <a:hlinkClick r:id="rId4"/>
              </a:rPr>
              <a:t>www.arib.or.jp/tyosakenkyu/sakutei/IPR/index.php</a:t>
            </a:r>
            <a:endParaRPr lang="en-US" altLang="ja-JP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marL="342900" lvl="1" indent="-342900" eaLnBrk="1" hangingPunct="1">
              <a:lnSpc>
                <a:spcPts val="2000"/>
              </a:lnSpc>
              <a:spcBef>
                <a:spcPts val="1200"/>
              </a:spcBef>
              <a:buFont typeface="Wingdings" pitchFamily="2" charset="2"/>
              <a:buChar char="n"/>
              <a:defRPr/>
            </a:pP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cs typeface="Arial" charset="0"/>
              </a:rPr>
              <a:t>Number of Access  </a:t>
            </a:r>
            <a:r>
              <a:rPr kumimoji="1" lang="en-US" altLang="ja-JP" sz="2000" dirty="0" smtClean="0">
                <a:ea typeface="ＭＳ Ｐゴシック" pitchFamily="50" charset="-128"/>
              </a:rPr>
              <a:t>Total: 1,748</a:t>
            </a:r>
            <a:r>
              <a:rPr kumimoji="1" lang="en-US" altLang="ja-JP" sz="2400" dirty="0" smtClean="0">
                <a:ea typeface="ＭＳ Ｐゴシック" pitchFamily="50" charset="-128"/>
              </a:rPr>
              <a:t> </a:t>
            </a:r>
            <a:r>
              <a:rPr kumimoji="1" lang="en-US" altLang="ja-JP" sz="1600" dirty="0" smtClean="0">
                <a:ea typeface="ＭＳ Ｐゴシック" pitchFamily="50" charset="-128"/>
              </a:rPr>
              <a:t>(1 April 2014 </a:t>
            </a:r>
            <a:r>
              <a:rPr kumimoji="1" lang="en-US" altLang="ja-JP" sz="1600" dirty="0">
                <a:ea typeface="ＭＳ Ｐゴシック" pitchFamily="50" charset="-128"/>
              </a:rPr>
              <a:t>- </a:t>
            </a:r>
            <a:r>
              <a:rPr kumimoji="1" lang="en-US" altLang="ja-JP" sz="1600" dirty="0" smtClean="0">
                <a:ea typeface="ＭＳ Ｐゴシック" pitchFamily="50" charset="-128"/>
              </a:rPr>
              <a:t>28 February 2015)</a:t>
            </a:r>
            <a:endParaRPr kumimoji="1" lang="ja-JP" altLang="en-US" sz="1600" dirty="0">
              <a:ea typeface="ＭＳ Ｐゴシック" pitchFamily="50" charset="-128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Char char="n"/>
              <a:defRPr/>
            </a:pPr>
            <a:endParaRPr lang="en-US" altLang="ja-JP" sz="24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  <a:cs typeface="Arial" charset="0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3357563" y="1527175"/>
            <a:ext cx="1854200" cy="396875"/>
          </a:xfrm>
          <a:prstGeom prst="wedgeRoundRectCallout">
            <a:avLst>
              <a:gd name="adj1" fmla="val 81266"/>
              <a:gd name="adj2" fmla="val -3311"/>
              <a:gd name="adj3" fmla="val 16667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kumimoji="1" lang="en-US" altLang="ja-JP" sz="1600">
                <a:solidFill>
                  <a:schemeClr val="tx1"/>
                </a:solidFill>
                <a:ea typeface="ＭＳ Ｐゴシック" charset="-128"/>
              </a:rPr>
              <a:t>standard number pull-down</a:t>
            </a:r>
            <a:endParaRPr kumimoji="1" lang="ja-JP" altLang="en-US" sz="16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8037513" y="1609725"/>
            <a:ext cx="909637" cy="233363"/>
          </a:xfrm>
          <a:prstGeom prst="wedgeRoundRectCallout">
            <a:avLst>
              <a:gd name="adj1" fmla="val -108993"/>
              <a:gd name="adj2" fmla="val -8193"/>
              <a:gd name="adj3" fmla="val 16667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600">
                <a:solidFill>
                  <a:schemeClr val="tx1"/>
                </a:solidFill>
                <a:ea typeface="ＭＳ Ｐゴシック" charset="-128"/>
              </a:rPr>
              <a:t>Search</a:t>
            </a:r>
            <a:endParaRPr kumimoji="1" lang="ja-JP" altLang="en-US" sz="16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7667625" y="1149350"/>
            <a:ext cx="1649413" cy="396875"/>
          </a:xfrm>
          <a:prstGeom prst="wedgeRoundRectCallout">
            <a:avLst>
              <a:gd name="adj1" fmla="val -84560"/>
              <a:gd name="adj2" fmla="val 75858"/>
              <a:gd name="adj3" fmla="val 16667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kumimoji="1" lang="en-US" altLang="ja-JP" sz="1600">
                <a:solidFill>
                  <a:schemeClr val="tx1"/>
                </a:solidFill>
                <a:ea typeface="ＭＳ Ｐゴシック" charset="-128"/>
              </a:rPr>
              <a:t>version number pull-down</a:t>
            </a:r>
            <a:endParaRPr kumimoji="1" lang="ja-JP" altLang="en-US" sz="16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3" name="線吹き出し 1 (枠付き) 32"/>
          <p:cNvSpPr/>
          <p:nvPr/>
        </p:nvSpPr>
        <p:spPr>
          <a:xfrm>
            <a:off x="4978400" y="1185863"/>
            <a:ext cx="466725" cy="295275"/>
          </a:xfrm>
          <a:prstGeom prst="borderCallout1">
            <a:avLst>
              <a:gd name="adj1" fmla="val 51120"/>
              <a:gd name="adj2" fmla="val 100456"/>
              <a:gd name="adj3" fmla="val 69340"/>
              <a:gd name="adj4" fmla="val 164410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chemeClr val="tx1"/>
                </a:solidFill>
                <a:ea typeface="ＭＳ Ｐゴシック" charset="-128"/>
              </a:rPr>
              <a:t>A)</a:t>
            </a:r>
            <a:endParaRPr kumimoji="1" lang="ja-JP" altLang="en-US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4" name="線吹き出し 1 (枠付き) 33"/>
          <p:cNvSpPr/>
          <p:nvPr/>
        </p:nvSpPr>
        <p:spPr>
          <a:xfrm>
            <a:off x="4978400" y="1989138"/>
            <a:ext cx="466725" cy="296862"/>
          </a:xfrm>
          <a:prstGeom prst="borderCallout1">
            <a:avLst>
              <a:gd name="adj1" fmla="val 51120"/>
              <a:gd name="adj2" fmla="val 100456"/>
              <a:gd name="adj3" fmla="val 33230"/>
              <a:gd name="adj4" fmla="val 162432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>
                <a:solidFill>
                  <a:schemeClr val="tx1"/>
                </a:solidFill>
                <a:ea typeface="ＭＳ Ｐゴシック" charset="-128"/>
              </a:rPr>
              <a:t>B)</a:t>
            </a:r>
            <a:endParaRPr kumimoji="1" lang="ja-JP" altLang="en-US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3970338" y="2286000"/>
            <a:ext cx="1228725" cy="244475"/>
          </a:xfrm>
          <a:prstGeom prst="wedgeRoundRectCallout">
            <a:avLst>
              <a:gd name="adj1" fmla="val 95796"/>
              <a:gd name="adj2" fmla="val 3547"/>
              <a:gd name="adj3" fmla="val 16667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600">
                <a:solidFill>
                  <a:schemeClr val="tx1"/>
                </a:solidFill>
                <a:ea typeface="ＭＳ Ｐゴシック" charset="-128"/>
              </a:rPr>
              <a:t>f</a:t>
            </a:r>
            <a:r>
              <a:rPr kumimoji="1" lang="en-US" altLang="ja-JP" sz="1600">
                <a:solidFill>
                  <a:schemeClr val="tx1"/>
                </a:solidFill>
                <a:ea typeface="ＭＳ Ｐゴシック" charset="-128"/>
              </a:rPr>
              <a:t>ree words</a:t>
            </a:r>
            <a:endParaRPr kumimoji="1" lang="ja-JP" altLang="en-US" sz="16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8751888" y="2298700"/>
            <a:ext cx="858837" cy="231775"/>
          </a:xfrm>
          <a:prstGeom prst="wedgeRoundRectCallout">
            <a:avLst>
              <a:gd name="adj1" fmla="val -108993"/>
              <a:gd name="adj2" fmla="val -8193"/>
              <a:gd name="adj3" fmla="val 16667"/>
            </a:avLst>
          </a:prstGeom>
          <a:solidFill>
            <a:schemeClr val="accent1">
              <a:alpha val="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en-US" altLang="ja-JP" sz="1600">
                <a:solidFill>
                  <a:schemeClr val="tx1"/>
                </a:solidFill>
                <a:ea typeface="ＭＳ Ｐゴシック" charset="-128"/>
              </a:rPr>
              <a:t>Search</a:t>
            </a:r>
            <a:endParaRPr kumimoji="1" lang="ja-JP" altLang="en-US" sz="1600">
              <a:solidFill>
                <a:schemeClr val="tx1"/>
              </a:solidFill>
              <a:ea typeface="ＭＳ Ｐゴシック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9483"/>
              </p:ext>
            </p:extLst>
          </p:nvPr>
        </p:nvGraphicFramePr>
        <p:xfrm>
          <a:off x="287338" y="3962400"/>
          <a:ext cx="9047163" cy="247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1" hangingPunct="1">
              <a:lnSpc>
                <a:spcPct val="120000"/>
              </a:lnSpc>
              <a:spcBef>
                <a:spcPct val="0"/>
              </a:spcBef>
              <a:buClrTx/>
              <a:defRPr/>
            </a:pPr>
            <a: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Providing  </a:t>
            </a:r>
            <a:r>
              <a:rPr kumimoji="0" lang="en-US" altLang="ja-JP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information to ARIB members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ClrTx/>
              <a:defRPr/>
            </a:pPr>
            <a: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 Gathering </a:t>
            </a:r>
            <a:r>
              <a:rPr kumimoji="0" lang="en-US" altLang="ja-JP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and </a:t>
            </a:r>
            <a: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analyzing  information</a:t>
            </a:r>
            <a:b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</a:br>
            <a: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   on </a:t>
            </a:r>
            <a:r>
              <a:rPr kumimoji="0" lang="en-US" altLang="ja-JP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IPR </a:t>
            </a:r>
            <a:r>
              <a:rPr kumimoji="0" lang="en-US" altLang="ja-JP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Arial" charset="0"/>
              </a:rPr>
              <a:t>policy</a:t>
            </a:r>
            <a:endParaRPr kumimoji="0" lang="ja-JP" altLang="ja-JP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  <a:cs typeface="Arial" charset="0"/>
            </a:endParaRP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kumimoji="0" lang="en-US" altLang="ja-JP" sz="2200" dirty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Common Patent Policy for ITU-T/ITU-R/ISO/IEC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kumimoji="0" lang="en-US" altLang="ja-JP" sz="2200" dirty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Patent Policies for SDOs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kumimoji="0" lang="en-US" altLang="ja-JP" sz="2200" dirty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Discussions at ITU IPR </a:t>
            </a:r>
            <a:r>
              <a:rPr kumimoji="0" lang="en-US" altLang="ja-JP" sz="22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Ad-Hoc/ ETSI IPR-SC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kumimoji="0" lang="en-US" altLang="ja-JP" sz="2200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Arial" charset="0"/>
              </a:rPr>
              <a:t>Cooperation with TTC</a:t>
            </a:r>
            <a:endParaRPr kumimoji="0" lang="en-US" altLang="ja-JP" sz="2200" dirty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Studying 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IPR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Policy to </a:t>
            </a:r>
            <a:r>
              <a:rPr lang="en-US" altLang="ja-JP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respond to new  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trends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and member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needs</a:t>
            </a:r>
            <a:endParaRPr lang="ja-JP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Further Actions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16</a:t>
            </a:fld>
            <a:endParaRPr lang="en-US" altLang="ja-JP" sz="1200" dirty="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887815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</p:txBody>
      </p:sp>
      <p:sp>
        <p:nvSpPr>
          <p:cNvPr id="34819" name="タイトル 2"/>
          <p:cNvSpPr>
            <a:spLocks noGrp="1"/>
          </p:cNvSpPr>
          <p:nvPr>
            <p:ph type="title"/>
          </p:nvPr>
        </p:nvSpPr>
        <p:spPr>
          <a:xfrm>
            <a:off x="0" y="2514600"/>
            <a:ext cx="9906000" cy="1447800"/>
          </a:xfrm>
          <a:solidFill>
            <a:srgbClr val="0066CC"/>
          </a:solidFill>
        </p:spPr>
        <p:txBody>
          <a:bodyPr/>
          <a:lstStyle/>
          <a:p>
            <a:pPr algn="ctr"/>
            <a:r>
              <a:rPr lang="en-US" altLang="ja-JP" sz="4600" b="1" smtClean="0">
                <a:solidFill>
                  <a:schemeClr val="bg1"/>
                </a:solidFill>
              </a:rPr>
              <a:t>Thank you for your attention.</a:t>
            </a:r>
            <a:endParaRPr lang="ja-JP" altLang="en-US" sz="4600" smtClean="0">
              <a:solidFill>
                <a:schemeClr val="bg1"/>
              </a:solidFill>
            </a:endParaRPr>
          </a:p>
        </p:txBody>
      </p:sp>
      <p:sp>
        <p:nvSpPr>
          <p:cNvPr id="34820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12C548F9-07BE-4501-A53F-A449BC2CB7EF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17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573670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600" b="1" dirty="0" smtClean="0">
                <a:ea typeface="ＤＦＰPOP体" pitchFamily="82" charset="-128"/>
              </a:rPr>
              <a:t>Supplementary Slides</a:t>
            </a:r>
          </a:p>
        </p:txBody>
      </p:sp>
      <p:sp>
        <p:nvSpPr>
          <p:cNvPr id="18435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55BDE10-3381-4F7D-919D-4F3DFE097307}" type="slidenum">
              <a:rPr lang="ja-JP" altLang="en-US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18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847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1244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26E81FF-4197-438F-A5DF-170039DADA98}" type="slidenum">
              <a:rPr lang="ja-JP" altLang="en-US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pPr eaLnBrk="1" hangingPunct="1"/>
              <a:t>1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485900" y="2286000"/>
            <a:ext cx="8255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u"/>
              <a:defRPr/>
            </a:pPr>
            <a:r>
              <a:rPr kumimoji="1" lang="en-US" altLang="ja-JP" sz="3600" b="1" dirty="0" smtClean="0">
                <a:solidFill>
                  <a:srgbClr val="000000"/>
                </a:solidFill>
                <a:ea typeface="ＤＦＰPOP体" pitchFamily="82" charset="-128"/>
              </a:rPr>
              <a:t>About ARIB</a:t>
            </a:r>
            <a:endParaRPr kumimoji="1" lang="en-US" altLang="ja-JP" sz="3600" b="1" dirty="0">
              <a:solidFill>
                <a:srgbClr val="000000"/>
              </a:solidFill>
              <a:ea typeface="ＤＦＰPOP体" pitchFamily="82" charset="-128"/>
            </a:endParaRPr>
          </a:p>
          <a:p>
            <a:pPr marL="571500" indent="-571500"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u"/>
              <a:defRPr/>
            </a:pPr>
            <a:r>
              <a:rPr kumimoji="1" lang="en-US" altLang="ja-JP" sz="3600" b="1" dirty="0">
                <a:solidFill>
                  <a:srgbClr val="000000"/>
                </a:solidFill>
                <a:ea typeface="ＤＦＰPOP体" pitchFamily="82" charset="-128"/>
              </a:rPr>
              <a:t>Standardization Activities</a:t>
            </a:r>
          </a:p>
          <a:p>
            <a:pPr marL="571500" indent="-571500"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u"/>
              <a:defRPr/>
            </a:pPr>
            <a:r>
              <a:rPr kumimoji="1" lang="en-US" altLang="ja-JP" sz="3600" b="1" dirty="0">
                <a:solidFill>
                  <a:srgbClr val="000000"/>
                </a:solidFill>
                <a:ea typeface="ＤＦＰPOP体" pitchFamily="82" charset="-128"/>
              </a:rPr>
              <a:t>IPR Activities</a:t>
            </a:r>
          </a:p>
          <a:p>
            <a:pPr marL="533400" indent="-533400">
              <a:spcBef>
                <a:spcPct val="20000"/>
              </a:spcBef>
              <a:buClr>
                <a:srgbClr val="FFCC66"/>
              </a:buClr>
              <a:buSzPct val="75000"/>
              <a:buFont typeface="Wingdings" pitchFamily="2" charset="2"/>
              <a:buChar char="p"/>
              <a:defRPr/>
            </a:pPr>
            <a:endParaRPr kumimoji="1" lang="en-US" altLang="ja-JP" sz="3600" b="1" dirty="0">
              <a:solidFill>
                <a:srgbClr val="000000"/>
              </a:solidFill>
              <a:ea typeface="ＤＦＰPOP体" pitchFamily="82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hidden">
          <a:xfrm>
            <a:off x="1114425" y="747713"/>
            <a:ext cx="8785225" cy="685800"/>
          </a:xfrm>
          <a:prstGeom prst="rect">
            <a:avLst/>
          </a:prstGeom>
          <a:solidFill>
            <a:srgbClr val="005A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735013"/>
            <a:ext cx="1860550" cy="2101850"/>
            <a:chOff x="0" y="895"/>
            <a:chExt cx="1082" cy="1324"/>
          </a:xfrm>
        </p:grpSpPr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648" y="895"/>
              <a:ext cx="217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16" name="Rectangle 7"/>
            <p:cNvSpPr>
              <a:spLocks noChangeArrowheads="1"/>
            </p:cNvSpPr>
            <p:nvPr/>
          </p:nvSpPr>
          <p:spPr bwMode="hidden">
            <a:xfrm>
              <a:off x="861" y="895"/>
              <a:ext cx="221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431" y="1336"/>
              <a:ext cx="220" cy="441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hidden">
            <a:xfrm>
              <a:off x="0" y="1336"/>
              <a:ext cx="220" cy="441"/>
            </a:xfrm>
            <a:prstGeom prst="rect">
              <a:avLst/>
            </a:prstGeom>
            <a:solidFill>
              <a:srgbClr val="005AB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hidden">
            <a:xfrm>
              <a:off x="648" y="1336"/>
              <a:ext cx="217" cy="441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216" y="1771"/>
              <a:ext cx="218" cy="448"/>
            </a:xfrm>
            <a:prstGeom prst="rect">
              <a:avLst/>
            </a:prstGeom>
            <a:solidFill>
              <a:srgbClr val="CCD8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21" name="Rectangle 12"/>
            <p:cNvSpPr>
              <a:spLocks noChangeArrowheads="1"/>
            </p:cNvSpPr>
            <p:nvPr/>
          </p:nvSpPr>
          <p:spPr bwMode="hidden">
            <a:xfrm>
              <a:off x="431" y="1771"/>
              <a:ext cx="220" cy="448"/>
            </a:xfrm>
            <a:prstGeom prst="rect">
              <a:avLst/>
            </a:prstGeom>
            <a:solidFill>
              <a:srgbClr val="059D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5820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Organization of ARIB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19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4550" y="914400"/>
            <a:ext cx="2557463" cy="4000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General Assembly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84550" y="1524000"/>
            <a:ext cx="2557463" cy="4000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Board of Directors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384550" y="2133600"/>
            <a:ext cx="2557463" cy="4000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Chairman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403350" y="914400"/>
            <a:ext cx="1485900" cy="400050"/>
          </a:xfrm>
          <a:prstGeom prst="rect">
            <a:avLst/>
          </a:prstGeom>
          <a:solidFill>
            <a:srgbClr val="FFCC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Members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578600" y="2162175"/>
            <a:ext cx="2889250" cy="741363"/>
          </a:xfrm>
          <a:prstGeom prst="rect">
            <a:avLst/>
          </a:prstGeom>
          <a:solidFill>
            <a:srgbClr val="EAEAEA">
              <a:alpha val="50195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Secretariat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43700" y="2228850"/>
            <a:ext cx="2559050" cy="400050"/>
          </a:xfrm>
          <a:prstGeom prst="rect">
            <a:avLst/>
          </a:prstGeom>
          <a:solidFill>
            <a:srgbClr val="EAEAE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Secretary General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403350" y="1524000"/>
            <a:ext cx="1485900" cy="40005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Auditors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2889250" y="1143000"/>
            <a:ext cx="495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889250" y="1752600"/>
            <a:ext cx="495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25500" y="3200400"/>
            <a:ext cx="3302000" cy="40005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 Council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825500" y="2667000"/>
            <a:ext cx="3289300" cy="400050"/>
          </a:xfrm>
          <a:prstGeom prst="rect">
            <a:avLst/>
          </a:prstGeom>
          <a:solidFill>
            <a:srgbClr val="99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Standard Assembly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281613" y="3276600"/>
            <a:ext cx="3797300" cy="400050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Technical Committee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281613" y="3886200"/>
            <a:ext cx="3797300" cy="1044575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Advanced Wireless Communications Study Committee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281613" y="5105400"/>
            <a:ext cx="3797300" cy="708025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Electromagnetic Environment Committee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742950" y="5638800"/>
            <a:ext cx="3438525" cy="708025"/>
          </a:xfrm>
          <a:prstGeom prst="rect">
            <a:avLst/>
          </a:prstGeom>
          <a:solidFill>
            <a:srgbClr val="FFCC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Promotion Strategy Committee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812800" y="3929063"/>
            <a:ext cx="3302000" cy="708025"/>
          </a:xfrm>
          <a:prstGeom prst="rect">
            <a:avLst/>
          </a:prstGeom>
          <a:solidFill>
            <a:srgbClr val="EAEAEA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Management Strategy Committee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827088" y="4884738"/>
            <a:ext cx="3302000" cy="400050"/>
          </a:xfrm>
          <a:prstGeom prst="rect">
            <a:avLst/>
          </a:prstGeom>
          <a:solidFill>
            <a:srgbClr val="EAEAEA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Management Committee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>
            <a:off x="4695825" y="1362075"/>
            <a:ext cx="0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 flipH="1">
            <a:off x="4695825" y="1971675"/>
            <a:ext cx="0" cy="184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H="1">
            <a:off x="4705350" y="2590800"/>
            <a:ext cx="0" cy="3429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4706938" y="5483225"/>
            <a:ext cx="566737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4210050" y="6019800"/>
            <a:ext cx="4984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>
            <a:off x="4719638" y="3487738"/>
            <a:ext cx="561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>
            <a:off x="4705350" y="4343400"/>
            <a:ext cx="5762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5942013" y="2362200"/>
            <a:ext cx="6223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4143375" y="4337050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4953000" y="2971800"/>
            <a:ext cx="1114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[R&amp;D]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12749" y="3657600"/>
            <a:ext cx="9437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[MGT]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12750" y="5334000"/>
            <a:ext cx="11160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[PMT]</a:t>
            </a: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114800" y="2862263"/>
            <a:ext cx="577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114800" y="3395663"/>
            <a:ext cx="565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144963" y="5122863"/>
            <a:ext cx="5254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82600" y="2328863"/>
            <a:ext cx="1117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[STD]</a:t>
            </a:r>
          </a:p>
        </p:txBody>
      </p:sp>
    </p:spTree>
    <p:extLst>
      <p:ext uri="{BB962C8B-B14F-4D97-AF65-F5344CB8AC3E}">
        <p14:creationId xmlns:p14="http://schemas.microsoft.com/office/powerpoint/2010/main" val="378046842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584200" y="152400"/>
            <a:ext cx="8229600" cy="676275"/>
          </a:xfrm>
        </p:spPr>
        <p:txBody>
          <a:bodyPr/>
          <a:lstStyle/>
          <a:p>
            <a:pPr eaLnBrk="1" hangingPunct="1"/>
            <a:r>
              <a:rPr lang="en-US" altLang="ja-JP" sz="3200" b="1" dirty="0" smtClean="0">
                <a:cs typeface="Arial" charset="0"/>
              </a:rPr>
              <a:t>ARIB STD / TR Download</a:t>
            </a:r>
            <a:endParaRPr lang="ja-JP" altLang="en-US" sz="3200" b="1" dirty="0" smtClean="0">
              <a:cs typeface="Arial" charset="0"/>
            </a:endParaRPr>
          </a:p>
        </p:txBody>
      </p:sp>
      <p:sp>
        <p:nvSpPr>
          <p:cNvPr id="30723" name="スライド番号プレースホルダー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D209E-4EE8-4F0E-8E0A-B2E31E7C9A9B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20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07950" y="650557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86568" y="1093787"/>
            <a:ext cx="8913813" cy="134461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kumimoji="1"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Free Download</a:t>
            </a:r>
            <a:endParaRPr lang="en-US" altLang="ja-JP" sz="24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 lvl="1">
              <a:buFontTx/>
              <a:buNone/>
              <a:defRPr/>
            </a:pPr>
            <a:r>
              <a:rPr kumimoji="1" lang="en-US" altLang="ja-JP" sz="2000" dirty="0" smtClean="0">
                <a:ea typeface="ＭＳ Ｐゴシック" pitchFamily="50" charset="-128"/>
                <a:hlinkClick r:id="rId3"/>
              </a:rPr>
              <a:t>http://www.arib.or.jp/english/html/overview/index.html</a:t>
            </a:r>
            <a:endParaRPr kumimoji="1" lang="en-US" altLang="ja-JP" sz="2000" dirty="0" smtClean="0">
              <a:ea typeface="ＭＳ Ｐゴシック" pitchFamily="50" charset="-128"/>
            </a:endParaRPr>
          </a:p>
          <a:p>
            <a:pPr lvl="1">
              <a:buFont typeface="Wingdings" pitchFamily="2" charset="2"/>
              <a:buChar char="p"/>
              <a:defRPr/>
            </a:pPr>
            <a:r>
              <a:rPr kumimoji="1" lang="en-US" altLang="ja-JP" sz="2000" dirty="0" smtClean="0">
                <a:ea typeface="ＭＳ Ｐゴシック" pitchFamily="50" charset="-128"/>
              </a:rPr>
              <a:t>Total Downloads: approx. 227,000 </a:t>
            </a:r>
            <a:r>
              <a:rPr kumimoji="1" lang="en-US" altLang="ja-JP" sz="1600" dirty="0" smtClean="0">
                <a:ea typeface="ＭＳ Ｐゴシック" pitchFamily="50" charset="-128"/>
              </a:rPr>
              <a:t>(1 April 2013 - 31 March 2014)</a:t>
            </a:r>
            <a:endParaRPr kumimoji="1" lang="ja-JP" altLang="en-US" sz="1600" dirty="0" smtClean="0">
              <a:ea typeface="ＭＳ Ｐゴシック" pitchFamily="50" charset="-128"/>
            </a:endParaRPr>
          </a:p>
          <a:p>
            <a:pPr>
              <a:defRPr/>
            </a:pP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169443" y="1127125"/>
            <a:ext cx="350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sz="1800" dirty="0">
                <a:solidFill>
                  <a:srgbClr val="000000"/>
                </a:solidFill>
              </a:rPr>
              <a:t>Since 21 April 2008</a:t>
            </a:r>
          </a:p>
        </p:txBody>
      </p:sp>
      <p:pic>
        <p:nvPicPr>
          <p:cNvPr id="1026" name="グラフ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99159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3"/>
          <p:cNvSpPr txBox="1">
            <a:spLocks noChangeArrowheads="1"/>
          </p:cNvSpPr>
          <p:nvPr/>
        </p:nvSpPr>
        <p:spPr bwMode="auto">
          <a:xfrm>
            <a:off x="7315992" y="3418004"/>
            <a:ext cx="2087563" cy="96349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000" tIns="36000" rIns="36000" bIns="36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Downloads</a:t>
            </a:r>
          </a:p>
          <a:p>
            <a:pPr eaLnBrk="1" hangingPunct="1"/>
            <a:r>
              <a:rPr kumimoji="1"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Total:86,127</a:t>
            </a:r>
            <a:endParaRPr kumimoji="1" lang="ja-JP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7306367" y="4446704"/>
            <a:ext cx="2087563" cy="88729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000" tIns="36000" rIns="36000" bIns="36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Access</a:t>
            </a:r>
          </a:p>
          <a:p>
            <a:pPr eaLnBrk="1" hangingPunct="1"/>
            <a:r>
              <a:rPr kumimoji="1"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Total:227,324</a:t>
            </a:r>
            <a:endParaRPr kumimoji="1" lang="ja-JP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3"/>
          <p:cNvSpPr txBox="1">
            <a:spLocks noChangeArrowheads="1"/>
          </p:cNvSpPr>
          <p:nvPr/>
        </p:nvSpPr>
        <p:spPr bwMode="auto">
          <a:xfrm>
            <a:off x="1464805" y="5766252"/>
            <a:ext cx="5564045" cy="3674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36000" tIns="36000" rIns="36000" bIns="36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  May  Jun  Jul  Aug  Sep  Oct  Nov  Dec  Jan  Feb  Mar</a:t>
            </a:r>
            <a:endParaRPr kumimoji="1" lang="ja-JP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68412" y="2590800"/>
            <a:ext cx="8651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6200" tIns="8890" rIns="9000" bIns="88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明朝" pitchFamily="17" charset="-128"/>
                <a:cs typeface="ＭＳ Ｐゴシック" pitchFamily="50" charset="-128"/>
              </a:rPr>
              <a:t>April</a:t>
            </a:r>
            <a:r>
              <a:rPr kumimoji="1" lang="ja-JP" altLang="en-US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8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Development</a:t>
            </a:r>
            <a:r>
              <a:rPr kumimoji="1" lang="ja-JP" altLang="en-US" sz="900" dirty="0">
                <a:latin typeface="+mn-lt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cs typeface="ＭＳ Ｐゴシック" pitchFamily="50" charset="-128"/>
              </a:rPr>
              <a:t>&amp;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Revise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ＭＳ Ｐゴシック" pitchFamily="50" charset="-128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62368" y="2514600"/>
            <a:ext cx="8651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6200" tIns="8890" rIns="9000" bIns="88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明朝" pitchFamily="17" charset="-128"/>
                <a:cs typeface="ＭＳ Ｐゴシック" pitchFamily="50" charset="-128"/>
              </a:rPr>
              <a:t>July</a:t>
            </a:r>
            <a:r>
              <a:rPr kumimoji="1" lang="ja-JP" altLang="en-US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19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Development</a:t>
            </a:r>
            <a:r>
              <a:rPr kumimoji="1" lang="ja-JP" altLang="en-US" sz="900" dirty="0">
                <a:latin typeface="+mn-lt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cs typeface="ＭＳ Ｐゴシック" pitchFamily="50" charset="-128"/>
              </a:rPr>
              <a:t>&amp;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Revise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ＭＳ Ｐゴシック" pitchFamily="50" charset="-128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86200" y="2667000"/>
            <a:ext cx="86518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6200" tIns="8890" rIns="9000" bIns="88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明朝" pitchFamily="17" charset="-128"/>
                <a:cs typeface="ＭＳ Ｐゴシック" pitchFamily="50" charset="-128"/>
              </a:rPr>
              <a:t>October</a:t>
            </a:r>
            <a:r>
              <a:rPr kumimoji="1" lang="ja-JP" altLang="en-US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9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Revise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ＭＳ Ｐゴシック" pitchFamily="50" charset="-128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953000" y="2895600"/>
            <a:ext cx="86518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6200" tIns="8890" rIns="9000" bIns="88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明朝" pitchFamily="17" charset="-128"/>
                <a:cs typeface="ＭＳ Ｐゴシック" pitchFamily="50" charset="-128"/>
              </a:rPr>
              <a:t>December</a:t>
            </a:r>
            <a:r>
              <a:rPr kumimoji="1" lang="ja-JP" altLang="en-US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ea typeface="ＭＳ 明朝" pitchFamily="17" charset="-128"/>
                <a:cs typeface="ＭＳ Ｐゴシック" pitchFamily="50" charset="-128"/>
              </a:rPr>
              <a:t>26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Development</a:t>
            </a:r>
            <a:r>
              <a:rPr kumimoji="1" lang="ja-JP" altLang="en-US" sz="900" dirty="0">
                <a:latin typeface="+mn-lt"/>
                <a:cs typeface="ＭＳ Ｐゴシック" pitchFamily="50" charset="-128"/>
              </a:rPr>
              <a:t> </a:t>
            </a:r>
            <a:r>
              <a:rPr kumimoji="1" lang="en-US" altLang="ja-JP" sz="900" dirty="0" smtClean="0">
                <a:latin typeface="+mn-lt"/>
                <a:cs typeface="ＭＳ Ｐゴシック" pitchFamily="50" charset="-128"/>
              </a:rPr>
              <a:t>&amp;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ＭＳ Ｐゴシック" pitchFamily="50" charset="-128"/>
              </a:rPr>
              <a:t>Revise</a:t>
            </a:r>
            <a:endParaRPr kumimoji="1" lang="ja-JP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28730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History of Activities on IPR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21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graphicFrame>
        <p:nvGraphicFramePr>
          <p:cNvPr id="11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619853"/>
              </p:ext>
            </p:extLst>
          </p:nvPr>
        </p:nvGraphicFramePr>
        <p:xfrm>
          <a:off x="107950" y="955675"/>
          <a:ext cx="9644063" cy="5201363"/>
        </p:xfrm>
        <a:graphic>
          <a:graphicData uri="http://schemas.openxmlformats.org/drawingml/2006/table">
            <a:tbl>
              <a:tblPr/>
              <a:tblGrid>
                <a:gridCol w="1744663"/>
                <a:gridCol w="7899400"/>
              </a:tblGrid>
              <a:tr h="381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Month Year</a:t>
                      </a:r>
                      <a:endParaRPr kumimoji="0" lang="ja-JP" altLang="ja-JP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Activity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8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Sep 1995</a:t>
                      </a:r>
                      <a:endParaRPr kumimoji="0" lang="ja-JP" altLang="ja-JP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IPR Guidelines established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“Guidelines for Treatment of Industrial Property Rights in connection with the ARIB Standard”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5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7808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 </a:t>
                      </a:r>
                      <a:endParaRPr kumimoji="0" lang="ja-JP" altLang="ja-JP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IPR Working Guidelines established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“Working Guidelines for Treatment of Industrial Property Rights in connection with the ARIB Standard”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70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Mar 2000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IPR Working Guidelines Revised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(“Comprehensive Confirmation Form” added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70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Mar 2011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Copyright Guidelines established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“Guidelines for Treatment of Copyrights in connection with the ARIB Standard”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5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70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Sep 2011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Copyright Guidelines revised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Ownership of material copyright clarified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599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Apr 2012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IPR Database launched</a:t>
                      </a:r>
                      <a:endParaRPr kumimoji="0" lang="ja-JP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70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Jul  2012 </a:t>
                      </a: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  <a:cs typeface="Arial" charset="0"/>
                        </a:rPr>
                        <a:t>IPR Guidelines Revised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Confirmation Form simplified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75129" marR="7512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3825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030288"/>
            <a:ext cx="8915400" cy="55514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IPR Guidelines</a:t>
            </a:r>
          </a:p>
          <a:p>
            <a:pPr marL="0" indent="0" eaLnBrk="1" hangingPunct="1">
              <a:lnSpc>
                <a:spcPts val="1000"/>
              </a:lnSpc>
              <a:buNone/>
              <a:defRPr/>
            </a:pPr>
            <a:r>
              <a:rPr lang="ja-JP" altLang="en-U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　</a:t>
            </a:r>
            <a:r>
              <a:rPr lang="en-US" altLang="ja-JP" sz="1400" dirty="0" smtClean="0">
                <a:cs typeface="Arial" pitchFamily="34" charset="0"/>
                <a:hlinkClick r:id="rId3"/>
              </a:rPr>
              <a:t>http</a:t>
            </a:r>
            <a:r>
              <a:rPr lang="en-US" altLang="ja-JP" sz="1400" dirty="0">
                <a:cs typeface="Arial" pitchFamily="34" charset="0"/>
                <a:hlinkClick r:id="rId3"/>
              </a:rPr>
              <a:t>://</a:t>
            </a:r>
            <a:r>
              <a:rPr lang="en-US" altLang="ja-JP" sz="1400" dirty="0" smtClean="0">
                <a:cs typeface="Arial" pitchFamily="34" charset="0"/>
                <a:hlinkClick r:id="rId3"/>
              </a:rPr>
              <a:t>www.arib.or.jp/english/html/overview/implement_order/IPRguideline2012July.pdf</a:t>
            </a:r>
            <a:endParaRPr lang="en-US" altLang="ja-JP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>
                <a:cs typeface="Arial" pitchFamily="34" charset="0"/>
              </a:rPr>
              <a:t>Specify basic principles for handling IPR</a:t>
            </a:r>
            <a:endParaRPr lang="ja-JP" altLang="ja-JP" sz="1800" dirty="0">
              <a:cs typeface="Arial" pitchFamily="34" charset="0"/>
            </a:endParaRP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IPR </a:t>
            </a:r>
            <a:r>
              <a:rPr lang="en-US" altLang="ja-JP" sz="1800" dirty="0">
                <a:cs typeface="Arial" pitchFamily="34" charset="0"/>
              </a:rPr>
              <a:t>is defined as “</a:t>
            </a:r>
            <a:r>
              <a:rPr lang="en-US" altLang="ja-JP" sz="1800" dirty="0" smtClean="0">
                <a:cs typeface="Arial" pitchFamily="34" charset="0"/>
              </a:rPr>
              <a:t>Industrial </a:t>
            </a:r>
            <a:r>
              <a:rPr lang="en-US" altLang="ja-JP" sz="1800" dirty="0">
                <a:cs typeface="Arial" pitchFamily="34" charset="0"/>
              </a:rPr>
              <a:t>Property Rights</a:t>
            </a:r>
            <a:r>
              <a:rPr lang="en-US" altLang="ja-JP" sz="1800" dirty="0" smtClean="0">
                <a:cs typeface="Arial" pitchFamily="34" charset="0"/>
              </a:rPr>
              <a:t>”.</a:t>
            </a:r>
            <a:endParaRPr lang="ja-JP" altLang="ja-JP" sz="1800" dirty="0">
              <a:cs typeface="Arial" pitchFamily="34" charset="0"/>
            </a:endParaRP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cs typeface="Arial" pitchFamily="34" charset="0"/>
              </a:rPr>
              <a:t>Treatment</a:t>
            </a: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Selection for Essential IPR:</a:t>
            </a:r>
            <a:br>
              <a:rPr lang="en-US" altLang="ja-JP" sz="1800" dirty="0" smtClean="0">
                <a:cs typeface="Arial" pitchFamily="34" charset="0"/>
              </a:rPr>
            </a:br>
            <a:r>
              <a:rPr lang="en-US" altLang="ja-JP" sz="1800" dirty="0" smtClean="0">
                <a:cs typeface="Arial" pitchFamily="34" charset="0"/>
              </a:rPr>
              <a:t>    Option </a:t>
            </a:r>
            <a:r>
              <a:rPr lang="en-US" altLang="ja-JP" sz="1800" dirty="0">
                <a:cs typeface="Arial" pitchFamily="34" charset="0"/>
              </a:rPr>
              <a:t>1 (Royalty Free</a:t>
            </a:r>
            <a:r>
              <a:rPr lang="en-US" altLang="ja-JP" sz="1800" dirty="0" smtClean="0">
                <a:cs typeface="Arial" pitchFamily="34" charset="0"/>
              </a:rPr>
              <a:t>),</a:t>
            </a:r>
            <a:br>
              <a:rPr lang="en-US" altLang="ja-JP" sz="1800" dirty="0" smtClean="0">
                <a:cs typeface="Arial" pitchFamily="34" charset="0"/>
              </a:rPr>
            </a:br>
            <a:r>
              <a:rPr lang="en-US" altLang="ja-JP" sz="1800" dirty="0" smtClean="0">
                <a:cs typeface="Arial" pitchFamily="34" charset="0"/>
              </a:rPr>
              <a:t>    Option </a:t>
            </a:r>
            <a:r>
              <a:rPr lang="en-US" altLang="ja-JP" sz="1800" dirty="0">
                <a:cs typeface="Arial" pitchFamily="34" charset="0"/>
              </a:rPr>
              <a:t>2 (Reasonable And Non-Discriminatory) </a:t>
            </a:r>
            <a:r>
              <a:rPr lang="en-US" altLang="ja-JP" sz="1800" dirty="0" smtClean="0">
                <a:cs typeface="Arial" pitchFamily="34" charset="0"/>
              </a:rPr>
              <a:t>or</a:t>
            </a:r>
            <a:br>
              <a:rPr lang="en-US" altLang="ja-JP" sz="1800" dirty="0" smtClean="0">
                <a:cs typeface="Arial" pitchFamily="34" charset="0"/>
              </a:rPr>
            </a:br>
            <a:r>
              <a:rPr lang="en-US" altLang="ja-JP" sz="1800" dirty="0" smtClean="0">
                <a:cs typeface="Arial" pitchFamily="34" charset="0"/>
              </a:rPr>
              <a:t>    Option </a:t>
            </a:r>
            <a:r>
              <a:rPr lang="en-US" altLang="ja-JP" sz="1800" dirty="0">
                <a:cs typeface="Arial" pitchFamily="34" charset="0"/>
              </a:rPr>
              <a:t>3 (Others) </a:t>
            </a:r>
            <a:r>
              <a:rPr lang="en-US" altLang="ja-JP" sz="1800" dirty="0" smtClean="0">
                <a:cs typeface="Arial" pitchFamily="34" charset="0"/>
              </a:rPr>
              <a:t>should </a:t>
            </a:r>
            <a:r>
              <a:rPr lang="en-US" altLang="ja-JP" sz="1800" dirty="0">
                <a:cs typeface="Arial" pitchFamily="34" charset="0"/>
              </a:rPr>
              <a:t>be </a:t>
            </a:r>
            <a:r>
              <a:rPr lang="en-US" altLang="ja-JP" sz="1800" dirty="0" smtClean="0">
                <a:cs typeface="Arial" pitchFamily="34" charset="0"/>
              </a:rPr>
              <a:t>selected.</a:t>
            </a: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Inclusion of IPRs in Standards:</a:t>
            </a:r>
            <a:br>
              <a:rPr lang="en-US" altLang="ja-JP" sz="1800" dirty="0" smtClean="0">
                <a:cs typeface="Arial" pitchFamily="34" charset="0"/>
              </a:rPr>
            </a:br>
            <a:r>
              <a:rPr lang="en-US" altLang="ja-JP" sz="1800" dirty="0" smtClean="0">
                <a:cs typeface="Arial" pitchFamily="34" charset="0"/>
              </a:rPr>
              <a:t>    No responsibility of ARIB</a:t>
            </a: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Dispute regarding IPRs:</a:t>
            </a:r>
            <a:br>
              <a:rPr lang="en-US" altLang="ja-JP" sz="1800" dirty="0" smtClean="0">
                <a:cs typeface="Arial" pitchFamily="34" charset="0"/>
              </a:rPr>
            </a:br>
            <a:r>
              <a:rPr lang="en-US" altLang="ja-JP" sz="1800" dirty="0" smtClean="0">
                <a:cs typeface="Arial" pitchFamily="34" charset="0"/>
              </a:rPr>
              <a:t>    No liability of ARIB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cs typeface="Arial" pitchFamily="34" charset="0"/>
              </a:rPr>
              <a:t>Procedure</a:t>
            </a: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Submission of “Confirmation Form”</a:t>
            </a:r>
          </a:p>
          <a:p>
            <a:pPr lvl="2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altLang="ja-JP" sz="1800" dirty="0" smtClean="0">
                <a:cs typeface="Arial" pitchFamily="34" charset="0"/>
              </a:rPr>
              <a:t>Submission date</a:t>
            </a:r>
            <a:endParaRPr lang="ja-JP" altLang="en-US" sz="1800" dirty="0">
              <a:cs typeface="Arial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76200"/>
            <a:ext cx="7770812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sz="4000" b="1" dirty="0" smtClean="0">
                <a:cs typeface="Arial" pitchFamily="34" charset="0"/>
              </a:rPr>
              <a:t>IPR Documents (1/2)</a:t>
            </a:r>
            <a:endParaRPr lang="ja-JP" altLang="en-US" sz="4000" b="1" dirty="0">
              <a:cs typeface="Arial" pitchFamily="34" charset="0"/>
            </a:endParaRPr>
          </a:p>
        </p:txBody>
      </p:sp>
      <p:sp>
        <p:nvSpPr>
          <p:cNvPr id="27652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732F8-0991-45E8-991E-C006CA40E741}" type="slidenum">
              <a:rPr kumimoji="0"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149470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954088"/>
            <a:ext cx="8915400" cy="5294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IPR Working Guidelines</a:t>
            </a:r>
          </a:p>
          <a:p>
            <a:pPr marL="0" indent="0" eaLnBrk="1" hangingPunct="1">
              <a:buNone/>
              <a:defRPr/>
            </a:pPr>
            <a:r>
              <a:rPr lang="en-US" altLang="ja-JP" sz="1400" dirty="0">
                <a:cs typeface="Arial" charset="0"/>
                <a:hlinkClick r:id="rId3"/>
              </a:rPr>
              <a:t>http://</a:t>
            </a:r>
            <a:r>
              <a:rPr lang="en-US" altLang="ja-JP" sz="1400" dirty="0" smtClean="0">
                <a:cs typeface="Arial" charset="0"/>
                <a:hlinkClick r:id="rId3"/>
              </a:rPr>
              <a:t>www.arib.or.jp/english/html/overview/implement_order/working_guideline.pdf</a:t>
            </a:r>
            <a:endParaRPr lang="en-US" altLang="ja-JP" sz="1400" dirty="0" smtClean="0"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en-US" altLang="ja-JP" sz="1400" dirty="0" smtClean="0">
              <a:cs typeface="Arial" charset="0"/>
            </a:endParaRPr>
          </a:p>
          <a:p>
            <a:pPr lvl="1">
              <a:spcBef>
                <a:spcPts val="1000"/>
              </a:spcBef>
              <a:buFont typeface="Wingdings" pitchFamily="2" charset="2"/>
              <a:buChar char="Ø"/>
              <a:defRPr/>
            </a:pPr>
            <a:r>
              <a:rPr lang="en-US" altLang="ja-JP" sz="2000" dirty="0" smtClean="0">
                <a:cs typeface="Arial" charset="0"/>
              </a:rPr>
              <a:t>Essential IPR shall be treated as provided in the IPR Guidelines with no other terms and conditions.</a:t>
            </a:r>
          </a:p>
          <a:p>
            <a:pPr lvl="1">
              <a:spcBef>
                <a:spcPts val="1000"/>
              </a:spcBef>
              <a:buFont typeface="Wingdings" pitchFamily="2" charset="2"/>
              <a:buChar char="Ø"/>
              <a:defRPr/>
            </a:pPr>
            <a:r>
              <a:rPr lang="en-US" altLang="ja-JP" sz="2000" dirty="0" smtClean="0">
                <a:cs typeface="Arial" charset="0"/>
              </a:rPr>
              <a:t>Treatment of “Non-Essential IPR” is excluded in the IPR Guidelines.</a:t>
            </a:r>
          </a:p>
          <a:p>
            <a:pPr lvl="1">
              <a:spcBef>
                <a:spcPts val="1000"/>
              </a:spcBef>
              <a:buFont typeface="Wingdings" pitchFamily="2" charset="2"/>
              <a:buChar char="Ø"/>
              <a:defRPr/>
            </a:pPr>
            <a:r>
              <a:rPr lang="en-US" altLang="ja-JP" sz="2000" dirty="0" smtClean="0">
                <a:cs typeface="Arial" charset="0"/>
              </a:rPr>
              <a:t>A potential holder of Essential IPR who is not able to submit a “Confirmation Form” by the submission date can submit a “Comprehensive Confirmation Form”.</a:t>
            </a:r>
          </a:p>
          <a:p>
            <a:pPr lvl="1">
              <a:spcBef>
                <a:spcPts val="1000"/>
              </a:spcBef>
              <a:buFont typeface="Wingdings" pitchFamily="2" charset="2"/>
              <a:buChar char="Ø"/>
              <a:defRPr/>
            </a:pPr>
            <a:r>
              <a:rPr lang="en-US" altLang="ja-JP" sz="2000" dirty="0" smtClean="0">
                <a:cs typeface="Arial" charset="0"/>
              </a:rPr>
              <a:t>The submitter of the “Comprehensive Confirmation Form” should submit the “Confirmation Form” within six months to declare the Essential IPR.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76200"/>
            <a:ext cx="7770812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sz="4000" b="1" dirty="0" smtClean="0">
                <a:cs typeface="Arial" pitchFamily="34" charset="0"/>
              </a:rPr>
              <a:t>IPR Documents (2/2)</a:t>
            </a:r>
            <a:endParaRPr lang="ja-JP" altLang="en-US" sz="4000" b="1" dirty="0">
              <a:cs typeface="Arial" pitchFamily="34" charset="0"/>
            </a:endParaRPr>
          </a:p>
        </p:txBody>
      </p:sp>
      <p:sp>
        <p:nvSpPr>
          <p:cNvPr id="2867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8142B33-F235-455A-BBFF-83E3FEEEE528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23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386557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Copyright Guidelines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24</a:t>
            </a:fld>
            <a:endParaRPr lang="en-US" altLang="ja-JP" sz="1200" dirty="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304800" y="1196975"/>
            <a:ext cx="9371013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ja-JP" sz="1400" kern="0" dirty="0" smtClean="0">
                <a:ea typeface="ＭＳ Ｐゴシック" pitchFamily="50" charset="-128"/>
                <a:cs typeface="Arial" charset="0"/>
                <a:hlinkClick r:id="rId3"/>
              </a:rPr>
              <a:t>http</a:t>
            </a:r>
            <a:r>
              <a:rPr lang="en-US" altLang="ja-JP" sz="1400" kern="0" dirty="0">
                <a:ea typeface="ＭＳ Ｐゴシック" pitchFamily="50" charset="-128"/>
                <a:cs typeface="Arial" charset="0"/>
                <a:hlinkClick r:id="rId3"/>
              </a:rPr>
              <a:t>://</a:t>
            </a:r>
            <a:r>
              <a:rPr lang="en-US" altLang="ja-JP" sz="1400" kern="0" dirty="0" smtClean="0">
                <a:ea typeface="ＭＳ Ｐゴシック" pitchFamily="50" charset="-128"/>
                <a:cs typeface="Arial" charset="0"/>
                <a:hlinkClick r:id="rId3"/>
              </a:rPr>
              <a:t>www.arib.or.jp/english/html/overview/implement_order/working_guideline.pdf</a:t>
            </a:r>
            <a:endParaRPr lang="en-US" altLang="ja-JP" sz="1400" kern="0" dirty="0" smtClean="0">
              <a:ea typeface="ＭＳ Ｐゴシック" pitchFamily="50" charset="-128"/>
              <a:cs typeface="Arial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romanLcPeriod"/>
            </a:pPr>
            <a:endParaRPr lang="en-US" altLang="ja-JP" sz="1400" kern="0" dirty="0">
              <a:ea typeface="ＭＳ Ｐゴシック" pitchFamily="50" charset="-128"/>
              <a:cs typeface="Arial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romanLcPeriod"/>
            </a:pP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The author of the Standard (STD) and the Technical Report (TR), including translation, is ARIB. ARIB can use STD/TR and sublicense them to any third party.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romanLcPeriod"/>
            </a:pP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Members shall acknowledge the above condition in (</a:t>
            </a:r>
            <a:r>
              <a:rPr lang="en-US" altLang="ja-JP" sz="2000" kern="0" dirty="0" err="1" smtClean="0">
                <a:ea typeface="ＭＳ Ｐゴシック" pitchFamily="50" charset="-128"/>
                <a:cs typeface="Arial" charset="0"/>
              </a:rPr>
              <a:t>i</a:t>
            </a: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) when submitting the material, such as texts and graphics excluding software, to the Standard Assembly.</a:t>
            </a:r>
            <a:r>
              <a:rPr lang="ja-JP" altLang="en-US" sz="2000" kern="0" dirty="0" smtClean="0">
                <a:ea typeface="ＭＳ Ｐゴシック" pitchFamily="50" charset="-128"/>
                <a:cs typeface="Arial" charset="0"/>
              </a:rPr>
              <a:t> </a:t>
            </a: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The ownership of copyright shall be retained.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romanLcPeriod"/>
            </a:pP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Non-Members should submit the material on the condition that they agree with provision (</a:t>
            </a:r>
            <a:r>
              <a:rPr lang="en-US" altLang="ja-JP" sz="2000" kern="0" dirty="0" err="1" smtClean="0">
                <a:ea typeface="ＭＳ Ｐゴシック" pitchFamily="50" charset="-128"/>
                <a:cs typeface="Arial" charset="0"/>
              </a:rPr>
              <a:t>i</a:t>
            </a: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).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romanLcPeriod"/>
            </a:pPr>
            <a:r>
              <a:rPr lang="en-US" altLang="ja-JP" sz="2000" kern="0" dirty="0" smtClean="0">
                <a:ea typeface="ＭＳ Ｐゴシック" pitchFamily="50" charset="-128"/>
                <a:cs typeface="Arial" charset="0"/>
              </a:rPr>
              <a:t>When a quotation from a third party is made regarding the material, the origin should be notified.</a:t>
            </a:r>
            <a:endParaRPr lang="ja-JP" altLang="en-US" sz="2000" kern="0" dirty="0" smtClean="0">
              <a:ea typeface="ＭＳ Ｐゴシック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5531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600" b="1" dirty="0">
                <a:ea typeface="ＤＦＰPOP体" pitchFamily="82" charset="-128"/>
              </a:rPr>
              <a:t>About ARIB</a:t>
            </a:r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43C1A-78E3-4D63-A6B4-5D8BD1CC428D}" type="slidenum">
              <a:rPr lang="ja-JP" altLang="en-US" sz="1200" b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2</a:t>
            </a:fld>
            <a:endParaRPr lang="en-US" altLang="ja-JP" sz="1200" b="1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0273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Outline of ARIB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3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913813" cy="55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Organization 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A </a:t>
            </a:r>
            <a:r>
              <a:rPr lang="en-GB" altLang="ja-JP" sz="2000" kern="0" dirty="0" smtClean="0"/>
              <a:t>general incorporated association and non-profit standards development organization (SDO), based in Tokyo, Japan. 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GB" altLang="ja-JP" sz="2000" kern="0" dirty="0" smtClean="0"/>
              <a:t>Dealing with radio technologies in the fields of both telecommunications and broadcasting.</a:t>
            </a:r>
            <a:endParaRPr lang="en-US" altLang="ja-JP" sz="2000" kern="0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Establishment</a:t>
            </a:r>
            <a:endParaRPr lang="en-US" altLang="ja-JP" sz="2400" kern="0" dirty="0" smtClean="0"/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15</a:t>
            </a:r>
            <a:r>
              <a:rPr lang="ja-JP" altLang="en-US" sz="2000" kern="0" dirty="0" smtClean="0"/>
              <a:t> </a:t>
            </a:r>
            <a:r>
              <a:rPr lang="en-US" altLang="ja-JP" sz="2000" kern="0" dirty="0" smtClean="0"/>
              <a:t>May 1995 as a public service corporation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By merging two organizations, RCR and BTA, who had worked on standardization from 1985 to 1995.</a:t>
            </a:r>
          </a:p>
          <a:p>
            <a:pPr marL="914400" lvl="2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1400" b="1" kern="0" dirty="0" smtClean="0"/>
              <a:t>RCR </a:t>
            </a:r>
            <a:r>
              <a:rPr lang="ja-JP" altLang="en-US" sz="1400" b="1" kern="0" dirty="0" smtClean="0"/>
              <a:t>： </a:t>
            </a:r>
            <a:r>
              <a:rPr lang="en-US" altLang="ja-JP" sz="1400" b="1" kern="0" dirty="0" smtClean="0"/>
              <a:t>R</a:t>
            </a:r>
            <a:r>
              <a:rPr lang="en-US" altLang="ja-JP" sz="1400" kern="0" dirty="0" smtClean="0"/>
              <a:t>esearch &amp; Development </a:t>
            </a:r>
            <a:r>
              <a:rPr lang="en-US" altLang="ja-JP" sz="1400" b="1" kern="0" dirty="0" smtClean="0"/>
              <a:t>C</a:t>
            </a:r>
            <a:r>
              <a:rPr lang="en-US" altLang="ja-JP" sz="1400" kern="0" dirty="0" smtClean="0"/>
              <a:t>enter for </a:t>
            </a:r>
            <a:r>
              <a:rPr lang="en-US" altLang="ja-JP" sz="1400" b="1" kern="0" dirty="0" smtClean="0"/>
              <a:t>R</a:t>
            </a:r>
            <a:r>
              <a:rPr lang="en-US" altLang="ja-JP" sz="1400" kern="0" dirty="0" smtClean="0"/>
              <a:t>adio Systems</a:t>
            </a:r>
          </a:p>
          <a:p>
            <a:pPr marL="914400" lvl="2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1400" b="1" kern="0" dirty="0" smtClean="0"/>
              <a:t>BTA :  B</a:t>
            </a:r>
            <a:r>
              <a:rPr lang="en-US" altLang="ja-JP" sz="1400" kern="0" dirty="0" smtClean="0"/>
              <a:t>roadcasting </a:t>
            </a:r>
            <a:r>
              <a:rPr lang="en-US" altLang="ja-JP" sz="1400" b="1" kern="0" dirty="0" smtClean="0"/>
              <a:t>T</a:t>
            </a:r>
            <a:r>
              <a:rPr lang="en-US" altLang="ja-JP" sz="1400" kern="0" dirty="0" smtClean="0"/>
              <a:t>echnology </a:t>
            </a:r>
            <a:r>
              <a:rPr lang="en-US" altLang="ja-JP" sz="1400" b="1" kern="0" dirty="0" smtClean="0"/>
              <a:t>A</a:t>
            </a:r>
            <a:r>
              <a:rPr lang="en-US" altLang="ja-JP" sz="1400" kern="0" dirty="0" smtClean="0"/>
              <a:t>ssociation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Members </a:t>
            </a:r>
            <a:r>
              <a:rPr lang="en-US" altLang="ja-JP" sz="1400" kern="0" dirty="0" smtClean="0"/>
              <a:t>(as of 1 April</a:t>
            </a:r>
            <a:r>
              <a:rPr lang="ja-JP" altLang="en-US" sz="1400" kern="0" dirty="0" smtClean="0"/>
              <a:t> </a:t>
            </a:r>
            <a:r>
              <a:rPr lang="en-US" altLang="ja-JP" sz="1400" kern="0" dirty="0" smtClean="0"/>
              <a:t>2015)</a:t>
            </a:r>
            <a:endParaRPr lang="ja-JP" altLang="en-US" sz="1400" kern="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Regular members</a:t>
            </a:r>
            <a:r>
              <a:rPr lang="ja-JP" altLang="en-US" sz="2000" kern="0" dirty="0" smtClean="0"/>
              <a:t> </a:t>
            </a:r>
            <a:r>
              <a:rPr lang="en-US" altLang="ja-JP" sz="2000" kern="0" dirty="0" smtClean="0"/>
              <a:t>: 200</a:t>
            </a:r>
          </a:p>
          <a:p>
            <a:pPr marL="914400" lvl="2" indent="0" eaLnBrk="1" hangingPunct="1">
              <a:lnSpc>
                <a:spcPct val="80000"/>
              </a:lnSpc>
              <a:defRPr/>
            </a:pPr>
            <a:r>
              <a:rPr lang="en-US" altLang="ja-JP" sz="1600" kern="0" dirty="0" smtClean="0"/>
              <a:t>Telecom Operators		:  </a:t>
            </a:r>
            <a:r>
              <a:rPr lang="ja-JP" altLang="en-US" sz="1600" kern="0" dirty="0" smtClean="0"/>
              <a:t>  </a:t>
            </a:r>
            <a:r>
              <a:rPr lang="en-US" altLang="ja-JP" sz="1600" kern="0" dirty="0" smtClean="0"/>
              <a:t>8</a:t>
            </a:r>
          </a:p>
          <a:p>
            <a:pPr marL="914400" lvl="2" indent="0" eaLnBrk="1" hangingPunct="1">
              <a:lnSpc>
                <a:spcPct val="80000"/>
              </a:lnSpc>
              <a:defRPr/>
            </a:pPr>
            <a:r>
              <a:rPr lang="en-US" altLang="ja-JP" sz="1600" kern="0" dirty="0" smtClean="0"/>
              <a:t>Broadcasters		:  21</a:t>
            </a:r>
          </a:p>
          <a:p>
            <a:pPr marL="914400" lvl="2" indent="0" eaLnBrk="1" hangingPunct="1">
              <a:lnSpc>
                <a:spcPct val="80000"/>
              </a:lnSpc>
              <a:defRPr/>
            </a:pPr>
            <a:r>
              <a:rPr lang="en-US" altLang="ja-JP" sz="1600" kern="0" dirty="0" smtClean="0"/>
              <a:t>Manufactures		:</a:t>
            </a:r>
            <a:r>
              <a:rPr lang="en-US" altLang="ja-JP" sz="1600" kern="0" dirty="0" smtClean="0">
                <a:solidFill>
                  <a:srgbClr val="000000"/>
                </a:solidFill>
              </a:rPr>
              <a:t>143</a:t>
            </a:r>
          </a:p>
          <a:p>
            <a:pPr marL="914400" lvl="2" indent="0" eaLnBrk="1" hangingPunct="1">
              <a:lnSpc>
                <a:spcPct val="80000"/>
              </a:lnSpc>
              <a:defRPr/>
            </a:pPr>
            <a:r>
              <a:rPr lang="en-US" altLang="ja-JP" sz="1600" kern="0" dirty="0" smtClean="0"/>
              <a:t>Others			:  28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Supporting members: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ja-JP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90546414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600" b="1" dirty="0">
                <a:ea typeface="ＤＦＰPOP体" pitchFamily="82" charset="-128"/>
              </a:rPr>
              <a:t>Standardization Activities</a:t>
            </a:r>
            <a:endParaRPr lang="en-US" altLang="ja-JP" sz="4600" b="1" dirty="0" smtClean="0">
              <a:ea typeface="ＤＦＰPOP体" pitchFamily="82" charset="-128"/>
            </a:endParaRPr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43C1A-78E3-4D63-A6B4-5D8BD1CC428D}" type="slidenum">
              <a:rPr lang="ja-JP" altLang="en-US" sz="1200" b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4</a:t>
            </a:fld>
            <a:endParaRPr lang="en-US" altLang="ja-JP" sz="1200" b="1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224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ARIB Standard Assembly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5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79" name="Rectangle 2"/>
          <p:cNvSpPr txBox="1">
            <a:spLocks noChangeArrowheads="1"/>
          </p:cNvSpPr>
          <p:nvPr/>
        </p:nvSpPr>
        <p:spPr bwMode="auto">
          <a:xfrm>
            <a:off x="508000" y="1052513"/>
            <a:ext cx="8913813" cy="50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Establishment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kern="0" dirty="0" smtClean="0"/>
              <a:t>	 May 1995</a:t>
            </a:r>
            <a:endParaRPr lang="en-US" altLang="ja-JP" sz="2400" b="1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Membership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Open to any entity, organization and person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Independent from ARIB membership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Members : 163 </a:t>
            </a:r>
            <a:r>
              <a:rPr lang="en-US" altLang="ja-JP" sz="1600" kern="0" dirty="0" smtClean="0"/>
              <a:t>(as of 1 April 2015)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ja-JP" sz="1200" kern="0" dirty="0" smtClean="0"/>
              <a:t/>
            </a:r>
            <a:br>
              <a:rPr lang="en-US" altLang="ja-JP" sz="1200" kern="0" dirty="0" smtClean="0"/>
            </a:br>
            <a:r>
              <a:rPr lang="en-US" altLang="ja-JP" sz="2000" kern="0" dirty="0" smtClean="0"/>
              <a:t>  </a:t>
            </a:r>
            <a:r>
              <a:rPr lang="ja-JP" altLang="en-US" sz="2000" kern="0" dirty="0" smtClean="0"/>
              <a:t>・</a:t>
            </a:r>
            <a:r>
              <a:rPr lang="en-US" altLang="ja-JP" sz="2000" kern="0" dirty="0" smtClean="0"/>
              <a:t>Telecom Operators	:  </a:t>
            </a:r>
            <a:r>
              <a:rPr lang="ja-JP" altLang="en-US" sz="2000" kern="0" dirty="0"/>
              <a:t> </a:t>
            </a:r>
            <a:r>
              <a:rPr lang="ja-JP" altLang="en-US" sz="2000" kern="0" dirty="0" smtClean="0"/>
              <a:t> </a:t>
            </a:r>
            <a:r>
              <a:rPr lang="en-US" altLang="ja-JP" sz="2000" kern="0" dirty="0" smtClean="0"/>
              <a:t> 6</a:t>
            </a:r>
            <a:br>
              <a:rPr lang="en-US" altLang="ja-JP" sz="2000" kern="0" dirty="0" smtClean="0"/>
            </a:br>
            <a:r>
              <a:rPr lang="en-US" altLang="ja-JP" sz="2000" kern="0" dirty="0" smtClean="0"/>
              <a:t>  </a:t>
            </a:r>
            <a:r>
              <a:rPr lang="ja-JP" altLang="en-US" sz="2000" kern="0" dirty="0" smtClean="0"/>
              <a:t>・</a:t>
            </a:r>
            <a:r>
              <a:rPr lang="en-US" altLang="ja-JP" sz="2000" kern="0" dirty="0" smtClean="0"/>
              <a:t>Broadcasters		:   17</a:t>
            </a:r>
            <a:br>
              <a:rPr lang="en-US" altLang="ja-JP" sz="2000" kern="0" dirty="0" smtClean="0"/>
            </a:br>
            <a:r>
              <a:rPr lang="en-US" altLang="ja-JP" sz="2000" kern="0" dirty="0" smtClean="0"/>
              <a:t>  </a:t>
            </a:r>
            <a:r>
              <a:rPr lang="ja-JP" altLang="en-US" sz="2000" kern="0" dirty="0" smtClean="0"/>
              <a:t>・</a:t>
            </a:r>
            <a:r>
              <a:rPr lang="en-US" altLang="ja-JP" sz="2000" kern="0" dirty="0" smtClean="0"/>
              <a:t>Manufactures		:</a:t>
            </a:r>
            <a:r>
              <a:rPr lang="ja-JP" altLang="en-US" sz="2000" kern="0" dirty="0"/>
              <a:t> </a:t>
            </a:r>
            <a:r>
              <a:rPr lang="en-US" altLang="ja-JP" sz="2000" kern="0" dirty="0" smtClean="0"/>
              <a:t>124</a:t>
            </a:r>
            <a:br>
              <a:rPr lang="en-US" altLang="ja-JP" sz="2000" kern="0" dirty="0" smtClean="0"/>
            </a:br>
            <a:r>
              <a:rPr lang="en-US" altLang="ja-JP" sz="2000" kern="0" dirty="0" smtClean="0"/>
              <a:t>  </a:t>
            </a:r>
            <a:r>
              <a:rPr lang="ja-JP" altLang="en-US" sz="2000" kern="0" dirty="0" smtClean="0"/>
              <a:t>・</a:t>
            </a:r>
            <a:r>
              <a:rPr lang="en-US" altLang="ja-JP" sz="2000" kern="0" dirty="0" smtClean="0"/>
              <a:t>Others			:   16</a:t>
            </a:r>
            <a:endParaRPr lang="en-US" altLang="ja-JP" sz="2000" kern="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Holding period</a:t>
            </a:r>
            <a:r>
              <a:rPr lang="en-US" altLang="ja-JP" sz="2800" b="1" kern="0" dirty="0" smtClean="0"/>
              <a:t/>
            </a:r>
            <a:br>
              <a:rPr lang="en-US" altLang="ja-JP" sz="2800" b="1" kern="0" dirty="0" smtClean="0"/>
            </a:br>
            <a:r>
              <a:rPr lang="en-US" altLang="ja-JP" sz="2400" b="1" kern="0" dirty="0" smtClean="0"/>
              <a:t> </a:t>
            </a:r>
            <a:r>
              <a:rPr lang="en-US" altLang="ja-JP" sz="2400" kern="0" dirty="0" smtClean="0"/>
              <a:t>3 - 4 times a year</a:t>
            </a:r>
          </a:p>
        </p:txBody>
      </p:sp>
    </p:spTree>
    <p:extLst>
      <p:ext uri="{BB962C8B-B14F-4D97-AF65-F5344CB8AC3E}">
        <p14:creationId xmlns:p14="http://schemas.microsoft.com/office/powerpoint/2010/main" val="296492290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ARIB’s R&amp;D and Standardization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6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5529263" y="5184775"/>
            <a:ext cx="3908425" cy="83502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Other Organization</a:t>
            </a: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244475" y="1557338"/>
            <a:ext cx="9207500" cy="3206750"/>
          </a:xfrm>
          <a:custGeom>
            <a:avLst/>
            <a:gdLst>
              <a:gd name="T0" fmla="*/ 2147483647 w 5355"/>
              <a:gd name="T1" fmla="*/ 0 h 2020"/>
              <a:gd name="T2" fmla="*/ 2147483647 w 5355"/>
              <a:gd name="T3" fmla="*/ 2147483647 h 2020"/>
              <a:gd name="T4" fmla="*/ 2147483647 w 5355"/>
              <a:gd name="T5" fmla="*/ 2147483647 h 2020"/>
              <a:gd name="T6" fmla="*/ 2147483647 w 5355"/>
              <a:gd name="T7" fmla="*/ 2147483647 h 2020"/>
              <a:gd name="T8" fmla="*/ 2147483647 w 5355"/>
              <a:gd name="T9" fmla="*/ 2147483647 h 2020"/>
              <a:gd name="T10" fmla="*/ 2147483647 w 5355"/>
              <a:gd name="T11" fmla="*/ 2147483647 h 2020"/>
              <a:gd name="T12" fmla="*/ 0 w 5355"/>
              <a:gd name="T13" fmla="*/ 2147483647 h 20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55"/>
              <a:gd name="T22" fmla="*/ 0 h 2020"/>
              <a:gd name="T23" fmla="*/ 5355 w 5355"/>
              <a:gd name="T24" fmla="*/ 2020 h 20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55" h="2020">
                <a:moveTo>
                  <a:pt x="7" y="0"/>
                </a:moveTo>
                <a:lnTo>
                  <a:pt x="7" y="2020"/>
                </a:lnTo>
                <a:lnTo>
                  <a:pt x="2702" y="2020"/>
                </a:lnTo>
                <a:lnTo>
                  <a:pt x="2702" y="1053"/>
                </a:lnTo>
                <a:lnTo>
                  <a:pt x="5355" y="1046"/>
                </a:lnTo>
                <a:lnTo>
                  <a:pt x="5355" y="64"/>
                </a:lnTo>
                <a:lnTo>
                  <a:pt x="0" y="64"/>
                </a:lnTo>
              </a:path>
            </a:pathLst>
          </a:custGeom>
          <a:solidFill>
            <a:srgbClr val="00FFFF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529263" y="3286125"/>
            <a:ext cx="3900487" cy="182245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MIC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14338" y="1878013"/>
            <a:ext cx="3527425" cy="400050"/>
          </a:xfrm>
          <a:prstGeom prst="rect">
            <a:avLst/>
          </a:prstGeom>
          <a:solidFill>
            <a:srgbClr val="FFCC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000">
                <a:ea typeface="ＭＳ Ｐゴシック" pitchFamily="50" charset="-128"/>
              </a:rPr>
              <a:t>Technical Committee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132263" y="1878013"/>
            <a:ext cx="2687637" cy="1044575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000">
                <a:ea typeface="ＭＳ Ｐゴシック" pitchFamily="50" charset="-128"/>
              </a:rPr>
              <a:t>Advanced Wireless Communications Study Committee</a:t>
            </a:r>
            <a:endParaRPr kumimoji="1" lang="en-US" altLang="ja-JP" sz="240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981825" y="1878013"/>
            <a:ext cx="2346325" cy="1044575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000">
                <a:ea typeface="ＭＳ Ｐゴシック" pitchFamily="50" charset="-128"/>
              </a:rPr>
              <a:t>Electromagnetic Environment Committee</a:t>
            </a:r>
            <a:endParaRPr kumimoji="1" lang="en-US" altLang="ja-JP" sz="240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414338" y="2563813"/>
            <a:ext cx="1320800" cy="307975"/>
          </a:xfrm>
          <a:prstGeom prst="rect">
            <a:avLst/>
          </a:prstGeom>
          <a:solidFill>
            <a:srgbClr val="FFCC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>
                <a:ea typeface="ＭＳ Ｐゴシック" pitchFamily="50" charset="-128"/>
              </a:rPr>
              <a:t>R&amp;D Group</a:t>
            </a: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628900" y="2563813"/>
            <a:ext cx="1320800" cy="307975"/>
          </a:xfrm>
          <a:prstGeom prst="rect">
            <a:avLst/>
          </a:prstGeom>
          <a:solidFill>
            <a:srgbClr val="FFCC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>
                <a:ea typeface="ＭＳ Ｐゴシック" pitchFamily="50" charset="-128"/>
              </a:rPr>
              <a:t>R&amp;D Group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739900" y="2540000"/>
            <a:ext cx="909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sz="2400">
                <a:latin typeface="Times New Roman" pitchFamily="18" charset="0"/>
                <a:ea typeface="ＭＳ Ｐゴシック" pitchFamily="50" charset="-128"/>
              </a:rPr>
              <a:t>• • • •   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5637213" y="3581400"/>
            <a:ext cx="3649662" cy="59372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600">
                <a:ea typeface="ＭＳ Ｐゴシック" pitchFamily="50" charset="-128"/>
              </a:rPr>
              <a:t>Considerations on Technical Requirements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5595938" y="4392613"/>
            <a:ext cx="3732212" cy="6461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solidFill>
                  <a:schemeClr val="bg1"/>
                </a:solidFill>
                <a:ea typeface="ＭＳ Ｐゴシック" pitchFamily="50" charset="-128"/>
              </a:rPr>
              <a:t>Rule making by the Ministry (Mandatory)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1322388" y="4926013"/>
            <a:ext cx="3302000" cy="400050"/>
          </a:xfrm>
          <a:prstGeom prst="rect">
            <a:avLst/>
          </a:prstGeom>
          <a:solidFill>
            <a:srgbClr val="99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000">
                <a:ea typeface="ＭＳ Ｐゴシック" pitchFamily="50" charset="-128"/>
              </a:rPr>
              <a:t>Standard Assembly</a:t>
            </a:r>
            <a:endParaRPr kumimoji="1" lang="en-US" altLang="ja-JP" sz="240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616575" y="5591175"/>
            <a:ext cx="3732213" cy="3683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Draft Standard</a:t>
            </a: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>
            <a:off x="7437438" y="4187825"/>
            <a:ext cx="12700" cy="204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>
            <a:off x="2971800" y="4648200"/>
            <a:ext cx="1588" cy="277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2973388" y="53832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992188" y="2944813"/>
            <a:ext cx="107315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 flipH="1">
            <a:off x="3078163" y="2957513"/>
            <a:ext cx="79375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" name="Line 23"/>
          <p:cNvSpPr>
            <a:spLocks noChangeShapeType="1"/>
          </p:cNvSpPr>
          <p:nvPr/>
        </p:nvSpPr>
        <p:spPr bwMode="auto">
          <a:xfrm flipH="1">
            <a:off x="3716338" y="2944813"/>
            <a:ext cx="1897062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 flipH="1">
            <a:off x="4211638" y="2944813"/>
            <a:ext cx="3795712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" name="Line 25"/>
          <p:cNvSpPr>
            <a:spLocks noChangeShapeType="1"/>
          </p:cNvSpPr>
          <p:nvPr/>
        </p:nvSpPr>
        <p:spPr bwMode="auto">
          <a:xfrm>
            <a:off x="2286000" y="2957513"/>
            <a:ext cx="144463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>
            <a:off x="2608263" y="2968625"/>
            <a:ext cx="52387" cy="522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2806700" y="914400"/>
            <a:ext cx="3878263" cy="369888"/>
          </a:xfrm>
          <a:prstGeom prst="rect">
            <a:avLst/>
          </a:prstGeom>
          <a:solidFill>
            <a:srgbClr val="FFCC99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Demands for radio systems</a:t>
            </a:r>
          </a:p>
        </p:txBody>
      </p:sp>
      <p:sp>
        <p:nvSpPr>
          <p:cNvPr id="64" name="Line 28"/>
          <p:cNvSpPr>
            <a:spLocks noChangeShapeType="1"/>
          </p:cNvSpPr>
          <p:nvPr/>
        </p:nvSpPr>
        <p:spPr bwMode="auto">
          <a:xfrm flipH="1">
            <a:off x="3054350" y="1371600"/>
            <a:ext cx="660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Line 29"/>
          <p:cNvSpPr>
            <a:spLocks noChangeShapeType="1"/>
          </p:cNvSpPr>
          <p:nvPr/>
        </p:nvSpPr>
        <p:spPr bwMode="auto">
          <a:xfrm>
            <a:off x="4953000" y="137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>
            <a:off x="6189663" y="1371600"/>
            <a:ext cx="123825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>
            <a:off x="1074738" y="23352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" name="Line 32"/>
          <p:cNvSpPr>
            <a:spLocks noChangeShapeType="1"/>
          </p:cNvSpPr>
          <p:nvPr/>
        </p:nvSpPr>
        <p:spPr bwMode="auto">
          <a:xfrm>
            <a:off x="3340100" y="23241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" name="Line 33"/>
          <p:cNvSpPr>
            <a:spLocks noChangeShapeType="1"/>
          </p:cNvSpPr>
          <p:nvPr/>
        </p:nvSpPr>
        <p:spPr bwMode="auto">
          <a:xfrm>
            <a:off x="2971800" y="4038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" name="Line 34"/>
          <p:cNvSpPr>
            <a:spLocks noChangeShapeType="1"/>
          </p:cNvSpPr>
          <p:nvPr/>
        </p:nvSpPr>
        <p:spPr bwMode="auto">
          <a:xfrm flipH="1" flipV="1">
            <a:off x="4627563" y="5108575"/>
            <a:ext cx="90170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1906588" y="2957513"/>
            <a:ext cx="330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" name="AutoShape 37"/>
          <p:cNvSpPr>
            <a:spLocks noChangeArrowheads="1"/>
          </p:cNvSpPr>
          <p:nvPr/>
        </p:nvSpPr>
        <p:spPr bwMode="auto">
          <a:xfrm>
            <a:off x="1816100" y="4267200"/>
            <a:ext cx="2476500" cy="419100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Draft Standard</a:t>
            </a:r>
            <a:endParaRPr kumimoji="1" lang="ja-JP" altLang="en-US">
              <a:ea typeface="ＭＳ Ｐゴシック" pitchFamily="50" charset="-128"/>
            </a:endParaRPr>
          </a:p>
        </p:txBody>
      </p:sp>
      <p:sp>
        <p:nvSpPr>
          <p:cNvPr id="73" name="AutoShape 38"/>
          <p:cNvSpPr>
            <a:spLocks noChangeArrowheads="1"/>
          </p:cNvSpPr>
          <p:nvPr/>
        </p:nvSpPr>
        <p:spPr bwMode="auto">
          <a:xfrm>
            <a:off x="1403350" y="3581400"/>
            <a:ext cx="3136900" cy="493713"/>
          </a:xfrm>
          <a:prstGeom prst="parallelogram">
            <a:avLst>
              <a:gd name="adj" fmla="val 63096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Results of R&amp;D</a:t>
            </a:r>
            <a:endParaRPr kumimoji="1" lang="ja-JP" altLang="en-US">
              <a:ea typeface="ＭＳ Ｐゴシック" pitchFamily="50" charset="-128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742950" y="1600200"/>
            <a:ext cx="777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400">
                <a:ea typeface="ＭＳ Ｐゴシック" pitchFamily="50" charset="-128"/>
              </a:rPr>
              <a:t>Committees and subordinate groups for standardization inside ARIB</a:t>
            </a:r>
          </a:p>
        </p:txBody>
      </p:sp>
      <p:sp>
        <p:nvSpPr>
          <p:cNvPr id="75" name="AutoShape 42"/>
          <p:cNvSpPr>
            <a:spLocks noChangeArrowheads="1"/>
          </p:cNvSpPr>
          <p:nvPr/>
        </p:nvSpPr>
        <p:spPr bwMode="auto">
          <a:xfrm rot="5400000">
            <a:off x="5009357" y="3632993"/>
            <a:ext cx="381000" cy="658813"/>
          </a:xfrm>
          <a:prstGeom prst="upDownArrow">
            <a:avLst>
              <a:gd name="adj1" fmla="val 50000"/>
              <a:gd name="adj2" fmla="val 34591"/>
            </a:avLst>
          </a:prstGeom>
          <a:solidFill>
            <a:srgbClr val="CCECFF">
              <a:alpha val="30196"/>
            </a:srgbClr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6" name="AutoShape 43"/>
          <p:cNvSpPr>
            <a:spLocks noChangeArrowheads="1"/>
          </p:cNvSpPr>
          <p:nvPr/>
        </p:nvSpPr>
        <p:spPr bwMode="auto">
          <a:xfrm>
            <a:off x="1485900" y="5645150"/>
            <a:ext cx="3040063" cy="4905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>
                <a:ea typeface="ＭＳ Ｐゴシック" pitchFamily="50" charset="-128"/>
              </a:rPr>
              <a:t>ARIB Standard</a:t>
            </a:r>
            <a:r>
              <a:rPr kumimoji="1" lang="ja-JP" altLang="en-US">
                <a:ea typeface="ＭＳ Ｐゴシック" pitchFamily="50" charset="-128"/>
              </a:rPr>
              <a:t> </a:t>
            </a:r>
            <a:r>
              <a:rPr kumimoji="1" lang="en-US" altLang="ja-JP">
                <a:ea typeface="ＭＳ Ｐゴシック" pitchFamily="50" charset="-128"/>
              </a:rPr>
              <a:t>(Voluntary)</a:t>
            </a:r>
            <a:endParaRPr kumimoji="1" lang="ja-JP" altLang="en-US">
              <a:ea typeface="ＭＳ Ｐゴシック" pitchFamily="50" charset="-128"/>
            </a:endParaRPr>
          </a:p>
        </p:txBody>
      </p:sp>
      <p:sp>
        <p:nvSpPr>
          <p:cNvPr id="77" name="テキスト ボックス 1"/>
          <p:cNvSpPr txBox="1">
            <a:spLocks noChangeArrowheads="1"/>
          </p:cNvSpPr>
          <p:nvPr/>
        </p:nvSpPr>
        <p:spPr bwMode="auto">
          <a:xfrm>
            <a:off x="5954713" y="6019800"/>
            <a:ext cx="304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1400" dirty="0">
                <a:ea typeface="ＭＳ Ｐゴシック" pitchFamily="50" charset="-128"/>
              </a:rPr>
              <a:t>MIC : Ministry of Internal Affairs and</a:t>
            </a:r>
          </a:p>
          <a:p>
            <a:pPr eaLnBrk="1" hangingPunct="1"/>
            <a:r>
              <a:rPr kumimoji="1" lang="en-US" altLang="ja-JP" sz="1400" dirty="0">
                <a:ea typeface="ＭＳ Ｐゴシック" pitchFamily="50" charset="-128"/>
              </a:rPr>
              <a:t>          Telecommunications</a:t>
            </a:r>
          </a:p>
        </p:txBody>
      </p:sp>
    </p:spTree>
    <p:extLst>
      <p:ext uri="{BB962C8B-B14F-4D97-AF65-F5344CB8AC3E}">
        <p14:creationId xmlns:p14="http://schemas.microsoft.com/office/powerpoint/2010/main" val="45756474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b="1" dirty="0" smtClean="0">
                <a:cs typeface="Arial" charset="0"/>
              </a:rPr>
              <a:t>Outcome from Standard Assembly</a:t>
            </a:r>
            <a:endParaRPr lang="ja-JP" altLang="en-US" sz="3600" b="1" dirty="0" smtClean="0">
              <a:cs typeface="Arial" charset="0"/>
            </a:endParaRPr>
          </a:p>
        </p:txBody>
      </p:sp>
      <p:sp>
        <p:nvSpPr>
          <p:cNvPr id="33796" name="スライド番号プレースホルダー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AD99609-2286-4246-9F1C-03FC16DC2CBD}" type="slidenum">
              <a:rPr lang="en-US" altLang="ja-JP" sz="120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7</a:t>
            </a:fld>
            <a:endParaRPr lang="en-US" altLang="ja-JP" sz="1200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5300" y="1125538"/>
            <a:ext cx="9028113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924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924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924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924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9244D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ARIB Standard (STD)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technical regulation for radio systems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 smtClean="0"/>
              <a:t>Including “government technical regulation” for users’ convenience</a:t>
            </a:r>
          </a:p>
          <a:p>
            <a:pPr eaLnBrk="1" hangingPunct="1">
              <a:buFont typeface="Wingdings" panose="05000000000000000000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ARIB Technical Report (TR)</a:t>
            </a:r>
          </a:p>
          <a:p>
            <a:pPr lvl="1" eaLnBrk="1" hangingPunct="1">
              <a:buFont typeface="Wingdings" pitchFamily="2" charset="2"/>
              <a:buChar char="p"/>
              <a:defRPr/>
            </a:pPr>
            <a:r>
              <a:rPr lang="en-US" altLang="ja-JP" sz="2000" kern="0" dirty="0"/>
              <a:t>o</a:t>
            </a:r>
            <a:r>
              <a:rPr lang="en-US" altLang="ja-JP" sz="2000" kern="0" dirty="0" smtClean="0"/>
              <a:t>perational guidelines for radio systems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Number of STD and TR *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altLang="ja-JP" sz="2400" b="1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altLang="ja-JP" sz="2400" b="1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altLang="ja-JP" sz="2400" b="1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altLang="ja-JP" sz="2400" b="1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altLang="ja-JP" sz="2400" b="1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ts val="1500"/>
              </a:lnSpc>
              <a:buFont typeface="Wingdings" pitchFamily="2" charset="2"/>
              <a:buChar char="n"/>
              <a:defRPr/>
            </a:pPr>
            <a:r>
              <a:rPr lang="en-US" altLang="ja-JP" sz="24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 Download</a:t>
            </a:r>
          </a:p>
          <a:p>
            <a:pPr marL="457200" lvl="1" indent="0" eaLnBrk="1" hangingPunct="1">
              <a:buNone/>
              <a:defRPr/>
            </a:pPr>
            <a:r>
              <a:rPr lang="en-US" altLang="ja-JP" sz="2000" u="sng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http</a:t>
            </a:r>
            <a:r>
              <a:rPr lang="en-US" altLang="ja-JP" sz="20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://www.arib.or.jp/english/html/overview/index.html</a:t>
            </a:r>
            <a:endParaRPr lang="en-US" altLang="ja-JP" sz="2000" u="sng" kern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119117"/>
              </p:ext>
            </p:extLst>
          </p:nvPr>
        </p:nvGraphicFramePr>
        <p:xfrm>
          <a:off x="1219200" y="3573463"/>
          <a:ext cx="6989763" cy="1584336"/>
        </p:xfrm>
        <a:graphic>
          <a:graphicData uri="http://schemas.openxmlformats.org/drawingml/2006/table">
            <a:tbl>
              <a:tblPr/>
              <a:tblGrid>
                <a:gridCol w="3322638"/>
                <a:gridCol w="1833562"/>
                <a:gridCol w="1833563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STD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TR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Telecommunications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90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(90)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23 (23)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Broadcasting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69 (67)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39 (39)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General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0 (  0)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1 (  1)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25" marR="91425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1335642" y="5108575"/>
            <a:ext cx="698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dirty="0">
                <a:solidFill>
                  <a:srgbClr val="000000"/>
                </a:solidFill>
              </a:rPr>
              <a:t>* Not including suppressed STD/TR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830523" y="3059113"/>
            <a:ext cx="34086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altLang="ja-JP" sz="1600" kern="0" dirty="0" smtClean="0">
                <a:solidFill>
                  <a:srgbClr val="000000"/>
                </a:solidFill>
              </a:rPr>
              <a:t>As of 1 April 2015  (1 April 2014)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32314" y="5638800"/>
            <a:ext cx="28256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altLang="ja-JP" sz="2000" kern="0" dirty="0" smtClean="0">
                <a:solidFill>
                  <a:srgbClr val="000000"/>
                </a:solidFill>
              </a:rPr>
              <a:t>Since 21 April 2008</a:t>
            </a:r>
          </a:p>
        </p:txBody>
      </p:sp>
    </p:spTree>
    <p:extLst>
      <p:ext uri="{BB962C8B-B14F-4D97-AF65-F5344CB8AC3E}">
        <p14:creationId xmlns:p14="http://schemas.microsoft.com/office/powerpoint/2010/main" val="408471662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600" b="1" smtClean="0">
                <a:ea typeface="ＤＦＰPOP体" pitchFamily="82" charset="-128"/>
              </a:rPr>
              <a:t>IPR Activities</a:t>
            </a:r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6D743C1A-78E3-4D63-A6B4-5D8BD1CC428D}" type="slidenum">
              <a:rPr lang="ja-JP" altLang="en-US" sz="1200" b="1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</a:rPr>
              <a:pPr eaLnBrk="1" hangingPunct="1"/>
              <a:t>8</a:t>
            </a:fld>
            <a:endParaRPr lang="en-US" altLang="ja-JP" sz="1200" b="1" smtClean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7950" y="6435725"/>
            <a:ext cx="2497138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Sophia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Antipolis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20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April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201</a:t>
            </a:r>
            <a:r>
              <a:rPr lang="en-US" altLang="ja-JP" sz="1200" b="1" dirty="0" smtClean="0">
                <a:solidFill>
                  <a:srgbClr val="09244D"/>
                </a:solidFill>
                <a:ea typeface="굴림" pitchFamily="50" charset="-127"/>
              </a:rPr>
              <a:t>5</a:t>
            </a:r>
            <a:endParaRPr lang="en-CA" altLang="ko-KR" sz="1200" b="1" dirty="0" smtClean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5192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中表紙スライド">
  <a:themeElements>
    <a:clrScheme name="1_中表紙スライ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中表紙スライド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中表紙スライ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中表紙スライド">
  <a:themeElements>
    <a:clrScheme name="1_中表紙スライ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中表紙スライド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中表紙スライ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表紙スライ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中表紙スライ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8204</TotalTime>
  <Words>1456</Words>
  <Application>Microsoft Office PowerPoint</Application>
  <PresentationFormat>A4 210 x 297 mm</PresentationFormat>
  <Paragraphs>454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25</vt:i4>
      </vt:variant>
    </vt:vector>
  </HeadingPairs>
  <TitlesOfParts>
    <vt:vector size="31" baseType="lpstr">
      <vt:lpstr>Default Design</vt:lpstr>
      <vt:lpstr>1_Pixel</vt:lpstr>
      <vt:lpstr>3_中表紙スライド</vt:lpstr>
      <vt:lpstr>1_Default Design</vt:lpstr>
      <vt:lpstr>4_中表紙スライド</vt:lpstr>
      <vt:lpstr>2_Pixel</vt:lpstr>
      <vt:lpstr>Activities of ARIB - Standardization and IPR -</vt:lpstr>
      <vt:lpstr>PowerPoint プレゼンテーション</vt:lpstr>
      <vt:lpstr>About ARIB</vt:lpstr>
      <vt:lpstr>Outline of ARIB</vt:lpstr>
      <vt:lpstr>Standardization Activities</vt:lpstr>
      <vt:lpstr>ARIB Standard Assembly</vt:lpstr>
      <vt:lpstr>ARIB’s R&amp;D and Standardization</vt:lpstr>
      <vt:lpstr>Outcome from Standard Assembly</vt:lpstr>
      <vt:lpstr>IPR Activities</vt:lpstr>
      <vt:lpstr>IPR and Standardization</vt:lpstr>
      <vt:lpstr>IPR Policy</vt:lpstr>
      <vt:lpstr>IPR Treatment</vt:lpstr>
      <vt:lpstr>Submission of IPR　(1/3)</vt:lpstr>
      <vt:lpstr>Submission of IPR (2/3)</vt:lpstr>
      <vt:lpstr>Submission of IPR (3/3)</vt:lpstr>
      <vt:lpstr>IPR Database Service</vt:lpstr>
      <vt:lpstr>Further Actions</vt:lpstr>
      <vt:lpstr>Thank you for your attention.</vt:lpstr>
      <vt:lpstr>Supplementary Slides</vt:lpstr>
      <vt:lpstr>Organization of ARIB</vt:lpstr>
      <vt:lpstr>ARIB STD / TR Download</vt:lpstr>
      <vt:lpstr>History of Activities on IPR</vt:lpstr>
      <vt:lpstr>IPR Documents (1/2)</vt:lpstr>
      <vt:lpstr>IPR Documents (2/2)</vt:lpstr>
      <vt:lpstr>Copyright Guidelines</vt:lpstr>
    </vt:vector>
  </TitlesOfParts>
  <Company>atis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GSC-13 Draft Presentation Template</dc:title>
  <dc:creator>sbarclay</dc:creator>
  <cp:lastModifiedBy>FJ-USER</cp:lastModifiedBy>
  <cp:revision>288</cp:revision>
  <cp:lastPrinted>2015-04-03T05:36:24Z</cp:lastPrinted>
  <dcterms:created xsi:type="dcterms:W3CDTF">2007-12-04T17:17:04Z</dcterms:created>
  <dcterms:modified xsi:type="dcterms:W3CDTF">2015-04-07T04:49:06Z</dcterms:modified>
</cp:coreProperties>
</file>