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  <p:sldMasterId id="2147484195" r:id="rId4"/>
  </p:sldMasterIdLst>
  <p:notesMasterIdLst>
    <p:notesMasterId r:id="rId16"/>
  </p:notesMasterIdLst>
  <p:handoutMasterIdLst>
    <p:handoutMasterId r:id="rId17"/>
  </p:handoutMasterIdLst>
  <p:sldIdLst>
    <p:sldId id="280" r:id="rId5"/>
    <p:sldId id="286" r:id="rId6"/>
    <p:sldId id="297" r:id="rId7"/>
    <p:sldId id="296" r:id="rId8"/>
    <p:sldId id="288" r:id="rId9"/>
    <p:sldId id="298" r:id="rId10"/>
    <p:sldId id="300" r:id="rId11"/>
    <p:sldId id="301" r:id="rId12"/>
    <p:sldId id="290" r:id="rId13"/>
    <p:sldId id="291" r:id="rId14"/>
    <p:sldId id="281" r:id="rId15"/>
  </p:sldIdLst>
  <p:sldSz cx="12188825" cy="6858000"/>
  <p:notesSz cx="6797675" cy="9928225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1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1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1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1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2" userDrawn="1">
          <p15:clr>
            <a:srgbClr val="A4A3A4"/>
          </p15:clr>
        </p15:guide>
        <p15:guide id="2" pos="18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1E1DF"/>
    <a:srgbClr val="F8D4F3"/>
    <a:srgbClr val="0072A8"/>
    <a:srgbClr val="0099E6"/>
    <a:srgbClr val="006496"/>
    <a:srgbClr val="99CC00"/>
    <a:srgbClr val="CDE6FF"/>
    <a:srgbClr val="66FFCC"/>
    <a:srgbClr val="99CCFF"/>
    <a:srgbClr val="006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4" autoAdjust="0"/>
    <p:restoredTop sz="94494"/>
  </p:normalViewPr>
  <p:slideViewPr>
    <p:cSldViewPr>
      <p:cViewPr varScale="1">
        <p:scale>
          <a:sx n="86" d="100"/>
          <a:sy n="86" d="100"/>
        </p:scale>
        <p:origin x="1104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42"/>
        <p:guide pos="18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007"/>
          </a:xfrm>
          <a:prstGeom prst="rect">
            <a:avLst/>
          </a:prstGeom>
        </p:spPr>
        <p:txBody>
          <a:bodyPr vert="horz" lIns="85496" tIns="42748" rIns="85496" bIns="42748" rtlCol="0"/>
          <a:lstStyle>
            <a:lvl1pPr algn="l">
              <a:defRPr sz="1100">
                <a:latin typeface="Calibri" charset="0"/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007"/>
          </a:xfrm>
          <a:prstGeom prst="rect">
            <a:avLst/>
          </a:prstGeom>
        </p:spPr>
        <p:txBody>
          <a:bodyPr vert="horz" lIns="85496" tIns="42748" rIns="85496" bIns="42748" rtlCol="0"/>
          <a:lstStyle>
            <a:lvl1pPr algn="r">
              <a:defRPr sz="1100">
                <a:latin typeface="Calibri" charset="0"/>
                <a:ea typeface="Microsoft YaHei" charset="-122"/>
              </a:defRPr>
            </a:lvl1pPr>
          </a:lstStyle>
          <a:p>
            <a:pPr>
              <a:defRPr/>
            </a:pPr>
            <a:fld id="{7FC1978A-1F82-492B-B8EE-41B6AC6A1B13}" type="datetimeFigureOut">
              <a:rPr lang="en-US"/>
              <a:pPr>
                <a:defRPr/>
              </a:pPr>
              <a:t>9/22/17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218"/>
            <a:ext cx="2946400" cy="498007"/>
          </a:xfrm>
          <a:prstGeom prst="rect">
            <a:avLst/>
          </a:prstGeom>
        </p:spPr>
        <p:txBody>
          <a:bodyPr vert="horz" lIns="85496" tIns="42748" rIns="85496" bIns="42748" rtlCol="0" anchor="b"/>
          <a:lstStyle>
            <a:lvl1pPr algn="l">
              <a:defRPr sz="1100">
                <a:latin typeface="Calibri" charset="0"/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8007"/>
          </a:xfrm>
          <a:prstGeom prst="rect">
            <a:avLst/>
          </a:prstGeom>
        </p:spPr>
        <p:txBody>
          <a:bodyPr vert="horz" lIns="85496" tIns="42748" rIns="85496" bIns="42748" rtlCol="0" anchor="b"/>
          <a:lstStyle>
            <a:lvl1pPr algn="r">
              <a:defRPr sz="1100">
                <a:latin typeface="Calibri" charset="0"/>
                <a:ea typeface="Microsoft YaHei" charset="-122"/>
              </a:defRPr>
            </a:lvl1pPr>
          </a:lstStyle>
          <a:p>
            <a:pPr>
              <a:defRPr/>
            </a:pPr>
            <a:fld id="{DEB23563-4E8A-435A-A861-B1BDEE08EC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96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" y="754063"/>
            <a:ext cx="6613525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1038" y="4715109"/>
            <a:ext cx="5435600" cy="446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1" y="1"/>
            <a:ext cx="2949575" cy="49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76847" algn="l"/>
                <a:tab pos="1353693" algn="l"/>
                <a:tab pos="2030540" algn="l"/>
                <a:tab pos="2707386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46514" y="1"/>
            <a:ext cx="2949575" cy="49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76847" algn="l"/>
                <a:tab pos="1353693" algn="l"/>
                <a:tab pos="2030540" algn="l"/>
                <a:tab pos="2707386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" y="9431815"/>
            <a:ext cx="2949575" cy="49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76847" algn="l"/>
                <a:tab pos="1353693" algn="l"/>
                <a:tab pos="2030540" algn="l"/>
                <a:tab pos="2707386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46514" y="9431815"/>
            <a:ext cx="2949575" cy="49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76847" algn="l"/>
                <a:tab pos="1353693" algn="l"/>
                <a:tab pos="2030540" algn="l"/>
                <a:tab pos="2707386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7BCA2D-D770-4603-A147-F75F9C8CE4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272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MS PGothic" panose="020B0600070205080204" pitchFamily="34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7BCA2D-D770-4603-A147-F75F9C8CE49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94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2422004" y="620689"/>
            <a:ext cx="9154046" cy="648072"/>
          </a:xfrm>
        </p:spPr>
        <p:txBody>
          <a:bodyPr/>
          <a:lstStyle>
            <a:lvl1pPr>
              <a:defRPr b="1">
                <a:solidFill>
                  <a:srgbClr val="006DA7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Pg  </a:t>
            </a:r>
            <a:fld id="{418C69ED-6882-46C6-BA7A-4BD006212BB0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| </a:t>
            </a:r>
          </a:p>
        </p:txBody>
      </p:sp>
    </p:spTree>
    <p:extLst>
      <p:ext uri="{BB962C8B-B14F-4D97-AF65-F5344CB8AC3E}">
        <p14:creationId xmlns:p14="http://schemas.microsoft.com/office/powerpoint/2010/main" val="225412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/>
          <p:cNvSpPr txBox="1">
            <a:spLocks noChangeArrowheads="1"/>
          </p:cNvSpPr>
          <p:nvPr userDrawn="1"/>
        </p:nvSpPr>
        <p:spPr bwMode="auto">
          <a:xfrm>
            <a:off x="4581525" y="6292850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rgbClr val="404040"/>
                </a:solidFill>
                <a:latin typeface="Verdana" panose="020B0604030504040204" pitchFamily="34" charset="0"/>
              </a:rPr>
              <a:t>26-27 September 2017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59570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1600" cy="59570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16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2422004" y="620689"/>
            <a:ext cx="9154046" cy="648072"/>
          </a:xfrm>
        </p:spPr>
        <p:txBody>
          <a:bodyPr/>
          <a:lstStyle>
            <a:lvl1pPr>
              <a:defRPr b="1">
                <a:solidFill>
                  <a:srgbClr val="006DA7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sldNum" idx="12"/>
          </p:nvPr>
        </p:nvSpPr>
        <p:spPr>
          <a:xfrm>
            <a:off x="365125" y="6308725"/>
            <a:ext cx="2527300" cy="354013"/>
          </a:xfrm>
        </p:spPr>
        <p:txBody>
          <a:bodyPr/>
          <a:lstStyle>
            <a:lvl1pPr>
              <a:defRPr sz="1400" b="0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r>
              <a:rPr lang="en-US" altLang="en-US"/>
              <a:t>Pg  </a:t>
            </a:r>
            <a:fld id="{B8DAF937-23F1-4CF6-8C05-57C273DF013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| </a:t>
            </a:r>
          </a:p>
        </p:txBody>
      </p:sp>
    </p:spTree>
    <p:extLst>
      <p:ext uri="{BB962C8B-B14F-4D97-AF65-F5344CB8AC3E}">
        <p14:creationId xmlns:p14="http://schemas.microsoft.com/office/powerpoint/2010/main" val="33075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 userDrawn="1"/>
        </p:nvSpPr>
        <p:spPr bwMode="auto">
          <a:xfrm>
            <a:off x="4581525" y="6292850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rgbClr val="404040"/>
                </a:solidFill>
                <a:latin typeface="Verdana" panose="020B0604030504040204" pitchFamily="34" charset="0"/>
              </a:rPr>
              <a:t>26-27 September 2017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133972" y="1988840"/>
            <a:ext cx="8105949" cy="3175794"/>
          </a:xfrm>
        </p:spPr>
        <p:txBody>
          <a:bodyPr/>
          <a:lstStyle/>
          <a:p>
            <a:pPr lvl="1"/>
            <a:endParaRPr lang="en-IN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2422004" y="620689"/>
            <a:ext cx="9154046" cy="648072"/>
          </a:xfrm>
        </p:spPr>
        <p:txBody>
          <a:bodyPr/>
          <a:lstStyle>
            <a:lvl1pPr>
              <a:defRPr b="1">
                <a:solidFill>
                  <a:srgbClr val="006DA7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idx="12"/>
          </p:nvPr>
        </p:nvSpPr>
        <p:spPr>
          <a:xfrm>
            <a:off x="365125" y="6308725"/>
            <a:ext cx="2527300" cy="354013"/>
          </a:xfrm>
        </p:spPr>
        <p:txBody>
          <a:bodyPr/>
          <a:lstStyle>
            <a:lvl1pPr>
              <a:defRPr sz="1400" b="0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r>
              <a:rPr lang="en-US" altLang="en-US"/>
              <a:t>Pg  </a:t>
            </a:r>
            <a:fld id="{43F7A7B8-B72C-4DCA-8CFE-5EE90A01A077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| </a:t>
            </a:r>
          </a:p>
        </p:txBody>
      </p:sp>
    </p:spTree>
    <p:extLst>
      <p:ext uri="{BB962C8B-B14F-4D97-AF65-F5344CB8AC3E}">
        <p14:creationId xmlns:p14="http://schemas.microsoft.com/office/powerpoint/2010/main" val="198533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>
            <a:spLocks noChangeArrowheads="1"/>
          </p:cNvSpPr>
          <p:nvPr userDrawn="1"/>
        </p:nvSpPr>
        <p:spPr bwMode="auto">
          <a:xfrm>
            <a:off x="4581525" y="6292850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rgbClr val="404040"/>
                </a:solidFill>
                <a:latin typeface="Verdana" panose="020B0604030504040204" pitchFamily="34" charset="0"/>
              </a:rPr>
              <a:t>26-27 September 2017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 altLang="en-US"/>
              <a:t>Pg.  </a:t>
            </a:r>
            <a:fld id="{CDC5AC7E-DC82-4363-BB24-1DE8CF3E181D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42021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 userDrawn="1"/>
        </p:nvSpPr>
        <p:spPr bwMode="auto">
          <a:xfrm>
            <a:off x="4581525" y="6292850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rgbClr val="404040"/>
                </a:solidFill>
                <a:latin typeface="Verdana" panose="020B0604030504040204" pitchFamily="34" charset="0"/>
              </a:rPr>
              <a:t>26-27 September 2017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494012" y="2852935"/>
            <a:ext cx="8105949" cy="2967633"/>
          </a:xfrm>
        </p:spPr>
        <p:txBody>
          <a:bodyPr/>
          <a:lstStyle/>
          <a:p>
            <a:pPr lvl="1"/>
            <a:endParaRPr lang="en-IN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2422004" y="620689"/>
            <a:ext cx="9154046" cy="648072"/>
          </a:xfrm>
        </p:spPr>
        <p:txBody>
          <a:bodyPr/>
          <a:lstStyle>
            <a:lvl1pPr>
              <a:defRPr b="1">
                <a:solidFill>
                  <a:srgbClr val="006DA7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2453988" y="1412776"/>
            <a:ext cx="5156200" cy="1296144"/>
          </a:xfrm>
        </p:spPr>
        <p:txBody>
          <a:bodyPr/>
          <a:lstStyle>
            <a:lvl2pPr marL="742950" marR="0" indent="-285750" algn="l" defTabSz="457200" rtl="0" eaLnBrk="0" fontAlgn="base" latinLnBrk="0" hangingPunct="0">
              <a:lnSpc>
                <a:spcPct val="94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idx="13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 altLang="en-US"/>
              <a:t>Pg  </a:t>
            </a:r>
            <a:fld id="{D2759B73-8832-42E0-9491-5BB6745B260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| </a:t>
            </a:r>
          </a:p>
        </p:txBody>
      </p:sp>
    </p:spTree>
    <p:extLst>
      <p:ext uri="{BB962C8B-B14F-4D97-AF65-F5344CB8AC3E}">
        <p14:creationId xmlns:p14="http://schemas.microsoft.com/office/powerpoint/2010/main" val="138108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81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4037013" y="6356350"/>
            <a:ext cx="41132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365125" y="6315075"/>
            <a:ext cx="25273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0" i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r>
              <a:rPr lang="en-US" altLang="en-US"/>
              <a:t>Pg  </a:t>
            </a:r>
            <a:fld id="{F8A50AF0-8928-4BAA-970C-FC52AD22646F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| 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64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17638"/>
            <a:ext cx="1096645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pic>
        <p:nvPicPr>
          <p:cNvPr id="1030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388" y="6237288"/>
            <a:ext cx="109855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1" name="Straight Connector 9"/>
          <p:cNvCxnSpPr>
            <a:cxnSpLocks noChangeShapeType="1"/>
          </p:cNvCxnSpPr>
          <p:nvPr userDrawn="1"/>
        </p:nvCxnSpPr>
        <p:spPr bwMode="auto">
          <a:xfrm>
            <a:off x="365125" y="6092825"/>
            <a:ext cx="11580813" cy="0"/>
          </a:xfrm>
          <a:prstGeom prst="line">
            <a:avLst/>
          </a:prstGeom>
          <a:noFill/>
          <a:ln w="9525">
            <a:solidFill>
              <a:srgbClr val="006D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TextBox 7"/>
          <p:cNvSpPr txBox="1">
            <a:spLocks noChangeArrowheads="1"/>
          </p:cNvSpPr>
          <p:nvPr userDrawn="1"/>
        </p:nvSpPr>
        <p:spPr bwMode="auto">
          <a:xfrm>
            <a:off x="4581525" y="6292850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rgbClr val="404040"/>
                </a:solidFill>
                <a:latin typeface="Verdana" panose="020B0604030504040204" pitchFamily="34" charset="0"/>
              </a:rPr>
              <a:t>26-27 September 2017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3" r:id="rId2"/>
    <p:sldLayoutId id="2147484384" r:id="rId3"/>
    <p:sldLayoutId id="2147484385" r:id="rId4"/>
    <p:sldLayoutId id="2147484386" r:id="rId5"/>
  </p:sldLayoutIdLst>
  <p:hf hdr="0" ftr="0" dt="0"/>
  <p:txStyles>
    <p:titleStyle>
      <a:lvl1pPr algn="l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FFFFFF"/>
          </a:solidFill>
          <a:latin typeface="+mj-lt"/>
          <a:ea typeface="Microsoft YaHei" charset="-122"/>
          <a:cs typeface="Microsoft YaHei" charset="0"/>
        </a:defRPr>
      </a:lvl1pPr>
      <a:lvl2pPr algn="l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Consolas" charset="0"/>
          <a:ea typeface="Microsoft YaHei" panose="020B0503020204020204" pitchFamily="34" charset="-122"/>
          <a:cs typeface="Microsoft YaHei" charset="0"/>
        </a:defRPr>
      </a:lvl2pPr>
      <a:lvl3pPr algn="l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Consolas" charset="0"/>
          <a:ea typeface="Microsoft YaHei" panose="020B0503020204020204" pitchFamily="34" charset="-122"/>
          <a:cs typeface="Microsoft YaHei" charset="0"/>
        </a:defRPr>
      </a:lvl3pPr>
      <a:lvl4pPr algn="l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Consolas" charset="0"/>
          <a:ea typeface="Microsoft YaHei" panose="020B0503020204020204" pitchFamily="34" charset="-122"/>
          <a:cs typeface="Microsoft YaHei" charset="0"/>
        </a:defRPr>
      </a:lvl4pPr>
      <a:lvl5pPr algn="l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Consolas" charset="0"/>
          <a:ea typeface="Microsoft YaHei" panose="020B0503020204020204" pitchFamily="34" charset="-122"/>
          <a:cs typeface="Microsoft YaHei" charset="0"/>
        </a:defRPr>
      </a:lvl5pPr>
      <a:lvl6pPr marL="2514600" indent="-228600" algn="l" defTabSz="457200" rtl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6pPr>
      <a:lvl7pPr marL="2971800" indent="-228600" algn="l" defTabSz="457200" rtl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7pPr>
      <a:lvl8pPr marL="3429000" indent="-228600" algn="l" defTabSz="457200" rtl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8pPr>
      <a:lvl9pPr marL="3886200" indent="-228600" algn="l" defTabSz="457200" rtl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eaLnBrk="0" fontAlgn="base" hangingPunct="0">
        <a:lnSpc>
          <a:spcPct val="9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Verdana" charset="0"/>
          <a:ea typeface="Verdana" charset="0"/>
          <a:cs typeface="Verdana" charset="0"/>
        </a:defRPr>
      </a:lvl1pPr>
      <a:lvl2pPr marL="742950" indent="-285750" algn="l" defTabSz="457200" rtl="0" eaLnBrk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</p:sldLayoutIdLst>
  <p:hf hdr="0" ftr="0" dt="0"/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Microsoft YaHei" charset="0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Microsoft YaHei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Microsoft YaHei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Microsoft YaHei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Microsoft YaHei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Microsoft YaHei" charset="0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Microsoft YaHei" charset="0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Microsoft YaHei" charset="0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Microsoft YaHei" charset="0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Microsoft YaHe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kccpark@tta.or.kr" TargetMode="External"/><Relationship Id="rId3" Type="http://schemas.openxmlformats.org/officeDocument/2006/relationships/hyperlink" Target="http://www.tta.or.k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18" name="Straight Connector 4"/>
          <p:cNvCxnSpPr>
            <a:cxnSpLocks noChangeShapeType="1"/>
          </p:cNvCxnSpPr>
          <p:nvPr/>
        </p:nvCxnSpPr>
        <p:spPr bwMode="auto">
          <a:xfrm>
            <a:off x="549275" y="5876925"/>
            <a:ext cx="11099800" cy="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8677275" y="6137275"/>
            <a:ext cx="14398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HOSTED BY</a:t>
            </a:r>
          </a:p>
        </p:txBody>
      </p:sp>
      <p:pic>
        <p:nvPicPr>
          <p:cNvPr id="922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6021388"/>
            <a:ext cx="16033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4557713" y="6137275"/>
            <a:ext cx="3529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rgbClr val="404040"/>
                </a:solidFill>
                <a:latin typeface="Verdana" panose="020B0604030504040204" pitchFamily="34" charset="0"/>
              </a:rPr>
              <a:t>26-27 September 2017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858869"/>
              </p:ext>
            </p:extLst>
          </p:nvPr>
        </p:nvGraphicFramePr>
        <p:xfrm>
          <a:off x="549275" y="404813"/>
          <a:ext cx="7386638" cy="1511300"/>
        </p:xfrm>
        <a:graphic>
          <a:graphicData uri="http://schemas.openxmlformats.org/drawingml/2006/table">
            <a:tbl>
              <a:tblPr firstRow="1" bandRow="1"/>
              <a:tblGrid>
                <a:gridCol w="16306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559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7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dirty="0" smtClean="0"/>
                        <a:t>Document No:</a:t>
                      </a:r>
                      <a:endParaRPr lang="en-US" sz="1800" dirty="0"/>
                    </a:p>
                  </a:txBody>
                  <a:tcPr marL="91441" marR="91441" marT="45684" marB="4568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smtClean="0"/>
                        <a:t>GSC-21_035 (R2)</a:t>
                      </a:r>
                      <a:endParaRPr lang="en-US" sz="1800" dirty="0"/>
                    </a:p>
                  </a:txBody>
                  <a:tcPr marL="91441" marR="91441" marT="45684" marB="4568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Source:</a:t>
                      </a:r>
                      <a:endParaRPr 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91441" marR="91441" marT="45684" marB="4568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TTA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91441" marR="91441" marT="45684" marB="4568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Contact:</a:t>
                      </a:r>
                      <a:endParaRPr 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91441" marR="91441" marT="45684" marB="4568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Kate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HyeJin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84" marB="4568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2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Agenda Item:</a:t>
                      </a:r>
                      <a:endParaRPr 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91441" marR="91441" marT="45684" marB="4568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2.11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84" marB="4568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239" name="Subtitle 2"/>
          <p:cNvSpPr txBox="1">
            <a:spLocks/>
          </p:cNvSpPr>
          <p:nvPr/>
        </p:nvSpPr>
        <p:spPr bwMode="auto">
          <a:xfrm>
            <a:off x="1557338" y="2708275"/>
            <a:ext cx="9144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685800" indent="-228600"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6DA7"/>
                </a:solidFill>
                <a:latin typeface="Verdana" panose="020B0604030504040204" pitchFamily="34" charset="0"/>
              </a:rPr>
              <a:t>Priorities of TTA</a:t>
            </a:r>
            <a:endParaRPr lang="en-US" altLang="en-US" sz="3600" b="1" dirty="0">
              <a:solidFill>
                <a:srgbClr val="006DA7"/>
              </a:solidFill>
              <a:latin typeface="Verdana" panose="020B0604030504040204" pitchFamily="34" charset="0"/>
            </a:endParaRPr>
          </a:p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600" b="1" dirty="0">
              <a:solidFill>
                <a:srgbClr val="006DA7"/>
              </a:solidFill>
              <a:latin typeface="Verdana" panose="020B0604030504040204" pitchFamily="34" charset="0"/>
            </a:endParaRPr>
          </a:p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2800" b="1" dirty="0" err="1">
                <a:solidFill>
                  <a:srgbClr val="006DA7"/>
                </a:solidFill>
                <a:latin typeface="Verdana" panose="020B0604030504040204" pitchFamily="34" charset="0"/>
              </a:rPr>
              <a:t>Jaemoon</a:t>
            </a:r>
            <a:r>
              <a:rPr lang="en-US" altLang="en-US" sz="2800" b="1" dirty="0">
                <a:solidFill>
                  <a:srgbClr val="006DA7"/>
                </a:solidFill>
                <a:latin typeface="Verdana" panose="020B0604030504040204" pitchFamily="34" charset="0"/>
              </a:rPr>
              <a:t> Park </a:t>
            </a:r>
          </a:p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6DA7"/>
                </a:solidFill>
                <a:latin typeface="Verdana" panose="020B0604030504040204" pitchFamily="34" charset="0"/>
              </a:rPr>
              <a:t>President</a:t>
            </a:r>
          </a:p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6DA7"/>
                </a:solidFill>
                <a:latin typeface="Verdana" panose="020B0604030504040204" pitchFamily="34" charset="0"/>
              </a:rPr>
              <a:t>TTA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슬라이드 번호 개체 틀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Pg  </a:t>
            </a:r>
            <a:fld id="{3F8F55D0-0902-4FC7-8F28-69DBBE1C7EF2}" type="slidenum"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pPr/>
              <a:t>10</a:t>
            </a:fld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 | 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1"/>
          </p:nvPr>
        </p:nvSpPr>
        <p:spPr>
          <a:xfrm>
            <a:off x="107950" y="333375"/>
            <a:ext cx="10882313" cy="647700"/>
          </a:xfrm>
        </p:spPr>
        <p:txBody>
          <a:bodyPr/>
          <a:lstStyle/>
          <a:p>
            <a:r>
              <a:rPr lang="en-US" alt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Activities with Global Fora/Consortia</a:t>
            </a:r>
          </a:p>
        </p:txBody>
      </p:sp>
      <p:grpSp>
        <p:nvGrpSpPr>
          <p:cNvPr id="12" name="그룹 43"/>
          <p:cNvGrpSpPr>
            <a:grpSpLocks/>
          </p:cNvGrpSpPr>
          <p:nvPr/>
        </p:nvGrpSpPr>
        <p:grpSpPr bwMode="auto">
          <a:xfrm>
            <a:off x="6310436" y="1844824"/>
            <a:ext cx="5465751" cy="506696"/>
            <a:chOff x="377693" y="4289804"/>
            <a:chExt cx="4575329" cy="521482"/>
          </a:xfrm>
        </p:grpSpPr>
        <p:sp>
          <p:nvSpPr>
            <p:cNvPr id="13" name="직각 삼각형 12"/>
            <p:cNvSpPr/>
            <p:nvPr/>
          </p:nvSpPr>
          <p:spPr>
            <a:xfrm rot="16200000" flipH="1">
              <a:off x="384350" y="4712416"/>
              <a:ext cx="92213" cy="105527"/>
            </a:xfrm>
            <a:prstGeom prst="rt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평행 사변형 13"/>
            <p:cNvSpPr/>
            <p:nvPr/>
          </p:nvSpPr>
          <p:spPr>
            <a:xfrm>
              <a:off x="377694" y="4289804"/>
              <a:ext cx="4575328" cy="440397"/>
            </a:xfrm>
            <a:prstGeom prst="parallelogram">
              <a:avLst/>
            </a:prstGeom>
            <a:solidFill>
              <a:srgbClr val="A40000"/>
            </a:solidFill>
            <a:ln>
              <a:noFill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330325">
                <a:spcBef>
                  <a:spcPts val="600"/>
                </a:spcBef>
                <a:spcAft>
                  <a:spcPts val="600"/>
                </a:spcAft>
                <a:buSzPct val="100000"/>
                <a:defRPr/>
              </a:pPr>
              <a:r>
                <a:rPr lang="en-US" altLang="ko-KR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way forward for harmonization…</a:t>
              </a:r>
              <a:endParaRPr lang="ko-KR" altLang="en-US" b="1" dirty="0">
                <a:solidFill>
                  <a:schemeClr val="bg1"/>
                </a:solidFill>
                <a:latin typeface="Verdana" panose="020B0604030504040204" pitchFamily="34" charset="0"/>
                <a:ea typeface="나눔바른고딕" panose="020B0600000101010101" charset="-127"/>
                <a:cs typeface="Verdana" panose="020B0604030504040204" pitchFamily="34" charset="0"/>
              </a:endParaRPr>
            </a:p>
          </p:txBody>
        </p:sp>
      </p:grpSp>
      <p:sp>
        <p:nvSpPr>
          <p:cNvPr id="16" name="모서리가 둥근 직사각형 15"/>
          <p:cNvSpPr/>
          <p:nvPr/>
        </p:nvSpPr>
        <p:spPr>
          <a:xfrm>
            <a:off x="6395907" y="2272734"/>
            <a:ext cx="5294809" cy="1100067"/>
          </a:xfrm>
          <a:prstGeom prst="roundRect">
            <a:avLst>
              <a:gd name="adj" fmla="val 5293"/>
            </a:avLst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3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738377" y="2371786"/>
            <a:ext cx="4821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6350">
              <a:bevelT w="12700" h="0"/>
            </a:sp3d>
          </a:bodyPr>
          <a:lstStyle>
            <a:defPPr>
              <a:defRPr lang="ko-KR"/>
            </a:defPPr>
            <a:lvl1pPr>
              <a:buClr>
                <a:srgbClr val="008080"/>
              </a:buClr>
              <a:defRPr sz="1800" b="0" spc="0">
                <a:latin typeface="Yoon 윤고딕 550_TT" panose="02090603020101020101" pitchFamily="18" charset="-127"/>
                <a:ea typeface="Yoon 윤고딕 550_TT" panose="02090603020101020101" pitchFamily="18" charset="-127"/>
              </a:defRPr>
            </a:lvl1pPr>
          </a:lstStyle>
          <a:p>
            <a:pPr>
              <a:defRPr/>
            </a:pPr>
            <a:r>
              <a:rPr lang="en-US" altLang="ko-K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minimize conflicts</a:t>
            </a:r>
          </a:p>
        </p:txBody>
      </p:sp>
      <p:grpSp>
        <p:nvGrpSpPr>
          <p:cNvPr id="22" name="그룹 12"/>
          <p:cNvGrpSpPr>
            <a:grpSpLocks/>
          </p:cNvGrpSpPr>
          <p:nvPr/>
        </p:nvGrpSpPr>
        <p:grpSpPr bwMode="auto">
          <a:xfrm>
            <a:off x="6610271" y="2863500"/>
            <a:ext cx="3918558" cy="369332"/>
            <a:chOff x="611560" y="1785010"/>
            <a:chExt cx="5729011" cy="383513"/>
          </a:xfrm>
        </p:grpSpPr>
        <p:grpSp>
          <p:nvGrpSpPr>
            <p:cNvPr id="23" name="그룹 13"/>
            <p:cNvGrpSpPr>
              <a:grpSpLocks/>
            </p:cNvGrpSpPr>
            <p:nvPr/>
          </p:nvGrpSpPr>
          <p:grpSpPr bwMode="auto">
            <a:xfrm>
              <a:off x="611560" y="1900551"/>
              <a:ext cx="244822" cy="151204"/>
              <a:chOff x="755576" y="1628800"/>
              <a:chExt cx="244822" cy="151204"/>
            </a:xfrm>
          </p:grpSpPr>
          <p:sp>
            <p:nvSpPr>
              <p:cNvPr id="25" name="타원 15"/>
              <p:cNvSpPr>
                <a:spLocks noChangeArrowheads="1"/>
              </p:cNvSpPr>
              <p:nvPr/>
            </p:nvSpPr>
            <p:spPr bwMode="auto">
              <a:xfrm>
                <a:off x="755576" y="1628800"/>
                <a:ext cx="151204" cy="151204"/>
              </a:xfrm>
              <a:prstGeom prst="ellipse">
                <a:avLst/>
              </a:prstGeom>
              <a:solidFill>
                <a:srgbClr val="00B0F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defTabSz="914400" eaLnBrk="1" latinLnBrk="1" hangingPunct="1"/>
                <a:endParaRPr kumimoji="1" lang="ko-KR" altLang="en-US">
                  <a:solidFill>
                    <a:schemeClr val="tx1"/>
                  </a:solidFill>
                  <a:latin typeface="Arial" panose="020B0604020202020204" pitchFamily="34" charset="0"/>
                  <a:ea typeface="나눔바른고딕" charset="-127"/>
                </a:endParaRPr>
              </a:p>
            </p:txBody>
          </p:sp>
          <p:sp>
            <p:nvSpPr>
              <p:cNvPr id="26" name="타원 16"/>
              <p:cNvSpPr>
                <a:spLocks noChangeArrowheads="1"/>
              </p:cNvSpPr>
              <p:nvPr/>
            </p:nvSpPr>
            <p:spPr bwMode="auto">
              <a:xfrm>
                <a:off x="849194" y="1628800"/>
                <a:ext cx="151204" cy="151204"/>
              </a:xfrm>
              <a:prstGeom prst="ellipse">
                <a:avLst/>
              </a:prstGeom>
              <a:solidFill>
                <a:srgbClr val="205DB6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defTabSz="914400" eaLnBrk="1" latinLnBrk="1" hangingPunct="1"/>
                <a:endParaRPr kumimoji="1" lang="ko-KR" altLang="en-US">
                  <a:solidFill>
                    <a:schemeClr val="tx1"/>
                  </a:solidFill>
                  <a:latin typeface="Arial" panose="020B0604020202020204" pitchFamily="34" charset="0"/>
                  <a:ea typeface="나눔바른고딕" charset="-127"/>
                </a:endParaRPr>
              </a:p>
            </p:txBody>
          </p:sp>
        </p:grpSp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860403" y="1785010"/>
              <a:ext cx="5480168" cy="38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>
                <a:buClr>
                  <a:srgbClr val="008080"/>
                </a:buClr>
                <a:defRPr sz="1800" b="0" spc="0">
                  <a:latin typeface="Yoon 윤고딕 550_TT" panose="02090603020101020101" pitchFamily="18" charset="-127"/>
                  <a:ea typeface="Yoon 윤고딕 550_TT" panose="02090603020101020101" pitchFamily="18" charset="-127"/>
                </a:defRPr>
              </a:lvl1pPr>
            </a:lstStyle>
            <a:p>
              <a:pPr>
                <a:defRPr/>
              </a:pPr>
              <a:r>
                <a:rPr lang="en-US" altLang="ko-KR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 maximize harmonization</a:t>
              </a:r>
            </a:p>
          </p:txBody>
        </p:sp>
      </p:grpSp>
      <p:sp>
        <p:nvSpPr>
          <p:cNvPr id="27" name="타원 15"/>
          <p:cNvSpPr>
            <a:spLocks noChangeArrowheads="1"/>
          </p:cNvSpPr>
          <p:nvPr/>
        </p:nvSpPr>
        <p:spPr bwMode="auto">
          <a:xfrm>
            <a:off x="6591609" y="2491299"/>
            <a:ext cx="103422" cy="145613"/>
          </a:xfrm>
          <a:prstGeom prst="ellipse">
            <a:avLst/>
          </a:prstGeom>
          <a:solidFill>
            <a:srgbClr val="00B0F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latinLnBrk="1" hangingPunct="1"/>
            <a:endParaRPr kumimoji="1" lang="ko-KR" altLang="en-US">
              <a:solidFill>
                <a:schemeClr val="tx1"/>
              </a:solidFill>
              <a:latin typeface="Arial" panose="020B0604020202020204" pitchFamily="34" charset="0"/>
              <a:ea typeface="나눔바른고딕" charset="-127"/>
            </a:endParaRPr>
          </a:p>
        </p:txBody>
      </p:sp>
      <p:sp>
        <p:nvSpPr>
          <p:cNvPr id="28" name="타원 16"/>
          <p:cNvSpPr>
            <a:spLocks noChangeArrowheads="1"/>
          </p:cNvSpPr>
          <p:nvPr/>
        </p:nvSpPr>
        <p:spPr bwMode="auto">
          <a:xfrm>
            <a:off x="6655642" y="2491299"/>
            <a:ext cx="103422" cy="145613"/>
          </a:xfrm>
          <a:prstGeom prst="ellipse">
            <a:avLst/>
          </a:prstGeom>
          <a:solidFill>
            <a:srgbClr val="205DB6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latinLnBrk="1" hangingPunct="1"/>
            <a:endParaRPr kumimoji="1" lang="ko-KR" altLang="en-US">
              <a:solidFill>
                <a:schemeClr val="tx1"/>
              </a:solidFill>
              <a:latin typeface="Arial" panose="020B0604020202020204" pitchFamily="34" charset="0"/>
              <a:ea typeface="나눔바른고딕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6420099" y="3616348"/>
            <a:ext cx="5270617" cy="1780108"/>
          </a:xfrm>
          <a:prstGeom prst="roundRect">
            <a:avLst/>
          </a:prstGeom>
          <a:solidFill>
            <a:srgbClr val="0072A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/>
              <a:t> - </a:t>
            </a:r>
            <a:r>
              <a:rPr lang="en-US" altLang="ko-KR" dirty="0" smtClean="0"/>
              <a:t>SDOs are taking the lead of oneM2M for </a:t>
            </a:r>
            <a:r>
              <a:rPr lang="en-US" altLang="ko-KR" dirty="0" err="1" smtClean="0"/>
              <a:t>IoT</a:t>
            </a:r>
            <a:r>
              <a:rPr lang="en-US" altLang="ko-KR" dirty="0" smtClean="0"/>
              <a:t>, and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/>
              <a:t> </a:t>
            </a:r>
            <a:r>
              <a:rPr lang="en-US" altLang="ko-KR" dirty="0" smtClean="0"/>
              <a:t>  3GPP for mobile communication with various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/>
              <a:t> </a:t>
            </a:r>
            <a:r>
              <a:rPr lang="en-US" altLang="ko-KR" dirty="0" smtClean="0"/>
              <a:t>  industries to prevent standards fragmentation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 smtClean="0"/>
              <a:t> - To Provide opportunities for harmonization such as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 smtClean="0"/>
              <a:t>   Forum Workshops for specific services and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/>
              <a:t> </a:t>
            </a:r>
            <a:r>
              <a:rPr lang="en-US" altLang="ko-KR" dirty="0" smtClean="0"/>
              <a:t>  combine best solutions for standardization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556792"/>
            <a:ext cx="5776717" cy="4056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n-US" altLang="en-US">
                <a:solidFill>
                  <a:srgbClr val="000000"/>
                </a:solidFill>
                <a:latin typeface="Verdana" charset="0"/>
              </a:rPr>
              <a:t>Pg  </a:t>
            </a:r>
            <a:fld id="{1F174099-CDBE-494D-9AAE-6E860B31C2EA}" type="slidenum">
              <a:rPr lang="en-US" altLang="en-US">
                <a:solidFill>
                  <a:srgbClr val="000000"/>
                </a:solidFill>
                <a:latin typeface="Verdana" charset="0"/>
              </a:rPr>
              <a:pPr>
                <a:buFont typeface="Times New Roman" charset="0"/>
                <a:buNone/>
                <a:defRPr/>
              </a:pPr>
              <a:t>11</a:t>
            </a:fld>
            <a:r>
              <a:rPr lang="en-US" altLang="en-US">
                <a:solidFill>
                  <a:srgbClr val="000000"/>
                </a:solidFill>
                <a:latin typeface="Verdana" charset="0"/>
              </a:rPr>
              <a:t> | 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1846263" y="2133600"/>
            <a:ext cx="81375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en-US" altLang="en-US" sz="3600" b="1" dirty="0">
                <a:solidFill>
                  <a:srgbClr val="006DA7"/>
                </a:solidFill>
                <a:latin typeface="Verdana" panose="020B0604030504040204" pitchFamily="34" charset="0"/>
              </a:rPr>
              <a:t>Thank you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SzPct val="100000"/>
            </a:pPr>
            <a:endParaRPr lang="en-US" altLang="en-US" sz="3600" b="1" dirty="0">
              <a:solidFill>
                <a:srgbClr val="006DA7"/>
              </a:solidFill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104000"/>
              </a:lnSpc>
              <a:buSzPct val="100000"/>
            </a:pP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For more information, </a:t>
            </a:r>
          </a:p>
          <a:p>
            <a:pPr algn="ctr" eaLnBrk="1" hangingPunct="1">
              <a:lnSpc>
                <a:spcPct val="104000"/>
              </a:lnSpc>
              <a:buSzPct val="100000"/>
            </a:pP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please contact: </a:t>
            </a:r>
            <a:r>
              <a:rPr lang="en-US" altLang="en-US" sz="2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Jaemoon</a:t>
            </a:r>
            <a:r>
              <a:rPr lang="en-US" alt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Park</a:t>
            </a:r>
            <a:endParaRPr lang="en-US" altLang="en-US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104000"/>
              </a:lnSpc>
              <a:buSzPct val="100000"/>
            </a:pPr>
            <a:r>
              <a:rPr lang="en-US" altLang="en-US" sz="2000" dirty="0">
                <a:solidFill>
                  <a:srgbClr val="006DA7"/>
                </a:solidFill>
                <a:latin typeface="Verdana" panose="020B0604030504040204" pitchFamily="34" charset="0"/>
                <a:hlinkClick r:id="rId2"/>
              </a:rPr>
              <a:t>kccpark@tta.or.kr</a:t>
            </a:r>
            <a:r>
              <a:rPr lang="en-US" altLang="en-US" sz="2000" dirty="0">
                <a:solidFill>
                  <a:srgbClr val="006DA7"/>
                </a:solidFill>
                <a:latin typeface="Verdana" panose="020B0604030504040204" pitchFamily="34" charset="0"/>
              </a:rPr>
              <a:t>	</a:t>
            </a:r>
          </a:p>
          <a:p>
            <a:pPr algn="ctr" eaLnBrk="1" hangingPunct="1">
              <a:lnSpc>
                <a:spcPct val="104000"/>
              </a:lnSpc>
              <a:buSzPct val="100000"/>
            </a:pPr>
            <a:endParaRPr lang="en-US" altLang="en-US" sz="2000" dirty="0">
              <a:solidFill>
                <a:srgbClr val="006DA7"/>
              </a:solidFill>
              <a:latin typeface="Verdana" panose="020B0604030504040204" pitchFamily="34" charset="0"/>
            </a:endParaRPr>
          </a:p>
          <a:p>
            <a:pPr algn="ctr"/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Affiliation Name: TTA </a:t>
            </a:r>
          </a:p>
          <a:p>
            <a:pPr algn="ctr"/>
            <a:r>
              <a:rPr lang="en-US" altLang="en-US" sz="2000" dirty="0">
                <a:solidFill>
                  <a:srgbClr val="006DA7"/>
                </a:solidFill>
                <a:latin typeface="Verdana" panose="020B0604030504040204" pitchFamily="34" charset="0"/>
                <a:hlinkClick r:id="rId3"/>
              </a:rPr>
              <a:t>www.tta.or.kr</a:t>
            </a:r>
            <a:r>
              <a:rPr lang="en-US" altLang="en-US" sz="2000" dirty="0">
                <a:solidFill>
                  <a:srgbClr val="006DA7"/>
                </a:solidFill>
                <a:latin typeface="Verdana" panose="020B0604030504040204" pitchFamily="34" charset="0"/>
              </a:rPr>
              <a:t>	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SzPct val="100000"/>
            </a:pPr>
            <a:endParaRPr lang="en-US" altLang="en-US" sz="3600" b="1" dirty="0">
              <a:solidFill>
                <a:srgbClr val="006DA7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n-US" altLang="en-US" dirty="0" err="1">
                <a:solidFill>
                  <a:srgbClr val="000000"/>
                </a:solidFill>
                <a:latin typeface="Verdana" charset="0"/>
              </a:rPr>
              <a:t>Pg</a:t>
            </a:r>
            <a:r>
              <a:rPr lang="en-US" altLang="en-US" dirty="0">
                <a:solidFill>
                  <a:srgbClr val="000000"/>
                </a:solidFill>
                <a:latin typeface="Verdana" charset="0"/>
              </a:rPr>
              <a:t>  </a:t>
            </a:r>
            <a:fld id="{693ECABD-7C8A-4B50-846E-BDDA3414F95D}" type="slidenum">
              <a:rPr lang="en-US" altLang="en-US">
                <a:solidFill>
                  <a:srgbClr val="000000"/>
                </a:solidFill>
                <a:latin typeface="Verdana" charset="0"/>
              </a:rPr>
              <a:pPr>
                <a:buFont typeface="Times New Roman" charset="0"/>
                <a:buNone/>
                <a:defRPr/>
              </a:pPr>
              <a:t>2</a:t>
            </a:fld>
            <a:r>
              <a:rPr lang="en-US" altLang="en-US" dirty="0">
                <a:solidFill>
                  <a:srgbClr val="000000"/>
                </a:solidFill>
                <a:latin typeface="Verdana" charset="0"/>
              </a:rPr>
              <a:t> | </a:t>
            </a:r>
          </a:p>
        </p:txBody>
      </p:sp>
      <p:sp>
        <p:nvSpPr>
          <p:cNvPr id="40" name="Content Placeholder 3"/>
          <p:cNvSpPr>
            <a:spLocks noGrp="1"/>
          </p:cNvSpPr>
          <p:nvPr>
            <p:ph idx="11"/>
          </p:nvPr>
        </p:nvSpPr>
        <p:spPr bwMode="auto">
          <a:xfrm>
            <a:off x="288020" y="476880"/>
            <a:ext cx="4804842" cy="6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dirty="0" smtClean="0">
                <a:latin typeface="Verdana" panose="020B0604030504040204" pitchFamily="34" charset="0"/>
              </a:rPr>
              <a:t>Organization</a:t>
            </a:r>
          </a:p>
        </p:txBody>
      </p:sp>
      <p:pic>
        <p:nvPicPr>
          <p:cNvPr id="42" name="Picture 63" descr="불빛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8"/>
          <a:stretch>
            <a:fillRect/>
          </a:stretch>
        </p:blipFill>
        <p:spPr bwMode="auto">
          <a:xfrm>
            <a:off x="1053852" y="1171417"/>
            <a:ext cx="3868738" cy="3841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6" descr="ci_tex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59" y="3454874"/>
            <a:ext cx="24288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7" descr="로고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734" y="2179529"/>
            <a:ext cx="18700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49930" y="3928079"/>
            <a:ext cx="41280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altLang="ko-KR" sz="2000" b="1" kern="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Founded</a:t>
            </a:r>
            <a:r>
              <a:rPr lang="ko-KR" altLang="en-US" sz="2000" b="1" kern="0" dirty="0" smtClean="0">
                <a:solidFill>
                  <a:srgbClr val="0072A8"/>
                </a:solidFill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rPr>
              <a:t> </a:t>
            </a:r>
            <a:r>
              <a:rPr lang="en-US" altLang="ko-KR" sz="2000" b="1" kern="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Dec. 1988</a:t>
            </a:r>
            <a:endParaRPr lang="en-US" altLang="ko-KR" sz="2000" b="1" kern="0" dirty="0">
              <a:solidFill>
                <a:srgbClr val="0072A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9930" y="4373523"/>
            <a:ext cx="4982149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ko-KR" sz="2000" b="1" kern="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Currently 205 members</a:t>
            </a:r>
          </a:p>
          <a:p>
            <a:pPr marL="571500" indent="-285750">
              <a:buFont typeface="Wingdings" panose="05000000000000000000" pitchFamily="2" charset="2"/>
              <a:buChar char="ü"/>
              <a:defRPr/>
            </a:pPr>
            <a:r>
              <a:rPr lang="en-US" altLang="ko-KR" sz="1600" b="1" kern="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Including private companies, R&amp;D institutes, and Broadcasting companies</a:t>
            </a:r>
            <a:endParaRPr lang="en-US" altLang="ko-KR" sz="1400" b="1" kern="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7" name="그룹 57"/>
          <p:cNvGrpSpPr>
            <a:grpSpLocks/>
          </p:cNvGrpSpPr>
          <p:nvPr/>
        </p:nvGrpSpPr>
        <p:grpSpPr bwMode="auto">
          <a:xfrm>
            <a:off x="6125777" y="1889026"/>
            <a:ext cx="5389944" cy="3340174"/>
            <a:chOff x="323244" y="1007896"/>
            <a:chExt cx="8580559" cy="4133681"/>
          </a:xfrm>
        </p:grpSpPr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1199621" y="1712111"/>
              <a:ext cx="6799261" cy="1735779"/>
              <a:chOff x="770" y="1692"/>
              <a:chExt cx="4283" cy="808"/>
            </a:xfrm>
          </p:grpSpPr>
          <p:sp>
            <p:nvSpPr>
              <p:cNvPr id="92" name="Freeform 6"/>
              <p:cNvSpPr>
                <a:spLocks/>
              </p:cNvSpPr>
              <p:nvPr/>
            </p:nvSpPr>
            <p:spPr bwMode="auto">
              <a:xfrm>
                <a:off x="770" y="2314"/>
                <a:ext cx="4283" cy="169"/>
              </a:xfrm>
              <a:custGeom>
                <a:avLst/>
                <a:gdLst>
                  <a:gd name="T0" fmla="*/ 0 w 4082"/>
                  <a:gd name="T1" fmla="*/ 199 h 181"/>
                  <a:gd name="T2" fmla="*/ 0 w 4082"/>
                  <a:gd name="T3" fmla="*/ 0 h 181"/>
                  <a:gd name="T4" fmla="*/ 2361 w 4082"/>
                  <a:gd name="T5" fmla="*/ 0 h 181"/>
                  <a:gd name="T6" fmla="*/ 2361 w 4082"/>
                  <a:gd name="T7" fmla="*/ 199 h 1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82"/>
                  <a:gd name="T13" fmla="*/ 0 h 181"/>
                  <a:gd name="T14" fmla="*/ 4082 w 4082"/>
                  <a:gd name="T15" fmla="*/ 181 h 1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82" h="181">
                    <a:moveTo>
                      <a:pt x="0" y="181"/>
                    </a:moveTo>
                    <a:lnTo>
                      <a:pt x="0" y="0"/>
                    </a:lnTo>
                    <a:lnTo>
                      <a:pt x="4082" y="0"/>
                    </a:lnTo>
                    <a:lnTo>
                      <a:pt x="4082" y="181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5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400">
                  <a:solidFill>
                    <a:srgbClr val="000000"/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  <p:sp>
            <p:nvSpPr>
              <p:cNvPr id="93" name="Line 7"/>
              <p:cNvSpPr>
                <a:spLocks noChangeShapeType="1"/>
              </p:cNvSpPr>
              <p:nvPr/>
            </p:nvSpPr>
            <p:spPr bwMode="auto">
              <a:xfrm flipV="1">
                <a:off x="2881" y="1692"/>
                <a:ext cx="0" cy="808"/>
              </a:xfrm>
              <a:prstGeom prst="lin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400">
                  <a:solidFill>
                    <a:srgbClr val="000000"/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  <p:sp>
            <p:nvSpPr>
              <p:cNvPr id="94" name="Line 7"/>
              <p:cNvSpPr>
                <a:spLocks noChangeShapeType="1"/>
              </p:cNvSpPr>
              <p:nvPr/>
            </p:nvSpPr>
            <p:spPr bwMode="auto">
              <a:xfrm flipV="1">
                <a:off x="1861" y="2314"/>
                <a:ext cx="0" cy="159"/>
              </a:xfrm>
              <a:prstGeom prst="lin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400">
                  <a:solidFill>
                    <a:srgbClr val="000000"/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  <p:sp>
            <p:nvSpPr>
              <p:cNvPr id="95" name="Line 7"/>
              <p:cNvSpPr>
                <a:spLocks noChangeShapeType="1"/>
              </p:cNvSpPr>
              <p:nvPr/>
            </p:nvSpPr>
            <p:spPr bwMode="auto">
              <a:xfrm flipV="1">
                <a:off x="4031" y="2314"/>
                <a:ext cx="0" cy="159"/>
              </a:xfrm>
              <a:prstGeom prst="lin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400">
                  <a:solidFill>
                    <a:srgbClr val="000000"/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  <p:sp>
            <p:nvSpPr>
              <p:cNvPr id="96" name="Line 7"/>
              <p:cNvSpPr>
                <a:spLocks noChangeShapeType="1"/>
              </p:cNvSpPr>
              <p:nvPr/>
            </p:nvSpPr>
            <p:spPr bwMode="auto">
              <a:xfrm rot="5400000" flipH="1" flipV="1">
                <a:off x="2485" y="1609"/>
                <a:ext cx="1" cy="802"/>
              </a:xfrm>
              <a:prstGeom prst="lin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400">
                  <a:solidFill>
                    <a:srgbClr val="000000"/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49" name="그룹 59"/>
            <p:cNvGrpSpPr>
              <a:grpSpLocks/>
            </p:cNvGrpSpPr>
            <p:nvPr/>
          </p:nvGrpSpPr>
          <p:grpSpPr bwMode="auto">
            <a:xfrm>
              <a:off x="506842" y="2151401"/>
              <a:ext cx="3705669" cy="504390"/>
              <a:chOff x="1287505" y="2360293"/>
              <a:chExt cx="2286070" cy="520067"/>
            </a:xfrm>
          </p:grpSpPr>
          <p:grpSp>
            <p:nvGrpSpPr>
              <p:cNvPr id="88" name="그룹 87"/>
              <p:cNvGrpSpPr/>
              <p:nvPr/>
            </p:nvGrpSpPr>
            <p:grpSpPr>
              <a:xfrm>
                <a:off x="1287505" y="2360293"/>
                <a:ext cx="2286070" cy="520067"/>
                <a:chOff x="3217859" y="4261771"/>
                <a:chExt cx="4165367" cy="417459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90" name="한쪽 모서리는 잘리고 다른 쪽 모서리는 둥근 사각형 89"/>
                <p:cNvSpPr/>
                <p:nvPr/>
              </p:nvSpPr>
              <p:spPr>
                <a:xfrm>
                  <a:off x="3217859" y="4261771"/>
                  <a:ext cx="4165367" cy="411110"/>
                </a:xfrm>
                <a:prstGeom prst="snipRoundRect">
                  <a:avLst>
                    <a:gd name="adj1" fmla="val 0"/>
                    <a:gd name="adj2" fmla="val 38291"/>
                  </a:avLst>
                </a:prstGeom>
                <a:gradFill flip="none" rotWithShape="1">
                  <a:gsLst>
                    <a:gs pos="0">
                      <a:srgbClr val="5759B1">
                        <a:shade val="30000"/>
                        <a:satMod val="115000"/>
                      </a:srgbClr>
                    </a:gs>
                    <a:gs pos="50000">
                      <a:srgbClr val="5759B1">
                        <a:shade val="67500"/>
                        <a:satMod val="115000"/>
                      </a:srgbClr>
                    </a:gs>
                    <a:gs pos="100000">
                      <a:srgbClr val="5759B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50800" h="5080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400">
                    <a:solidFill>
                      <a:srgbClr val="FFFFFF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91" name="한쪽 모서리는 잘리고 다른 쪽 모서리는 둥근 사각형 90"/>
                <p:cNvSpPr/>
                <p:nvPr/>
              </p:nvSpPr>
              <p:spPr>
                <a:xfrm>
                  <a:off x="3231745" y="4615509"/>
                  <a:ext cx="3049508" cy="63721"/>
                </a:xfrm>
                <a:prstGeom prst="snipRoundRect">
                  <a:avLst>
                    <a:gd name="adj1" fmla="val 0"/>
                    <a:gd name="adj2" fmla="val 0"/>
                  </a:avLst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400">
                    <a:solidFill>
                      <a:srgbClr val="FFFFFF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</p:grpSp>
          <p:pic>
            <p:nvPicPr>
              <p:cNvPr id="89" name="그림 361" descr="AC-76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231" y="2367215"/>
                <a:ext cx="311712" cy="347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" name="그룹 60"/>
            <p:cNvGrpSpPr>
              <a:grpSpLocks/>
            </p:cNvGrpSpPr>
            <p:nvPr/>
          </p:nvGrpSpPr>
          <p:grpSpPr bwMode="auto">
            <a:xfrm>
              <a:off x="6016084" y="1007896"/>
              <a:ext cx="2887719" cy="839514"/>
              <a:chOff x="6090900" y="2060848"/>
              <a:chExt cx="2308152" cy="839514"/>
            </a:xfrm>
          </p:grpSpPr>
          <p:sp>
            <p:nvSpPr>
              <p:cNvPr id="83" name="Text Box 57"/>
              <p:cNvSpPr txBox="1">
                <a:spLocks noChangeArrowheads="1"/>
              </p:cNvSpPr>
              <p:nvPr/>
            </p:nvSpPr>
            <p:spPr bwMode="auto">
              <a:xfrm>
                <a:off x="6464970" y="2336574"/>
                <a:ext cx="1934082" cy="388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6350">
                  <a:bevelT w="12700" h="0"/>
                </a:sp3d>
              </a:bodyPr>
              <a:lstStyle>
                <a:defPPr>
                  <a:defRPr lang="ko-KR"/>
                </a:defPPr>
                <a:lvl1pPr marL="92075" indent="-92075">
                  <a:lnSpc>
                    <a:spcPct val="150000"/>
                  </a:lnSpc>
                  <a:buClr>
                    <a:srgbClr val="008080"/>
                  </a:buClr>
                  <a:buFont typeface="Arial" panose="020B0604020202020204" pitchFamily="34" charset="0"/>
                  <a:buChar char="•"/>
                  <a:defRPr sz="1300" b="1" spc="-9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pPr marL="0" indent="0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en-US" altLang="ko-KR" sz="1200" spc="0" dirty="0" smtClean="0">
                    <a:solidFill>
                      <a:srgbClr val="1D53A3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Employee</a:t>
                </a:r>
                <a:r>
                  <a:rPr lang="ko-KR" altLang="en-US" sz="1200" spc="0" dirty="0" smtClean="0">
                    <a:solidFill>
                      <a:srgbClr val="1D53A3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rPr>
                  <a:t> </a:t>
                </a:r>
                <a:r>
                  <a:rPr lang="en-US" altLang="ko-KR" sz="1200" spc="0" dirty="0">
                    <a:solidFill>
                      <a:srgbClr val="1D53A3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:r>
                  <a:rPr lang="en-US" altLang="ko-KR" sz="1200" spc="0" dirty="0" smtClean="0">
                    <a:solidFill>
                      <a:srgbClr val="1D53A3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439</a:t>
                </a:r>
                <a:endParaRPr lang="ko-KR" altLang="en-US" sz="1200" spc="0" dirty="0">
                  <a:solidFill>
                    <a:schemeClr val="tx1"/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  <p:pic>
            <p:nvPicPr>
              <p:cNvPr id="84" name="Picture 2" descr="K:\03_PT소스\1_도형자료\사람_픽토그램\01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0900" y="2060848"/>
                <a:ext cx="310443" cy="839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5" name="그룹 96"/>
              <p:cNvGrpSpPr>
                <a:grpSpLocks/>
              </p:cNvGrpSpPr>
              <p:nvPr/>
            </p:nvGrpSpPr>
            <p:grpSpPr bwMode="auto">
              <a:xfrm>
                <a:off x="6428025" y="2285493"/>
                <a:ext cx="1346535" cy="525780"/>
                <a:chOff x="6355752" y="2770162"/>
                <a:chExt cx="1636428" cy="525780"/>
              </a:xfrm>
            </p:grpSpPr>
            <p:cxnSp>
              <p:nvCxnSpPr>
                <p:cNvPr id="86" name="직선 연결선 97"/>
                <p:cNvCxnSpPr>
                  <a:cxnSpLocks noChangeShapeType="1"/>
                </p:cNvCxnSpPr>
                <p:nvPr/>
              </p:nvCxnSpPr>
              <p:spPr bwMode="auto">
                <a:xfrm>
                  <a:off x="6355752" y="2770162"/>
                  <a:ext cx="1636428" cy="0"/>
                </a:xfrm>
                <a:prstGeom prst="line">
                  <a:avLst/>
                </a:prstGeom>
                <a:noFill/>
                <a:ln w="6350" algn="ctr">
                  <a:solidFill>
                    <a:srgbClr val="6B859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7" name="직선 연결선 98"/>
                <p:cNvCxnSpPr>
                  <a:cxnSpLocks noChangeShapeType="1"/>
                </p:cNvCxnSpPr>
                <p:nvPr/>
              </p:nvCxnSpPr>
              <p:spPr bwMode="auto">
                <a:xfrm>
                  <a:off x="6355752" y="3295942"/>
                  <a:ext cx="1636428" cy="0"/>
                </a:xfrm>
                <a:prstGeom prst="line">
                  <a:avLst/>
                </a:prstGeom>
                <a:noFill/>
                <a:ln w="6350" algn="ctr">
                  <a:solidFill>
                    <a:srgbClr val="6B859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51" name="그룹 61"/>
            <p:cNvGrpSpPr>
              <a:grpSpLocks/>
            </p:cNvGrpSpPr>
            <p:nvPr/>
          </p:nvGrpSpPr>
          <p:grpSpPr bwMode="auto">
            <a:xfrm>
              <a:off x="3610357" y="1186932"/>
              <a:ext cx="1867986" cy="520765"/>
              <a:chOff x="3544699" y="1186932"/>
              <a:chExt cx="1867986" cy="520765"/>
            </a:xfrm>
          </p:grpSpPr>
          <p:grpSp>
            <p:nvGrpSpPr>
              <p:cNvPr id="78" name="그룹 77"/>
              <p:cNvGrpSpPr/>
              <p:nvPr/>
            </p:nvGrpSpPr>
            <p:grpSpPr>
              <a:xfrm>
                <a:off x="3544699" y="1187630"/>
                <a:ext cx="1867986" cy="520067"/>
                <a:chOff x="2712016" y="4261771"/>
                <a:chExt cx="3403592" cy="417459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81" name="한쪽 모서리는 잘리고 다른 쪽 모서리는 둥근 사각형 80"/>
                <p:cNvSpPr/>
                <p:nvPr/>
              </p:nvSpPr>
              <p:spPr>
                <a:xfrm>
                  <a:off x="2712016" y="4261771"/>
                  <a:ext cx="3403592" cy="388340"/>
                </a:xfrm>
                <a:prstGeom prst="snipRoundRect">
                  <a:avLst>
                    <a:gd name="adj1" fmla="val 38012"/>
                    <a:gd name="adj2" fmla="val 38291"/>
                  </a:avLst>
                </a:prstGeom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50800" h="5080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400">
                    <a:solidFill>
                      <a:srgbClr val="FFFFFF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82" name="한쪽 모서리는 잘리고 다른 쪽 모서리는 둥근 사각형 81"/>
                <p:cNvSpPr/>
                <p:nvPr/>
              </p:nvSpPr>
              <p:spPr>
                <a:xfrm>
                  <a:off x="3235216" y="4615509"/>
                  <a:ext cx="2784354" cy="63721"/>
                </a:xfrm>
                <a:prstGeom prst="snipRoundRect">
                  <a:avLst>
                    <a:gd name="adj1" fmla="val 0"/>
                    <a:gd name="adj2" fmla="val 0"/>
                  </a:avLst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400">
                    <a:solidFill>
                      <a:srgbClr val="FFFFFF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79" name="TextBox 6"/>
              <p:cNvSpPr txBox="1">
                <a:spLocks noChangeArrowheads="1"/>
              </p:cNvSpPr>
              <p:nvPr/>
            </p:nvSpPr>
            <p:spPr bwMode="auto">
              <a:xfrm>
                <a:off x="3554998" y="1218348"/>
                <a:ext cx="1822574" cy="380894"/>
              </a:xfrm>
              <a:prstGeom prst="rect">
                <a:avLst/>
              </a:prstGeom>
              <a:noFill/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0"/>
                </a:sp3d>
              </a:bodyPr>
              <a:lstStyle>
                <a:defPPr>
                  <a:defRPr lang="ko-KR"/>
                </a:defPPr>
                <a:lvl1pPr defTabSz="1625620">
                  <a:lnSpc>
                    <a:spcPts val="4200"/>
                  </a:lnSpc>
                  <a:defRPr sz="3200">
                    <a:latin typeface="뫼비우스 Regular" panose="02000700060000000000" pitchFamily="2" charset="-127"/>
                    <a:ea typeface="뫼비우스 Regular" panose="02000700060000000000" pitchFamily="2" charset="-127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ko-KR" sz="14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President</a:t>
                </a:r>
                <a:endParaRPr lang="en-US" altLang="ko-KR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80" name="그림 361" descr="AC-76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4954" y="1186932"/>
                <a:ext cx="311712" cy="347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" name="그룹 62"/>
            <p:cNvGrpSpPr>
              <a:grpSpLocks/>
            </p:cNvGrpSpPr>
            <p:nvPr/>
          </p:nvGrpSpPr>
          <p:grpSpPr bwMode="auto">
            <a:xfrm>
              <a:off x="323244" y="3402811"/>
              <a:ext cx="8503026" cy="1738766"/>
              <a:chOff x="-1417320" y="3417200"/>
              <a:chExt cx="8503026" cy="1738766"/>
            </a:xfrm>
          </p:grpSpPr>
          <p:grpSp>
            <p:nvGrpSpPr>
              <p:cNvPr id="53" name="그룹 63"/>
              <p:cNvGrpSpPr>
                <a:grpSpLocks/>
              </p:cNvGrpSpPr>
              <p:nvPr/>
            </p:nvGrpSpPr>
            <p:grpSpPr bwMode="auto">
              <a:xfrm>
                <a:off x="414676" y="3417200"/>
                <a:ext cx="1564409" cy="1722886"/>
                <a:chOff x="486272" y="4441776"/>
                <a:chExt cx="1905336" cy="1722886"/>
              </a:xfrm>
            </p:grpSpPr>
            <p:sp>
              <p:nvSpPr>
                <p:cNvPr id="75" name="한쪽 모서리는 잘리고 다른 쪽 모서리는 둥근 사각형 74"/>
                <p:cNvSpPr/>
                <p:nvPr/>
              </p:nvSpPr>
              <p:spPr>
                <a:xfrm>
                  <a:off x="486272" y="4441776"/>
                  <a:ext cx="1905336" cy="1632089"/>
                </a:xfrm>
                <a:prstGeom prst="snipRoundRect">
                  <a:avLst>
                    <a:gd name="adj1" fmla="val 0"/>
                    <a:gd name="adj2" fmla="val 9911"/>
                  </a:avLst>
                </a:prstGeom>
                <a:gradFill flip="none" rotWithShape="1">
                  <a:gsLst>
                    <a:gs pos="0">
                      <a:srgbClr val="4BACC6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BACC6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BACC6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 prst="relaxedInset"/>
                </a:sp3d>
              </p:spPr>
              <p:txBody>
                <a:bodyPr anchor="ctr"/>
                <a:lstStyle/>
                <a:p>
                  <a:pPr algn="ctr" defTabSz="145065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 sz="2400" kern="0">
                    <a:solidFill>
                      <a:prstClr val="white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  <p:pic>
              <p:nvPicPr>
                <p:cNvPr id="76" name="그림 361" descr="AC-76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210" y="4460771"/>
                  <a:ext cx="456492" cy="3472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7" name="양쪽 모서리가 둥근 사각형 76"/>
                <p:cNvSpPr/>
                <p:nvPr/>
              </p:nvSpPr>
              <p:spPr>
                <a:xfrm>
                  <a:off x="499823" y="4633785"/>
                  <a:ext cx="1842053" cy="1530877"/>
                </a:xfrm>
                <a:prstGeom prst="round2SameRect">
                  <a:avLst>
                    <a:gd name="adj1" fmla="val 2009"/>
                    <a:gd name="adj2" fmla="val 2621"/>
                  </a:avLst>
                </a:prstGeom>
                <a:solidFill>
                  <a:schemeClr val="bg1"/>
                </a:solidFill>
                <a:ln w="12700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effectLst>
                  <a:outerShdw blurRad="50800" dist="25000" dir="54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tIns="0" anchor="ctr"/>
                <a:lstStyle/>
                <a:p>
                  <a:pPr algn="ctr" defTabSz="1030288">
                    <a:defRPr/>
                  </a:pPr>
                  <a:endParaRPr lang="ko-KR" altLang="en-US" sz="110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</p:grpSp>
          <p:grpSp>
            <p:nvGrpSpPr>
              <p:cNvPr id="54" name="그룹 64"/>
              <p:cNvGrpSpPr>
                <a:grpSpLocks/>
              </p:cNvGrpSpPr>
              <p:nvPr/>
            </p:nvGrpSpPr>
            <p:grpSpPr bwMode="auto">
              <a:xfrm>
                <a:off x="2097139" y="3417200"/>
                <a:ext cx="1665190" cy="1722886"/>
                <a:chOff x="537210" y="4441776"/>
                <a:chExt cx="2028079" cy="1722886"/>
              </a:xfrm>
            </p:grpSpPr>
            <p:sp>
              <p:nvSpPr>
                <p:cNvPr id="72" name="한쪽 모서리는 잘리고 다른 쪽 모서리는 둥근 사각형 71"/>
                <p:cNvSpPr/>
                <p:nvPr/>
              </p:nvSpPr>
              <p:spPr>
                <a:xfrm>
                  <a:off x="572833" y="4441776"/>
                  <a:ext cx="1992456" cy="1632090"/>
                </a:xfrm>
                <a:prstGeom prst="snipRoundRect">
                  <a:avLst>
                    <a:gd name="adj1" fmla="val 0"/>
                    <a:gd name="adj2" fmla="val 9911"/>
                  </a:avLst>
                </a:prstGeom>
                <a:gradFill flip="none" rotWithShape="1">
                  <a:gsLst>
                    <a:gs pos="0">
                      <a:srgbClr val="4BACC6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BACC6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BACC6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 prst="relaxedInset"/>
                </a:sp3d>
              </p:spPr>
              <p:txBody>
                <a:bodyPr anchor="ctr"/>
                <a:lstStyle/>
                <a:p>
                  <a:pPr algn="ctr" defTabSz="145065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 sz="2400" kern="0">
                    <a:solidFill>
                      <a:prstClr val="white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  <p:pic>
              <p:nvPicPr>
                <p:cNvPr id="73" name="그림 361" descr="AC-76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210" y="4460771"/>
                  <a:ext cx="456492" cy="3472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" name="양쪽 모서리가 둥근 사각형 73"/>
                <p:cNvSpPr/>
                <p:nvPr/>
              </p:nvSpPr>
              <p:spPr>
                <a:xfrm>
                  <a:off x="622259" y="4633785"/>
                  <a:ext cx="1907397" cy="1530877"/>
                </a:xfrm>
                <a:prstGeom prst="round2SameRect">
                  <a:avLst>
                    <a:gd name="adj1" fmla="val 2009"/>
                    <a:gd name="adj2" fmla="val 2621"/>
                  </a:avLst>
                </a:prstGeom>
                <a:solidFill>
                  <a:schemeClr val="bg1"/>
                </a:solidFill>
                <a:ln w="12700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effectLst>
                  <a:outerShdw blurRad="50800" dist="25000" dir="54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tIns="0" anchor="ctr"/>
                <a:lstStyle/>
                <a:p>
                  <a:pPr algn="ctr" defTabSz="1030288">
                    <a:defRPr/>
                  </a:pPr>
                  <a:endParaRPr lang="ko-KR" altLang="en-US" sz="110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</p:grpSp>
          <p:grpSp>
            <p:nvGrpSpPr>
              <p:cNvPr id="55" name="그룹 65"/>
              <p:cNvGrpSpPr>
                <a:grpSpLocks/>
              </p:cNvGrpSpPr>
              <p:nvPr/>
            </p:nvGrpSpPr>
            <p:grpSpPr bwMode="auto">
              <a:xfrm>
                <a:off x="3737779" y="3417200"/>
                <a:ext cx="1695160" cy="1722886"/>
                <a:chOff x="537210" y="4441776"/>
                <a:chExt cx="2064581" cy="1722886"/>
              </a:xfrm>
            </p:grpSpPr>
            <p:sp>
              <p:nvSpPr>
                <p:cNvPr id="69" name="한쪽 모서리는 잘리고 다른 쪽 모서리는 둥근 사각형 68"/>
                <p:cNvSpPr/>
                <p:nvPr/>
              </p:nvSpPr>
              <p:spPr>
                <a:xfrm>
                  <a:off x="657328" y="4441776"/>
                  <a:ext cx="1944463" cy="1632090"/>
                </a:xfrm>
                <a:prstGeom prst="snipRoundRect">
                  <a:avLst>
                    <a:gd name="adj1" fmla="val 0"/>
                    <a:gd name="adj2" fmla="val 9911"/>
                  </a:avLst>
                </a:prstGeom>
                <a:gradFill flip="none" rotWithShape="1">
                  <a:gsLst>
                    <a:gs pos="0">
                      <a:srgbClr val="4BACC6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BACC6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BACC6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 prst="relaxedInset"/>
                </a:sp3d>
              </p:spPr>
              <p:txBody>
                <a:bodyPr anchor="ctr"/>
                <a:lstStyle/>
                <a:p>
                  <a:pPr algn="ctr" defTabSz="145065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 sz="2400" kern="0">
                    <a:solidFill>
                      <a:prstClr val="white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  <p:pic>
              <p:nvPicPr>
                <p:cNvPr id="70" name="그림 361" descr="AC-76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210" y="4460771"/>
                  <a:ext cx="456492" cy="3472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1" name="양쪽 모서리가 둥근 사각형 70"/>
                <p:cNvSpPr/>
                <p:nvPr/>
              </p:nvSpPr>
              <p:spPr>
                <a:xfrm>
                  <a:off x="707863" y="4633785"/>
                  <a:ext cx="1893926" cy="1530877"/>
                </a:xfrm>
                <a:prstGeom prst="round2SameRect">
                  <a:avLst>
                    <a:gd name="adj1" fmla="val 2009"/>
                    <a:gd name="adj2" fmla="val 2621"/>
                  </a:avLst>
                </a:prstGeom>
                <a:solidFill>
                  <a:schemeClr val="bg1"/>
                </a:solidFill>
                <a:ln w="12700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effectLst>
                  <a:outerShdw blurRad="50800" dist="25000" dir="54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tIns="0" anchor="ctr"/>
                <a:lstStyle/>
                <a:p>
                  <a:pPr algn="ctr" defTabSz="1030288">
                    <a:defRPr/>
                  </a:pPr>
                  <a:endParaRPr lang="ko-KR" altLang="en-US" sz="110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</p:grpSp>
          <p:grpSp>
            <p:nvGrpSpPr>
              <p:cNvPr id="56" name="그룹 66"/>
              <p:cNvGrpSpPr>
                <a:grpSpLocks/>
              </p:cNvGrpSpPr>
              <p:nvPr/>
            </p:nvGrpSpPr>
            <p:grpSpPr bwMode="auto">
              <a:xfrm>
                <a:off x="5378417" y="3417200"/>
                <a:ext cx="1707289" cy="1722886"/>
                <a:chOff x="537210" y="4441776"/>
                <a:chExt cx="2079355" cy="1722886"/>
              </a:xfrm>
            </p:grpSpPr>
            <p:sp>
              <p:nvSpPr>
                <p:cNvPr id="66" name="한쪽 모서리는 잘리고 다른 쪽 모서리는 둥근 사각형 65"/>
                <p:cNvSpPr/>
                <p:nvPr/>
              </p:nvSpPr>
              <p:spPr>
                <a:xfrm>
                  <a:off x="743515" y="4441776"/>
                  <a:ext cx="1873050" cy="1632090"/>
                </a:xfrm>
                <a:prstGeom prst="snipRoundRect">
                  <a:avLst>
                    <a:gd name="adj1" fmla="val 0"/>
                    <a:gd name="adj2" fmla="val 9911"/>
                  </a:avLst>
                </a:prstGeom>
                <a:gradFill flip="none" rotWithShape="1">
                  <a:gsLst>
                    <a:gs pos="0">
                      <a:srgbClr val="4BACC6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BACC6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BACC6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 prst="relaxedInset"/>
                </a:sp3d>
              </p:spPr>
              <p:txBody>
                <a:bodyPr anchor="ctr"/>
                <a:lstStyle/>
                <a:p>
                  <a:pPr algn="ctr" defTabSz="145065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 sz="2400" kern="0">
                    <a:solidFill>
                      <a:prstClr val="white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  <p:pic>
              <p:nvPicPr>
                <p:cNvPr id="67" name="그림 361" descr="AC-76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210" y="4460771"/>
                  <a:ext cx="456492" cy="3472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8" name="양쪽 모서리가 둥근 사각형 67"/>
                <p:cNvSpPr/>
                <p:nvPr/>
              </p:nvSpPr>
              <p:spPr>
                <a:xfrm>
                  <a:off x="771135" y="4633785"/>
                  <a:ext cx="1773063" cy="1530877"/>
                </a:xfrm>
                <a:prstGeom prst="round2SameRect">
                  <a:avLst>
                    <a:gd name="adj1" fmla="val 2009"/>
                    <a:gd name="adj2" fmla="val 2621"/>
                  </a:avLst>
                </a:prstGeom>
                <a:solidFill>
                  <a:schemeClr val="bg1"/>
                </a:solidFill>
                <a:ln w="12700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effectLst>
                  <a:outerShdw blurRad="50800" dist="25000" dir="54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tIns="0" anchor="ctr"/>
                <a:lstStyle/>
                <a:p>
                  <a:pPr algn="ctr" defTabSz="1030288">
                    <a:defRPr/>
                  </a:pPr>
                  <a:endParaRPr lang="ko-KR" altLang="en-US" sz="110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</p:grpSp>
          <p:grpSp>
            <p:nvGrpSpPr>
              <p:cNvPr id="57" name="그룹 67"/>
              <p:cNvGrpSpPr>
                <a:grpSpLocks/>
              </p:cNvGrpSpPr>
              <p:nvPr/>
            </p:nvGrpSpPr>
            <p:grpSpPr bwMode="auto">
              <a:xfrm>
                <a:off x="-1376355" y="3417200"/>
                <a:ext cx="1703195" cy="1738766"/>
                <a:chOff x="317241" y="4441776"/>
                <a:chExt cx="2074367" cy="1738766"/>
              </a:xfrm>
            </p:grpSpPr>
            <p:sp>
              <p:nvSpPr>
                <p:cNvPr id="63" name="한쪽 모서리는 잘리고 다른 쪽 모서리는 둥근 사각형 62"/>
                <p:cNvSpPr/>
                <p:nvPr/>
              </p:nvSpPr>
              <p:spPr>
                <a:xfrm>
                  <a:off x="317241" y="4441776"/>
                  <a:ext cx="2074367" cy="1632089"/>
                </a:xfrm>
                <a:prstGeom prst="snipRoundRect">
                  <a:avLst>
                    <a:gd name="adj1" fmla="val 0"/>
                    <a:gd name="adj2" fmla="val 9911"/>
                  </a:avLst>
                </a:prstGeom>
                <a:gradFill flip="none" rotWithShape="1">
                  <a:gsLst>
                    <a:gs pos="0">
                      <a:srgbClr val="4BACC6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BACC6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BACC6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 prst="relaxedInset"/>
                </a:sp3d>
              </p:spPr>
              <p:txBody>
                <a:bodyPr anchor="ctr"/>
                <a:lstStyle/>
                <a:p>
                  <a:pPr algn="ctr" defTabSz="145065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 sz="2400" kern="0">
                    <a:solidFill>
                      <a:prstClr val="white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  <p:pic>
              <p:nvPicPr>
                <p:cNvPr id="64" name="그림 361" descr="AC-76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210" y="4460771"/>
                  <a:ext cx="456492" cy="3472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5" name="양쪽 모서리가 둥근 사각형 64"/>
                <p:cNvSpPr/>
                <p:nvPr/>
              </p:nvSpPr>
              <p:spPr>
                <a:xfrm>
                  <a:off x="358483" y="4649665"/>
                  <a:ext cx="1982884" cy="1530877"/>
                </a:xfrm>
                <a:prstGeom prst="round2SameRect">
                  <a:avLst>
                    <a:gd name="adj1" fmla="val 2009"/>
                    <a:gd name="adj2" fmla="val 2621"/>
                  </a:avLst>
                </a:prstGeom>
                <a:solidFill>
                  <a:schemeClr val="bg1"/>
                </a:solidFill>
                <a:ln w="12700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effectLst>
                  <a:outerShdw blurRad="50800" dist="25000" dir="54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tIns="0" anchor="ctr"/>
                <a:lstStyle/>
                <a:p>
                  <a:pPr algn="ctr" defTabSz="1030288">
                    <a:defRPr/>
                  </a:pPr>
                  <a:endParaRPr lang="ko-KR" altLang="en-US" sz="110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나눔바른고딕" panose="020B0603020101020101" pitchFamily="50" charset="-127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58" name="Text Box 11"/>
              <p:cNvSpPr txBox="1">
                <a:spLocks noChangeArrowheads="1"/>
              </p:cNvSpPr>
              <p:nvPr/>
            </p:nvSpPr>
            <p:spPr bwMode="auto">
              <a:xfrm>
                <a:off x="343838" y="3920758"/>
                <a:ext cx="1659254" cy="971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6350">
                  <a:bevelT w="12700" h="0"/>
                </a:sp3d>
              </a:bodyPr>
              <a:lstStyle>
                <a:defPPr>
                  <a:defRPr lang="ko-KR"/>
                </a:defPPr>
                <a:lvl1pPr algn="ctr">
                  <a:defRPr sz="1400" b="1" spc="-90">
                    <a:solidFill>
                      <a:srgbClr val="333333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pPr>
                  <a:lnSpc>
                    <a:spcPct val="150000"/>
                  </a:lnSpc>
                  <a:buClr>
                    <a:srgbClr val="008080"/>
                  </a:buClr>
                  <a:defRPr/>
                </a:pPr>
                <a:r>
                  <a:rPr lang="en-US" altLang="ko-KR" sz="1000" spc="0" dirty="0" err="1" smtClean="0">
                    <a:solidFill>
                      <a:srgbClr val="0000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Standardiz</a:t>
                </a:r>
                <a:r>
                  <a:rPr lang="en-US" altLang="ko-KR" sz="1000" spc="0" dirty="0" smtClean="0">
                    <a:solidFill>
                      <a:srgbClr val="0000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buClr>
                    <a:srgbClr val="008080"/>
                  </a:buClr>
                  <a:defRPr/>
                </a:pPr>
                <a:r>
                  <a:rPr lang="en-US" altLang="ko-KR" sz="1000" spc="0" dirty="0" smtClean="0">
                    <a:solidFill>
                      <a:srgbClr val="0000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Department</a:t>
                </a:r>
              </a:p>
              <a:p>
                <a:pPr>
                  <a:lnSpc>
                    <a:spcPct val="150000"/>
                  </a:lnSpc>
                  <a:buClr>
                    <a:srgbClr val="008080"/>
                  </a:buClr>
                  <a:defRPr/>
                </a:pPr>
                <a:r>
                  <a:rPr lang="en-US" altLang="ko-KR" sz="1000" b="0" spc="0" dirty="0" smtClean="0">
                    <a:solidFill>
                      <a:srgbClr val="0000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(64)</a:t>
                </a:r>
                <a:endParaRPr lang="ko-KR" altLang="en-US" sz="1000" b="0" spc="0" dirty="0">
                  <a:solidFill>
                    <a:srgbClr val="0000FF"/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  <p:sp>
            <p:nvSpPr>
              <p:cNvPr id="59" name="Text Box 19"/>
              <p:cNvSpPr txBox="1">
                <a:spLocks noChangeArrowheads="1"/>
              </p:cNvSpPr>
              <p:nvPr/>
            </p:nvSpPr>
            <p:spPr bwMode="auto">
              <a:xfrm>
                <a:off x="2042735" y="3730134"/>
                <a:ext cx="1812247" cy="1214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6350">
                  <a:bevelT w="12700" h="0"/>
                </a:sp3d>
              </a:bodyPr>
              <a:lstStyle>
                <a:defPPr>
                  <a:defRPr lang="ko-KR"/>
                </a:defPPr>
                <a:lvl1pPr algn="ctr">
                  <a:defRPr sz="1400" b="1" spc="-90">
                    <a:solidFill>
                      <a:srgbClr val="333333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pPr>
                  <a:buClr>
                    <a:srgbClr val="008080"/>
                  </a:buClr>
                  <a:tabLst>
                    <a:tab pos="92075" algn="l"/>
                  </a:tabLst>
                  <a:defRPr/>
                </a:pPr>
                <a:r>
                  <a:rPr lang="en-US" altLang="ko-KR" sz="105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ICT Testing</a:t>
                </a:r>
              </a:p>
              <a:p>
                <a:pPr>
                  <a:buClr>
                    <a:srgbClr val="008080"/>
                  </a:buClr>
                  <a:tabLst>
                    <a:tab pos="92075" algn="l"/>
                  </a:tabLst>
                  <a:defRPr/>
                </a:pPr>
                <a:r>
                  <a:rPr lang="en-US" altLang="ko-KR" sz="105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&amp;</a:t>
                </a:r>
                <a:endParaRPr lang="en-US" altLang="ko-KR" sz="1050" spc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rgbClr val="008080"/>
                  </a:buClr>
                  <a:tabLst>
                    <a:tab pos="92075" algn="l"/>
                  </a:tabLst>
                  <a:defRPr/>
                </a:pPr>
                <a:r>
                  <a:rPr lang="en-US" altLang="ko-KR" sz="105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Certification</a:t>
                </a:r>
                <a:endParaRPr lang="en-US" altLang="ko-KR" sz="105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rgbClr val="008080"/>
                  </a:buClr>
                  <a:tabLst>
                    <a:tab pos="92075" algn="l"/>
                  </a:tabLst>
                  <a:defRPr/>
                </a:pPr>
                <a:r>
                  <a:rPr lang="en-US" altLang="ko-KR" sz="105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Laboratory</a:t>
                </a:r>
                <a:endParaRPr lang="en-US" altLang="ko-KR" sz="105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8080"/>
                  </a:buClr>
                  <a:tabLst>
                    <a:tab pos="92075" algn="l"/>
                  </a:tabLst>
                  <a:defRPr/>
                </a:pPr>
                <a:r>
                  <a:rPr lang="en-US" altLang="ko-KR" sz="1050" b="0" spc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</a:t>
                </a:r>
                <a:r>
                  <a:rPr lang="en-US" altLang="ko-KR" sz="1050" b="0" spc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138)</a:t>
                </a:r>
                <a:endParaRPr lang="ko-KR" altLang="en-US" sz="1050" b="0" spc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  <p:sp>
            <p:nvSpPr>
              <p:cNvPr id="60" name="Text Box 48"/>
              <p:cNvSpPr txBox="1">
                <a:spLocks noChangeArrowheads="1"/>
              </p:cNvSpPr>
              <p:nvPr/>
            </p:nvSpPr>
            <p:spPr bwMode="auto">
              <a:xfrm>
                <a:off x="-1417320" y="3667067"/>
                <a:ext cx="1794104" cy="1199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6350">
                  <a:bevelT w="12700" h="0"/>
                </a:sp3d>
              </a:bodyPr>
              <a:lstStyle>
                <a:defPPr>
                  <a:defRPr lang="ko-KR"/>
                </a:defPPr>
                <a:lvl1pPr algn="ctr">
                  <a:defRPr sz="1400" b="1" spc="-90">
                    <a:solidFill>
                      <a:srgbClr val="333333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pPr>
                  <a:buClr>
                    <a:srgbClr val="008080"/>
                  </a:buClr>
                  <a:defRPr/>
                </a:pPr>
                <a:r>
                  <a:rPr lang="en-US" altLang="ko-KR" sz="100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Management</a:t>
                </a:r>
              </a:p>
              <a:p>
                <a:pPr>
                  <a:buClr>
                    <a:srgbClr val="008080"/>
                  </a:buClr>
                  <a:defRPr/>
                </a:pPr>
                <a:endParaRPr lang="en-US" altLang="ko-KR" sz="100" spc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rgbClr val="008080"/>
                  </a:buClr>
                  <a:defRPr/>
                </a:pPr>
                <a:r>
                  <a:rPr lang="en-US" altLang="ko-KR" sz="100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&amp;</a:t>
                </a:r>
              </a:p>
              <a:p>
                <a:pPr>
                  <a:buClr>
                    <a:srgbClr val="008080"/>
                  </a:buClr>
                  <a:defRPr/>
                </a:pPr>
                <a:r>
                  <a:rPr lang="en-US" altLang="ko-KR" sz="100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Planning</a:t>
                </a:r>
              </a:p>
              <a:p>
                <a:pPr>
                  <a:buClr>
                    <a:srgbClr val="008080"/>
                  </a:buClr>
                  <a:defRPr/>
                </a:pPr>
                <a:endParaRPr lang="en-US" altLang="ko-KR" sz="100" spc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rgbClr val="008080"/>
                  </a:buClr>
                  <a:defRPr/>
                </a:pPr>
                <a:r>
                  <a:rPr lang="en-US" altLang="ko-KR" sz="100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Department</a:t>
                </a:r>
                <a:endParaRPr lang="en-US" altLang="ko-KR" sz="100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8080"/>
                  </a:buClr>
                  <a:defRPr/>
                </a:pPr>
                <a:r>
                  <a:rPr lang="en-US" altLang="ko-KR" sz="1000" b="0" spc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(42)</a:t>
                </a:r>
                <a:endParaRPr lang="en-US" altLang="ko-KR" sz="1000" b="0" spc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1" name="Text Box 48"/>
              <p:cNvSpPr txBox="1">
                <a:spLocks noChangeArrowheads="1"/>
              </p:cNvSpPr>
              <p:nvPr/>
            </p:nvSpPr>
            <p:spPr bwMode="auto">
              <a:xfrm>
                <a:off x="5610718" y="3809904"/>
                <a:ext cx="1439788" cy="1056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6350">
                  <a:bevelT w="12700" h="0"/>
                </a:sp3d>
              </a:bodyPr>
              <a:lstStyle>
                <a:defPPr>
                  <a:defRPr lang="ko-KR"/>
                </a:defPPr>
                <a:lvl1pPr algn="ctr">
                  <a:defRPr sz="1400" b="1" spc="-90">
                    <a:solidFill>
                      <a:srgbClr val="333333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pPr>
                  <a:lnSpc>
                    <a:spcPct val="150000"/>
                  </a:lnSpc>
                  <a:buClr>
                    <a:srgbClr val="008080"/>
                  </a:buClr>
                  <a:defRPr/>
                </a:pPr>
                <a:r>
                  <a:rPr lang="en-US" altLang="ko-KR" sz="110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TTA </a:t>
                </a:r>
              </a:p>
              <a:p>
                <a:pPr>
                  <a:lnSpc>
                    <a:spcPct val="150000"/>
                  </a:lnSpc>
                  <a:buClr>
                    <a:srgbClr val="008080"/>
                  </a:buClr>
                  <a:defRPr/>
                </a:pPr>
                <a:r>
                  <a:rPr lang="en-US" altLang="ko-KR" sz="110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Academy</a:t>
                </a:r>
                <a:endParaRPr lang="en-US" altLang="ko-KR" sz="110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8080"/>
                  </a:buClr>
                  <a:defRPr/>
                </a:pPr>
                <a:r>
                  <a:rPr lang="en-US" altLang="ko-KR" sz="1050" b="0" spc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(12)</a:t>
                </a:r>
                <a:endParaRPr lang="en-US" altLang="ko-KR" sz="1050" b="0" spc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2" name="Text Box 19"/>
              <p:cNvSpPr txBox="1">
                <a:spLocks noChangeArrowheads="1"/>
              </p:cNvSpPr>
              <p:nvPr/>
            </p:nvSpPr>
            <p:spPr bwMode="auto">
              <a:xfrm>
                <a:off x="3751310" y="3730134"/>
                <a:ext cx="1774089" cy="1214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6350">
                  <a:bevelT w="12700" h="0"/>
                </a:sp3d>
              </a:bodyPr>
              <a:lstStyle>
                <a:defPPr>
                  <a:defRPr lang="ko-KR"/>
                </a:defPPr>
                <a:lvl1pPr algn="ctr">
                  <a:defRPr sz="1400" b="1" spc="-90">
                    <a:solidFill>
                      <a:srgbClr val="333333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pPr>
                  <a:buClr>
                    <a:srgbClr val="008080"/>
                  </a:buClr>
                  <a:tabLst>
                    <a:tab pos="92075" algn="l"/>
                  </a:tabLst>
                  <a:defRPr/>
                </a:pPr>
                <a:r>
                  <a:rPr lang="en-US" altLang="ko-KR" sz="105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SW Testing</a:t>
                </a:r>
              </a:p>
              <a:p>
                <a:pPr>
                  <a:buClr>
                    <a:srgbClr val="008080"/>
                  </a:buClr>
                  <a:tabLst>
                    <a:tab pos="92075" algn="l"/>
                  </a:tabLst>
                  <a:defRPr/>
                </a:pPr>
                <a:r>
                  <a:rPr lang="en-US" altLang="ko-KR" sz="105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&amp;</a:t>
                </a:r>
                <a:endParaRPr lang="en-US" altLang="ko-KR" sz="1050" spc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rgbClr val="008080"/>
                  </a:buClr>
                  <a:tabLst>
                    <a:tab pos="92075" algn="l"/>
                  </a:tabLst>
                  <a:defRPr/>
                </a:pPr>
                <a:r>
                  <a:rPr lang="en-US" altLang="ko-KR" sz="105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Certification</a:t>
                </a:r>
                <a:endParaRPr lang="en-US" altLang="ko-KR" sz="105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rgbClr val="008080"/>
                  </a:buClr>
                  <a:tabLst>
                    <a:tab pos="92075" algn="l"/>
                  </a:tabLst>
                  <a:defRPr/>
                </a:pPr>
                <a:r>
                  <a:rPr lang="en-US" altLang="ko-KR" sz="1050" spc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Laboratory</a:t>
                </a:r>
                <a:endParaRPr lang="en-US" altLang="ko-KR" sz="105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8080"/>
                  </a:buClr>
                  <a:tabLst>
                    <a:tab pos="92075" algn="l"/>
                  </a:tabLst>
                  <a:defRPr/>
                </a:pPr>
                <a:r>
                  <a:rPr lang="en-US" altLang="ko-KR" sz="1050" b="0" spc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</a:t>
                </a:r>
                <a:r>
                  <a:rPr lang="en-US" altLang="ko-KR" sz="1050" b="0" spc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176)</a:t>
                </a:r>
                <a:endParaRPr lang="ko-KR" altLang="en-US" sz="1050" b="0" spc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97" name="TextBox 6"/>
          <p:cNvSpPr txBox="1">
            <a:spLocks noChangeArrowheads="1"/>
          </p:cNvSpPr>
          <p:nvPr/>
        </p:nvSpPr>
        <p:spPr bwMode="auto">
          <a:xfrm>
            <a:off x="6249777" y="2854512"/>
            <a:ext cx="2294218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>
            <a:defPPr>
              <a:defRPr lang="ko-KR"/>
            </a:defPPr>
            <a:lvl1pPr defTabSz="1625620">
              <a:lnSpc>
                <a:spcPts val="4200"/>
              </a:lnSpc>
              <a:defRPr sz="3200">
                <a:latin typeface="뫼비우스 Regular" panose="02000700060000000000" pitchFamily="2" charset="-127"/>
                <a:ea typeface="뫼비우스 Regular" panose="02000700060000000000" pitchFamily="2" charset="-127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altLang="ko-KR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</a:t>
            </a:r>
            <a:r>
              <a:rPr lang="en-US" altLang="ko-KR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altLang="ko-KR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Audit Office </a:t>
            </a:r>
            <a:r>
              <a:rPr lang="en-US" altLang="ko-KR" sz="11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(4)</a:t>
            </a:r>
            <a:endParaRPr lang="en-US" altLang="ko-KR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8" name="직사각형 97"/>
          <p:cNvSpPr/>
          <p:nvPr/>
        </p:nvSpPr>
        <p:spPr bwMode="auto">
          <a:xfrm>
            <a:off x="5848686" y="1771982"/>
            <a:ext cx="5862350" cy="3961274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8315223" y="3735756"/>
            <a:ext cx="2155655" cy="159666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9" name="직사각형 98"/>
          <p:cNvSpPr/>
          <p:nvPr/>
        </p:nvSpPr>
        <p:spPr bwMode="auto">
          <a:xfrm>
            <a:off x="7243261" y="3731734"/>
            <a:ext cx="1010708" cy="159666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n-US" altLang="en-US" dirty="0" err="1">
                <a:solidFill>
                  <a:srgbClr val="000000"/>
                </a:solidFill>
                <a:latin typeface="Verdana" charset="0"/>
              </a:rPr>
              <a:t>Pg</a:t>
            </a:r>
            <a:r>
              <a:rPr lang="en-US" altLang="en-US" dirty="0">
                <a:solidFill>
                  <a:srgbClr val="000000"/>
                </a:solidFill>
                <a:latin typeface="Verdana" charset="0"/>
              </a:rPr>
              <a:t>  </a:t>
            </a:r>
            <a:fld id="{693ECABD-7C8A-4B50-846E-BDDA3414F95D}" type="slidenum">
              <a:rPr lang="en-US" altLang="en-US">
                <a:solidFill>
                  <a:srgbClr val="000000"/>
                </a:solidFill>
                <a:latin typeface="Verdana" charset="0"/>
              </a:rPr>
              <a:pPr>
                <a:buFont typeface="Times New Roman" charset="0"/>
                <a:buNone/>
                <a:defRPr/>
              </a:pPr>
              <a:t>3</a:t>
            </a:fld>
            <a:r>
              <a:rPr lang="en-US" altLang="en-US" dirty="0">
                <a:solidFill>
                  <a:srgbClr val="000000"/>
                </a:solidFill>
                <a:latin typeface="Verdana" charset="0"/>
              </a:rPr>
              <a:t> |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9756" y="241484"/>
            <a:ext cx="979627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>
            <a:defPPr>
              <a:defRPr lang="ko-KR"/>
            </a:defPPr>
            <a:lvl1pPr>
              <a:defRPr sz="2800" b="1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 Achievements - Standards Development</a:t>
            </a:r>
            <a:endParaRPr lang="ko-KR" altLang="en-US" dirty="0">
              <a:solidFill>
                <a:srgbClr val="0072A8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양쪽 모서리가 둥근 사각형 40"/>
          <p:cNvSpPr/>
          <p:nvPr/>
        </p:nvSpPr>
        <p:spPr bwMode="auto">
          <a:xfrm>
            <a:off x="3148895" y="1005354"/>
            <a:ext cx="5105757" cy="30104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0" numCol="1" rtlCol="0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/>
            <a:endParaRPr lang="ko-KR" altLang="en-US" sz="1600" b="1">
              <a:solidFill>
                <a:schemeClr val="bg1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sp>
        <p:nvSpPr>
          <p:cNvPr id="42" name="양쪽 모서리가 둥근 사각형 41"/>
          <p:cNvSpPr/>
          <p:nvPr/>
        </p:nvSpPr>
        <p:spPr bwMode="auto">
          <a:xfrm>
            <a:off x="3148895" y="1187924"/>
            <a:ext cx="5105757" cy="2418453"/>
          </a:xfrm>
          <a:prstGeom prst="round2SameRect">
            <a:avLst>
              <a:gd name="adj1" fmla="val 0"/>
              <a:gd name="adj2" fmla="val 6096"/>
            </a:avLst>
          </a:prstGeom>
          <a:solidFill>
            <a:schemeClr val="bg1"/>
          </a:solidFill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3" name="모서리가 둥근 직사각형 42"/>
          <p:cNvSpPr/>
          <p:nvPr/>
        </p:nvSpPr>
        <p:spPr bwMode="auto">
          <a:xfrm>
            <a:off x="4180837" y="836712"/>
            <a:ext cx="3144522" cy="34436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0" numCol="1" rtlCol="0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lvl="0" algn="ctr"/>
            <a:r>
              <a:rPr lang="en-US" altLang="ko-KR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TTA Standards</a:t>
            </a:r>
            <a:endParaRPr lang="ko-KR" altLang="en-US" sz="1600" b="1" dirty="0">
              <a:solidFill>
                <a:schemeClr val="bg1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3286100" y="1373905"/>
            <a:ext cx="4893993" cy="2223737"/>
            <a:chOff x="-70454" y="1667785"/>
            <a:chExt cx="4893993" cy="2223737"/>
          </a:xfrm>
        </p:grpSpPr>
        <p:grpSp>
          <p:nvGrpSpPr>
            <p:cNvPr id="45" name="그룹 44"/>
            <p:cNvGrpSpPr/>
            <p:nvPr/>
          </p:nvGrpSpPr>
          <p:grpSpPr>
            <a:xfrm>
              <a:off x="3072830" y="2081285"/>
              <a:ext cx="1750709" cy="1181887"/>
              <a:chOff x="5943507" y="4610249"/>
              <a:chExt cx="2847717" cy="2067695"/>
            </a:xfrm>
          </p:grpSpPr>
          <p:sp>
            <p:nvSpPr>
              <p:cNvPr id="57" name="Text Box 21"/>
              <p:cNvSpPr txBox="1">
                <a:spLocks noChangeArrowheads="1"/>
              </p:cNvSpPr>
              <p:nvPr/>
            </p:nvSpPr>
            <p:spPr bwMode="auto">
              <a:xfrm>
                <a:off x="6647371" y="5547197"/>
                <a:ext cx="2143853" cy="1130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6350">
                  <a:bevelT w="12700" h="0"/>
                </a:sp3d>
              </a:bodyPr>
              <a:lstStyle>
                <a:defPPr>
                  <a:defRPr lang="ko-KR"/>
                </a:defPPr>
                <a:lvl1pPr marL="180975" indent="-180975">
                  <a:lnSpc>
                    <a:spcPct val="150000"/>
                  </a:lnSpc>
                  <a:buClr>
                    <a:srgbClr val="008080"/>
                  </a:buClr>
                  <a:buFont typeface="Arial" panose="020B0604020202020204" pitchFamily="34" charset="0"/>
                  <a:buChar char="•"/>
                  <a:defRPr sz="1800" b="1" spc="-9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ko-KR" sz="1200" spc="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Radio </a:t>
                </a:r>
                <a:r>
                  <a:rPr lang="en-US" altLang="ko-KR" sz="1200" spc="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&amp;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ko-KR" sz="1200" spc="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Broadcasting</a:t>
                </a:r>
                <a:endParaRPr lang="ko-KR" altLang="en-US" sz="1200" spc="0" dirty="0">
                  <a:solidFill>
                    <a:schemeClr val="tx1"/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ko-KR" sz="12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    10,479</a:t>
                </a:r>
                <a:endParaRPr lang="ko-KR" altLang="en-US" sz="1200" dirty="0"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  <p:sp>
            <p:nvSpPr>
              <p:cNvPr id="58" name="Text Box 21"/>
              <p:cNvSpPr txBox="1">
                <a:spLocks noChangeArrowheads="1"/>
              </p:cNvSpPr>
              <p:nvPr/>
            </p:nvSpPr>
            <p:spPr bwMode="auto">
              <a:xfrm>
                <a:off x="5943507" y="4610249"/>
                <a:ext cx="300485" cy="484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6350">
                  <a:bevelT w="12700" h="0"/>
                </a:sp3d>
              </a:bodyPr>
              <a:lstStyle>
                <a:defPPr>
                  <a:defRPr lang="ko-KR"/>
                </a:defPPr>
                <a:lvl1pPr marL="180975" indent="-180975">
                  <a:lnSpc>
                    <a:spcPct val="150000"/>
                  </a:lnSpc>
                  <a:buClr>
                    <a:srgbClr val="008080"/>
                  </a:buClr>
                  <a:buFont typeface="Arial" panose="020B0604020202020204" pitchFamily="34" charset="0"/>
                  <a:buChar char="•"/>
                  <a:defRPr sz="1800" b="1" spc="-9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pPr marL="0" indent="0">
                  <a:lnSpc>
                    <a:spcPct val="100000"/>
                  </a:lnSpc>
                  <a:buNone/>
                </a:pPr>
                <a:endParaRPr lang="ko-KR" altLang="en-US" sz="1200" spc="0" dirty="0">
                  <a:solidFill>
                    <a:srgbClr val="C00000"/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6" name="Text Box 21"/>
            <p:cNvSpPr txBox="1">
              <a:spLocks noChangeArrowheads="1"/>
            </p:cNvSpPr>
            <p:nvPr/>
          </p:nvSpPr>
          <p:spPr bwMode="auto">
            <a:xfrm>
              <a:off x="728267" y="1930536"/>
              <a:ext cx="61908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 marL="180975" indent="-180975">
                <a:lnSpc>
                  <a:spcPct val="150000"/>
                </a:lnSpc>
                <a:buClr>
                  <a:srgbClr val="008080"/>
                </a:buClr>
                <a:buFont typeface="Arial" panose="020B0604020202020204" pitchFamily="34" charset="0"/>
                <a:buChar char="•"/>
                <a:defRPr sz="1800" b="1" spc="-9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altLang="ko-KR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1,748</a:t>
              </a:r>
              <a:endParaRPr lang="ko-KR" altLang="en-US" sz="1200" dirty="0"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47" name="Text Box 66"/>
            <p:cNvSpPr txBox="1">
              <a:spLocks noChangeArrowheads="1"/>
            </p:cNvSpPr>
            <p:nvPr/>
          </p:nvSpPr>
          <p:spPr bwMode="auto">
            <a:xfrm>
              <a:off x="1952566" y="2612194"/>
              <a:ext cx="9185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 marL="0" indent="0">
                <a:lnSpc>
                  <a:spcPct val="100000"/>
                </a:lnSpc>
                <a:buClr>
                  <a:srgbClr val="008080"/>
                </a:buClr>
                <a:buFont typeface="Arial" panose="020B0604020202020204" pitchFamily="34" charset="0"/>
                <a:buNone/>
                <a:defRPr sz="2000" b="0" spc="-90"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pPr algn="ctr"/>
              <a:r>
                <a:rPr lang="en-US" altLang="en-US" sz="16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15,531</a:t>
              </a:r>
              <a:endParaRPr lang="ko-KR" altLang="en-US" sz="1600" b="1" dirty="0">
                <a:solidFill>
                  <a:schemeClr val="tx2"/>
                </a:solidFill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48" name="도넛 47"/>
            <p:cNvSpPr/>
            <p:nvPr/>
          </p:nvSpPr>
          <p:spPr bwMode="auto">
            <a:xfrm>
              <a:off x="1338349" y="1790425"/>
              <a:ext cx="2124902" cy="1975657"/>
            </a:xfrm>
            <a:prstGeom prst="donut">
              <a:avLst>
                <a:gd name="adj" fmla="val 24836"/>
              </a:avLst>
            </a:prstGeom>
            <a:solidFill>
              <a:srgbClr val="205DB6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49" name="막힌 원호 48"/>
            <p:cNvSpPr/>
            <p:nvPr/>
          </p:nvSpPr>
          <p:spPr bwMode="auto">
            <a:xfrm rot="-1740000">
              <a:off x="1324084" y="1732442"/>
              <a:ext cx="2130872" cy="1992231"/>
            </a:xfrm>
            <a:prstGeom prst="blockArc">
              <a:avLst>
                <a:gd name="adj1" fmla="val 9320159"/>
                <a:gd name="adj2" fmla="val 14831920"/>
                <a:gd name="adj3" fmla="val 25312"/>
              </a:avLst>
            </a:prstGeom>
            <a:solidFill>
              <a:srgbClr val="80C535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50" name="Text Box 21"/>
            <p:cNvSpPr txBox="1">
              <a:spLocks noChangeArrowheads="1"/>
            </p:cNvSpPr>
            <p:nvPr/>
          </p:nvSpPr>
          <p:spPr bwMode="auto">
            <a:xfrm>
              <a:off x="1253683" y="2609216"/>
              <a:ext cx="6671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 marL="180975" indent="-180975">
                <a:lnSpc>
                  <a:spcPct val="150000"/>
                </a:lnSpc>
                <a:buClr>
                  <a:srgbClr val="008080"/>
                </a:buClr>
                <a:buFont typeface="Arial" panose="020B0604020202020204" pitchFamily="34" charset="0"/>
                <a:buChar char="•"/>
                <a:defRPr sz="1800" b="1" spc="-9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altLang="ko-KR" sz="1200" spc="-15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21.3%</a:t>
              </a:r>
              <a:endParaRPr lang="ko-KR" altLang="en-US" sz="1200" spc="-150" dirty="0">
                <a:solidFill>
                  <a:schemeClr val="bg1"/>
                </a:solidFill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2697380" y="3047729"/>
              <a:ext cx="7633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 marL="180975" indent="-180975">
                <a:lnSpc>
                  <a:spcPct val="150000"/>
                </a:lnSpc>
                <a:buClr>
                  <a:srgbClr val="008080"/>
                </a:buClr>
                <a:buFont typeface="Arial" panose="020B0604020202020204" pitchFamily="34" charset="0"/>
                <a:buChar char="•"/>
                <a:defRPr sz="1800" b="1" spc="-9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altLang="ko-KR" sz="1200" spc="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67.5%</a:t>
              </a:r>
              <a:endParaRPr lang="ko-KR" altLang="en-US" sz="1200" spc="0" dirty="0">
                <a:solidFill>
                  <a:schemeClr val="bg1"/>
                </a:solidFill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52" name="Text Box 21"/>
            <p:cNvSpPr txBox="1">
              <a:spLocks noChangeArrowheads="1"/>
            </p:cNvSpPr>
            <p:nvPr/>
          </p:nvSpPr>
          <p:spPr bwMode="auto">
            <a:xfrm>
              <a:off x="-70454" y="2831205"/>
              <a:ext cx="150714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 marL="180975" indent="-180975">
                <a:lnSpc>
                  <a:spcPct val="150000"/>
                </a:lnSpc>
                <a:buClr>
                  <a:srgbClr val="008080"/>
                </a:buClr>
                <a:buFont typeface="Arial" panose="020B0604020202020204" pitchFamily="34" charset="0"/>
                <a:buChar char="•"/>
                <a:defRPr sz="1800" b="1" spc="-9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altLang="ko-KR" sz="1200" spc="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ICT Application</a:t>
              </a:r>
              <a:endParaRPr lang="ko-KR" altLang="en-US" sz="1200" spc="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/>
                </a:solidFill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53" name="Text Box 21"/>
            <p:cNvSpPr txBox="1">
              <a:spLocks noChangeArrowheads="1"/>
            </p:cNvSpPr>
            <p:nvPr/>
          </p:nvSpPr>
          <p:spPr bwMode="auto">
            <a:xfrm>
              <a:off x="561358" y="3076698"/>
              <a:ext cx="61908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 marL="180975" indent="-180975">
                <a:lnSpc>
                  <a:spcPct val="150000"/>
                </a:lnSpc>
                <a:buClr>
                  <a:srgbClr val="008080"/>
                </a:buClr>
                <a:buFont typeface="Arial" panose="020B0604020202020204" pitchFamily="34" charset="0"/>
                <a:buChar char="•"/>
                <a:defRPr sz="1800" b="1" spc="-9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3,304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54" name="막힌 원호 53"/>
            <p:cNvSpPr/>
            <p:nvPr/>
          </p:nvSpPr>
          <p:spPr bwMode="auto">
            <a:xfrm rot="1440000">
              <a:off x="1325471" y="1805654"/>
              <a:ext cx="2246121" cy="2085868"/>
            </a:xfrm>
            <a:prstGeom prst="blockArc">
              <a:avLst>
                <a:gd name="adj1" fmla="val 11860331"/>
                <a:gd name="adj2" fmla="val 14619106"/>
                <a:gd name="adj3" fmla="val 23174"/>
              </a:avLst>
            </a:prstGeom>
            <a:solidFill>
              <a:srgbClr val="00AAF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719865" y="1957112"/>
              <a:ext cx="7633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 marL="180975" indent="-180975">
                <a:lnSpc>
                  <a:spcPct val="150000"/>
                </a:lnSpc>
                <a:buClr>
                  <a:srgbClr val="008080"/>
                </a:buClr>
                <a:buFont typeface="Arial" panose="020B0604020202020204" pitchFamily="34" charset="0"/>
                <a:buChar char="•"/>
                <a:defRPr sz="1800" b="1" spc="-9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altLang="ko-KR" sz="1200" spc="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11.2%</a:t>
              </a:r>
              <a:endParaRPr lang="ko-KR" altLang="en-US" sz="1200" spc="0" dirty="0">
                <a:solidFill>
                  <a:schemeClr val="bg1"/>
                </a:solidFill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56" name="Text Box 21"/>
            <p:cNvSpPr txBox="1">
              <a:spLocks noChangeArrowheads="1"/>
            </p:cNvSpPr>
            <p:nvPr/>
          </p:nvSpPr>
          <p:spPr bwMode="auto">
            <a:xfrm>
              <a:off x="80373" y="1667785"/>
              <a:ext cx="18710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 marL="180975" indent="-180975">
                <a:lnSpc>
                  <a:spcPct val="150000"/>
                </a:lnSpc>
                <a:buClr>
                  <a:srgbClr val="008080"/>
                </a:buClr>
                <a:buFont typeface="Arial" panose="020B0604020202020204" pitchFamily="34" charset="0"/>
                <a:buChar char="•"/>
                <a:defRPr sz="1800" b="1" spc="-9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altLang="ko-KR" sz="1200" spc="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Telecommunication</a:t>
              </a:r>
              <a:endParaRPr lang="ko-KR" altLang="en-US" sz="1200" spc="0" dirty="0">
                <a:solidFill>
                  <a:schemeClr val="tx1"/>
                </a:solidFill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1582718" y="4160775"/>
            <a:ext cx="4163356" cy="1854852"/>
            <a:chOff x="441678" y="4228099"/>
            <a:chExt cx="4163356" cy="1854852"/>
          </a:xfrm>
        </p:grpSpPr>
        <p:sp>
          <p:nvSpPr>
            <p:cNvPr id="60" name="직사각형 59"/>
            <p:cNvSpPr/>
            <p:nvPr/>
          </p:nvSpPr>
          <p:spPr>
            <a:xfrm>
              <a:off x="2580119" y="5828231"/>
              <a:ext cx="167465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b="1" spc="-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9292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PS-LTE </a:t>
              </a:r>
              <a:endParaRPr lang="ko-KR" altLang="en-US" sz="9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92929"/>
                </a:solidFill>
                <a:latin typeface="Verdana" panose="020B0604030504040204" pitchFamily="34" charset="0"/>
                <a:ea typeface="맑은 고딕" panose="020B0503020000020004" pitchFamily="50" charset="-127"/>
                <a:cs typeface="Verdana" panose="020B0604030504040204" pitchFamily="34" charset="0"/>
              </a:endParaRP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117" y="4822622"/>
              <a:ext cx="1562028" cy="1005609"/>
            </a:xfrm>
            <a:prstGeom prst="rect">
              <a:avLst/>
            </a:prstGeom>
          </p:spPr>
        </p:pic>
        <p:sp>
          <p:nvSpPr>
            <p:cNvPr id="62" name="직사각형 61"/>
            <p:cNvSpPr/>
            <p:nvPr/>
          </p:nvSpPr>
          <p:spPr>
            <a:xfrm>
              <a:off x="698045" y="5852119"/>
              <a:ext cx="167465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b="1" spc="-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9292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UHDTV</a:t>
              </a:r>
              <a:endParaRPr lang="ko-KR" altLang="en-US" sz="9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92929"/>
                </a:solidFill>
                <a:latin typeface="Verdana" panose="020B0604030504040204" pitchFamily="34" charset="0"/>
                <a:ea typeface="맑은 고딕" panose="020B0503020000020004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441678" y="4228099"/>
              <a:ext cx="416335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altLang="ko-KR" sz="1100" b="1" dirty="0" smtClean="0">
                  <a:solidFill>
                    <a:srgbClr val="0072A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ICT </a:t>
              </a:r>
              <a:r>
                <a:rPr lang="en-US" altLang="ko-KR" sz="1100" b="1" dirty="0" err="1" smtClean="0">
                  <a:solidFill>
                    <a:srgbClr val="0072A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technology·service</a:t>
              </a:r>
              <a:r>
                <a:rPr lang="ko-KR" altLang="en-US" sz="1100" b="1" dirty="0" smtClean="0">
                  <a:solidFill>
                    <a:srgbClr val="0072A8"/>
                  </a:solidFill>
                  <a:latin typeface="Verdana" panose="020B0604030504040204" pitchFamily="34" charset="0"/>
                  <a:ea typeface="맑은 고딕" panose="020B0503020000020004" pitchFamily="50" charset="-127"/>
                  <a:cs typeface="Verdana" panose="020B0604030504040204" pitchFamily="34" charset="0"/>
                </a:rPr>
                <a:t> </a:t>
              </a:r>
              <a:r>
                <a:rPr lang="en-US" altLang="ko-KR" sz="1100" b="1" dirty="0" smtClean="0">
                  <a:solidFill>
                    <a:srgbClr val="0072A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standards (386)</a:t>
              </a:r>
              <a:endParaRPr lang="ko-KR" altLang="en-US" sz="1100" b="1" dirty="0">
                <a:solidFill>
                  <a:srgbClr val="0072A8"/>
                </a:solidFill>
                <a:latin typeface="Verdana" panose="020B0604030504040204" pitchFamily="34" charset="0"/>
                <a:ea typeface="맑은 고딕" panose="020B0503020000020004" pitchFamily="50" charset="-127"/>
                <a:cs typeface="Verdana" panose="020B0604030504040204" pitchFamily="34" charset="0"/>
              </a:endParaRPr>
            </a:p>
          </p:txBody>
        </p:sp>
        <p:pic>
          <p:nvPicPr>
            <p:cNvPr id="64" name="Picture 3" descr="D:\내문서\개인\mobile4u\amazone\블로그\해외직구 핫딜\새 폴더 (6)\img-1338282164-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10" y="4676445"/>
              <a:ext cx="1623888" cy="93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그룹 64"/>
          <p:cNvGrpSpPr/>
          <p:nvPr/>
        </p:nvGrpSpPr>
        <p:grpSpPr>
          <a:xfrm>
            <a:off x="6310436" y="4197555"/>
            <a:ext cx="4104456" cy="1902393"/>
            <a:chOff x="4644008" y="4003611"/>
            <a:chExt cx="4104456" cy="1902393"/>
          </a:xfrm>
        </p:grpSpPr>
        <p:sp>
          <p:nvSpPr>
            <p:cNvPr id="66" name="직사각형 65"/>
            <p:cNvSpPr/>
            <p:nvPr/>
          </p:nvSpPr>
          <p:spPr>
            <a:xfrm>
              <a:off x="4644008" y="4003611"/>
              <a:ext cx="409229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altLang="ko-KR" sz="1100" b="1" dirty="0" smtClean="0">
                  <a:solidFill>
                    <a:srgbClr val="0072A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Standards for customer protection (9)</a:t>
              </a:r>
              <a:endParaRPr lang="ko-KR" altLang="en-US" sz="1100" b="1" dirty="0">
                <a:solidFill>
                  <a:srgbClr val="0072A8"/>
                </a:solidFill>
                <a:latin typeface="Verdana" panose="020B0604030504040204" pitchFamily="34" charset="0"/>
                <a:ea typeface="맑은 고딕" panose="020B0503020000020004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4932040" y="5539312"/>
              <a:ext cx="167465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b="1" spc="-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9292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NFC Safe Taxi Service</a:t>
              </a:r>
              <a:endParaRPr lang="ko-KR" altLang="en-US" sz="9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92929"/>
                </a:solidFill>
                <a:latin typeface="Verdana" panose="020B0604030504040204" pitchFamily="34" charset="0"/>
                <a:ea typeface="맑은 고딕" panose="020B0503020000020004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6584510" y="5536672"/>
              <a:ext cx="21639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b="1" spc="-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9292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E-Book Accessibility Guideline for People with Visually Disability</a:t>
              </a:r>
              <a:endParaRPr lang="ko-KR" altLang="en-US" sz="9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92929"/>
                </a:solidFill>
                <a:latin typeface="Verdana" panose="020B0604030504040204" pitchFamily="34" charset="0"/>
                <a:ea typeface="맑은 고딕" panose="020B0503020000020004" pitchFamily="50" charset="-127"/>
                <a:cs typeface="Verdana" panose="020B0604030504040204" pitchFamily="34" charset="0"/>
              </a:endParaRPr>
            </a:p>
          </p:txBody>
        </p:sp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4437547"/>
              <a:ext cx="1560164" cy="1029757"/>
            </a:xfrm>
            <a:prstGeom prst="rect">
              <a:avLst/>
            </a:prstGeom>
          </p:spPr>
        </p:pic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4424597"/>
              <a:ext cx="1001318" cy="1114715"/>
            </a:xfrm>
            <a:prstGeom prst="rect">
              <a:avLst/>
            </a:prstGeom>
          </p:spPr>
        </p:pic>
      </p:grpSp>
      <p:grpSp>
        <p:nvGrpSpPr>
          <p:cNvPr id="71" name="그룹 70"/>
          <p:cNvGrpSpPr/>
          <p:nvPr/>
        </p:nvGrpSpPr>
        <p:grpSpPr>
          <a:xfrm>
            <a:off x="1752523" y="3789040"/>
            <a:ext cx="8735465" cy="369332"/>
            <a:chOff x="611560" y="1785010"/>
            <a:chExt cx="8735465" cy="369332"/>
          </a:xfrm>
        </p:grpSpPr>
        <p:grpSp>
          <p:nvGrpSpPr>
            <p:cNvPr id="72" name="그룹 71"/>
            <p:cNvGrpSpPr/>
            <p:nvPr/>
          </p:nvGrpSpPr>
          <p:grpSpPr>
            <a:xfrm>
              <a:off x="611560" y="1900551"/>
              <a:ext cx="244822" cy="151204"/>
              <a:chOff x="755576" y="1628800"/>
              <a:chExt cx="244822" cy="151204"/>
            </a:xfrm>
          </p:grpSpPr>
          <p:sp>
            <p:nvSpPr>
              <p:cNvPr id="74" name="타원 73"/>
              <p:cNvSpPr/>
              <p:nvPr/>
            </p:nvSpPr>
            <p:spPr bwMode="auto">
              <a:xfrm>
                <a:off x="755576" y="1628800"/>
                <a:ext cx="151204" cy="151204"/>
              </a:xfrm>
              <a:prstGeom prst="ellipse">
                <a:avLst/>
              </a:prstGeom>
              <a:solidFill>
                <a:srgbClr val="00B0F0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  <p:sp>
            <p:nvSpPr>
              <p:cNvPr id="75" name="타원 74"/>
              <p:cNvSpPr/>
              <p:nvPr/>
            </p:nvSpPr>
            <p:spPr bwMode="auto">
              <a:xfrm>
                <a:off x="849194" y="1628800"/>
                <a:ext cx="151204" cy="151204"/>
              </a:xfrm>
              <a:prstGeom prst="ellipse">
                <a:avLst/>
              </a:prstGeom>
              <a:solidFill>
                <a:srgbClr val="205DB6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860406" y="1785010"/>
              <a:ext cx="84866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>
                <a:buClr>
                  <a:srgbClr val="008080"/>
                </a:buClr>
                <a:defRPr sz="1800" b="0" spc="0">
                  <a:latin typeface="Yoon 윤고딕 550_TT" panose="02090603020101020101" pitchFamily="18" charset="-127"/>
                  <a:ea typeface="Yoon 윤고딕 550_TT" panose="02090603020101020101" pitchFamily="18" charset="-127"/>
                </a:defRPr>
              </a:lvl1pPr>
            </a:lstStyle>
            <a:p>
              <a:r>
                <a:rPr lang="en-US" altLang="ko-K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TTA developed 395 standards including UHDTV, PS-LTE  in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09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n-US" altLang="en-US" dirty="0" err="1">
                <a:solidFill>
                  <a:srgbClr val="000000"/>
                </a:solidFill>
                <a:latin typeface="Verdana" charset="0"/>
              </a:rPr>
              <a:t>Pg</a:t>
            </a:r>
            <a:r>
              <a:rPr lang="en-US" altLang="en-US" dirty="0">
                <a:solidFill>
                  <a:srgbClr val="000000"/>
                </a:solidFill>
                <a:latin typeface="Verdana" charset="0"/>
              </a:rPr>
              <a:t>  </a:t>
            </a:r>
            <a:fld id="{693ECABD-7C8A-4B50-846E-BDDA3414F95D}" type="slidenum">
              <a:rPr lang="en-US" altLang="en-US">
                <a:solidFill>
                  <a:srgbClr val="000000"/>
                </a:solidFill>
                <a:latin typeface="Verdana" charset="0"/>
              </a:rPr>
              <a:pPr>
                <a:buFont typeface="Times New Roman" charset="0"/>
                <a:buNone/>
                <a:defRPr/>
              </a:pPr>
              <a:t>4</a:t>
            </a:fld>
            <a:r>
              <a:rPr lang="en-US" altLang="en-US" dirty="0">
                <a:solidFill>
                  <a:srgbClr val="000000"/>
                </a:solidFill>
                <a:latin typeface="Verdana" charset="0"/>
              </a:rPr>
              <a:t> | </a:t>
            </a:r>
          </a:p>
        </p:txBody>
      </p:sp>
      <p:sp>
        <p:nvSpPr>
          <p:cNvPr id="11267" name="Content Placeholder 3"/>
          <p:cNvSpPr>
            <a:spLocks noGrp="1"/>
          </p:cNvSpPr>
          <p:nvPr>
            <p:ph idx="11"/>
          </p:nvPr>
        </p:nvSpPr>
        <p:spPr>
          <a:xfrm>
            <a:off x="261938" y="333375"/>
            <a:ext cx="11026775" cy="647700"/>
          </a:xfrm>
        </p:spPr>
        <p:txBody>
          <a:bodyPr/>
          <a:lstStyle/>
          <a:p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TTA ICT Standardization Issues (2017)</a:t>
            </a:r>
          </a:p>
        </p:txBody>
      </p:sp>
      <p:sp>
        <p:nvSpPr>
          <p:cNvPr id="6" name="양쪽 모서리가 둥근 사각형 5"/>
          <p:cNvSpPr/>
          <p:nvPr/>
        </p:nvSpPr>
        <p:spPr bwMode="auto">
          <a:xfrm>
            <a:off x="1677988" y="3824288"/>
            <a:ext cx="8188325" cy="2228850"/>
          </a:xfrm>
          <a:prstGeom prst="round2SameRect">
            <a:avLst>
              <a:gd name="adj1" fmla="val 0"/>
              <a:gd name="adj2" fmla="val 6096"/>
            </a:avLst>
          </a:prstGeom>
          <a:solidFill>
            <a:schemeClr val="bg1"/>
          </a:solidFill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양쪽 모서리가 둥근 사각형 6"/>
          <p:cNvSpPr/>
          <p:nvPr/>
        </p:nvSpPr>
        <p:spPr bwMode="auto">
          <a:xfrm>
            <a:off x="1674269" y="3663950"/>
            <a:ext cx="8189912" cy="3540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tIns="0" bIns="0" anchor="ctr"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>
              <a:defRPr/>
            </a:pPr>
            <a:endParaRPr lang="ko-KR" altLang="en-US" b="1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2857746" y="3539230"/>
            <a:ext cx="5684937" cy="46057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tIns="0" bIns="0" anchor="ctr"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>
              <a:defRPr/>
            </a:pPr>
            <a:r>
              <a:rPr lang="en-US" altLang="ko-K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Convergence Service</a:t>
            </a:r>
            <a:endParaRPr lang="ko-KR" altLang="en-US" dirty="0"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9" name="양쪽 모서리가 둥근 사각형 8"/>
          <p:cNvSpPr/>
          <p:nvPr/>
        </p:nvSpPr>
        <p:spPr bwMode="auto">
          <a:xfrm>
            <a:off x="1651000" y="1149350"/>
            <a:ext cx="8188325" cy="2228850"/>
          </a:xfrm>
          <a:prstGeom prst="round2SameRect">
            <a:avLst>
              <a:gd name="adj1" fmla="val 0"/>
              <a:gd name="adj2" fmla="val 6096"/>
            </a:avLst>
          </a:prstGeom>
          <a:solidFill>
            <a:schemeClr val="bg1"/>
          </a:solidFill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1272" name="그룹 9"/>
          <p:cNvGrpSpPr>
            <a:grpSpLocks/>
          </p:cNvGrpSpPr>
          <p:nvPr/>
        </p:nvGrpSpPr>
        <p:grpSpPr bwMode="auto">
          <a:xfrm>
            <a:off x="1629916" y="4019550"/>
            <a:ext cx="8261350" cy="2101850"/>
            <a:chOff x="937497" y="1447718"/>
            <a:chExt cx="3085807" cy="857048"/>
          </a:xfrm>
        </p:grpSpPr>
        <p:sp>
          <p:nvSpPr>
            <p:cNvPr id="11290" name="AutoShape 35"/>
            <p:cNvSpPr>
              <a:spLocks noChangeArrowheads="1"/>
            </p:cNvSpPr>
            <p:nvPr/>
          </p:nvSpPr>
          <p:spPr bwMode="auto">
            <a:xfrm>
              <a:off x="937497" y="1447718"/>
              <a:ext cx="3085807" cy="777283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6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>
                <a:solidFill>
                  <a:srgbClr val="000000"/>
                </a:solidFill>
                <a:latin typeface="Verdana" panose="020B0604030504040204" pitchFamily="34" charset="0"/>
                <a:ea typeface="휴먼모음T" panose="02030504000101010101" pitchFamily="18" charset="-127"/>
                <a:cs typeface="Verdana" panose="020B0604030504040204" pitchFamily="34" charset="0"/>
              </a:endParaRPr>
            </a:p>
          </p:txBody>
        </p:sp>
        <p:pic>
          <p:nvPicPr>
            <p:cNvPr id="11291" name="그림 361" descr="AC-7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648" y="1879337"/>
              <a:ext cx="533620" cy="425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3" name="그룹 12"/>
          <p:cNvGrpSpPr>
            <a:grpSpLocks/>
          </p:cNvGrpSpPr>
          <p:nvPr/>
        </p:nvGrpSpPr>
        <p:grpSpPr bwMode="auto">
          <a:xfrm>
            <a:off x="1649413" y="908050"/>
            <a:ext cx="8261350" cy="2470150"/>
            <a:chOff x="937497" y="1367479"/>
            <a:chExt cx="3085807" cy="778850"/>
          </a:xfrm>
        </p:grpSpPr>
        <p:sp>
          <p:nvSpPr>
            <p:cNvPr id="11287" name="AutoShape 35"/>
            <p:cNvSpPr>
              <a:spLocks noChangeArrowheads="1"/>
            </p:cNvSpPr>
            <p:nvPr/>
          </p:nvSpPr>
          <p:spPr bwMode="auto">
            <a:xfrm>
              <a:off x="937497" y="1497613"/>
              <a:ext cx="3085807" cy="648716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6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>
                <a:latin typeface="Verdana" panose="020B0604030504040204" pitchFamily="34" charset="0"/>
                <a:ea typeface="휴먼모음T" panose="02030504000101010101" pitchFamily="18" charset="-127"/>
                <a:cs typeface="Verdana" panose="020B0604030504040204" pitchFamily="34" charset="0"/>
              </a:endParaRPr>
            </a:p>
          </p:txBody>
        </p:sp>
        <p:sp>
          <p:nvSpPr>
            <p:cNvPr id="15" name="Text Box 36"/>
            <p:cNvSpPr txBox="1">
              <a:spLocks noChangeArrowheads="1"/>
            </p:cNvSpPr>
            <p:nvPr/>
          </p:nvSpPr>
          <p:spPr bwMode="auto">
            <a:xfrm>
              <a:off x="2575868" y="1842998"/>
              <a:ext cx="68784" cy="97106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57150">
                <a:bevelT w="12700" h="0"/>
              </a:sp3d>
            </a:bodyPr>
            <a:lstStyle>
              <a:defPPr>
                <a:defRPr lang="ko-KR"/>
              </a:defPPr>
              <a:lvl1pPr algn="ctr" fontAlgn="auto" latinLnBrk="0">
                <a:spcBef>
                  <a:spcPts val="0"/>
                </a:spcBef>
                <a:spcAft>
                  <a:spcPts val="0"/>
                </a:spcAft>
                <a:defRPr kumimoji="0" sz="12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defRPr>
              </a:lvl1pPr>
            </a:lstStyle>
            <a:p>
              <a:pPr>
                <a:defRPr/>
              </a:pPr>
              <a:endParaRPr lang="ko-KR" altLang="en-US" sz="1400" b="0" dirty="0">
                <a:solidFill>
                  <a:schemeClr val="tx1"/>
                </a:solidFill>
                <a:latin typeface="Verdana" panose="020B0604030504040204" pitchFamily="34" charset="0"/>
                <a:ea typeface="휴먼모음T" panose="02030504000101010101" pitchFamily="18" charset="-127"/>
                <a:cs typeface="Verdana" panose="020B0604030504040204" pitchFamily="34" charset="0"/>
              </a:endParaRPr>
            </a:p>
          </p:txBody>
        </p:sp>
        <p:pic>
          <p:nvPicPr>
            <p:cNvPr id="11289" name="그림 361" descr="AC-7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648" y="1367479"/>
              <a:ext cx="533620" cy="425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그룹 16"/>
          <p:cNvGrpSpPr/>
          <p:nvPr/>
        </p:nvGrpSpPr>
        <p:grpSpPr>
          <a:xfrm>
            <a:off x="1701923" y="1512326"/>
            <a:ext cx="8064896" cy="4055722"/>
            <a:chOff x="-2292390" y="1383425"/>
            <a:chExt cx="9474080" cy="47643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5002" y="1383425"/>
              <a:ext cx="1653578" cy="1653577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410" y="4467626"/>
              <a:ext cx="1680180" cy="1680179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666" y="1383425"/>
              <a:ext cx="1653578" cy="1653577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92390" y="1383425"/>
              <a:ext cx="1653578" cy="1653577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731" y="4467626"/>
              <a:ext cx="1680180" cy="1680179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59397" y="4467624"/>
              <a:ext cx="1680180" cy="1680179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512" y="4467626"/>
              <a:ext cx="1680178" cy="1680179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06" y="1383425"/>
              <a:ext cx="1653578" cy="1653577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568" y="1383425"/>
              <a:ext cx="1653578" cy="1653577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160" y="4467626"/>
              <a:ext cx="1680180" cy="1680179"/>
            </a:xfrm>
            <a:prstGeom prst="rect">
              <a:avLst/>
            </a:prstGeom>
          </p:spPr>
        </p:pic>
      </p:grpSp>
      <p:sp>
        <p:nvSpPr>
          <p:cNvPr id="11275" name="직사각형 27"/>
          <p:cNvSpPr>
            <a:spLocks noChangeArrowheads="1"/>
          </p:cNvSpPr>
          <p:nvPr/>
        </p:nvSpPr>
        <p:spPr bwMode="auto">
          <a:xfrm>
            <a:off x="3249613" y="2946400"/>
            <a:ext cx="1331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5G</a:t>
            </a:r>
            <a:endParaRPr lang="ko-KR" altLang="en-US" sz="1400" b="1">
              <a:solidFill>
                <a:srgbClr val="0070C0"/>
              </a:solidFill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11276" name="직사각형 28"/>
          <p:cNvSpPr>
            <a:spLocks noChangeArrowheads="1"/>
          </p:cNvSpPr>
          <p:nvPr/>
        </p:nvSpPr>
        <p:spPr bwMode="auto">
          <a:xfrm>
            <a:off x="1743075" y="2970213"/>
            <a:ext cx="1443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IoT</a:t>
            </a:r>
            <a:endParaRPr lang="ko-KR" altLang="en-US" sz="1400" b="1" dirty="0">
              <a:solidFill>
                <a:srgbClr val="0070C0"/>
              </a:solidFill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11277" name="직사각형 29"/>
          <p:cNvSpPr>
            <a:spLocks noChangeArrowheads="1"/>
          </p:cNvSpPr>
          <p:nvPr/>
        </p:nvSpPr>
        <p:spPr bwMode="auto">
          <a:xfrm>
            <a:off x="4243388" y="2936875"/>
            <a:ext cx="287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Cloud/BigData</a:t>
            </a:r>
            <a:endParaRPr lang="ko-KR" altLang="en-US" sz="1400" b="1">
              <a:solidFill>
                <a:srgbClr val="0070C0"/>
              </a:solidFill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11278" name="직사각형 30"/>
          <p:cNvSpPr>
            <a:spLocks noChangeArrowheads="1"/>
          </p:cNvSpPr>
          <p:nvPr/>
        </p:nvSpPr>
        <p:spPr bwMode="auto">
          <a:xfrm>
            <a:off x="5915025" y="2938463"/>
            <a:ext cx="287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A.I.</a:t>
            </a:r>
            <a:endParaRPr lang="ko-KR" altLang="en-US" sz="1400" b="1">
              <a:solidFill>
                <a:srgbClr val="0070C0"/>
              </a:solidFill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11279" name="직사각형 31"/>
          <p:cNvSpPr>
            <a:spLocks noChangeArrowheads="1"/>
          </p:cNvSpPr>
          <p:nvPr/>
        </p:nvSpPr>
        <p:spPr bwMode="auto">
          <a:xfrm>
            <a:off x="8283575" y="2978150"/>
            <a:ext cx="1546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</a:t>
            </a:r>
            <a:endParaRPr lang="ko-KR" altLang="en-US" sz="1400" b="1" dirty="0">
              <a:solidFill>
                <a:srgbClr val="0070C0"/>
              </a:solidFill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11280" name="직사각형 32"/>
          <p:cNvSpPr>
            <a:spLocks noChangeArrowheads="1"/>
          </p:cNvSpPr>
          <p:nvPr/>
        </p:nvSpPr>
        <p:spPr bwMode="auto">
          <a:xfrm>
            <a:off x="1793875" y="5589240"/>
            <a:ext cx="1412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Realistic Media</a:t>
            </a:r>
            <a:endParaRPr lang="ko-KR" altLang="en-US" sz="1400" b="1" dirty="0">
              <a:solidFill>
                <a:srgbClr val="0070C0"/>
              </a:solidFill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11281" name="직사각형 33"/>
          <p:cNvSpPr>
            <a:spLocks noChangeArrowheads="1"/>
          </p:cNvSpPr>
          <p:nvPr/>
        </p:nvSpPr>
        <p:spPr bwMode="auto">
          <a:xfrm>
            <a:off x="3143250" y="5648325"/>
            <a:ext cx="1727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Device</a:t>
            </a:r>
            <a:endParaRPr lang="ko-KR" altLang="en-US" sz="1400" b="1" dirty="0">
              <a:solidFill>
                <a:srgbClr val="0070C0"/>
              </a:solidFill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11282" name="직사각형 34"/>
          <p:cNvSpPr>
            <a:spLocks noChangeArrowheads="1"/>
          </p:cNvSpPr>
          <p:nvPr/>
        </p:nvSpPr>
        <p:spPr bwMode="auto">
          <a:xfrm>
            <a:off x="4943475" y="5646738"/>
            <a:ext cx="1533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 ICT</a:t>
            </a:r>
            <a:endParaRPr lang="ko-KR" altLang="en-US" sz="1400" b="1">
              <a:solidFill>
                <a:srgbClr val="0070C0"/>
              </a:solidFill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11283" name="직사각형 35"/>
          <p:cNvSpPr>
            <a:spLocks noChangeArrowheads="1"/>
          </p:cNvSpPr>
          <p:nvPr/>
        </p:nvSpPr>
        <p:spPr bwMode="auto">
          <a:xfrm>
            <a:off x="6478588" y="5646738"/>
            <a:ext cx="17922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Home</a:t>
            </a:r>
            <a:endParaRPr lang="ko-KR" altLang="en-US" sz="1400" b="1">
              <a:solidFill>
                <a:srgbClr val="0070C0"/>
              </a:solidFill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11284" name="직사각형 36"/>
          <p:cNvSpPr>
            <a:spLocks noChangeArrowheads="1"/>
          </p:cNvSpPr>
          <p:nvPr/>
        </p:nvSpPr>
        <p:spPr bwMode="auto">
          <a:xfrm>
            <a:off x="8294688" y="5570076"/>
            <a:ext cx="1616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Autonomous </a:t>
            </a:r>
            <a:r>
              <a:rPr lang="en-US" altLang="ko-KR" sz="14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vehicle</a:t>
            </a:r>
            <a:endParaRPr lang="ko-KR" altLang="en-US" sz="1400" b="1" dirty="0">
              <a:solidFill>
                <a:srgbClr val="0070C0"/>
              </a:solidFill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38" name="양쪽 모서리가 둥근 사각형 37"/>
          <p:cNvSpPr/>
          <p:nvPr/>
        </p:nvSpPr>
        <p:spPr bwMode="auto">
          <a:xfrm>
            <a:off x="1649413" y="989013"/>
            <a:ext cx="8189912" cy="354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tIns="0" bIns="0" anchor="ctr"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>
              <a:defRPr/>
            </a:pPr>
            <a:endParaRPr lang="ko-KR" altLang="en-US" b="1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9" name="모서리가 둥근 직사각형 38"/>
          <p:cNvSpPr/>
          <p:nvPr/>
        </p:nvSpPr>
        <p:spPr bwMode="auto">
          <a:xfrm>
            <a:off x="2857747" y="836712"/>
            <a:ext cx="5684937" cy="46057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tIns="0" bIns="0" anchor="ctr"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>
              <a:defRPr/>
            </a:pPr>
            <a:r>
              <a:rPr lang="en-US" altLang="ko-K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Hyper-connected Society</a:t>
            </a:r>
            <a:r>
              <a:rPr lang="ko-KR" altLang="en-US" dirty="0">
                <a:latin typeface="Verdana" panose="020B0604030504040204" pitchFamily="34" charset="0"/>
                <a:ea typeface="휴먼모음T" panose="02030504000101010101" pitchFamily="18" charset="-127"/>
                <a:cs typeface="Verdana" panose="020B0604030504040204" pitchFamily="34" charset="0"/>
              </a:rPr>
              <a:t> </a:t>
            </a:r>
            <a:r>
              <a:rPr lang="en-US" altLang="ko-K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Platform</a:t>
            </a:r>
            <a:endParaRPr lang="ko-KR" altLang="en-US" dirty="0">
              <a:latin typeface="Verdana" panose="020B0604030504040204" pitchFamily="34" charset="0"/>
              <a:ea typeface="휴먼모음T" panose="02030504000101010101" pitchFamily="18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7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n-US" altLang="en-US" dirty="0" err="1">
                <a:solidFill>
                  <a:srgbClr val="000000"/>
                </a:solidFill>
                <a:latin typeface="Verdana" charset="0"/>
              </a:rPr>
              <a:t>Pg</a:t>
            </a:r>
            <a:r>
              <a:rPr lang="en-US" altLang="en-US" dirty="0">
                <a:solidFill>
                  <a:srgbClr val="000000"/>
                </a:solidFill>
                <a:latin typeface="Verdana" charset="0"/>
              </a:rPr>
              <a:t>  </a:t>
            </a:r>
            <a:fld id="{24F5AF82-4558-4353-A1B0-53203FEF4E7A}" type="slidenum">
              <a:rPr lang="en-US" altLang="en-US">
                <a:solidFill>
                  <a:srgbClr val="000000"/>
                </a:solidFill>
                <a:latin typeface="Verdana" charset="0"/>
              </a:rPr>
              <a:pPr>
                <a:buFont typeface="Times New Roman" charset="0"/>
                <a:buNone/>
                <a:defRPr/>
              </a:pPr>
              <a:t>5</a:t>
            </a:fld>
            <a:r>
              <a:rPr lang="en-US" altLang="en-US" dirty="0">
                <a:solidFill>
                  <a:srgbClr val="000000"/>
                </a:solidFill>
                <a:latin typeface="Verdana" charset="0"/>
              </a:rPr>
              <a:t> | </a:t>
            </a:r>
          </a:p>
        </p:txBody>
      </p:sp>
      <p:sp>
        <p:nvSpPr>
          <p:cNvPr id="12291" name="Content Placeholder 3"/>
          <p:cNvSpPr txBox="1">
            <a:spLocks/>
          </p:cNvSpPr>
          <p:nvPr/>
        </p:nvSpPr>
        <p:spPr bwMode="auto">
          <a:xfrm>
            <a:off x="261938" y="333375"/>
            <a:ext cx="11026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1240" rIns="0" bIns="0"/>
          <a:lstStyle>
            <a:lvl1pPr marL="342900" indent="-342900">
              <a:lnSpc>
                <a:spcPct val="94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94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US" altLang="en-US" b="1" dirty="0">
                <a:solidFill>
                  <a:srgbClr val="006DA7"/>
                </a:solidFill>
              </a:rPr>
              <a:t>TTA ICT Standardization Issues (2017)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238375" y="2924944"/>
            <a:ext cx="7200900" cy="160121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90000"/>
                </a:schemeClr>
              </a:gs>
            </a:gsLst>
            <a:lin ang="16200000" scaled="0"/>
          </a:gradFill>
          <a:ln w="12700">
            <a:solidFill>
              <a:srgbClr val="00A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400" dirty="0">
              <a:solidFill>
                <a:prstClr val="white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19338" y="3228975"/>
            <a:ext cx="1644650" cy="814388"/>
          </a:xfrm>
          <a:prstGeom prst="roundRect">
            <a:avLst>
              <a:gd name="adj" fmla="val 5690"/>
            </a:avLst>
          </a:prstGeom>
          <a:solidFill>
            <a:schemeClr val="accent1">
              <a:lumMod val="40000"/>
              <a:lumOff val="60000"/>
            </a:schemeClr>
          </a:solidFill>
          <a:ln w="19050" cap="rnd">
            <a:solidFill>
              <a:schemeClr val="accent1">
                <a:lumMod val="7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 eaLnBrk="1" latinLnBrk="0" hangingPunct="1"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ko-KR" altLang="en-US" sz="1100" smtClean="0"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2319338" y="3228975"/>
            <a:ext cx="1644650" cy="350838"/>
          </a:xfrm>
          <a:prstGeom prst="round2SameRect">
            <a:avLst>
              <a:gd name="adj1" fmla="val 33726"/>
              <a:gd name="adj2" fmla="val 0"/>
            </a:avLst>
          </a:prstGeom>
          <a:solidFill>
            <a:schemeClr val="accent1">
              <a:lumMod val="75000"/>
            </a:schemeClr>
          </a:solidFill>
          <a:ln w="19050" cap="rnd">
            <a:solidFill>
              <a:schemeClr val="accent1">
                <a:lumMod val="7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 eaLnBrk="1" latinLnBrk="0" hangingPunct="1"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ko-KR" altLang="en-US" sz="1100" smtClean="0"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grpSp>
        <p:nvGrpSpPr>
          <p:cNvPr id="12295" name="그룹 10"/>
          <p:cNvGrpSpPr>
            <a:grpSpLocks/>
          </p:cNvGrpSpPr>
          <p:nvPr/>
        </p:nvGrpSpPr>
        <p:grpSpPr bwMode="auto">
          <a:xfrm>
            <a:off x="2319336" y="3230001"/>
            <a:ext cx="1721130" cy="760754"/>
            <a:chOff x="5781143" y="2501501"/>
            <a:chExt cx="1523594" cy="805613"/>
          </a:xfrm>
        </p:grpSpPr>
        <p:sp>
          <p:nvSpPr>
            <p:cNvPr id="12" name="AutoShape 27"/>
            <p:cNvSpPr>
              <a:spLocks noChangeArrowheads="1"/>
            </p:cNvSpPr>
            <p:nvPr/>
          </p:nvSpPr>
          <p:spPr bwMode="auto">
            <a:xfrm>
              <a:off x="5824707" y="2907010"/>
              <a:ext cx="1364547" cy="400104"/>
            </a:xfrm>
            <a:prstGeom prst="roundRect">
              <a:avLst>
                <a:gd name="adj" fmla="val 9645"/>
              </a:avLst>
            </a:prstGeom>
            <a:solidFill>
              <a:schemeClr val="bg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ko-KR" sz="1000" b="1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Activity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rPr>
                <a:t> </a:t>
              </a:r>
              <a:r>
                <a:rPr lang="en-US" altLang="ko-KR" sz="1000" b="1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support</a:t>
              </a:r>
              <a:endParaRPr lang="ko-KR" altLang="en-US" sz="1000" b="1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AutoShape 32"/>
            <p:cNvSpPr>
              <a:spLocks noChangeArrowheads="1"/>
            </p:cNvSpPr>
            <p:nvPr/>
          </p:nvSpPr>
          <p:spPr bwMode="auto">
            <a:xfrm>
              <a:off x="5781143" y="2501501"/>
              <a:ext cx="1523594" cy="342568"/>
            </a:xfrm>
            <a:prstGeom prst="roundRect">
              <a:avLst>
                <a:gd name="adj" fmla="val 16667"/>
              </a:avLst>
            </a:prstGeom>
            <a:noFill/>
          </p:spPr>
          <p:txBody>
            <a:bodyPr wrap="square" lIns="36000" tIns="0" rIns="36000" bIns="0" anchor="ctr">
              <a:spAutoFit/>
            </a:bodyPr>
            <a:lstStyle/>
            <a:p>
              <a:pPr algn="ctr">
                <a:defRPr/>
              </a:pPr>
              <a:r>
                <a:rPr lang="en-US" altLang="ko-KR" sz="10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ITU/ISO/IEC/JTC1</a:t>
              </a:r>
            </a:p>
            <a:p>
              <a:pPr algn="just">
                <a:defRPr/>
              </a:pPr>
              <a:r>
                <a:rPr lang="en-US" altLang="ko-KR" sz="9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Standardization Support</a:t>
              </a:r>
              <a:endParaRPr lang="ko-KR" altLang="en-US" sz="10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</p:grpSp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4137025" y="3238500"/>
            <a:ext cx="1644650" cy="812800"/>
          </a:xfrm>
          <a:prstGeom prst="roundRect">
            <a:avLst>
              <a:gd name="adj" fmla="val 5690"/>
            </a:avLst>
          </a:prstGeom>
          <a:solidFill>
            <a:schemeClr val="accent1">
              <a:lumMod val="40000"/>
              <a:lumOff val="60000"/>
            </a:schemeClr>
          </a:solidFill>
          <a:ln w="19050" cap="rnd">
            <a:solidFill>
              <a:schemeClr val="accent1">
                <a:lumMod val="7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 eaLnBrk="1" latinLnBrk="0" hangingPunct="1"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ko-KR" altLang="en-US" sz="1100" smtClean="0"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4137025" y="3238500"/>
            <a:ext cx="1644650" cy="349250"/>
          </a:xfrm>
          <a:prstGeom prst="round2SameRect">
            <a:avLst>
              <a:gd name="adj1" fmla="val 33726"/>
              <a:gd name="adj2" fmla="val 0"/>
            </a:avLst>
          </a:prstGeom>
          <a:solidFill>
            <a:schemeClr val="accent1">
              <a:lumMod val="75000"/>
            </a:schemeClr>
          </a:solidFill>
          <a:ln w="19050" cap="rnd">
            <a:solidFill>
              <a:schemeClr val="accent1">
                <a:lumMod val="7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 eaLnBrk="1" latinLnBrk="0" hangingPunct="1"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ko-KR" altLang="en-US" sz="1100" smtClean="0"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grpSp>
        <p:nvGrpSpPr>
          <p:cNvPr id="12298" name="그룹 15"/>
          <p:cNvGrpSpPr>
            <a:grpSpLocks/>
          </p:cNvGrpSpPr>
          <p:nvPr/>
        </p:nvGrpSpPr>
        <p:grpSpPr bwMode="auto">
          <a:xfrm>
            <a:off x="4149725" y="3339083"/>
            <a:ext cx="1655763" cy="672532"/>
            <a:chOff x="5784706" y="2617785"/>
            <a:chExt cx="1465728" cy="712237"/>
          </a:xfrm>
        </p:grpSpPr>
        <p:sp>
          <p:nvSpPr>
            <p:cNvPr id="17" name="AutoShape 27"/>
            <p:cNvSpPr>
              <a:spLocks noChangeArrowheads="1"/>
            </p:cNvSpPr>
            <p:nvPr/>
          </p:nvSpPr>
          <p:spPr bwMode="auto">
            <a:xfrm>
              <a:off x="5825460" y="2911397"/>
              <a:ext cx="1364546" cy="418625"/>
            </a:xfrm>
            <a:prstGeom prst="roundRect">
              <a:avLst>
                <a:gd name="adj" fmla="val 9645"/>
              </a:avLst>
            </a:prstGeom>
            <a:solidFill>
              <a:schemeClr val="bg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ko-KR" sz="1000" b="1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Cooperation</a:t>
              </a:r>
            </a:p>
          </p:txBody>
        </p:sp>
        <p:sp>
          <p:nvSpPr>
            <p:cNvPr id="18" name="AutoShape 32"/>
            <p:cNvSpPr>
              <a:spLocks noChangeArrowheads="1"/>
            </p:cNvSpPr>
            <p:nvPr/>
          </p:nvSpPr>
          <p:spPr bwMode="auto">
            <a:xfrm>
              <a:off x="5784706" y="2617785"/>
              <a:ext cx="1465728" cy="189326"/>
            </a:xfrm>
            <a:prstGeom prst="roundRect">
              <a:avLst>
                <a:gd name="adj" fmla="val 16667"/>
              </a:avLst>
            </a:prstGeom>
            <a:noFill/>
          </p:spPr>
          <p:txBody>
            <a:bodyPr lIns="36000" tIns="0" rIns="36000" bIns="0" anchor="ctr">
              <a:spAutoFit/>
            </a:bodyPr>
            <a:lstStyle/>
            <a:p>
              <a:pPr algn="ctr">
                <a:defRPr/>
              </a:pPr>
              <a:endParaRPr lang="ko-KR" altLang="en-US" sz="105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</p:grp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5937250" y="3238500"/>
            <a:ext cx="1644650" cy="812800"/>
          </a:xfrm>
          <a:prstGeom prst="roundRect">
            <a:avLst>
              <a:gd name="adj" fmla="val 5690"/>
            </a:avLst>
          </a:prstGeom>
          <a:solidFill>
            <a:schemeClr val="accent1">
              <a:lumMod val="40000"/>
              <a:lumOff val="60000"/>
            </a:schemeClr>
          </a:solidFill>
          <a:ln w="19050" cap="rnd">
            <a:solidFill>
              <a:schemeClr val="accent1">
                <a:lumMod val="7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 eaLnBrk="1" latinLnBrk="0" hangingPunct="1"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ko-KR" altLang="en-US" sz="1100" smtClean="0"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sp>
        <p:nvSpPr>
          <p:cNvPr id="20" name="AutoShape 51"/>
          <p:cNvSpPr>
            <a:spLocks noChangeArrowheads="1"/>
          </p:cNvSpPr>
          <p:nvPr/>
        </p:nvSpPr>
        <p:spPr bwMode="auto">
          <a:xfrm>
            <a:off x="5937250" y="3238500"/>
            <a:ext cx="1644650" cy="349250"/>
          </a:xfrm>
          <a:prstGeom prst="round2SameRect">
            <a:avLst>
              <a:gd name="adj1" fmla="val 33726"/>
              <a:gd name="adj2" fmla="val 0"/>
            </a:avLst>
          </a:prstGeom>
          <a:solidFill>
            <a:schemeClr val="accent1">
              <a:lumMod val="75000"/>
            </a:schemeClr>
          </a:solidFill>
          <a:ln w="19050" cap="rnd">
            <a:solidFill>
              <a:schemeClr val="accent1">
                <a:lumMod val="7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 eaLnBrk="1" latinLnBrk="0" hangingPunct="1"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ko-KR" altLang="en-US" sz="1100" smtClean="0"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grpSp>
        <p:nvGrpSpPr>
          <p:cNvPr id="12301" name="그룹 20"/>
          <p:cNvGrpSpPr>
            <a:grpSpLocks/>
          </p:cNvGrpSpPr>
          <p:nvPr/>
        </p:nvGrpSpPr>
        <p:grpSpPr bwMode="auto">
          <a:xfrm>
            <a:off x="4150195" y="3232461"/>
            <a:ext cx="3377703" cy="779151"/>
            <a:chOff x="4202114" y="2475171"/>
            <a:chExt cx="2987184" cy="824220"/>
          </a:xfrm>
        </p:grpSpPr>
        <p:sp>
          <p:nvSpPr>
            <p:cNvPr id="22" name="AutoShape 27"/>
            <p:cNvSpPr>
              <a:spLocks noChangeArrowheads="1"/>
            </p:cNvSpPr>
            <p:nvPr/>
          </p:nvSpPr>
          <p:spPr bwMode="auto">
            <a:xfrm>
              <a:off x="5824655" y="2887956"/>
              <a:ext cx="1364643" cy="411435"/>
            </a:xfrm>
            <a:prstGeom prst="roundRect">
              <a:avLst>
                <a:gd name="adj" fmla="val 9645"/>
              </a:avLst>
            </a:prstGeom>
            <a:solidFill>
              <a:schemeClr val="bg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ko-KR" altLang="en-US" sz="1400"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23" name="AutoShape 32"/>
            <p:cNvSpPr>
              <a:spLocks noChangeArrowheads="1"/>
            </p:cNvSpPr>
            <p:nvPr/>
          </p:nvSpPr>
          <p:spPr bwMode="auto">
            <a:xfrm>
              <a:off x="4202114" y="2475171"/>
              <a:ext cx="1465728" cy="378227"/>
            </a:xfrm>
            <a:prstGeom prst="roundRect">
              <a:avLst>
                <a:gd name="adj" fmla="val 16667"/>
              </a:avLst>
            </a:prstGeom>
            <a:noFill/>
          </p:spPr>
          <p:txBody>
            <a:bodyPr lIns="36000" tIns="0" rIns="36000" bIns="0" anchor="ctr">
              <a:spAutoFit/>
            </a:bodyPr>
            <a:lstStyle/>
            <a:p>
              <a:pPr algn="ctr">
                <a:defRPr/>
              </a:pPr>
              <a:r>
                <a:rPr lang="en-US" altLang="ko-KR" sz="105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ICT Standardization</a:t>
              </a:r>
            </a:p>
            <a:p>
              <a:pPr algn="ctr">
                <a:defRPr/>
              </a:pPr>
              <a:r>
                <a:rPr lang="en-US" altLang="ko-KR" sz="105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Forum</a:t>
              </a:r>
              <a:endParaRPr lang="ko-KR" altLang="en-US" sz="105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</p:grpSp>
      <p:sp>
        <p:nvSpPr>
          <p:cNvPr id="24" name="AutoShape 51"/>
          <p:cNvSpPr>
            <a:spLocks noChangeArrowheads="1"/>
          </p:cNvSpPr>
          <p:nvPr/>
        </p:nvSpPr>
        <p:spPr bwMode="auto">
          <a:xfrm>
            <a:off x="7724775" y="3246438"/>
            <a:ext cx="1644650" cy="812800"/>
          </a:xfrm>
          <a:prstGeom prst="roundRect">
            <a:avLst>
              <a:gd name="adj" fmla="val 5690"/>
            </a:avLst>
          </a:prstGeom>
          <a:solidFill>
            <a:schemeClr val="accent1">
              <a:lumMod val="40000"/>
              <a:lumOff val="60000"/>
            </a:schemeClr>
          </a:solidFill>
          <a:ln w="19050" cap="rnd">
            <a:solidFill>
              <a:schemeClr val="accent1">
                <a:lumMod val="7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 eaLnBrk="1" latinLnBrk="0" hangingPunct="1"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ko-KR" altLang="en-US" sz="1100" smtClean="0"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sp>
        <p:nvSpPr>
          <p:cNvPr id="25" name="AutoShape 51"/>
          <p:cNvSpPr>
            <a:spLocks noChangeArrowheads="1"/>
          </p:cNvSpPr>
          <p:nvPr/>
        </p:nvSpPr>
        <p:spPr bwMode="auto">
          <a:xfrm>
            <a:off x="7724775" y="3246438"/>
            <a:ext cx="1644650" cy="349250"/>
          </a:xfrm>
          <a:prstGeom prst="round2SameRect">
            <a:avLst>
              <a:gd name="adj1" fmla="val 33726"/>
              <a:gd name="adj2" fmla="val 0"/>
            </a:avLst>
          </a:prstGeom>
          <a:solidFill>
            <a:schemeClr val="accent1">
              <a:lumMod val="75000"/>
            </a:schemeClr>
          </a:solidFill>
          <a:ln w="19050" cap="rnd">
            <a:solidFill>
              <a:schemeClr val="accent1">
                <a:lumMod val="7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buNone/>
              <a:defRPr/>
            </a:pP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grpSp>
        <p:nvGrpSpPr>
          <p:cNvPr id="12304" name="그룹 25"/>
          <p:cNvGrpSpPr>
            <a:grpSpLocks/>
          </p:cNvGrpSpPr>
          <p:nvPr/>
        </p:nvGrpSpPr>
        <p:grpSpPr bwMode="auto">
          <a:xfrm>
            <a:off x="7712075" y="3321845"/>
            <a:ext cx="1657350" cy="689764"/>
            <a:chOff x="5769901" y="2561237"/>
            <a:chExt cx="1465728" cy="729663"/>
          </a:xfrm>
        </p:grpSpPr>
        <p:sp>
          <p:nvSpPr>
            <p:cNvPr id="27" name="AutoShape 27"/>
            <p:cNvSpPr>
              <a:spLocks noChangeArrowheads="1"/>
            </p:cNvSpPr>
            <p:nvPr/>
          </p:nvSpPr>
          <p:spPr bwMode="auto">
            <a:xfrm>
              <a:off x="5824656" y="2879465"/>
              <a:ext cx="1364643" cy="411435"/>
            </a:xfrm>
            <a:prstGeom prst="roundRect">
              <a:avLst>
                <a:gd name="adj" fmla="val 9645"/>
              </a:avLst>
            </a:prstGeom>
            <a:solidFill>
              <a:schemeClr val="bg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ko-KR" altLang="en-US" sz="1400"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28" name="AutoShape 32"/>
            <p:cNvSpPr>
              <a:spLocks noChangeArrowheads="1"/>
            </p:cNvSpPr>
            <p:nvPr/>
          </p:nvSpPr>
          <p:spPr bwMode="auto">
            <a:xfrm>
              <a:off x="5769901" y="2561237"/>
              <a:ext cx="1465728" cy="189113"/>
            </a:xfrm>
            <a:prstGeom prst="roundRect">
              <a:avLst>
                <a:gd name="adj" fmla="val 16667"/>
              </a:avLst>
            </a:prstGeom>
            <a:noFill/>
          </p:spPr>
          <p:txBody>
            <a:bodyPr lIns="36000" tIns="0" rIns="36000" bIns="0" anchor="ctr">
              <a:spAutoFit/>
            </a:bodyPr>
            <a:lstStyle/>
            <a:p>
              <a:pPr algn="ctr">
                <a:defRPr/>
              </a:pPr>
              <a:endParaRPr lang="en-US" altLang="ko-KR" sz="105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2030413" y="5183188"/>
            <a:ext cx="84566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400" b="1" kern="0" dirty="0">
                <a:solidFill>
                  <a:srgbClr val="808080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Presenting consistent strategic direction in operating TTA Project Groups, selecting/operating Forum, supporting Experts  and Consultation</a:t>
            </a:r>
            <a:endParaRPr lang="ko-KR" altLang="en-US" sz="1400" b="1" kern="0" dirty="0">
              <a:solidFill>
                <a:srgbClr val="808080">
                  <a:lumMod val="50000"/>
                </a:srgbClr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033588" y="4633972"/>
            <a:ext cx="79057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400" b="1" kern="0" dirty="0">
                <a:solidFill>
                  <a:srgbClr val="808080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Establishing standards and preemptive strategy on market-demand </a:t>
            </a:r>
            <a:r>
              <a:rPr lang="en-US" altLang="ko-KR" sz="1400" b="1" kern="0" dirty="0" err="1">
                <a:solidFill>
                  <a:srgbClr val="808080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IoT</a:t>
            </a:r>
            <a:r>
              <a:rPr lang="en-US" altLang="ko-KR" sz="1400" b="1" kern="0" dirty="0">
                <a:solidFill>
                  <a:srgbClr val="808080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health, autonomous vehicle </a:t>
            </a:r>
            <a:r>
              <a:rPr lang="en-US" altLang="ko-KR" sz="1400" b="1" kern="0" dirty="0" err="1">
                <a:solidFill>
                  <a:srgbClr val="808080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US" altLang="ko-KR" sz="1400" b="1" kern="0" dirty="0">
                <a:solidFill>
                  <a:srgbClr val="808080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converged ICT area</a:t>
            </a:r>
            <a:endParaRPr lang="ko-KR" altLang="en-US" sz="1400" b="1" kern="0" dirty="0">
              <a:solidFill>
                <a:srgbClr val="808080">
                  <a:lumMod val="50000"/>
                </a:srgbClr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sp>
        <p:nvSpPr>
          <p:cNvPr id="31" name="사다리꼴 30"/>
          <p:cNvSpPr/>
          <p:nvPr/>
        </p:nvSpPr>
        <p:spPr>
          <a:xfrm>
            <a:off x="4629150" y="2878138"/>
            <a:ext cx="2419350" cy="76200"/>
          </a:xfrm>
          <a:prstGeom prst="trapezoid">
            <a:avLst>
              <a:gd name="adj" fmla="val 48417"/>
            </a:avLst>
          </a:prstGeom>
          <a:solidFill>
            <a:srgbClr val="034A9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400" dirty="0">
              <a:solidFill>
                <a:prstClr val="white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>
            <a:off x="4651375" y="2787650"/>
            <a:ext cx="2309813" cy="344488"/>
          </a:xfrm>
          <a:custGeom>
            <a:avLst/>
            <a:gdLst>
              <a:gd name="T0" fmla="*/ 15 w 819"/>
              <a:gd name="T1" fmla="*/ 0 h 300"/>
              <a:gd name="T2" fmla="*/ 805 w 819"/>
              <a:gd name="T3" fmla="*/ 0 h 300"/>
              <a:gd name="T4" fmla="*/ 817 w 819"/>
              <a:gd name="T5" fmla="*/ 19 h 300"/>
              <a:gd name="T6" fmla="*/ 761 w 819"/>
              <a:gd name="T7" fmla="*/ 286 h 300"/>
              <a:gd name="T8" fmla="*/ 745 w 819"/>
              <a:gd name="T9" fmla="*/ 300 h 300"/>
              <a:gd name="T10" fmla="*/ 74 w 819"/>
              <a:gd name="T11" fmla="*/ 300 h 300"/>
              <a:gd name="T12" fmla="*/ 58 w 819"/>
              <a:gd name="T13" fmla="*/ 286 h 300"/>
              <a:gd name="T14" fmla="*/ 2 w 819"/>
              <a:gd name="T15" fmla="*/ 19 h 300"/>
              <a:gd name="T16" fmla="*/ 15 w 819"/>
              <a:gd name="T17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9" h="300">
                <a:moveTo>
                  <a:pt x="15" y="0"/>
                </a:moveTo>
                <a:cubicBezTo>
                  <a:pt x="805" y="0"/>
                  <a:pt x="805" y="0"/>
                  <a:pt x="805" y="0"/>
                </a:cubicBezTo>
                <a:cubicBezTo>
                  <a:pt x="813" y="0"/>
                  <a:pt x="819" y="9"/>
                  <a:pt x="817" y="19"/>
                </a:cubicBezTo>
                <a:cubicBezTo>
                  <a:pt x="761" y="286"/>
                  <a:pt x="761" y="286"/>
                  <a:pt x="761" y="286"/>
                </a:cubicBezTo>
                <a:cubicBezTo>
                  <a:pt x="760" y="294"/>
                  <a:pt x="752" y="300"/>
                  <a:pt x="745" y="300"/>
                </a:cubicBezTo>
                <a:cubicBezTo>
                  <a:pt x="74" y="300"/>
                  <a:pt x="74" y="300"/>
                  <a:pt x="74" y="300"/>
                </a:cubicBezTo>
                <a:cubicBezTo>
                  <a:pt x="67" y="300"/>
                  <a:pt x="59" y="294"/>
                  <a:pt x="58" y="286"/>
                </a:cubicBezTo>
                <a:cubicBezTo>
                  <a:pt x="2" y="19"/>
                  <a:pt x="2" y="19"/>
                  <a:pt x="2" y="19"/>
                </a:cubicBezTo>
                <a:cubicBezTo>
                  <a:pt x="0" y="9"/>
                  <a:pt x="6" y="0"/>
                  <a:pt x="15" y="0"/>
                </a:cubicBezTo>
                <a:close/>
              </a:path>
            </a:pathLst>
          </a:custGeom>
          <a:solidFill>
            <a:srgbClr val="007ECC"/>
          </a:solidFill>
          <a:ln w="3175">
            <a:noFill/>
          </a:ln>
          <a:effectLst>
            <a:outerShdw blurRad="12700" dist="38100" dir="42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400" dirty="0">
              <a:solidFill>
                <a:prstClr val="white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309" name="그림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797175"/>
            <a:ext cx="246221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47"/>
          <p:cNvSpPr txBox="1">
            <a:spLocks noChangeArrowheads="1"/>
          </p:cNvSpPr>
          <p:nvPr/>
        </p:nvSpPr>
        <p:spPr bwMode="auto">
          <a:xfrm>
            <a:off x="4505617" y="2780928"/>
            <a:ext cx="262911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kern="0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 Direction</a:t>
            </a:r>
          </a:p>
        </p:txBody>
      </p:sp>
      <p:pic>
        <p:nvPicPr>
          <p:cNvPr id="12311" name="Picture 3" descr="D:\★소스\00이미지\png\png2\화살표\k-346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17868"/>
          <a:stretch>
            <a:fillRect/>
          </a:stretch>
        </p:blipFill>
        <p:spPr bwMode="auto">
          <a:xfrm>
            <a:off x="4183063" y="2117725"/>
            <a:ext cx="2951162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2" name="그룹 35"/>
          <p:cNvGrpSpPr>
            <a:grpSpLocks/>
          </p:cNvGrpSpPr>
          <p:nvPr/>
        </p:nvGrpSpPr>
        <p:grpSpPr bwMode="auto">
          <a:xfrm>
            <a:off x="1787525" y="4716522"/>
            <a:ext cx="246063" cy="152400"/>
            <a:chOff x="1101" y="1303889"/>
            <a:chExt cx="244822" cy="151204"/>
          </a:xfrm>
        </p:grpSpPr>
        <p:sp>
          <p:nvSpPr>
            <p:cNvPr id="12348" name="타원 36"/>
            <p:cNvSpPr>
              <a:spLocks noChangeArrowheads="1"/>
            </p:cNvSpPr>
            <p:nvPr/>
          </p:nvSpPr>
          <p:spPr bwMode="auto">
            <a:xfrm>
              <a:off x="1101" y="1303889"/>
              <a:ext cx="151204" cy="151204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defTabSz="914400" eaLnBrk="1" latinLnBrk="1" hangingPunct="1"/>
              <a:endParaRPr kumimoji="1" lang="ko-KR" altLang="en-US" sz="1200">
                <a:solidFill>
                  <a:schemeClr val="tx1"/>
                </a:solidFill>
                <a:latin typeface="Verdana" panose="020B0604030504040204" pitchFamily="34" charset="0"/>
                <a:ea typeface="나눔바른고딕" charset="-127"/>
                <a:cs typeface="Verdana" panose="020B0604030504040204" pitchFamily="34" charset="0"/>
              </a:endParaRPr>
            </a:p>
          </p:txBody>
        </p:sp>
        <p:sp>
          <p:nvSpPr>
            <p:cNvPr id="12349" name="타원 37"/>
            <p:cNvSpPr>
              <a:spLocks noChangeArrowheads="1"/>
            </p:cNvSpPr>
            <p:nvPr/>
          </p:nvSpPr>
          <p:spPr bwMode="auto">
            <a:xfrm>
              <a:off x="94719" y="1303889"/>
              <a:ext cx="151204" cy="151204"/>
            </a:xfrm>
            <a:prstGeom prst="ellipse">
              <a:avLst/>
            </a:prstGeom>
            <a:solidFill>
              <a:srgbClr val="205DB6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defTabSz="914400" eaLnBrk="1" latinLnBrk="1" hangingPunct="1"/>
              <a:endParaRPr kumimoji="1" lang="ko-KR" altLang="en-US" sz="1200">
                <a:solidFill>
                  <a:schemeClr val="tx1"/>
                </a:solidFill>
                <a:latin typeface="Verdana" panose="020B0604030504040204" pitchFamily="34" charset="0"/>
                <a:ea typeface="나눔바른고딕" charset="-127"/>
                <a:cs typeface="Verdana" panose="020B0604030504040204" pitchFamily="34" charset="0"/>
              </a:endParaRPr>
            </a:p>
          </p:txBody>
        </p:sp>
      </p:grpSp>
      <p:grpSp>
        <p:nvGrpSpPr>
          <p:cNvPr id="12313" name="그룹 38"/>
          <p:cNvGrpSpPr>
            <a:grpSpLocks/>
          </p:cNvGrpSpPr>
          <p:nvPr/>
        </p:nvGrpSpPr>
        <p:grpSpPr bwMode="auto">
          <a:xfrm>
            <a:off x="1784350" y="5264150"/>
            <a:ext cx="246063" cy="152400"/>
            <a:chOff x="1101" y="1303889"/>
            <a:chExt cx="244822" cy="151204"/>
          </a:xfrm>
        </p:grpSpPr>
        <p:sp>
          <p:nvSpPr>
            <p:cNvPr id="12346" name="타원 39"/>
            <p:cNvSpPr>
              <a:spLocks noChangeArrowheads="1"/>
            </p:cNvSpPr>
            <p:nvPr/>
          </p:nvSpPr>
          <p:spPr bwMode="auto">
            <a:xfrm>
              <a:off x="1101" y="1303889"/>
              <a:ext cx="151204" cy="151204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defTabSz="914400" eaLnBrk="1" latinLnBrk="1" hangingPunct="1"/>
              <a:endParaRPr kumimoji="1" lang="ko-KR" altLang="en-US" sz="1200">
                <a:solidFill>
                  <a:schemeClr val="tx1"/>
                </a:solidFill>
                <a:latin typeface="Verdana" panose="020B0604030504040204" pitchFamily="34" charset="0"/>
                <a:ea typeface="나눔바른고딕" charset="-127"/>
                <a:cs typeface="Verdana" panose="020B0604030504040204" pitchFamily="34" charset="0"/>
              </a:endParaRPr>
            </a:p>
          </p:txBody>
        </p:sp>
        <p:sp>
          <p:nvSpPr>
            <p:cNvPr id="12347" name="타원 40"/>
            <p:cNvSpPr>
              <a:spLocks noChangeArrowheads="1"/>
            </p:cNvSpPr>
            <p:nvPr/>
          </p:nvSpPr>
          <p:spPr bwMode="auto">
            <a:xfrm>
              <a:off x="94719" y="1303889"/>
              <a:ext cx="151204" cy="151204"/>
            </a:xfrm>
            <a:prstGeom prst="ellipse">
              <a:avLst/>
            </a:prstGeom>
            <a:solidFill>
              <a:srgbClr val="205DB6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defTabSz="914400" eaLnBrk="1" latinLnBrk="1" hangingPunct="1"/>
              <a:endParaRPr kumimoji="1" lang="ko-KR" altLang="en-US" sz="1200">
                <a:solidFill>
                  <a:schemeClr val="tx1"/>
                </a:solidFill>
                <a:latin typeface="Verdana" panose="020B0604030504040204" pitchFamily="34" charset="0"/>
                <a:ea typeface="나눔바른고딕" charset="-127"/>
                <a:cs typeface="Verdana" panose="020B0604030504040204" pitchFamily="34" charset="0"/>
              </a:endParaRPr>
            </a:p>
          </p:txBody>
        </p:sp>
      </p:grpSp>
      <p:sp>
        <p:nvSpPr>
          <p:cNvPr id="12316" name="AutoShape 27"/>
          <p:cNvSpPr>
            <a:spLocks noChangeArrowheads="1"/>
          </p:cNvSpPr>
          <p:nvPr/>
        </p:nvSpPr>
        <p:spPr bwMode="auto">
          <a:xfrm>
            <a:off x="2255838" y="981075"/>
            <a:ext cx="7183437" cy="1539875"/>
          </a:xfrm>
          <a:prstGeom prst="roundRect">
            <a:avLst>
              <a:gd name="adj" fmla="val 3176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12700" algn="ctr">
            <a:solidFill>
              <a:srgbClr val="0A87C6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나눔바른고딕" charset="-127"/>
              <a:ea typeface="나눔바른고딕" charset="-127"/>
            </a:endParaRPr>
          </a:p>
        </p:txBody>
      </p:sp>
      <p:sp>
        <p:nvSpPr>
          <p:cNvPr id="45" name="AutoShape 103"/>
          <p:cNvSpPr>
            <a:spLocks noChangeArrowheads="1"/>
          </p:cNvSpPr>
          <p:nvPr/>
        </p:nvSpPr>
        <p:spPr bwMode="auto">
          <a:xfrm>
            <a:off x="2397125" y="1346200"/>
            <a:ext cx="6783388" cy="1106488"/>
          </a:xfrm>
          <a:prstGeom prst="roundRect">
            <a:avLst>
              <a:gd name="adj" fmla="val 10874"/>
            </a:avLst>
          </a:prstGeom>
          <a:noFill/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ko-KR" altLang="en-US" sz="12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grpSp>
        <p:nvGrpSpPr>
          <p:cNvPr id="12318" name="그룹 45"/>
          <p:cNvGrpSpPr>
            <a:grpSpLocks/>
          </p:cNvGrpSpPr>
          <p:nvPr/>
        </p:nvGrpSpPr>
        <p:grpSpPr bwMode="auto">
          <a:xfrm>
            <a:off x="3944938" y="1158875"/>
            <a:ext cx="3616325" cy="434975"/>
            <a:chOff x="125786" y="1043790"/>
            <a:chExt cx="3322382" cy="435077"/>
          </a:xfrm>
        </p:grpSpPr>
        <p:sp>
          <p:nvSpPr>
            <p:cNvPr id="47" name="사다리꼴 46"/>
            <p:cNvSpPr/>
            <p:nvPr/>
          </p:nvSpPr>
          <p:spPr>
            <a:xfrm>
              <a:off x="553116" y="1061257"/>
              <a:ext cx="2419593" cy="77805"/>
            </a:xfrm>
            <a:prstGeom prst="trapezoid">
              <a:avLst>
                <a:gd name="adj" fmla="val 48417"/>
              </a:avLst>
            </a:prstGeom>
            <a:solidFill>
              <a:srgbClr val="006368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607079" y="1048554"/>
              <a:ext cx="2310208" cy="358859"/>
            </a:xfrm>
            <a:custGeom>
              <a:avLst/>
              <a:gdLst>
                <a:gd name="T0" fmla="*/ 15 w 819"/>
                <a:gd name="T1" fmla="*/ 0 h 300"/>
                <a:gd name="T2" fmla="*/ 805 w 819"/>
                <a:gd name="T3" fmla="*/ 0 h 300"/>
                <a:gd name="T4" fmla="*/ 817 w 819"/>
                <a:gd name="T5" fmla="*/ 19 h 300"/>
                <a:gd name="T6" fmla="*/ 761 w 819"/>
                <a:gd name="T7" fmla="*/ 286 h 300"/>
                <a:gd name="T8" fmla="*/ 745 w 819"/>
                <a:gd name="T9" fmla="*/ 300 h 300"/>
                <a:gd name="T10" fmla="*/ 74 w 819"/>
                <a:gd name="T11" fmla="*/ 300 h 300"/>
                <a:gd name="T12" fmla="*/ 58 w 819"/>
                <a:gd name="T13" fmla="*/ 286 h 300"/>
                <a:gd name="T14" fmla="*/ 2 w 819"/>
                <a:gd name="T15" fmla="*/ 19 h 300"/>
                <a:gd name="T16" fmla="*/ 15 w 819"/>
                <a:gd name="T17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9" h="300">
                  <a:moveTo>
                    <a:pt x="15" y="0"/>
                  </a:moveTo>
                  <a:cubicBezTo>
                    <a:pt x="805" y="0"/>
                    <a:pt x="805" y="0"/>
                    <a:pt x="805" y="0"/>
                  </a:cubicBezTo>
                  <a:cubicBezTo>
                    <a:pt x="813" y="0"/>
                    <a:pt x="819" y="9"/>
                    <a:pt x="817" y="19"/>
                  </a:cubicBezTo>
                  <a:cubicBezTo>
                    <a:pt x="761" y="286"/>
                    <a:pt x="761" y="286"/>
                    <a:pt x="761" y="286"/>
                  </a:cubicBezTo>
                  <a:cubicBezTo>
                    <a:pt x="760" y="294"/>
                    <a:pt x="752" y="300"/>
                    <a:pt x="745" y="300"/>
                  </a:cubicBezTo>
                  <a:cubicBezTo>
                    <a:pt x="74" y="300"/>
                    <a:pt x="74" y="300"/>
                    <a:pt x="74" y="300"/>
                  </a:cubicBezTo>
                  <a:cubicBezTo>
                    <a:pt x="67" y="300"/>
                    <a:pt x="59" y="294"/>
                    <a:pt x="58" y="286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9"/>
                    <a:pt x="6" y="0"/>
                    <a:pt x="15" y="0"/>
                  </a:cubicBezTo>
                  <a:close/>
                </a:path>
              </a:pathLst>
            </a:custGeom>
            <a:solidFill>
              <a:srgbClr val="00ABB4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12344" name="그림 4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085" y="1057007"/>
              <a:ext cx="2504426" cy="42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 Box 147"/>
            <p:cNvSpPr txBox="1">
              <a:spLocks noChangeArrowheads="1"/>
            </p:cNvSpPr>
            <p:nvPr/>
          </p:nvSpPr>
          <p:spPr bwMode="auto">
            <a:xfrm>
              <a:off x="125786" y="1043790"/>
              <a:ext cx="3322382" cy="277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kern="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ICT Standardization Issues</a:t>
              </a:r>
            </a:p>
          </p:txBody>
        </p:sp>
      </p:grpSp>
      <p:grpSp>
        <p:nvGrpSpPr>
          <p:cNvPr id="12319" name="그룹 50"/>
          <p:cNvGrpSpPr>
            <a:grpSpLocks/>
          </p:cNvGrpSpPr>
          <p:nvPr/>
        </p:nvGrpSpPr>
        <p:grpSpPr bwMode="auto">
          <a:xfrm>
            <a:off x="3146425" y="1576390"/>
            <a:ext cx="585788" cy="696359"/>
            <a:chOff x="2154185" y="2693363"/>
            <a:chExt cx="585648" cy="696530"/>
          </a:xfrm>
        </p:grpSpPr>
        <p:pic>
          <p:nvPicPr>
            <p:cNvPr id="12340" name="그림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591" y="2693363"/>
              <a:ext cx="558372" cy="558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2"/>
            <p:cNvSpPr>
              <a:spLocks noChangeArrowheads="1"/>
            </p:cNvSpPr>
            <p:nvPr/>
          </p:nvSpPr>
          <p:spPr bwMode="auto">
            <a:xfrm>
              <a:off x="2154185" y="3174396"/>
              <a:ext cx="585648" cy="215497"/>
            </a:xfrm>
            <a:prstGeom prst="rect">
              <a:avLst/>
            </a:prstGeom>
            <a:noFill/>
            <a:effectLst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0"/>
              </a:sp3d>
            </a:bodyPr>
            <a:lstStyle/>
            <a:p>
              <a:pPr algn="ctr" defTabSz="1625620">
                <a:defRPr/>
              </a:pPr>
              <a:r>
                <a:rPr lang="en-US" altLang="ko-KR" sz="800" b="1" dirty="0">
                  <a:solidFill>
                    <a:srgbClr val="0C7CB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5G</a:t>
              </a:r>
              <a:endParaRPr lang="ko-KR" altLang="en-US" sz="800" b="1" dirty="0">
                <a:solidFill>
                  <a:srgbClr val="0C7CB4"/>
                </a:solidFill>
                <a:latin typeface="Verdana" panose="020B0604030504040204" pitchFamily="34" charset="0"/>
                <a:ea typeface="나눔바른고딕" panose="020B0603020101020101" pitchFamily="50" charset="-127"/>
                <a:cs typeface="Verdana" panose="020B0604030504040204" pitchFamily="34" charset="0"/>
              </a:endParaRPr>
            </a:p>
          </p:txBody>
        </p:sp>
      </p:grpSp>
      <p:pic>
        <p:nvPicPr>
          <p:cNvPr id="12320" name="그림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627188"/>
            <a:ext cx="4746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그림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1571625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2"/>
          <p:cNvSpPr>
            <a:spLocks noChangeArrowheads="1"/>
          </p:cNvSpPr>
          <p:nvPr/>
        </p:nvSpPr>
        <p:spPr bwMode="auto">
          <a:xfrm>
            <a:off x="2361487" y="2071267"/>
            <a:ext cx="840366" cy="215444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 defTabSz="1625620">
              <a:defRPr/>
            </a:pPr>
            <a:r>
              <a:rPr lang="en-US" altLang="ko-KR" sz="800" b="1" dirty="0" err="1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IoT</a:t>
            </a:r>
            <a:endParaRPr lang="ko-KR" altLang="en-US" sz="800" b="1" dirty="0">
              <a:solidFill>
                <a:srgbClr val="0C7CB4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pic>
        <p:nvPicPr>
          <p:cNvPr id="12323" name="그림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628775"/>
            <a:ext cx="52546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3746339" y="2074582"/>
            <a:ext cx="712955" cy="338554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 defTabSz="1625620">
              <a:defRPr/>
            </a:pPr>
            <a:r>
              <a:rPr lang="en-US" altLang="ko-KR" sz="8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Cloud</a:t>
            </a:r>
          </a:p>
          <a:p>
            <a:pPr algn="ctr" defTabSz="1625620">
              <a:defRPr/>
            </a:pPr>
            <a:r>
              <a:rPr lang="en-US" altLang="ko-KR" sz="800" b="1" dirty="0" err="1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BigData</a:t>
            </a:r>
            <a:endParaRPr lang="ko-KR" altLang="en-US" sz="800" b="1" dirty="0">
              <a:solidFill>
                <a:srgbClr val="0C7CB4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sp>
        <p:nvSpPr>
          <p:cNvPr id="59" name="Rectangle 2"/>
          <p:cNvSpPr>
            <a:spLocks noChangeArrowheads="1"/>
          </p:cNvSpPr>
          <p:nvPr/>
        </p:nvSpPr>
        <p:spPr bwMode="auto">
          <a:xfrm>
            <a:off x="4335517" y="2084690"/>
            <a:ext cx="840366" cy="338554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 defTabSz="1625620">
              <a:defRPr/>
            </a:pPr>
            <a:r>
              <a:rPr lang="en-US" altLang="ko-KR" sz="8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</a:t>
            </a:r>
          </a:p>
          <a:p>
            <a:pPr algn="ctr" defTabSz="1625620">
              <a:defRPr/>
            </a:pPr>
            <a:r>
              <a:rPr lang="en-US" altLang="ko-KR" sz="8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Device</a:t>
            </a:r>
            <a:endParaRPr lang="ko-KR" altLang="en-US" sz="800" b="1" dirty="0">
              <a:solidFill>
                <a:srgbClr val="0C7CB4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pic>
        <p:nvPicPr>
          <p:cNvPr id="12326" name="그림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1593850"/>
            <a:ext cx="5588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4872882" y="2105360"/>
            <a:ext cx="958728" cy="30777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 defTabSz="1625620">
              <a:defRPr/>
            </a:pPr>
            <a:r>
              <a:rPr lang="en-US" altLang="ko-KR" sz="7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</a:t>
            </a:r>
          </a:p>
          <a:p>
            <a:pPr algn="ctr" defTabSz="1625620">
              <a:defRPr/>
            </a:pPr>
            <a:r>
              <a:rPr lang="en-US" altLang="ko-KR" sz="7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</a:t>
            </a:r>
          </a:p>
        </p:txBody>
      </p:sp>
      <p:pic>
        <p:nvPicPr>
          <p:cNvPr id="12328" name="그림 6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28775"/>
            <a:ext cx="5461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5580204" y="2107609"/>
            <a:ext cx="840366" cy="30777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 defTabSz="1625620">
              <a:defRPr/>
            </a:pPr>
            <a:r>
              <a:rPr lang="en-US" altLang="ko-KR" sz="7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Intelligent</a:t>
            </a:r>
          </a:p>
          <a:p>
            <a:pPr algn="ctr" defTabSz="1625620">
              <a:defRPr/>
            </a:pPr>
            <a:r>
              <a:rPr lang="en-US" altLang="ko-KR" sz="7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</a:t>
            </a:r>
            <a:endParaRPr lang="ko-KR" altLang="en-US" sz="700" b="1" dirty="0">
              <a:solidFill>
                <a:srgbClr val="0C7CB4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pic>
        <p:nvPicPr>
          <p:cNvPr id="12330" name="그림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1635125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2"/>
          <p:cNvSpPr>
            <a:spLocks noChangeArrowheads="1"/>
          </p:cNvSpPr>
          <p:nvPr/>
        </p:nvSpPr>
        <p:spPr bwMode="auto">
          <a:xfrm>
            <a:off x="6235931" y="2113543"/>
            <a:ext cx="840366" cy="30777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 defTabSz="1625620">
              <a:defRPr/>
            </a:pPr>
            <a:r>
              <a:rPr lang="en-US" altLang="ko-KR" sz="7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Realistic</a:t>
            </a:r>
          </a:p>
          <a:p>
            <a:pPr algn="ctr" defTabSz="1625620">
              <a:defRPr/>
            </a:pPr>
            <a:r>
              <a:rPr lang="en-US" altLang="ko-KR" sz="7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</a:t>
            </a:r>
            <a:endParaRPr lang="ko-KR" altLang="en-US" sz="700" b="1" dirty="0">
              <a:solidFill>
                <a:srgbClr val="0C7CB4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pic>
        <p:nvPicPr>
          <p:cNvPr id="12332" name="그림 6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162401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Rectangle 2"/>
          <p:cNvSpPr>
            <a:spLocks noChangeArrowheads="1"/>
          </p:cNvSpPr>
          <p:nvPr/>
        </p:nvSpPr>
        <p:spPr bwMode="auto">
          <a:xfrm>
            <a:off x="6912237" y="2138648"/>
            <a:ext cx="840366" cy="215444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 defTabSz="1625620">
              <a:defRPr/>
            </a:pPr>
            <a:r>
              <a:rPr lang="en-US" altLang="ko-KR" sz="8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 ICT</a:t>
            </a:r>
            <a:endParaRPr lang="ko-KR" altLang="en-US" sz="800" b="1" dirty="0">
              <a:solidFill>
                <a:srgbClr val="0C7CB4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pic>
        <p:nvPicPr>
          <p:cNvPr id="12334" name="그림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1617663"/>
            <a:ext cx="584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2"/>
          <p:cNvSpPr>
            <a:spLocks noChangeArrowheads="1"/>
          </p:cNvSpPr>
          <p:nvPr/>
        </p:nvSpPr>
        <p:spPr bwMode="auto">
          <a:xfrm>
            <a:off x="7536879" y="2126572"/>
            <a:ext cx="927486" cy="30777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 defTabSz="1625620">
              <a:defRPr/>
            </a:pPr>
            <a:r>
              <a:rPr lang="en-US" altLang="ko-KR" sz="7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</a:t>
            </a:r>
          </a:p>
          <a:p>
            <a:pPr algn="ctr" defTabSz="1625620">
              <a:defRPr/>
            </a:pPr>
            <a:r>
              <a:rPr lang="en-US" altLang="ko-KR" sz="7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Home</a:t>
            </a:r>
            <a:endParaRPr lang="ko-KR" altLang="en-US" sz="700" b="1" dirty="0">
              <a:solidFill>
                <a:srgbClr val="0C7CB4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pic>
        <p:nvPicPr>
          <p:cNvPr id="12336" name="그림 6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8" y="1608138"/>
            <a:ext cx="5953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2"/>
          <p:cNvSpPr>
            <a:spLocks noChangeArrowheads="1"/>
          </p:cNvSpPr>
          <p:nvPr/>
        </p:nvSpPr>
        <p:spPr bwMode="auto">
          <a:xfrm>
            <a:off x="8303005" y="2139058"/>
            <a:ext cx="877739" cy="30777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/>
          <a:p>
            <a:pPr algn="ctr" defTabSz="1625620">
              <a:defRPr/>
            </a:pPr>
            <a:r>
              <a:rPr lang="en-US" altLang="ko-KR" sz="7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Autonomous</a:t>
            </a:r>
          </a:p>
          <a:p>
            <a:pPr algn="ctr" defTabSz="1625620">
              <a:defRPr/>
            </a:pPr>
            <a:r>
              <a:rPr lang="en-US" altLang="ko-KR" sz="700" b="1" dirty="0">
                <a:solidFill>
                  <a:srgbClr val="0C7C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Vehicle</a:t>
            </a:r>
            <a:endParaRPr lang="ko-KR" altLang="en-US" sz="700" b="1" dirty="0">
              <a:solidFill>
                <a:srgbClr val="0C7CB4"/>
              </a:solidFill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sp>
        <p:nvSpPr>
          <p:cNvPr id="72" name="Text Box 34"/>
          <p:cNvSpPr txBox="1">
            <a:spLocks noChangeArrowheads="1"/>
          </p:cNvSpPr>
          <p:nvPr/>
        </p:nvSpPr>
        <p:spPr bwMode="auto">
          <a:xfrm>
            <a:off x="5984569" y="3603919"/>
            <a:ext cx="1543329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>
            <a:defPPr>
              <a:defRPr lang="ko-KR"/>
            </a:defPPr>
            <a:lvl1pPr algn="ctr" defTabSz="1625620">
              <a:defRPr sz="1400" b="1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prstClr val="white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pPr>
              <a:defRPr/>
            </a:pPr>
            <a:r>
              <a:rPr lang="en-US" altLang="ko-KR" sz="1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 of</a:t>
            </a:r>
          </a:p>
          <a:p>
            <a:pPr>
              <a:defRPr/>
            </a:pPr>
            <a:r>
              <a:rPr lang="en-US" altLang="ko-KR" sz="1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Leading Standards</a:t>
            </a:r>
            <a:endParaRPr lang="ko-KR" altLang="en-US" sz="1000" dirty="0">
              <a:solidFill>
                <a:srgbClr val="0000FF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Text Box 34"/>
          <p:cNvSpPr txBox="1">
            <a:spLocks noChangeArrowheads="1"/>
          </p:cNvSpPr>
          <p:nvPr/>
        </p:nvSpPr>
        <p:spPr bwMode="auto">
          <a:xfrm>
            <a:off x="7652084" y="3616569"/>
            <a:ext cx="1819553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0"/>
            </a:sp3d>
          </a:bodyPr>
          <a:lstStyle>
            <a:defPPr>
              <a:defRPr lang="ko-KR"/>
            </a:defPPr>
            <a:lvl1pPr algn="ctr" defTabSz="1625620">
              <a:defRPr sz="1400" b="1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prstClr val="white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pPr>
              <a:defRPr/>
            </a:pPr>
            <a:r>
              <a:rPr lang="en-US" altLang="ko-KR" sz="1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Consultation/</a:t>
            </a:r>
          </a:p>
          <a:p>
            <a:pPr>
              <a:defRPr/>
            </a:pPr>
            <a:r>
              <a:rPr lang="en-US" altLang="ko-KR" sz="1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Education/Guidebook</a:t>
            </a:r>
            <a:endParaRPr lang="ko-KR" altLang="en-US" sz="1100" dirty="0">
              <a:solidFill>
                <a:srgbClr val="0000FF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직사각형 69"/>
          <p:cNvSpPr/>
          <p:nvPr/>
        </p:nvSpPr>
        <p:spPr bwMode="auto">
          <a:xfrm>
            <a:off x="3309795" y="4116799"/>
            <a:ext cx="1534255" cy="360040"/>
          </a:xfrm>
          <a:prstGeom prst="rect">
            <a:avLst/>
          </a:prstGeom>
          <a:solidFill>
            <a:srgbClr val="006DA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altLang="ko-KR" dirty="0" smtClean="0"/>
              <a:t>International</a:t>
            </a:r>
            <a:endParaRPr kumimoji="0" lang="ko-KR" altLang="en-US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4" name="직사각형 73"/>
          <p:cNvSpPr/>
          <p:nvPr/>
        </p:nvSpPr>
        <p:spPr bwMode="auto">
          <a:xfrm>
            <a:off x="6927483" y="4122600"/>
            <a:ext cx="1446471" cy="360040"/>
          </a:xfrm>
          <a:prstGeom prst="rect">
            <a:avLst/>
          </a:prstGeom>
          <a:solidFill>
            <a:srgbClr val="0072A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altLang="ko-KR" dirty="0" smtClean="0"/>
              <a:t>Domestic</a:t>
            </a:r>
            <a:endParaRPr kumimoji="0" lang="ko-KR" altLang="en-US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5" name="AutoShape 32"/>
          <p:cNvSpPr>
            <a:spLocks noChangeArrowheads="1"/>
          </p:cNvSpPr>
          <p:nvPr/>
        </p:nvSpPr>
        <p:spPr bwMode="auto">
          <a:xfrm>
            <a:off x="5950818" y="3212976"/>
            <a:ext cx="1655762" cy="357545"/>
          </a:xfrm>
          <a:prstGeom prst="roundRect">
            <a:avLst>
              <a:gd name="adj" fmla="val 16667"/>
            </a:avLst>
          </a:prstGeom>
          <a:noFill/>
        </p:spPr>
        <p:txBody>
          <a:bodyPr lIns="36000" tIns="0" rIns="36000" bIns="0" anchor="ctr">
            <a:spAutoFit/>
          </a:bodyPr>
          <a:lstStyle/>
          <a:p>
            <a:pPr algn="ctr">
              <a:defRPr/>
            </a:pPr>
            <a:r>
              <a:rPr lang="en-US" altLang="ko-KR" sz="105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ICT Standardization Committee</a:t>
            </a:r>
            <a:endParaRPr lang="ko-KR" altLang="en-US" sz="1050" b="1" dirty="0">
              <a:ln>
                <a:solidFill>
                  <a:schemeClr val="tx1">
                    <a:alpha val="0"/>
                  </a:schemeClr>
                </a:solidFill>
              </a:ln>
              <a:latin typeface="Verdana" panose="020B0604030504040204" pitchFamily="34" charset="0"/>
              <a:ea typeface="나눔바른고딕" panose="020B0603020101020101" pitchFamily="50" charset="-127"/>
              <a:cs typeface="Verdana" panose="020B0604030504040204" pitchFamily="34" charset="0"/>
            </a:endParaRPr>
          </a:p>
        </p:txBody>
      </p:sp>
      <p:sp>
        <p:nvSpPr>
          <p:cNvPr id="76" name="AutoShape 32"/>
          <p:cNvSpPr>
            <a:spLocks noChangeArrowheads="1"/>
          </p:cNvSpPr>
          <p:nvPr/>
        </p:nvSpPr>
        <p:spPr bwMode="auto">
          <a:xfrm>
            <a:off x="7713947" y="3212976"/>
            <a:ext cx="1655762" cy="357545"/>
          </a:xfrm>
          <a:prstGeom prst="roundRect">
            <a:avLst>
              <a:gd name="adj" fmla="val 16667"/>
            </a:avLst>
          </a:prstGeom>
          <a:noFill/>
        </p:spPr>
        <p:txBody>
          <a:bodyPr lIns="36000" tIns="0" rIns="36000" bIns="0" anchor="ctr">
            <a:spAutoFit/>
          </a:bodyPr>
          <a:lstStyle/>
          <a:p>
            <a:pPr algn="ctr">
              <a:defRPr/>
            </a:pPr>
            <a:r>
              <a:rPr lang="en-US" altLang="ko-KR" sz="105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Promotion /</a:t>
            </a:r>
          </a:p>
          <a:p>
            <a:pPr algn="ctr">
              <a:defRPr/>
            </a:pPr>
            <a:r>
              <a:rPr lang="en-US" altLang="ko-KR" sz="105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Dissemination</a:t>
            </a:r>
            <a:endParaRPr lang="en-US" altLang="ko-KR" sz="1050" b="1" dirty="0">
              <a:ln>
                <a:solidFill>
                  <a:schemeClr val="tx1">
                    <a:alpha val="0"/>
                  </a:schemeClr>
                </a:solidFill>
              </a:ln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n-US" altLang="en-US">
                <a:solidFill>
                  <a:srgbClr val="000000"/>
                </a:solidFill>
                <a:latin typeface="Verdana" charset="0"/>
              </a:rPr>
              <a:t>Pg  </a:t>
            </a:r>
            <a:fld id="{F7B20B27-FB74-467A-A702-3C1958D23CB8}" type="slidenum">
              <a:rPr lang="en-US" altLang="en-US">
                <a:solidFill>
                  <a:srgbClr val="000000"/>
                </a:solidFill>
                <a:latin typeface="Verdana" charset="0"/>
              </a:rPr>
              <a:pPr>
                <a:buFont typeface="Times New Roman" charset="0"/>
                <a:buNone/>
                <a:defRPr/>
              </a:pPr>
              <a:t>6</a:t>
            </a:fld>
            <a:r>
              <a:rPr lang="en-US" altLang="en-US">
                <a:solidFill>
                  <a:srgbClr val="000000"/>
                </a:solidFill>
                <a:latin typeface="Verdana" charset="0"/>
              </a:rPr>
              <a:t> | 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243276" y="128093"/>
            <a:ext cx="11026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1240" rIns="0" bIns="0"/>
          <a:lstStyle>
            <a:lvl1pPr marL="342900" indent="-342900">
              <a:lnSpc>
                <a:spcPct val="94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94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006DA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★ </a:t>
            </a:r>
            <a:r>
              <a:rPr lang="en-US" altLang="en-US" b="1" dirty="0" smtClean="0">
                <a:solidFill>
                  <a:srgbClr val="006DA7"/>
                </a:solidFill>
              </a:rPr>
              <a:t>Major progress (5G, UHDTV)</a:t>
            </a:r>
            <a:endParaRPr lang="en-US" altLang="en-US" b="1" dirty="0">
              <a:solidFill>
                <a:srgbClr val="006DA7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47" y="805632"/>
            <a:ext cx="6637649" cy="168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/>
        </p:nvSpPr>
        <p:spPr bwMode="auto">
          <a:xfrm>
            <a:off x="4456890" y="1733098"/>
            <a:ext cx="1656184" cy="8186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Y헤드라인M" pitchFamily="18" charset="-127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612253" y="908373"/>
            <a:ext cx="51360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1240" rIns="0" bIns="0"/>
          <a:lstStyle>
            <a:lvl1pPr marL="342900" indent="-342900">
              <a:lnSpc>
                <a:spcPct val="94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94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US" altLang="en-US" sz="2400" b="1" dirty="0" smtClean="0">
                <a:solidFill>
                  <a:srgbClr val="006DA7"/>
                </a:solidFill>
              </a:rPr>
              <a:t>5G</a:t>
            </a:r>
            <a:endParaRPr lang="en-US" altLang="en-US" sz="2400" b="1" dirty="0">
              <a:solidFill>
                <a:srgbClr val="006DA7"/>
              </a:solidFill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324221" y="3140968"/>
            <a:ext cx="281786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1240" rIns="0" bIns="0"/>
          <a:lstStyle>
            <a:lvl1pPr marL="342900" indent="-342900">
              <a:lnSpc>
                <a:spcPct val="94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94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US" altLang="en-US" sz="2400" b="1" dirty="0" smtClean="0">
                <a:solidFill>
                  <a:srgbClr val="006DA7"/>
                </a:solidFill>
              </a:rPr>
              <a:t>UHDTV</a:t>
            </a:r>
            <a:endParaRPr lang="en-US" altLang="en-US" sz="2400" b="1" dirty="0">
              <a:solidFill>
                <a:srgbClr val="006DA7"/>
              </a:solidFill>
            </a:endParaRPr>
          </a:p>
        </p:txBody>
      </p:sp>
      <p:sp>
        <p:nvSpPr>
          <p:cNvPr id="4" name="타원 3"/>
          <p:cNvSpPr/>
          <p:nvPr/>
        </p:nvSpPr>
        <p:spPr bwMode="auto">
          <a:xfrm>
            <a:off x="477788" y="764704"/>
            <a:ext cx="792088" cy="719733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8245101" y="1844824"/>
            <a:ext cx="353794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1240" rIns="0" bIns="0"/>
          <a:lstStyle>
            <a:lvl1pPr marL="342900" indent="-342900">
              <a:lnSpc>
                <a:spcPct val="94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94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indent="0"/>
            <a:r>
              <a:rPr lang="en-US" altLang="en-US" sz="1600" dirty="0" smtClean="0">
                <a:solidFill>
                  <a:srgbClr val="006DA7"/>
                </a:solidFill>
              </a:rPr>
              <a:t>5G Technology Evaluation PG is registered to ITU-R IMT-2020 Evaluation Group</a:t>
            </a:r>
            <a:endParaRPr lang="en-US" altLang="en-US" sz="1600" dirty="0">
              <a:solidFill>
                <a:srgbClr val="006DA7"/>
              </a:solidFill>
            </a:endParaRPr>
          </a:p>
        </p:txBody>
      </p:sp>
      <p:sp>
        <p:nvSpPr>
          <p:cNvPr id="5" name="타원 4"/>
          <p:cNvSpPr/>
          <p:nvPr/>
        </p:nvSpPr>
        <p:spPr bwMode="auto">
          <a:xfrm>
            <a:off x="7894612" y="1556792"/>
            <a:ext cx="3888432" cy="1296144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" name="타원 14"/>
          <p:cNvSpPr/>
          <p:nvPr/>
        </p:nvSpPr>
        <p:spPr bwMode="auto">
          <a:xfrm>
            <a:off x="217749" y="2978637"/>
            <a:ext cx="1431776" cy="72583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rcRect b="49539"/>
          <a:stretch/>
        </p:blipFill>
        <p:spPr>
          <a:xfrm>
            <a:off x="1995080" y="2931635"/>
            <a:ext cx="6491618" cy="2656164"/>
          </a:xfrm>
          <a:prstGeom prst="rect">
            <a:avLst/>
          </a:prstGeom>
        </p:spPr>
      </p:pic>
      <p:sp>
        <p:nvSpPr>
          <p:cNvPr id="6" name="폭발 1 5"/>
          <p:cNvSpPr/>
          <p:nvPr/>
        </p:nvSpPr>
        <p:spPr bwMode="auto">
          <a:xfrm>
            <a:off x="8549375" y="3212975"/>
            <a:ext cx="3600400" cy="2161439"/>
          </a:xfrm>
          <a:prstGeom prst="irregularSeal1">
            <a:avLst/>
          </a:prstGeom>
          <a:gradFill flip="none" rotWithShape="1">
            <a:gsLst>
              <a:gs pos="0">
                <a:srgbClr val="00B8FF">
                  <a:tint val="66000"/>
                  <a:satMod val="160000"/>
                </a:srgbClr>
              </a:gs>
              <a:gs pos="50000">
                <a:srgbClr val="00B8FF">
                  <a:tint val="44500"/>
                  <a:satMod val="160000"/>
                </a:srgbClr>
              </a:gs>
              <a:gs pos="100000">
                <a:srgbClr val="00B8FF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altLang="ko-KR" sz="1300" b="1" dirty="0">
              <a:solidFill>
                <a:srgbClr val="0072A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6310437" y="692696"/>
            <a:ext cx="1296144" cy="36004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altLang="ko-KR" sz="2000" b="1" dirty="0" smtClean="0"/>
              <a:t>Jun. 2017</a:t>
            </a:r>
            <a:endParaRPr kumimoji="0" lang="ko-KR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261764" y="4005064"/>
            <a:ext cx="1649665" cy="1840986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altLang="ko-KR" b="1" dirty="0" smtClean="0"/>
              <a:t>Terrestrial UHDTV Standard based on ATSC3.0 developed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In</a:t>
            </a:r>
            <a:r>
              <a:rPr kumimoji="0" lang="en-US" altLang="ko-KR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June 2016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2099288" y="5654131"/>
            <a:ext cx="9899780" cy="411172"/>
            <a:chOff x="645108" y="1785010"/>
            <a:chExt cx="8898037" cy="695960"/>
          </a:xfrm>
        </p:grpSpPr>
        <p:grpSp>
          <p:nvGrpSpPr>
            <p:cNvPr id="24" name="그룹 23"/>
            <p:cNvGrpSpPr/>
            <p:nvPr/>
          </p:nvGrpSpPr>
          <p:grpSpPr>
            <a:xfrm>
              <a:off x="645108" y="2072409"/>
              <a:ext cx="244819" cy="151204"/>
              <a:chOff x="789124" y="1800658"/>
              <a:chExt cx="244819" cy="151204"/>
            </a:xfrm>
          </p:grpSpPr>
          <p:sp>
            <p:nvSpPr>
              <p:cNvPr id="26" name="타원 25"/>
              <p:cNvSpPr/>
              <p:nvPr/>
            </p:nvSpPr>
            <p:spPr bwMode="auto">
              <a:xfrm>
                <a:off x="789124" y="1800658"/>
                <a:ext cx="151204" cy="151204"/>
              </a:xfrm>
              <a:prstGeom prst="ellipse">
                <a:avLst/>
              </a:prstGeom>
              <a:solidFill>
                <a:srgbClr val="00B0F0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 bwMode="auto">
              <a:xfrm>
                <a:off x="882739" y="1800658"/>
                <a:ext cx="151204" cy="151204"/>
              </a:xfrm>
              <a:prstGeom prst="ellipse">
                <a:avLst/>
              </a:prstGeom>
              <a:solidFill>
                <a:srgbClr val="205DB6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나눔바른고딕" panose="020B0603020101020101" pitchFamily="50" charset="-127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860406" y="1785010"/>
              <a:ext cx="8682739" cy="695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>
                <a:buClr>
                  <a:srgbClr val="008080"/>
                </a:buClr>
                <a:defRPr sz="1800" b="0" spc="0">
                  <a:latin typeface="Yoon 윤고딕 550_TT" panose="02090603020101020101" pitchFamily="18" charset="-127"/>
                  <a:ea typeface="Yoon 윤고딕 550_TT" panose="02090603020101020101" pitchFamily="18" charset="-127"/>
                </a:defRPr>
              </a:lvl1pPr>
            </a:lstStyle>
            <a:p>
              <a:pPr>
                <a:lnSpc>
                  <a:spcPts val="2500"/>
                </a:lnSpc>
              </a:pPr>
              <a:r>
                <a:rPr lang="en-US" altLang="ko-KR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Terrestrial </a:t>
              </a:r>
              <a:r>
                <a:rPr lang="en-US" altLang="ko-K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Broadcasters launched </a:t>
              </a:r>
              <a:r>
                <a:rPr lang="en-US" altLang="ko-KR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commercial broadcasting service </a:t>
              </a:r>
              <a:r>
                <a:rPr lang="en-US" altLang="ko-KR" sz="1600" b="1" spc="-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</a:t>
              </a:r>
              <a:r>
                <a:rPr lang="en-US" altLang="ko-KR" sz="16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May 2017</a:t>
              </a:r>
              <a:endPara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376147" y="3919595"/>
            <a:ext cx="23042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2021 Broadcasting service coverage will expand nationwide</a:t>
            </a:r>
            <a:r>
              <a:rPr lang="en-US" altLang="ko-KR" sz="1300" b="1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en-US" altLang="ko-KR" sz="1300" b="1" dirty="0">
              <a:solidFill>
                <a:srgbClr val="0072A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구름 1"/>
          <p:cNvSpPr/>
          <p:nvPr/>
        </p:nvSpPr>
        <p:spPr bwMode="auto">
          <a:xfrm>
            <a:off x="4270146" y="4430668"/>
            <a:ext cx="3192418" cy="1517164"/>
          </a:xfrm>
          <a:prstGeom prst="cloud">
            <a:avLst/>
          </a:prstGeom>
          <a:solidFill>
            <a:srgbClr val="CDE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n-US" altLang="ko-KR" sz="4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rPr>
              <a:t>AI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altLang="ko-KR" sz="1600" dirty="0" smtClean="0">
                <a:solidFill>
                  <a:srgbClr val="0070C0"/>
                </a:solidFill>
              </a:rPr>
              <a:t>(Autonomous System)</a:t>
            </a:r>
            <a:endParaRPr kumimoji="0" lang="ko-KR" altLang="en-US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icrosoft YaHei" charset="-122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n-US" altLang="en-US" dirty="0" err="1">
                <a:solidFill>
                  <a:srgbClr val="000000"/>
                </a:solidFill>
                <a:latin typeface="Verdana" charset="0"/>
              </a:rPr>
              <a:t>Pg</a:t>
            </a:r>
            <a:r>
              <a:rPr lang="en-US" altLang="en-US" dirty="0">
                <a:solidFill>
                  <a:srgbClr val="000000"/>
                </a:solidFill>
                <a:latin typeface="Verdana" charset="0"/>
              </a:rPr>
              <a:t>  </a:t>
            </a:r>
            <a:fld id="{F7B20B27-FB74-467A-A702-3C1958D23CB8}" type="slidenum">
              <a:rPr lang="en-US" altLang="en-US">
                <a:solidFill>
                  <a:srgbClr val="000000"/>
                </a:solidFill>
                <a:latin typeface="Verdana" charset="0"/>
              </a:rPr>
              <a:pPr>
                <a:buFont typeface="Times New Roman" charset="0"/>
                <a:buNone/>
                <a:defRPr/>
              </a:pPr>
              <a:t>7</a:t>
            </a:fld>
            <a:r>
              <a:rPr lang="en-US" altLang="en-US" dirty="0">
                <a:solidFill>
                  <a:srgbClr val="000000"/>
                </a:solidFill>
                <a:latin typeface="Verdana" charset="0"/>
              </a:rPr>
              <a:t> | </a:t>
            </a:r>
          </a:p>
        </p:txBody>
      </p:sp>
      <p:sp>
        <p:nvSpPr>
          <p:cNvPr id="13316" name="Content Placeholder 3"/>
          <p:cNvSpPr>
            <a:spLocks noGrp="1"/>
          </p:cNvSpPr>
          <p:nvPr>
            <p:ph idx="11"/>
          </p:nvPr>
        </p:nvSpPr>
        <p:spPr>
          <a:xfrm>
            <a:off x="333772" y="404664"/>
            <a:ext cx="11026775" cy="647700"/>
          </a:xfrm>
        </p:spPr>
        <p:txBody>
          <a:bodyPr/>
          <a:lstStyle/>
          <a:p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GSC-21 Strategic Topics-related activities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 bwMode="auto">
          <a:xfrm>
            <a:off x="1075490" y="1522108"/>
            <a:ext cx="51562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742950" indent="-28575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en-US" sz="220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Autonomous Vehicle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4294967295"/>
          </p:nvPr>
        </p:nvSpPr>
        <p:spPr>
          <a:xfrm>
            <a:off x="1200844" y="3402624"/>
            <a:ext cx="4126833" cy="933226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ct val="104000"/>
              </a:lnSpc>
              <a:buClr>
                <a:srgbClr val="0072A8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60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WAVE System and LTE V2X</a:t>
            </a:r>
          </a:p>
          <a:p>
            <a:pPr marL="0" indent="0" eaLnBrk="1" hangingPunct="1">
              <a:lnSpc>
                <a:spcPct val="104000"/>
              </a:lnSpc>
              <a:buClr>
                <a:srgbClr val="0072A8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60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Frequency – 5.855~5.925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6241404" y="1484784"/>
            <a:ext cx="5181600" cy="5953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742950" indent="-28575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en-US" sz="220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City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85420" y="3292569"/>
            <a:ext cx="4608512" cy="1198967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ts val="0"/>
              </a:spcAft>
              <a:buClr>
                <a:srgbClr val="0072A8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60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 Projects based on oneM2M platform </a:t>
            </a:r>
          </a:p>
          <a:p>
            <a:pPr marL="0" indent="0" eaLnBrk="1" hangingPunct="1">
              <a:lnSpc>
                <a:spcPct val="100000"/>
              </a:lnSpc>
              <a:spcAft>
                <a:spcPts val="0"/>
              </a:spcAft>
              <a:buClr>
                <a:srgbClr val="0072A8"/>
              </a:buClr>
              <a:buSzPct val="110000"/>
            </a:pPr>
            <a:r>
              <a:rPr lang="en-US" altLang="en-US" sz="1400" dirty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40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- Busan(Transportation)</a:t>
            </a:r>
          </a:p>
          <a:p>
            <a:pPr marL="0" indent="0" eaLnBrk="1" hangingPunct="1">
              <a:lnSpc>
                <a:spcPct val="100000"/>
              </a:lnSpc>
              <a:spcAft>
                <a:spcPts val="0"/>
              </a:spcAft>
              <a:buClr>
                <a:srgbClr val="0072A8"/>
              </a:buClr>
              <a:buSzPct val="110000"/>
            </a:pPr>
            <a:r>
              <a:rPr lang="en-US" altLang="en-US" sz="1400" dirty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40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- Daegu(Medical), and </a:t>
            </a:r>
          </a:p>
          <a:p>
            <a:pPr marL="0" indent="0" eaLnBrk="1" hangingPunct="1">
              <a:lnSpc>
                <a:spcPct val="100000"/>
              </a:lnSpc>
              <a:spcAft>
                <a:spcPts val="0"/>
              </a:spcAft>
              <a:buClr>
                <a:srgbClr val="0072A8"/>
              </a:buClr>
              <a:buSzPct val="110000"/>
            </a:pPr>
            <a:r>
              <a:rPr lang="en-US" altLang="en-US" sz="1400" dirty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40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- </a:t>
            </a:r>
            <a:r>
              <a:rPr lang="en-US" altLang="en-US" sz="1400" dirty="0" err="1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Goyang</a:t>
            </a:r>
            <a:r>
              <a:rPr lang="en-US" altLang="en-US" sz="140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(Environment)</a:t>
            </a:r>
            <a:endParaRPr lang="en-US" altLang="en-US" sz="1000" dirty="0" smtClean="0">
              <a:solidFill>
                <a:srgbClr val="0072A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Aft>
                <a:spcPts val="0"/>
              </a:spcAft>
              <a:buClr>
                <a:srgbClr val="0072A8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072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ITU-T SG20, TTA STC1, Smart city forum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43" y="1927115"/>
            <a:ext cx="1407623" cy="140762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01" y="1913405"/>
            <a:ext cx="1430267" cy="143026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 bwMode="auto">
          <a:xfrm>
            <a:off x="981816" y="1484784"/>
            <a:ext cx="4611516" cy="3168352"/>
          </a:xfrm>
          <a:prstGeom prst="rect">
            <a:avLst/>
          </a:prstGeom>
          <a:noFill/>
          <a:ln w="28575" cap="flat" cmpd="sng" algn="ctr">
            <a:solidFill>
              <a:srgbClr val="996633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83" y="1913405"/>
            <a:ext cx="1430268" cy="143026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39" y="1871602"/>
            <a:ext cx="1407623" cy="1407623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 bwMode="auto">
          <a:xfrm>
            <a:off x="6207018" y="1484784"/>
            <a:ext cx="4786914" cy="3168352"/>
          </a:xfrm>
          <a:prstGeom prst="rect">
            <a:avLst/>
          </a:prstGeom>
          <a:noFill/>
          <a:ln w="28575" cap="flat" cmpd="sng" algn="ctr">
            <a:solidFill>
              <a:srgbClr val="996633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981816" y="4797152"/>
            <a:ext cx="3142761" cy="1035560"/>
            <a:chOff x="6051707" y="366973"/>
            <a:chExt cx="3142761" cy="1318339"/>
          </a:xfrm>
        </p:grpSpPr>
        <p:sp>
          <p:nvSpPr>
            <p:cNvPr id="34" name="오각형 33"/>
            <p:cNvSpPr/>
            <p:nvPr/>
          </p:nvSpPr>
          <p:spPr>
            <a:xfrm rot="10800000" flipH="1" flipV="1">
              <a:off x="6051707" y="366973"/>
              <a:ext cx="3142761" cy="1318339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오각형 4"/>
            <p:cNvSpPr/>
            <p:nvPr/>
          </p:nvSpPr>
          <p:spPr>
            <a:xfrm>
              <a:off x="6051707" y="366973"/>
              <a:ext cx="2813176" cy="13183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48006" rIns="24003" bIns="48006" numCol="1" spcCol="1270" anchor="ctr" anchorCtr="0">
              <a:noAutofit/>
            </a:bodyPr>
            <a:lstStyle/>
            <a:p>
              <a:pPr lvl="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800" kern="1200" dirty="0" smtClean="0"/>
                <a:t>Data Aggregation</a:t>
              </a:r>
            </a:p>
            <a:p>
              <a:pPr lvl="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dirty="0" smtClean="0"/>
                <a:t>Data Analysis</a:t>
              </a:r>
            </a:p>
            <a:p>
              <a:pPr lvl="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dirty="0" smtClean="0"/>
                <a:t>Deep Learning</a:t>
              </a:r>
              <a:endParaRPr lang="ko-KR" altLang="en-US" sz="1800" kern="1200" dirty="0"/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7656867" y="4797152"/>
            <a:ext cx="3337065" cy="1035560"/>
            <a:chOff x="6051707" y="366973"/>
            <a:chExt cx="3142761" cy="1318339"/>
          </a:xfrm>
        </p:grpSpPr>
        <p:sp>
          <p:nvSpPr>
            <p:cNvPr id="37" name="오각형 36"/>
            <p:cNvSpPr/>
            <p:nvPr/>
          </p:nvSpPr>
          <p:spPr>
            <a:xfrm rot="10800000" flipH="1" flipV="1">
              <a:off x="6051707" y="366973"/>
              <a:ext cx="3142761" cy="1318339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오각형 4"/>
            <p:cNvSpPr/>
            <p:nvPr/>
          </p:nvSpPr>
          <p:spPr>
            <a:xfrm>
              <a:off x="6051707" y="366973"/>
              <a:ext cx="2813176" cy="13183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48006" rIns="24003" bIns="48006" numCol="1" spcCol="1270" anchor="ctr" anchorCtr="0">
              <a:noAutofit/>
            </a:bodyPr>
            <a:lstStyle/>
            <a:p>
              <a:pPr lvl="0" algn="ctr" defTabSz="800100" latinLnBrk="1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ko-KR" dirty="0"/>
                <a:t>Planning and Executing complex </a:t>
              </a:r>
              <a:r>
                <a:rPr lang="en-US" altLang="ko-KR" dirty="0" smtClean="0"/>
                <a:t>function</a:t>
              </a:r>
            </a:p>
            <a:p>
              <a:pPr lvl="0" algn="ctr" defTabSz="800100" latinLnBrk="1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ko-KR" dirty="0" smtClean="0"/>
                <a:t>with Safety, Privacy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92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 bwMode="auto">
          <a:xfrm>
            <a:off x="7427095" y="3356992"/>
            <a:ext cx="3851893" cy="1944216"/>
          </a:xfrm>
          <a:prstGeom prst="rect">
            <a:avLst/>
          </a:prstGeom>
          <a:solidFill>
            <a:srgbClr val="F8D4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909836" y="607717"/>
            <a:ext cx="4217894" cy="2101203"/>
          </a:xfrm>
          <a:prstGeom prst="rect">
            <a:avLst/>
          </a:prstGeom>
          <a:solidFill>
            <a:srgbClr val="81E1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386" name="슬라이드 번호 개체 틀 4"/>
          <p:cNvSpPr>
            <a:spLocks noGrp="1"/>
          </p:cNvSpPr>
          <p:nvPr>
            <p:ph type="sldNum" sz="quarter" idx="13"/>
          </p:nvPr>
        </p:nvSpPr>
        <p:spPr>
          <a:xfrm>
            <a:off x="333772" y="6243067"/>
            <a:ext cx="2527300" cy="354013"/>
          </a:xfrm>
          <a:noFill/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Pg  </a:t>
            </a:r>
            <a:fld id="{3F8F55D0-0902-4FC7-8F28-69DBBE1C7EF2}" type="slidenum"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pPr/>
              <a:t>8</a:t>
            </a:fld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 | </a:t>
            </a: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 rot="-1049984">
            <a:off x="3014369" y="1891342"/>
            <a:ext cx="5444411" cy="3321401"/>
          </a:xfrm>
          <a:prstGeom prst="ellipse">
            <a:avLst/>
          </a:prstGeom>
          <a:noFill/>
          <a:ln w="38100">
            <a:solidFill>
              <a:srgbClr val="64ABCE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ko-KR" b="1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Picture 30" descr="20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4492" y="1196752"/>
            <a:ext cx="2452838" cy="22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33"/>
          <p:cNvGrpSpPr>
            <a:grpSpLocks/>
          </p:cNvGrpSpPr>
          <p:nvPr/>
        </p:nvGrpSpPr>
        <p:grpSpPr bwMode="auto">
          <a:xfrm>
            <a:off x="2205980" y="3123057"/>
            <a:ext cx="2496913" cy="2178151"/>
            <a:chOff x="3944" y="957"/>
            <a:chExt cx="747" cy="694"/>
          </a:xfrm>
        </p:grpSpPr>
        <p:pic>
          <p:nvPicPr>
            <p:cNvPr id="22" name="Picture 12" descr="208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44" y="957"/>
              <a:ext cx="747" cy="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69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031" y="1098"/>
              <a:ext cx="564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Accelerated </a:t>
              </a:r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convergence of ICT technologies and </a:t>
              </a:r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  <a:p>
              <a:pPr algn="ct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(vertical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industries)</a:t>
              </a:r>
            </a:p>
          </p:txBody>
        </p:sp>
      </p:grpSp>
      <p:grpSp>
        <p:nvGrpSpPr>
          <p:cNvPr id="24" name="Group 247"/>
          <p:cNvGrpSpPr>
            <a:grpSpLocks/>
          </p:cNvGrpSpPr>
          <p:nvPr/>
        </p:nvGrpSpPr>
        <p:grpSpPr bwMode="auto">
          <a:xfrm>
            <a:off x="4694907" y="2708920"/>
            <a:ext cx="2576642" cy="1566017"/>
            <a:chOff x="2735" y="-1487"/>
            <a:chExt cx="1524" cy="1008"/>
          </a:xfrm>
        </p:grpSpPr>
        <p:sp>
          <p:nvSpPr>
            <p:cNvPr id="25" name="Oval 249"/>
            <p:cNvSpPr>
              <a:spLocks noChangeArrowheads="1"/>
            </p:cNvSpPr>
            <p:nvPr/>
          </p:nvSpPr>
          <p:spPr bwMode="auto">
            <a:xfrm>
              <a:off x="2836" y="-997"/>
              <a:ext cx="1321" cy="399"/>
            </a:xfrm>
            <a:prstGeom prst="ellipse">
              <a:avLst/>
            </a:prstGeom>
            <a:solidFill>
              <a:schemeClr val="bg1"/>
            </a:solidFill>
            <a:ln w="285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26" name="Picture 250" descr="69"/>
            <p:cNvPicPr>
              <a:picLocks noChangeAspect="1" noChangeArrowheads="1"/>
            </p:cNvPicPr>
            <p:nvPr/>
          </p:nvPicPr>
          <p:blipFill>
            <a:blip r:embed="rId4" cstate="print">
              <a:lum bright="42000" contrast="18000"/>
              <a:grayscl/>
            </a:blip>
            <a:srcRect b="30000"/>
            <a:stretch>
              <a:fillRect/>
            </a:stretch>
          </p:blipFill>
          <p:spPr bwMode="auto">
            <a:xfrm>
              <a:off x="2735" y="-1487"/>
              <a:ext cx="152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51" descr="25"/>
            <p:cNvPicPr>
              <a:picLocks noChangeAspect="1" noChangeArrowheads="1"/>
            </p:cNvPicPr>
            <p:nvPr/>
          </p:nvPicPr>
          <p:blipFill>
            <a:blip r:embed="rId5" cstate="print">
              <a:lum bright="6000" contrast="42000"/>
            </a:blip>
            <a:srcRect/>
            <a:stretch>
              <a:fillRect/>
            </a:stretch>
          </p:blipFill>
          <p:spPr bwMode="auto">
            <a:xfrm>
              <a:off x="2744" y="-1061"/>
              <a:ext cx="150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WordArt 252"/>
            <p:cNvSpPr>
              <a:spLocks noChangeArrowheads="1" noChangeShapeType="1" noTextEdit="1"/>
            </p:cNvSpPr>
            <p:nvPr/>
          </p:nvSpPr>
          <p:spPr bwMode="auto">
            <a:xfrm>
              <a:off x="2991" y="-1125"/>
              <a:ext cx="1042" cy="3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ko-KR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17961" dir="2700000" algn="ctr" rotWithShape="0">
                      <a:srgbClr val="FFFFFF"/>
                    </a:outerShdw>
                  </a:effectLst>
                  <a:latin typeface="HY견고딕"/>
                  <a:ea typeface="HY견고딕"/>
                </a:rPr>
                <a:t>Challenges</a:t>
              </a:r>
              <a:endParaRPr lang="ko-KR" alt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17961" dir="2700000" algn="ctr" rotWithShape="0">
                    <a:srgbClr val="FFFFFF"/>
                  </a:outerShdw>
                </a:effectLst>
                <a:latin typeface="HY견고딕"/>
                <a:ea typeface="HY견고딕"/>
              </a:endParaRPr>
            </a:p>
          </p:txBody>
        </p:sp>
      </p:grpSp>
      <p:sp>
        <p:nvSpPr>
          <p:cNvPr id="29" name="Text Box 6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174532" y="1700808"/>
            <a:ext cx="17414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Accelerated spread of </a:t>
            </a:r>
          </a:p>
          <a:p>
            <a:pPr algn="ctr"/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facto standardization</a:t>
            </a:r>
          </a:p>
          <a:p>
            <a:pPr algn="ctr"/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Open Source</a:t>
            </a: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62733" y="3172906"/>
            <a:ext cx="322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①</a:t>
            </a:r>
            <a:endParaRPr lang="ko-KR" altLang="en-US" sz="20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07902" y="1268760"/>
            <a:ext cx="30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②</a:t>
            </a:r>
            <a:endParaRPr lang="ko-KR" altLang="en-US" sz="20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사각형 설명선 31"/>
          <p:cNvSpPr/>
          <p:nvPr/>
        </p:nvSpPr>
        <p:spPr bwMode="auto">
          <a:xfrm rot="10800000">
            <a:off x="7621797" y="3513358"/>
            <a:ext cx="3441167" cy="1633133"/>
          </a:xfrm>
          <a:prstGeom prst="wedgeRectCallout">
            <a:avLst>
              <a:gd name="adj1" fmla="val -20271"/>
              <a:gd name="adj2" fmla="val 92015"/>
            </a:avLst>
          </a:prstGeom>
          <a:solidFill>
            <a:srgbClr val="81E1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사각형 설명선 33"/>
          <p:cNvSpPr/>
          <p:nvPr/>
        </p:nvSpPr>
        <p:spPr bwMode="auto">
          <a:xfrm>
            <a:off x="1125860" y="751732"/>
            <a:ext cx="3817875" cy="1831347"/>
          </a:xfrm>
          <a:prstGeom prst="wedgeRectCallout">
            <a:avLst>
              <a:gd name="adj1" fmla="val -21395"/>
              <a:gd name="adj2" fmla="val 81937"/>
            </a:avLst>
          </a:prstGeom>
          <a:solidFill>
            <a:srgbClr val="F8D4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kumimoji="0" lang="en-US" altLang="ko-K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rPr>
              <a:t>Verticals(</a:t>
            </a:r>
            <a:r>
              <a:rPr lang="en-US" altLang="ko-KR" dirty="0" smtClean="0">
                <a:solidFill>
                  <a:schemeClr val="tx1"/>
                </a:solidFill>
              </a:rPr>
              <a:t>non-ICT)</a:t>
            </a:r>
            <a:r>
              <a:rPr kumimoji="0" lang="en-US" altLang="ko-K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rPr>
              <a:t> focus on their </a:t>
            </a:r>
            <a:r>
              <a:rPr lang="en-US" altLang="ko-KR" dirty="0" smtClean="0">
                <a:solidFill>
                  <a:schemeClr val="tx1"/>
                </a:solidFill>
              </a:rPr>
              <a:t>own standards, not used to cooperating with ICT industries in </a:t>
            </a:r>
            <a:r>
              <a:rPr kumimoji="0" lang="en-US" altLang="ko-K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rPr>
              <a:t>convergence area</a:t>
            </a:r>
          </a:p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lang="en-US" altLang="ko-KR" dirty="0" smtClean="0">
                <a:solidFill>
                  <a:schemeClr val="tx1"/>
                </a:solidFill>
              </a:rPr>
              <a:t>It may cause delays in Innovative convergence solutions and conflicts in Standardization</a:t>
            </a: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06580" y="3501008"/>
            <a:ext cx="3456384" cy="1638141"/>
          </a:xfrm>
          <a:prstGeom prst="rect">
            <a:avLst/>
          </a:prstGeom>
          <a:solidFill>
            <a:srgbClr val="81E1DF"/>
          </a:solidFill>
          <a:ln>
            <a:solidFill>
              <a:srgbClr val="81E1DF"/>
            </a:solidFill>
          </a:ln>
        </p:spPr>
        <p:txBody>
          <a:bodyPr wrap="square" rtlCol="0">
            <a:spAutoFit/>
          </a:bodyPr>
          <a:lstStyle/>
          <a:p>
            <a:pPr marL="285750" indent="-285750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</a:rPr>
              <a:t>Short of harmonization policies on standards with de facto and open source fora/consortia</a:t>
            </a:r>
          </a:p>
          <a:p>
            <a:pPr marL="285750" indent="-285750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</a:rPr>
              <a:t>Insufficient networking among vertical experts in ICT convergence</a:t>
            </a:r>
            <a:endParaRPr lang="en-US" altLang="ko-K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슬라이드 번호 개체 틀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Pg  </a:t>
            </a:r>
            <a:fld id="{6E737AE1-93D2-4253-A6B4-4FAC882E4084}" type="slidenum"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pPr/>
              <a:t>9</a:t>
            </a:fld>
            <a:r>
              <a:rPr lang="en-US" altLang="en-US" smtClean="0">
                <a:solidFill>
                  <a:srgbClr val="000000"/>
                </a:solidFill>
                <a:latin typeface="Verdana" panose="020B0604030504040204" pitchFamily="34" charset="0"/>
              </a:rPr>
              <a:t> | </a:t>
            </a:r>
          </a:p>
        </p:txBody>
      </p:sp>
      <p:sp>
        <p:nvSpPr>
          <p:cNvPr id="15364" name="Oval 22"/>
          <p:cNvSpPr>
            <a:spLocks noChangeArrowheads="1"/>
          </p:cNvSpPr>
          <p:nvPr/>
        </p:nvSpPr>
        <p:spPr bwMode="auto">
          <a:xfrm>
            <a:off x="3763963" y="849313"/>
            <a:ext cx="1682750" cy="16811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87965" y="4240932"/>
            <a:ext cx="5294809" cy="1276300"/>
          </a:xfrm>
          <a:prstGeom prst="roundRect">
            <a:avLst>
              <a:gd name="adj" fmla="val 5293"/>
            </a:avLst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300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15367" name="그룹 43"/>
          <p:cNvGrpSpPr>
            <a:grpSpLocks/>
          </p:cNvGrpSpPr>
          <p:nvPr/>
        </p:nvGrpSpPr>
        <p:grpSpPr bwMode="auto">
          <a:xfrm>
            <a:off x="510166" y="4175944"/>
            <a:ext cx="5584246" cy="506696"/>
            <a:chOff x="377693" y="4289804"/>
            <a:chExt cx="4674520" cy="521482"/>
          </a:xfrm>
        </p:grpSpPr>
        <p:sp>
          <p:nvSpPr>
            <p:cNvPr id="11" name="직각 삼각형 10"/>
            <p:cNvSpPr/>
            <p:nvPr/>
          </p:nvSpPr>
          <p:spPr>
            <a:xfrm rot="16200000" flipH="1">
              <a:off x="384350" y="4712416"/>
              <a:ext cx="92213" cy="105527"/>
            </a:xfrm>
            <a:prstGeom prst="rt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평행 사변형 11"/>
            <p:cNvSpPr/>
            <p:nvPr/>
          </p:nvSpPr>
          <p:spPr>
            <a:xfrm>
              <a:off x="377693" y="4289804"/>
              <a:ext cx="4674520" cy="440397"/>
            </a:xfrm>
            <a:prstGeom prst="parallelogram">
              <a:avLst/>
            </a:prstGeom>
            <a:solidFill>
              <a:srgbClr val="A40000"/>
            </a:solidFill>
            <a:ln>
              <a:noFill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330325">
                <a:spcBef>
                  <a:spcPts val="600"/>
                </a:spcBef>
                <a:spcAft>
                  <a:spcPts val="600"/>
                </a:spcAft>
                <a:buSzPct val="100000"/>
                <a:defRPr/>
              </a:pPr>
              <a:r>
                <a:rPr lang="en-US" altLang="ko-KR" sz="2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way forward for cooperation…</a:t>
              </a:r>
              <a:endParaRPr lang="ko-KR" altLang="en-US" b="1" dirty="0">
                <a:solidFill>
                  <a:schemeClr val="bg1"/>
                </a:solidFill>
                <a:latin typeface="Verdana" panose="020B0604030504040204" pitchFamily="34" charset="0"/>
                <a:ea typeface="나눔바른고딕" panose="020B0600000101010101" charset="-127"/>
                <a:cs typeface="Verdana" panose="020B0604030504040204" pitchFamily="34" charset="0"/>
              </a:endParaRPr>
            </a:p>
          </p:txBody>
        </p:sp>
      </p:grpSp>
      <p:grpSp>
        <p:nvGrpSpPr>
          <p:cNvPr id="15368" name="그룹 12"/>
          <p:cNvGrpSpPr>
            <a:grpSpLocks/>
          </p:cNvGrpSpPr>
          <p:nvPr/>
        </p:nvGrpSpPr>
        <p:grpSpPr bwMode="auto">
          <a:xfrm>
            <a:off x="858794" y="4679925"/>
            <a:ext cx="3918558" cy="359399"/>
            <a:chOff x="611560" y="1785010"/>
            <a:chExt cx="5729011" cy="373199"/>
          </a:xfrm>
        </p:grpSpPr>
        <p:grpSp>
          <p:nvGrpSpPr>
            <p:cNvPr id="15373" name="그룹 13"/>
            <p:cNvGrpSpPr>
              <a:grpSpLocks/>
            </p:cNvGrpSpPr>
            <p:nvPr/>
          </p:nvGrpSpPr>
          <p:grpSpPr bwMode="auto">
            <a:xfrm>
              <a:off x="611560" y="1900551"/>
              <a:ext cx="244822" cy="151204"/>
              <a:chOff x="755576" y="1628800"/>
              <a:chExt cx="244822" cy="151204"/>
            </a:xfrm>
          </p:grpSpPr>
          <p:sp>
            <p:nvSpPr>
              <p:cNvPr id="15375" name="타원 15"/>
              <p:cNvSpPr>
                <a:spLocks noChangeArrowheads="1"/>
              </p:cNvSpPr>
              <p:nvPr/>
            </p:nvSpPr>
            <p:spPr bwMode="auto">
              <a:xfrm>
                <a:off x="755576" y="1628800"/>
                <a:ext cx="151204" cy="151204"/>
              </a:xfrm>
              <a:prstGeom prst="ellipse">
                <a:avLst/>
              </a:prstGeom>
              <a:solidFill>
                <a:srgbClr val="00B0F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defTabSz="914400" eaLnBrk="1" latinLnBrk="1" hangingPunct="1"/>
                <a:endParaRPr kumimoji="1" lang="ko-KR" altLang="en-US">
                  <a:solidFill>
                    <a:schemeClr val="tx1"/>
                  </a:solidFill>
                  <a:latin typeface="Arial" panose="020B0604020202020204" pitchFamily="34" charset="0"/>
                  <a:ea typeface="나눔바른고딕" charset="-127"/>
                </a:endParaRPr>
              </a:p>
            </p:txBody>
          </p:sp>
          <p:sp>
            <p:nvSpPr>
              <p:cNvPr id="15376" name="타원 16"/>
              <p:cNvSpPr>
                <a:spLocks noChangeArrowheads="1"/>
              </p:cNvSpPr>
              <p:nvPr/>
            </p:nvSpPr>
            <p:spPr bwMode="auto">
              <a:xfrm>
                <a:off x="849194" y="1628800"/>
                <a:ext cx="151204" cy="151204"/>
              </a:xfrm>
              <a:prstGeom prst="ellipse">
                <a:avLst/>
              </a:prstGeom>
              <a:solidFill>
                <a:srgbClr val="205DB6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defTabSz="914400" eaLnBrk="1" latinLnBrk="1" hangingPunct="1"/>
                <a:endParaRPr kumimoji="1" lang="ko-KR" altLang="en-US">
                  <a:solidFill>
                    <a:schemeClr val="tx1"/>
                  </a:solidFill>
                  <a:latin typeface="Arial" panose="020B0604020202020204" pitchFamily="34" charset="0"/>
                  <a:ea typeface="나눔바른고딕" charset="-127"/>
                </a:endParaRPr>
              </a:p>
            </p:txBody>
          </p:sp>
        </p:grp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860403" y="1785010"/>
              <a:ext cx="5480168" cy="37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6350">
                <a:bevelT w="12700" h="0"/>
              </a:sp3d>
            </a:bodyPr>
            <a:lstStyle>
              <a:defPPr>
                <a:defRPr lang="ko-KR"/>
              </a:defPPr>
              <a:lvl1pPr>
                <a:buClr>
                  <a:srgbClr val="008080"/>
                </a:buClr>
                <a:defRPr sz="1800" b="0" spc="0">
                  <a:latin typeface="Yoon 윤고딕 550_TT" panose="02090603020101020101" pitchFamily="18" charset="-127"/>
                  <a:ea typeface="Yoon 윤고딕 550_TT" panose="02090603020101020101" pitchFamily="18" charset="-127"/>
                </a:defRPr>
              </a:lvl1pPr>
            </a:lstStyle>
            <a:p>
              <a:pPr>
                <a:defRPr/>
              </a:pPr>
              <a:r>
                <a:rPr lang="en-US" altLang="ko-KR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Directions for ICT Industry</a:t>
              </a:r>
            </a:p>
          </p:txBody>
        </p:sp>
      </p:grp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063200" y="5075891"/>
            <a:ext cx="2553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6350">
              <a:bevelT w="12700" h="0"/>
            </a:sp3d>
          </a:bodyPr>
          <a:lstStyle>
            <a:defPPr>
              <a:defRPr lang="ko-KR"/>
            </a:defPPr>
            <a:lvl1pPr>
              <a:buClr>
                <a:srgbClr val="008080"/>
              </a:buClr>
              <a:defRPr sz="1800" b="0" spc="0">
                <a:latin typeface="Yoon 윤고딕 550_TT" panose="02090603020101020101" pitchFamily="18" charset="-127"/>
                <a:ea typeface="Yoon 윤고딕 550_TT" panose="02090603020101020101" pitchFamily="18" charset="-127"/>
              </a:defRPr>
            </a:lvl1pPr>
          </a:lstStyle>
          <a:p>
            <a:pPr>
              <a:defRPr/>
            </a:pPr>
            <a:r>
              <a:rPr lang="en-US" altLang="ko-K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Roles of SDOs</a:t>
            </a:r>
          </a:p>
        </p:txBody>
      </p:sp>
      <p:sp>
        <p:nvSpPr>
          <p:cNvPr id="15370" name="Content Placeholder 3"/>
          <p:cNvSpPr>
            <a:spLocks noGrp="1"/>
          </p:cNvSpPr>
          <p:nvPr>
            <p:ph idx="11"/>
          </p:nvPr>
        </p:nvSpPr>
        <p:spPr>
          <a:xfrm>
            <a:off x="333375" y="333375"/>
            <a:ext cx="7201197" cy="452121"/>
          </a:xfrm>
        </p:spPr>
        <p:txBody>
          <a:bodyPr/>
          <a:lstStyle/>
          <a:p>
            <a:r>
              <a:rPr lang="en-US" alt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ICT-based </a:t>
            </a:r>
            <a:r>
              <a:rPr lang="en-US" altLang="en-US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CONVERGENCE</a:t>
            </a:r>
            <a:r>
              <a:rPr lang="en-US" alt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all industries</a:t>
            </a:r>
          </a:p>
        </p:txBody>
      </p:sp>
      <p:sp>
        <p:nvSpPr>
          <p:cNvPr id="15371" name="타원 26"/>
          <p:cNvSpPr>
            <a:spLocks noChangeArrowheads="1"/>
          </p:cNvSpPr>
          <p:nvPr/>
        </p:nvSpPr>
        <p:spPr bwMode="auto">
          <a:xfrm>
            <a:off x="858794" y="5184555"/>
            <a:ext cx="102896" cy="145212"/>
          </a:xfrm>
          <a:prstGeom prst="ellipse">
            <a:avLst/>
          </a:prstGeom>
          <a:solidFill>
            <a:srgbClr val="00B0F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latinLnBrk="1" hangingPunct="1"/>
            <a:endParaRPr kumimoji="1" lang="ko-KR" altLang="en-US">
              <a:solidFill>
                <a:schemeClr val="tx1"/>
              </a:solidFill>
              <a:latin typeface="Arial" panose="020B0604020202020204" pitchFamily="34" charset="0"/>
              <a:ea typeface="나눔바른고딕" charset="-127"/>
            </a:endParaRPr>
          </a:p>
        </p:txBody>
      </p:sp>
      <p:sp>
        <p:nvSpPr>
          <p:cNvPr id="15372" name="타원 25"/>
          <p:cNvSpPr>
            <a:spLocks noChangeArrowheads="1"/>
          </p:cNvSpPr>
          <p:nvPr/>
        </p:nvSpPr>
        <p:spPr bwMode="auto">
          <a:xfrm>
            <a:off x="925469" y="5184555"/>
            <a:ext cx="104325" cy="145212"/>
          </a:xfrm>
          <a:prstGeom prst="ellipse">
            <a:avLst/>
          </a:prstGeom>
          <a:solidFill>
            <a:srgbClr val="205DB6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latinLnBrk="1" hangingPunct="1"/>
            <a:endParaRPr kumimoji="1" lang="ko-KR" altLang="en-US">
              <a:solidFill>
                <a:schemeClr val="tx1"/>
              </a:solidFill>
              <a:latin typeface="Arial" panose="020B0604020202020204" pitchFamily="34" charset="0"/>
              <a:ea typeface="나눔바른고딕" charset="-127"/>
            </a:endParaRPr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6238428" y="4103540"/>
            <a:ext cx="5419607" cy="1800200"/>
          </a:xfrm>
          <a:prstGeom prst="roundRect">
            <a:avLst/>
          </a:prstGeom>
          <a:solidFill>
            <a:srgbClr val="0072A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/>
              <a:t> - </a:t>
            </a:r>
            <a:r>
              <a:rPr lang="en-US" altLang="ko-KR" dirty="0" smtClean="0"/>
              <a:t>To accelerate development of convergence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/>
              <a:t> </a:t>
            </a:r>
            <a:r>
              <a:rPr lang="en-US" altLang="ko-KR" dirty="0" smtClean="0"/>
              <a:t>  standards through mutual relationship with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/>
              <a:t> </a:t>
            </a:r>
            <a:r>
              <a:rPr lang="en-US" altLang="ko-KR" dirty="0" smtClean="0"/>
              <a:t>  various non-ICT (Energy, Car, Factory, etc.) industries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 smtClean="0"/>
              <a:t> - To analyze different </a:t>
            </a:r>
            <a:r>
              <a:rPr lang="en-US" altLang="ko-KR" dirty="0"/>
              <a:t>views </a:t>
            </a:r>
            <a:r>
              <a:rPr lang="en-US" altLang="ko-KR" dirty="0" smtClean="0"/>
              <a:t>and requirements from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/>
              <a:t> </a:t>
            </a:r>
            <a:r>
              <a:rPr lang="en-US" altLang="ko-KR" dirty="0" smtClean="0"/>
              <a:t>  non-ICT companies, and cooperate to make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ko-KR" dirty="0"/>
              <a:t> </a:t>
            </a:r>
            <a:r>
              <a:rPr lang="en-US" altLang="ko-KR" dirty="0" smtClean="0"/>
              <a:t>  consensus for standards in </a:t>
            </a:r>
            <a:r>
              <a:rPr lang="en-US" altLang="ko-KR" dirty="0"/>
              <a:t>convergence services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124744"/>
            <a:ext cx="7951012" cy="2861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B5DCE"/>
      </a:hlink>
      <a:folHlink>
        <a:srgbClr val="B2B2B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CC221E8A5C574B889E2CBB12A471FC" ma:contentTypeVersion="1" ma:contentTypeDescription="Create a new document." ma:contentTypeScope="" ma:versionID="38d5c50bee8d74d353989a0efe0fe07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f2aa9ed40e72a78c3822fc753b43e8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71594B0-DA08-470C-9E43-961CF312FC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C18C60-6F12-49D6-B6C0-5F2503D7352B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56738</TotalTime>
  <Words>640</Words>
  <Application>Microsoft Macintosh PowerPoint</Application>
  <PresentationFormat>Custom</PresentationFormat>
  <Paragraphs>192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Arial</vt:lpstr>
      <vt:lpstr>Batang</vt:lpstr>
      <vt:lpstr>Calibri</vt:lpstr>
      <vt:lpstr>Consolas</vt:lpstr>
      <vt:lpstr>helvetica</vt:lpstr>
      <vt:lpstr>HY견고딕</vt:lpstr>
      <vt:lpstr>HY헤드라인M</vt:lpstr>
      <vt:lpstr>Lucida Sans Unicode</vt:lpstr>
      <vt:lpstr>Microsoft YaHei</vt:lpstr>
      <vt:lpstr>MS PGothic</vt:lpstr>
      <vt:lpstr>Times New Roman</vt:lpstr>
      <vt:lpstr>Trebuchet MS</vt:lpstr>
      <vt:lpstr>Verdana</vt:lpstr>
      <vt:lpstr>Wingdings</vt:lpstr>
      <vt:lpstr>굴림</vt:lpstr>
      <vt:lpstr>나눔바른고딕</vt:lpstr>
      <vt:lpstr>맑은 고딕</vt:lpstr>
      <vt:lpstr>휴먼모음T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b.sriv</dc:creator>
  <cp:lastModifiedBy>Microsoft Office User</cp:lastModifiedBy>
  <cp:revision>243</cp:revision>
  <cp:lastPrinted>2017-09-20T09:24:41Z</cp:lastPrinted>
  <dcterms:created xsi:type="dcterms:W3CDTF">2016-04-13T17:12:01Z</dcterms:created>
  <dcterms:modified xsi:type="dcterms:W3CDTF">2017-09-22T13:01:20Z</dcterms:modified>
</cp:coreProperties>
</file>