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9"/>
  </p:notesMasterIdLst>
  <p:sldIdLst>
    <p:sldId id="282" r:id="rId2"/>
    <p:sldId id="283" r:id="rId3"/>
    <p:sldId id="284" r:id="rId4"/>
    <p:sldId id="286" r:id="rId5"/>
    <p:sldId id="287" r:id="rId6"/>
    <p:sldId id="285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l Tabor" initials="M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1F1"/>
    <a:srgbClr val="086860"/>
    <a:srgbClr val="163F8F"/>
    <a:srgbClr val="52CE78"/>
    <a:srgbClr val="F3F3F3"/>
    <a:srgbClr val="E4E4E4"/>
    <a:srgbClr val="17408F"/>
    <a:srgbClr val="B1E9C2"/>
    <a:srgbClr val="93FFC4"/>
    <a:srgbClr val="B0C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 autoAdjust="0"/>
    <p:restoredTop sz="86518" autoAdjust="0"/>
  </p:normalViewPr>
  <p:slideViewPr>
    <p:cSldViewPr snapToGrid="0">
      <p:cViewPr varScale="1">
        <p:scale>
          <a:sx n="67" d="100"/>
          <a:sy n="67" d="100"/>
        </p:scale>
        <p:origin x="2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85386-7B53-4201-A3B5-01E724860FB9}" type="datetimeFigureOut">
              <a:rPr lang="pl-PL" smtClean="0"/>
              <a:t>2017-07-18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DDC9E-66E0-4F1B-898D-16311CA65E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1437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DDC9E-66E0-4F1B-898D-16311CA65E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4819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01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na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117" y="220980"/>
            <a:ext cx="11425767" cy="568729"/>
          </a:xfrm>
          <a:prstGeom prst="rect">
            <a:avLst/>
          </a:prstGeom>
        </p:spPr>
        <p:txBody>
          <a:bodyPr lIns="180000">
            <a:normAutofit/>
          </a:bodyPr>
          <a:lstStyle>
            <a:lvl1pPr>
              <a:defRPr sz="1800" b="1"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117" y="990601"/>
            <a:ext cx="11425767" cy="5175250"/>
          </a:xfrm>
          <a:prstGeom prst="rect">
            <a:avLst/>
          </a:prstGeom>
        </p:spPr>
        <p:txBody>
          <a:bodyPr lIns="72000" tIns="72000" rIns="72000" bIns="72000">
            <a:noAutofit/>
          </a:bodyPr>
          <a:lstStyle>
            <a:lvl1pPr marL="216000" indent="-216000">
              <a:spcBef>
                <a:spcPts val="0"/>
              </a:spcBef>
              <a:spcAft>
                <a:spcPts val="900"/>
              </a:spcAft>
              <a:buClr>
                <a:srgbClr val="17408F"/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 marL="432000" indent="-216000">
              <a:spcBef>
                <a:spcPts val="0"/>
              </a:spcBef>
              <a:spcAft>
                <a:spcPts val="900"/>
              </a:spcAft>
              <a:buClr>
                <a:srgbClr val="17408F"/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 marL="648000" indent="-228600">
              <a:spcBef>
                <a:spcPts val="0"/>
              </a:spcBef>
              <a:spcAft>
                <a:spcPts val="900"/>
              </a:spcAft>
              <a:buClr>
                <a:srgbClr val="17408F"/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 marL="864000" indent="-228600">
              <a:spcBef>
                <a:spcPts val="0"/>
              </a:spcBef>
              <a:spcAft>
                <a:spcPts val="900"/>
              </a:spcAft>
              <a:buClr>
                <a:srgbClr val="17408F"/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 marL="1080000" indent="-228600">
              <a:spcBef>
                <a:spcPts val="0"/>
              </a:spcBef>
              <a:spcAft>
                <a:spcPts val="900"/>
              </a:spcAft>
              <a:buClr>
                <a:srgbClr val="17408F"/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  <a:lvl6pPr marL="1296000" indent="-228600">
              <a:spcAft>
                <a:spcPts val="900"/>
              </a:spcAft>
              <a:buClr>
                <a:srgbClr val="17408F"/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</a:defRPr>
            </a:lvl6pPr>
            <a:lvl7pPr marL="1512000" indent="-228600">
              <a:spcAft>
                <a:spcPts val="900"/>
              </a:spcAft>
              <a:buClr>
                <a:srgbClr val="17408F"/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</a:defRPr>
            </a:lvl7pPr>
            <a:lvl8pPr marL="3200400" indent="0">
              <a:buClr>
                <a:srgbClr val="17408F"/>
              </a:buClr>
              <a:buFont typeface="Wingdings" panose="05000000000000000000" pitchFamily="2" charset="2"/>
              <a:buNone/>
              <a:defRPr/>
            </a:lvl8pPr>
            <a:lvl9pPr marL="3886200" indent="-228600">
              <a:buClr>
                <a:srgbClr val="17408F"/>
              </a:buClr>
              <a:buFont typeface="Wingdings" panose="05000000000000000000" pitchFamily="2" charset="2"/>
              <a:buChar char="§"/>
              <a:defRPr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004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ajd tytułowy - dział prezenta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21"/>
          <p:cNvSpPr>
            <a:spLocks noGrp="1"/>
          </p:cNvSpPr>
          <p:nvPr>
            <p:ph type="title"/>
          </p:nvPr>
        </p:nvSpPr>
        <p:spPr>
          <a:xfrm>
            <a:off x="868979" y="3007765"/>
            <a:ext cx="10454045" cy="1648804"/>
          </a:xfrm>
          <a:prstGeom prst="rect">
            <a:avLst/>
          </a:prstGeom>
        </p:spPr>
        <p:txBody>
          <a:bodyPr lIns="468000">
            <a:normAutofit/>
          </a:bodyPr>
          <a:lstStyle>
            <a:lvl1pPr>
              <a:defRPr sz="28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5347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wie kolum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96241" y="220980"/>
            <a:ext cx="124689" cy="568729"/>
          </a:xfrm>
          <a:prstGeom prst="rect">
            <a:avLst/>
          </a:prstGeom>
          <a:solidFill>
            <a:srgbClr val="17408F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>
              <a:latin typeface="+mn-lt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1"/>
          </p:nvPr>
        </p:nvSpPr>
        <p:spPr>
          <a:xfrm>
            <a:off x="396241" y="990601"/>
            <a:ext cx="5464231" cy="5186363"/>
          </a:xfrm>
          <a:prstGeom prst="rect">
            <a:avLst/>
          </a:prstGeom>
        </p:spPr>
        <p:txBody>
          <a:bodyPr lIns="72000" tIns="72000" rIns="72000" bIns="72000">
            <a:noAutofit/>
          </a:bodyPr>
          <a:lstStyle>
            <a:lvl1pPr marL="216000" indent="-216000">
              <a:spcBef>
                <a:spcPts val="0"/>
              </a:spcBef>
              <a:spcAft>
                <a:spcPts val="900"/>
              </a:spcAft>
              <a:buClr>
                <a:srgbClr val="17408F"/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 marL="432000" indent="-216000">
              <a:spcBef>
                <a:spcPts val="0"/>
              </a:spcBef>
              <a:spcAft>
                <a:spcPts val="900"/>
              </a:spcAft>
              <a:buClr>
                <a:srgbClr val="17408F"/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 marL="648000" indent="-228600">
              <a:spcBef>
                <a:spcPts val="0"/>
              </a:spcBef>
              <a:spcAft>
                <a:spcPts val="900"/>
              </a:spcAft>
              <a:buClr>
                <a:srgbClr val="17408F"/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 marL="864000" indent="-228600">
              <a:spcBef>
                <a:spcPts val="0"/>
              </a:spcBef>
              <a:spcAft>
                <a:spcPts val="900"/>
              </a:spcAft>
              <a:buClr>
                <a:srgbClr val="17408F"/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 marL="1080000" indent="-228600">
              <a:spcBef>
                <a:spcPts val="0"/>
              </a:spcBef>
              <a:spcAft>
                <a:spcPts val="900"/>
              </a:spcAft>
              <a:buClr>
                <a:srgbClr val="17408F"/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  <a:lvl6pPr marL="1296000" indent="-228600">
              <a:spcAft>
                <a:spcPts val="900"/>
              </a:spcAft>
              <a:buClr>
                <a:srgbClr val="17408F"/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</a:defRPr>
            </a:lvl6pPr>
            <a:lvl7pPr marL="1512000" indent="-228600">
              <a:spcAft>
                <a:spcPts val="900"/>
              </a:spcAft>
              <a:buClr>
                <a:srgbClr val="17408F"/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</a:defRPr>
            </a:lvl7pPr>
            <a:lvl8pPr marL="3200400" indent="0">
              <a:buClr>
                <a:srgbClr val="17408F"/>
              </a:buClr>
              <a:buFont typeface="Wingdings" panose="05000000000000000000" pitchFamily="2" charset="2"/>
              <a:buNone/>
              <a:defRPr/>
            </a:lvl8pPr>
            <a:lvl9pPr marL="3886200" indent="-228600">
              <a:buClr>
                <a:srgbClr val="17408F"/>
              </a:buClr>
              <a:buFont typeface="Wingdings" panose="05000000000000000000" pitchFamily="2" charset="2"/>
              <a:buChar char="§"/>
              <a:defRPr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6331530" y="990601"/>
            <a:ext cx="5464231" cy="5186363"/>
          </a:xfrm>
          <a:prstGeom prst="rect">
            <a:avLst/>
          </a:prstGeom>
        </p:spPr>
        <p:txBody>
          <a:bodyPr lIns="72000" tIns="72000" rIns="72000" bIns="72000">
            <a:noAutofit/>
          </a:bodyPr>
          <a:lstStyle>
            <a:lvl1pPr marL="216000" indent="-216000">
              <a:spcBef>
                <a:spcPts val="0"/>
              </a:spcBef>
              <a:spcAft>
                <a:spcPts val="900"/>
              </a:spcAft>
              <a:buClr>
                <a:srgbClr val="17408F"/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 marL="432000" indent="-216000">
              <a:spcBef>
                <a:spcPts val="0"/>
              </a:spcBef>
              <a:spcAft>
                <a:spcPts val="900"/>
              </a:spcAft>
              <a:buClr>
                <a:srgbClr val="17408F"/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 marL="648000" indent="-228600">
              <a:spcBef>
                <a:spcPts val="0"/>
              </a:spcBef>
              <a:spcAft>
                <a:spcPts val="900"/>
              </a:spcAft>
              <a:buClr>
                <a:srgbClr val="17408F"/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 marL="864000" indent="-228600">
              <a:spcBef>
                <a:spcPts val="0"/>
              </a:spcBef>
              <a:spcAft>
                <a:spcPts val="900"/>
              </a:spcAft>
              <a:buClr>
                <a:srgbClr val="17408F"/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 marL="1080000" indent="-228600">
              <a:spcBef>
                <a:spcPts val="0"/>
              </a:spcBef>
              <a:spcAft>
                <a:spcPts val="900"/>
              </a:spcAft>
              <a:buClr>
                <a:srgbClr val="17408F"/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  <a:lvl6pPr marL="1296000" indent="-228600">
              <a:spcAft>
                <a:spcPts val="900"/>
              </a:spcAft>
              <a:buClr>
                <a:srgbClr val="17408F"/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</a:defRPr>
            </a:lvl6pPr>
            <a:lvl7pPr marL="1512000" indent="-228600">
              <a:spcAft>
                <a:spcPts val="900"/>
              </a:spcAft>
              <a:buClr>
                <a:srgbClr val="17408F"/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</a:defRPr>
            </a:lvl7pPr>
            <a:lvl8pPr marL="3200400" indent="0">
              <a:buClr>
                <a:srgbClr val="17408F"/>
              </a:buClr>
              <a:buFont typeface="Wingdings" panose="05000000000000000000" pitchFamily="2" charset="2"/>
              <a:buNone/>
              <a:defRPr/>
            </a:lvl8pPr>
            <a:lvl9pPr marL="3886200" indent="-228600">
              <a:buClr>
                <a:srgbClr val="17408F"/>
              </a:buClr>
              <a:buFont typeface="Wingdings" panose="05000000000000000000" pitchFamily="2" charset="2"/>
              <a:buChar char="§"/>
              <a:defRPr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3117" y="220980"/>
            <a:ext cx="11412643" cy="568729"/>
          </a:xfrm>
          <a:prstGeom prst="rect">
            <a:avLst/>
          </a:prstGeom>
        </p:spPr>
        <p:txBody>
          <a:bodyPr lIns="180000">
            <a:normAutofit/>
          </a:bodyPr>
          <a:lstStyle>
            <a:lvl1pPr>
              <a:defRPr sz="1800" b="1"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28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042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3117" y="220980"/>
            <a:ext cx="11425767" cy="568728"/>
          </a:xfrm>
          <a:prstGeom prst="rect">
            <a:avLst/>
          </a:prstGeom>
          <a:noFill/>
        </p:spPr>
        <p:txBody>
          <a:bodyPr lIns="180000" anchor="ctr">
            <a:normAutofit/>
          </a:bodyPr>
          <a:lstStyle/>
          <a:p>
            <a:pPr marL="0" lvl="0"/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240" y="981075"/>
            <a:ext cx="11399520" cy="5195888"/>
          </a:xfrm>
          <a:prstGeom prst="rect">
            <a:avLst/>
          </a:prstGeom>
        </p:spPr>
        <p:txBody>
          <a:bodyPr lIns="72000" tIns="72000" rIns="72000" bIns="72000">
            <a:noAutofit/>
          </a:bodyPr>
          <a:lstStyle/>
          <a:p>
            <a:pPr marL="216000" lvl="0" indent="-216000">
              <a:spcBef>
                <a:spcPts val="0"/>
              </a:spcBef>
              <a:spcAft>
                <a:spcPts val="900"/>
              </a:spcAft>
              <a:buClr>
                <a:srgbClr val="17408F"/>
              </a:buClr>
              <a:buFont typeface="Wingdings" panose="05000000000000000000" pitchFamily="2" charset="2"/>
              <a:buChar char="§"/>
            </a:pPr>
            <a:r>
              <a:rPr lang="pl-PL"/>
              <a:t>Edytuj style wzorca tekstu</a:t>
            </a:r>
          </a:p>
          <a:p>
            <a:pPr marL="432000" lvl="1" indent="-216000">
              <a:spcBef>
                <a:spcPts val="0"/>
              </a:spcBef>
              <a:spcAft>
                <a:spcPts val="900"/>
              </a:spcAft>
              <a:buClr>
                <a:srgbClr val="17408F"/>
              </a:buClr>
              <a:buFont typeface="Wingdings" panose="05000000000000000000" pitchFamily="2" charset="2"/>
              <a:buChar char="§"/>
            </a:pPr>
            <a:r>
              <a:rPr lang="pl-PL"/>
              <a:t>Drugi poziom</a:t>
            </a:r>
          </a:p>
          <a:p>
            <a:pPr marL="648000" lvl="2">
              <a:spcBef>
                <a:spcPts val="0"/>
              </a:spcBef>
              <a:spcAft>
                <a:spcPts val="900"/>
              </a:spcAft>
              <a:buClr>
                <a:srgbClr val="17408F"/>
              </a:buClr>
              <a:buFont typeface="Wingdings" panose="05000000000000000000" pitchFamily="2" charset="2"/>
              <a:buChar char="§"/>
            </a:pPr>
            <a:r>
              <a:rPr lang="pl-PL"/>
              <a:t>Trzeci poziom</a:t>
            </a:r>
          </a:p>
          <a:p>
            <a:pPr marL="864000" lvl="3">
              <a:spcBef>
                <a:spcPts val="0"/>
              </a:spcBef>
              <a:spcAft>
                <a:spcPts val="900"/>
              </a:spcAft>
              <a:buClr>
                <a:srgbClr val="17408F"/>
              </a:buClr>
              <a:buFont typeface="Wingdings" panose="05000000000000000000" pitchFamily="2" charset="2"/>
              <a:buChar char="§"/>
            </a:pPr>
            <a:r>
              <a:rPr lang="pl-PL"/>
              <a:t>Czwarty poziom</a:t>
            </a:r>
          </a:p>
          <a:p>
            <a:pPr marL="1080000" lvl="4">
              <a:spcBef>
                <a:spcPts val="0"/>
              </a:spcBef>
              <a:spcAft>
                <a:spcPts val="900"/>
              </a:spcAft>
              <a:buClr>
                <a:srgbClr val="17408F"/>
              </a:buClr>
              <a:buFont typeface="Wingdings" panose="05000000000000000000" pitchFamily="2" charset="2"/>
              <a:buChar char="§"/>
            </a:pPr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05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700" r:id="rId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000" b="1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pl-PL"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l-PL"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5" pos="241" userDrawn="1">
          <p15:clr>
            <a:srgbClr val="F26B43"/>
          </p15:clr>
        </p15:guide>
        <p15:guide id="6" pos="7439" userDrawn="1">
          <p15:clr>
            <a:srgbClr val="F26B43"/>
          </p15:clr>
        </p15:guide>
        <p15:guide id="7" orient="horz" pos="618" userDrawn="1">
          <p15:clr>
            <a:srgbClr val="F26B43"/>
          </p15:clr>
        </p15:guide>
        <p15:guide id="8" orient="horz" pos="38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eIDAS</a:t>
            </a:r>
            <a:r>
              <a:rPr lang="en-GB" dirty="0"/>
              <a:t> Qualified Certificates supporting </a:t>
            </a:r>
            <a:r>
              <a:rPr lang="en-GB" dirty="0" smtClean="0"/>
              <a:t>PSD2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ESI(17)000098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40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/>
              <a:t>EBA RTS -  </a:t>
            </a:r>
            <a:r>
              <a:rPr lang="pl-PL" i="1" dirty="0" err="1"/>
              <a:t>Article</a:t>
            </a:r>
            <a:r>
              <a:rPr lang="pl-PL" i="1" dirty="0"/>
              <a:t> 29 </a:t>
            </a:r>
            <a:r>
              <a:rPr lang="pl-PL" i="1" dirty="0" err="1"/>
              <a:t>Certificates</a:t>
            </a:r>
            <a:r>
              <a:rPr lang="pl-PL" i="1" dirty="0"/>
              <a:t> </a:t>
            </a:r>
            <a:r>
              <a:rPr lang="pl-PL" dirty="0"/>
              <a:t/>
            </a:r>
            <a:br>
              <a:rPr lang="pl-PL" dirty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pl-PL" dirty="0"/>
              <a:t>For the </a:t>
            </a:r>
            <a:r>
              <a:rPr lang="pl-PL" dirty="0" err="1"/>
              <a:t>purpose</a:t>
            </a:r>
            <a:r>
              <a:rPr lang="pl-PL" dirty="0"/>
              <a:t> of </a:t>
            </a:r>
            <a:r>
              <a:rPr lang="pl-PL" dirty="0" err="1"/>
              <a:t>identification</a:t>
            </a:r>
            <a:r>
              <a:rPr lang="pl-PL" dirty="0"/>
              <a:t>, as </a:t>
            </a:r>
            <a:r>
              <a:rPr lang="pl-PL" dirty="0" err="1"/>
              <a:t>referred</a:t>
            </a:r>
            <a:r>
              <a:rPr lang="pl-PL" dirty="0"/>
              <a:t> to in point (a) of </a:t>
            </a:r>
            <a:r>
              <a:rPr lang="pl-PL" dirty="0" err="1"/>
              <a:t>Article</a:t>
            </a:r>
            <a:r>
              <a:rPr lang="pl-PL" dirty="0"/>
              <a:t> 21(1), </a:t>
            </a:r>
            <a:r>
              <a:rPr lang="pl-PL" dirty="0" err="1"/>
              <a:t>payment</a:t>
            </a:r>
            <a:r>
              <a:rPr lang="pl-PL" dirty="0"/>
              <a:t> service </a:t>
            </a:r>
            <a:r>
              <a:rPr lang="pl-PL" dirty="0" err="1"/>
              <a:t>providers</a:t>
            </a:r>
            <a:r>
              <a:rPr lang="pl-PL" dirty="0"/>
              <a:t> </a:t>
            </a:r>
            <a:r>
              <a:rPr lang="pl-PL" dirty="0" err="1"/>
              <a:t>shall</a:t>
            </a:r>
            <a:r>
              <a:rPr lang="pl-PL" dirty="0"/>
              <a:t> </a:t>
            </a:r>
            <a:r>
              <a:rPr lang="pl-PL" dirty="0" err="1"/>
              <a:t>rely</a:t>
            </a:r>
            <a:r>
              <a:rPr lang="pl-PL" dirty="0"/>
              <a:t> on </a:t>
            </a:r>
            <a:r>
              <a:rPr lang="pl-PL" b="1" dirty="0" err="1"/>
              <a:t>qualified</a:t>
            </a:r>
            <a:r>
              <a:rPr lang="pl-PL" b="1" dirty="0"/>
              <a:t> </a:t>
            </a:r>
            <a:r>
              <a:rPr lang="pl-PL" b="1" dirty="0" err="1"/>
              <a:t>certificates</a:t>
            </a:r>
            <a:r>
              <a:rPr lang="pl-PL" b="1" dirty="0"/>
              <a:t> for </a:t>
            </a:r>
            <a:r>
              <a:rPr lang="pl-PL" b="1" dirty="0" err="1"/>
              <a:t>electronic</a:t>
            </a:r>
            <a:r>
              <a:rPr lang="pl-PL" b="1" dirty="0"/>
              <a:t> </a:t>
            </a:r>
            <a:r>
              <a:rPr lang="pl-PL" b="1" dirty="0" err="1"/>
              <a:t>seals</a:t>
            </a:r>
            <a:r>
              <a:rPr lang="pl-PL" b="1" dirty="0"/>
              <a:t> as </a:t>
            </a:r>
            <a:r>
              <a:rPr lang="pl-PL" b="1" dirty="0" err="1"/>
              <a:t>defined</a:t>
            </a:r>
            <a:r>
              <a:rPr lang="pl-PL" b="1" dirty="0"/>
              <a:t> in </a:t>
            </a:r>
            <a:r>
              <a:rPr lang="pl-PL" b="1" dirty="0" err="1"/>
              <a:t>Article</a:t>
            </a:r>
            <a:r>
              <a:rPr lang="pl-PL" b="1" dirty="0"/>
              <a:t> 3(30) </a:t>
            </a:r>
            <a:r>
              <a:rPr lang="pl-PL" dirty="0"/>
              <a:t>of </a:t>
            </a:r>
            <a:r>
              <a:rPr lang="pl-PL" dirty="0" err="1"/>
              <a:t>Regulation</a:t>
            </a:r>
            <a:r>
              <a:rPr lang="pl-PL" dirty="0"/>
              <a:t> (EU) No 910/20144 </a:t>
            </a:r>
            <a:r>
              <a:rPr lang="pl-PL" dirty="0" err="1"/>
              <a:t>or</a:t>
            </a:r>
            <a:r>
              <a:rPr lang="pl-PL" dirty="0"/>
              <a:t> for </a:t>
            </a:r>
            <a:r>
              <a:rPr lang="pl-PL" b="1" dirty="0" err="1"/>
              <a:t>website</a:t>
            </a:r>
            <a:r>
              <a:rPr lang="pl-PL" b="1" dirty="0"/>
              <a:t> </a:t>
            </a:r>
            <a:r>
              <a:rPr lang="pl-PL" b="1" dirty="0" err="1"/>
              <a:t>authentication</a:t>
            </a:r>
            <a:r>
              <a:rPr lang="pl-PL" b="1" dirty="0"/>
              <a:t> as </a:t>
            </a:r>
            <a:r>
              <a:rPr lang="pl-PL" b="1" dirty="0" err="1"/>
              <a:t>defined</a:t>
            </a:r>
            <a:r>
              <a:rPr lang="pl-PL" b="1" dirty="0"/>
              <a:t> in </a:t>
            </a:r>
            <a:r>
              <a:rPr lang="pl-PL" b="1" dirty="0" err="1"/>
              <a:t>Article</a:t>
            </a:r>
            <a:r>
              <a:rPr lang="pl-PL" b="1" dirty="0"/>
              <a:t> 3(39)</a:t>
            </a:r>
            <a:r>
              <a:rPr lang="pl-PL" dirty="0"/>
              <a:t> of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Regulation</a:t>
            </a:r>
            <a:r>
              <a:rPr lang="pl-PL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For the </a:t>
            </a:r>
            <a:r>
              <a:rPr lang="pl-PL" dirty="0" err="1"/>
              <a:t>purpose</a:t>
            </a:r>
            <a:r>
              <a:rPr lang="pl-PL" dirty="0"/>
              <a:t> of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Regulation</a:t>
            </a:r>
            <a:r>
              <a:rPr lang="pl-PL" dirty="0"/>
              <a:t>, the </a:t>
            </a:r>
            <a:r>
              <a:rPr lang="pl-PL" b="1" dirty="0" err="1"/>
              <a:t>registration</a:t>
            </a:r>
            <a:r>
              <a:rPr lang="pl-PL" b="1" dirty="0"/>
              <a:t> </a:t>
            </a:r>
            <a:r>
              <a:rPr lang="pl-PL" b="1" dirty="0" err="1"/>
              <a:t>number</a:t>
            </a:r>
            <a:r>
              <a:rPr lang="pl-PL" b="1" dirty="0"/>
              <a:t> </a:t>
            </a:r>
            <a:r>
              <a:rPr lang="pl-PL" dirty="0"/>
              <a:t>as </a:t>
            </a:r>
            <a:r>
              <a:rPr lang="pl-PL" dirty="0" err="1"/>
              <a:t>referred</a:t>
            </a:r>
            <a:r>
              <a:rPr lang="pl-PL" dirty="0"/>
              <a:t> to in the </a:t>
            </a:r>
            <a:r>
              <a:rPr lang="pl-PL" dirty="0" err="1"/>
              <a:t>official</a:t>
            </a:r>
            <a:r>
              <a:rPr lang="pl-PL" dirty="0"/>
              <a:t> </a:t>
            </a:r>
            <a:r>
              <a:rPr lang="pl-PL" dirty="0" err="1"/>
              <a:t>records</a:t>
            </a:r>
            <a:r>
              <a:rPr lang="pl-PL" dirty="0"/>
              <a:t> in </a:t>
            </a:r>
            <a:r>
              <a:rPr lang="pl-PL" dirty="0" err="1"/>
              <a:t>accordance</a:t>
            </a:r>
            <a:r>
              <a:rPr lang="pl-PL" dirty="0"/>
              <a:t> </a:t>
            </a:r>
            <a:r>
              <a:rPr lang="pl-PL" dirty="0" err="1"/>
              <a:t>Annex</a:t>
            </a:r>
            <a:r>
              <a:rPr lang="pl-PL" dirty="0"/>
              <a:t> III (C) of </a:t>
            </a:r>
            <a:r>
              <a:rPr lang="pl-PL" dirty="0" err="1"/>
              <a:t>Regulation</a:t>
            </a:r>
            <a:r>
              <a:rPr lang="pl-PL" dirty="0"/>
              <a:t> (EU) No 910/2014 </a:t>
            </a:r>
            <a:r>
              <a:rPr lang="pl-PL" dirty="0" err="1"/>
              <a:t>shall</a:t>
            </a:r>
            <a:r>
              <a:rPr lang="pl-PL" dirty="0"/>
              <a:t> be the </a:t>
            </a:r>
            <a:r>
              <a:rPr lang="pl-PL" b="1" dirty="0" err="1"/>
              <a:t>authorisation</a:t>
            </a:r>
            <a:r>
              <a:rPr lang="pl-PL" b="1" dirty="0"/>
              <a:t> </a:t>
            </a:r>
            <a:r>
              <a:rPr lang="pl-PL" b="1" dirty="0" err="1"/>
              <a:t>number</a:t>
            </a:r>
            <a:r>
              <a:rPr lang="pl-PL" b="1" dirty="0"/>
              <a:t> </a:t>
            </a:r>
            <a:r>
              <a:rPr lang="pl-PL" dirty="0"/>
              <a:t>of the </a:t>
            </a:r>
            <a:r>
              <a:rPr lang="pl-PL" dirty="0" err="1"/>
              <a:t>payment</a:t>
            </a:r>
            <a:r>
              <a:rPr lang="pl-PL" dirty="0"/>
              <a:t> service </a:t>
            </a:r>
            <a:r>
              <a:rPr lang="pl-PL" dirty="0" err="1"/>
              <a:t>provider</a:t>
            </a:r>
            <a:r>
              <a:rPr lang="pl-PL" dirty="0"/>
              <a:t> </a:t>
            </a:r>
            <a:r>
              <a:rPr lang="pl-PL" dirty="0" err="1"/>
              <a:t>issuing</a:t>
            </a:r>
            <a:r>
              <a:rPr lang="pl-PL" dirty="0"/>
              <a:t> </a:t>
            </a:r>
            <a:r>
              <a:rPr lang="pl-PL" dirty="0" err="1"/>
              <a:t>card-based</a:t>
            </a:r>
            <a:r>
              <a:rPr lang="pl-PL" dirty="0"/>
              <a:t> </a:t>
            </a:r>
            <a:r>
              <a:rPr lang="pl-PL" dirty="0" err="1"/>
              <a:t>payment</a:t>
            </a:r>
            <a:r>
              <a:rPr lang="pl-PL" dirty="0"/>
              <a:t> </a:t>
            </a:r>
            <a:r>
              <a:rPr lang="pl-PL" dirty="0" err="1"/>
              <a:t>instruments</a:t>
            </a:r>
            <a:r>
              <a:rPr lang="pl-PL" dirty="0"/>
              <a:t> the </a:t>
            </a:r>
            <a:r>
              <a:rPr lang="pl-PL" dirty="0" err="1"/>
              <a:t>account</a:t>
            </a:r>
            <a:r>
              <a:rPr lang="pl-PL" dirty="0"/>
              <a:t> </a:t>
            </a:r>
            <a:r>
              <a:rPr lang="pl-PL" dirty="0" err="1"/>
              <a:t>information</a:t>
            </a:r>
            <a:r>
              <a:rPr lang="pl-PL" dirty="0"/>
              <a:t> service </a:t>
            </a:r>
            <a:r>
              <a:rPr lang="pl-PL" dirty="0" err="1"/>
              <a:t>providers</a:t>
            </a:r>
            <a:r>
              <a:rPr lang="pl-PL" dirty="0"/>
              <a:t> and </a:t>
            </a:r>
            <a:r>
              <a:rPr lang="pl-PL" dirty="0" err="1"/>
              <a:t>payment</a:t>
            </a:r>
            <a:r>
              <a:rPr lang="pl-PL" dirty="0"/>
              <a:t> </a:t>
            </a:r>
            <a:r>
              <a:rPr lang="pl-PL" dirty="0" err="1"/>
              <a:t>initiation</a:t>
            </a:r>
            <a:r>
              <a:rPr lang="pl-PL" dirty="0"/>
              <a:t> service </a:t>
            </a:r>
            <a:r>
              <a:rPr lang="pl-PL" dirty="0" err="1"/>
              <a:t>providers</a:t>
            </a:r>
            <a:r>
              <a:rPr lang="pl-PL" dirty="0"/>
              <a:t>, </a:t>
            </a:r>
            <a:r>
              <a:rPr lang="pl-PL" dirty="0" err="1"/>
              <a:t>including</a:t>
            </a:r>
            <a:r>
              <a:rPr lang="pl-PL" dirty="0"/>
              <a:t> </a:t>
            </a:r>
            <a:r>
              <a:rPr lang="pl-PL" dirty="0" err="1"/>
              <a:t>account</a:t>
            </a:r>
            <a:r>
              <a:rPr lang="pl-PL" dirty="0"/>
              <a:t> </a:t>
            </a:r>
            <a:r>
              <a:rPr lang="pl-PL" dirty="0" err="1"/>
              <a:t>servicing</a:t>
            </a:r>
            <a:r>
              <a:rPr lang="pl-PL" dirty="0"/>
              <a:t> </a:t>
            </a:r>
            <a:r>
              <a:rPr lang="pl-PL" dirty="0" err="1"/>
              <a:t>payment</a:t>
            </a:r>
            <a:r>
              <a:rPr lang="pl-PL" dirty="0"/>
              <a:t> service </a:t>
            </a:r>
            <a:r>
              <a:rPr lang="pl-PL" dirty="0" err="1"/>
              <a:t>providers</a:t>
            </a:r>
            <a:r>
              <a:rPr lang="pl-PL" dirty="0"/>
              <a:t> </a:t>
            </a:r>
            <a:r>
              <a:rPr lang="pl-PL" dirty="0" err="1"/>
              <a:t>providing</a:t>
            </a:r>
            <a:r>
              <a:rPr lang="pl-PL" dirty="0"/>
              <a:t> </a:t>
            </a:r>
            <a:r>
              <a:rPr lang="pl-PL" dirty="0" err="1"/>
              <a:t>such</a:t>
            </a:r>
            <a:r>
              <a:rPr lang="pl-PL" dirty="0"/>
              <a:t> services, </a:t>
            </a:r>
            <a:r>
              <a:rPr lang="pl-PL" dirty="0" err="1"/>
              <a:t>available</a:t>
            </a:r>
            <a:r>
              <a:rPr lang="pl-PL" dirty="0"/>
              <a:t> in the public register of the </a:t>
            </a:r>
            <a:r>
              <a:rPr lang="pl-PL" dirty="0" err="1"/>
              <a:t>home</a:t>
            </a:r>
            <a:r>
              <a:rPr lang="pl-PL" dirty="0"/>
              <a:t> </a:t>
            </a:r>
            <a:r>
              <a:rPr lang="pl-PL" dirty="0" err="1"/>
              <a:t>Member</a:t>
            </a:r>
            <a:r>
              <a:rPr lang="pl-PL" dirty="0"/>
              <a:t> </a:t>
            </a:r>
            <a:r>
              <a:rPr lang="pl-PL" dirty="0" err="1"/>
              <a:t>State</a:t>
            </a:r>
            <a:r>
              <a:rPr lang="pl-PL" dirty="0"/>
              <a:t> </a:t>
            </a:r>
            <a:r>
              <a:rPr lang="pl-PL" dirty="0" err="1"/>
              <a:t>pursuant</a:t>
            </a:r>
            <a:r>
              <a:rPr lang="pl-PL" dirty="0"/>
              <a:t> </a:t>
            </a:r>
            <a:r>
              <a:rPr lang="pl-PL" b="1" dirty="0"/>
              <a:t>to </a:t>
            </a:r>
            <a:r>
              <a:rPr lang="pl-PL" b="1" dirty="0" err="1"/>
              <a:t>Article</a:t>
            </a:r>
            <a:r>
              <a:rPr lang="pl-PL" b="1" dirty="0"/>
              <a:t> 14 of Directive (EU) 2015/2366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resulting</a:t>
            </a:r>
            <a:r>
              <a:rPr lang="pl-PL" dirty="0"/>
              <a:t> from the </a:t>
            </a:r>
            <a:r>
              <a:rPr lang="pl-PL" dirty="0" err="1"/>
              <a:t>notifications</a:t>
            </a:r>
            <a:r>
              <a:rPr lang="pl-PL" dirty="0"/>
              <a:t> of </a:t>
            </a:r>
            <a:r>
              <a:rPr lang="pl-PL" dirty="0" err="1"/>
              <a:t>every</a:t>
            </a:r>
            <a:r>
              <a:rPr lang="pl-PL" dirty="0"/>
              <a:t> </a:t>
            </a:r>
            <a:r>
              <a:rPr lang="pl-PL" dirty="0" err="1"/>
              <a:t>authorisation</a:t>
            </a:r>
            <a:r>
              <a:rPr lang="pl-PL" dirty="0"/>
              <a:t> </a:t>
            </a:r>
            <a:r>
              <a:rPr lang="pl-PL" dirty="0" err="1"/>
              <a:t>granted</a:t>
            </a:r>
            <a:r>
              <a:rPr lang="pl-PL" dirty="0"/>
              <a:t> </a:t>
            </a:r>
            <a:r>
              <a:rPr lang="pl-PL" dirty="0" err="1"/>
              <a:t>under</a:t>
            </a:r>
            <a:r>
              <a:rPr lang="pl-PL" dirty="0"/>
              <a:t> </a:t>
            </a:r>
            <a:r>
              <a:rPr lang="pl-PL" b="1" dirty="0" err="1"/>
              <a:t>Article</a:t>
            </a:r>
            <a:r>
              <a:rPr lang="pl-PL" b="1" dirty="0"/>
              <a:t> 8 of Directive 2013/36/EU5 </a:t>
            </a:r>
            <a:r>
              <a:rPr lang="pl-PL" dirty="0"/>
              <a:t>in </a:t>
            </a:r>
            <a:r>
              <a:rPr lang="pl-PL" dirty="0" err="1"/>
              <a:t>accordance</a:t>
            </a:r>
            <a:r>
              <a:rPr lang="pl-PL" dirty="0"/>
              <a:t> with </a:t>
            </a:r>
            <a:r>
              <a:rPr lang="pl-PL" dirty="0" err="1"/>
              <a:t>Article</a:t>
            </a:r>
            <a:r>
              <a:rPr lang="pl-PL" dirty="0"/>
              <a:t> 20 of </a:t>
            </a:r>
            <a:r>
              <a:rPr lang="pl-PL" dirty="0" err="1"/>
              <a:t>that</a:t>
            </a:r>
            <a:r>
              <a:rPr lang="pl-PL" dirty="0"/>
              <a:t> Directive.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For the </a:t>
            </a:r>
            <a:r>
              <a:rPr lang="pl-PL" dirty="0" err="1"/>
              <a:t>purposes</a:t>
            </a:r>
            <a:r>
              <a:rPr lang="pl-PL" dirty="0"/>
              <a:t> of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Regulation</a:t>
            </a:r>
            <a:r>
              <a:rPr lang="pl-PL" dirty="0"/>
              <a:t>, </a:t>
            </a:r>
            <a:r>
              <a:rPr lang="pl-PL" dirty="0" err="1"/>
              <a:t>qualified</a:t>
            </a:r>
            <a:r>
              <a:rPr lang="pl-PL" dirty="0"/>
              <a:t> </a:t>
            </a:r>
            <a:r>
              <a:rPr lang="pl-PL" dirty="0" err="1"/>
              <a:t>certificates</a:t>
            </a:r>
            <a:r>
              <a:rPr lang="pl-PL" dirty="0"/>
              <a:t> for </a:t>
            </a:r>
            <a:r>
              <a:rPr lang="pl-PL" dirty="0" err="1"/>
              <a:t>electronic</a:t>
            </a:r>
            <a:r>
              <a:rPr lang="pl-PL" dirty="0"/>
              <a:t> </a:t>
            </a:r>
            <a:r>
              <a:rPr lang="pl-PL" dirty="0" err="1"/>
              <a:t>seals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for </a:t>
            </a:r>
            <a:r>
              <a:rPr lang="pl-PL" dirty="0" err="1"/>
              <a:t>website</a:t>
            </a:r>
            <a:r>
              <a:rPr lang="pl-PL" dirty="0"/>
              <a:t> </a:t>
            </a:r>
            <a:r>
              <a:rPr lang="pl-PL" dirty="0" err="1"/>
              <a:t>authentication</a:t>
            </a:r>
            <a:r>
              <a:rPr lang="pl-PL" dirty="0"/>
              <a:t> </a:t>
            </a:r>
            <a:r>
              <a:rPr lang="pl-PL" dirty="0" err="1"/>
              <a:t>referred</a:t>
            </a:r>
            <a:r>
              <a:rPr lang="pl-PL" dirty="0"/>
              <a:t> to in </a:t>
            </a:r>
            <a:r>
              <a:rPr lang="pl-PL" dirty="0" err="1"/>
              <a:t>paragraph</a:t>
            </a:r>
            <a:r>
              <a:rPr lang="pl-PL" dirty="0"/>
              <a:t> 1 of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Article</a:t>
            </a:r>
            <a:r>
              <a:rPr lang="pl-PL" dirty="0"/>
              <a:t> </a:t>
            </a:r>
            <a:r>
              <a:rPr lang="pl-PL" dirty="0" err="1"/>
              <a:t>shall</a:t>
            </a:r>
            <a:r>
              <a:rPr lang="pl-PL" dirty="0"/>
              <a:t> </a:t>
            </a:r>
            <a:r>
              <a:rPr lang="pl-PL" dirty="0" err="1"/>
              <a:t>include</a:t>
            </a:r>
            <a:r>
              <a:rPr lang="pl-PL" dirty="0"/>
              <a:t> in English </a:t>
            </a:r>
            <a:r>
              <a:rPr lang="pl-PL" dirty="0" err="1"/>
              <a:t>additional</a:t>
            </a:r>
            <a:r>
              <a:rPr lang="pl-PL" dirty="0"/>
              <a:t> </a:t>
            </a:r>
            <a:r>
              <a:rPr lang="pl-PL" dirty="0" err="1"/>
              <a:t>specific</a:t>
            </a:r>
            <a:r>
              <a:rPr lang="pl-PL" dirty="0"/>
              <a:t> </a:t>
            </a:r>
            <a:r>
              <a:rPr lang="pl-PL" dirty="0" err="1"/>
              <a:t>attributes</a:t>
            </a:r>
            <a:r>
              <a:rPr lang="pl-PL" dirty="0"/>
              <a:t> in </a:t>
            </a:r>
            <a:r>
              <a:rPr lang="pl-PL" dirty="0" err="1"/>
              <a:t>relation</a:t>
            </a:r>
            <a:r>
              <a:rPr lang="pl-PL" dirty="0"/>
              <a:t> to </a:t>
            </a:r>
            <a:r>
              <a:rPr lang="pl-PL" dirty="0" err="1"/>
              <a:t>each</a:t>
            </a:r>
            <a:r>
              <a:rPr lang="pl-PL" dirty="0"/>
              <a:t> of the </a:t>
            </a:r>
            <a:r>
              <a:rPr lang="pl-PL" dirty="0" err="1"/>
              <a:t>following</a:t>
            </a:r>
            <a:r>
              <a:rPr lang="pl-PL" dirty="0"/>
              <a:t>:</a:t>
            </a:r>
          </a:p>
          <a:p>
            <a:r>
              <a:rPr lang="pl-PL" dirty="0"/>
              <a:t>(a) </a:t>
            </a:r>
            <a:r>
              <a:rPr lang="pl-PL" b="1" dirty="0"/>
              <a:t>the role of the </a:t>
            </a:r>
            <a:r>
              <a:rPr lang="pl-PL" b="1" dirty="0" err="1"/>
              <a:t>payment</a:t>
            </a:r>
            <a:r>
              <a:rPr lang="pl-PL" b="1" dirty="0"/>
              <a:t> service </a:t>
            </a:r>
            <a:r>
              <a:rPr lang="pl-PL" b="1" dirty="0" err="1"/>
              <a:t>provider</a:t>
            </a:r>
            <a:r>
              <a:rPr lang="pl-PL" dirty="0"/>
              <a:t>, </a:t>
            </a:r>
            <a:r>
              <a:rPr lang="pl-PL" dirty="0" err="1"/>
              <a:t>which</a:t>
            </a:r>
            <a:r>
              <a:rPr lang="pl-PL" dirty="0"/>
              <a:t> </a:t>
            </a:r>
            <a:r>
              <a:rPr lang="pl-PL" dirty="0" err="1"/>
              <a:t>maybe</a:t>
            </a:r>
            <a:r>
              <a:rPr lang="pl-PL" dirty="0"/>
              <a:t> one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more</a:t>
            </a:r>
            <a:r>
              <a:rPr lang="pl-PL" dirty="0"/>
              <a:t> of the </a:t>
            </a:r>
            <a:r>
              <a:rPr lang="pl-PL" dirty="0" err="1"/>
              <a:t>following</a:t>
            </a:r>
            <a:r>
              <a:rPr lang="pl-PL" dirty="0"/>
              <a:t>: </a:t>
            </a:r>
            <a:r>
              <a:rPr lang="pl-PL" dirty="0" err="1"/>
              <a:t>an</a:t>
            </a:r>
            <a:r>
              <a:rPr lang="pl-PL" dirty="0"/>
              <a:t> </a:t>
            </a:r>
            <a:r>
              <a:rPr lang="pl-PL" dirty="0" err="1"/>
              <a:t>account</a:t>
            </a:r>
            <a:r>
              <a:rPr lang="pl-PL" dirty="0"/>
              <a:t> </a:t>
            </a:r>
            <a:r>
              <a:rPr lang="pl-PL" dirty="0" err="1"/>
              <a:t>servicing</a:t>
            </a:r>
            <a:r>
              <a:rPr lang="pl-PL" dirty="0"/>
              <a:t> </a:t>
            </a:r>
            <a:r>
              <a:rPr lang="pl-PL" dirty="0" err="1"/>
              <a:t>payment</a:t>
            </a:r>
            <a:r>
              <a:rPr lang="pl-PL" dirty="0"/>
              <a:t> service </a:t>
            </a:r>
            <a:r>
              <a:rPr lang="pl-PL" dirty="0" err="1"/>
              <a:t>provider</a:t>
            </a:r>
            <a:r>
              <a:rPr lang="pl-PL" dirty="0"/>
              <a:t>; a </a:t>
            </a:r>
            <a:r>
              <a:rPr lang="pl-PL" dirty="0" err="1"/>
              <a:t>payment</a:t>
            </a:r>
            <a:r>
              <a:rPr lang="pl-PL" dirty="0"/>
              <a:t> </a:t>
            </a:r>
            <a:r>
              <a:rPr lang="pl-PL" dirty="0" err="1"/>
              <a:t>initiation</a:t>
            </a:r>
            <a:r>
              <a:rPr lang="pl-PL" dirty="0"/>
              <a:t> service </a:t>
            </a:r>
            <a:r>
              <a:rPr lang="pl-PL" dirty="0" err="1"/>
              <a:t>provider</a:t>
            </a:r>
            <a:r>
              <a:rPr lang="pl-PL" dirty="0"/>
              <a:t>; </a:t>
            </a:r>
            <a:r>
              <a:rPr lang="pl-PL" dirty="0" err="1"/>
              <a:t>an</a:t>
            </a:r>
            <a:r>
              <a:rPr lang="pl-PL" dirty="0"/>
              <a:t> </a:t>
            </a:r>
            <a:r>
              <a:rPr lang="pl-PL" dirty="0" err="1"/>
              <a:t>account</a:t>
            </a:r>
            <a:r>
              <a:rPr lang="pl-PL" dirty="0"/>
              <a:t> </a:t>
            </a:r>
            <a:r>
              <a:rPr lang="pl-PL" dirty="0" err="1"/>
              <a:t>information</a:t>
            </a:r>
            <a:r>
              <a:rPr lang="pl-PL" dirty="0"/>
              <a:t> service </a:t>
            </a:r>
            <a:r>
              <a:rPr lang="pl-PL" dirty="0" err="1"/>
              <a:t>provider</a:t>
            </a:r>
            <a:r>
              <a:rPr lang="pl-PL" dirty="0"/>
              <a:t>; a </a:t>
            </a:r>
            <a:r>
              <a:rPr lang="pl-PL" dirty="0" err="1"/>
              <a:t>payment</a:t>
            </a:r>
            <a:r>
              <a:rPr lang="pl-PL" dirty="0"/>
              <a:t> service </a:t>
            </a:r>
            <a:r>
              <a:rPr lang="pl-PL" dirty="0" err="1"/>
              <a:t>provider</a:t>
            </a:r>
            <a:r>
              <a:rPr lang="pl-PL" dirty="0"/>
              <a:t> </a:t>
            </a:r>
            <a:r>
              <a:rPr lang="pl-PL" dirty="0" err="1"/>
              <a:t>issuing</a:t>
            </a:r>
            <a:r>
              <a:rPr lang="pl-PL" dirty="0"/>
              <a:t> </a:t>
            </a:r>
            <a:r>
              <a:rPr lang="pl-PL" dirty="0" err="1"/>
              <a:t>card-based</a:t>
            </a:r>
            <a:r>
              <a:rPr lang="pl-PL" dirty="0"/>
              <a:t> </a:t>
            </a:r>
            <a:r>
              <a:rPr lang="pl-PL" dirty="0" err="1"/>
              <a:t>payment</a:t>
            </a:r>
            <a:r>
              <a:rPr lang="pl-PL" dirty="0"/>
              <a:t> </a:t>
            </a:r>
            <a:r>
              <a:rPr lang="pl-PL" dirty="0" err="1"/>
              <a:t>instruments</a:t>
            </a:r>
            <a:r>
              <a:rPr lang="pl-PL" dirty="0"/>
              <a:t>.</a:t>
            </a:r>
          </a:p>
          <a:p>
            <a:r>
              <a:rPr lang="pl-PL" dirty="0"/>
              <a:t>(b) </a:t>
            </a:r>
            <a:r>
              <a:rPr lang="pl-PL" b="1" dirty="0"/>
              <a:t>the </a:t>
            </a:r>
            <a:r>
              <a:rPr lang="pl-PL" b="1" dirty="0" err="1"/>
              <a:t>name</a:t>
            </a:r>
            <a:r>
              <a:rPr lang="pl-PL" b="1" dirty="0"/>
              <a:t> of the </a:t>
            </a:r>
            <a:r>
              <a:rPr lang="pl-PL" b="1" dirty="0" err="1"/>
              <a:t>competent</a:t>
            </a:r>
            <a:r>
              <a:rPr lang="pl-PL" b="1" dirty="0"/>
              <a:t> </a:t>
            </a:r>
            <a:r>
              <a:rPr lang="pl-PL" b="1" dirty="0" err="1"/>
              <a:t>authorities</a:t>
            </a:r>
            <a:r>
              <a:rPr lang="pl-PL" b="1" dirty="0"/>
              <a:t> </a:t>
            </a:r>
            <a:r>
              <a:rPr lang="pl-PL" b="1" dirty="0" err="1"/>
              <a:t>where</a:t>
            </a:r>
            <a:r>
              <a:rPr lang="pl-PL" b="1" dirty="0"/>
              <a:t> the </a:t>
            </a:r>
            <a:r>
              <a:rPr lang="pl-PL" b="1" dirty="0" err="1"/>
              <a:t>payment</a:t>
            </a:r>
            <a:r>
              <a:rPr lang="pl-PL" b="1" dirty="0"/>
              <a:t> service </a:t>
            </a:r>
            <a:r>
              <a:rPr lang="pl-PL" b="1" dirty="0" err="1"/>
              <a:t>provider</a:t>
            </a:r>
            <a:r>
              <a:rPr lang="pl-PL" b="1" dirty="0"/>
              <a:t> </a:t>
            </a:r>
            <a:r>
              <a:rPr lang="pl-PL" b="1" dirty="0" err="1"/>
              <a:t>is</a:t>
            </a:r>
            <a:r>
              <a:rPr lang="pl-PL" b="1" dirty="0"/>
              <a:t> </a:t>
            </a:r>
            <a:r>
              <a:rPr lang="pl-PL" b="1" dirty="0" err="1"/>
              <a:t>registered</a:t>
            </a:r>
            <a:r>
              <a:rPr lang="pl-PL" b="1" dirty="0"/>
              <a:t>.  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pl-PL" dirty="0"/>
              <a:t>The </a:t>
            </a:r>
            <a:r>
              <a:rPr lang="pl-PL" dirty="0" err="1"/>
              <a:t>attributes</a:t>
            </a:r>
            <a:r>
              <a:rPr lang="pl-PL" dirty="0"/>
              <a:t> </a:t>
            </a:r>
            <a:r>
              <a:rPr lang="pl-PL" dirty="0" err="1"/>
              <a:t>referred</a:t>
            </a:r>
            <a:r>
              <a:rPr lang="pl-PL" dirty="0"/>
              <a:t> to in </a:t>
            </a:r>
            <a:r>
              <a:rPr lang="pl-PL" dirty="0" err="1"/>
              <a:t>paragraph</a:t>
            </a:r>
            <a:r>
              <a:rPr lang="pl-PL" dirty="0"/>
              <a:t> 3 </a:t>
            </a:r>
            <a:r>
              <a:rPr lang="pl-PL" dirty="0" err="1"/>
              <a:t>shall</a:t>
            </a:r>
            <a:r>
              <a:rPr lang="pl-PL" dirty="0"/>
              <a:t> not </a:t>
            </a:r>
            <a:r>
              <a:rPr lang="pl-PL" dirty="0" err="1"/>
              <a:t>affect</a:t>
            </a:r>
            <a:r>
              <a:rPr lang="pl-PL" dirty="0"/>
              <a:t> the </a:t>
            </a:r>
            <a:r>
              <a:rPr lang="pl-PL" dirty="0" err="1"/>
              <a:t>interoperability</a:t>
            </a:r>
            <a:r>
              <a:rPr lang="pl-PL" dirty="0"/>
              <a:t> and </a:t>
            </a:r>
            <a:r>
              <a:rPr lang="pl-PL" dirty="0" err="1"/>
              <a:t>recognition</a:t>
            </a:r>
            <a:r>
              <a:rPr lang="pl-PL" dirty="0"/>
              <a:t> of </a:t>
            </a:r>
            <a:r>
              <a:rPr lang="pl-PL" dirty="0" err="1"/>
              <a:t>qualified</a:t>
            </a:r>
            <a:r>
              <a:rPr lang="pl-PL" dirty="0"/>
              <a:t> </a:t>
            </a:r>
            <a:r>
              <a:rPr lang="pl-PL" dirty="0" err="1"/>
              <a:t>certificates</a:t>
            </a:r>
            <a:r>
              <a:rPr lang="pl-PL" dirty="0"/>
              <a:t> for </a:t>
            </a:r>
            <a:r>
              <a:rPr lang="pl-PL" dirty="0" err="1"/>
              <a:t>electronic</a:t>
            </a:r>
            <a:r>
              <a:rPr lang="pl-PL" dirty="0"/>
              <a:t> </a:t>
            </a:r>
            <a:r>
              <a:rPr lang="pl-PL" dirty="0" err="1"/>
              <a:t>seals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website</a:t>
            </a:r>
            <a:r>
              <a:rPr lang="pl-PL" dirty="0"/>
              <a:t> </a:t>
            </a:r>
            <a:r>
              <a:rPr lang="pl-PL" dirty="0" err="1"/>
              <a:t>authentication</a:t>
            </a:r>
            <a:r>
              <a:rPr lang="pl-PL" dirty="0"/>
              <a:t> </a:t>
            </a:r>
          </a:p>
          <a:p>
            <a:endParaRPr lang="pl-P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717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CERTIFICATE ISSUANCE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648182" y="1238491"/>
            <a:ext cx="2384385" cy="9259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PS or TPPS</a:t>
            </a:r>
          </a:p>
          <a:p>
            <a:pPr algn="ctr"/>
            <a:r>
              <a:rPr lang="en-GB" sz="1400" dirty="0"/>
              <a:t>(PISP, AISP)</a:t>
            </a:r>
          </a:p>
        </p:txBody>
      </p:sp>
      <p:sp>
        <p:nvSpPr>
          <p:cNvPr id="5" name="Rectangle 4"/>
          <p:cNvSpPr/>
          <p:nvPr/>
        </p:nvSpPr>
        <p:spPr>
          <a:xfrm>
            <a:off x="5216323" y="1238491"/>
            <a:ext cx="2384385" cy="9259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MEMBER STATE </a:t>
            </a:r>
            <a:br>
              <a:rPr lang="en-GB" sz="1400" dirty="0"/>
            </a:br>
            <a:r>
              <a:rPr lang="en-GB" sz="1400" dirty="0"/>
              <a:t>BANK AUTHORITY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175321" y="1417898"/>
            <a:ext cx="1898248" cy="567160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/>
              <a:t>1. REGISTRATION PROCEDURE</a:t>
            </a:r>
          </a:p>
        </p:txBody>
      </p:sp>
      <p:sp>
        <p:nvSpPr>
          <p:cNvPr id="7" name="Can 6"/>
          <p:cNvSpPr/>
          <p:nvPr/>
        </p:nvSpPr>
        <p:spPr>
          <a:xfrm>
            <a:off x="5675453" y="2893671"/>
            <a:ext cx="1458410" cy="1493135"/>
          </a:xfrm>
          <a:prstGeom prst="can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/>
              <a:t>MEBER STATE</a:t>
            </a:r>
          </a:p>
          <a:p>
            <a:pPr algn="ctr"/>
            <a:r>
              <a:rPr lang="en-GB" sz="1400" dirty="0"/>
              <a:t>PUBLIC REGISTER</a:t>
            </a:r>
          </a:p>
        </p:txBody>
      </p:sp>
      <p:sp>
        <p:nvSpPr>
          <p:cNvPr id="8" name="Down Arrow 7"/>
          <p:cNvSpPr/>
          <p:nvPr/>
        </p:nvSpPr>
        <p:spPr>
          <a:xfrm>
            <a:off x="5675453" y="2248119"/>
            <a:ext cx="1404395" cy="471932"/>
          </a:xfrm>
          <a:prstGeom prst="down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>
                <a:solidFill>
                  <a:schemeClr val="dk1"/>
                </a:solidFill>
              </a:rPr>
              <a:t>2. ENTRY</a:t>
            </a:r>
          </a:p>
        </p:txBody>
      </p:sp>
      <p:sp>
        <p:nvSpPr>
          <p:cNvPr id="9" name="Rectangle 8"/>
          <p:cNvSpPr/>
          <p:nvPr/>
        </p:nvSpPr>
        <p:spPr>
          <a:xfrm>
            <a:off x="648181" y="5349434"/>
            <a:ext cx="2384385" cy="9259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QUALIFIED TSP </a:t>
            </a:r>
          </a:p>
          <a:p>
            <a:pPr algn="ctr"/>
            <a:r>
              <a:rPr lang="en-GB" sz="1400" dirty="0"/>
              <a:t>CERTIFICATION AUTHORITY</a:t>
            </a:r>
          </a:p>
        </p:txBody>
      </p:sp>
      <p:sp>
        <p:nvSpPr>
          <p:cNvPr id="10" name="Right Arrow 9"/>
          <p:cNvSpPr/>
          <p:nvPr/>
        </p:nvSpPr>
        <p:spPr>
          <a:xfrm rot="5400000">
            <a:off x="49849" y="3473370"/>
            <a:ext cx="2655074" cy="567160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/>
              <a:t>3. CERTYFICATE REQUEST</a:t>
            </a:r>
          </a:p>
        </p:txBody>
      </p:sp>
      <p:sp>
        <p:nvSpPr>
          <p:cNvPr id="11" name="Left-Right Arrow 10"/>
          <p:cNvSpPr/>
          <p:nvPr/>
        </p:nvSpPr>
        <p:spPr>
          <a:xfrm rot="5400000">
            <a:off x="1103144" y="3473372"/>
            <a:ext cx="2655075" cy="567160"/>
          </a:xfrm>
          <a:prstGeom prst="left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>
                <a:solidFill>
                  <a:schemeClr val="dk1"/>
                </a:solidFill>
              </a:rPr>
              <a:t>4a. IDENTITY VALIDATION</a:t>
            </a:r>
          </a:p>
        </p:txBody>
      </p:sp>
      <p:sp>
        <p:nvSpPr>
          <p:cNvPr id="12" name="Left-Right Arrow 11"/>
          <p:cNvSpPr/>
          <p:nvPr/>
        </p:nvSpPr>
        <p:spPr>
          <a:xfrm rot="19968070">
            <a:off x="3015393" y="4206840"/>
            <a:ext cx="2655075" cy="567160"/>
          </a:xfrm>
          <a:prstGeom prst="left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>
                <a:solidFill>
                  <a:schemeClr val="dk1"/>
                </a:solidFill>
              </a:rPr>
              <a:t>4b. REGISTRATION CONFIRMATION</a:t>
            </a:r>
          </a:p>
        </p:txBody>
      </p:sp>
      <p:sp>
        <p:nvSpPr>
          <p:cNvPr id="13" name="Folded Corner 12"/>
          <p:cNvSpPr/>
          <p:nvPr/>
        </p:nvSpPr>
        <p:spPr>
          <a:xfrm>
            <a:off x="8773610" y="3740553"/>
            <a:ext cx="2280213" cy="2534856"/>
          </a:xfrm>
          <a:prstGeom prst="foldedCorner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QUALIFIED CERTIFICATE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with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Registration No</a:t>
            </a:r>
          </a:p>
          <a:p>
            <a:pPr algn="ctr"/>
            <a:r>
              <a:rPr lang="en-GB" sz="1400" dirty="0"/>
              <a:t>Role of PS or TPPS</a:t>
            </a:r>
          </a:p>
          <a:p>
            <a:pPr algn="ctr"/>
            <a:r>
              <a:rPr lang="en-GB" sz="1400" dirty="0"/>
              <a:t>Reference to authority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</p:txBody>
      </p:sp>
      <p:sp>
        <p:nvSpPr>
          <p:cNvPr id="14" name="Right Arrow 13"/>
          <p:cNvSpPr/>
          <p:nvPr/>
        </p:nvSpPr>
        <p:spPr>
          <a:xfrm>
            <a:off x="3318074" y="5547518"/>
            <a:ext cx="5073571" cy="567160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/>
              <a:t>5. CERITIFCATE ISSUANCE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7361499" y="3740553"/>
            <a:ext cx="1030146" cy="646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00708" y="3526117"/>
            <a:ext cx="1088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FF0000"/>
                </a:solidFill>
              </a:rPr>
              <a:t>DINAMIC REFERENCE?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7743462" y="2349009"/>
            <a:ext cx="1562584" cy="1268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252750" y="2186084"/>
            <a:ext cx="1088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Information </a:t>
            </a:r>
            <a:r>
              <a:rPr lang="en-GB" sz="1200">
                <a:solidFill>
                  <a:srgbClr val="FF0000"/>
                </a:solidFill>
              </a:rPr>
              <a:t>about certificate?</a:t>
            </a:r>
            <a:endParaRPr lang="en-GB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868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ight Arrow 14"/>
          <p:cNvSpPr/>
          <p:nvPr/>
        </p:nvSpPr>
        <p:spPr>
          <a:xfrm>
            <a:off x="3229337" y="1481559"/>
            <a:ext cx="5405377" cy="590309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dirty="0"/>
              <a:t>1. My certificate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CERTIFICATE USAGE MODEL 1 </a:t>
            </a:r>
            <a:r>
              <a:rPr lang="mr-IN" dirty="0"/>
              <a:t>–</a:t>
            </a:r>
            <a:r>
              <a:rPr lang="en-GB" dirty="0"/>
              <a:t> BASED ON STANDARDS</a:t>
            </a:r>
          </a:p>
        </p:txBody>
      </p:sp>
      <p:sp>
        <p:nvSpPr>
          <p:cNvPr id="4" name="Rectangle 3"/>
          <p:cNvSpPr/>
          <p:nvPr/>
        </p:nvSpPr>
        <p:spPr>
          <a:xfrm>
            <a:off x="648182" y="1238491"/>
            <a:ext cx="2384385" cy="9259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PS or TPPS</a:t>
            </a:r>
          </a:p>
          <a:p>
            <a:pPr algn="ctr"/>
            <a:r>
              <a:rPr lang="en-GB" sz="1400" dirty="0"/>
              <a:t>(PISP, AISP)</a:t>
            </a:r>
          </a:p>
        </p:txBody>
      </p:sp>
      <p:sp>
        <p:nvSpPr>
          <p:cNvPr id="5" name="Rectangle 4"/>
          <p:cNvSpPr/>
          <p:nvPr/>
        </p:nvSpPr>
        <p:spPr>
          <a:xfrm>
            <a:off x="648182" y="3293960"/>
            <a:ext cx="2384385" cy="9259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MEMBER STATE </a:t>
            </a:r>
            <a:br>
              <a:rPr lang="en-GB" sz="1400" dirty="0"/>
            </a:br>
            <a:r>
              <a:rPr lang="en-GB" sz="1400" dirty="0"/>
              <a:t>BANK AUTHORITY</a:t>
            </a:r>
          </a:p>
        </p:txBody>
      </p:sp>
      <p:sp>
        <p:nvSpPr>
          <p:cNvPr id="13" name="Folded Corner 12"/>
          <p:cNvSpPr/>
          <p:nvPr/>
        </p:nvSpPr>
        <p:spPr>
          <a:xfrm>
            <a:off x="4955893" y="1222092"/>
            <a:ext cx="2280213" cy="2534856"/>
          </a:xfrm>
          <a:prstGeom prst="foldedCorner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QUALIFIED CERTIFICATE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with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Registration No</a:t>
            </a:r>
          </a:p>
          <a:p>
            <a:pPr algn="ctr"/>
            <a:r>
              <a:rPr lang="en-GB" sz="1400" dirty="0"/>
              <a:t>Role of PS or TPPS</a:t>
            </a:r>
          </a:p>
          <a:p>
            <a:pPr algn="ctr"/>
            <a:r>
              <a:rPr lang="en-GB" sz="1400" dirty="0"/>
              <a:t>Reference to authority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</p:txBody>
      </p:sp>
      <p:sp>
        <p:nvSpPr>
          <p:cNvPr id="16" name="Can 15"/>
          <p:cNvSpPr/>
          <p:nvPr/>
        </p:nvSpPr>
        <p:spPr>
          <a:xfrm>
            <a:off x="1111169" y="5084486"/>
            <a:ext cx="1458410" cy="1493135"/>
          </a:xfrm>
          <a:prstGeom prst="can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/>
              <a:t>MEBER STATE</a:t>
            </a:r>
          </a:p>
          <a:p>
            <a:pPr algn="ctr"/>
            <a:r>
              <a:rPr lang="en-GB" sz="1400" dirty="0"/>
              <a:t>PUBLIC REGISTER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729241" y="1238490"/>
            <a:ext cx="2384385" cy="9259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TRUSTING PARTY </a:t>
            </a:r>
          </a:p>
          <a:p>
            <a:pPr algn="ctr"/>
            <a:r>
              <a:rPr lang="en-GB" sz="1400" dirty="0"/>
              <a:t>(</a:t>
            </a:r>
            <a:r>
              <a:rPr lang="en-GB" sz="1400" dirty="0" err="1"/>
              <a:t>eg</a:t>
            </a:r>
            <a:r>
              <a:rPr lang="en-GB" sz="1400" dirty="0"/>
              <a:t>. BANK, CLIENT)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903806" y="5486399"/>
            <a:ext cx="2384385" cy="9259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QUALIFIED TSP </a:t>
            </a:r>
          </a:p>
          <a:p>
            <a:pPr algn="ctr"/>
            <a:r>
              <a:rPr lang="en-GB" sz="1400" dirty="0"/>
              <a:t>CERTIFICATION AUTHORITY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729241" y="5486399"/>
            <a:ext cx="2384385" cy="9259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CERTIFICATE STATUS INFORMATION </a:t>
            </a:r>
          </a:p>
          <a:p>
            <a:pPr algn="ctr"/>
            <a:r>
              <a:rPr lang="en-GB" sz="1400" dirty="0"/>
              <a:t>(CRL or OCSP)</a:t>
            </a:r>
          </a:p>
        </p:txBody>
      </p:sp>
      <p:sp>
        <p:nvSpPr>
          <p:cNvPr id="22" name="Left-Right Arrow 21"/>
          <p:cNvSpPr/>
          <p:nvPr/>
        </p:nvSpPr>
        <p:spPr>
          <a:xfrm rot="5400000">
            <a:off x="8578464" y="3473368"/>
            <a:ext cx="2655075" cy="567160"/>
          </a:xfrm>
          <a:prstGeom prst="leftRightArrow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>
                <a:solidFill>
                  <a:schemeClr val="dk1"/>
                </a:solidFill>
              </a:rPr>
              <a:t>2. IS CERTIFICATE VALID?</a:t>
            </a:r>
          </a:p>
        </p:txBody>
      </p:sp>
      <p:sp>
        <p:nvSpPr>
          <p:cNvPr id="23" name="Oval 22"/>
          <p:cNvSpPr/>
          <p:nvPr/>
        </p:nvSpPr>
        <p:spPr>
          <a:xfrm>
            <a:off x="10432650" y="2325237"/>
            <a:ext cx="1211482" cy="118189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3. OK is TRUSTED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7335454" y="5665806"/>
            <a:ext cx="1346523" cy="567160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/>
              <a:t>REV information</a:t>
            </a:r>
            <a:endParaRPr lang="en-GB" sz="11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840374" y="4326696"/>
            <a:ext cx="0" cy="5809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195096" y="4788790"/>
            <a:ext cx="1011821" cy="762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195096" y="5569443"/>
            <a:ext cx="15375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Registry changes notification and revocation request?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906206" y="2489520"/>
            <a:ext cx="2209804" cy="2689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350390" y="4027611"/>
            <a:ext cx="1537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Revocation request</a:t>
            </a:r>
          </a:p>
        </p:txBody>
      </p:sp>
    </p:spTree>
    <p:extLst>
      <p:ext uri="{BB962C8B-B14F-4D97-AF65-F5344CB8AC3E}">
        <p14:creationId xmlns:p14="http://schemas.microsoft.com/office/powerpoint/2010/main" val="1310450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Arrow Connector 24"/>
          <p:cNvCxnSpPr/>
          <p:nvPr/>
        </p:nvCxnSpPr>
        <p:spPr>
          <a:xfrm>
            <a:off x="3121788" y="2337603"/>
            <a:ext cx="1963835" cy="3105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565972" y="3875694"/>
            <a:ext cx="1537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Revocation request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3229337" y="1481559"/>
            <a:ext cx="5405377" cy="590309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dirty="0"/>
              <a:t>1. My certificate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CERTIFICATE USAGE MODEL 2 </a:t>
            </a:r>
            <a:r>
              <a:rPr lang="mr-IN" dirty="0"/>
              <a:t>–</a:t>
            </a:r>
            <a:r>
              <a:rPr lang="en-GB" dirty="0"/>
              <a:t> DINAMIC LINK</a:t>
            </a:r>
          </a:p>
        </p:txBody>
      </p:sp>
      <p:sp>
        <p:nvSpPr>
          <p:cNvPr id="4" name="Rectangle 3"/>
          <p:cNvSpPr/>
          <p:nvPr/>
        </p:nvSpPr>
        <p:spPr>
          <a:xfrm>
            <a:off x="648182" y="1238491"/>
            <a:ext cx="2384385" cy="9259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PS or TPPS</a:t>
            </a:r>
          </a:p>
          <a:p>
            <a:pPr algn="ctr"/>
            <a:r>
              <a:rPr lang="en-GB" sz="1400" dirty="0"/>
              <a:t>(PISP, AISP)</a:t>
            </a:r>
          </a:p>
        </p:txBody>
      </p:sp>
      <p:sp>
        <p:nvSpPr>
          <p:cNvPr id="5" name="Rectangle 4"/>
          <p:cNvSpPr/>
          <p:nvPr/>
        </p:nvSpPr>
        <p:spPr>
          <a:xfrm>
            <a:off x="648182" y="2639027"/>
            <a:ext cx="2384385" cy="9259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MEMBER STATE </a:t>
            </a:r>
            <a:br>
              <a:rPr lang="en-GB" sz="1400" dirty="0"/>
            </a:br>
            <a:r>
              <a:rPr lang="en-GB" sz="1400" dirty="0"/>
              <a:t>BANK AUTHORITY</a:t>
            </a:r>
          </a:p>
        </p:txBody>
      </p:sp>
      <p:sp>
        <p:nvSpPr>
          <p:cNvPr id="13" name="Folded Corner 12"/>
          <p:cNvSpPr/>
          <p:nvPr/>
        </p:nvSpPr>
        <p:spPr>
          <a:xfrm>
            <a:off x="4955893" y="1222092"/>
            <a:ext cx="2280213" cy="2534856"/>
          </a:xfrm>
          <a:prstGeom prst="foldedCorner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QUALIFIED CERTIFICATE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with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Registration No</a:t>
            </a:r>
          </a:p>
          <a:p>
            <a:pPr algn="ctr"/>
            <a:r>
              <a:rPr lang="en-GB" sz="1400" dirty="0"/>
              <a:t>Role of PS or TPPS</a:t>
            </a:r>
          </a:p>
          <a:p>
            <a:pPr algn="ctr"/>
            <a:r>
              <a:rPr lang="en-GB" sz="1400" dirty="0"/>
              <a:t>Reference to authority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</p:txBody>
      </p:sp>
      <p:sp>
        <p:nvSpPr>
          <p:cNvPr id="16" name="Can 15"/>
          <p:cNvSpPr/>
          <p:nvPr/>
        </p:nvSpPr>
        <p:spPr>
          <a:xfrm>
            <a:off x="1111169" y="4456251"/>
            <a:ext cx="1458410" cy="1493135"/>
          </a:xfrm>
          <a:prstGeom prst="can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/>
              <a:t>MEBER STATE</a:t>
            </a:r>
          </a:p>
          <a:p>
            <a:pPr algn="ctr"/>
            <a:r>
              <a:rPr lang="en-GB" sz="1400" dirty="0"/>
              <a:t>PUBLIC REGISTER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729241" y="1238490"/>
            <a:ext cx="2384385" cy="9259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TRUSTING PARTY </a:t>
            </a:r>
          </a:p>
          <a:p>
            <a:pPr algn="ctr"/>
            <a:r>
              <a:rPr lang="en-GB" sz="1400" dirty="0"/>
              <a:t>(</a:t>
            </a:r>
            <a:r>
              <a:rPr lang="en-GB" sz="1400" dirty="0" err="1"/>
              <a:t>eg</a:t>
            </a:r>
            <a:r>
              <a:rPr lang="en-GB" sz="1400" dirty="0"/>
              <a:t>. BANK, CLIENT)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903806" y="5486399"/>
            <a:ext cx="2384385" cy="9259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QUALIFIED TSP </a:t>
            </a:r>
          </a:p>
          <a:p>
            <a:pPr algn="ctr"/>
            <a:r>
              <a:rPr lang="en-GB" sz="1400" dirty="0"/>
              <a:t>CERTIFICATION AUTHORITY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729241" y="5486399"/>
            <a:ext cx="2384385" cy="9259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CERTIFICATE STATUS INFORMATION </a:t>
            </a:r>
          </a:p>
          <a:p>
            <a:pPr algn="ctr"/>
            <a:r>
              <a:rPr lang="en-GB" sz="1400" dirty="0"/>
              <a:t>(CRL or OCSP)</a:t>
            </a:r>
          </a:p>
        </p:txBody>
      </p:sp>
      <p:sp>
        <p:nvSpPr>
          <p:cNvPr id="22" name="Left-Right Arrow 21"/>
          <p:cNvSpPr/>
          <p:nvPr/>
        </p:nvSpPr>
        <p:spPr>
          <a:xfrm rot="5400000">
            <a:off x="8578464" y="3473368"/>
            <a:ext cx="2655075" cy="567160"/>
          </a:xfrm>
          <a:prstGeom prst="leftRightArrow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>
                <a:solidFill>
                  <a:schemeClr val="dk1"/>
                </a:solidFill>
              </a:rPr>
              <a:t>2. IS CERTIFICATE VALID?</a:t>
            </a:r>
          </a:p>
        </p:txBody>
      </p:sp>
      <p:sp>
        <p:nvSpPr>
          <p:cNvPr id="23" name="Oval 22"/>
          <p:cNvSpPr/>
          <p:nvPr/>
        </p:nvSpPr>
        <p:spPr>
          <a:xfrm>
            <a:off x="10432650" y="2325237"/>
            <a:ext cx="1211482" cy="118189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4. OK is TRUSTED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7335454" y="5665806"/>
            <a:ext cx="1346523" cy="567160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/>
              <a:t>REV information</a:t>
            </a:r>
            <a:endParaRPr lang="en-GB" sz="11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840374" y="3756948"/>
            <a:ext cx="0" cy="5809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Left-Up Arrow 2"/>
          <p:cNvSpPr/>
          <p:nvPr/>
        </p:nvSpPr>
        <p:spPr>
          <a:xfrm>
            <a:off x="2701238" y="2430201"/>
            <a:ext cx="6897551" cy="2654285"/>
          </a:xfrm>
          <a:prstGeom prst="leftUpArrow">
            <a:avLst>
              <a:gd name="adj1" fmla="val 9061"/>
              <a:gd name="adj2" fmla="val 8657"/>
              <a:gd name="adj3" fmla="val 9324"/>
            </a:avLst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>
                <a:solidFill>
                  <a:schemeClr val="dk1"/>
                </a:solidFill>
              </a:rPr>
              <a:t>3. ENTRY IN REGISTRY VERIFICATION</a:t>
            </a:r>
          </a:p>
        </p:txBody>
      </p:sp>
    </p:spTree>
    <p:extLst>
      <p:ext uri="{BB962C8B-B14F-4D97-AF65-F5344CB8AC3E}">
        <p14:creationId xmlns:p14="http://schemas.microsoft.com/office/powerpoint/2010/main" val="841457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CERTIFICATE REVOCATION  FOR MODEL 1</a:t>
            </a:r>
          </a:p>
        </p:txBody>
      </p:sp>
      <p:sp>
        <p:nvSpPr>
          <p:cNvPr id="4" name="Rectangle 3"/>
          <p:cNvSpPr/>
          <p:nvPr/>
        </p:nvSpPr>
        <p:spPr>
          <a:xfrm>
            <a:off x="648182" y="1238491"/>
            <a:ext cx="2384385" cy="9259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PS or TPPS</a:t>
            </a:r>
          </a:p>
          <a:p>
            <a:pPr algn="ctr"/>
            <a:r>
              <a:rPr lang="en-GB" sz="1400" dirty="0"/>
              <a:t>(PISP, AISP)</a:t>
            </a:r>
          </a:p>
        </p:txBody>
      </p:sp>
      <p:sp>
        <p:nvSpPr>
          <p:cNvPr id="5" name="Rectangle 4"/>
          <p:cNvSpPr/>
          <p:nvPr/>
        </p:nvSpPr>
        <p:spPr>
          <a:xfrm>
            <a:off x="5216323" y="1238491"/>
            <a:ext cx="2384385" cy="9259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MEMBER STATE </a:t>
            </a:r>
            <a:br>
              <a:rPr lang="en-GB" sz="1400" dirty="0"/>
            </a:br>
            <a:r>
              <a:rPr lang="en-GB" sz="1400" dirty="0"/>
              <a:t>BANK AUTHORITY</a:t>
            </a:r>
          </a:p>
        </p:txBody>
      </p:sp>
      <p:sp>
        <p:nvSpPr>
          <p:cNvPr id="7" name="Can 6"/>
          <p:cNvSpPr/>
          <p:nvPr/>
        </p:nvSpPr>
        <p:spPr>
          <a:xfrm>
            <a:off x="5648445" y="2831632"/>
            <a:ext cx="1458410" cy="1493135"/>
          </a:xfrm>
          <a:prstGeom prst="can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/>
              <a:t>MEBER STATE</a:t>
            </a:r>
          </a:p>
          <a:p>
            <a:pPr algn="ctr"/>
            <a:r>
              <a:rPr lang="en-GB" sz="1400" dirty="0"/>
              <a:t>PUBLIC REGISTER</a:t>
            </a:r>
          </a:p>
        </p:txBody>
      </p:sp>
      <p:sp>
        <p:nvSpPr>
          <p:cNvPr id="8" name="Down Arrow 7"/>
          <p:cNvSpPr/>
          <p:nvPr/>
        </p:nvSpPr>
        <p:spPr>
          <a:xfrm>
            <a:off x="5675453" y="2248119"/>
            <a:ext cx="1404395" cy="471932"/>
          </a:xfrm>
          <a:prstGeom prst="down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>
                <a:solidFill>
                  <a:schemeClr val="dk1"/>
                </a:solidFill>
              </a:rPr>
              <a:t>ENTRY</a:t>
            </a:r>
          </a:p>
        </p:txBody>
      </p:sp>
      <p:sp>
        <p:nvSpPr>
          <p:cNvPr id="9" name="Rectangle 8"/>
          <p:cNvSpPr/>
          <p:nvPr/>
        </p:nvSpPr>
        <p:spPr>
          <a:xfrm>
            <a:off x="648181" y="5349434"/>
            <a:ext cx="2384385" cy="9259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QUALIFIED TSP </a:t>
            </a:r>
          </a:p>
          <a:p>
            <a:pPr algn="ctr"/>
            <a:r>
              <a:rPr lang="en-GB" sz="1400" dirty="0"/>
              <a:t>CERTIFICATION AUTHORITY</a:t>
            </a:r>
          </a:p>
        </p:txBody>
      </p:sp>
      <p:sp>
        <p:nvSpPr>
          <p:cNvPr id="10" name="Right Arrow 9"/>
          <p:cNvSpPr/>
          <p:nvPr/>
        </p:nvSpPr>
        <p:spPr>
          <a:xfrm rot="5400000">
            <a:off x="512836" y="3473370"/>
            <a:ext cx="2655074" cy="567160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/>
              <a:t>1a. REVOCATION REQUEST</a:t>
            </a:r>
          </a:p>
        </p:txBody>
      </p:sp>
      <p:sp>
        <p:nvSpPr>
          <p:cNvPr id="13" name="Folded Corner 12"/>
          <p:cNvSpPr/>
          <p:nvPr/>
        </p:nvSpPr>
        <p:spPr>
          <a:xfrm>
            <a:off x="8773610" y="3740553"/>
            <a:ext cx="2280213" cy="2534856"/>
          </a:xfrm>
          <a:prstGeom prst="foldedCorner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QUALIFIED CERTIFICATE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with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Registration No</a:t>
            </a:r>
          </a:p>
          <a:p>
            <a:pPr algn="ctr"/>
            <a:r>
              <a:rPr lang="en-GB" sz="1400" dirty="0"/>
              <a:t>Role of PS or TPPS</a:t>
            </a:r>
          </a:p>
          <a:p>
            <a:pPr algn="ctr"/>
            <a:r>
              <a:rPr lang="en-GB" sz="1400" dirty="0"/>
              <a:t>Reference to authority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</p:txBody>
      </p:sp>
      <p:sp>
        <p:nvSpPr>
          <p:cNvPr id="3" name="Cloud 2"/>
          <p:cNvSpPr/>
          <p:nvPr/>
        </p:nvSpPr>
        <p:spPr>
          <a:xfrm>
            <a:off x="8530541" y="218271"/>
            <a:ext cx="2766349" cy="1680960"/>
          </a:xfrm>
          <a:prstGeom prst="cloud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Revocation request can origin from PS/TPPS or Banking Authority</a:t>
            </a:r>
          </a:p>
        </p:txBody>
      </p:sp>
      <p:sp>
        <p:nvSpPr>
          <p:cNvPr id="16" name="Left Arrow 15"/>
          <p:cNvSpPr/>
          <p:nvPr/>
        </p:nvSpPr>
        <p:spPr>
          <a:xfrm rot="18923020">
            <a:off x="2245182" y="3462298"/>
            <a:ext cx="3501347" cy="613459"/>
          </a:xfrm>
          <a:prstGeom prst="lef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>
                <a:solidFill>
                  <a:schemeClr val="dk1"/>
                </a:solidFill>
              </a:rPr>
              <a:t>1b. REVOCATION REQUEST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722470" y="5349434"/>
            <a:ext cx="2384385" cy="9259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CERTIFICATE STATUS INFORMATION </a:t>
            </a:r>
          </a:p>
          <a:p>
            <a:pPr algn="ctr"/>
            <a:r>
              <a:rPr lang="en-GB" sz="1400" dirty="0"/>
              <a:t>(CRL or OCSP)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3215831" y="5528841"/>
            <a:ext cx="1346523" cy="567160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/>
              <a:t>REV information</a:t>
            </a:r>
            <a:endParaRPr lang="en-GB" sz="1100" dirty="0"/>
          </a:p>
        </p:txBody>
      </p:sp>
      <p:sp>
        <p:nvSpPr>
          <p:cNvPr id="19" name="Cloud Callout 18"/>
          <p:cNvSpPr/>
          <p:nvPr/>
        </p:nvSpPr>
        <p:spPr>
          <a:xfrm>
            <a:off x="7338349" y="2002420"/>
            <a:ext cx="3252486" cy="1307940"/>
          </a:xfrm>
          <a:prstGeom prst="cloudCallout">
            <a:avLst>
              <a:gd name="adj1" fmla="val -59243"/>
              <a:gd name="adj2" fmla="val 80585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Any change in the registry to the data exposed in the certificate invokes the certificate revocation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222603" y="5810491"/>
            <a:ext cx="1400536" cy="11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Multiply 21"/>
          <p:cNvSpPr/>
          <p:nvPr/>
        </p:nvSpPr>
        <p:spPr>
          <a:xfrm>
            <a:off x="8623139" y="3740553"/>
            <a:ext cx="2546431" cy="2355448"/>
          </a:xfrm>
          <a:prstGeom prst="mathMultiply">
            <a:avLst>
              <a:gd name="adj1" fmla="val 976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985148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71726" y="4872942"/>
            <a:ext cx="311358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sz="2400" b="1" dirty="0">
                <a:latin typeface="Calibri" pitchFamily="34" charset="0"/>
              </a:rPr>
              <a:t>Michał Tabor</a:t>
            </a:r>
          </a:p>
          <a:p>
            <a:r>
              <a:rPr lang="pl-PL" dirty="0" err="1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michal@tabor.waw.pl</a:t>
            </a:r>
            <a:endParaRPr lang="pl-PL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r>
              <a:rPr lang="pl-PL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+48 501 557 094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330228"/>
      </p:ext>
    </p:extLst>
  </p:cSld>
  <p:clrMapOvr>
    <a:masterClrMapping/>
  </p:clrMapOvr>
</p:sld>
</file>

<file path=ppt/theme/theme1.xml><?xml version="1.0" encoding="utf-8"?>
<a:theme xmlns:a="http://schemas.openxmlformats.org/drawingml/2006/main" name="Obserwatorium">
  <a:themeElements>
    <a:clrScheme name="Obserwatorium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408F"/>
      </a:accent1>
      <a:accent2>
        <a:srgbClr val="4C7EE2"/>
      </a:accent2>
      <a:accent3>
        <a:srgbClr val="0B1E4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17408F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bserwatorium" id="{1ED298DF-F412-472F-8F31-C1088A3BC56B}" vid="{67131ABC-6AA9-426C-836C-B84CFECB6E95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Obserwatorium</Template>
  <TotalTime>4738</TotalTime>
  <Words>618</Words>
  <Application>Microsoft Office PowerPoint</Application>
  <PresentationFormat>Widescreen</PresentationFormat>
  <Paragraphs>108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Mangal</vt:lpstr>
      <vt:lpstr>Wingdings</vt:lpstr>
      <vt:lpstr>Obserwatorium</vt:lpstr>
      <vt:lpstr>eIDAS Qualified Certificates supporting PSD2  ESI(17)000098</vt:lpstr>
      <vt:lpstr>EBA RTS -  Article 29 Certificates  </vt:lpstr>
      <vt:lpstr>CERTIFICATE ISSUANCE</vt:lpstr>
      <vt:lpstr>CERTIFICATE USAGE MODEL 1 – BASED ON STANDARDS</vt:lpstr>
      <vt:lpstr>CERTIFICATE USAGE MODEL 2 – DINAMIC LINK</vt:lpstr>
      <vt:lpstr>CERTIFICATE REVOCATION  FOR MODEL 1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 Sterczała</dc:creator>
  <cp:lastModifiedBy>Sonia Compans</cp:lastModifiedBy>
  <cp:revision>707</cp:revision>
  <dcterms:created xsi:type="dcterms:W3CDTF">2016-07-02T19:48:23Z</dcterms:created>
  <dcterms:modified xsi:type="dcterms:W3CDTF">2017-07-18T07:02:10Z</dcterms:modified>
</cp:coreProperties>
</file>