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0" r:id="rId2"/>
    <p:sldId id="4844" r:id="rId3"/>
    <p:sldId id="4850" r:id="rId4"/>
    <p:sldId id="4845" r:id="rId5"/>
    <p:sldId id="4846" r:id="rId6"/>
    <p:sldId id="4848" r:id="rId7"/>
    <p:sldId id="485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4A8D"/>
    <a:srgbClr val="D8DE8C"/>
    <a:srgbClr val="8DB7DD"/>
    <a:srgbClr val="DE8C8C"/>
    <a:srgbClr val="4A0000"/>
    <a:srgbClr val="800000"/>
    <a:srgbClr val="F8F8F8"/>
    <a:srgbClr val="E1F0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117" d="100"/>
          <a:sy n="117" d="100"/>
        </p:scale>
        <p:origin x="7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theme" Target="../theme/them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12/11/2019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theme" Target="../theme/theme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12/11/2019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4714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8143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1572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15001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912"/>
            <a:ext cx="9144000" cy="1392706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" y="291752"/>
            <a:ext cx="5850611" cy="769226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C5ACE5-66CC-4D67-A392-3EC19DA1F02D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CA478FE-BAB1-4242-9DF7-8A8E6F2A7EAF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7B3D064-0B08-4DEF-812C-55F4DC3F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1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0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7596337" y="4876007"/>
            <a:ext cx="5210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smtClean="0">
                <a:solidFill>
                  <a:srgbClr val="89898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/>
              <a:t>© ETSI 2019. All rights reserved</a:t>
            </a:r>
          </a:p>
        </p:txBody>
      </p:sp>
      <p:pic>
        <p:nvPicPr>
          <p:cNvPr id="7" name="תמונה 6" descr="open-slide.jpg">
            <a:extLst>
              <a:ext uri="{FF2B5EF4-FFF2-40B4-BE49-F238E27FC236}">
                <a16:creationId xmlns:a16="http://schemas.microsoft.com/office/drawing/2014/main" id="{DB6CFD37-5FD2-461D-A22A-5A098E06E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t="9203" b="5005"/>
          <a:stretch/>
        </p:blipFill>
        <p:spPr bwMode="auto">
          <a:xfrm>
            <a:off x="0" y="0"/>
            <a:ext cx="7995444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4B9FB-C794-4474-8DEC-16672830A981}"/>
              </a:ext>
            </a:extLst>
          </p:cNvPr>
          <p:cNvSpPr/>
          <p:nvPr userDrawn="1"/>
        </p:nvSpPr>
        <p:spPr>
          <a:xfrm>
            <a:off x="7848600" y="0"/>
            <a:ext cx="1295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8600" y="2114551"/>
            <a:ext cx="4953000" cy="2689448"/>
          </a:xfrm>
          <a:prstGeom prst="rect">
            <a:avLst/>
          </a:prstGeom>
        </p:spPr>
        <p:txBody>
          <a:bodyPr anchor="t" anchorCtr="0"/>
          <a:lstStyle>
            <a:lvl1pPr marL="342892" marR="0" indent="-342892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31" marR="0" indent="-285743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2972" marR="0" indent="-228594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600160" marR="0" indent="-228594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57348" marR="0" indent="-228594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892" marR="0" lvl="0" indent="-342892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 to add text</a:t>
            </a:r>
          </a:p>
          <a:p>
            <a:pPr marL="742931" marR="0" lvl="1" indent="-285743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1142972" marR="0" lvl="2" indent="-228594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1600160" marR="0" lvl="3" indent="-228594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2057348" marR="0" lvl="4" indent="-228594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31" marR="0" lvl="1" indent="-285743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92" marR="0" lvl="0" indent="-342892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12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2988" y="303610"/>
            <a:ext cx="7058025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résumé</a:t>
            </a:r>
          </a:p>
        </p:txBody>
      </p:sp>
      <p:sp>
        <p:nvSpPr>
          <p:cNvPr id="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0977" y="1329928"/>
            <a:ext cx="7070038" cy="2538413"/>
          </a:xfrm>
        </p:spPr>
        <p:txBody>
          <a:bodyPr/>
          <a:lstStyle>
            <a:lvl1pPr marL="145256" marR="0" indent="-145256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350"/>
            </a:lvl1pPr>
          </a:lstStyle>
          <a:p>
            <a:pPr lvl="0"/>
            <a:r>
              <a:rPr lang="fr-FR" dirty="0"/>
              <a:t>points clés de votre présentation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3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465426" y="0"/>
            <a:ext cx="5750788" cy="51435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13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13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13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" y="291753"/>
            <a:ext cx="2560542" cy="1050554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1937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5346131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2724"/>
            <a:ext cx="9144000" cy="1392706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206026"/>
            <a:ext cx="6678141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8" y="1200428"/>
            <a:ext cx="6678143" cy="3030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FC31B947-751B-4A09-BE8E-F3985E9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8419219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5538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8FB610E-9806-493B-9C00-A8FB7536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Interoperabil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8F9903-36C8-46DC-A63E-A1A6975B7D4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2019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65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teroper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DC8444-6C9E-45CA-BCD9-805408007ABD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F2A82F-CD8F-4013-8CB9-06BFC6C56457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E956F5EC-E948-4408-9F64-0657F22C8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D06280-CD97-4941-979E-AAF436D9088F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2019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08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320" y="1200429"/>
            <a:ext cx="8419219" cy="339525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5" r:id="rId6"/>
    <p:sldLayoutId id="2147483810" r:id="rId7"/>
    <p:sldLayoutId id="2147483811" r:id="rId8"/>
    <p:sldLayoutId id="2147483806" r:id="rId9"/>
    <p:sldLayoutId id="2147483807" r:id="rId10"/>
    <p:sldLayoutId id="2147483816" r:id="rId11"/>
    <p:sldLayoutId id="2147483817" r:id="rId12"/>
    <p:sldLayoutId id="2147483855" r:id="rId13"/>
    <p:sldLayoutId id="2147483856" r:id="rId14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225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93000"/>
        <a:buFontTx/>
        <a:buBlip>
          <a:blip r:embed="rId16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93000"/>
        <a:buFontTx/>
        <a:buBlip>
          <a:blip r:embed="rId16"/>
        </a:buBlip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93000"/>
        <a:buFontTx/>
        <a:buBlip>
          <a:blip r:embed="rId16"/>
        </a:buBlip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+mj-lt"/>
        <a:buAutoNum type="arabicPeriod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+mj-lt"/>
        <a:buAutoNum type="arabicParenR"/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+mj-lt"/>
        <a:buAutoNum type="alphaLcParenR"/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970" userDrawn="1">
          <p15:clr>
            <a:srgbClr val="F26B43"/>
          </p15:clr>
        </p15:guide>
        <p15:guide id="3" orient="horz" pos="259" userDrawn="1">
          <p15:clr>
            <a:srgbClr val="F26B43"/>
          </p15:clr>
        </p15:guide>
        <p15:guide id="4" pos="252" userDrawn="1">
          <p15:clr>
            <a:srgbClr val="F26B43"/>
          </p15:clr>
        </p15:guide>
        <p15:guide id="5" pos="5501" userDrawn="1">
          <p15:clr>
            <a:srgbClr val="F26B43"/>
          </p15:clr>
        </p15:guide>
        <p15:guide id="6" orient="horz" pos="894" userDrawn="1">
          <p15:clr>
            <a:srgbClr val="A4A3A4"/>
          </p15:clr>
        </p15:guide>
        <p15:guide id="7" orient="horz" pos="720" userDrawn="1">
          <p15:clr>
            <a:srgbClr val="A4A3A4"/>
          </p15:clr>
        </p15:guide>
        <p15:guide id="9" orient="horz" pos="1065" userDrawn="1">
          <p15:clr>
            <a:srgbClr val="A4A3A4"/>
          </p15:clr>
        </p15:guide>
        <p15:guide id="12" orient="horz" pos="1620" userDrawn="1">
          <p15:clr>
            <a:srgbClr val="A4A3A4"/>
          </p15:clr>
        </p15:guide>
        <p15:guide id="13" orient="horz" pos="4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9141" y="4642410"/>
            <a:ext cx="2112626" cy="270000"/>
          </a:xfrm>
        </p:spPr>
        <p:txBody>
          <a:bodyPr/>
          <a:lstStyle/>
          <a:p>
            <a:r>
              <a:rPr lang="en-US" dirty="0">
                <a:solidFill>
                  <a:srgbClr val="004A8D"/>
                </a:solidFill>
              </a:rPr>
              <a:t> December 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Open </a:t>
            </a:r>
            <a:r>
              <a:rPr lang="en-US" altLang="zh-CN"/>
              <a:t>Discussion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7375" y="3803442"/>
            <a:ext cx="2952185" cy="655722"/>
          </a:xfrm>
        </p:spPr>
        <p:txBody>
          <a:bodyPr/>
          <a:lstStyle/>
          <a:p>
            <a:br>
              <a:rPr lang="en-US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6737B-7477-40A8-A795-74D7843F3C37}"/>
              </a:ext>
            </a:extLst>
          </p:cNvPr>
          <p:cNvSpPr txBox="1"/>
          <p:nvPr/>
        </p:nvSpPr>
        <p:spPr>
          <a:xfrm>
            <a:off x="8674244" y="48087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 1.0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56944A-943E-4D69-9E04-5F4EF5D1A8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4113" y="3803442"/>
            <a:ext cx="2160000" cy="244262"/>
          </a:xfrm>
        </p:spPr>
        <p:txBody>
          <a:bodyPr/>
          <a:lstStyle/>
          <a:p>
            <a:r>
              <a:rPr lang="de-DE" dirty="0"/>
              <a:t> Autonomous networks workshop</a:t>
            </a:r>
          </a:p>
        </p:txBody>
      </p:sp>
    </p:spTree>
    <p:extLst>
      <p:ext uri="{BB962C8B-B14F-4D97-AF65-F5344CB8AC3E}">
        <p14:creationId xmlns:p14="http://schemas.microsoft.com/office/powerpoint/2010/main" val="33049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altLang="zh-CN" sz="2100" b="1" dirty="0">
                <a:ea typeface="微软雅黑" pitchFamily="34" charset="-122"/>
              </a:rPr>
              <a:t>Visionary White Paper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8323-ECF5-4E96-9C18-8C949E599F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Scope and audience to be reached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Main features to be addressed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Contents – a preliminary draft list of arguments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Call for contributors (company and reference persons)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 Editors/ chapter references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Sponsors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Delivery time target / opportunity to PR and public presentation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Schedule/ actions/ checking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Way of working/ call and meetings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3969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altLang="zh-CN" sz="2100" b="1" dirty="0">
                <a:ea typeface="微软雅黑" pitchFamily="34" charset="-122"/>
              </a:rPr>
              <a:t>High Profile Workshop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8323-ECF5-4E96-9C18-8C949E599F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Scope of the workshop and audience to be reached – The stakeholders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Main features to be addressed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Contents – a preliminary draft list of sessions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Date and location (ETSI at Sophia Antipolis?)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Chairman/ Organizer/ sponsors – select a committee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Keynote speeches and relevant speakers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Call for contributions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Schedule / invitation/....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Way of working/ call and meetings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55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it-IT" altLang="zh-CN" sz="2100" b="1" dirty="0">
                <a:ea typeface="微软雅黑" pitchFamily="34" charset="-122"/>
              </a:rPr>
              <a:t>Collaboration with related ISGs and TCs</a:t>
            </a:r>
            <a:endParaRPr lang="en-US" altLang="zh-CN" sz="2100" b="1" dirty="0">
              <a:ea typeface="微软雅黑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8323-ECF5-4E96-9C18-8C949E599F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305" y="855609"/>
            <a:ext cx="6750000" cy="3510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Which ISGs and TCs to be evaluated (a preliminary list) and the reason why?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Priority list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How to contact/ work and synchronize with them? Select the right approach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Engagements actions (persons to commit and to be engaged)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Identification of items to share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Schedule and check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Workshops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27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altLang="zh-CN" sz="2100" b="1" dirty="0">
                <a:ea typeface="微软雅黑" pitchFamily="34" charset="-122"/>
              </a:rPr>
              <a:t>Collaboration with other SDOs and Ecosystem players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8323-ECF5-4E96-9C18-8C949E599F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6715" y="894268"/>
            <a:ext cx="6750000" cy="3510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Which SDOs and Ecosystem Players  to be evaluated (a preliminary list) and the reason why?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Priority list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How to contact/ work and synchronize with them? Select the right approach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Engagements actions (persons to commit and to be engaged)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Identification of items to share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Schedule and check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dirty="0"/>
              <a:t>Events/ Workshops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481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altLang="zh-CN" sz="2100" b="1" dirty="0">
                <a:ea typeface="微软雅黑" pitchFamily="34" charset="-122"/>
              </a:rPr>
              <a:t>Next Steps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8323-ECF5-4E96-9C18-8C949E599F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319" y="930729"/>
            <a:ext cx="7735542" cy="377969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Partners engagement/ confirmation – Extend the Core Team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Extend/ promote to new partners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Way of working (do we need a phased approach?)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Meetings and Conference Calls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Schedule (for phases) and action items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How to move forward?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Is ISG the best solution?</a:t>
            </a:r>
            <a:endParaRPr lang="en-US" altLang="zh-CN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In case yes which solution to be considered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A preliminary study, Related schedule and check point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zh-CN" sz="2100" dirty="0"/>
              <a:t>When to plan the preferred decision and related action to move forward</a:t>
            </a:r>
          </a:p>
          <a:p>
            <a:endParaRPr lang="it-IT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4466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DC1F5C1-830B-416C-90A5-894CC4AAD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71EDC3-E75D-46A1-BBA8-728637C7E4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91075"/>
            <a:ext cx="3086100" cy="274638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12084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Full_Version.potx [Read-Only]" id="{58B6D1E7-200C-40D2-B5D2-0102A98987C3}" vid="{CF0B8FC7-70AA-4ADB-A59D-494454EE8CB5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ETSI_CORPORATE_PRESENTATION_template_2018_Full_Version</Template>
  <TotalTime>11</TotalTime>
  <Words>346</Words>
  <Application>Microsoft Office PowerPoint</Application>
  <PresentationFormat>全屏显示(16:9)</PresentationFormat>
  <Paragraphs>54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Arial</vt:lpstr>
      <vt:lpstr>Wingdings</vt:lpstr>
      <vt:lpstr>Calibri Light</vt:lpstr>
      <vt:lpstr>Calibri</vt:lpstr>
      <vt:lpstr>ETSI Corporate 2018</vt:lpstr>
      <vt:lpstr>Open Discussion</vt:lpstr>
      <vt:lpstr>Visionary White Paper</vt:lpstr>
      <vt:lpstr>High Profile Workshop</vt:lpstr>
      <vt:lpstr>Collaboration with related ISGs and TCs</vt:lpstr>
      <vt:lpstr>Collaboration with other SDOs and Ecosystem players</vt:lpstr>
      <vt:lpstr>Next Steps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Nokia</dc:creator>
  <cp:keywords>ZSM</cp:keywords>
  <cp:lastModifiedBy>Dong Sun</cp:lastModifiedBy>
  <cp:revision>147</cp:revision>
  <dcterms:created xsi:type="dcterms:W3CDTF">2018-09-18T12:58:26Z</dcterms:created>
  <dcterms:modified xsi:type="dcterms:W3CDTF">2019-12-11T17:52:21Z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MSIP_Label_46cc7c65-2b09-40ab-abef-d10548338a3b_Enabled">
    <vt:lpwstr>False</vt:lpwstr>
  </property>
  <property fmtid="{D5CDD505-2E9C-101B-9397-08002B2CF9AE}" pid="5" name="MSIP_Label_46cc7c65-2b09-40ab-abef-d10548338a3b_SiteId">
    <vt:lpwstr>5d471751-9675-428d-917b-70f44f9630b0</vt:lpwstr>
  </property>
  <property fmtid="{D5CDD505-2E9C-101B-9397-08002B2CF9AE}" pid="6" name="MSIP_Label_46cc7c65-2b09-40ab-abef-d10548338a3b_Owner">
    <vt:lpwstr>uwe.rauschenbach@nokia.com</vt:lpwstr>
  </property>
  <property fmtid="{D5CDD505-2E9C-101B-9397-08002B2CF9AE}" pid="7" name="MSIP_Label_46cc7c65-2b09-40ab-abef-d10548338a3b_SetDate">
    <vt:lpwstr>2018-10-04T14:41:55.3372413Z</vt:lpwstr>
  </property>
  <property fmtid="{D5CDD505-2E9C-101B-9397-08002B2CF9AE}" pid="8" name="MSIP_Label_46cc7c65-2b09-40ab-abef-d10548338a3b_Name">
    <vt:lpwstr>Nokia internal use</vt:lpwstr>
  </property>
  <property fmtid="{D5CDD505-2E9C-101B-9397-08002B2CF9AE}" pid="9" name="MSIP_Label_46cc7c65-2b09-40ab-abef-d10548338a3b_Application">
    <vt:lpwstr>Microsoft Azure Information Protection</vt:lpwstr>
  </property>
  <property fmtid="{D5CDD505-2E9C-101B-9397-08002B2CF9AE}" pid="10" name="MSIP_Label_46cc7c65-2b09-40ab-abef-d10548338a3b_Extended_MSFT_Method">
    <vt:lpwstr>Manual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1576067543</vt:lpwstr>
  </property>
</Properties>
</file>