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02" r:id="rId5"/>
    <p:sldId id="257" r:id="rId6"/>
    <p:sldId id="437" r:id="rId7"/>
    <p:sldId id="345" r:id="rId8"/>
    <p:sldId id="400" r:id="rId9"/>
    <p:sldId id="401" r:id="rId10"/>
    <p:sldId id="448" r:id="rId11"/>
    <p:sldId id="408" r:id="rId12"/>
    <p:sldId id="449" r:id="rId13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  <p:cmAuthor id="3" name="Helene Schmidt" initials="HS" lastIdx="5" clrIdx="2">
    <p:extLst>
      <p:ext uri="{19B8F6BF-5375-455C-9EA6-DF929625EA0E}">
        <p15:presenceInfo xmlns:p15="http://schemas.microsoft.com/office/powerpoint/2012/main" userId="S::Helene.Schmidt@etsi.org::36bbf3af-2ce0-40d7-8146-5c0ff7a389df" providerId="AD"/>
      </p:ext>
    </p:extLst>
  </p:cmAuthor>
  <p:cmAuthor id="4" name="Dirk Weiler" initials="DW" lastIdx="19" clrIdx="3">
    <p:extLst>
      <p:ext uri="{19B8F6BF-5375-455C-9EA6-DF929625EA0E}">
        <p15:presenceInfo xmlns:p15="http://schemas.microsoft.com/office/powerpoint/2012/main" userId="Dirk Weiler" providerId="None"/>
      </p:ext>
    </p:extLst>
  </p:cmAuthor>
  <p:cmAuthor id="5" name="Anthony Brand" initials="AB" lastIdx="15" clrIdx="4">
    <p:extLst>
      <p:ext uri="{19B8F6BF-5375-455C-9EA6-DF929625EA0E}">
        <p15:presenceInfo xmlns:p15="http://schemas.microsoft.com/office/powerpoint/2012/main" userId="S::Anthony.Brand@etsi.org::d96cb613-4061-4319-adf5-49dd73e672f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D"/>
    <a:srgbClr val="E1F0FF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933" autoAdjust="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272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theme" Target="../theme/theme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2552" y="0"/>
            <a:ext cx="2671935" cy="4982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622308" cy="4982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3/30/2022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622308" cy="4982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2840" y="9168978"/>
            <a:ext cx="1157211" cy="528256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theme" Target="../theme/theme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2552" y="0"/>
            <a:ext cx="2671935" cy="4982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>
                <a:cs typeface="Tahoma" panose="020B0604030504040204" pitchFamily="34" charset="0"/>
              </a:rPr>
              <a:t>Headline</a:t>
            </a: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622308" cy="4982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3/30/2022</a:t>
            </a:fld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622308" cy="4982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 dirty="0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2840" y="9168978"/>
            <a:ext cx="1157211" cy="528256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2</a:t>
            </a:fld>
            <a:endParaRPr lang="en-US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37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3</a:t>
            </a:fld>
            <a:endParaRPr lang="en-US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66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4</a:t>
            </a:fld>
            <a:endParaRPr lang="en-US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358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5</a:t>
            </a:fld>
            <a:endParaRPr lang="en-US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52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6</a:t>
            </a:fld>
            <a:endParaRPr lang="en-US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175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8</a:t>
            </a:fld>
            <a:endParaRPr lang="en-US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560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9</a:t>
            </a:fld>
            <a:endParaRPr lang="en-US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70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630DADC7-25AE-4B73-A1DD-1C0132BB56CA}"/>
              </a:ext>
            </a:extLst>
          </p:cNvPr>
          <p:cNvGrpSpPr/>
          <p:nvPr userDrawn="1"/>
        </p:nvGrpSpPr>
        <p:grpSpPr>
          <a:xfrm>
            <a:off x="1953901" y="0"/>
            <a:ext cx="7667717" cy="6858001"/>
            <a:chOff x="2731193" y="0"/>
            <a:chExt cx="7667717" cy="6858001"/>
          </a:xfrm>
        </p:grpSpPr>
        <p:sp>
          <p:nvSpPr>
            <p:cNvPr id="20" name="צורה חופשית: צורה 19">
              <a:extLst>
                <a:ext uri="{FF2B5EF4-FFF2-40B4-BE49-F238E27FC236}">
                  <a16:creationId xmlns:a16="http://schemas.microsoft.com/office/drawing/2014/main" id="{17DF4961-DCED-4D2E-A58B-A63307BFE713}"/>
                </a:ext>
              </a:extLst>
            </p:cNvPr>
            <p:cNvSpPr/>
            <p:nvPr userDrawn="1"/>
          </p:nvSpPr>
          <p:spPr>
            <a:xfrm>
              <a:off x="4777558" y="0"/>
              <a:ext cx="4389250" cy="6858000"/>
            </a:xfrm>
            <a:custGeom>
              <a:avLst/>
              <a:gdLst>
                <a:gd name="connsiteX0" fmla="*/ 2039448 w 4389250"/>
                <a:gd name="connsiteY0" fmla="*/ 0 h 6858000"/>
                <a:gd name="connsiteX1" fmla="*/ 2783030 w 4389250"/>
                <a:gd name="connsiteY1" fmla="*/ 0 h 6858000"/>
                <a:gd name="connsiteX2" fmla="*/ 2854818 w 4389250"/>
                <a:gd name="connsiteY2" fmla="*/ 53222 h 6858000"/>
                <a:gd name="connsiteX3" fmla="*/ 4388762 w 4389250"/>
                <a:gd name="connsiteY3" fmla="*/ 2923229 h 6858000"/>
                <a:gd name="connsiteX4" fmla="*/ 692952 w 4389250"/>
                <a:gd name="connsiteY4" fmla="*/ 6796091 h 6858000"/>
                <a:gd name="connsiteX5" fmla="*/ 498457 w 4389250"/>
                <a:gd name="connsiteY5" fmla="*/ 6858000 h 6858000"/>
                <a:gd name="connsiteX6" fmla="*/ 0 w 4389250"/>
                <a:gd name="connsiteY6" fmla="*/ 6858000 h 6858000"/>
                <a:gd name="connsiteX7" fmla="*/ 163544 w 4389250"/>
                <a:gd name="connsiteY7" fmla="*/ 6793240 h 6858000"/>
                <a:gd name="connsiteX8" fmla="*/ 3648163 w 4389250"/>
                <a:gd name="connsiteY8" fmla="*/ 2892256 h 6858000"/>
                <a:gd name="connsiteX9" fmla="*/ 2055949 w 4389250"/>
                <a:gd name="connsiteY9" fmla="*/ 12634 h 6858000"/>
                <a:gd name="connsiteX10" fmla="*/ 2039448 w 4389250"/>
                <a:gd name="connsiteY10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89250" h="6858000">
                  <a:moveTo>
                    <a:pt x="2039448" y="0"/>
                  </a:moveTo>
                  <a:lnTo>
                    <a:pt x="2783030" y="0"/>
                  </a:lnTo>
                  <a:lnTo>
                    <a:pt x="2854818" y="53222"/>
                  </a:lnTo>
                  <a:cubicBezTo>
                    <a:pt x="3715038" y="727088"/>
                    <a:pt x="4367479" y="1656240"/>
                    <a:pt x="4388762" y="2923229"/>
                  </a:cubicBezTo>
                  <a:cubicBezTo>
                    <a:pt x="4425645" y="5114604"/>
                    <a:pt x="2365114" y="6242376"/>
                    <a:pt x="692952" y="6796091"/>
                  </a:cubicBezTo>
                  <a:lnTo>
                    <a:pt x="498457" y="6858000"/>
                  </a:lnTo>
                  <a:lnTo>
                    <a:pt x="0" y="6858000"/>
                  </a:lnTo>
                  <a:lnTo>
                    <a:pt x="163544" y="6793240"/>
                  </a:lnTo>
                  <a:cubicBezTo>
                    <a:pt x="1669864" y="6179291"/>
                    <a:pt x="3711092" y="4949986"/>
                    <a:pt x="3648163" y="2892256"/>
                  </a:cubicBezTo>
                  <a:cubicBezTo>
                    <a:pt x="3610657" y="1644998"/>
                    <a:pt x="2917462" y="702965"/>
                    <a:pt x="2055949" y="12634"/>
                  </a:cubicBezTo>
                  <a:lnTo>
                    <a:pt x="2039448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צורה חופשית: צורה 20">
              <a:extLst>
                <a:ext uri="{FF2B5EF4-FFF2-40B4-BE49-F238E27FC236}">
                  <a16:creationId xmlns:a16="http://schemas.microsoft.com/office/drawing/2014/main" id="{9F261F25-391E-4495-9F8C-317D9B8B74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31193" y="2"/>
              <a:ext cx="4206981" cy="6857999"/>
            </a:xfrm>
            <a:custGeom>
              <a:avLst/>
              <a:gdLst>
                <a:gd name="connsiteX0" fmla="*/ 2134482 w 4206981"/>
                <a:gd name="connsiteY0" fmla="*/ 0 h 6857999"/>
                <a:gd name="connsiteX1" fmla="*/ 2565507 w 4206981"/>
                <a:gd name="connsiteY1" fmla="*/ 0 h 6857999"/>
                <a:gd name="connsiteX2" fmla="*/ 2607190 w 4206981"/>
                <a:gd name="connsiteY2" fmla="*/ 29852 h 6857999"/>
                <a:gd name="connsiteX3" fmla="*/ 4206859 w 4206981"/>
                <a:gd name="connsiteY3" fmla="*/ 2889873 h 6857999"/>
                <a:gd name="connsiteX4" fmla="*/ 364395 w 4206981"/>
                <a:gd name="connsiteY4" fmla="*/ 6830388 h 6857999"/>
                <a:gd name="connsiteX5" fmla="*/ 280110 w 4206981"/>
                <a:gd name="connsiteY5" fmla="*/ 6857999 h 6857999"/>
                <a:gd name="connsiteX6" fmla="*/ 0 w 4206981"/>
                <a:gd name="connsiteY6" fmla="*/ 6857999 h 6857999"/>
                <a:gd name="connsiteX7" fmla="*/ 67164 w 4206981"/>
                <a:gd name="connsiteY7" fmla="*/ 6831728 h 6857999"/>
                <a:gd name="connsiteX8" fmla="*/ 3516140 w 4206981"/>
                <a:gd name="connsiteY8" fmla="*/ 2908934 h 6857999"/>
                <a:gd name="connsiteX9" fmla="*/ 2319762 w 4206981"/>
                <a:gd name="connsiteY9" fmla="*/ 163793 h 6857999"/>
                <a:gd name="connsiteX10" fmla="*/ 2134482 w 4206981"/>
                <a:gd name="connsiteY10" fmla="*/ 0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06981" h="6857999">
                  <a:moveTo>
                    <a:pt x="2134482" y="0"/>
                  </a:moveTo>
                  <a:lnTo>
                    <a:pt x="2565507" y="0"/>
                  </a:lnTo>
                  <a:lnTo>
                    <a:pt x="2607190" y="29852"/>
                  </a:lnTo>
                  <a:cubicBezTo>
                    <a:pt x="3525928" y="721020"/>
                    <a:pt x="4217577" y="1658697"/>
                    <a:pt x="4206859" y="2889873"/>
                  </a:cubicBezTo>
                  <a:cubicBezTo>
                    <a:pt x="4186902" y="5047419"/>
                    <a:pt x="2074272" y="6248861"/>
                    <a:pt x="364395" y="6830388"/>
                  </a:cubicBezTo>
                  <a:lnTo>
                    <a:pt x="280110" y="6857999"/>
                  </a:lnTo>
                  <a:lnTo>
                    <a:pt x="0" y="6857999"/>
                  </a:lnTo>
                  <a:lnTo>
                    <a:pt x="67164" y="6831728"/>
                  </a:lnTo>
                  <a:cubicBezTo>
                    <a:pt x="1611971" y="6205232"/>
                    <a:pt x="3504906" y="4917315"/>
                    <a:pt x="3516140" y="2908934"/>
                  </a:cubicBezTo>
                  <a:cubicBezTo>
                    <a:pt x="3522095" y="1708731"/>
                    <a:pt x="3017034" y="819374"/>
                    <a:pt x="2319762" y="163793"/>
                  </a:cubicBezTo>
                  <a:lnTo>
                    <a:pt x="2134482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 dirty="0"/>
            </a:p>
          </p:txBody>
        </p:sp>
        <p:sp>
          <p:nvSpPr>
            <p:cNvPr id="22" name="צורה חופשית: צורה 21">
              <a:extLst>
                <a:ext uri="{FF2B5EF4-FFF2-40B4-BE49-F238E27FC236}">
                  <a16:creationId xmlns:a16="http://schemas.microsoft.com/office/drawing/2014/main" id="{703373F4-4545-463C-90D2-59838D9126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85728" y="1"/>
              <a:ext cx="4093156" cy="6857999"/>
            </a:xfrm>
            <a:custGeom>
              <a:avLst/>
              <a:gdLst>
                <a:gd name="connsiteX0" fmla="*/ 1916065 w 4093156"/>
                <a:gd name="connsiteY0" fmla="*/ 0 h 6857999"/>
                <a:gd name="connsiteX1" fmla="*/ 2481932 w 4093156"/>
                <a:gd name="connsiteY1" fmla="*/ 0 h 6857999"/>
                <a:gd name="connsiteX2" fmla="*/ 2637513 w 4093156"/>
                <a:gd name="connsiteY2" fmla="*/ 119981 h 6857999"/>
                <a:gd name="connsiteX3" fmla="*/ 4093021 w 4093156"/>
                <a:gd name="connsiteY3" fmla="*/ 2889873 h 6857999"/>
                <a:gd name="connsiteX4" fmla="*/ 424957 w 4093156"/>
                <a:gd name="connsiteY4" fmla="*/ 6820408 h 6857999"/>
                <a:gd name="connsiteX5" fmla="*/ 312696 w 4093156"/>
                <a:gd name="connsiteY5" fmla="*/ 6857999 h 6857999"/>
                <a:gd name="connsiteX6" fmla="*/ 0 w 4093156"/>
                <a:gd name="connsiteY6" fmla="*/ 6857999 h 6857999"/>
                <a:gd name="connsiteX7" fmla="*/ 37473 w 4093156"/>
                <a:gd name="connsiteY7" fmla="*/ 6843451 h 6857999"/>
                <a:gd name="connsiteX8" fmla="*/ 3414182 w 4093156"/>
                <a:gd name="connsiteY8" fmla="*/ 2923229 h 6857999"/>
                <a:gd name="connsiteX9" fmla="*/ 1931972 w 4093156"/>
                <a:gd name="connsiteY9" fmla="*/ 12867 h 6857999"/>
                <a:gd name="connsiteX10" fmla="*/ 1916065 w 4093156"/>
                <a:gd name="connsiteY10" fmla="*/ 0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93156" h="6857999">
                  <a:moveTo>
                    <a:pt x="1916065" y="0"/>
                  </a:moveTo>
                  <a:lnTo>
                    <a:pt x="2481932" y="0"/>
                  </a:lnTo>
                  <a:lnTo>
                    <a:pt x="2637513" y="119981"/>
                  </a:lnTo>
                  <a:cubicBezTo>
                    <a:pt x="3461823" y="790118"/>
                    <a:pt x="4082377" y="1693319"/>
                    <a:pt x="4093021" y="2889873"/>
                  </a:cubicBezTo>
                  <a:cubicBezTo>
                    <a:pt x="4112374" y="5087764"/>
                    <a:pt x="2050364" y="6254462"/>
                    <a:pt x="424957" y="6820408"/>
                  </a:cubicBezTo>
                  <a:lnTo>
                    <a:pt x="312696" y="6857999"/>
                  </a:lnTo>
                  <a:lnTo>
                    <a:pt x="0" y="6857999"/>
                  </a:lnTo>
                  <a:lnTo>
                    <a:pt x="37473" y="6843451"/>
                  </a:lnTo>
                  <a:cubicBezTo>
                    <a:pt x="1492772" y="6258553"/>
                    <a:pt x="3443881" y="5043389"/>
                    <a:pt x="3414182" y="2923229"/>
                  </a:cubicBezTo>
                  <a:cubicBezTo>
                    <a:pt x="3397211" y="1658102"/>
                    <a:pt x="2750863" y="707246"/>
                    <a:pt x="1931972" y="12867"/>
                  </a:cubicBezTo>
                  <a:lnTo>
                    <a:pt x="1916065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 dirty="0"/>
            </a:p>
          </p:txBody>
        </p:sp>
        <p:sp>
          <p:nvSpPr>
            <p:cNvPr id="23" name="צורה חופשית: צורה 22">
              <a:extLst>
                <a:ext uri="{FF2B5EF4-FFF2-40B4-BE49-F238E27FC236}">
                  <a16:creationId xmlns:a16="http://schemas.microsoft.com/office/drawing/2014/main" id="{590407C2-26F7-45D5-BE31-B110BBC520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73203" y="1"/>
              <a:ext cx="2425707" cy="2659585"/>
            </a:xfrm>
            <a:custGeom>
              <a:avLst/>
              <a:gdLst>
                <a:gd name="connsiteX0" fmla="*/ 0 w 2425707"/>
                <a:gd name="connsiteY0" fmla="*/ 0 h 2659585"/>
                <a:gd name="connsiteX1" fmla="*/ 544789 w 2425707"/>
                <a:gd name="connsiteY1" fmla="*/ 0 h 2659585"/>
                <a:gd name="connsiteX2" fmla="*/ 617562 w 2425707"/>
                <a:gd name="connsiteY2" fmla="*/ 48632 h 2659585"/>
                <a:gd name="connsiteX3" fmla="*/ 2425707 w 2425707"/>
                <a:gd name="connsiteY3" fmla="*/ 2659585 h 2659585"/>
                <a:gd name="connsiteX4" fmla="*/ 1558654 w 2425707"/>
                <a:gd name="connsiteY4" fmla="*/ 2659585 h 2659585"/>
                <a:gd name="connsiteX5" fmla="*/ 140026 w 2425707"/>
                <a:gd name="connsiteY5" fmla="*/ 105783 h 2659585"/>
                <a:gd name="connsiteX6" fmla="*/ 0 w 2425707"/>
                <a:gd name="connsiteY6" fmla="*/ 0 h 2659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5707" h="2659585">
                  <a:moveTo>
                    <a:pt x="0" y="0"/>
                  </a:moveTo>
                  <a:lnTo>
                    <a:pt x="544789" y="0"/>
                  </a:lnTo>
                  <a:lnTo>
                    <a:pt x="617562" y="48632"/>
                  </a:lnTo>
                  <a:cubicBezTo>
                    <a:pt x="1525571" y="684578"/>
                    <a:pt x="2263581" y="1537343"/>
                    <a:pt x="2425707" y="2659585"/>
                  </a:cubicBezTo>
                  <a:lnTo>
                    <a:pt x="1558654" y="2659585"/>
                  </a:lnTo>
                  <a:cubicBezTo>
                    <a:pt x="1555379" y="1581578"/>
                    <a:pt x="942724" y="742636"/>
                    <a:pt x="140026" y="10578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1F0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 dirty="0"/>
            </a:p>
          </p:txBody>
        </p:sp>
      </p:grp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C889F92E-54E5-4148-B838-023E4ACC68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2" y="389003"/>
            <a:ext cx="3414056" cy="1400739"/>
          </a:xfrm>
          <a:prstGeom prst="rect">
            <a:avLst/>
          </a:prstGeom>
        </p:spPr>
      </p:pic>
      <p:sp>
        <p:nvSpPr>
          <p:cNvPr id="30" name="כותרת 1">
            <a:extLst>
              <a:ext uri="{FF2B5EF4-FFF2-40B4-BE49-F238E27FC236}">
                <a16:creationId xmlns:a16="http://schemas.microsoft.com/office/drawing/2014/main" id="{9ABE937E-880A-485B-B24C-45CBD5961E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How should we work?</a:t>
            </a:r>
          </a:p>
        </p:txBody>
      </p:sp>
      <p:sp>
        <p:nvSpPr>
          <p:cNvPr id="31" name="מציין מיקום טקסט 46">
            <a:extLst>
              <a:ext uri="{FF2B5EF4-FFF2-40B4-BE49-F238E27FC236}">
                <a16:creationId xmlns:a16="http://schemas.microsoft.com/office/drawing/2014/main" id="{DBBED7A2-FE66-4BAE-B1DF-AE0297E5DF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2" name="מציין מיקום טקסט 46">
            <a:extLst>
              <a:ext uri="{FF2B5EF4-FFF2-40B4-BE49-F238E27FC236}">
                <a16:creationId xmlns:a16="http://schemas.microsoft.com/office/drawing/2014/main" id="{04D61B56-6656-4B35-905A-D7A6DE36E9E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/>
              <a:t>Text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25BB3E-08E5-45D6-B257-2910811173C9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2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 marL="342900" indent="-342900">
              <a:buFont typeface="Wingdings" pitchFamily="2" charset="2"/>
              <a:buChar char="Ø"/>
              <a:defRPr b="1"/>
            </a:lvl1pPr>
            <a:lvl2pPr marL="360000" marR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ct val="93000"/>
              <a:buFontTx/>
              <a:buBlip>
                <a:blip r:embed="rId2"/>
              </a:buBlip>
              <a:tabLst/>
              <a:defRPr b="0">
                <a:latin typeface="+mn-lt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טקסט 2">
            <a:extLst>
              <a:ext uri="{FF2B5EF4-FFF2-40B4-BE49-F238E27FC236}">
                <a16:creationId xmlns:a16="http://schemas.microsoft.com/office/drawing/2014/main" id="{68524468-9D19-4467-94DE-747FAB1479B8}"/>
              </a:ext>
            </a:extLst>
          </p:cNvPr>
          <p:cNvSpPr txBox="1">
            <a:spLocks/>
          </p:cNvSpPr>
          <p:nvPr userDrawn="1"/>
        </p:nvSpPr>
        <p:spPr>
          <a:xfrm>
            <a:off x="4038600" y="6390520"/>
            <a:ext cx="4114800" cy="363600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3"/>
              </a:buClr>
              <a:buSzPct val="93000"/>
              <a:buFontTx/>
              <a:buNone/>
              <a:defRPr sz="24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2pPr>
            <a:lvl3pPr marL="720000" indent="-36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Pct val="93000"/>
              <a:buFontTx/>
              <a:buBlip>
                <a:blip r:embed="rId2"/>
              </a:buBlip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3pPr>
            <a:lvl4pPr marL="1008000" indent="-288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SzPct val="93000"/>
              <a:buFontTx/>
              <a:buBlip>
                <a:blip r:embed="rId2"/>
              </a:buBlip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4pPr>
            <a:lvl5pPr marL="36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  <a:defRPr sz="24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5pPr>
            <a:lvl6pPr marL="720000" indent="-36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arenR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6pPr>
            <a:lvl7pPr marL="1008000" indent="-288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Font typeface="+mj-lt"/>
              <a:buAutoNum type="alphaLcParenR"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ETSI Board137(22)</a:t>
            </a:r>
            <a:r>
              <a:rPr lang="en-US" sz="1400" dirty="0" err="1">
                <a:solidFill>
                  <a:schemeClr val="accent1"/>
                </a:solidFill>
                <a:latin typeface="+mj-lt"/>
              </a:rPr>
              <a:t>nnn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add text</a:t>
            </a:r>
            <a:endParaRPr lang="he-IL"/>
          </a:p>
          <a:p>
            <a:pPr lvl="1"/>
            <a:r>
              <a:rPr lang="en-US"/>
              <a:t>2nd level</a:t>
            </a:r>
            <a:endParaRPr lang="he-IL"/>
          </a:p>
          <a:p>
            <a:pPr lvl="2"/>
            <a:r>
              <a:rPr lang="en-US"/>
              <a:t>3rd level</a:t>
            </a:r>
            <a:endParaRPr lang="he-IL"/>
          </a:p>
          <a:p>
            <a:pPr lvl="3"/>
            <a:r>
              <a:rPr lang="en-US"/>
              <a:t>4th level</a:t>
            </a:r>
            <a:endParaRPr lang="he-IL"/>
          </a:p>
          <a:p>
            <a:pPr lvl="4"/>
            <a:r>
              <a:rPr lang="en-US"/>
              <a:t>5th level</a:t>
            </a:r>
          </a:p>
          <a:p>
            <a:pPr lvl="5"/>
            <a:r>
              <a:rPr lang="en-US"/>
              <a:t>6th level</a:t>
            </a:r>
          </a:p>
          <a:p>
            <a:pPr lvl="6"/>
            <a:r>
              <a:rPr lang="en-US"/>
              <a:t>7th level</a:t>
            </a:r>
          </a:p>
          <a:p>
            <a:pPr lvl="7"/>
            <a:r>
              <a:rPr lang="en-US"/>
              <a:t>8th level</a:t>
            </a:r>
            <a:endParaRPr lang="he-IL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טקסט 2">
            <a:extLst>
              <a:ext uri="{FF2B5EF4-FFF2-40B4-BE49-F238E27FC236}">
                <a16:creationId xmlns:a16="http://schemas.microsoft.com/office/drawing/2014/main" id="{A75D864F-9979-4CA2-B516-38213961C353}"/>
              </a:ext>
            </a:extLst>
          </p:cNvPr>
          <p:cNvSpPr txBox="1">
            <a:spLocks/>
          </p:cNvSpPr>
          <p:nvPr userDrawn="1"/>
        </p:nvSpPr>
        <p:spPr>
          <a:xfrm>
            <a:off x="4038600" y="6390520"/>
            <a:ext cx="4114800" cy="363600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3"/>
              </a:buClr>
              <a:buSzPct val="93000"/>
              <a:buFontTx/>
              <a:buNone/>
              <a:defRPr sz="24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2pPr>
            <a:lvl3pPr marL="720000" indent="-36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Pct val="93000"/>
              <a:buFontTx/>
              <a:buBlip>
                <a:blip r:embed="rId3"/>
              </a:buBlip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3pPr>
            <a:lvl4pPr marL="1008000" indent="-288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SzPct val="93000"/>
              <a:buFontTx/>
              <a:buBlip>
                <a:blip r:embed="rId3"/>
              </a:buBlip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4pPr>
            <a:lvl5pPr marL="36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  <a:defRPr sz="24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5pPr>
            <a:lvl6pPr marL="720000" indent="-36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arenR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6pPr>
            <a:lvl7pPr marL="1008000" indent="-288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Font typeface="+mj-lt"/>
              <a:buAutoNum type="alphaLcParenR"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ETSI/BOARD(22)136a</a:t>
            </a:r>
            <a:r>
              <a:rPr lang="en-US" sz="1400">
                <a:solidFill>
                  <a:schemeClr val="accent1"/>
                </a:solidFill>
                <a:latin typeface="+mj-lt"/>
              </a:rPr>
              <a:t>_012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add text</a:t>
            </a:r>
            <a:endParaRPr lang="he-IL"/>
          </a:p>
          <a:p>
            <a:pPr lvl="1"/>
            <a:r>
              <a:rPr lang="en-US"/>
              <a:t>2nd level</a:t>
            </a:r>
            <a:endParaRPr lang="he-IL"/>
          </a:p>
          <a:p>
            <a:pPr lvl="2"/>
            <a:r>
              <a:rPr lang="en-US"/>
              <a:t>3rd level</a:t>
            </a:r>
            <a:endParaRPr lang="he-IL"/>
          </a:p>
          <a:p>
            <a:pPr lvl="3"/>
            <a:r>
              <a:rPr lang="en-US"/>
              <a:t>4th level</a:t>
            </a:r>
            <a:endParaRPr lang="he-IL"/>
          </a:p>
          <a:p>
            <a:pPr lvl="4"/>
            <a:r>
              <a:rPr lang="en-US"/>
              <a:t>5th level</a:t>
            </a:r>
          </a:p>
          <a:p>
            <a:pPr lvl="5"/>
            <a:r>
              <a:rPr lang="en-US"/>
              <a:t>6th level</a:t>
            </a:r>
          </a:p>
          <a:p>
            <a:pPr lvl="6"/>
            <a:r>
              <a:rPr lang="en-US"/>
              <a:t>7th level</a:t>
            </a:r>
          </a:p>
          <a:p>
            <a:pPr lvl="7"/>
            <a:r>
              <a:rPr lang="en-US"/>
              <a:t>8th level</a:t>
            </a:r>
            <a:endParaRPr lang="he-IL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טקסט 2">
            <a:extLst>
              <a:ext uri="{FF2B5EF4-FFF2-40B4-BE49-F238E27FC236}">
                <a16:creationId xmlns:a16="http://schemas.microsoft.com/office/drawing/2014/main" id="{A75D864F-9979-4CA2-B516-38213961C353}"/>
              </a:ext>
            </a:extLst>
          </p:cNvPr>
          <p:cNvSpPr txBox="1">
            <a:spLocks/>
          </p:cNvSpPr>
          <p:nvPr userDrawn="1"/>
        </p:nvSpPr>
        <p:spPr>
          <a:xfrm>
            <a:off x="4038600" y="6390520"/>
            <a:ext cx="4114800" cy="363600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3"/>
              </a:buClr>
              <a:buSzPct val="93000"/>
              <a:buFontTx/>
              <a:buNone/>
              <a:defRPr sz="24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2pPr>
            <a:lvl3pPr marL="720000" indent="-36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Pct val="93000"/>
              <a:buFontTx/>
              <a:buBlip>
                <a:blip r:embed="rId3"/>
              </a:buBlip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3pPr>
            <a:lvl4pPr marL="1008000" indent="-288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SzPct val="93000"/>
              <a:buFontTx/>
              <a:buBlip>
                <a:blip r:embed="rId3"/>
              </a:buBlip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4pPr>
            <a:lvl5pPr marL="36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  <a:defRPr sz="24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5pPr>
            <a:lvl6pPr marL="720000" indent="-36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arenR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6pPr>
            <a:lvl7pPr marL="1008000" indent="-288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Font typeface="+mj-lt"/>
              <a:buAutoNum type="alphaLcParenR"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accent1"/>
                </a:solidFill>
                <a:latin typeface="+mj-lt"/>
              </a:rPr>
              <a:t>ETSI/BOARD(22)136a</a:t>
            </a:r>
            <a:r>
              <a:rPr lang="en-US" sz="1400">
                <a:solidFill>
                  <a:schemeClr val="accent1"/>
                </a:solidFill>
                <a:latin typeface="+mj-lt"/>
              </a:rPr>
              <a:t>_012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0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/>
              <a:t>First Level Text</a:t>
            </a:r>
            <a:endParaRPr lang="he-IL"/>
          </a:p>
          <a:p>
            <a:pPr lvl="1"/>
            <a:r>
              <a:rPr lang="en-US"/>
              <a:t>First Level Bullet</a:t>
            </a:r>
            <a:endParaRPr lang="he-IL"/>
          </a:p>
          <a:p>
            <a:pPr lvl="2"/>
            <a:r>
              <a:rPr lang="en-US"/>
              <a:t>Second Level Bullet</a:t>
            </a:r>
          </a:p>
          <a:p>
            <a:pPr lvl="3"/>
            <a:r>
              <a:rPr lang="en-US"/>
              <a:t>Third Level Number</a:t>
            </a:r>
            <a:endParaRPr lang="he-IL"/>
          </a:p>
          <a:p>
            <a:pPr lvl="4"/>
            <a:r>
              <a:rPr lang="en-US"/>
              <a:t>First Level Number</a:t>
            </a:r>
          </a:p>
          <a:p>
            <a:pPr lvl="5"/>
            <a:r>
              <a:rPr lang="en-US"/>
              <a:t>Second Level Number</a:t>
            </a:r>
          </a:p>
          <a:p>
            <a:pPr lvl="6"/>
            <a:r>
              <a:rPr lang="en-US"/>
              <a:t>Third Level Number</a:t>
            </a:r>
          </a:p>
          <a:p>
            <a:pPr lvl="7"/>
            <a:r>
              <a:rPr lang="en-US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660" r:id="rId2"/>
    <p:sldLayoutId id="2147483844" r:id="rId3"/>
    <p:sldLayoutId id="2147483845" r:id="rId4"/>
  </p:sldLayoutIdLst>
  <p:hf sldNum="0"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6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6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6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Tahoma"/>
              </a:rPr>
              <a:t>Report to </a:t>
            </a:r>
            <a:r>
              <a:rPr lang="en-US" dirty="0">
                <a:solidFill>
                  <a:srgbClr val="1F497D"/>
                </a:solidFill>
                <a:cs typeface="Tahoma"/>
              </a:rPr>
              <a:t>Board 137</a:t>
            </a:r>
            <a:endParaRPr lang="en-US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7856" y="5071255"/>
            <a:ext cx="2880000" cy="325683"/>
          </a:xfrm>
        </p:spPr>
        <p:txBody>
          <a:bodyPr/>
          <a:lstStyle/>
          <a:p>
            <a:r>
              <a:rPr lang="en-US" dirty="0"/>
              <a:t>Magnus </a:t>
            </a:r>
            <a:r>
              <a:rPr lang="en-US" dirty="0" err="1"/>
              <a:t>Madfors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B5E449-9AE3-4975-8BFD-CF6AF85DA045}"/>
              </a:ext>
            </a:extLst>
          </p:cNvPr>
          <p:cNvSpPr txBox="1"/>
          <p:nvPr/>
        </p:nvSpPr>
        <p:spPr>
          <a:xfrm>
            <a:off x="7842738" y="259935"/>
            <a:ext cx="4120662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Doc: 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ETSI/BOARD(22)137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Source: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  <a:p>
            <a:r>
              <a:rPr lang="en-US" sz="2400" dirty="0">
                <a:solidFill>
                  <a:schemeClr val="accent1"/>
                </a:solidFill>
              </a:rPr>
              <a:t>Agenda item: 12,1?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  <a:p>
            <a:r>
              <a:rPr lang="en-US" sz="2400" dirty="0">
                <a:solidFill>
                  <a:schemeClr val="accent1"/>
                </a:solidFill>
              </a:rPr>
              <a:t>For: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 Information</a:t>
            </a:r>
          </a:p>
        </p:txBody>
      </p:sp>
      <p:sp>
        <p:nvSpPr>
          <p:cNvPr id="8" name="מציין מיקום טקסט 3">
            <a:extLst>
              <a:ext uri="{FF2B5EF4-FFF2-40B4-BE49-F238E27FC236}">
                <a16:creationId xmlns:a16="http://schemas.microsoft.com/office/drawing/2014/main" id="{8156C221-E8FE-4FCC-B9EC-0C922B7AB2C1}"/>
              </a:ext>
            </a:extLst>
          </p:cNvPr>
          <p:cNvSpPr txBox="1">
            <a:spLocks/>
          </p:cNvSpPr>
          <p:nvPr/>
        </p:nvSpPr>
        <p:spPr>
          <a:xfrm>
            <a:off x="7655442" y="5071255"/>
            <a:ext cx="3910216" cy="325683"/>
          </a:xfrm>
          <a:prstGeom prst="rect">
            <a:avLst/>
          </a:prstGeom>
        </p:spPr>
        <p:txBody>
          <a:bodyPr vert="horz" lIns="108878" tIns="54439" rIns="108878" bIns="54439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  <a:defRPr lang="en-US" sz="2000" b="1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defRPr>
            </a:lvl1pPr>
            <a:lvl2pPr marL="36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3"/>
              </a:buClr>
              <a:buSzPct val="93000"/>
              <a:buFontTx/>
              <a:buBlip>
                <a:blip r:embed="rId2"/>
              </a:buBlip>
              <a:defRPr sz="24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2pPr>
            <a:lvl3pPr marL="720000" indent="-36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Pct val="93000"/>
              <a:buFontTx/>
              <a:buBlip>
                <a:blip r:embed="rId2"/>
              </a:buBlip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3pPr>
            <a:lvl4pPr marL="1008000" indent="-288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SzPct val="93000"/>
              <a:buFontTx/>
              <a:buBlip>
                <a:blip r:embed="rId2"/>
              </a:buBlip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4pPr>
            <a:lvl5pPr marL="36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  <a:defRPr sz="24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5pPr>
            <a:lvl6pPr marL="720000" indent="-36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arenR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6pPr>
            <a:lvl7pPr marL="1008000" indent="-288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Font typeface="+mj-lt"/>
              <a:buAutoNum type="alphaLcParenR"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cs typeface="Tahoma"/>
              </a:rPr>
              <a:t>BOARD#137, 31 March 2022</a:t>
            </a:r>
          </a:p>
        </p:txBody>
      </p:sp>
    </p:spTree>
    <p:extLst>
      <p:ext uri="{BB962C8B-B14F-4D97-AF65-F5344CB8AC3E}">
        <p14:creationId xmlns:p14="http://schemas.microsoft.com/office/powerpoint/2010/main" val="1037126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0975B0CF-ED61-4BB8-883A-4C0439B7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  <a:endParaRPr lang="en-US" dirty="0"/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D0DA5E3-0066-4AD3-B908-4A283028E8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9" y="1140812"/>
            <a:ext cx="11225625" cy="4850021"/>
          </a:xfrm>
        </p:spPr>
        <p:txBody>
          <a:bodyPr vert="horz" lIns="108878" tIns="54439" rIns="108878" bIns="54439" rtlCol="0" anchor="t">
            <a:noAutofit/>
          </a:bodyPr>
          <a:lstStyle/>
          <a:p>
            <a:pPr marL="0" lvl="1" indent="0">
              <a:buClr>
                <a:srgbClr val="69747A"/>
              </a:buClr>
              <a:buNone/>
            </a:pPr>
            <a:r>
              <a:rPr lang="en-GB" sz="2000" dirty="0">
                <a:solidFill>
                  <a:srgbClr val="3E484F"/>
                </a:solidFill>
                <a:latin typeface="+mn-lt"/>
              </a:rPr>
              <a:t>1	Adoption of the Agenda		</a:t>
            </a:r>
          </a:p>
          <a:p>
            <a:pPr marL="0" lvl="1" indent="0">
              <a:buClr>
                <a:srgbClr val="69747A"/>
              </a:buClr>
              <a:buNone/>
            </a:pPr>
            <a:r>
              <a:rPr lang="en-GB" sz="2000" dirty="0">
                <a:solidFill>
                  <a:srgbClr val="3E484F"/>
                </a:solidFill>
                <a:latin typeface="+mn-lt"/>
              </a:rPr>
              <a:t>2	Participation:</a:t>
            </a:r>
          </a:p>
          <a:p>
            <a:pPr marL="360000" lvl="2" indent="0">
              <a:buClr>
                <a:srgbClr val="69747A"/>
              </a:buClr>
              <a:buNone/>
            </a:pPr>
            <a:r>
              <a:rPr lang="en-GB" sz="1600" dirty="0">
                <a:solidFill>
                  <a:srgbClr val="3E484F"/>
                </a:solidFill>
                <a:latin typeface="+mn-lt"/>
              </a:rPr>
              <a:t>•	</a:t>
            </a:r>
            <a:r>
              <a:rPr lang="en-GB" dirty="0">
                <a:solidFill>
                  <a:srgbClr val="3E484F"/>
                </a:solidFill>
                <a:latin typeface="+mn-lt"/>
              </a:rPr>
              <a:t>who is here?  </a:t>
            </a:r>
          </a:p>
          <a:p>
            <a:pPr marL="360000" lvl="2" indent="0">
              <a:buClr>
                <a:srgbClr val="69747A"/>
              </a:buClr>
              <a:buNone/>
            </a:pPr>
            <a:r>
              <a:rPr lang="en-GB" dirty="0">
                <a:solidFill>
                  <a:srgbClr val="3E484F"/>
                </a:solidFill>
                <a:latin typeface="+mn-lt"/>
              </a:rPr>
              <a:t>•	who wishes to participate in future?  </a:t>
            </a:r>
          </a:p>
          <a:p>
            <a:pPr marL="360000" lvl="2" indent="0">
              <a:buClr>
                <a:srgbClr val="69747A"/>
              </a:buClr>
              <a:buNone/>
            </a:pPr>
            <a:r>
              <a:rPr lang="en-GB" dirty="0">
                <a:solidFill>
                  <a:srgbClr val="3E484F"/>
                </a:solidFill>
                <a:latin typeface="+mn-lt"/>
              </a:rPr>
              <a:t>•	who else should be here?	</a:t>
            </a:r>
            <a:endParaRPr lang="en-GB" sz="1600" dirty="0">
              <a:solidFill>
                <a:srgbClr val="3E484F"/>
              </a:solidFill>
              <a:latin typeface="+mn-lt"/>
            </a:endParaRPr>
          </a:p>
          <a:p>
            <a:pPr lvl="2">
              <a:buClr>
                <a:srgbClr val="69747A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E484F"/>
                </a:solidFill>
                <a:latin typeface="+mn-lt"/>
              </a:rPr>
              <a:t>    how to involve ETSI members generally (c/f question in GA)</a:t>
            </a:r>
          </a:p>
          <a:p>
            <a:pPr marL="0" lvl="1" indent="0">
              <a:buClr>
                <a:srgbClr val="69747A"/>
              </a:buClr>
              <a:buNone/>
            </a:pPr>
            <a:r>
              <a:rPr lang="en-GB" sz="2000" dirty="0">
                <a:solidFill>
                  <a:srgbClr val="3E484F"/>
                </a:solidFill>
                <a:latin typeface="+mn-lt"/>
              </a:rPr>
              <a:t>3	Review of the INCLU </a:t>
            </a:r>
            <a:r>
              <a:rPr lang="en-GB" sz="2000" dirty="0" err="1">
                <a:solidFill>
                  <a:srgbClr val="3E484F"/>
                </a:solidFill>
                <a:latin typeface="+mn-lt"/>
              </a:rPr>
              <a:t>ToR</a:t>
            </a:r>
            <a:r>
              <a:rPr lang="en-GB" sz="2000" dirty="0">
                <a:solidFill>
                  <a:srgbClr val="3E484F"/>
                </a:solidFill>
                <a:latin typeface="+mn-lt"/>
              </a:rPr>
              <a:t> and update for Board 137			Docs 2</a:t>
            </a:r>
          </a:p>
          <a:p>
            <a:pPr marL="0" lvl="1" indent="0">
              <a:buClr>
                <a:srgbClr val="69747A"/>
              </a:buClr>
              <a:buNone/>
            </a:pPr>
            <a:r>
              <a:rPr lang="en-GB" sz="2000" dirty="0">
                <a:solidFill>
                  <a:srgbClr val="3E484F"/>
                </a:solidFill>
                <a:latin typeface="+mn-lt"/>
              </a:rPr>
              <a:t>4	Initial discussion of activity 03 - inclusiveness improvements		Doc 4 [GA79(22)031r1]</a:t>
            </a:r>
          </a:p>
          <a:p>
            <a:pPr marL="0" lvl="1" indent="0">
              <a:buClr>
                <a:srgbClr val="69747A"/>
              </a:buClr>
              <a:buNone/>
            </a:pPr>
            <a:r>
              <a:rPr lang="en-GB" sz="2000" dirty="0">
                <a:solidFill>
                  <a:srgbClr val="3E484F"/>
                </a:solidFill>
                <a:latin typeface="+mn-lt"/>
              </a:rPr>
              <a:t>5	Meeting calendar							Doc 5</a:t>
            </a:r>
          </a:p>
          <a:p>
            <a:pPr marL="0" lvl="1" indent="0">
              <a:buClr>
                <a:srgbClr val="69747A"/>
              </a:buClr>
              <a:buNone/>
            </a:pPr>
            <a:r>
              <a:rPr lang="en-GB" sz="2000" dirty="0">
                <a:solidFill>
                  <a:srgbClr val="3E484F"/>
                </a:solidFill>
                <a:latin typeface="+mn-lt"/>
              </a:rPr>
              <a:t>6	Review of actions and report to Board 137				Doc 3 to come</a:t>
            </a:r>
          </a:p>
          <a:p>
            <a:pPr marL="0" lvl="1" indent="0">
              <a:buClr>
                <a:srgbClr val="69747A"/>
              </a:buClr>
              <a:buNone/>
            </a:pPr>
            <a:r>
              <a:rPr lang="en-GB" sz="2000" dirty="0">
                <a:solidFill>
                  <a:srgbClr val="3E484F"/>
                </a:solidFill>
                <a:latin typeface="+mn-lt"/>
              </a:rPr>
              <a:t>7	AOB		</a:t>
            </a:r>
          </a:p>
          <a:p>
            <a:pPr marL="0" lvl="1" indent="0">
              <a:buClr>
                <a:srgbClr val="69747A"/>
              </a:buClr>
              <a:buNone/>
            </a:pPr>
            <a:endParaRPr lang="en-GB" sz="2000" dirty="0">
              <a:solidFill>
                <a:srgbClr val="3E484F"/>
              </a:solidFill>
              <a:latin typeface="+mn-lt"/>
            </a:endParaRPr>
          </a:p>
          <a:p>
            <a:pPr marL="359410" lvl="1" indent="-359410">
              <a:buClr>
                <a:srgbClr val="69747A"/>
              </a:buClr>
            </a:pPr>
            <a:endParaRPr lang="en-GB" sz="2000" dirty="0">
              <a:solidFill>
                <a:srgbClr val="3E484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551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0975B0CF-ED61-4BB8-883A-4C0439B7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Item 2 - Participation</a:t>
            </a:r>
            <a:endParaRPr lang="en-US" dirty="0"/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D0DA5E3-0066-4AD3-B908-4A283028E8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140813"/>
            <a:ext cx="11225625" cy="5353294"/>
          </a:xfrm>
        </p:spPr>
        <p:txBody>
          <a:bodyPr/>
          <a:lstStyle/>
          <a:p>
            <a:pPr lvl="2" algn="just">
              <a:buClr>
                <a:srgbClr val="69747A"/>
              </a:buClr>
            </a:pPr>
            <a:r>
              <a:rPr lang="en-GB" sz="2800" dirty="0">
                <a:latin typeface="+mn-lt"/>
              </a:rPr>
              <a:t>Mailing list being established, based on attendance here</a:t>
            </a:r>
          </a:p>
          <a:p>
            <a:pPr lvl="2" algn="just">
              <a:buClr>
                <a:srgbClr val="69747A"/>
              </a:buClr>
            </a:pPr>
            <a:r>
              <a:rPr lang="en-GB" sz="2800" dirty="0">
                <a:latin typeface="+mn-lt"/>
              </a:rPr>
              <a:t>We will have an e-mail reflector</a:t>
            </a:r>
          </a:p>
          <a:p>
            <a:pPr lvl="2" algn="just">
              <a:buClr>
                <a:srgbClr val="69747A"/>
              </a:buClr>
            </a:pPr>
            <a:r>
              <a:rPr lang="en-GB" sz="2800" dirty="0">
                <a:latin typeface="+mn-lt"/>
              </a:rPr>
              <a:t>Board members (elected and ex-officio), Annex III representatives, Secretariat</a:t>
            </a:r>
          </a:p>
          <a:p>
            <a:pPr lvl="2" algn="just">
              <a:buClr>
                <a:srgbClr val="69747A"/>
              </a:buClr>
            </a:pPr>
            <a:r>
              <a:rPr lang="en-GB" sz="2800" dirty="0">
                <a:latin typeface="+mn-lt"/>
              </a:rPr>
              <a:t>Should any other Board members be added?</a:t>
            </a:r>
          </a:p>
          <a:p>
            <a:pPr lvl="2" algn="just">
              <a:buClr>
                <a:srgbClr val="69747A"/>
              </a:buClr>
            </a:pPr>
            <a:endParaRPr lang="en-GB" dirty="0"/>
          </a:p>
          <a:p>
            <a:pPr lvl="2" algn="just">
              <a:buClr>
                <a:srgbClr val="69747A"/>
              </a:buClr>
            </a:pPr>
            <a:endParaRPr lang="en-GB" dirty="0"/>
          </a:p>
          <a:p>
            <a:pPr marL="360000" lvl="2" indent="0" algn="just">
              <a:buClr>
                <a:srgbClr val="69747A"/>
              </a:buClr>
              <a:buNone/>
            </a:pPr>
            <a:endParaRPr lang="en-GB" dirty="0"/>
          </a:p>
          <a:p>
            <a:pPr lvl="7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8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0975B0CF-ED61-4BB8-883A-4C0439B7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Item 3 – Revised </a:t>
            </a:r>
            <a:r>
              <a:rPr lang="en-US" altLang="en-US" dirty="0" err="1"/>
              <a:t>ToRs</a:t>
            </a:r>
            <a:r>
              <a:rPr lang="en-US" altLang="en-US" dirty="0"/>
              <a:t> – doc.2r1</a:t>
            </a:r>
            <a:endParaRPr lang="en-US" dirty="0"/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D0DA5E3-0066-4AD3-B908-4A283028E8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292843"/>
            <a:ext cx="11225625" cy="4958488"/>
          </a:xfrm>
        </p:spPr>
        <p:txBody>
          <a:bodyPr/>
          <a:lstStyle/>
          <a:p>
            <a:pPr lvl="1">
              <a:buClr>
                <a:srgbClr val="69747A"/>
              </a:buClr>
            </a:pPr>
            <a:r>
              <a:rPr lang="en-GB" altLang="en-US" dirty="0">
                <a:solidFill>
                  <a:srgbClr val="3E484F"/>
                </a:solidFill>
              </a:rPr>
              <a:t>Draft Revision takes account of inputs at and just after Board 136, from Matthias, Kevin, Jamshid plus (where possible) elements of the exchanges in the Chat</a:t>
            </a:r>
          </a:p>
          <a:p>
            <a:pPr lvl="1">
              <a:buClr>
                <a:srgbClr val="69747A"/>
              </a:buClr>
            </a:pPr>
            <a:r>
              <a:rPr lang="en-GB" altLang="en-US" dirty="0">
                <a:solidFill>
                  <a:srgbClr val="3E484F"/>
                </a:solidFill>
              </a:rPr>
              <a:t>Updated version clarifies proposed Activity 03 in the light of the GA discussions on the EU strategy</a:t>
            </a:r>
          </a:p>
          <a:p>
            <a:pPr lvl="1">
              <a:buClr>
                <a:srgbClr val="69747A"/>
              </a:buClr>
            </a:pPr>
            <a:r>
              <a:rPr lang="en-GB" altLang="en-US" dirty="0">
                <a:solidFill>
                  <a:srgbClr val="3E484F"/>
                </a:solidFill>
              </a:rPr>
              <a:t>Discussion of draft paragraph by paragraph:</a:t>
            </a:r>
          </a:p>
          <a:p>
            <a:pPr marL="0" lvl="1" indent="0">
              <a:buClr>
                <a:srgbClr val="69747A"/>
              </a:buClr>
              <a:buNone/>
            </a:pPr>
            <a:r>
              <a:rPr lang="en-GB" altLang="en-US" dirty="0">
                <a:solidFill>
                  <a:srgbClr val="3E484F"/>
                </a:solidFill>
              </a:rPr>
              <a:t>                         ………………………………….</a:t>
            </a:r>
          </a:p>
          <a:p>
            <a:pPr marL="360000" lvl="2" indent="0">
              <a:buClr>
                <a:srgbClr val="69747A"/>
              </a:buClr>
              <a:buNone/>
            </a:pPr>
            <a:endParaRPr lang="en-GB" dirty="0">
              <a:solidFill>
                <a:srgbClr val="3E48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0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0975B0CF-ED61-4BB8-883A-4C0439B7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altLang="en-US" dirty="0">
                <a:latin typeface="+mn-lt"/>
              </a:rPr>
            </a:br>
            <a:br>
              <a:rPr lang="en-US" altLang="en-US" dirty="0">
                <a:latin typeface="+mn-lt"/>
              </a:rPr>
            </a:br>
            <a:br>
              <a:rPr lang="en-US" altLang="en-US" dirty="0">
                <a:latin typeface="+mn-lt"/>
              </a:rPr>
            </a:br>
            <a:r>
              <a:rPr lang="en-GB" altLang="en-US" dirty="0">
                <a:latin typeface="+mn-lt"/>
              </a:rPr>
              <a:t>Activity 1	Stakeholder outreach</a:t>
            </a:r>
            <a:br>
              <a:rPr lang="en-GB" altLang="en-US" dirty="0">
                <a:latin typeface="+mn-lt"/>
              </a:rPr>
            </a:br>
            <a:endParaRPr lang="en-US" dirty="0"/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D0DA5E3-0066-4AD3-B908-4A283028E8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140813"/>
            <a:ext cx="11225625" cy="5353294"/>
          </a:xfrm>
        </p:spPr>
        <p:txBody>
          <a:bodyPr/>
          <a:lstStyle/>
          <a:p>
            <a:pPr lvl="1">
              <a:buClr>
                <a:srgbClr val="69747A"/>
              </a:buClr>
            </a:pPr>
            <a:r>
              <a:rPr lang="en-GB" altLang="en-US" dirty="0">
                <a:solidFill>
                  <a:srgbClr val="3E484F"/>
                </a:solidFill>
              </a:rPr>
              <a:t>Methodology:</a:t>
            </a:r>
          </a:p>
          <a:p>
            <a:pPr lvl="2">
              <a:spcBef>
                <a:spcPts val="1200"/>
              </a:spcBef>
              <a:buClr>
                <a:srgbClr val="69747A"/>
              </a:buClr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Brainstorm list of targets </a:t>
            </a:r>
          </a:p>
          <a:p>
            <a:pPr lvl="2">
              <a:spcBef>
                <a:spcPts val="1200"/>
              </a:spcBef>
              <a:buClr>
                <a:srgbClr val="69747A"/>
              </a:buClr>
              <a:defRPr/>
            </a:pP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Assign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volunteers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 to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investigate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promising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ones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 in more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detail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 and propose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next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steps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…</a:t>
            </a:r>
          </a:p>
          <a:p>
            <a:pPr lvl="2">
              <a:spcBef>
                <a:spcPts val="1200"/>
              </a:spcBef>
              <a:buClr>
                <a:srgbClr val="69747A"/>
              </a:buClr>
              <a:defRPr/>
            </a:pP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Further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treatment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 ad hoc?</a:t>
            </a:r>
          </a:p>
          <a:p>
            <a:pPr lvl="1">
              <a:buClr>
                <a:srgbClr val="69747A"/>
              </a:buClr>
            </a:pPr>
            <a:r>
              <a:rPr lang="en-GB" altLang="en-US" dirty="0">
                <a:solidFill>
                  <a:srgbClr val="3E484F"/>
                </a:solidFill>
              </a:rPr>
              <a:t>Timeframe:</a:t>
            </a:r>
          </a:p>
          <a:p>
            <a:pPr lvl="2">
              <a:buClr>
                <a:srgbClr val="69747A"/>
              </a:buClr>
            </a:pPr>
            <a:r>
              <a:rPr lang="en-GB" altLang="en-US" dirty="0">
                <a:solidFill>
                  <a:srgbClr val="3E484F"/>
                </a:solidFill>
                <a:latin typeface="+mn-lt"/>
              </a:rPr>
              <a:t>First discussion meeting 2</a:t>
            </a:r>
          </a:p>
          <a:p>
            <a:pPr lvl="2">
              <a:buClr>
                <a:srgbClr val="69747A"/>
              </a:buClr>
            </a:pPr>
            <a:r>
              <a:rPr lang="en-GB" altLang="en-US" dirty="0">
                <a:solidFill>
                  <a:srgbClr val="3E484F"/>
                </a:solidFill>
                <a:latin typeface="+mn-lt"/>
              </a:rPr>
              <a:t>Report back meetings 3 and 4</a:t>
            </a:r>
          </a:p>
          <a:p>
            <a:pPr lvl="2">
              <a:buClr>
                <a:srgbClr val="69747A"/>
              </a:buClr>
            </a:pPr>
            <a:r>
              <a:rPr lang="en-GB" altLang="en-US" dirty="0">
                <a:solidFill>
                  <a:srgbClr val="3E484F"/>
                </a:solidFill>
                <a:latin typeface="+mn-lt"/>
              </a:rPr>
              <a:t>Further work as needed during 2022</a:t>
            </a:r>
          </a:p>
          <a:p>
            <a:pPr lvl="2">
              <a:buClr>
                <a:srgbClr val="69747A"/>
              </a:buClr>
            </a:pPr>
            <a:endParaRPr lang="en-GB" altLang="en-US" dirty="0">
              <a:solidFill>
                <a:srgbClr val="3E484F"/>
              </a:solidFill>
            </a:endParaRPr>
          </a:p>
          <a:p>
            <a:pPr marL="360000" lvl="2" indent="0" algn="just">
              <a:buClr>
                <a:srgbClr val="69747A"/>
              </a:buClr>
              <a:buNone/>
            </a:pPr>
            <a:endParaRPr lang="en-GB" dirty="0"/>
          </a:p>
          <a:p>
            <a:pPr lvl="7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0975B0CF-ED61-4BB8-883A-4C0439B7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Activity 2 – Stakeholder event</a:t>
            </a:r>
            <a:endParaRPr lang="en-US" dirty="0"/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D0DA5E3-0066-4AD3-B908-4A283028E8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292843"/>
            <a:ext cx="11225625" cy="4958488"/>
          </a:xfrm>
        </p:spPr>
        <p:txBody>
          <a:bodyPr/>
          <a:lstStyle/>
          <a:p>
            <a:pPr lvl="1">
              <a:buClr>
                <a:srgbClr val="69747A"/>
              </a:buClr>
            </a:pPr>
            <a:r>
              <a:rPr lang="en-GB" sz="2000" dirty="0">
                <a:solidFill>
                  <a:srgbClr val="3E484F"/>
                </a:solidFill>
              </a:rPr>
              <a:t>If it’s a big event it needs a long lead-time!</a:t>
            </a:r>
          </a:p>
          <a:p>
            <a:pPr lvl="1">
              <a:buClr>
                <a:srgbClr val="69747A"/>
              </a:buClr>
            </a:pPr>
            <a:r>
              <a:rPr lang="en-GB" sz="2000" dirty="0">
                <a:solidFill>
                  <a:srgbClr val="3E484F"/>
                </a:solidFill>
              </a:rPr>
              <a:t>Chicken and egg – we need to have a good package of topics to discuss</a:t>
            </a:r>
          </a:p>
          <a:p>
            <a:pPr lvl="1">
              <a:buClr>
                <a:srgbClr val="69747A"/>
              </a:buClr>
            </a:pPr>
            <a:r>
              <a:rPr lang="en-GB" sz="2000" dirty="0">
                <a:solidFill>
                  <a:srgbClr val="3E484F"/>
                </a:solidFill>
              </a:rPr>
              <a:t>We need to provide a business case before go/no go</a:t>
            </a:r>
          </a:p>
          <a:p>
            <a:pPr marL="360000" marR="0" lvl="1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9747A"/>
              </a:buClr>
              <a:buSzPct val="93000"/>
              <a:buFontTx/>
              <a:buBlip>
                <a:blip r:embed="rId3"/>
              </a:buBlip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Methodology:</a:t>
            </a:r>
          </a:p>
          <a:p>
            <a:pPr marL="720000" marR="0" lvl="2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9747A"/>
              </a:buClr>
              <a:buSzPct val="93000"/>
              <a:buFontTx/>
              <a:buBlip>
                <a:blip r:embed="rId3"/>
              </a:buBlip>
              <a:tabLst/>
              <a:defRPr/>
            </a:pPr>
            <a:r>
              <a:rPr lang="en-US" dirty="0">
                <a:solidFill>
                  <a:srgbClr val="3E484F"/>
                </a:solidFill>
                <a:latin typeface="Calibri" panose="020F0502020204030204"/>
              </a:rPr>
              <a:t>Follow ETSI parameters for open meeting </a:t>
            </a:r>
            <a:r>
              <a:rPr lang="en-US" dirty="0" err="1">
                <a:solidFill>
                  <a:srgbClr val="3E484F"/>
                </a:solidFill>
                <a:latin typeface="Calibri" panose="020F0502020204030204"/>
              </a:rPr>
              <a:t>organisation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E484F"/>
              </a:solidFill>
              <a:effectLst/>
              <a:uLnTx/>
              <a:uFillTx/>
              <a:latin typeface="Calibri" panose="020F0502020204030204"/>
              <a:ea typeface="+mn-ea"/>
              <a:cs typeface="Tahoma" panose="020B0604030504040204" pitchFamily="34" charset="0"/>
            </a:endParaRPr>
          </a:p>
          <a:p>
            <a:pPr marL="720000" marR="0" lvl="2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9747A"/>
              </a:buClr>
              <a:buSzPct val="93000"/>
              <a:buFontTx/>
              <a:buBlip>
                <a:blip r:embed="rId3"/>
              </a:buBlip>
              <a:tabLst/>
              <a:defRPr/>
            </a:pPr>
            <a:r>
              <a:rPr lang="fr-FR" dirty="0" err="1">
                <a:solidFill>
                  <a:srgbClr val="3E484F"/>
                </a:solidFill>
                <a:latin typeface="Calibri" panose="020F0502020204030204"/>
              </a:rPr>
              <a:t>Prepare</a:t>
            </a:r>
            <a:r>
              <a:rPr lang="fr-FR" dirty="0">
                <a:solidFill>
                  <a:srgbClr val="3E484F"/>
                </a:solidFill>
                <a:latin typeface="Calibri" panose="020F0502020204030204"/>
              </a:rPr>
              <a:t> first </a:t>
            </a:r>
            <a:r>
              <a:rPr lang="fr-FR" dirty="0" err="1">
                <a:solidFill>
                  <a:srgbClr val="3E484F"/>
                </a:solidFill>
                <a:latin typeface="Calibri" panose="020F0502020204030204"/>
              </a:rPr>
              <a:t>proposals</a:t>
            </a:r>
            <a:r>
              <a:rPr lang="fr-FR" dirty="0">
                <a:solidFill>
                  <a:srgbClr val="3E484F"/>
                </a:solidFill>
                <a:latin typeface="Calibri" panose="020F0502020204030204"/>
              </a:rPr>
              <a:t> </a:t>
            </a:r>
            <a:r>
              <a:rPr lang="fr-FR" dirty="0" err="1">
                <a:solidFill>
                  <a:srgbClr val="3E484F"/>
                </a:solidFill>
                <a:latin typeface="Calibri" panose="020F0502020204030204"/>
              </a:rPr>
              <a:t>identifying</a:t>
            </a:r>
            <a:r>
              <a:rPr lang="fr-FR" dirty="0">
                <a:solidFill>
                  <a:srgbClr val="3E484F"/>
                </a:solidFill>
                <a:latin typeface="Calibri" panose="020F0502020204030204"/>
              </a:rPr>
              <a:t> </a:t>
            </a:r>
            <a:r>
              <a:rPr lang="fr-FR" dirty="0" err="1">
                <a:solidFill>
                  <a:srgbClr val="3E484F"/>
                </a:solidFill>
                <a:latin typeface="Calibri" panose="020F0502020204030204"/>
              </a:rPr>
              <a:t>some</a:t>
            </a:r>
            <a:r>
              <a:rPr lang="fr-FR" dirty="0">
                <a:solidFill>
                  <a:srgbClr val="3E484F"/>
                </a:solidFill>
                <a:latin typeface="Calibri" panose="020F0502020204030204"/>
              </a:rPr>
              <a:t> </a:t>
            </a:r>
            <a:r>
              <a:rPr lang="fr-FR" dirty="0" err="1">
                <a:solidFill>
                  <a:srgbClr val="3E484F"/>
                </a:solidFill>
                <a:latin typeface="Calibri" panose="020F0502020204030204"/>
              </a:rPr>
              <a:t>outline</a:t>
            </a:r>
            <a:r>
              <a:rPr lang="fr-FR" dirty="0">
                <a:solidFill>
                  <a:srgbClr val="3E484F"/>
                </a:solidFill>
                <a:latin typeface="Calibri" panose="020F0502020204030204"/>
              </a:rPr>
              <a:t> agenda topics</a:t>
            </a:r>
          </a:p>
          <a:p>
            <a:pPr marL="720000" marR="0" lvl="2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9747A"/>
              </a:buClr>
              <a:buSzPct val="93000"/>
              <a:buFontTx/>
              <a:buBlip>
                <a:blip r:embed="rId3"/>
              </a:buBlip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If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agreed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,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develop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Steering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Committee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etc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3E484F"/>
              </a:solidFill>
              <a:effectLst/>
              <a:uLnTx/>
              <a:uFillTx/>
              <a:latin typeface="Calibri" panose="020F0502020204030204"/>
              <a:ea typeface="+mn-ea"/>
              <a:cs typeface="Tahoma" panose="020B0604030504040204" pitchFamily="34" charset="0"/>
            </a:endParaRPr>
          </a:p>
          <a:p>
            <a:pPr marL="360000" marR="0" lvl="1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9747A"/>
              </a:buClr>
              <a:buSzPct val="93000"/>
              <a:buFontTx/>
              <a:buBlip>
                <a:blip r:embed="rId3"/>
              </a:buBlip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Timeframe:</a:t>
            </a:r>
          </a:p>
          <a:p>
            <a:pPr lvl="2">
              <a:buClr>
                <a:srgbClr val="69747A"/>
              </a:buClr>
            </a:pPr>
            <a:r>
              <a:rPr lang="en-GB" dirty="0">
                <a:solidFill>
                  <a:srgbClr val="3E484F"/>
                </a:solidFill>
                <a:latin typeface="+mn-lt"/>
              </a:rPr>
              <a:t>First thoughts to June or September Boards</a:t>
            </a:r>
          </a:p>
          <a:p>
            <a:pPr lvl="2">
              <a:buClr>
                <a:srgbClr val="69747A"/>
              </a:buClr>
            </a:pPr>
            <a:r>
              <a:rPr lang="en-GB" dirty="0">
                <a:solidFill>
                  <a:srgbClr val="3E484F"/>
                </a:solidFill>
                <a:latin typeface="+mn-lt"/>
              </a:rPr>
              <a:t>Go/no go September</a:t>
            </a:r>
          </a:p>
          <a:p>
            <a:pPr lvl="2">
              <a:buClr>
                <a:srgbClr val="69747A"/>
              </a:buClr>
            </a:pPr>
            <a:r>
              <a:rPr lang="en-GB" dirty="0">
                <a:solidFill>
                  <a:srgbClr val="3E484F"/>
                </a:solidFill>
                <a:latin typeface="+mn-lt"/>
              </a:rPr>
              <a:t>Event spring or mid-2023</a:t>
            </a:r>
          </a:p>
          <a:p>
            <a:pPr lvl="1">
              <a:buClr>
                <a:srgbClr val="69747A"/>
              </a:buClr>
            </a:pPr>
            <a:endParaRPr lang="en-GB" sz="2000" dirty="0">
              <a:solidFill>
                <a:srgbClr val="3E484F"/>
              </a:solidFill>
            </a:endParaRPr>
          </a:p>
          <a:p>
            <a:pPr lvl="1">
              <a:buClr>
                <a:srgbClr val="69747A"/>
              </a:buClr>
            </a:pPr>
            <a:endParaRPr lang="en-GB" sz="2000" dirty="0">
              <a:solidFill>
                <a:srgbClr val="3E48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2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0975B0CF-ED61-4BB8-883A-4C0439B7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Activity 3 – Inclusiveness improvements – doc.4</a:t>
            </a:r>
            <a:endParaRPr lang="en-US" dirty="0"/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D0DA5E3-0066-4AD3-B908-4A283028E8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9" y="1302055"/>
            <a:ext cx="11225625" cy="5058552"/>
          </a:xfrm>
        </p:spPr>
        <p:txBody>
          <a:bodyPr/>
          <a:lstStyle/>
          <a:p>
            <a:pPr marL="0" lvl="1" indent="0">
              <a:buClr>
                <a:srgbClr val="69747A"/>
              </a:buClr>
              <a:buNone/>
            </a:pPr>
            <a:r>
              <a:rPr lang="en-GB" sz="2400" dirty="0">
                <a:solidFill>
                  <a:srgbClr val="3E484F"/>
                </a:solidFill>
              </a:rPr>
              <a:t>Methodology:</a:t>
            </a:r>
          </a:p>
          <a:p>
            <a:pPr marL="360000" marR="0" lvl="1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69747A"/>
              </a:buClr>
              <a:buSzPct val="93000"/>
              <a:buFontTx/>
              <a:buBlip>
                <a:blip r:embed="rId2"/>
              </a:buBlip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Should include –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but not be confined to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E484F"/>
                </a:solidFill>
                <a:effectLst/>
                <a:uLnTx/>
                <a:uFillTx/>
                <a:latin typeface="Calibri" panose="020F0502020204030204"/>
                <a:ea typeface="+mn-ea"/>
                <a:cs typeface="Tahoma" panose="020B0604030504040204" pitchFamily="34" charset="0"/>
              </a:rPr>
              <a:t>– list in GA79 proposal from Annex III </a:t>
            </a:r>
          </a:p>
          <a:p>
            <a:pPr lvl="1">
              <a:buClr>
                <a:srgbClr val="69747A"/>
              </a:buClr>
            </a:pPr>
            <a:r>
              <a:rPr lang="en-GB" sz="2400" dirty="0">
                <a:solidFill>
                  <a:srgbClr val="3E484F"/>
                </a:solidFill>
              </a:rPr>
              <a:t>Examine in detail list of improvements suggested/proposed </a:t>
            </a:r>
          </a:p>
          <a:p>
            <a:pPr lvl="1">
              <a:buClr>
                <a:srgbClr val="69747A"/>
              </a:buClr>
            </a:pPr>
            <a:r>
              <a:rPr lang="en-GB" dirty="0">
                <a:solidFill>
                  <a:srgbClr val="3E484F"/>
                </a:solidFill>
              </a:rPr>
              <a:t>Phase one - volunteers per subject to:</a:t>
            </a:r>
          </a:p>
          <a:p>
            <a:pPr lvl="2">
              <a:buClr>
                <a:srgbClr val="69747A"/>
              </a:buClr>
            </a:pPr>
            <a:r>
              <a:rPr lang="en-GB" dirty="0">
                <a:solidFill>
                  <a:srgbClr val="3E484F"/>
                </a:solidFill>
                <a:latin typeface="+mn-lt"/>
              </a:rPr>
              <a:t>List the pros and cons</a:t>
            </a:r>
          </a:p>
          <a:p>
            <a:pPr lvl="2">
              <a:buClr>
                <a:srgbClr val="69747A"/>
              </a:buClr>
            </a:pPr>
            <a:r>
              <a:rPr lang="en-GB" dirty="0">
                <a:solidFill>
                  <a:srgbClr val="3E484F"/>
                </a:solidFill>
                <a:latin typeface="+mn-lt"/>
              </a:rPr>
              <a:t>Think about issues concerned with how to implement changes</a:t>
            </a:r>
          </a:p>
          <a:p>
            <a:pPr lvl="2">
              <a:buClr>
                <a:srgbClr val="69747A"/>
              </a:buClr>
            </a:pPr>
            <a:r>
              <a:rPr lang="en-GB" dirty="0">
                <a:solidFill>
                  <a:srgbClr val="3E484F"/>
                </a:solidFill>
                <a:latin typeface="+mn-lt"/>
              </a:rPr>
              <a:t>Proposed recommendations</a:t>
            </a:r>
          </a:p>
          <a:p>
            <a:pPr lvl="1">
              <a:buClr>
                <a:srgbClr val="69747A"/>
              </a:buClr>
            </a:pPr>
            <a:r>
              <a:rPr lang="en-GB" dirty="0">
                <a:solidFill>
                  <a:srgbClr val="3E484F"/>
                </a:solidFill>
              </a:rPr>
              <a:t>Phase two – prepare detailed package of proposals</a:t>
            </a:r>
          </a:p>
          <a:p>
            <a:pPr marL="0" lvl="1" indent="0">
              <a:buClr>
                <a:srgbClr val="69747A"/>
              </a:buClr>
              <a:buNone/>
            </a:pPr>
            <a:r>
              <a:rPr lang="en-GB" dirty="0">
                <a:solidFill>
                  <a:srgbClr val="3E484F"/>
                </a:solidFill>
              </a:rPr>
              <a:t>Timescale:</a:t>
            </a:r>
          </a:p>
          <a:p>
            <a:pPr lvl="1">
              <a:buClr>
                <a:srgbClr val="69747A"/>
              </a:buClr>
            </a:pPr>
            <a:r>
              <a:rPr lang="en-GB" sz="2400" dirty="0">
                <a:solidFill>
                  <a:srgbClr val="3E484F"/>
                </a:solidFill>
              </a:rPr>
              <a:t>Phase one – prior to June Board</a:t>
            </a:r>
          </a:p>
          <a:p>
            <a:pPr lvl="1">
              <a:buClr>
                <a:srgbClr val="69747A"/>
              </a:buClr>
            </a:pPr>
            <a:r>
              <a:rPr lang="en-GB" sz="2400" dirty="0">
                <a:solidFill>
                  <a:srgbClr val="3E484F"/>
                </a:solidFill>
              </a:rPr>
              <a:t>Phase two – preparation for GA80</a:t>
            </a:r>
            <a:endParaRPr lang="en-GB" dirty="0">
              <a:solidFill>
                <a:srgbClr val="3E484F"/>
              </a:solidFill>
              <a:latin typeface="+mn-lt"/>
            </a:endParaRPr>
          </a:p>
          <a:p>
            <a:pPr lvl="2">
              <a:buClr>
                <a:srgbClr val="69747A"/>
              </a:buClr>
            </a:pPr>
            <a:endParaRPr lang="en-GB" dirty="0">
              <a:solidFill>
                <a:srgbClr val="3E484F"/>
              </a:solidFill>
              <a:latin typeface="+mn-lt"/>
            </a:endParaRPr>
          </a:p>
          <a:p>
            <a:pPr marL="0" lvl="1" indent="0">
              <a:buNone/>
            </a:pPr>
            <a:endParaRPr lang="de-DE" dirty="0">
              <a:solidFill>
                <a:srgbClr val="3E484F"/>
              </a:solidFill>
            </a:endParaRPr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0183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0975B0CF-ED61-4BB8-883A-4C0439B7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calendar – doc.5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D0DA5E3-0066-4AD3-B908-4A283028E8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146539"/>
            <a:ext cx="11225625" cy="4974343"/>
          </a:xfrm>
        </p:spPr>
        <p:txBody>
          <a:bodyPr/>
          <a:lstStyle/>
          <a:p>
            <a:pPr lvl="1" algn="just">
              <a:spcBef>
                <a:spcPts val="0"/>
              </a:spcBef>
              <a:buClr>
                <a:srgbClr val="69747A"/>
              </a:buClr>
            </a:pPr>
            <a:r>
              <a:rPr lang="en-GB" sz="2000" i="1" dirty="0">
                <a:latin typeface="Arial" panose="020B0604020202020204" pitchFamily="34" charset="0"/>
              </a:rPr>
              <a:t>Synchronise where possible with REGPOLES, </a:t>
            </a:r>
            <a:r>
              <a:rPr lang="en-GB" sz="2000" i="1" dirty="0" err="1">
                <a:latin typeface="Arial" panose="020B0604020202020204" pitchFamily="34" charset="0"/>
              </a:rPr>
              <a:t>eg</a:t>
            </a:r>
            <a:r>
              <a:rPr lang="en-GB" sz="2000" i="1" dirty="0">
                <a:latin typeface="Arial" panose="020B0604020202020204" pitchFamily="34" charset="0"/>
              </a:rPr>
              <a:t> same day immediately after? </a:t>
            </a: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r>
              <a:rPr lang="en-GB" sz="2000" dirty="0">
                <a:latin typeface="Arial" panose="020B0604020202020204" pitchFamily="34" charset="0"/>
              </a:rPr>
              <a:t>Meeting 1		This</a:t>
            </a: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r>
              <a:rPr lang="en-GB" sz="2000" dirty="0">
                <a:latin typeface="Arial" panose="020B0604020202020204" pitchFamily="34" charset="0"/>
              </a:rPr>
              <a:t>Meeting 2		April TBC – 21, 22, 25, 26 (am), 28, 29? (self-standing)</a:t>
            </a: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r>
              <a:rPr lang="en-GB" sz="2000" dirty="0">
                <a:latin typeface="Arial" panose="020B0604020202020204" pitchFamily="34" charset="0"/>
              </a:rPr>
              <a:t>Meeting 3		May TBC – REGPOLES Doodling under way</a:t>
            </a: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r>
              <a:rPr lang="en-GB" sz="2000" dirty="0">
                <a:latin typeface="Arial" panose="020B0604020202020204" pitchFamily="34" charset="0"/>
              </a:rPr>
              <a:t>Meeting 4		7 June</a:t>
            </a: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r>
              <a:rPr lang="en-GB" sz="2000" i="1" dirty="0">
                <a:latin typeface="Arial" panose="020B0604020202020204" pitchFamily="34" charset="0"/>
              </a:rPr>
              <a:t>Board 138		14-16 June</a:t>
            </a: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endParaRPr lang="en-GB" sz="2000" dirty="0">
              <a:latin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r>
              <a:rPr lang="en-GB" sz="2000" dirty="0">
                <a:latin typeface="Arial" panose="020B0604020202020204" pitchFamily="34" charset="0"/>
              </a:rPr>
              <a:t>Meeting 5		5 July</a:t>
            </a: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r>
              <a:rPr lang="en-GB" sz="2000" i="1" dirty="0">
                <a:latin typeface="Arial" panose="020B0604020202020204" pitchFamily="34" charset="0"/>
              </a:rPr>
              <a:t>Board 139		6-8 September</a:t>
            </a: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endParaRPr lang="en-GB" sz="2000" dirty="0">
              <a:latin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r>
              <a:rPr lang="en-GB" sz="2000" dirty="0">
                <a:latin typeface="Arial" panose="020B0604020202020204" pitchFamily="34" charset="0"/>
              </a:rPr>
              <a:t>Meeting 6		13 September</a:t>
            </a: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r>
              <a:rPr lang="en-GB" sz="2000" dirty="0">
                <a:latin typeface="Arial" panose="020B0604020202020204" pitchFamily="34" charset="0"/>
              </a:rPr>
              <a:t>Meeting 7		4 October</a:t>
            </a: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r>
              <a:rPr lang="en-GB" sz="2000" dirty="0">
                <a:latin typeface="Arial" panose="020B0604020202020204" pitchFamily="34" charset="0"/>
              </a:rPr>
              <a:t>Meeting 8		8 November?</a:t>
            </a: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r>
              <a:rPr lang="en-GB" sz="2000" i="1" dirty="0">
                <a:latin typeface="Arial" panose="020B0604020202020204" pitchFamily="34" charset="0"/>
              </a:rPr>
              <a:t>Board 139a		16 November</a:t>
            </a: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endParaRPr lang="en-GB" sz="2000" dirty="0">
              <a:latin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Clr>
                <a:srgbClr val="69747A"/>
              </a:buClr>
            </a:pPr>
            <a:r>
              <a:rPr lang="en-GB" sz="2000" i="1" dirty="0">
                <a:latin typeface="Arial" panose="020B0604020202020204" pitchFamily="34" charset="0"/>
              </a:rPr>
              <a:t>GA80		28-29 November</a:t>
            </a:r>
          </a:p>
          <a:p>
            <a:pPr marL="720000" lvl="6" indent="0" algn="just">
              <a:spcBef>
                <a:spcPts val="0"/>
              </a:spcBef>
              <a:buClr>
                <a:srgbClr val="69747A"/>
              </a:buClr>
              <a:buNone/>
            </a:pPr>
            <a:endParaRPr lang="en-GB" dirty="0"/>
          </a:p>
          <a:p>
            <a:pPr lvl="3">
              <a:buClr>
                <a:srgbClr val="69747A"/>
              </a:buClr>
            </a:pPr>
            <a:endParaRPr lang="en-GB" dirty="0"/>
          </a:p>
          <a:p>
            <a:pPr lvl="2">
              <a:buClr>
                <a:srgbClr val="69747A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444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0975B0CF-ED61-4BB8-883A-4C0439B7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your </a:t>
            </a:r>
            <a:r>
              <a:rPr lang="en-US" dirty="0" err="1"/>
              <a:t>particpation</a:t>
            </a:r>
            <a:endParaRPr lang="en-US" dirty="0"/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D0DA5E3-0066-4AD3-B908-4A283028E8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146539"/>
            <a:ext cx="11225625" cy="4974343"/>
          </a:xfrm>
        </p:spPr>
        <p:txBody>
          <a:bodyPr/>
          <a:lstStyle/>
          <a:p>
            <a:pPr marL="720000" lvl="6" indent="0" algn="just">
              <a:spcBef>
                <a:spcPts val="0"/>
              </a:spcBef>
              <a:buClr>
                <a:srgbClr val="69747A"/>
              </a:buClr>
              <a:buNone/>
            </a:pPr>
            <a:endParaRPr lang="en-GB" dirty="0"/>
          </a:p>
          <a:p>
            <a:pPr lvl="3">
              <a:buClr>
                <a:srgbClr val="69747A"/>
              </a:buClr>
            </a:pPr>
            <a:endParaRPr lang="en-GB" dirty="0"/>
          </a:p>
          <a:p>
            <a:pPr lvl="2">
              <a:buClr>
                <a:srgbClr val="69747A"/>
              </a:buClr>
            </a:pPr>
            <a:r>
              <a:rPr lang="en-GB" sz="2400" b="1" dirty="0">
                <a:solidFill>
                  <a:srgbClr val="004A8D"/>
                </a:solidFill>
              </a:rPr>
              <a:t>Actions and Decisions – </a:t>
            </a:r>
            <a:r>
              <a:rPr lang="en-GB" sz="2400" b="1">
                <a:solidFill>
                  <a:srgbClr val="004A8D"/>
                </a:solidFill>
              </a:rPr>
              <a:t>doc 3:  </a:t>
            </a:r>
            <a:r>
              <a:rPr lang="en-GB" sz="2400" b="1" dirty="0">
                <a:solidFill>
                  <a:srgbClr val="004A8D"/>
                </a:solidFill>
              </a:rPr>
              <a:t>report to Board 137</a:t>
            </a:r>
          </a:p>
          <a:p>
            <a:pPr lvl="2">
              <a:buClr>
                <a:srgbClr val="69747A"/>
              </a:buClr>
            </a:pPr>
            <a:endParaRPr lang="en-GB" sz="2400" b="1" dirty="0">
              <a:solidFill>
                <a:srgbClr val="004A8D"/>
              </a:solidFill>
            </a:endParaRPr>
          </a:p>
          <a:p>
            <a:pPr lvl="2">
              <a:buClr>
                <a:srgbClr val="69747A"/>
              </a:buClr>
            </a:pPr>
            <a:r>
              <a:rPr lang="en-GB" sz="2400" b="1" dirty="0">
                <a:solidFill>
                  <a:srgbClr val="004A8D"/>
                </a:solidFill>
              </a:rPr>
              <a:t>Any other business?</a:t>
            </a:r>
          </a:p>
          <a:p>
            <a:pPr lvl="2">
              <a:buClr>
                <a:srgbClr val="69747A"/>
              </a:buClr>
            </a:pPr>
            <a:endParaRPr lang="en-GB" sz="2400" b="1" dirty="0">
              <a:solidFill>
                <a:srgbClr val="004A8D"/>
              </a:solidFill>
            </a:endParaRPr>
          </a:p>
          <a:p>
            <a:pPr lvl="2">
              <a:buClr>
                <a:srgbClr val="69747A"/>
              </a:buClr>
            </a:pPr>
            <a:endParaRPr lang="en-GB" sz="2400" b="1" dirty="0">
              <a:solidFill>
                <a:srgbClr val="004A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84055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2018- Light Version.potx [Read-Only]" id="{936D83B7-AB32-4E64-8E6D-860CF709C83E}" vid="{90CCE52D-7204-4FCA-BFCD-B9539ED6FF7B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69189ABC708B42A55EEB59F874FE96" ma:contentTypeVersion="15" ma:contentTypeDescription="Create a new document." ma:contentTypeScope="" ma:versionID="f63802f2d2676fb5a6dabe61407c6de0">
  <xsd:schema xmlns:xsd="http://www.w3.org/2001/XMLSchema" xmlns:xs="http://www.w3.org/2001/XMLSchema" xmlns:p="http://schemas.microsoft.com/office/2006/metadata/properties" xmlns:ns2="ceec14dd-0943-441c-82a6-590875f5264e" xmlns:ns3="4d080209-f468-4021-ab62-2332ee302ede" targetNamespace="http://schemas.microsoft.com/office/2006/metadata/properties" ma:root="true" ma:fieldsID="3223467ad8b984b236f1d3c477a798ce" ns2:_="" ns3:_="">
    <xsd:import namespace="ceec14dd-0943-441c-82a6-590875f5264e"/>
    <xsd:import namespace="4d080209-f468-4021-ab62-2332ee302e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odifi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c14dd-0943-441c-82a6-590875f526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odifiedby" ma:index="19" nillable="true" ma:displayName="Owner" ma:description="Person who modified content in folder" ma:format="Dropdown" ma:list="UserInfo" ma:SharePointGroup="0" ma:internalName="Modifi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80209-f468-4021-ab62-2332ee302e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difiedby xmlns="ceec14dd-0943-441c-82a6-590875f5264e">
      <UserInfo>
        <DisplayName/>
        <AccountId xsi:nil="true"/>
        <AccountType/>
      </UserInfo>
    </Modifiedby>
  </documentManagement>
</p:properties>
</file>

<file path=customXml/itemProps1.xml><?xml version="1.0" encoding="utf-8"?>
<ds:datastoreItem xmlns:ds="http://schemas.openxmlformats.org/officeDocument/2006/customXml" ds:itemID="{A3DD00B9-3F4C-4F62-BD1F-5EA8D573B3E1}">
  <ds:schemaRefs>
    <ds:schemaRef ds:uri="4d080209-f468-4021-ab62-2332ee302ede"/>
    <ds:schemaRef ds:uri="ceec14dd-0943-441c-82a6-590875f5264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3B56E66-0A6B-4877-B074-D408BE7260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469D6B-448F-4F9A-9541-7EC7D1EBFC3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d080209-f468-4021-ab62-2332ee302ede"/>
    <ds:schemaRef ds:uri="ceec14dd-0943-441c-82a6-590875f5264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4178</TotalTime>
  <Words>615</Words>
  <Application>Microsoft Office PowerPoint</Application>
  <PresentationFormat>Widescreen</PresentationFormat>
  <Paragraphs>97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ETSI Corporate 2018</vt:lpstr>
      <vt:lpstr>Report to Board 137</vt:lpstr>
      <vt:lpstr>Agenda</vt:lpstr>
      <vt:lpstr>Item 2 - Participation</vt:lpstr>
      <vt:lpstr>Item 3 – Revised ToRs – doc.2r1</vt:lpstr>
      <vt:lpstr>   Activity 1 Stakeholder outreach </vt:lpstr>
      <vt:lpstr>Activity 2 – Stakeholder event</vt:lpstr>
      <vt:lpstr>Activity 3 – Inclusiveness improvements – doc.4</vt:lpstr>
      <vt:lpstr>Meeting calendar – doc.5</vt:lpstr>
      <vt:lpstr>Thanks for your particpation</vt:lpstr>
    </vt:vector>
  </TitlesOfParts>
  <Company>ETSI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ETSI/GA(20)75_013r2 - Board Report to GA#75</dc:title>
  <dc:subject/>
  <dc:creator>Board Chairman</dc:creator>
  <cp:keywords/>
  <cp:lastModifiedBy>Christine Mera</cp:lastModifiedBy>
  <cp:revision>72</cp:revision>
  <cp:lastPrinted>2018-11-14T13:06:03Z</cp:lastPrinted>
  <dcterms:created xsi:type="dcterms:W3CDTF">2018-05-30T09:34:57Z</dcterms:created>
  <dcterms:modified xsi:type="dcterms:W3CDTF">2022-03-30T07:21:55Z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ContentTypeId">
    <vt:lpwstr>0x010100C169189ABC708B42A55EEB59F874FE96</vt:lpwstr>
  </property>
</Properties>
</file>