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61" r:id="rId5"/>
    <p:sldId id="325" r:id="rId6"/>
    <p:sldId id="679" r:id="rId7"/>
    <p:sldId id="680" r:id="rId8"/>
    <p:sldId id="323" r:id="rId9"/>
    <p:sldId id="662" r:id="rId10"/>
    <p:sldId id="663" r:id="rId11"/>
    <p:sldId id="296" r:id="rId12"/>
    <p:sldId id="311" r:id="rId13"/>
    <p:sldId id="309" r:id="rId14"/>
    <p:sldId id="272" r:id="rId15"/>
    <p:sldId id="279" r:id="rId16"/>
    <p:sldId id="308" r:id="rId17"/>
    <p:sldId id="310" r:id="rId18"/>
    <p:sldId id="677" r:id="rId19"/>
    <p:sldId id="678" r:id="rId20"/>
    <p:sldId id="674" r:id="rId21"/>
    <p:sldId id="324" r:id="rId22"/>
    <p:sldId id="386" r:id="rId23"/>
    <p:sldId id="306" r:id="rId24"/>
    <p:sldId id="305" r:id="rId25"/>
    <p:sldId id="333" r:id="rId26"/>
    <p:sldId id="675" r:id="rId27"/>
    <p:sldId id="312" r:id="rId28"/>
    <p:sldId id="68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i Shilat" initials="MS" lastIdx="20" clrIdx="0"/>
  <p:cmAuthor id="2" name="Ronit Soen" initials="RS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D"/>
    <a:srgbClr val="E1F0FF"/>
    <a:srgbClr val="E7E6E6"/>
    <a:srgbClr val="298FD1"/>
    <a:srgbClr val="302E45"/>
    <a:srgbClr val="EC008C"/>
    <a:srgbClr val="F58C7E"/>
    <a:srgbClr val="F067A6"/>
    <a:srgbClr val="B4B0BA"/>
    <a:srgbClr val="F9AF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סגנון בהיר 2 - הדגשה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14" autoAdjust="0"/>
    <p:restoredTop sz="94660"/>
  </p:normalViewPr>
  <p:slideViewPr>
    <p:cSldViewPr snapToGrid="0">
      <p:cViewPr varScale="1">
        <p:scale>
          <a:sx n="64" d="100"/>
          <a:sy n="64" d="100"/>
        </p:scale>
        <p:origin x="620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2708" y="1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theme" Target="../theme/theme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16408" y="0"/>
            <a:ext cx="2696906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Headline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646816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556B1-47E5-4841-AF78-A552147C4512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11/24/2022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646816" cy="4587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/>
            </a:lvl1pPr>
          </a:lstStyle>
          <a:p>
            <a:fld id="{31C06EA9-5B09-4754-A303-3A3F0FC820EB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קבוצה 16">
            <a:extLst>
              <a:ext uri="{FF2B5EF4-FFF2-40B4-BE49-F238E27FC236}">
                <a16:creationId xmlns:a16="http://schemas.microsoft.com/office/drawing/2014/main" id="{B2504C87-FC84-438B-A720-21488CDB61C0}"/>
              </a:ext>
            </a:extLst>
          </p:cNvPr>
          <p:cNvGrpSpPr/>
          <p:nvPr/>
        </p:nvGrpSpPr>
        <p:grpSpPr>
          <a:xfrm>
            <a:off x="487353" y="8442026"/>
            <a:ext cx="1168026" cy="486374"/>
            <a:chOff x="10299671" y="346413"/>
            <a:chExt cx="1535713" cy="639482"/>
          </a:xfrm>
        </p:grpSpPr>
        <p:pic>
          <p:nvPicPr>
            <p:cNvPr id="18" name="Picture 557">
              <a:extLst>
                <a:ext uri="{FF2B5EF4-FFF2-40B4-BE49-F238E27FC236}">
                  <a16:creationId xmlns:a16="http://schemas.microsoft.com/office/drawing/2014/main" id="{0A92B92B-D22F-4FF9-B868-A7AC80615C3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8853" y="346413"/>
              <a:ext cx="328512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58">
              <a:extLst>
                <a:ext uri="{FF2B5EF4-FFF2-40B4-BE49-F238E27FC236}">
                  <a16:creationId xmlns:a16="http://schemas.microsoft.com/office/drawing/2014/main" id="{7D250BE4-0032-4CCD-84C8-744BBB71855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6660" y="354387"/>
              <a:ext cx="314160" cy="470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59">
              <a:extLst>
                <a:ext uri="{FF2B5EF4-FFF2-40B4-BE49-F238E27FC236}">
                  <a16:creationId xmlns:a16="http://schemas.microsoft.com/office/drawing/2014/main" id="{C15384F6-8DB7-41A6-93B8-A4BC23530E8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2871" y="346413"/>
              <a:ext cx="328512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60">
              <a:extLst>
                <a:ext uri="{FF2B5EF4-FFF2-40B4-BE49-F238E27FC236}">
                  <a16:creationId xmlns:a16="http://schemas.microsoft.com/office/drawing/2014/main" id="{43EBC18D-92B8-4565-8E90-F7ECD31B201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9671" y="590405"/>
              <a:ext cx="755895" cy="234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61">
              <a:extLst>
                <a:ext uri="{FF2B5EF4-FFF2-40B4-BE49-F238E27FC236}">
                  <a16:creationId xmlns:a16="http://schemas.microsoft.com/office/drawing/2014/main" id="{1C501CCD-4174-4668-8166-87CAAEB77A2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7832" y="346413"/>
              <a:ext cx="320538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562">
              <a:extLst>
                <a:ext uri="{FF2B5EF4-FFF2-40B4-BE49-F238E27FC236}">
                  <a16:creationId xmlns:a16="http://schemas.microsoft.com/office/drawing/2014/main" id="{E57B3E20-17C7-494E-A0A2-BAB2AF195E3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6404" y="346413"/>
              <a:ext cx="307781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563">
              <a:extLst>
                <a:ext uri="{FF2B5EF4-FFF2-40B4-BE49-F238E27FC236}">
                  <a16:creationId xmlns:a16="http://schemas.microsoft.com/office/drawing/2014/main" id="{514A8179-A926-426C-9CAA-AA208EA17DF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5841" y="346413"/>
              <a:ext cx="322133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Freeform 564">
              <a:extLst>
                <a:ext uri="{FF2B5EF4-FFF2-40B4-BE49-F238E27FC236}">
                  <a16:creationId xmlns:a16="http://schemas.microsoft.com/office/drawing/2014/main" id="{74373E8D-8315-4171-8C2E-F8914FEB2C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72642" y="360766"/>
              <a:ext cx="621939" cy="457684"/>
            </a:xfrm>
            <a:custGeom>
              <a:avLst/>
              <a:gdLst>
                <a:gd name="T0" fmla="*/ 245 w 261"/>
                <a:gd name="T1" fmla="*/ 100 h 192"/>
                <a:gd name="T2" fmla="*/ 139 w 261"/>
                <a:gd name="T3" fmla="*/ 192 h 192"/>
                <a:gd name="T4" fmla="*/ 261 w 261"/>
                <a:gd name="T5" fmla="*/ 88 h 192"/>
                <a:gd name="T6" fmla="*/ 17 w 261"/>
                <a:gd name="T7" fmla="*/ 88 h 192"/>
                <a:gd name="T8" fmla="*/ 124 w 261"/>
                <a:gd name="T9" fmla="*/ 0 h 192"/>
                <a:gd name="T10" fmla="*/ 0 w 261"/>
                <a:gd name="T11" fmla="*/ 100 h 192"/>
                <a:gd name="T12" fmla="*/ 245 w 261"/>
                <a:gd name="T13" fmla="*/ 10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1" h="192">
                  <a:moveTo>
                    <a:pt x="245" y="100"/>
                  </a:moveTo>
                  <a:cubicBezTo>
                    <a:pt x="245" y="167"/>
                    <a:pt x="142" y="192"/>
                    <a:pt x="139" y="192"/>
                  </a:cubicBezTo>
                  <a:cubicBezTo>
                    <a:pt x="150" y="192"/>
                    <a:pt x="261" y="172"/>
                    <a:pt x="261" y="88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7" y="22"/>
                    <a:pt x="121" y="0"/>
                    <a:pt x="124" y="0"/>
                  </a:cubicBezTo>
                  <a:cubicBezTo>
                    <a:pt x="113" y="0"/>
                    <a:pt x="0" y="18"/>
                    <a:pt x="0" y="100"/>
                  </a:cubicBezTo>
                  <a:lnTo>
                    <a:pt x="245" y="10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6" name="Picture 565">
              <a:extLst>
                <a:ext uri="{FF2B5EF4-FFF2-40B4-BE49-F238E27FC236}">
                  <a16:creationId xmlns:a16="http://schemas.microsoft.com/office/drawing/2014/main" id="{22FAB139-CD22-4E10-BE68-C62BC7B58D7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6872" y="351198"/>
              <a:ext cx="328512" cy="236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Freeform 566">
              <a:extLst>
                <a:ext uri="{FF2B5EF4-FFF2-40B4-BE49-F238E27FC236}">
                  <a16:creationId xmlns:a16="http://schemas.microsoft.com/office/drawing/2014/main" id="{7EC961B9-3432-4D00-BA4C-4A78D343FA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06050" y="429338"/>
              <a:ext cx="157877" cy="151499"/>
            </a:xfrm>
            <a:custGeom>
              <a:avLst/>
              <a:gdLst>
                <a:gd name="T0" fmla="*/ 0 w 99"/>
                <a:gd name="T1" fmla="*/ 95 h 95"/>
                <a:gd name="T2" fmla="*/ 24 w 99"/>
                <a:gd name="T3" fmla="*/ 0 h 95"/>
                <a:gd name="T4" fmla="*/ 99 w 99"/>
                <a:gd name="T5" fmla="*/ 0 h 95"/>
                <a:gd name="T6" fmla="*/ 93 w 99"/>
                <a:gd name="T7" fmla="*/ 23 h 95"/>
                <a:gd name="T8" fmla="*/ 48 w 99"/>
                <a:gd name="T9" fmla="*/ 23 h 95"/>
                <a:gd name="T10" fmla="*/ 45 w 99"/>
                <a:gd name="T11" fmla="*/ 36 h 95"/>
                <a:gd name="T12" fmla="*/ 82 w 99"/>
                <a:gd name="T13" fmla="*/ 36 h 95"/>
                <a:gd name="T14" fmla="*/ 76 w 99"/>
                <a:gd name="T15" fmla="*/ 57 h 95"/>
                <a:gd name="T16" fmla="*/ 39 w 99"/>
                <a:gd name="T17" fmla="*/ 57 h 95"/>
                <a:gd name="T18" fmla="*/ 36 w 99"/>
                <a:gd name="T19" fmla="*/ 72 h 95"/>
                <a:gd name="T20" fmla="*/ 82 w 99"/>
                <a:gd name="T21" fmla="*/ 72 h 95"/>
                <a:gd name="T22" fmla="*/ 76 w 99"/>
                <a:gd name="T23" fmla="*/ 95 h 95"/>
                <a:gd name="T24" fmla="*/ 0 w 99"/>
                <a:gd name="T25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95">
                  <a:moveTo>
                    <a:pt x="0" y="95"/>
                  </a:moveTo>
                  <a:lnTo>
                    <a:pt x="24" y="0"/>
                  </a:lnTo>
                  <a:lnTo>
                    <a:pt x="99" y="0"/>
                  </a:lnTo>
                  <a:lnTo>
                    <a:pt x="93" y="23"/>
                  </a:lnTo>
                  <a:lnTo>
                    <a:pt x="48" y="23"/>
                  </a:lnTo>
                  <a:lnTo>
                    <a:pt x="45" y="36"/>
                  </a:lnTo>
                  <a:lnTo>
                    <a:pt x="82" y="36"/>
                  </a:lnTo>
                  <a:lnTo>
                    <a:pt x="76" y="57"/>
                  </a:lnTo>
                  <a:lnTo>
                    <a:pt x="39" y="57"/>
                  </a:lnTo>
                  <a:lnTo>
                    <a:pt x="36" y="72"/>
                  </a:lnTo>
                  <a:lnTo>
                    <a:pt x="82" y="72"/>
                  </a:lnTo>
                  <a:lnTo>
                    <a:pt x="76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567">
              <a:extLst>
                <a:ext uri="{FF2B5EF4-FFF2-40B4-BE49-F238E27FC236}">
                  <a16:creationId xmlns:a16="http://schemas.microsoft.com/office/drawing/2014/main" id="{93907AED-F43B-4D7B-9361-12CA48814B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60738" y="429338"/>
              <a:ext cx="143524" cy="151499"/>
            </a:xfrm>
            <a:custGeom>
              <a:avLst/>
              <a:gdLst>
                <a:gd name="T0" fmla="*/ 6 w 90"/>
                <a:gd name="T1" fmla="*/ 0 h 95"/>
                <a:gd name="T2" fmla="*/ 90 w 90"/>
                <a:gd name="T3" fmla="*/ 0 h 95"/>
                <a:gd name="T4" fmla="*/ 84 w 90"/>
                <a:gd name="T5" fmla="*/ 26 h 95"/>
                <a:gd name="T6" fmla="*/ 57 w 90"/>
                <a:gd name="T7" fmla="*/ 26 h 95"/>
                <a:gd name="T8" fmla="*/ 39 w 90"/>
                <a:gd name="T9" fmla="*/ 95 h 95"/>
                <a:gd name="T10" fmla="*/ 9 w 90"/>
                <a:gd name="T11" fmla="*/ 95 h 95"/>
                <a:gd name="T12" fmla="*/ 27 w 90"/>
                <a:gd name="T13" fmla="*/ 26 h 95"/>
                <a:gd name="T14" fmla="*/ 0 w 90"/>
                <a:gd name="T15" fmla="*/ 26 h 95"/>
                <a:gd name="T16" fmla="*/ 6 w 90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5">
                  <a:moveTo>
                    <a:pt x="6" y="0"/>
                  </a:moveTo>
                  <a:lnTo>
                    <a:pt x="90" y="0"/>
                  </a:lnTo>
                  <a:lnTo>
                    <a:pt x="84" y="26"/>
                  </a:lnTo>
                  <a:lnTo>
                    <a:pt x="57" y="26"/>
                  </a:lnTo>
                  <a:lnTo>
                    <a:pt x="39" y="95"/>
                  </a:lnTo>
                  <a:lnTo>
                    <a:pt x="9" y="95"/>
                  </a:lnTo>
                  <a:lnTo>
                    <a:pt x="27" y="26"/>
                  </a:lnTo>
                  <a:lnTo>
                    <a:pt x="0" y="2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568">
              <a:extLst>
                <a:ext uri="{FF2B5EF4-FFF2-40B4-BE49-F238E27FC236}">
                  <a16:creationId xmlns:a16="http://schemas.microsoft.com/office/drawing/2014/main" id="{1C955C52-2EFE-47FC-A984-DC626F9F84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75558" y="427744"/>
              <a:ext cx="151499" cy="154688"/>
            </a:xfrm>
            <a:custGeom>
              <a:avLst/>
              <a:gdLst>
                <a:gd name="T0" fmla="*/ 43 w 64"/>
                <a:gd name="T1" fmla="*/ 19 h 65"/>
                <a:gd name="T2" fmla="*/ 42 w 64"/>
                <a:gd name="T3" fmla="*/ 15 h 65"/>
                <a:gd name="T4" fmla="*/ 37 w 64"/>
                <a:gd name="T5" fmla="*/ 14 h 65"/>
                <a:gd name="T6" fmla="*/ 30 w 64"/>
                <a:gd name="T7" fmla="*/ 18 h 65"/>
                <a:gd name="T8" fmla="*/ 58 w 64"/>
                <a:gd name="T9" fmla="*/ 44 h 65"/>
                <a:gd name="T10" fmla="*/ 24 w 64"/>
                <a:gd name="T11" fmla="*/ 65 h 65"/>
                <a:gd name="T12" fmla="*/ 2 w 64"/>
                <a:gd name="T13" fmla="*/ 44 h 65"/>
                <a:gd name="T14" fmla="*/ 21 w 64"/>
                <a:gd name="T15" fmla="*/ 44 h 65"/>
                <a:gd name="T16" fmla="*/ 23 w 64"/>
                <a:gd name="T17" fmla="*/ 49 h 65"/>
                <a:gd name="T18" fmla="*/ 29 w 64"/>
                <a:gd name="T19" fmla="*/ 51 h 65"/>
                <a:gd name="T20" fmla="*/ 38 w 64"/>
                <a:gd name="T21" fmla="*/ 46 h 65"/>
                <a:gd name="T22" fmla="*/ 10 w 64"/>
                <a:gd name="T23" fmla="*/ 20 h 65"/>
                <a:gd name="T24" fmla="*/ 41 w 64"/>
                <a:gd name="T25" fmla="*/ 0 h 65"/>
                <a:gd name="T26" fmla="*/ 62 w 64"/>
                <a:gd name="T27" fmla="*/ 19 h 65"/>
                <a:gd name="T28" fmla="*/ 43 w 64"/>
                <a:gd name="T29" fmla="*/ 1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65">
                  <a:moveTo>
                    <a:pt x="43" y="19"/>
                  </a:moveTo>
                  <a:cubicBezTo>
                    <a:pt x="44" y="17"/>
                    <a:pt x="43" y="16"/>
                    <a:pt x="42" y="15"/>
                  </a:cubicBezTo>
                  <a:cubicBezTo>
                    <a:pt x="40" y="14"/>
                    <a:pt x="39" y="14"/>
                    <a:pt x="37" y="14"/>
                  </a:cubicBezTo>
                  <a:cubicBezTo>
                    <a:pt x="32" y="14"/>
                    <a:pt x="30" y="15"/>
                    <a:pt x="30" y="18"/>
                  </a:cubicBezTo>
                  <a:cubicBezTo>
                    <a:pt x="27" y="27"/>
                    <a:pt x="64" y="21"/>
                    <a:pt x="58" y="44"/>
                  </a:cubicBezTo>
                  <a:cubicBezTo>
                    <a:pt x="54" y="58"/>
                    <a:pt x="41" y="65"/>
                    <a:pt x="24" y="65"/>
                  </a:cubicBezTo>
                  <a:cubicBezTo>
                    <a:pt x="8" y="65"/>
                    <a:pt x="0" y="56"/>
                    <a:pt x="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7"/>
                    <a:pt x="22" y="48"/>
                    <a:pt x="23" y="49"/>
                  </a:cubicBezTo>
                  <a:cubicBezTo>
                    <a:pt x="25" y="50"/>
                    <a:pt x="27" y="51"/>
                    <a:pt x="29" y="51"/>
                  </a:cubicBezTo>
                  <a:cubicBezTo>
                    <a:pt x="34" y="51"/>
                    <a:pt x="37" y="49"/>
                    <a:pt x="38" y="46"/>
                  </a:cubicBezTo>
                  <a:cubicBezTo>
                    <a:pt x="40" y="37"/>
                    <a:pt x="4" y="43"/>
                    <a:pt x="10" y="20"/>
                  </a:cubicBezTo>
                  <a:cubicBezTo>
                    <a:pt x="13" y="6"/>
                    <a:pt x="26" y="0"/>
                    <a:pt x="41" y="0"/>
                  </a:cubicBezTo>
                  <a:cubicBezTo>
                    <a:pt x="58" y="0"/>
                    <a:pt x="64" y="8"/>
                    <a:pt x="62" y="19"/>
                  </a:cubicBezTo>
                  <a:lnTo>
                    <a:pt x="43" y="19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569">
              <a:extLst>
                <a:ext uri="{FF2B5EF4-FFF2-40B4-BE49-F238E27FC236}">
                  <a16:creationId xmlns:a16="http://schemas.microsoft.com/office/drawing/2014/main" id="{B5268699-F415-4999-803B-D418F83DF1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12703" y="429338"/>
              <a:ext cx="86115" cy="151499"/>
            </a:xfrm>
            <a:custGeom>
              <a:avLst/>
              <a:gdLst>
                <a:gd name="T0" fmla="*/ 0 w 54"/>
                <a:gd name="T1" fmla="*/ 95 h 95"/>
                <a:gd name="T2" fmla="*/ 24 w 54"/>
                <a:gd name="T3" fmla="*/ 0 h 95"/>
                <a:gd name="T4" fmla="*/ 54 w 54"/>
                <a:gd name="T5" fmla="*/ 0 h 95"/>
                <a:gd name="T6" fmla="*/ 30 w 54"/>
                <a:gd name="T7" fmla="*/ 95 h 95"/>
                <a:gd name="T8" fmla="*/ 0 w 54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95">
                  <a:moveTo>
                    <a:pt x="0" y="95"/>
                  </a:moveTo>
                  <a:lnTo>
                    <a:pt x="24" y="0"/>
                  </a:lnTo>
                  <a:lnTo>
                    <a:pt x="54" y="0"/>
                  </a:lnTo>
                  <a:lnTo>
                    <a:pt x="3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570">
              <a:extLst>
                <a:ext uri="{FF2B5EF4-FFF2-40B4-BE49-F238E27FC236}">
                  <a16:creationId xmlns:a16="http://schemas.microsoft.com/office/drawing/2014/main" id="{E70622DE-2437-4CCF-BCA8-731EF210C0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09240" y="867886"/>
              <a:ext cx="49437" cy="94089"/>
            </a:xfrm>
            <a:custGeom>
              <a:avLst/>
              <a:gdLst>
                <a:gd name="T0" fmla="*/ 0 w 31"/>
                <a:gd name="T1" fmla="*/ 6 h 59"/>
                <a:gd name="T2" fmla="*/ 0 w 31"/>
                <a:gd name="T3" fmla="*/ 0 h 59"/>
                <a:gd name="T4" fmla="*/ 31 w 31"/>
                <a:gd name="T5" fmla="*/ 0 h 59"/>
                <a:gd name="T6" fmla="*/ 31 w 31"/>
                <a:gd name="T7" fmla="*/ 6 h 59"/>
                <a:gd name="T8" fmla="*/ 17 w 31"/>
                <a:gd name="T9" fmla="*/ 6 h 59"/>
                <a:gd name="T10" fmla="*/ 17 w 31"/>
                <a:gd name="T11" fmla="*/ 59 h 59"/>
                <a:gd name="T12" fmla="*/ 11 w 31"/>
                <a:gd name="T13" fmla="*/ 59 h 59"/>
                <a:gd name="T14" fmla="*/ 11 w 31"/>
                <a:gd name="T15" fmla="*/ 6 h 59"/>
                <a:gd name="T16" fmla="*/ 0 w 31"/>
                <a:gd name="T17" fmla="*/ 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59">
                  <a:moveTo>
                    <a:pt x="0" y="6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6"/>
                  </a:lnTo>
                  <a:lnTo>
                    <a:pt x="17" y="6"/>
                  </a:lnTo>
                  <a:lnTo>
                    <a:pt x="17" y="59"/>
                  </a:lnTo>
                  <a:lnTo>
                    <a:pt x="11" y="59"/>
                  </a:lnTo>
                  <a:lnTo>
                    <a:pt x="11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571">
              <a:extLst>
                <a:ext uri="{FF2B5EF4-FFF2-40B4-BE49-F238E27FC236}">
                  <a16:creationId xmlns:a16="http://schemas.microsoft.com/office/drawing/2014/main" id="{748D3C03-3124-46A0-99E5-CB20E03CDC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79407" y="866291"/>
              <a:ext cx="60599" cy="95683"/>
            </a:xfrm>
            <a:custGeom>
              <a:avLst/>
              <a:gdLst>
                <a:gd name="T0" fmla="*/ 0 w 25"/>
                <a:gd name="T1" fmla="*/ 0 h 40"/>
                <a:gd name="T2" fmla="*/ 4 w 25"/>
                <a:gd name="T3" fmla="*/ 0 h 40"/>
                <a:gd name="T4" fmla="*/ 4 w 25"/>
                <a:gd name="T5" fmla="*/ 16 h 40"/>
                <a:gd name="T6" fmla="*/ 8 w 25"/>
                <a:gd name="T7" fmla="*/ 12 h 40"/>
                <a:gd name="T8" fmla="*/ 14 w 25"/>
                <a:gd name="T9" fmla="*/ 10 h 40"/>
                <a:gd name="T10" fmla="*/ 20 w 25"/>
                <a:gd name="T11" fmla="*/ 12 h 40"/>
                <a:gd name="T12" fmla="*/ 24 w 25"/>
                <a:gd name="T13" fmla="*/ 16 h 40"/>
                <a:gd name="T14" fmla="*/ 25 w 25"/>
                <a:gd name="T15" fmla="*/ 25 h 40"/>
                <a:gd name="T16" fmla="*/ 25 w 25"/>
                <a:gd name="T17" fmla="*/ 40 h 40"/>
                <a:gd name="T18" fmla="*/ 21 w 25"/>
                <a:gd name="T19" fmla="*/ 40 h 40"/>
                <a:gd name="T20" fmla="*/ 21 w 25"/>
                <a:gd name="T21" fmla="*/ 26 h 40"/>
                <a:gd name="T22" fmla="*/ 21 w 25"/>
                <a:gd name="T23" fmla="*/ 19 h 40"/>
                <a:gd name="T24" fmla="*/ 18 w 25"/>
                <a:gd name="T25" fmla="*/ 15 h 40"/>
                <a:gd name="T26" fmla="*/ 14 w 25"/>
                <a:gd name="T27" fmla="*/ 14 h 40"/>
                <a:gd name="T28" fmla="*/ 8 w 25"/>
                <a:gd name="T29" fmla="*/ 16 h 40"/>
                <a:gd name="T30" fmla="*/ 4 w 25"/>
                <a:gd name="T31" fmla="*/ 21 h 40"/>
                <a:gd name="T32" fmla="*/ 4 w 25"/>
                <a:gd name="T33" fmla="*/ 29 h 40"/>
                <a:gd name="T34" fmla="*/ 4 w 25"/>
                <a:gd name="T35" fmla="*/ 40 h 40"/>
                <a:gd name="T36" fmla="*/ 0 w 25"/>
                <a:gd name="T37" fmla="*/ 40 h 40"/>
                <a:gd name="T38" fmla="*/ 0 w 25"/>
                <a:gd name="T3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40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4"/>
                    <a:pt x="7" y="13"/>
                    <a:pt x="8" y="12"/>
                  </a:cubicBezTo>
                  <a:cubicBezTo>
                    <a:pt x="10" y="11"/>
                    <a:pt x="12" y="10"/>
                    <a:pt x="14" y="10"/>
                  </a:cubicBezTo>
                  <a:cubicBezTo>
                    <a:pt x="16" y="10"/>
                    <a:pt x="18" y="11"/>
                    <a:pt x="20" y="12"/>
                  </a:cubicBezTo>
                  <a:cubicBezTo>
                    <a:pt x="22" y="13"/>
                    <a:pt x="23" y="15"/>
                    <a:pt x="24" y="16"/>
                  </a:cubicBezTo>
                  <a:cubicBezTo>
                    <a:pt x="24" y="18"/>
                    <a:pt x="25" y="21"/>
                    <a:pt x="25" y="25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3"/>
                    <a:pt x="21" y="21"/>
                    <a:pt x="21" y="19"/>
                  </a:cubicBezTo>
                  <a:cubicBezTo>
                    <a:pt x="20" y="18"/>
                    <a:pt x="19" y="16"/>
                    <a:pt x="18" y="15"/>
                  </a:cubicBezTo>
                  <a:cubicBezTo>
                    <a:pt x="17" y="14"/>
                    <a:pt x="15" y="14"/>
                    <a:pt x="14" y="14"/>
                  </a:cubicBezTo>
                  <a:cubicBezTo>
                    <a:pt x="11" y="14"/>
                    <a:pt x="9" y="14"/>
                    <a:pt x="8" y="16"/>
                  </a:cubicBezTo>
                  <a:cubicBezTo>
                    <a:pt x="6" y="17"/>
                    <a:pt x="5" y="19"/>
                    <a:pt x="4" y="21"/>
                  </a:cubicBezTo>
                  <a:cubicBezTo>
                    <a:pt x="4" y="23"/>
                    <a:pt x="4" y="25"/>
                    <a:pt x="4" y="2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40"/>
                    <a:pt x="0" y="40"/>
                    <a:pt x="0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72">
              <a:extLst>
                <a:ext uri="{FF2B5EF4-FFF2-40B4-BE49-F238E27FC236}">
                  <a16:creationId xmlns:a16="http://schemas.microsoft.com/office/drawing/2014/main" id="{D0AAAF57-B701-4B57-96FA-3CEAE28D9C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63928" y="890212"/>
              <a:ext cx="70168" cy="71763"/>
            </a:xfrm>
            <a:custGeom>
              <a:avLst/>
              <a:gdLst>
                <a:gd name="T0" fmla="*/ 26 w 30"/>
                <a:gd name="T1" fmla="*/ 20 h 30"/>
                <a:gd name="T2" fmla="*/ 29 w 30"/>
                <a:gd name="T3" fmla="*/ 22 h 30"/>
                <a:gd name="T4" fmla="*/ 25 w 30"/>
                <a:gd name="T5" fmla="*/ 27 h 30"/>
                <a:gd name="T6" fmla="*/ 21 w 30"/>
                <a:gd name="T7" fmla="*/ 29 h 30"/>
                <a:gd name="T8" fmla="*/ 15 w 30"/>
                <a:gd name="T9" fmla="*/ 30 h 30"/>
                <a:gd name="T10" fmla="*/ 4 w 30"/>
                <a:gd name="T11" fmla="*/ 26 h 30"/>
                <a:gd name="T12" fmla="*/ 0 w 30"/>
                <a:gd name="T13" fmla="*/ 15 h 30"/>
                <a:gd name="T14" fmla="*/ 4 w 30"/>
                <a:gd name="T15" fmla="*/ 6 h 30"/>
                <a:gd name="T16" fmla="*/ 15 w 30"/>
                <a:gd name="T17" fmla="*/ 0 h 30"/>
                <a:gd name="T18" fmla="*/ 27 w 30"/>
                <a:gd name="T19" fmla="*/ 6 h 30"/>
                <a:gd name="T20" fmla="*/ 30 w 30"/>
                <a:gd name="T21" fmla="*/ 16 h 30"/>
                <a:gd name="T22" fmla="*/ 4 w 30"/>
                <a:gd name="T23" fmla="*/ 16 h 30"/>
                <a:gd name="T24" fmla="*/ 7 w 30"/>
                <a:gd name="T25" fmla="*/ 24 h 30"/>
                <a:gd name="T26" fmla="*/ 15 w 30"/>
                <a:gd name="T27" fmla="*/ 27 h 30"/>
                <a:gd name="T28" fmla="*/ 19 w 30"/>
                <a:gd name="T29" fmla="*/ 26 h 30"/>
                <a:gd name="T30" fmla="*/ 23 w 30"/>
                <a:gd name="T31" fmla="*/ 24 h 30"/>
                <a:gd name="T32" fmla="*/ 26 w 30"/>
                <a:gd name="T33" fmla="*/ 20 h 30"/>
                <a:gd name="T34" fmla="*/ 26 w 30"/>
                <a:gd name="T35" fmla="*/ 12 h 30"/>
                <a:gd name="T36" fmla="*/ 24 w 30"/>
                <a:gd name="T37" fmla="*/ 8 h 30"/>
                <a:gd name="T38" fmla="*/ 20 w 30"/>
                <a:gd name="T39" fmla="*/ 5 h 30"/>
                <a:gd name="T40" fmla="*/ 15 w 30"/>
                <a:gd name="T41" fmla="*/ 4 h 30"/>
                <a:gd name="T42" fmla="*/ 8 w 30"/>
                <a:gd name="T43" fmla="*/ 7 h 30"/>
                <a:gd name="T44" fmla="*/ 5 w 30"/>
                <a:gd name="T45" fmla="*/ 12 h 30"/>
                <a:gd name="T46" fmla="*/ 26 w 30"/>
                <a:gd name="T4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30">
                  <a:moveTo>
                    <a:pt x="26" y="20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8" y="24"/>
                    <a:pt x="27" y="25"/>
                    <a:pt x="25" y="27"/>
                  </a:cubicBezTo>
                  <a:cubicBezTo>
                    <a:pt x="24" y="28"/>
                    <a:pt x="23" y="29"/>
                    <a:pt x="21" y="29"/>
                  </a:cubicBezTo>
                  <a:cubicBezTo>
                    <a:pt x="19" y="30"/>
                    <a:pt x="17" y="30"/>
                    <a:pt x="15" y="30"/>
                  </a:cubicBezTo>
                  <a:cubicBezTo>
                    <a:pt x="11" y="30"/>
                    <a:pt x="7" y="29"/>
                    <a:pt x="4" y="26"/>
                  </a:cubicBezTo>
                  <a:cubicBezTo>
                    <a:pt x="2" y="23"/>
                    <a:pt x="0" y="19"/>
                    <a:pt x="0" y="15"/>
                  </a:cubicBezTo>
                  <a:cubicBezTo>
                    <a:pt x="0" y="12"/>
                    <a:pt x="2" y="9"/>
                    <a:pt x="4" y="6"/>
                  </a:cubicBezTo>
                  <a:cubicBezTo>
                    <a:pt x="7" y="2"/>
                    <a:pt x="10" y="0"/>
                    <a:pt x="15" y="0"/>
                  </a:cubicBezTo>
                  <a:cubicBezTo>
                    <a:pt x="20" y="0"/>
                    <a:pt x="24" y="2"/>
                    <a:pt x="27" y="6"/>
                  </a:cubicBezTo>
                  <a:cubicBezTo>
                    <a:pt x="29" y="8"/>
                    <a:pt x="30" y="12"/>
                    <a:pt x="3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9"/>
                    <a:pt x="5" y="22"/>
                    <a:pt x="7" y="24"/>
                  </a:cubicBezTo>
                  <a:cubicBezTo>
                    <a:pt x="9" y="26"/>
                    <a:pt x="12" y="27"/>
                    <a:pt x="15" y="27"/>
                  </a:cubicBezTo>
                  <a:cubicBezTo>
                    <a:pt x="16" y="27"/>
                    <a:pt x="18" y="27"/>
                    <a:pt x="19" y="26"/>
                  </a:cubicBezTo>
                  <a:cubicBezTo>
                    <a:pt x="21" y="26"/>
                    <a:pt x="22" y="25"/>
                    <a:pt x="23" y="24"/>
                  </a:cubicBezTo>
                  <a:cubicBezTo>
                    <a:pt x="24" y="23"/>
                    <a:pt x="25" y="22"/>
                    <a:pt x="26" y="20"/>
                  </a:cubicBezTo>
                  <a:close/>
                  <a:moveTo>
                    <a:pt x="26" y="12"/>
                  </a:moveTo>
                  <a:cubicBezTo>
                    <a:pt x="25" y="10"/>
                    <a:pt x="25" y="9"/>
                    <a:pt x="24" y="8"/>
                  </a:cubicBezTo>
                  <a:cubicBezTo>
                    <a:pt x="23" y="7"/>
                    <a:pt x="21" y="6"/>
                    <a:pt x="20" y="5"/>
                  </a:cubicBezTo>
                  <a:cubicBezTo>
                    <a:pt x="18" y="4"/>
                    <a:pt x="17" y="4"/>
                    <a:pt x="15" y="4"/>
                  </a:cubicBezTo>
                  <a:cubicBezTo>
                    <a:pt x="12" y="4"/>
                    <a:pt x="10" y="5"/>
                    <a:pt x="8" y="7"/>
                  </a:cubicBezTo>
                  <a:cubicBezTo>
                    <a:pt x="6" y="8"/>
                    <a:pt x="5" y="10"/>
                    <a:pt x="5" y="12"/>
                  </a:cubicBezTo>
                  <a:lnTo>
                    <a:pt x="26" y="12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573">
              <a:extLst>
                <a:ext uri="{FF2B5EF4-FFF2-40B4-BE49-F238E27FC236}">
                  <a16:creationId xmlns:a16="http://schemas.microsoft.com/office/drawing/2014/main" id="{CA2BF93B-FBE1-4DC4-B567-57737B5324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99478" y="866291"/>
              <a:ext cx="52626" cy="95683"/>
            </a:xfrm>
            <a:custGeom>
              <a:avLst/>
              <a:gdLst>
                <a:gd name="T0" fmla="*/ 0 w 22"/>
                <a:gd name="T1" fmla="*/ 32 h 40"/>
                <a:gd name="T2" fmla="*/ 3 w 22"/>
                <a:gd name="T3" fmla="*/ 30 h 40"/>
                <a:gd name="T4" fmla="*/ 11 w 22"/>
                <a:gd name="T5" fmla="*/ 37 h 40"/>
                <a:gd name="T6" fmla="*/ 14 w 22"/>
                <a:gd name="T7" fmla="*/ 36 h 40"/>
                <a:gd name="T8" fmla="*/ 17 w 22"/>
                <a:gd name="T9" fmla="*/ 33 h 40"/>
                <a:gd name="T10" fmla="*/ 18 w 22"/>
                <a:gd name="T11" fmla="*/ 30 h 40"/>
                <a:gd name="T12" fmla="*/ 17 w 22"/>
                <a:gd name="T13" fmla="*/ 26 h 40"/>
                <a:gd name="T14" fmla="*/ 10 w 22"/>
                <a:gd name="T15" fmla="*/ 20 h 40"/>
                <a:gd name="T16" fmla="*/ 4 w 22"/>
                <a:gd name="T17" fmla="*/ 15 h 40"/>
                <a:gd name="T18" fmla="*/ 2 w 22"/>
                <a:gd name="T19" fmla="*/ 9 h 40"/>
                <a:gd name="T20" fmla="*/ 3 w 22"/>
                <a:gd name="T21" fmla="*/ 5 h 40"/>
                <a:gd name="T22" fmla="*/ 7 w 22"/>
                <a:gd name="T23" fmla="*/ 1 h 40"/>
                <a:gd name="T24" fmla="*/ 11 w 22"/>
                <a:gd name="T25" fmla="*/ 0 h 40"/>
                <a:gd name="T26" fmla="*/ 16 w 22"/>
                <a:gd name="T27" fmla="*/ 1 h 40"/>
                <a:gd name="T28" fmla="*/ 21 w 22"/>
                <a:gd name="T29" fmla="*/ 6 h 40"/>
                <a:gd name="T30" fmla="*/ 18 w 22"/>
                <a:gd name="T31" fmla="*/ 9 h 40"/>
                <a:gd name="T32" fmla="*/ 15 w 22"/>
                <a:gd name="T33" fmla="*/ 5 h 40"/>
                <a:gd name="T34" fmla="*/ 11 w 22"/>
                <a:gd name="T35" fmla="*/ 4 h 40"/>
                <a:gd name="T36" fmla="*/ 7 w 22"/>
                <a:gd name="T37" fmla="*/ 6 h 40"/>
                <a:gd name="T38" fmla="*/ 6 w 22"/>
                <a:gd name="T39" fmla="*/ 9 h 40"/>
                <a:gd name="T40" fmla="*/ 7 w 22"/>
                <a:gd name="T41" fmla="*/ 11 h 40"/>
                <a:gd name="T42" fmla="*/ 8 w 22"/>
                <a:gd name="T43" fmla="*/ 14 h 40"/>
                <a:gd name="T44" fmla="*/ 13 w 22"/>
                <a:gd name="T45" fmla="*/ 18 h 40"/>
                <a:gd name="T46" fmla="*/ 20 w 22"/>
                <a:gd name="T47" fmla="*/ 24 h 40"/>
                <a:gd name="T48" fmla="*/ 22 w 22"/>
                <a:gd name="T49" fmla="*/ 30 h 40"/>
                <a:gd name="T50" fmla="*/ 19 w 22"/>
                <a:gd name="T51" fmla="*/ 37 h 40"/>
                <a:gd name="T52" fmla="*/ 11 w 22"/>
                <a:gd name="T53" fmla="*/ 40 h 40"/>
                <a:gd name="T54" fmla="*/ 5 w 22"/>
                <a:gd name="T55" fmla="*/ 39 h 40"/>
                <a:gd name="T56" fmla="*/ 0 w 22"/>
                <a:gd name="T57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" h="40">
                  <a:moveTo>
                    <a:pt x="0" y="32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5" y="35"/>
                    <a:pt x="8" y="37"/>
                    <a:pt x="11" y="37"/>
                  </a:cubicBezTo>
                  <a:cubicBezTo>
                    <a:pt x="12" y="37"/>
                    <a:pt x="13" y="36"/>
                    <a:pt x="14" y="36"/>
                  </a:cubicBezTo>
                  <a:cubicBezTo>
                    <a:pt x="16" y="35"/>
                    <a:pt x="16" y="34"/>
                    <a:pt x="17" y="33"/>
                  </a:cubicBezTo>
                  <a:cubicBezTo>
                    <a:pt x="18" y="32"/>
                    <a:pt x="18" y="31"/>
                    <a:pt x="18" y="30"/>
                  </a:cubicBezTo>
                  <a:cubicBezTo>
                    <a:pt x="18" y="29"/>
                    <a:pt x="17" y="28"/>
                    <a:pt x="17" y="26"/>
                  </a:cubicBezTo>
                  <a:cubicBezTo>
                    <a:pt x="15" y="25"/>
                    <a:pt x="13" y="23"/>
                    <a:pt x="10" y="20"/>
                  </a:cubicBezTo>
                  <a:cubicBezTo>
                    <a:pt x="7" y="18"/>
                    <a:pt x="5" y="16"/>
                    <a:pt x="4" y="15"/>
                  </a:cubicBezTo>
                  <a:cubicBezTo>
                    <a:pt x="3" y="13"/>
                    <a:pt x="2" y="11"/>
                    <a:pt x="2" y="9"/>
                  </a:cubicBezTo>
                  <a:cubicBezTo>
                    <a:pt x="2" y="7"/>
                    <a:pt x="2" y="6"/>
                    <a:pt x="3" y="5"/>
                  </a:cubicBezTo>
                  <a:cubicBezTo>
                    <a:pt x="4" y="3"/>
                    <a:pt x="5" y="2"/>
                    <a:pt x="7" y="1"/>
                  </a:cubicBezTo>
                  <a:cubicBezTo>
                    <a:pt x="8" y="1"/>
                    <a:pt x="10" y="0"/>
                    <a:pt x="11" y="0"/>
                  </a:cubicBezTo>
                  <a:cubicBezTo>
                    <a:pt x="13" y="0"/>
                    <a:pt x="15" y="1"/>
                    <a:pt x="16" y="1"/>
                  </a:cubicBezTo>
                  <a:cubicBezTo>
                    <a:pt x="18" y="2"/>
                    <a:pt x="20" y="4"/>
                    <a:pt x="21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7"/>
                    <a:pt x="16" y="6"/>
                    <a:pt x="15" y="5"/>
                  </a:cubicBezTo>
                  <a:cubicBezTo>
                    <a:pt x="14" y="4"/>
                    <a:pt x="12" y="4"/>
                    <a:pt x="11" y="4"/>
                  </a:cubicBezTo>
                  <a:cubicBezTo>
                    <a:pt x="10" y="4"/>
                    <a:pt x="8" y="5"/>
                    <a:pt x="7" y="6"/>
                  </a:cubicBezTo>
                  <a:cubicBezTo>
                    <a:pt x="6" y="6"/>
                    <a:pt x="6" y="8"/>
                    <a:pt x="6" y="9"/>
                  </a:cubicBezTo>
                  <a:cubicBezTo>
                    <a:pt x="6" y="10"/>
                    <a:pt x="6" y="11"/>
                    <a:pt x="7" y="11"/>
                  </a:cubicBezTo>
                  <a:cubicBezTo>
                    <a:pt x="7" y="12"/>
                    <a:pt x="8" y="13"/>
                    <a:pt x="8" y="14"/>
                  </a:cubicBezTo>
                  <a:cubicBezTo>
                    <a:pt x="9" y="14"/>
                    <a:pt x="11" y="16"/>
                    <a:pt x="13" y="18"/>
                  </a:cubicBezTo>
                  <a:cubicBezTo>
                    <a:pt x="17" y="20"/>
                    <a:pt x="19" y="22"/>
                    <a:pt x="20" y="24"/>
                  </a:cubicBezTo>
                  <a:cubicBezTo>
                    <a:pt x="21" y="26"/>
                    <a:pt x="22" y="28"/>
                    <a:pt x="22" y="30"/>
                  </a:cubicBezTo>
                  <a:cubicBezTo>
                    <a:pt x="22" y="33"/>
                    <a:pt x="21" y="35"/>
                    <a:pt x="19" y="37"/>
                  </a:cubicBezTo>
                  <a:cubicBezTo>
                    <a:pt x="17" y="39"/>
                    <a:pt x="14" y="40"/>
                    <a:pt x="11" y="40"/>
                  </a:cubicBezTo>
                  <a:cubicBezTo>
                    <a:pt x="9" y="40"/>
                    <a:pt x="7" y="40"/>
                    <a:pt x="5" y="39"/>
                  </a:cubicBezTo>
                  <a:cubicBezTo>
                    <a:pt x="3" y="37"/>
                    <a:pt x="1" y="35"/>
                    <a:pt x="0" y="32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574">
              <a:extLst>
                <a:ext uri="{FF2B5EF4-FFF2-40B4-BE49-F238E27FC236}">
                  <a16:creationId xmlns:a16="http://schemas.microsoft.com/office/drawing/2014/main" id="{DA8FDA4F-8E9B-4C2D-AEAE-DEC89818E4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74430" y="867886"/>
              <a:ext cx="36679" cy="94089"/>
            </a:xfrm>
            <a:custGeom>
              <a:avLst/>
              <a:gdLst>
                <a:gd name="T0" fmla="*/ 8 w 23"/>
                <a:gd name="T1" fmla="*/ 0 h 59"/>
                <a:gd name="T2" fmla="*/ 14 w 23"/>
                <a:gd name="T3" fmla="*/ 0 h 59"/>
                <a:gd name="T4" fmla="*/ 14 w 23"/>
                <a:gd name="T5" fmla="*/ 15 h 59"/>
                <a:gd name="T6" fmla="*/ 23 w 23"/>
                <a:gd name="T7" fmla="*/ 15 h 59"/>
                <a:gd name="T8" fmla="*/ 23 w 23"/>
                <a:gd name="T9" fmla="*/ 20 h 59"/>
                <a:gd name="T10" fmla="*/ 14 w 23"/>
                <a:gd name="T11" fmla="*/ 20 h 59"/>
                <a:gd name="T12" fmla="*/ 14 w 23"/>
                <a:gd name="T13" fmla="*/ 59 h 59"/>
                <a:gd name="T14" fmla="*/ 8 w 23"/>
                <a:gd name="T15" fmla="*/ 59 h 59"/>
                <a:gd name="T16" fmla="*/ 8 w 23"/>
                <a:gd name="T17" fmla="*/ 20 h 59"/>
                <a:gd name="T18" fmla="*/ 0 w 23"/>
                <a:gd name="T19" fmla="*/ 20 h 59"/>
                <a:gd name="T20" fmla="*/ 0 w 23"/>
                <a:gd name="T21" fmla="*/ 15 h 59"/>
                <a:gd name="T22" fmla="*/ 8 w 23"/>
                <a:gd name="T23" fmla="*/ 15 h 59"/>
                <a:gd name="T24" fmla="*/ 8 w 23"/>
                <a:gd name="T2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59">
                  <a:moveTo>
                    <a:pt x="8" y="0"/>
                  </a:moveTo>
                  <a:lnTo>
                    <a:pt x="14" y="0"/>
                  </a:lnTo>
                  <a:lnTo>
                    <a:pt x="14" y="15"/>
                  </a:lnTo>
                  <a:lnTo>
                    <a:pt x="23" y="15"/>
                  </a:lnTo>
                  <a:lnTo>
                    <a:pt x="23" y="20"/>
                  </a:lnTo>
                  <a:lnTo>
                    <a:pt x="14" y="20"/>
                  </a:lnTo>
                  <a:lnTo>
                    <a:pt x="14" y="59"/>
                  </a:lnTo>
                  <a:lnTo>
                    <a:pt x="8" y="59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8" y="1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75">
              <a:extLst>
                <a:ext uri="{FF2B5EF4-FFF2-40B4-BE49-F238E27FC236}">
                  <a16:creationId xmlns:a16="http://schemas.microsoft.com/office/drawing/2014/main" id="{DC6B021C-CA4C-4B10-9C41-6C231690A7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30245" y="890212"/>
              <a:ext cx="71763" cy="71763"/>
            </a:xfrm>
            <a:custGeom>
              <a:avLst/>
              <a:gdLst>
                <a:gd name="T0" fmla="*/ 30 w 30"/>
                <a:gd name="T1" fmla="*/ 1 h 30"/>
                <a:gd name="T2" fmla="*/ 30 w 30"/>
                <a:gd name="T3" fmla="*/ 30 h 30"/>
                <a:gd name="T4" fmla="*/ 26 w 30"/>
                <a:gd name="T5" fmla="*/ 30 h 30"/>
                <a:gd name="T6" fmla="*/ 26 w 30"/>
                <a:gd name="T7" fmla="*/ 25 h 30"/>
                <a:gd name="T8" fmla="*/ 21 w 30"/>
                <a:gd name="T9" fmla="*/ 29 h 30"/>
                <a:gd name="T10" fmla="*/ 15 w 30"/>
                <a:gd name="T11" fmla="*/ 30 h 30"/>
                <a:gd name="T12" fmla="*/ 4 w 30"/>
                <a:gd name="T13" fmla="*/ 26 h 30"/>
                <a:gd name="T14" fmla="*/ 0 w 30"/>
                <a:gd name="T15" fmla="*/ 15 h 30"/>
                <a:gd name="T16" fmla="*/ 4 w 30"/>
                <a:gd name="T17" fmla="*/ 5 h 30"/>
                <a:gd name="T18" fmla="*/ 15 w 30"/>
                <a:gd name="T19" fmla="*/ 0 h 30"/>
                <a:gd name="T20" fmla="*/ 21 w 30"/>
                <a:gd name="T21" fmla="*/ 2 h 30"/>
                <a:gd name="T22" fmla="*/ 26 w 30"/>
                <a:gd name="T23" fmla="*/ 6 h 30"/>
                <a:gd name="T24" fmla="*/ 26 w 30"/>
                <a:gd name="T25" fmla="*/ 1 h 30"/>
                <a:gd name="T26" fmla="*/ 30 w 30"/>
                <a:gd name="T27" fmla="*/ 1 h 30"/>
                <a:gd name="T28" fmla="*/ 15 w 30"/>
                <a:gd name="T29" fmla="*/ 4 h 30"/>
                <a:gd name="T30" fmla="*/ 9 w 30"/>
                <a:gd name="T31" fmla="*/ 5 h 30"/>
                <a:gd name="T32" fmla="*/ 5 w 30"/>
                <a:gd name="T33" fmla="*/ 10 h 30"/>
                <a:gd name="T34" fmla="*/ 4 w 30"/>
                <a:gd name="T35" fmla="*/ 15 h 30"/>
                <a:gd name="T36" fmla="*/ 5 w 30"/>
                <a:gd name="T37" fmla="*/ 21 h 30"/>
                <a:gd name="T38" fmla="*/ 9 w 30"/>
                <a:gd name="T39" fmla="*/ 25 h 30"/>
                <a:gd name="T40" fmla="*/ 15 w 30"/>
                <a:gd name="T41" fmla="*/ 27 h 30"/>
                <a:gd name="T42" fmla="*/ 21 w 30"/>
                <a:gd name="T43" fmla="*/ 25 h 30"/>
                <a:gd name="T44" fmla="*/ 25 w 30"/>
                <a:gd name="T45" fmla="*/ 21 h 30"/>
                <a:gd name="T46" fmla="*/ 26 w 30"/>
                <a:gd name="T47" fmla="*/ 15 h 30"/>
                <a:gd name="T48" fmla="*/ 23 w 30"/>
                <a:gd name="T49" fmla="*/ 7 h 30"/>
                <a:gd name="T50" fmla="*/ 15 w 30"/>
                <a:gd name="T51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30">
                  <a:moveTo>
                    <a:pt x="30" y="1"/>
                  </a:moveTo>
                  <a:cubicBezTo>
                    <a:pt x="30" y="30"/>
                    <a:pt x="30" y="30"/>
                    <a:pt x="30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4" y="27"/>
                    <a:pt x="23" y="28"/>
                    <a:pt x="21" y="29"/>
                  </a:cubicBezTo>
                  <a:cubicBezTo>
                    <a:pt x="19" y="30"/>
                    <a:pt x="17" y="30"/>
                    <a:pt x="15" y="30"/>
                  </a:cubicBezTo>
                  <a:cubicBezTo>
                    <a:pt x="11" y="30"/>
                    <a:pt x="7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7" y="2"/>
                    <a:pt x="11" y="0"/>
                    <a:pt x="15" y="0"/>
                  </a:cubicBezTo>
                  <a:cubicBezTo>
                    <a:pt x="17" y="0"/>
                    <a:pt x="19" y="1"/>
                    <a:pt x="21" y="2"/>
                  </a:cubicBezTo>
                  <a:cubicBezTo>
                    <a:pt x="23" y="3"/>
                    <a:pt x="25" y="4"/>
                    <a:pt x="26" y="6"/>
                  </a:cubicBezTo>
                  <a:cubicBezTo>
                    <a:pt x="26" y="1"/>
                    <a:pt x="26" y="1"/>
                    <a:pt x="26" y="1"/>
                  </a:cubicBezTo>
                  <a:lnTo>
                    <a:pt x="30" y="1"/>
                  </a:lnTo>
                  <a:close/>
                  <a:moveTo>
                    <a:pt x="15" y="4"/>
                  </a:moveTo>
                  <a:cubicBezTo>
                    <a:pt x="13" y="4"/>
                    <a:pt x="11" y="4"/>
                    <a:pt x="9" y="5"/>
                  </a:cubicBezTo>
                  <a:cubicBezTo>
                    <a:pt x="8" y="6"/>
                    <a:pt x="6" y="8"/>
                    <a:pt x="5" y="10"/>
                  </a:cubicBezTo>
                  <a:cubicBezTo>
                    <a:pt x="4" y="11"/>
                    <a:pt x="4" y="13"/>
                    <a:pt x="4" y="15"/>
                  </a:cubicBezTo>
                  <a:cubicBezTo>
                    <a:pt x="4" y="17"/>
                    <a:pt x="4" y="19"/>
                    <a:pt x="5" y="21"/>
                  </a:cubicBezTo>
                  <a:cubicBezTo>
                    <a:pt x="6" y="23"/>
                    <a:pt x="8" y="24"/>
                    <a:pt x="9" y="25"/>
                  </a:cubicBezTo>
                  <a:cubicBezTo>
                    <a:pt x="11" y="26"/>
                    <a:pt x="13" y="27"/>
                    <a:pt x="15" y="27"/>
                  </a:cubicBezTo>
                  <a:cubicBezTo>
                    <a:pt x="17" y="27"/>
                    <a:pt x="19" y="26"/>
                    <a:pt x="21" y="25"/>
                  </a:cubicBezTo>
                  <a:cubicBezTo>
                    <a:pt x="22" y="24"/>
                    <a:pt x="24" y="23"/>
                    <a:pt x="25" y="21"/>
                  </a:cubicBezTo>
                  <a:cubicBezTo>
                    <a:pt x="26" y="20"/>
                    <a:pt x="26" y="18"/>
                    <a:pt x="26" y="15"/>
                  </a:cubicBezTo>
                  <a:cubicBezTo>
                    <a:pt x="26" y="12"/>
                    <a:pt x="25" y="9"/>
                    <a:pt x="23" y="7"/>
                  </a:cubicBezTo>
                  <a:cubicBezTo>
                    <a:pt x="21" y="5"/>
                    <a:pt x="18" y="4"/>
                    <a:pt x="15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76">
              <a:extLst>
                <a:ext uri="{FF2B5EF4-FFF2-40B4-BE49-F238E27FC236}">
                  <a16:creationId xmlns:a16="http://schemas.microsoft.com/office/drawing/2014/main" id="{36BFEA37-F6A9-4038-8F4B-7390572258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30712" y="890212"/>
              <a:ext cx="59005" cy="71763"/>
            </a:xfrm>
            <a:custGeom>
              <a:avLst/>
              <a:gdLst>
                <a:gd name="T0" fmla="*/ 0 w 25"/>
                <a:gd name="T1" fmla="*/ 1 h 30"/>
                <a:gd name="T2" fmla="*/ 4 w 25"/>
                <a:gd name="T3" fmla="*/ 1 h 30"/>
                <a:gd name="T4" fmla="*/ 4 w 25"/>
                <a:gd name="T5" fmla="*/ 6 h 30"/>
                <a:gd name="T6" fmla="*/ 9 w 25"/>
                <a:gd name="T7" fmla="*/ 2 h 30"/>
                <a:gd name="T8" fmla="*/ 14 w 25"/>
                <a:gd name="T9" fmla="*/ 0 h 30"/>
                <a:gd name="T10" fmla="*/ 20 w 25"/>
                <a:gd name="T11" fmla="*/ 2 h 30"/>
                <a:gd name="T12" fmla="*/ 24 w 25"/>
                <a:gd name="T13" fmla="*/ 6 h 30"/>
                <a:gd name="T14" fmla="*/ 25 w 25"/>
                <a:gd name="T15" fmla="*/ 15 h 30"/>
                <a:gd name="T16" fmla="*/ 25 w 25"/>
                <a:gd name="T17" fmla="*/ 30 h 30"/>
                <a:gd name="T18" fmla="*/ 21 w 25"/>
                <a:gd name="T19" fmla="*/ 30 h 30"/>
                <a:gd name="T20" fmla="*/ 21 w 25"/>
                <a:gd name="T21" fmla="*/ 16 h 30"/>
                <a:gd name="T22" fmla="*/ 21 w 25"/>
                <a:gd name="T23" fmla="*/ 9 h 30"/>
                <a:gd name="T24" fmla="*/ 18 w 25"/>
                <a:gd name="T25" fmla="*/ 5 h 30"/>
                <a:gd name="T26" fmla="*/ 14 w 25"/>
                <a:gd name="T27" fmla="*/ 4 h 30"/>
                <a:gd name="T28" fmla="*/ 8 w 25"/>
                <a:gd name="T29" fmla="*/ 6 h 30"/>
                <a:gd name="T30" fmla="*/ 4 w 25"/>
                <a:gd name="T31" fmla="*/ 11 h 30"/>
                <a:gd name="T32" fmla="*/ 4 w 25"/>
                <a:gd name="T33" fmla="*/ 19 h 30"/>
                <a:gd name="T34" fmla="*/ 4 w 25"/>
                <a:gd name="T35" fmla="*/ 30 h 30"/>
                <a:gd name="T36" fmla="*/ 0 w 25"/>
                <a:gd name="T37" fmla="*/ 30 h 30"/>
                <a:gd name="T38" fmla="*/ 0 w 25"/>
                <a:gd name="T3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30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4"/>
                    <a:pt x="7" y="3"/>
                    <a:pt x="9" y="2"/>
                  </a:cubicBezTo>
                  <a:cubicBezTo>
                    <a:pt x="10" y="1"/>
                    <a:pt x="12" y="0"/>
                    <a:pt x="14" y="0"/>
                  </a:cubicBezTo>
                  <a:cubicBezTo>
                    <a:pt x="17" y="0"/>
                    <a:pt x="18" y="1"/>
                    <a:pt x="20" y="2"/>
                  </a:cubicBezTo>
                  <a:cubicBezTo>
                    <a:pt x="22" y="3"/>
                    <a:pt x="23" y="5"/>
                    <a:pt x="24" y="6"/>
                  </a:cubicBezTo>
                  <a:cubicBezTo>
                    <a:pt x="25" y="8"/>
                    <a:pt x="25" y="11"/>
                    <a:pt x="25" y="15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3"/>
                    <a:pt x="21" y="11"/>
                    <a:pt x="21" y="9"/>
                  </a:cubicBezTo>
                  <a:cubicBezTo>
                    <a:pt x="20" y="8"/>
                    <a:pt x="20" y="6"/>
                    <a:pt x="18" y="5"/>
                  </a:cubicBezTo>
                  <a:cubicBezTo>
                    <a:pt x="17" y="4"/>
                    <a:pt x="16" y="4"/>
                    <a:pt x="14" y="4"/>
                  </a:cubicBezTo>
                  <a:cubicBezTo>
                    <a:pt x="11" y="4"/>
                    <a:pt x="9" y="4"/>
                    <a:pt x="8" y="6"/>
                  </a:cubicBezTo>
                  <a:cubicBezTo>
                    <a:pt x="6" y="7"/>
                    <a:pt x="5" y="9"/>
                    <a:pt x="4" y="11"/>
                  </a:cubicBezTo>
                  <a:cubicBezTo>
                    <a:pt x="4" y="13"/>
                    <a:pt x="4" y="15"/>
                    <a:pt x="4" y="19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577">
              <a:extLst>
                <a:ext uri="{FF2B5EF4-FFF2-40B4-BE49-F238E27FC236}">
                  <a16:creationId xmlns:a16="http://schemas.microsoft.com/office/drawing/2014/main" id="{C58FE0F3-4001-4DBF-9F95-616FCC73C3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915232" y="866291"/>
              <a:ext cx="70168" cy="95683"/>
            </a:xfrm>
            <a:custGeom>
              <a:avLst/>
              <a:gdLst>
                <a:gd name="T0" fmla="*/ 29 w 29"/>
                <a:gd name="T1" fmla="*/ 0 h 40"/>
                <a:gd name="T2" fmla="*/ 29 w 29"/>
                <a:gd name="T3" fmla="*/ 40 h 40"/>
                <a:gd name="T4" fmla="*/ 26 w 29"/>
                <a:gd name="T5" fmla="*/ 40 h 40"/>
                <a:gd name="T6" fmla="*/ 26 w 29"/>
                <a:gd name="T7" fmla="*/ 35 h 40"/>
                <a:gd name="T8" fmla="*/ 21 w 29"/>
                <a:gd name="T9" fmla="*/ 39 h 40"/>
                <a:gd name="T10" fmla="*/ 14 w 29"/>
                <a:gd name="T11" fmla="*/ 40 h 40"/>
                <a:gd name="T12" fmla="*/ 4 w 29"/>
                <a:gd name="T13" fmla="*/ 36 h 40"/>
                <a:gd name="T14" fmla="*/ 0 w 29"/>
                <a:gd name="T15" fmla="*/ 25 h 40"/>
                <a:gd name="T16" fmla="*/ 4 w 29"/>
                <a:gd name="T17" fmla="*/ 15 h 40"/>
                <a:gd name="T18" fmla="*/ 14 w 29"/>
                <a:gd name="T19" fmla="*/ 10 h 40"/>
                <a:gd name="T20" fmla="*/ 21 w 29"/>
                <a:gd name="T21" fmla="*/ 12 h 40"/>
                <a:gd name="T22" fmla="*/ 26 w 29"/>
                <a:gd name="T23" fmla="*/ 16 h 40"/>
                <a:gd name="T24" fmla="*/ 26 w 29"/>
                <a:gd name="T25" fmla="*/ 0 h 40"/>
                <a:gd name="T26" fmla="*/ 29 w 29"/>
                <a:gd name="T27" fmla="*/ 0 h 40"/>
                <a:gd name="T28" fmla="*/ 15 w 29"/>
                <a:gd name="T29" fmla="*/ 14 h 40"/>
                <a:gd name="T30" fmla="*/ 9 w 29"/>
                <a:gd name="T31" fmla="*/ 15 h 40"/>
                <a:gd name="T32" fmla="*/ 5 w 29"/>
                <a:gd name="T33" fmla="*/ 20 h 40"/>
                <a:gd name="T34" fmla="*/ 3 w 29"/>
                <a:gd name="T35" fmla="*/ 25 h 40"/>
                <a:gd name="T36" fmla="*/ 5 w 29"/>
                <a:gd name="T37" fmla="*/ 31 h 40"/>
                <a:gd name="T38" fmla="*/ 9 w 29"/>
                <a:gd name="T39" fmla="*/ 35 h 40"/>
                <a:gd name="T40" fmla="*/ 15 w 29"/>
                <a:gd name="T41" fmla="*/ 37 h 40"/>
                <a:gd name="T42" fmla="*/ 20 w 29"/>
                <a:gd name="T43" fmla="*/ 35 h 40"/>
                <a:gd name="T44" fmla="*/ 25 w 29"/>
                <a:gd name="T45" fmla="*/ 31 h 40"/>
                <a:gd name="T46" fmla="*/ 26 w 29"/>
                <a:gd name="T47" fmla="*/ 25 h 40"/>
                <a:gd name="T48" fmla="*/ 23 w 29"/>
                <a:gd name="T49" fmla="*/ 17 h 40"/>
                <a:gd name="T50" fmla="*/ 15 w 29"/>
                <a:gd name="T51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40">
                  <a:moveTo>
                    <a:pt x="29" y="0"/>
                  </a:moveTo>
                  <a:cubicBezTo>
                    <a:pt x="29" y="40"/>
                    <a:pt x="29" y="40"/>
                    <a:pt x="29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7"/>
                    <a:pt x="23" y="38"/>
                    <a:pt x="21" y="39"/>
                  </a:cubicBezTo>
                  <a:cubicBezTo>
                    <a:pt x="19" y="40"/>
                    <a:pt x="17" y="40"/>
                    <a:pt x="14" y="40"/>
                  </a:cubicBezTo>
                  <a:cubicBezTo>
                    <a:pt x="10" y="40"/>
                    <a:pt x="7" y="39"/>
                    <a:pt x="4" y="36"/>
                  </a:cubicBezTo>
                  <a:cubicBezTo>
                    <a:pt x="1" y="33"/>
                    <a:pt x="0" y="29"/>
                    <a:pt x="0" y="25"/>
                  </a:cubicBezTo>
                  <a:cubicBezTo>
                    <a:pt x="0" y="21"/>
                    <a:pt x="1" y="18"/>
                    <a:pt x="4" y="15"/>
                  </a:cubicBezTo>
                  <a:cubicBezTo>
                    <a:pt x="7" y="12"/>
                    <a:pt x="10" y="10"/>
                    <a:pt x="14" y="10"/>
                  </a:cubicBezTo>
                  <a:cubicBezTo>
                    <a:pt x="17" y="10"/>
                    <a:pt x="19" y="11"/>
                    <a:pt x="21" y="12"/>
                  </a:cubicBezTo>
                  <a:cubicBezTo>
                    <a:pt x="23" y="13"/>
                    <a:pt x="24" y="14"/>
                    <a:pt x="26" y="16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29" y="0"/>
                  </a:lnTo>
                  <a:close/>
                  <a:moveTo>
                    <a:pt x="15" y="14"/>
                  </a:moveTo>
                  <a:cubicBezTo>
                    <a:pt x="13" y="14"/>
                    <a:pt x="11" y="14"/>
                    <a:pt x="9" y="15"/>
                  </a:cubicBezTo>
                  <a:cubicBezTo>
                    <a:pt x="7" y="16"/>
                    <a:pt x="6" y="18"/>
                    <a:pt x="5" y="20"/>
                  </a:cubicBezTo>
                  <a:cubicBezTo>
                    <a:pt x="4" y="21"/>
                    <a:pt x="3" y="23"/>
                    <a:pt x="3" y="25"/>
                  </a:cubicBezTo>
                  <a:cubicBezTo>
                    <a:pt x="3" y="27"/>
                    <a:pt x="4" y="29"/>
                    <a:pt x="5" y="31"/>
                  </a:cubicBezTo>
                  <a:cubicBezTo>
                    <a:pt x="6" y="33"/>
                    <a:pt x="7" y="34"/>
                    <a:pt x="9" y="35"/>
                  </a:cubicBezTo>
                  <a:cubicBezTo>
                    <a:pt x="11" y="36"/>
                    <a:pt x="13" y="37"/>
                    <a:pt x="15" y="37"/>
                  </a:cubicBezTo>
                  <a:cubicBezTo>
                    <a:pt x="17" y="37"/>
                    <a:pt x="19" y="36"/>
                    <a:pt x="20" y="35"/>
                  </a:cubicBezTo>
                  <a:cubicBezTo>
                    <a:pt x="22" y="34"/>
                    <a:pt x="24" y="33"/>
                    <a:pt x="25" y="31"/>
                  </a:cubicBezTo>
                  <a:cubicBezTo>
                    <a:pt x="26" y="30"/>
                    <a:pt x="26" y="28"/>
                    <a:pt x="26" y="25"/>
                  </a:cubicBezTo>
                  <a:cubicBezTo>
                    <a:pt x="26" y="22"/>
                    <a:pt x="25" y="19"/>
                    <a:pt x="23" y="17"/>
                  </a:cubicBezTo>
                  <a:cubicBezTo>
                    <a:pt x="21" y="15"/>
                    <a:pt x="18" y="14"/>
                    <a:pt x="15" y="1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578">
              <a:extLst>
                <a:ext uri="{FF2B5EF4-FFF2-40B4-BE49-F238E27FC236}">
                  <a16:creationId xmlns:a16="http://schemas.microsoft.com/office/drawing/2014/main" id="{B4DAFB6D-94D8-4DAE-9983-B329AE8D75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104" y="890212"/>
              <a:ext cx="68573" cy="71763"/>
            </a:xfrm>
            <a:custGeom>
              <a:avLst/>
              <a:gdLst>
                <a:gd name="T0" fmla="*/ 29 w 29"/>
                <a:gd name="T1" fmla="*/ 1 h 30"/>
                <a:gd name="T2" fmla="*/ 29 w 29"/>
                <a:gd name="T3" fmla="*/ 30 h 30"/>
                <a:gd name="T4" fmla="*/ 26 w 29"/>
                <a:gd name="T5" fmla="*/ 30 h 30"/>
                <a:gd name="T6" fmla="*/ 26 w 29"/>
                <a:gd name="T7" fmla="*/ 25 h 30"/>
                <a:gd name="T8" fmla="*/ 20 w 29"/>
                <a:gd name="T9" fmla="*/ 29 h 30"/>
                <a:gd name="T10" fmla="*/ 14 w 29"/>
                <a:gd name="T11" fmla="*/ 30 h 30"/>
                <a:gd name="T12" fmla="*/ 4 w 29"/>
                <a:gd name="T13" fmla="*/ 26 h 30"/>
                <a:gd name="T14" fmla="*/ 0 w 29"/>
                <a:gd name="T15" fmla="*/ 15 h 30"/>
                <a:gd name="T16" fmla="*/ 4 w 29"/>
                <a:gd name="T17" fmla="*/ 5 h 30"/>
                <a:gd name="T18" fmla="*/ 14 w 29"/>
                <a:gd name="T19" fmla="*/ 0 h 30"/>
                <a:gd name="T20" fmla="*/ 21 w 29"/>
                <a:gd name="T21" fmla="*/ 2 h 30"/>
                <a:gd name="T22" fmla="*/ 26 w 29"/>
                <a:gd name="T23" fmla="*/ 6 h 30"/>
                <a:gd name="T24" fmla="*/ 26 w 29"/>
                <a:gd name="T25" fmla="*/ 1 h 30"/>
                <a:gd name="T26" fmla="*/ 29 w 29"/>
                <a:gd name="T27" fmla="*/ 1 h 30"/>
                <a:gd name="T28" fmla="*/ 15 w 29"/>
                <a:gd name="T29" fmla="*/ 4 h 30"/>
                <a:gd name="T30" fmla="*/ 9 w 29"/>
                <a:gd name="T31" fmla="*/ 5 h 30"/>
                <a:gd name="T32" fmla="*/ 5 w 29"/>
                <a:gd name="T33" fmla="*/ 10 h 30"/>
                <a:gd name="T34" fmla="*/ 3 w 29"/>
                <a:gd name="T35" fmla="*/ 15 h 30"/>
                <a:gd name="T36" fmla="*/ 5 w 29"/>
                <a:gd name="T37" fmla="*/ 21 h 30"/>
                <a:gd name="T38" fmla="*/ 9 w 29"/>
                <a:gd name="T39" fmla="*/ 25 h 30"/>
                <a:gd name="T40" fmla="*/ 15 w 29"/>
                <a:gd name="T41" fmla="*/ 27 h 30"/>
                <a:gd name="T42" fmla="*/ 20 w 29"/>
                <a:gd name="T43" fmla="*/ 25 h 30"/>
                <a:gd name="T44" fmla="*/ 24 w 29"/>
                <a:gd name="T45" fmla="*/ 21 h 30"/>
                <a:gd name="T46" fmla="*/ 26 w 29"/>
                <a:gd name="T47" fmla="*/ 15 h 30"/>
                <a:gd name="T48" fmla="*/ 23 w 29"/>
                <a:gd name="T49" fmla="*/ 7 h 30"/>
                <a:gd name="T50" fmla="*/ 15 w 29"/>
                <a:gd name="T51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30">
                  <a:moveTo>
                    <a:pt x="29" y="1"/>
                  </a:moveTo>
                  <a:cubicBezTo>
                    <a:pt x="29" y="30"/>
                    <a:pt x="29" y="30"/>
                    <a:pt x="29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4" y="27"/>
                    <a:pt x="22" y="28"/>
                    <a:pt x="20" y="29"/>
                  </a:cubicBezTo>
                  <a:cubicBezTo>
                    <a:pt x="19" y="30"/>
                    <a:pt x="16" y="30"/>
                    <a:pt x="14" y="30"/>
                  </a:cubicBezTo>
                  <a:cubicBezTo>
                    <a:pt x="10" y="30"/>
                    <a:pt x="7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7" y="2"/>
                    <a:pt x="10" y="0"/>
                    <a:pt x="14" y="0"/>
                  </a:cubicBezTo>
                  <a:cubicBezTo>
                    <a:pt x="17" y="0"/>
                    <a:pt x="19" y="1"/>
                    <a:pt x="21" y="2"/>
                  </a:cubicBezTo>
                  <a:cubicBezTo>
                    <a:pt x="23" y="3"/>
                    <a:pt x="24" y="4"/>
                    <a:pt x="26" y="6"/>
                  </a:cubicBezTo>
                  <a:cubicBezTo>
                    <a:pt x="26" y="1"/>
                    <a:pt x="26" y="1"/>
                    <a:pt x="26" y="1"/>
                  </a:cubicBezTo>
                  <a:lnTo>
                    <a:pt x="29" y="1"/>
                  </a:lnTo>
                  <a:close/>
                  <a:moveTo>
                    <a:pt x="15" y="4"/>
                  </a:moveTo>
                  <a:cubicBezTo>
                    <a:pt x="13" y="4"/>
                    <a:pt x="11" y="4"/>
                    <a:pt x="9" y="5"/>
                  </a:cubicBezTo>
                  <a:cubicBezTo>
                    <a:pt x="7" y="6"/>
                    <a:pt x="6" y="8"/>
                    <a:pt x="5" y="10"/>
                  </a:cubicBezTo>
                  <a:cubicBezTo>
                    <a:pt x="4" y="11"/>
                    <a:pt x="3" y="13"/>
                    <a:pt x="3" y="15"/>
                  </a:cubicBezTo>
                  <a:cubicBezTo>
                    <a:pt x="3" y="17"/>
                    <a:pt x="4" y="19"/>
                    <a:pt x="5" y="21"/>
                  </a:cubicBezTo>
                  <a:cubicBezTo>
                    <a:pt x="6" y="23"/>
                    <a:pt x="7" y="24"/>
                    <a:pt x="9" y="25"/>
                  </a:cubicBezTo>
                  <a:cubicBezTo>
                    <a:pt x="11" y="26"/>
                    <a:pt x="13" y="27"/>
                    <a:pt x="15" y="27"/>
                  </a:cubicBezTo>
                  <a:cubicBezTo>
                    <a:pt x="17" y="27"/>
                    <a:pt x="18" y="26"/>
                    <a:pt x="20" y="25"/>
                  </a:cubicBezTo>
                  <a:cubicBezTo>
                    <a:pt x="22" y="24"/>
                    <a:pt x="23" y="23"/>
                    <a:pt x="24" y="21"/>
                  </a:cubicBezTo>
                  <a:cubicBezTo>
                    <a:pt x="25" y="20"/>
                    <a:pt x="26" y="18"/>
                    <a:pt x="26" y="15"/>
                  </a:cubicBezTo>
                  <a:cubicBezTo>
                    <a:pt x="26" y="12"/>
                    <a:pt x="25" y="9"/>
                    <a:pt x="23" y="7"/>
                  </a:cubicBezTo>
                  <a:cubicBezTo>
                    <a:pt x="20" y="5"/>
                    <a:pt x="18" y="4"/>
                    <a:pt x="15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579">
              <a:extLst>
                <a:ext uri="{FF2B5EF4-FFF2-40B4-BE49-F238E27FC236}">
                  <a16:creationId xmlns:a16="http://schemas.microsoft.com/office/drawing/2014/main" id="{295764C6-F4C3-4341-9CF1-83F4F7E7B9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08193" y="890212"/>
              <a:ext cx="36679" cy="71763"/>
            </a:xfrm>
            <a:custGeom>
              <a:avLst/>
              <a:gdLst>
                <a:gd name="T0" fmla="*/ 0 w 15"/>
                <a:gd name="T1" fmla="*/ 1 h 30"/>
                <a:gd name="T2" fmla="*/ 4 w 15"/>
                <a:gd name="T3" fmla="*/ 1 h 30"/>
                <a:gd name="T4" fmla="*/ 4 w 15"/>
                <a:gd name="T5" fmla="*/ 5 h 30"/>
                <a:gd name="T6" fmla="*/ 8 w 15"/>
                <a:gd name="T7" fmla="*/ 2 h 30"/>
                <a:gd name="T8" fmla="*/ 11 w 15"/>
                <a:gd name="T9" fmla="*/ 0 h 30"/>
                <a:gd name="T10" fmla="*/ 15 w 15"/>
                <a:gd name="T11" fmla="*/ 1 h 30"/>
                <a:gd name="T12" fmla="*/ 13 w 15"/>
                <a:gd name="T13" fmla="*/ 4 h 30"/>
                <a:gd name="T14" fmla="*/ 11 w 15"/>
                <a:gd name="T15" fmla="*/ 4 h 30"/>
                <a:gd name="T16" fmla="*/ 7 w 15"/>
                <a:gd name="T17" fmla="*/ 5 h 30"/>
                <a:gd name="T18" fmla="*/ 5 w 15"/>
                <a:gd name="T19" fmla="*/ 10 h 30"/>
                <a:gd name="T20" fmla="*/ 4 w 15"/>
                <a:gd name="T21" fmla="*/ 20 h 30"/>
                <a:gd name="T22" fmla="*/ 4 w 15"/>
                <a:gd name="T23" fmla="*/ 30 h 30"/>
                <a:gd name="T24" fmla="*/ 0 w 15"/>
                <a:gd name="T25" fmla="*/ 30 h 30"/>
                <a:gd name="T26" fmla="*/ 0 w 15"/>
                <a:gd name="T2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30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6" y="2"/>
                    <a:pt x="8" y="2"/>
                  </a:cubicBezTo>
                  <a:cubicBezTo>
                    <a:pt x="9" y="1"/>
                    <a:pt x="10" y="0"/>
                    <a:pt x="11" y="0"/>
                  </a:cubicBezTo>
                  <a:cubicBezTo>
                    <a:pt x="12" y="0"/>
                    <a:pt x="14" y="1"/>
                    <a:pt x="15" y="1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1" y="4"/>
                    <a:pt x="11" y="4"/>
                  </a:cubicBezTo>
                  <a:cubicBezTo>
                    <a:pt x="10" y="4"/>
                    <a:pt x="8" y="4"/>
                    <a:pt x="7" y="5"/>
                  </a:cubicBezTo>
                  <a:cubicBezTo>
                    <a:pt x="6" y="6"/>
                    <a:pt x="5" y="8"/>
                    <a:pt x="5" y="10"/>
                  </a:cubicBezTo>
                  <a:cubicBezTo>
                    <a:pt x="4" y="12"/>
                    <a:pt x="4" y="15"/>
                    <a:pt x="4" y="2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80">
              <a:extLst>
                <a:ext uri="{FF2B5EF4-FFF2-40B4-BE49-F238E27FC236}">
                  <a16:creationId xmlns:a16="http://schemas.microsoft.com/office/drawing/2014/main" id="{750013AC-B5DC-48AF-A686-4A28C1B12D8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159224" y="866291"/>
              <a:ext cx="68573" cy="95683"/>
            </a:xfrm>
            <a:custGeom>
              <a:avLst/>
              <a:gdLst>
                <a:gd name="T0" fmla="*/ 29 w 29"/>
                <a:gd name="T1" fmla="*/ 0 h 40"/>
                <a:gd name="T2" fmla="*/ 29 w 29"/>
                <a:gd name="T3" fmla="*/ 40 h 40"/>
                <a:gd name="T4" fmla="*/ 26 w 29"/>
                <a:gd name="T5" fmla="*/ 40 h 40"/>
                <a:gd name="T6" fmla="*/ 26 w 29"/>
                <a:gd name="T7" fmla="*/ 35 h 40"/>
                <a:gd name="T8" fmla="*/ 21 w 29"/>
                <a:gd name="T9" fmla="*/ 39 h 40"/>
                <a:gd name="T10" fmla="*/ 14 w 29"/>
                <a:gd name="T11" fmla="*/ 40 h 40"/>
                <a:gd name="T12" fmla="*/ 4 w 29"/>
                <a:gd name="T13" fmla="*/ 36 h 40"/>
                <a:gd name="T14" fmla="*/ 0 w 29"/>
                <a:gd name="T15" fmla="*/ 25 h 40"/>
                <a:gd name="T16" fmla="*/ 4 w 29"/>
                <a:gd name="T17" fmla="*/ 15 h 40"/>
                <a:gd name="T18" fmla="*/ 15 w 29"/>
                <a:gd name="T19" fmla="*/ 10 h 40"/>
                <a:gd name="T20" fmla="*/ 21 w 29"/>
                <a:gd name="T21" fmla="*/ 12 h 40"/>
                <a:gd name="T22" fmla="*/ 26 w 29"/>
                <a:gd name="T23" fmla="*/ 16 h 40"/>
                <a:gd name="T24" fmla="*/ 26 w 29"/>
                <a:gd name="T25" fmla="*/ 0 h 40"/>
                <a:gd name="T26" fmla="*/ 29 w 29"/>
                <a:gd name="T27" fmla="*/ 0 h 40"/>
                <a:gd name="T28" fmla="*/ 15 w 29"/>
                <a:gd name="T29" fmla="*/ 14 h 40"/>
                <a:gd name="T30" fmla="*/ 9 w 29"/>
                <a:gd name="T31" fmla="*/ 15 h 40"/>
                <a:gd name="T32" fmla="*/ 5 w 29"/>
                <a:gd name="T33" fmla="*/ 20 h 40"/>
                <a:gd name="T34" fmla="*/ 4 w 29"/>
                <a:gd name="T35" fmla="*/ 25 h 40"/>
                <a:gd name="T36" fmla="*/ 5 w 29"/>
                <a:gd name="T37" fmla="*/ 31 h 40"/>
                <a:gd name="T38" fmla="*/ 9 w 29"/>
                <a:gd name="T39" fmla="*/ 35 h 40"/>
                <a:gd name="T40" fmla="*/ 15 w 29"/>
                <a:gd name="T41" fmla="*/ 37 h 40"/>
                <a:gd name="T42" fmla="*/ 21 w 29"/>
                <a:gd name="T43" fmla="*/ 35 h 40"/>
                <a:gd name="T44" fmla="*/ 25 w 29"/>
                <a:gd name="T45" fmla="*/ 31 h 40"/>
                <a:gd name="T46" fmla="*/ 26 w 29"/>
                <a:gd name="T47" fmla="*/ 25 h 40"/>
                <a:gd name="T48" fmla="*/ 23 w 29"/>
                <a:gd name="T49" fmla="*/ 17 h 40"/>
                <a:gd name="T50" fmla="*/ 15 w 29"/>
                <a:gd name="T51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40">
                  <a:moveTo>
                    <a:pt x="29" y="0"/>
                  </a:moveTo>
                  <a:cubicBezTo>
                    <a:pt x="29" y="40"/>
                    <a:pt x="29" y="40"/>
                    <a:pt x="29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7"/>
                    <a:pt x="23" y="38"/>
                    <a:pt x="21" y="39"/>
                  </a:cubicBezTo>
                  <a:cubicBezTo>
                    <a:pt x="19" y="40"/>
                    <a:pt x="17" y="40"/>
                    <a:pt x="14" y="40"/>
                  </a:cubicBezTo>
                  <a:cubicBezTo>
                    <a:pt x="10" y="40"/>
                    <a:pt x="7" y="39"/>
                    <a:pt x="4" y="36"/>
                  </a:cubicBezTo>
                  <a:cubicBezTo>
                    <a:pt x="1" y="33"/>
                    <a:pt x="0" y="29"/>
                    <a:pt x="0" y="25"/>
                  </a:cubicBezTo>
                  <a:cubicBezTo>
                    <a:pt x="0" y="21"/>
                    <a:pt x="1" y="18"/>
                    <a:pt x="4" y="15"/>
                  </a:cubicBezTo>
                  <a:cubicBezTo>
                    <a:pt x="7" y="12"/>
                    <a:pt x="11" y="10"/>
                    <a:pt x="15" y="10"/>
                  </a:cubicBezTo>
                  <a:cubicBezTo>
                    <a:pt x="17" y="10"/>
                    <a:pt x="19" y="11"/>
                    <a:pt x="21" y="12"/>
                  </a:cubicBezTo>
                  <a:cubicBezTo>
                    <a:pt x="23" y="13"/>
                    <a:pt x="24" y="14"/>
                    <a:pt x="26" y="16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29" y="0"/>
                  </a:lnTo>
                  <a:close/>
                  <a:moveTo>
                    <a:pt x="15" y="14"/>
                  </a:moveTo>
                  <a:cubicBezTo>
                    <a:pt x="13" y="14"/>
                    <a:pt x="11" y="14"/>
                    <a:pt x="9" y="15"/>
                  </a:cubicBezTo>
                  <a:cubicBezTo>
                    <a:pt x="8" y="16"/>
                    <a:pt x="6" y="18"/>
                    <a:pt x="5" y="20"/>
                  </a:cubicBezTo>
                  <a:cubicBezTo>
                    <a:pt x="4" y="21"/>
                    <a:pt x="4" y="23"/>
                    <a:pt x="4" y="25"/>
                  </a:cubicBezTo>
                  <a:cubicBezTo>
                    <a:pt x="4" y="27"/>
                    <a:pt x="4" y="29"/>
                    <a:pt x="5" y="31"/>
                  </a:cubicBezTo>
                  <a:cubicBezTo>
                    <a:pt x="6" y="33"/>
                    <a:pt x="8" y="34"/>
                    <a:pt x="9" y="35"/>
                  </a:cubicBezTo>
                  <a:cubicBezTo>
                    <a:pt x="11" y="36"/>
                    <a:pt x="13" y="37"/>
                    <a:pt x="15" y="37"/>
                  </a:cubicBezTo>
                  <a:cubicBezTo>
                    <a:pt x="17" y="37"/>
                    <a:pt x="19" y="36"/>
                    <a:pt x="21" y="35"/>
                  </a:cubicBezTo>
                  <a:cubicBezTo>
                    <a:pt x="22" y="34"/>
                    <a:pt x="24" y="33"/>
                    <a:pt x="25" y="31"/>
                  </a:cubicBezTo>
                  <a:cubicBezTo>
                    <a:pt x="26" y="30"/>
                    <a:pt x="26" y="28"/>
                    <a:pt x="26" y="25"/>
                  </a:cubicBezTo>
                  <a:cubicBezTo>
                    <a:pt x="26" y="22"/>
                    <a:pt x="25" y="19"/>
                    <a:pt x="23" y="17"/>
                  </a:cubicBezTo>
                  <a:cubicBezTo>
                    <a:pt x="21" y="15"/>
                    <a:pt x="18" y="14"/>
                    <a:pt x="15" y="1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81">
              <a:extLst>
                <a:ext uri="{FF2B5EF4-FFF2-40B4-BE49-F238E27FC236}">
                  <a16:creationId xmlns:a16="http://schemas.microsoft.com/office/drawing/2014/main" id="{6FE6799D-4F40-41DC-A67F-2784AB6E80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51717" y="890212"/>
              <a:ext cx="39868" cy="71763"/>
            </a:xfrm>
            <a:custGeom>
              <a:avLst/>
              <a:gdLst>
                <a:gd name="T0" fmla="*/ 17 w 17"/>
                <a:gd name="T1" fmla="*/ 4 h 30"/>
                <a:gd name="T2" fmla="*/ 15 w 17"/>
                <a:gd name="T3" fmla="*/ 7 h 30"/>
                <a:gd name="T4" fmla="*/ 9 w 17"/>
                <a:gd name="T5" fmla="*/ 4 h 30"/>
                <a:gd name="T6" fmla="*/ 6 w 17"/>
                <a:gd name="T7" fmla="*/ 5 h 30"/>
                <a:gd name="T8" fmla="*/ 5 w 17"/>
                <a:gd name="T9" fmla="*/ 8 h 30"/>
                <a:gd name="T10" fmla="*/ 6 w 17"/>
                <a:gd name="T11" fmla="*/ 10 h 30"/>
                <a:gd name="T12" fmla="*/ 10 w 17"/>
                <a:gd name="T13" fmla="*/ 13 h 30"/>
                <a:gd name="T14" fmla="*/ 16 w 17"/>
                <a:gd name="T15" fmla="*/ 17 h 30"/>
                <a:gd name="T16" fmla="*/ 17 w 17"/>
                <a:gd name="T17" fmla="*/ 22 h 30"/>
                <a:gd name="T18" fmla="*/ 15 w 17"/>
                <a:gd name="T19" fmla="*/ 28 h 30"/>
                <a:gd name="T20" fmla="*/ 9 w 17"/>
                <a:gd name="T21" fmla="*/ 30 h 30"/>
                <a:gd name="T22" fmla="*/ 4 w 17"/>
                <a:gd name="T23" fmla="*/ 29 h 30"/>
                <a:gd name="T24" fmla="*/ 0 w 17"/>
                <a:gd name="T25" fmla="*/ 26 h 30"/>
                <a:gd name="T26" fmla="*/ 3 w 17"/>
                <a:gd name="T27" fmla="*/ 24 h 30"/>
                <a:gd name="T28" fmla="*/ 9 w 17"/>
                <a:gd name="T29" fmla="*/ 27 h 30"/>
                <a:gd name="T30" fmla="*/ 12 w 17"/>
                <a:gd name="T31" fmla="*/ 25 h 30"/>
                <a:gd name="T32" fmla="*/ 14 w 17"/>
                <a:gd name="T33" fmla="*/ 22 h 30"/>
                <a:gd name="T34" fmla="*/ 13 w 17"/>
                <a:gd name="T35" fmla="*/ 19 h 30"/>
                <a:gd name="T36" fmla="*/ 8 w 17"/>
                <a:gd name="T37" fmla="*/ 16 h 30"/>
                <a:gd name="T38" fmla="*/ 3 w 17"/>
                <a:gd name="T39" fmla="*/ 12 h 30"/>
                <a:gd name="T40" fmla="*/ 2 w 17"/>
                <a:gd name="T41" fmla="*/ 8 h 30"/>
                <a:gd name="T42" fmla="*/ 4 w 17"/>
                <a:gd name="T43" fmla="*/ 3 h 30"/>
                <a:gd name="T44" fmla="*/ 9 w 17"/>
                <a:gd name="T45" fmla="*/ 0 h 30"/>
                <a:gd name="T46" fmla="*/ 17 w 17"/>
                <a:gd name="T47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0">
                  <a:moveTo>
                    <a:pt x="17" y="4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3" y="5"/>
                    <a:pt x="11" y="4"/>
                    <a:pt x="9" y="4"/>
                  </a:cubicBezTo>
                  <a:cubicBezTo>
                    <a:pt x="8" y="4"/>
                    <a:pt x="7" y="4"/>
                    <a:pt x="6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1"/>
                    <a:pt x="8" y="12"/>
                    <a:pt x="10" y="13"/>
                  </a:cubicBezTo>
                  <a:cubicBezTo>
                    <a:pt x="13" y="15"/>
                    <a:pt x="15" y="16"/>
                    <a:pt x="16" y="17"/>
                  </a:cubicBezTo>
                  <a:cubicBezTo>
                    <a:pt x="17" y="19"/>
                    <a:pt x="17" y="20"/>
                    <a:pt x="17" y="22"/>
                  </a:cubicBezTo>
                  <a:cubicBezTo>
                    <a:pt x="17" y="24"/>
                    <a:pt x="17" y="26"/>
                    <a:pt x="15" y="28"/>
                  </a:cubicBezTo>
                  <a:cubicBezTo>
                    <a:pt x="13" y="29"/>
                    <a:pt x="11" y="30"/>
                    <a:pt x="9" y="30"/>
                  </a:cubicBezTo>
                  <a:cubicBezTo>
                    <a:pt x="7" y="30"/>
                    <a:pt x="6" y="30"/>
                    <a:pt x="4" y="29"/>
                  </a:cubicBezTo>
                  <a:cubicBezTo>
                    <a:pt x="3" y="28"/>
                    <a:pt x="1" y="27"/>
                    <a:pt x="0" y="26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5" y="26"/>
                    <a:pt x="6" y="27"/>
                    <a:pt x="9" y="27"/>
                  </a:cubicBezTo>
                  <a:cubicBezTo>
                    <a:pt x="10" y="27"/>
                    <a:pt x="11" y="26"/>
                    <a:pt x="12" y="25"/>
                  </a:cubicBezTo>
                  <a:cubicBezTo>
                    <a:pt x="13" y="24"/>
                    <a:pt x="14" y="23"/>
                    <a:pt x="14" y="22"/>
                  </a:cubicBezTo>
                  <a:cubicBezTo>
                    <a:pt x="14" y="21"/>
                    <a:pt x="14" y="20"/>
                    <a:pt x="13" y="19"/>
                  </a:cubicBezTo>
                  <a:cubicBezTo>
                    <a:pt x="12" y="18"/>
                    <a:pt x="11" y="17"/>
                    <a:pt x="8" y="16"/>
                  </a:cubicBezTo>
                  <a:cubicBezTo>
                    <a:pt x="6" y="15"/>
                    <a:pt x="4" y="14"/>
                    <a:pt x="3" y="12"/>
                  </a:cubicBezTo>
                  <a:cubicBezTo>
                    <a:pt x="2" y="11"/>
                    <a:pt x="2" y="10"/>
                    <a:pt x="2" y="8"/>
                  </a:cubicBezTo>
                  <a:cubicBezTo>
                    <a:pt x="2" y="6"/>
                    <a:pt x="2" y="4"/>
                    <a:pt x="4" y="3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12" y="0"/>
                    <a:pt x="15" y="2"/>
                    <a:pt x="17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82">
              <a:extLst>
                <a:ext uri="{FF2B5EF4-FFF2-40B4-BE49-F238E27FC236}">
                  <a16:creationId xmlns:a16="http://schemas.microsoft.com/office/drawing/2014/main" id="{FF6CB771-D4A0-46E1-9088-7AD54191E6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66537" y="867886"/>
              <a:ext cx="55816" cy="94089"/>
            </a:xfrm>
            <a:custGeom>
              <a:avLst/>
              <a:gdLst>
                <a:gd name="T0" fmla="*/ 0 w 24"/>
                <a:gd name="T1" fmla="*/ 0 h 39"/>
                <a:gd name="T2" fmla="*/ 7 w 24"/>
                <a:gd name="T3" fmla="*/ 0 h 39"/>
                <a:gd name="T4" fmla="*/ 16 w 24"/>
                <a:gd name="T5" fmla="*/ 1 h 39"/>
                <a:gd name="T6" fmla="*/ 22 w 24"/>
                <a:gd name="T7" fmla="*/ 4 h 39"/>
                <a:gd name="T8" fmla="*/ 24 w 24"/>
                <a:gd name="T9" fmla="*/ 10 h 39"/>
                <a:gd name="T10" fmla="*/ 22 w 24"/>
                <a:gd name="T11" fmla="*/ 17 h 39"/>
                <a:gd name="T12" fmla="*/ 16 w 24"/>
                <a:gd name="T13" fmla="*/ 20 h 39"/>
                <a:gd name="T14" fmla="*/ 6 w 24"/>
                <a:gd name="T15" fmla="*/ 21 h 39"/>
                <a:gd name="T16" fmla="*/ 4 w 24"/>
                <a:gd name="T17" fmla="*/ 21 h 39"/>
                <a:gd name="T18" fmla="*/ 4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4 w 24"/>
                <a:gd name="T25" fmla="*/ 4 h 39"/>
                <a:gd name="T26" fmla="*/ 4 w 24"/>
                <a:gd name="T27" fmla="*/ 17 h 39"/>
                <a:gd name="T28" fmla="*/ 10 w 24"/>
                <a:gd name="T29" fmla="*/ 17 h 39"/>
                <a:gd name="T30" fmla="*/ 16 w 24"/>
                <a:gd name="T31" fmla="*/ 16 h 39"/>
                <a:gd name="T32" fmla="*/ 19 w 24"/>
                <a:gd name="T33" fmla="*/ 14 h 39"/>
                <a:gd name="T34" fmla="*/ 20 w 24"/>
                <a:gd name="T35" fmla="*/ 10 h 39"/>
                <a:gd name="T36" fmla="*/ 19 w 24"/>
                <a:gd name="T37" fmla="*/ 7 h 39"/>
                <a:gd name="T38" fmla="*/ 16 w 24"/>
                <a:gd name="T39" fmla="*/ 5 h 39"/>
                <a:gd name="T40" fmla="*/ 10 w 24"/>
                <a:gd name="T41" fmla="*/ 4 h 39"/>
                <a:gd name="T42" fmla="*/ 4 w 24"/>
                <a:gd name="T43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39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2" y="0"/>
                    <a:pt x="15" y="0"/>
                    <a:pt x="16" y="1"/>
                  </a:cubicBezTo>
                  <a:cubicBezTo>
                    <a:pt x="18" y="1"/>
                    <a:pt x="20" y="2"/>
                    <a:pt x="22" y="4"/>
                  </a:cubicBezTo>
                  <a:cubicBezTo>
                    <a:pt x="23" y="6"/>
                    <a:pt x="24" y="8"/>
                    <a:pt x="24" y="10"/>
                  </a:cubicBezTo>
                  <a:cubicBezTo>
                    <a:pt x="24" y="13"/>
                    <a:pt x="23" y="15"/>
                    <a:pt x="22" y="17"/>
                  </a:cubicBezTo>
                  <a:cubicBezTo>
                    <a:pt x="20" y="18"/>
                    <a:pt x="18" y="19"/>
                    <a:pt x="16" y="20"/>
                  </a:cubicBezTo>
                  <a:cubicBezTo>
                    <a:pt x="14" y="20"/>
                    <a:pt x="11" y="21"/>
                    <a:pt x="6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0" y="39"/>
                    <a:pt x="0" y="39"/>
                    <a:pt x="0" y="39"/>
                  </a:cubicBezTo>
                  <a:lnTo>
                    <a:pt x="0" y="0"/>
                  </a:lnTo>
                  <a:close/>
                  <a:moveTo>
                    <a:pt x="4" y="4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3" y="17"/>
                    <a:pt x="15" y="17"/>
                    <a:pt x="16" y="16"/>
                  </a:cubicBezTo>
                  <a:cubicBezTo>
                    <a:pt x="17" y="16"/>
                    <a:pt x="18" y="15"/>
                    <a:pt x="19" y="14"/>
                  </a:cubicBezTo>
                  <a:cubicBezTo>
                    <a:pt x="19" y="13"/>
                    <a:pt x="20" y="12"/>
                    <a:pt x="20" y="10"/>
                  </a:cubicBezTo>
                  <a:cubicBezTo>
                    <a:pt x="20" y="9"/>
                    <a:pt x="19" y="8"/>
                    <a:pt x="19" y="7"/>
                  </a:cubicBezTo>
                  <a:cubicBezTo>
                    <a:pt x="18" y="6"/>
                    <a:pt x="17" y="5"/>
                    <a:pt x="16" y="5"/>
                  </a:cubicBezTo>
                  <a:cubicBezTo>
                    <a:pt x="15" y="4"/>
                    <a:pt x="13" y="4"/>
                    <a:pt x="10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583">
              <a:extLst>
                <a:ext uri="{FF2B5EF4-FFF2-40B4-BE49-F238E27FC236}">
                  <a16:creationId xmlns:a16="http://schemas.microsoft.com/office/drawing/2014/main" id="{903CF516-0ED6-4F28-8AAF-B9118757F96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41488" y="890212"/>
              <a:ext cx="70168" cy="71763"/>
            </a:xfrm>
            <a:custGeom>
              <a:avLst/>
              <a:gdLst>
                <a:gd name="T0" fmla="*/ 25 w 29"/>
                <a:gd name="T1" fmla="*/ 20 h 30"/>
                <a:gd name="T2" fmla="*/ 28 w 29"/>
                <a:gd name="T3" fmla="*/ 22 h 30"/>
                <a:gd name="T4" fmla="*/ 24 w 29"/>
                <a:gd name="T5" fmla="*/ 27 h 30"/>
                <a:gd name="T6" fmla="*/ 20 w 29"/>
                <a:gd name="T7" fmla="*/ 29 h 30"/>
                <a:gd name="T8" fmla="*/ 14 w 29"/>
                <a:gd name="T9" fmla="*/ 30 h 30"/>
                <a:gd name="T10" fmla="*/ 3 w 29"/>
                <a:gd name="T11" fmla="*/ 26 h 30"/>
                <a:gd name="T12" fmla="*/ 0 w 29"/>
                <a:gd name="T13" fmla="*/ 15 h 30"/>
                <a:gd name="T14" fmla="*/ 3 w 29"/>
                <a:gd name="T15" fmla="*/ 6 h 30"/>
                <a:gd name="T16" fmla="*/ 14 w 29"/>
                <a:gd name="T17" fmla="*/ 0 h 30"/>
                <a:gd name="T18" fmla="*/ 26 w 29"/>
                <a:gd name="T19" fmla="*/ 6 h 30"/>
                <a:gd name="T20" fmla="*/ 29 w 29"/>
                <a:gd name="T21" fmla="*/ 16 h 30"/>
                <a:gd name="T22" fmla="*/ 3 w 29"/>
                <a:gd name="T23" fmla="*/ 16 h 30"/>
                <a:gd name="T24" fmla="*/ 7 w 29"/>
                <a:gd name="T25" fmla="*/ 24 h 30"/>
                <a:gd name="T26" fmla="*/ 14 w 29"/>
                <a:gd name="T27" fmla="*/ 27 h 30"/>
                <a:gd name="T28" fmla="*/ 18 w 29"/>
                <a:gd name="T29" fmla="*/ 26 h 30"/>
                <a:gd name="T30" fmla="*/ 22 w 29"/>
                <a:gd name="T31" fmla="*/ 24 h 30"/>
                <a:gd name="T32" fmla="*/ 25 w 29"/>
                <a:gd name="T33" fmla="*/ 20 h 30"/>
                <a:gd name="T34" fmla="*/ 25 w 29"/>
                <a:gd name="T35" fmla="*/ 12 h 30"/>
                <a:gd name="T36" fmla="*/ 23 w 29"/>
                <a:gd name="T37" fmla="*/ 8 h 30"/>
                <a:gd name="T38" fmla="*/ 19 w 29"/>
                <a:gd name="T39" fmla="*/ 5 h 30"/>
                <a:gd name="T40" fmla="*/ 14 w 29"/>
                <a:gd name="T41" fmla="*/ 4 h 30"/>
                <a:gd name="T42" fmla="*/ 7 w 29"/>
                <a:gd name="T43" fmla="*/ 7 h 30"/>
                <a:gd name="T44" fmla="*/ 4 w 29"/>
                <a:gd name="T45" fmla="*/ 12 h 30"/>
                <a:gd name="T46" fmla="*/ 25 w 29"/>
                <a:gd name="T4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30">
                  <a:moveTo>
                    <a:pt x="25" y="20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7" y="24"/>
                    <a:pt x="26" y="25"/>
                    <a:pt x="24" y="27"/>
                  </a:cubicBezTo>
                  <a:cubicBezTo>
                    <a:pt x="23" y="28"/>
                    <a:pt x="22" y="29"/>
                    <a:pt x="20" y="29"/>
                  </a:cubicBezTo>
                  <a:cubicBezTo>
                    <a:pt x="18" y="30"/>
                    <a:pt x="16" y="30"/>
                    <a:pt x="14" y="30"/>
                  </a:cubicBezTo>
                  <a:cubicBezTo>
                    <a:pt x="10" y="30"/>
                    <a:pt x="6" y="29"/>
                    <a:pt x="3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2"/>
                    <a:pt x="1" y="9"/>
                    <a:pt x="3" y="6"/>
                  </a:cubicBezTo>
                  <a:cubicBezTo>
                    <a:pt x="6" y="2"/>
                    <a:pt x="9" y="0"/>
                    <a:pt x="14" y="0"/>
                  </a:cubicBezTo>
                  <a:cubicBezTo>
                    <a:pt x="19" y="0"/>
                    <a:pt x="23" y="2"/>
                    <a:pt x="26" y="6"/>
                  </a:cubicBezTo>
                  <a:cubicBezTo>
                    <a:pt x="28" y="8"/>
                    <a:pt x="29" y="12"/>
                    <a:pt x="29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9"/>
                    <a:pt x="4" y="22"/>
                    <a:pt x="7" y="24"/>
                  </a:cubicBezTo>
                  <a:cubicBezTo>
                    <a:pt x="9" y="26"/>
                    <a:pt x="11" y="27"/>
                    <a:pt x="14" y="27"/>
                  </a:cubicBezTo>
                  <a:cubicBezTo>
                    <a:pt x="16" y="27"/>
                    <a:pt x="17" y="27"/>
                    <a:pt x="18" y="26"/>
                  </a:cubicBezTo>
                  <a:cubicBezTo>
                    <a:pt x="20" y="26"/>
                    <a:pt x="21" y="25"/>
                    <a:pt x="22" y="24"/>
                  </a:cubicBezTo>
                  <a:cubicBezTo>
                    <a:pt x="23" y="23"/>
                    <a:pt x="24" y="22"/>
                    <a:pt x="25" y="20"/>
                  </a:cubicBezTo>
                  <a:close/>
                  <a:moveTo>
                    <a:pt x="25" y="12"/>
                  </a:moveTo>
                  <a:cubicBezTo>
                    <a:pt x="24" y="10"/>
                    <a:pt x="24" y="9"/>
                    <a:pt x="23" y="8"/>
                  </a:cubicBezTo>
                  <a:cubicBezTo>
                    <a:pt x="22" y="7"/>
                    <a:pt x="21" y="6"/>
                    <a:pt x="19" y="5"/>
                  </a:cubicBezTo>
                  <a:cubicBezTo>
                    <a:pt x="18" y="4"/>
                    <a:pt x="16" y="4"/>
                    <a:pt x="14" y="4"/>
                  </a:cubicBezTo>
                  <a:cubicBezTo>
                    <a:pt x="11" y="4"/>
                    <a:pt x="9" y="5"/>
                    <a:pt x="7" y="7"/>
                  </a:cubicBezTo>
                  <a:cubicBezTo>
                    <a:pt x="6" y="8"/>
                    <a:pt x="4" y="10"/>
                    <a:pt x="4" y="12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584">
              <a:extLst>
                <a:ext uri="{FF2B5EF4-FFF2-40B4-BE49-F238E27FC236}">
                  <a16:creationId xmlns:a16="http://schemas.microsoft.com/office/drawing/2014/main" id="{62BF4C1D-91A4-4FC4-BEA9-9F525F1E7E1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535577" y="890212"/>
              <a:ext cx="68573" cy="71763"/>
            </a:xfrm>
            <a:custGeom>
              <a:avLst/>
              <a:gdLst>
                <a:gd name="T0" fmla="*/ 14 w 29"/>
                <a:gd name="T1" fmla="*/ 0 h 30"/>
                <a:gd name="T2" fmla="*/ 25 w 29"/>
                <a:gd name="T3" fmla="*/ 5 h 30"/>
                <a:gd name="T4" fmla="*/ 29 w 29"/>
                <a:gd name="T5" fmla="*/ 15 h 30"/>
                <a:gd name="T6" fmla="*/ 25 w 29"/>
                <a:gd name="T7" fmla="*/ 26 h 30"/>
                <a:gd name="T8" fmla="*/ 14 w 29"/>
                <a:gd name="T9" fmla="*/ 30 h 30"/>
                <a:gd name="T10" fmla="*/ 4 w 29"/>
                <a:gd name="T11" fmla="*/ 26 h 30"/>
                <a:gd name="T12" fmla="*/ 0 w 29"/>
                <a:gd name="T13" fmla="*/ 15 h 30"/>
                <a:gd name="T14" fmla="*/ 4 w 29"/>
                <a:gd name="T15" fmla="*/ 5 h 30"/>
                <a:gd name="T16" fmla="*/ 14 w 29"/>
                <a:gd name="T17" fmla="*/ 0 h 30"/>
                <a:gd name="T18" fmla="*/ 14 w 29"/>
                <a:gd name="T19" fmla="*/ 4 h 30"/>
                <a:gd name="T20" fmla="*/ 7 w 29"/>
                <a:gd name="T21" fmla="*/ 7 h 30"/>
                <a:gd name="T22" fmla="*/ 3 w 29"/>
                <a:gd name="T23" fmla="*/ 15 h 30"/>
                <a:gd name="T24" fmla="*/ 5 w 29"/>
                <a:gd name="T25" fmla="*/ 21 h 30"/>
                <a:gd name="T26" fmla="*/ 9 w 29"/>
                <a:gd name="T27" fmla="*/ 25 h 30"/>
                <a:gd name="T28" fmla="*/ 14 w 29"/>
                <a:gd name="T29" fmla="*/ 27 h 30"/>
                <a:gd name="T30" fmla="*/ 20 w 29"/>
                <a:gd name="T31" fmla="*/ 25 h 30"/>
                <a:gd name="T32" fmla="*/ 24 w 29"/>
                <a:gd name="T33" fmla="*/ 21 h 30"/>
                <a:gd name="T34" fmla="*/ 26 w 29"/>
                <a:gd name="T35" fmla="*/ 15 h 30"/>
                <a:gd name="T36" fmla="*/ 22 w 29"/>
                <a:gd name="T37" fmla="*/ 7 h 30"/>
                <a:gd name="T38" fmla="*/ 14 w 29"/>
                <a:gd name="T3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30">
                  <a:moveTo>
                    <a:pt x="14" y="0"/>
                  </a:moveTo>
                  <a:cubicBezTo>
                    <a:pt x="19" y="0"/>
                    <a:pt x="22" y="2"/>
                    <a:pt x="25" y="5"/>
                  </a:cubicBezTo>
                  <a:cubicBezTo>
                    <a:pt x="28" y="8"/>
                    <a:pt x="29" y="11"/>
                    <a:pt x="29" y="15"/>
                  </a:cubicBezTo>
                  <a:cubicBezTo>
                    <a:pt x="29" y="19"/>
                    <a:pt x="28" y="23"/>
                    <a:pt x="25" y="26"/>
                  </a:cubicBezTo>
                  <a:cubicBezTo>
                    <a:pt x="22" y="29"/>
                    <a:pt x="19" y="30"/>
                    <a:pt x="14" y="30"/>
                  </a:cubicBezTo>
                  <a:cubicBezTo>
                    <a:pt x="10" y="30"/>
                    <a:pt x="7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6" y="2"/>
                    <a:pt x="10" y="0"/>
                    <a:pt x="14" y="0"/>
                  </a:cubicBezTo>
                  <a:close/>
                  <a:moveTo>
                    <a:pt x="14" y="4"/>
                  </a:moveTo>
                  <a:cubicBezTo>
                    <a:pt x="11" y="4"/>
                    <a:pt x="9" y="5"/>
                    <a:pt x="7" y="7"/>
                  </a:cubicBezTo>
                  <a:cubicBezTo>
                    <a:pt x="4" y="10"/>
                    <a:pt x="3" y="12"/>
                    <a:pt x="3" y="15"/>
                  </a:cubicBezTo>
                  <a:cubicBezTo>
                    <a:pt x="3" y="18"/>
                    <a:pt x="4" y="19"/>
                    <a:pt x="5" y="21"/>
                  </a:cubicBezTo>
                  <a:cubicBezTo>
                    <a:pt x="6" y="23"/>
                    <a:pt x="7" y="24"/>
                    <a:pt x="9" y="25"/>
                  </a:cubicBezTo>
                  <a:cubicBezTo>
                    <a:pt x="11" y="26"/>
                    <a:pt x="12" y="27"/>
                    <a:pt x="14" y="27"/>
                  </a:cubicBezTo>
                  <a:cubicBezTo>
                    <a:pt x="16" y="27"/>
                    <a:pt x="18" y="26"/>
                    <a:pt x="20" y="25"/>
                  </a:cubicBezTo>
                  <a:cubicBezTo>
                    <a:pt x="22" y="24"/>
                    <a:pt x="23" y="23"/>
                    <a:pt x="24" y="21"/>
                  </a:cubicBezTo>
                  <a:cubicBezTo>
                    <a:pt x="25" y="19"/>
                    <a:pt x="26" y="18"/>
                    <a:pt x="26" y="15"/>
                  </a:cubicBezTo>
                  <a:cubicBezTo>
                    <a:pt x="26" y="12"/>
                    <a:pt x="24" y="10"/>
                    <a:pt x="22" y="7"/>
                  </a:cubicBezTo>
                  <a:cubicBezTo>
                    <a:pt x="20" y="5"/>
                    <a:pt x="17" y="4"/>
                    <a:pt x="14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585">
              <a:extLst>
                <a:ext uri="{FF2B5EF4-FFF2-40B4-BE49-F238E27FC236}">
                  <a16:creationId xmlns:a16="http://schemas.microsoft.com/office/drawing/2014/main" id="{816BD2A4-1C0B-4343-8CC8-E6D6B9E2FFC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629665" y="890212"/>
              <a:ext cx="71763" cy="95683"/>
            </a:xfrm>
            <a:custGeom>
              <a:avLst/>
              <a:gdLst>
                <a:gd name="T0" fmla="*/ 0 w 30"/>
                <a:gd name="T1" fmla="*/ 1 h 40"/>
                <a:gd name="T2" fmla="*/ 4 w 30"/>
                <a:gd name="T3" fmla="*/ 1 h 40"/>
                <a:gd name="T4" fmla="*/ 4 w 30"/>
                <a:gd name="T5" fmla="*/ 6 h 40"/>
                <a:gd name="T6" fmla="*/ 9 w 30"/>
                <a:gd name="T7" fmla="*/ 2 h 40"/>
                <a:gd name="T8" fmla="*/ 15 w 30"/>
                <a:gd name="T9" fmla="*/ 0 h 40"/>
                <a:gd name="T10" fmla="*/ 26 w 30"/>
                <a:gd name="T11" fmla="*/ 5 h 40"/>
                <a:gd name="T12" fmla="*/ 30 w 30"/>
                <a:gd name="T13" fmla="*/ 15 h 40"/>
                <a:gd name="T14" fmla="*/ 26 w 30"/>
                <a:gd name="T15" fmla="*/ 26 h 40"/>
                <a:gd name="T16" fmla="*/ 15 w 30"/>
                <a:gd name="T17" fmla="*/ 30 h 40"/>
                <a:gd name="T18" fmla="*/ 9 w 30"/>
                <a:gd name="T19" fmla="*/ 29 h 40"/>
                <a:gd name="T20" fmla="*/ 4 w 30"/>
                <a:gd name="T21" fmla="*/ 25 h 40"/>
                <a:gd name="T22" fmla="*/ 4 w 30"/>
                <a:gd name="T23" fmla="*/ 40 h 40"/>
                <a:gd name="T24" fmla="*/ 0 w 30"/>
                <a:gd name="T25" fmla="*/ 40 h 40"/>
                <a:gd name="T26" fmla="*/ 0 w 30"/>
                <a:gd name="T27" fmla="*/ 1 h 40"/>
                <a:gd name="T28" fmla="*/ 15 w 30"/>
                <a:gd name="T29" fmla="*/ 4 h 40"/>
                <a:gd name="T30" fmla="*/ 7 w 30"/>
                <a:gd name="T31" fmla="*/ 7 h 40"/>
                <a:gd name="T32" fmla="*/ 4 w 30"/>
                <a:gd name="T33" fmla="*/ 15 h 40"/>
                <a:gd name="T34" fmla="*/ 5 w 30"/>
                <a:gd name="T35" fmla="*/ 21 h 40"/>
                <a:gd name="T36" fmla="*/ 9 w 30"/>
                <a:gd name="T37" fmla="*/ 25 h 40"/>
                <a:gd name="T38" fmla="*/ 15 w 30"/>
                <a:gd name="T39" fmla="*/ 27 h 40"/>
                <a:gd name="T40" fmla="*/ 21 w 30"/>
                <a:gd name="T41" fmla="*/ 25 h 40"/>
                <a:gd name="T42" fmla="*/ 25 w 30"/>
                <a:gd name="T43" fmla="*/ 21 h 40"/>
                <a:gd name="T44" fmla="*/ 26 w 30"/>
                <a:gd name="T45" fmla="*/ 15 h 40"/>
                <a:gd name="T46" fmla="*/ 25 w 30"/>
                <a:gd name="T47" fmla="*/ 10 h 40"/>
                <a:gd name="T48" fmla="*/ 21 w 30"/>
                <a:gd name="T49" fmla="*/ 5 h 40"/>
                <a:gd name="T50" fmla="*/ 15 w 30"/>
                <a:gd name="T51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40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4"/>
                    <a:pt x="7" y="3"/>
                    <a:pt x="9" y="2"/>
                  </a:cubicBezTo>
                  <a:cubicBezTo>
                    <a:pt x="11" y="1"/>
                    <a:pt x="13" y="0"/>
                    <a:pt x="15" y="0"/>
                  </a:cubicBezTo>
                  <a:cubicBezTo>
                    <a:pt x="19" y="0"/>
                    <a:pt x="23" y="2"/>
                    <a:pt x="26" y="5"/>
                  </a:cubicBezTo>
                  <a:cubicBezTo>
                    <a:pt x="29" y="8"/>
                    <a:pt x="30" y="11"/>
                    <a:pt x="30" y="15"/>
                  </a:cubicBezTo>
                  <a:cubicBezTo>
                    <a:pt x="30" y="19"/>
                    <a:pt x="29" y="23"/>
                    <a:pt x="26" y="26"/>
                  </a:cubicBezTo>
                  <a:cubicBezTo>
                    <a:pt x="23" y="29"/>
                    <a:pt x="19" y="30"/>
                    <a:pt x="15" y="30"/>
                  </a:cubicBezTo>
                  <a:cubicBezTo>
                    <a:pt x="13" y="30"/>
                    <a:pt x="11" y="30"/>
                    <a:pt x="9" y="29"/>
                  </a:cubicBezTo>
                  <a:cubicBezTo>
                    <a:pt x="7" y="28"/>
                    <a:pt x="6" y="27"/>
                    <a:pt x="4" y="25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40"/>
                    <a:pt x="0" y="40"/>
                    <a:pt x="0" y="40"/>
                  </a:cubicBezTo>
                  <a:lnTo>
                    <a:pt x="0" y="1"/>
                  </a:lnTo>
                  <a:close/>
                  <a:moveTo>
                    <a:pt x="15" y="4"/>
                  </a:moveTo>
                  <a:cubicBezTo>
                    <a:pt x="12" y="4"/>
                    <a:pt x="9" y="5"/>
                    <a:pt x="7" y="7"/>
                  </a:cubicBezTo>
                  <a:cubicBezTo>
                    <a:pt x="5" y="9"/>
                    <a:pt x="4" y="12"/>
                    <a:pt x="4" y="15"/>
                  </a:cubicBezTo>
                  <a:cubicBezTo>
                    <a:pt x="4" y="18"/>
                    <a:pt x="4" y="20"/>
                    <a:pt x="5" y="21"/>
                  </a:cubicBezTo>
                  <a:cubicBezTo>
                    <a:pt x="6" y="23"/>
                    <a:pt x="8" y="24"/>
                    <a:pt x="9" y="25"/>
                  </a:cubicBezTo>
                  <a:cubicBezTo>
                    <a:pt x="11" y="26"/>
                    <a:pt x="13" y="27"/>
                    <a:pt x="15" y="27"/>
                  </a:cubicBezTo>
                  <a:cubicBezTo>
                    <a:pt x="17" y="27"/>
                    <a:pt x="19" y="26"/>
                    <a:pt x="21" y="25"/>
                  </a:cubicBezTo>
                  <a:cubicBezTo>
                    <a:pt x="22" y="24"/>
                    <a:pt x="24" y="23"/>
                    <a:pt x="25" y="21"/>
                  </a:cubicBezTo>
                  <a:cubicBezTo>
                    <a:pt x="26" y="19"/>
                    <a:pt x="26" y="17"/>
                    <a:pt x="26" y="15"/>
                  </a:cubicBezTo>
                  <a:cubicBezTo>
                    <a:pt x="26" y="13"/>
                    <a:pt x="26" y="11"/>
                    <a:pt x="25" y="10"/>
                  </a:cubicBezTo>
                  <a:cubicBezTo>
                    <a:pt x="24" y="8"/>
                    <a:pt x="22" y="6"/>
                    <a:pt x="21" y="5"/>
                  </a:cubicBezTo>
                  <a:cubicBezTo>
                    <a:pt x="19" y="4"/>
                    <a:pt x="17" y="4"/>
                    <a:pt x="15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586">
              <a:extLst>
                <a:ext uri="{FF2B5EF4-FFF2-40B4-BE49-F238E27FC236}">
                  <a16:creationId xmlns:a16="http://schemas.microsoft.com/office/drawing/2014/main" id="{9B63D5C7-13FB-4090-ABFE-A71B7E581A5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728537" y="866291"/>
              <a:ext cx="6379" cy="95683"/>
            </a:xfrm>
            <a:prstGeom prst="rect">
              <a:avLst/>
            </a:pr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87">
              <a:extLst>
                <a:ext uri="{FF2B5EF4-FFF2-40B4-BE49-F238E27FC236}">
                  <a16:creationId xmlns:a16="http://schemas.microsoft.com/office/drawing/2014/main" id="{96D58EF5-0F2C-4F7C-A2DB-722FED0397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760431" y="890212"/>
              <a:ext cx="70168" cy="71763"/>
            </a:xfrm>
            <a:custGeom>
              <a:avLst/>
              <a:gdLst>
                <a:gd name="T0" fmla="*/ 25 w 29"/>
                <a:gd name="T1" fmla="*/ 20 h 30"/>
                <a:gd name="T2" fmla="*/ 28 w 29"/>
                <a:gd name="T3" fmla="*/ 22 h 30"/>
                <a:gd name="T4" fmla="*/ 25 w 29"/>
                <a:gd name="T5" fmla="*/ 27 h 30"/>
                <a:gd name="T6" fmla="*/ 20 w 29"/>
                <a:gd name="T7" fmla="*/ 29 h 30"/>
                <a:gd name="T8" fmla="*/ 14 w 29"/>
                <a:gd name="T9" fmla="*/ 30 h 30"/>
                <a:gd name="T10" fmla="*/ 4 w 29"/>
                <a:gd name="T11" fmla="*/ 26 h 30"/>
                <a:gd name="T12" fmla="*/ 0 w 29"/>
                <a:gd name="T13" fmla="*/ 15 h 30"/>
                <a:gd name="T14" fmla="*/ 3 w 29"/>
                <a:gd name="T15" fmla="*/ 6 h 30"/>
                <a:gd name="T16" fmla="*/ 14 w 29"/>
                <a:gd name="T17" fmla="*/ 0 h 30"/>
                <a:gd name="T18" fmla="*/ 26 w 29"/>
                <a:gd name="T19" fmla="*/ 6 h 30"/>
                <a:gd name="T20" fmla="*/ 29 w 29"/>
                <a:gd name="T21" fmla="*/ 16 h 30"/>
                <a:gd name="T22" fmla="*/ 3 w 29"/>
                <a:gd name="T23" fmla="*/ 16 h 30"/>
                <a:gd name="T24" fmla="*/ 7 w 29"/>
                <a:gd name="T25" fmla="*/ 24 h 30"/>
                <a:gd name="T26" fmla="*/ 14 w 29"/>
                <a:gd name="T27" fmla="*/ 27 h 30"/>
                <a:gd name="T28" fmla="*/ 18 w 29"/>
                <a:gd name="T29" fmla="*/ 26 h 30"/>
                <a:gd name="T30" fmla="*/ 22 w 29"/>
                <a:gd name="T31" fmla="*/ 24 h 30"/>
                <a:gd name="T32" fmla="*/ 25 w 29"/>
                <a:gd name="T33" fmla="*/ 20 h 30"/>
                <a:gd name="T34" fmla="*/ 25 w 29"/>
                <a:gd name="T35" fmla="*/ 12 h 30"/>
                <a:gd name="T36" fmla="*/ 23 w 29"/>
                <a:gd name="T37" fmla="*/ 8 h 30"/>
                <a:gd name="T38" fmla="*/ 19 w 29"/>
                <a:gd name="T39" fmla="*/ 5 h 30"/>
                <a:gd name="T40" fmla="*/ 14 w 29"/>
                <a:gd name="T41" fmla="*/ 4 h 30"/>
                <a:gd name="T42" fmla="*/ 7 w 29"/>
                <a:gd name="T43" fmla="*/ 7 h 30"/>
                <a:gd name="T44" fmla="*/ 4 w 29"/>
                <a:gd name="T45" fmla="*/ 12 h 30"/>
                <a:gd name="T46" fmla="*/ 25 w 29"/>
                <a:gd name="T4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30">
                  <a:moveTo>
                    <a:pt x="25" y="20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7" y="24"/>
                    <a:pt x="26" y="25"/>
                    <a:pt x="25" y="27"/>
                  </a:cubicBezTo>
                  <a:cubicBezTo>
                    <a:pt x="23" y="28"/>
                    <a:pt x="22" y="29"/>
                    <a:pt x="20" y="29"/>
                  </a:cubicBezTo>
                  <a:cubicBezTo>
                    <a:pt x="18" y="30"/>
                    <a:pt x="17" y="30"/>
                    <a:pt x="14" y="30"/>
                  </a:cubicBezTo>
                  <a:cubicBezTo>
                    <a:pt x="10" y="30"/>
                    <a:pt x="6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2"/>
                    <a:pt x="1" y="9"/>
                    <a:pt x="3" y="6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6" y="6"/>
                  </a:cubicBezTo>
                  <a:cubicBezTo>
                    <a:pt x="28" y="8"/>
                    <a:pt x="29" y="12"/>
                    <a:pt x="29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9"/>
                    <a:pt x="5" y="22"/>
                    <a:pt x="7" y="24"/>
                  </a:cubicBezTo>
                  <a:cubicBezTo>
                    <a:pt x="9" y="26"/>
                    <a:pt x="11" y="27"/>
                    <a:pt x="14" y="27"/>
                  </a:cubicBezTo>
                  <a:cubicBezTo>
                    <a:pt x="16" y="27"/>
                    <a:pt x="17" y="27"/>
                    <a:pt x="18" y="26"/>
                  </a:cubicBezTo>
                  <a:cubicBezTo>
                    <a:pt x="20" y="26"/>
                    <a:pt x="21" y="25"/>
                    <a:pt x="22" y="24"/>
                  </a:cubicBezTo>
                  <a:cubicBezTo>
                    <a:pt x="23" y="23"/>
                    <a:pt x="24" y="22"/>
                    <a:pt x="25" y="20"/>
                  </a:cubicBezTo>
                  <a:close/>
                  <a:moveTo>
                    <a:pt x="25" y="12"/>
                  </a:moveTo>
                  <a:cubicBezTo>
                    <a:pt x="24" y="10"/>
                    <a:pt x="24" y="9"/>
                    <a:pt x="23" y="8"/>
                  </a:cubicBezTo>
                  <a:cubicBezTo>
                    <a:pt x="22" y="7"/>
                    <a:pt x="21" y="6"/>
                    <a:pt x="19" y="5"/>
                  </a:cubicBezTo>
                  <a:cubicBezTo>
                    <a:pt x="18" y="4"/>
                    <a:pt x="16" y="4"/>
                    <a:pt x="14" y="4"/>
                  </a:cubicBezTo>
                  <a:cubicBezTo>
                    <a:pt x="12" y="4"/>
                    <a:pt x="9" y="5"/>
                    <a:pt x="7" y="7"/>
                  </a:cubicBezTo>
                  <a:cubicBezTo>
                    <a:pt x="6" y="8"/>
                    <a:pt x="5" y="10"/>
                    <a:pt x="4" y="12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8876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theme" Target="../theme/theme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Header Placeholder 1">
            <a:extLst>
              <a:ext uri="{FF2B5EF4-FFF2-40B4-BE49-F238E27FC236}">
                <a16:creationId xmlns:a16="http://schemas.microsoft.com/office/drawing/2014/main" id="{0CA89A9A-A5F7-417D-8281-0F0AD414CD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16408" y="0"/>
            <a:ext cx="2696906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>
                <a:cs typeface="Tahoma" panose="020B0604030504040204" pitchFamily="34" charset="0"/>
              </a:rPr>
              <a:t>Headline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3A42CB4B-57D2-407D-B106-3003DD1CC0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646816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BDF556B1-47E5-4841-AF78-A552147C4512}" type="datetimeFigureOut">
              <a:rPr lang="en-US" smtClean="0">
                <a:cs typeface="Tahoma" panose="020B0604030504040204" pitchFamily="34" charset="0"/>
              </a:rPr>
              <a:pPr/>
              <a:t>11/24/2022</a:t>
            </a:fld>
            <a:endParaRPr lang="en-US">
              <a:cs typeface="Tahoma" panose="020B0604030504040204" pitchFamily="34" charset="0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C6A86D3-EC4B-4CF0-BE59-F74CA7A04F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646816" cy="4587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31C06EA9-5B09-4754-A303-3A3F0FC820EB}" type="slidenum">
              <a:rPr lang="en-US" smtClean="0">
                <a:cs typeface="Tahoma" panose="020B0604030504040204" pitchFamily="34" charset="0"/>
              </a:rPr>
              <a:pPr/>
              <a:t>‹#›</a:t>
            </a:fld>
            <a:endParaRPr lang="en-US">
              <a:cs typeface="Tahoma" panose="020B0604030504040204" pitchFamily="34" charset="0"/>
            </a:endParaRPr>
          </a:p>
        </p:txBody>
      </p:sp>
      <p:grpSp>
        <p:nvGrpSpPr>
          <p:cNvPr id="54" name="קבוצה 53">
            <a:extLst>
              <a:ext uri="{FF2B5EF4-FFF2-40B4-BE49-F238E27FC236}">
                <a16:creationId xmlns:a16="http://schemas.microsoft.com/office/drawing/2014/main" id="{0002F051-D97F-4490-8155-EFDC83EB22D4}"/>
              </a:ext>
            </a:extLst>
          </p:cNvPr>
          <p:cNvGrpSpPr/>
          <p:nvPr/>
        </p:nvGrpSpPr>
        <p:grpSpPr>
          <a:xfrm>
            <a:off x="487353" y="8442026"/>
            <a:ext cx="1168026" cy="486374"/>
            <a:chOff x="10299671" y="346413"/>
            <a:chExt cx="1535713" cy="639482"/>
          </a:xfrm>
        </p:grpSpPr>
        <p:pic>
          <p:nvPicPr>
            <p:cNvPr id="55" name="Picture 557">
              <a:extLst>
                <a:ext uri="{FF2B5EF4-FFF2-40B4-BE49-F238E27FC236}">
                  <a16:creationId xmlns:a16="http://schemas.microsoft.com/office/drawing/2014/main" id="{298B8FEE-FBC0-4001-9448-C1B0BE0ACC2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8853" y="346413"/>
              <a:ext cx="328512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558">
              <a:extLst>
                <a:ext uri="{FF2B5EF4-FFF2-40B4-BE49-F238E27FC236}">
                  <a16:creationId xmlns:a16="http://schemas.microsoft.com/office/drawing/2014/main" id="{8BE8B8BA-AEE3-4AD1-B554-69BB44C7F96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6660" y="354387"/>
              <a:ext cx="314160" cy="470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559">
              <a:extLst>
                <a:ext uri="{FF2B5EF4-FFF2-40B4-BE49-F238E27FC236}">
                  <a16:creationId xmlns:a16="http://schemas.microsoft.com/office/drawing/2014/main" id="{FB06006E-E417-4CA3-9F4A-0274FFA33D6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2871" y="346413"/>
              <a:ext cx="328512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560">
              <a:extLst>
                <a:ext uri="{FF2B5EF4-FFF2-40B4-BE49-F238E27FC236}">
                  <a16:creationId xmlns:a16="http://schemas.microsoft.com/office/drawing/2014/main" id="{2160B201-484A-43AC-A607-C8CCEBB7BCE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9671" y="590405"/>
              <a:ext cx="755895" cy="234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561">
              <a:extLst>
                <a:ext uri="{FF2B5EF4-FFF2-40B4-BE49-F238E27FC236}">
                  <a16:creationId xmlns:a16="http://schemas.microsoft.com/office/drawing/2014/main" id="{ED40B19C-9058-4568-AAEB-B4F56B202C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7832" y="346413"/>
              <a:ext cx="320538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562">
              <a:extLst>
                <a:ext uri="{FF2B5EF4-FFF2-40B4-BE49-F238E27FC236}">
                  <a16:creationId xmlns:a16="http://schemas.microsoft.com/office/drawing/2014/main" id="{DDE74F5F-3501-4F33-8084-309F13A487A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6404" y="346413"/>
              <a:ext cx="307781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563">
              <a:extLst>
                <a:ext uri="{FF2B5EF4-FFF2-40B4-BE49-F238E27FC236}">
                  <a16:creationId xmlns:a16="http://schemas.microsoft.com/office/drawing/2014/main" id="{CAAFAADF-5A06-4CC4-B1AD-4264ED4B168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5841" y="346413"/>
              <a:ext cx="322133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Freeform 564">
              <a:extLst>
                <a:ext uri="{FF2B5EF4-FFF2-40B4-BE49-F238E27FC236}">
                  <a16:creationId xmlns:a16="http://schemas.microsoft.com/office/drawing/2014/main" id="{911EC386-5B81-40D8-9BD9-F055D565E4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72642" y="360766"/>
              <a:ext cx="621939" cy="457684"/>
            </a:xfrm>
            <a:custGeom>
              <a:avLst/>
              <a:gdLst>
                <a:gd name="T0" fmla="*/ 245 w 261"/>
                <a:gd name="T1" fmla="*/ 100 h 192"/>
                <a:gd name="T2" fmla="*/ 139 w 261"/>
                <a:gd name="T3" fmla="*/ 192 h 192"/>
                <a:gd name="T4" fmla="*/ 261 w 261"/>
                <a:gd name="T5" fmla="*/ 88 h 192"/>
                <a:gd name="T6" fmla="*/ 17 w 261"/>
                <a:gd name="T7" fmla="*/ 88 h 192"/>
                <a:gd name="T8" fmla="*/ 124 w 261"/>
                <a:gd name="T9" fmla="*/ 0 h 192"/>
                <a:gd name="T10" fmla="*/ 0 w 261"/>
                <a:gd name="T11" fmla="*/ 100 h 192"/>
                <a:gd name="T12" fmla="*/ 245 w 261"/>
                <a:gd name="T13" fmla="*/ 10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1" h="192">
                  <a:moveTo>
                    <a:pt x="245" y="100"/>
                  </a:moveTo>
                  <a:cubicBezTo>
                    <a:pt x="245" y="167"/>
                    <a:pt x="142" y="192"/>
                    <a:pt x="139" y="192"/>
                  </a:cubicBezTo>
                  <a:cubicBezTo>
                    <a:pt x="150" y="192"/>
                    <a:pt x="261" y="172"/>
                    <a:pt x="261" y="88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7" y="22"/>
                    <a:pt x="121" y="0"/>
                    <a:pt x="124" y="0"/>
                  </a:cubicBezTo>
                  <a:cubicBezTo>
                    <a:pt x="113" y="0"/>
                    <a:pt x="0" y="18"/>
                    <a:pt x="0" y="100"/>
                  </a:cubicBezTo>
                  <a:lnTo>
                    <a:pt x="245" y="10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63" name="Picture 565">
              <a:extLst>
                <a:ext uri="{FF2B5EF4-FFF2-40B4-BE49-F238E27FC236}">
                  <a16:creationId xmlns:a16="http://schemas.microsoft.com/office/drawing/2014/main" id="{8D1489E3-CB74-4F33-AA28-04DE4992A5B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6872" y="351198"/>
              <a:ext cx="328512" cy="236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Freeform 566">
              <a:extLst>
                <a:ext uri="{FF2B5EF4-FFF2-40B4-BE49-F238E27FC236}">
                  <a16:creationId xmlns:a16="http://schemas.microsoft.com/office/drawing/2014/main" id="{D784CD7D-F0D6-4C69-B3AD-5BD6FB6A04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06050" y="429338"/>
              <a:ext cx="157877" cy="151499"/>
            </a:xfrm>
            <a:custGeom>
              <a:avLst/>
              <a:gdLst>
                <a:gd name="T0" fmla="*/ 0 w 99"/>
                <a:gd name="T1" fmla="*/ 95 h 95"/>
                <a:gd name="T2" fmla="*/ 24 w 99"/>
                <a:gd name="T3" fmla="*/ 0 h 95"/>
                <a:gd name="T4" fmla="*/ 99 w 99"/>
                <a:gd name="T5" fmla="*/ 0 h 95"/>
                <a:gd name="T6" fmla="*/ 93 w 99"/>
                <a:gd name="T7" fmla="*/ 23 h 95"/>
                <a:gd name="T8" fmla="*/ 48 w 99"/>
                <a:gd name="T9" fmla="*/ 23 h 95"/>
                <a:gd name="T10" fmla="*/ 45 w 99"/>
                <a:gd name="T11" fmla="*/ 36 h 95"/>
                <a:gd name="T12" fmla="*/ 82 w 99"/>
                <a:gd name="T13" fmla="*/ 36 h 95"/>
                <a:gd name="T14" fmla="*/ 76 w 99"/>
                <a:gd name="T15" fmla="*/ 57 h 95"/>
                <a:gd name="T16" fmla="*/ 39 w 99"/>
                <a:gd name="T17" fmla="*/ 57 h 95"/>
                <a:gd name="T18" fmla="*/ 36 w 99"/>
                <a:gd name="T19" fmla="*/ 72 h 95"/>
                <a:gd name="T20" fmla="*/ 82 w 99"/>
                <a:gd name="T21" fmla="*/ 72 h 95"/>
                <a:gd name="T22" fmla="*/ 76 w 99"/>
                <a:gd name="T23" fmla="*/ 95 h 95"/>
                <a:gd name="T24" fmla="*/ 0 w 99"/>
                <a:gd name="T25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95">
                  <a:moveTo>
                    <a:pt x="0" y="95"/>
                  </a:moveTo>
                  <a:lnTo>
                    <a:pt x="24" y="0"/>
                  </a:lnTo>
                  <a:lnTo>
                    <a:pt x="99" y="0"/>
                  </a:lnTo>
                  <a:lnTo>
                    <a:pt x="93" y="23"/>
                  </a:lnTo>
                  <a:lnTo>
                    <a:pt x="48" y="23"/>
                  </a:lnTo>
                  <a:lnTo>
                    <a:pt x="45" y="36"/>
                  </a:lnTo>
                  <a:lnTo>
                    <a:pt x="82" y="36"/>
                  </a:lnTo>
                  <a:lnTo>
                    <a:pt x="76" y="57"/>
                  </a:lnTo>
                  <a:lnTo>
                    <a:pt x="39" y="57"/>
                  </a:lnTo>
                  <a:lnTo>
                    <a:pt x="36" y="72"/>
                  </a:lnTo>
                  <a:lnTo>
                    <a:pt x="82" y="72"/>
                  </a:lnTo>
                  <a:lnTo>
                    <a:pt x="76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67">
              <a:extLst>
                <a:ext uri="{FF2B5EF4-FFF2-40B4-BE49-F238E27FC236}">
                  <a16:creationId xmlns:a16="http://schemas.microsoft.com/office/drawing/2014/main" id="{3CABE504-8F60-4614-98F0-A38E19982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60738" y="429338"/>
              <a:ext cx="143524" cy="151499"/>
            </a:xfrm>
            <a:custGeom>
              <a:avLst/>
              <a:gdLst>
                <a:gd name="T0" fmla="*/ 6 w 90"/>
                <a:gd name="T1" fmla="*/ 0 h 95"/>
                <a:gd name="T2" fmla="*/ 90 w 90"/>
                <a:gd name="T3" fmla="*/ 0 h 95"/>
                <a:gd name="T4" fmla="*/ 84 w 90"/>
                <a:gd name="T5" fmla="*/ 26 h 95"/>
                <a:gd name="T6" fmla="*/ 57 w 90"/>
                <a:gd name="T7" fmla="*/ 26 h 95"/>
                <a:gd name="T8" fmla="*/ 39 w 90"/>
                <a:gd name="T9" fmla="*/ 95 h 95"/>
                <a:gd name="T10" fmla="*/ 9 w 90"/>
                <a:gd name="T11" fmla="*/ 95 h 95"/>
                <a:gd name="T12" fmla="*/ 27 w 90"/>
                <a:gd name="T13" fmla="*/ 26 h 95"/>
                <a:gd name="T14" fmla="*/ 0 w 90"/>
                <a:gd name="T15" fmla="*/ 26 h 95"/>
                <a:gd name="T16" fmla="*/ 6 w 90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5">
                  <a:moveTo>
                    <a:pt x="6" y="0"/>
                  </a:moveTo>
                  <a:lnTo>
                    <a:pt x="90" y="0"/>
                  </a:lnTo>
                  <a:lnTo>
                    <a:pt x="84" y="26"/>
                  </a:lnTo>
                  <a:lnTo>
                    <a:pt x="57" y="26"/>
                  </a:lnTo>
                  <a:lnTo>
                    <a:pt x="39" y="95"/>
                  </a:lnTo>
                  <a:lnTo>
                    <a:pt x="9" y="95"/>
                  </a:lnTo>
                  <a:lnTo>
                    <a:pt x="27" y="26"/>
                  </a:lnTo>
                  <a:lnTo>
                    <a:pt x="0" y="2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68">
              <a:extLst>
                <a:ext uri="{FF2B5EF4-FFF2-40B4-BE49-F238E27FC236}">
                  <a16:creationId xmlns:a16="http://schemas.microsoft.com/office/drawing/2014/main" id="{E67C61BA-93EE-4772-9E27-FD907BC8C3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75558" y="427744"/>
              <a:ext cx="151499" cy="154688"/>
            </a:xfrm>
            <a:custGeom>
              <a:avLst/>
              <a:gdLst>
                <a:gd name="T0" fmla="*/ 43 w 64"/>
                <a:gd name="T1" fmla="*/ 19 h 65"/>
                <a:gd name="T2" fmla="*/ 42 w 64"/>
                <a:gd name="T3" fmla="*/ 15 h 65"/>
                <a:gd name="T4" fmla="*/ 37 w 64"/>
                <a:gd name="T5" fmla="*/ 14 h 65"/>
                <a:gd name="T6" fmla="*/ 30 w 64"/>
                <a:gd name="T7" fmla="*/ 18 h 65"/>
                <a:gd name="T8" fmla="*/ 58 w 64"/>
                <a:gd name="T9" fmla="*/ 44 h 65"/>
                <a:gd name="T10" fmla="*/ 24 w 64"/>
                <a:gd name="T11" fmla="*/ 65 h 65"/>
                <a:gd name="T12" fmla="*/ 2 w 64"/>
                <a:gd name="T13" fmla="*/ 44 h 65"/>
                <a:gd name="T14" fmla="*/ 21 w 64"/>
                <a:gd name="T15" fmla="*/ 44 h 65"/>
                <a:gd name="T16" fmla="*/ 23 w 64"/>
                <a:gd name="T17" fmla="*/ 49 h 65"/>
                <a:gd name="T18" fmla="*/ 29 w 64"/>
                <a:gd name="T19" fmla="*/ 51 h 65"/>
                <a:gd name="T20" fmla="*/ 38 w 64"/>
                <a:gd name="T21" fmla="*/ 46 h 65"/>
                <a:gd name="T22" fmla="*/ 10 w 64"/>
                <a:gd name="T23" fmla="*/ 20 h 65"/>
                <a:gd name="T24" fmla="*/ 41 w 64"/>
                <a:gd name="T25" fmla="*/ 0 h 65"/>
                <a:gd name="T26" fmla="*/ 62 w 64"/>
                <a:gd name="T27" fmla="*/ 19 h 65"/>
                <a:gd name="T28" fmla="*/ 43 w 64"/>
                <a:gd name="T29" fmla="*/ 1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65">
                  <a:moveTo>
                    <a:pt x="43" y="19"/>
                  </a:moveTo>
                  <a:cubicBezTo>
                    <a:pt x="44" y="17"/>
                    <a:pt x="43" y="16"/>
                    <a:pt x="42" y="15"/>
                  </a:cubicBezTo>
                  <a:cubicBezTo>
                    <a:pt x="40" y="14"/>
                    <a:pt x="39" y="14"/>
                    <a:pt x="37" y="14"/>
                  </a:cubicBezTo>
                  <a:cubicBezTo>
                    <a:pt x="32" y="14"/>
                    <a:pt x="30" y="15"/>
                    <a:pt x="30" y="18"/>
                  </a:cubicBezTo>
                  <a:cubicBezTo>
                    <a:pt x="27" y="27"/>
                    <a:pt x="64" y="21"/>
                    <a:pt x="58" y="44"/>
                  </a:cubicBezTo>
                  <a:cubicBezTo>
                    <a:pt x="54" y="58"/>
                    <a:pt x="41" y="65"/>
                    <a:pt x="24" y="65"/>
                  </a:cubicBezTo>
                  <a:cubicBezTo>
                    <a:pt x="8" y="65"/>
                    <a:pt x="0" y="56"/>
                    <a:pt x="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7"/>
                    <a:pt x="22" y="48"/>
                    <a:pt x="23" y="49"/>
                  </a:cubicBezTo>
                  <a:cubicBezTo>
                    <a:pt x="25" y="50"/>
                    <a:pt x="27" y="51"/>
                    <a:pt x="29" y="51"/>
                  </a:cubicBezTo>
                  <a:cubicBezTo>
                    <a:pt x="34" y="51"/>
                    <a:pt x="37" y="49"/>
                    <a:pt x="38" y="46"/>
                  </a:cubicBezTo>
                  <a:cubicBezTo>
                    <a:pt x="40" y="37"/>
                    <a:pt x="4" y="43"/>
                    <a:pt x="10" y="20"/>
                  </a:cubicBezTo>
                  <a:cubicBezTo>
                    <a:pt x="13" y="6"/>
                    <a:pt x="26" y="0"/>
                    <a:pt x="41" y="0"/>
                  </a:cubicBezTo>
                  <a:cubicBezTo>
                    <a:pt x="58" y="0"/>
                    <a:pt x="64" y="8"/>
                    <a:pt x="62" y="19"/>
                  </a:cubicBezTo>
                  <a:lnTo>
                    <a:pt x="43" y="19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69">
              <a:extLst>
                <a:ext uri="{FF2B5EF4-FFF2-40B4-BE49-F238E27FC236}">
                  <a16:creationId xmlns:a16="http://schemas.microsoft.com/office/drawing/2014/main" id="{ED5B4DE0-6944-49C0-8A8A-6E5B96641A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12703" y="429338"/>
              <a:ext cx="86115" cy="151499"/>
            </a:xfrm>
            <a:custGeom>
              <a:avLst/>
              <a:gdLst>
                <a:gd name="T0" fmla="*/ 0 w 54"/>
                <a:gd name="T1" fmla="*/ 95 h 95"/>
                <a:gd name="T2" fmla="*/ 24 w 54"/>
                <a:gd name="T3" fmla="*/ 0 h 95"/>
                <a:gd name="T4" fmla="*/ 54 w 54"/>
                <a:gd name="T5" fmla="*/ 0 h 95"/>
                <a:gd name="T6" fmla="*/ 30 w 54"/>
                <a:gd name="T7" fmla="*/ 95 h 95"/>
                <a:gd name="T8" fmla="*/ 0 w 54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95">
                  <a:moveTo>
                    <a:pt x="0" y="95"/>
                  </a:moveTo>
                  <a:lnTo>
                    <a:pt x="24" y="0"/>
                  </a:lnTo>
                  <a:lnTo>
                    <a:pt x="54" y="0"/>
                  </a:lnTo>
                  <a:lnTo>
                    <a:pt x="3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70">
              <a:extLst>
                <a:ext uri="{FF2B5EF4-FFF2-40B4-BE49-F238E27FC236}">
                  <a16:creationId xmlns:a16="http://schemas.microsoft.com/office/drawing/2014/main" id="{FF663DC5-2B55-4D1E-AA79-A388292F38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09240" y="867886"/>
              <a:ext cx="49437" cy="94089"/>
            </a:xfrm>
            <a:custGeom>
              <a:avLst/>
              <a:gdLst>
                <a:gd name="T0" fmla="*/ 0 w 31"/>
                <a:gd name="T1" fmla="*/ 6 h 59"/>
                <a:gd name="T2" fmla="*/ 0 w 31"/>
                <a:gd name="T3" fmla="*/ 0 h 59"/>
                <a:gd name="T4" fmla="*/ 31 w 31"/>
                <a:gd name="T5" fmla="*/ 0 h 59"/>
                <a:gd name="T6" fmla="*/ 31 w 31"/>
                <a:gd name="T7" fmla="*/ 6 h 59"/>
                <a:gd name="T8" fmla="*/ 17 w 31"/>
                <a:gd name="T9" fmla="*/ 6 h 59"/>
                <a:gd name="T10" fmla="*/ 17 w 31"/>
                <a:gd name="T11" fmla="*/ 59 h 59"/>
                <a:gd name="T12" fmla="*/ 11 w 31"/>
                <a:gd name="T13" fmla="*/ 59 h 59"/>
                <a:gd name="T14" fmla="*/ 11 w 31"/>
                <a:gd name="T15" fmla="*/ 6 h 59"/>
                <a:gd name="T16" fmla="*/ 0 w 31"/>
                <a:gd name="T17" fmla="*/ 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59">
                  <a:moveTo>
                    <a:pt x="0" y="6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6"/>
                  </a:lnTo>
                  <a:lnTo>
                    <a:pt x="17" y="6"/>
                  </a:lnTo>
                  <a:lnTo>
                    <a:pt x="17" y="59"/>
                  </a:lnTo>
                  <a:lnTo>
                    <a:pt x="11" y="59"/>
                  </a:lnTo>
                  <a:lnTo>
                    <a:pt x="11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571">
              <a:extLst>
                <a:ext uri="{FF2B5EF4-FFF2-40B4-BE49-F238E27FC236}">
                  <a16:creationId xmlns:a16="http://schemas.microsoft.com/office/drawing/2014/main" id="{11C782A3-E7FE-476E-8C2D-38171D3B2C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79407" y="866291"/>
              <a:ext cx="60599" cy="95683"/>
            </a:xfrm>
            <a:custGeom>
              <a:avLst/>
              <a:gdLst>
                <a:gd name="T0" fmla="*/ 0 w 25"/>
                <a:gd name="T1" fmla="*/ 0 h 40"/>
                <a:gd name="T2" fmla="*/ 4 w 25"/>
                <a:gd name="T3" fmla="*/ 0 h 40"/>
                <a:gd name="T4" fmla="*/ 4 w 25"/>
                <a:gd name="T5" fmla="*/ 16 h 40"/>
                <a:gd name="T6" fmla="*/ 8 w 25"/>
                <a:gd name="T7" fmla="*/ 12 h 40"/>
                <a:gd name="T8" fmla="*/ 14 w 25"/>
                <a:gd name="T9" fmla="*/ 10 h 40"/>
                <a:gd name="T10" fmla="*/ 20 w 25"/>
                <a:gd name="T11" fmla="*/ 12 h 40"/>
                <a:gd name="T12" fmla="*/ 24 w 25"/>
                <a:gd name="T13" fmla="*/ 16 h 40"/>
                <a:gd name="T14" fmla="*/ 25 w 25"/>
                <a:gd name="T15" fmla="*/ 25 h 40"/>
                <a:gd name="T16" fmla="*/ 25 w 25"/>
                <a:gd name="T17" fmla="*/ 40 h 40"/>
                <a:gd name="T18" fmla="*/ 21 w 25"/>
                <a:gd name="T19" fmla="*/ 40 h 40"/>
                <a:gd name="T20" fmla="*/ 21 w 25"/>
                <a:gd name="T21" fmla="*/ 26 h 40"/>
                <a:gd name="T22" fmla="*/ 21 w 25"/>
                <a:gd name="T23" fmla="*/ 19 h 40"/>
                <a:gd name="T24" fmla="*/ 18 w 25"/>
                <a:gd name="T25" fmla="*/ 15 h 40"/>
                <a:gd name="T26" fmla="*/ 14 w 25"/>
                <a:gd name="T27" fmla="*/ 14 h 40"/>
                <a:gd name="T28" fmla="*/ 8 w 25"/>
                <a:gd name="T29" fmla="*/ 16 h 40"/>
                <a:gd name="T30" fmla="*/ 4 w 25"/>
                <a:gd name="T31" fmla="*/ 21 h 40"/>
                <a:gd name="T32" fmla="*/ 4 w 25"/>
                <a:gd name="T33" fmla="*/ 29 h 40"/>
                <a:gd name="T34" fmla="*/ 4 w 25"/>
                <a:gd name="T35" fmla="*/ 40 h 40"/>
                <a:gd name="T36" fmla="*/ 0 w 25"/>
                <a:gd name="T37" fmla="*/ 40 h 40"/>
                <a:gd name="T38" fmla="*/ 0 w 25"/>
                <a:gd name="T3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40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4"/>
                    <a:pt x="7" y="13"/>
                    <a:pt x="8" y="12"/>
                  </a:cubicBezTo>
                  <a:cubicBezTo>
                    <a:pt x="10" y="11"/>
                    <a:pt x="12" y="10"/>
                    <a:pt x="14" y="10"/>
                  </a:cubicBezTo>
                  <a:cubicBezTo>
                    <a:pt x="16" y="10"/>
                    <a:pt x="18" y="11"/>
                    <a:pt x="20" y="12"/>
                  </a:cubicBezTo>
                  <a:cubicBezTo>
                    <a:pt x="22" y="13"/>
                    <a:pt x="23" y="15"/>
                    <a:pt x="24" y="16"/>
                  </a:cubicBezTo>
                  <a:cubicBezTo>
                    <a:pt x="24" y="18"/>
                    <a:pt x="25" y="21"/>
                    <a:pt x="25" y="25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3"/>
                    <a:pt x="21" y="21"/>
                    <a:pt x="21" y="19"/>
                  </a:cubicBezTo>
                  <a:cubicBezTo>
                    <a:pt x="20" y="18"/>
                    <a:pt x="19" y="16"/>
                    <a:pt x="18" y="15"/>
                  </a:cubicBezTo>
                  <a:cubicBezTo>
                    <a:pt x="17" y="14"/>
                    <a:pt x="15" y="14"/>
                    <a:pt x="14" y="14"/>
                  </a:cubicBezTo>
                  <a:cubicBezTo>
                    <a:pt x="11" y="14"/>
                    <a:pt x="9" y="14"/>
                    <a:pt x="8" y="16"/>
                  </a:cubicBezTo>
                  <a:cubicBezTo>
                    <a:pt x="6" y="17"/>
                    <a:pt x="5" y="19"/>
                    <a:pt x="4" y="21"/>
                  </a:cubicBezTo>
                  <a:cubicBezTo>
                    <a:pt x="4" y="23"/>
                    <a:pt x="4" y="25"/>
                    <a:pt x="4" y="2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40"/>
                    <a:pt x="0" y="40"/>
                    <a:pt x="0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572">
              <a:extLst>
                <a:ext uri="{FF2B5EF4-FFF2-40B4-BE49-F238E27FC236}">
                  <a16:creationId xmlns:a16="http://schemas.microsoft.com/office/drawing/2014/main" id="{35EED4D9-667C-4474-8188-B3F4105CCD4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63928" y="890212"/>
              <a:ext cx="70168" cy="71763"/>
            </a:xfrm>
            <a:custGeom>
              <a:avLst/>
              <a:gdLst>
                <a:gd name="T0" fmla="*/ 26 w 30"/>
                <a:gd name="T1" fmla="*/ 20 h 30"/>
                <a:gd name="T2" fmla="*/ 29 w 30"/>
                <a:gd name="T3" fmla="*/ 22 h 30"/>
                <a:gd name="T4" fmla="*/ 25 w 30"/>
                <a:gd name="T5" fmla="*/ 27 h 30"/>
                <a:gd name="T6" fmla="*/ 21 w 30"/>
                <a:gd name="T7" fmla="*/ 29 h 30"/>
                <a:gd name="T8" fmla="*/ 15 w 30"/>
                <a:gd name="T9" fmla="*/ 30 h 30"/>
                <a:gd name="T10" fmla="*/ 4 w 30"/>
                <a:gd name="T11" fmla="*/ 26 h 30"/>
                <a:gd name="T12" fmla="*/ 0 w 30"/>
                <a:gd name="T13" fmla="*/ 15 h 30"/>
                <a:gd name="T14" fmla="*/ 4 w 30"/>
                <a:gd name="T15" fmla="*/ 6 h 30"/>
                <a:gd name="T16" fmla="*/ 15 w 30"/>
                <a:gd name="T17" fmla="*/ 0 h 30"/>
                <a:gd name="T18" fmla="*/ 27 w 30"/>
                <a:gd name="T19" fmla="*/ 6 h 30"/>
                <a:gd name="T20" fmla="*/ 30 w 30"/>
                <a:gd name="T21" fmla="*/ 16 h 30"/>
                <a:gd name="T22" fmla="*/ 4 w 30"/>
                <a:gd name="T23" fmla="*/ 16 h 30"/>
                <a:gd name="T24" fmla="*/ 7 w 30"/>
                <a:gd name="T25" fmla="*/ 24 h 30"/>
                <a:gd name="T26" fmla="*/ 15 w 30"/>
                <a:gd name="T27" fmla="*/ 27 h 30"/>
                <a:gd name="T28" fmla="*/ 19 w 30"/>
                <a:gd name="T29" fmla="*/ 26 h 30"/>
                <a:gd name="T30" fmla="*/ 23 w 30"/>
                <a:gd name="T31" fmla="*/ 24 h 30"/>
                <a:gd name="T32" fmla="*/ 26 w 30"/>
                <a:gd name="T33" fmla="*/ 20 h 30"/>
                <a:gd name="T34" fmla="*/ 26 w 30"/>
                <a:gd name="T35" fmla="*/ 12 h 30"/>
                <a:gd name="T36" fmla="*/ 24 w 30"/>
                <a:gd name="T37" fmla="*/ 8 h 30"/>
                <a:gd name="T38" fmla="*/ 20 w 30"/>
                <a:gd name="T39" fmla="*/ 5 h 30"/>
                <a:gd name="T40" fmla="*/ 15 w 30"/>
                <a:gd name="T41" fmla="*/ 4 h 30"/>
                <a:gd name="T42" fmla="*/ 8 w 30"/>
                <a:gd name="T43" fmla="*/ 7 h 30"/>
                <a:gd name="T44" fmla="*/ 5 w 30"/>
                <a:gd name="T45" fmla="*/ 12 h 30"/>
                <a:gd name="T46" fmla="*/ 26 w 30"/>
                <a:gd name="T4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30">
                  <a:moveTo>
                    <a:pt x="26" y="20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8" y="24"/>
                    <a:pt x="27" y="25"/>
                    <a:pt x="25" y="27"/>
                  </a:cubicBezTo>
                  <a:cubicBezTo>
                    <a:pt x="24" y="28"/>
                    <a:pt x="23" y="29"/>
                    <a:pt x="21" y="29"/>
                  </a:cubicBezTo>
                  <a:cubicBezTo>
                    <a:pt x="19" y="30"/>
                    <a:pt x="17" y="30"/>
                    <a:pt x="15" y="30"/>
                  </a:cubicBezTo>
                  <a:cubicBezTo>
                    <a:pt x="11" y="30"/>
                    <a:pt x="7" y="29"/>
                    <a:pt x="4" y="26"/>
                  </a:cubicBezTo>
                  <a:cubicBezTo>
                    <a:pt x="2" y="23"/>
                    <a:pt x="0" y="19"/>
                    <a:pt x="0" y="15"/>
                  </a:cubicBezTo>
                  <a:cubicBezTo>
                    <a:pt x="0" y="12"/>
                    <a:pt x="2" y="9"/>
                    <a:pt x="4" y="6"/>
                  </a:cubicBezTo>
                  <a:cubicBezTo>
                    <a:pt x="7" y="2"/>
                    <a:pt x="10" y="0"/>
                    <a:pt x="15" y="0"/>
                  </a:cubicBezTo>
                  <a:cubicBezTo>
                    <a:pt x="20" y="0"/>
                    <a:pt x="24" y="2"/>
                    <a:pt x="27" y="6"/>
                  </a:cubicBezTo>
                  <a:cubicBezTo>
                    <a:pt x="29" y="8"/>
                    <a:pt x="30" y="12"/>
                    <a:pt x="3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9"/>
                    <a:pt x="5" y="22"/>
                    <a:pt x="7" y="24"/>
                  </a:cubicBezTo>
                  <a:cubicBezTo>
                    <a:pt x="9" y="26"/>
                    <a:pt x="12" y="27"/>
                    <a:pt x="15" y="27"/>
                  </a:cubicBezTo>
                  <a:cubicBezTo>
                    <a:pt x="16" y="27"/>
                    <a:pt x="18" y="27"/>
                    <a:pt x="19" y="26"/>
                  </a:cubicBezTo>
                  <a:cubicBezTo>
                    <a:pt x="21" y="26"/>
                    <a:pt x="22" y="25"/>
                    <a:pt x="23" y="24"/>
                  </a:cubicBezTo>
                  <a:cubicBezTo>
                    <a:pt x="24" y="23"/>
                    <a:pt x="25" y="22"/>
                    <a:pt x="26" y="20"/>
                  </a:cubicBezTo>
                  <a:close/>
                  <a:moveTo>
                    <a:pt x="26" y="12"/>
                  </a:moveTo>
                  <a:cubicBezTo>
                    <a:pt x="25" y="10"/>
                    <a:pt x="25" y="9"/>
                    <a:pt x="24" y="8"/>
                  </a:cubicBezTo>
                  <a:cubicBezTo>
                    <a:pt x="23" y="7"/>
                    <a:pt x="21" y="6"/>
                    <a:pt x="20" y="5"/>
                  </a:cubicBezTo>
                  <a:cubicBezTo>
                    <a:pt x="18" y="4"/>
                    <a:pt x="17" y="4"/>
                    <a:pt x="15" y="4"/>
                  </a:cubicBezTo>
                  <a:cubicBezTo>
                    <a:pt x="12" y="4"/>
                    <a:pt x="10" y="5"/>
                    <a:pt x="8" y="7"/>
                  </a:cubicBezTo>
                  <a:cubicBezTo>
                    <a:pt x="6" y="8"/>
                    <a:pt x="5" y="10"/>
                    <a:pt x="5" y="12"/>
                  </a:cubicBezTo>
                  <a:lnTo>
                    <a:pt x="26" y="12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73">
              <a:extLst>
                <a:ext uri="{FF2B5EF4-FFF2-40B4-BE49-F238E27FC236}">
                  <a16:creationId xmlns:a16="http://schemas.microsoft.com/office/drawing/2014/main" id="{8362B5CB-6262-411F-8D62-3ADAB3D279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99478" y="866291"/>
              <a:ext cx="52626" cy="95683"/>
            </a:xfrm>
            <a:custGeom>
              <a:avLst/>
              <a:gdLst>
                <a:gd name="T0" fmla="*/ 0 w 22"/>
                <a:gd name="T1" fmla="*/ 32 h 40"/>
                <a:gd name="T2" fmla="*/ 3 w 22"/>
                <a:gd name="T3" fmla="*/ 30 h 40"/>
                <a:gd name="T4" fmla="*/ 11 w 22"/>
                <a:gd name="T5" fmla="*/ 37 h 40"/>
                <a:gd name="T6" fmla="*/ 14 w 22"/>
                <a:gd name="T7" fmla="*/ 36 h 40"/>
                <a:gd name="T8" fmla="*/ 17 w 22"/>
                <a:gd name="T9" fmla="*/ 33 h 40"/>
                <a:gd name="T10" fmla="*/ 18 w 22"/>
                <a:gd name="T11" fmla="*/ 30 h 40"/>
                <a:gd name="T12" fmla="*/ 17 w 22"/>
                <a:gd name="T13" fmla="*/ 26 h 40"/>
                <a:gd name="T14" fmla="*/ 10 w 22"/>
                <a:gd name="T15" fmla="*/ 20 h 40"/>
                <a:gd name="T16" fmla="*/ 4 w 22"/>
                <a:gd name="T17" fmla="*/ 15 h 40"/>
                <a:gd name="T18" fmla="*/ 2 w 22"/>
                <a:gd name="T19" fmla="*/ 9 h 40"/>
                <a:gd name="T20" fmla="*/ 3 w 22"/>
                <a:gd name="T21" fmla="*/ 5 h 40"/>
                <a:gd name="T22" fmla="*/ 7 w 22"/>
                <a:gd name="T23" fmla="*/ 1 h 40"/>
                <a:gd name="T24" fmla="*/ 11 w 22"/>
                <a:gd name="T25" fmla="*/ 0 h 40"/>
                <a:gd name="T26" fmla="*/ 16 w 22"/>
                <a:gd name="T27" fmla="*/ 1 h 40"/>
                <a:gd name="T28" fmla="*/ 21 w 22"/>
                <a:gd name="T29" fmla="*/ 6 h 40"/>
                <a:gd name="T30" fmla="*/ 18 w 22"/>
                <a:gd name="T31" fmla="*/ 9 h 40"/>
                <a:gd name="T32" fmla="*/ 15 w 22"/>
                <a:gd name="T33" fmla="*/ 5 h 40"/>
                <a:gd name="T34" fmla="*/ 11 w 22"/>
                <a:gd name="T35" fmla="*/ 4 h 40"/>
                <a:gd name="T36" fmla="*/ 7 w 22"/>
                <a:gd name="T37" fmla="*/ 6 h 40"/>
                <a:gd name="T38" fmla="*/ 6 w 22"/>
                <a:gd name="T39" fmla="*/ 9 h 40"/>
                <a:gd name="T40" fmla="*/ 7 w 22"/>
                <a:gd name="T41" fmla="*/ 11 h 40"/>
                <a:gd name="T42" fmla="*/ 8 w 22"/>
                <a:gd name="T43" fmla="*/ 14 h 40"/>
                <a:gd name="T44" fmla="*/ 13 w 22"/>
                <a:gd name="T45" fmla="*/ 18 h 40"/>
                <a:gd name="T46" fmla="*/ 20 w 22"/>
                <a:gd name="T47" fmla="*/ 24 h 40"/>
                <a:gd name="T48" fmla="*/ 22 w 22"/>
                <a:gd name="T49" fmla="*/ 30 h 40"/>
                <a:gd name="T50" fmla="*/ 19 w 22"/>
                <a:gd name="T51" fmla="*/ 37 h 40"/>
                <a:gd name="T52" fmla="*/ 11 w 22"/>
                <a:gd name="T53" fmla="*/ 40 h 40"/>
                <a:gd name="T54" fmla="*/ 5 w 22"/>
                <a:gd name="T55" fmla="*/ 39 h 40"/>
                <a:gd name="T56" fmla="*/ 0 w 22"/>
                <a:gd name="T57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" h="40">
                  <a:moveTo>
                    <a:pt x="0" y="32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5" y="35"/>
                    <a:pt x="8" y="37"/>
                    <a:pt x="11" y="37"/>
                  </a:cubicBezTo>
                  <a:cubicBezTo>
                    <a:pt x="12" y="37"/>
                    <a:pt x="13" y="36"/>
                    <a:pt x="14" y="36"/>
                  </a:cubicBezTo>
                  <a:cubicBezTo>
                    <a:pt x="16" y="35"/>
                    <a:pt x="16" y="34"/>
                    <a:pt x="17" y="33"/>
                  </a:cubicBezTo>
                  <a:cubicBezTo>
                    <a:pt x="18" y="32"/>
                    <a:pt x="18" y="31"/>
                    <a:pt x="18" y="30"/>
                  </a:cubicBezTo>
                  <a:cubicBezTo>
                    <a:pt x="18" y="29"/>
                    <a:pt x="17" y="28"/>
                    <a:pt x="17" y="26"/>
                  </a:cubicBezTo>
                  <a:cubicBezTo>
                    <a:pt x="15" y="25"/>
                    <a:pt x="13" y="23"/>
                    <a:pt x="10" y="20"/>
                  </a:cubicBezTo>
                  <a:cubicBezTo>
                    <a:pt x="7" y="18"/>
                    <a:pt x="5" y="16"/>
                    <a:pt x="4" y="15"/>
                  </a:cubicBezTo>
                  <a:cubicBezTo>
                    <a:pt x="3" y="13"/>
                    <a:pt x="2" y="11"/>
                    <a:pt x="2" y="9"/>
                  </a:cubicBezTo>
                  <a:cubicBezTo>
                    <a:pt x="2" y="7"/>
                    <a:pt x="2" y="6"/>
                    <a:pt x="3" y="5"/>
                  </a:cubicBezTo>
                  <a:cubicBezTo>
                    <a:pt x="4" y="3"/>
                    <a:pt x="5" y="2"/>
                    <a:pt x="7" y="1"/>
                  </a:cubicBezTo>
                  <a:cubicBezTo>
                    <a:pt x="8" y="1"/>
                    <a:pt x="10" y="0"/>
                    <a:pt x="11" y="0"/>
                  </a:cubicBezTo>
                  <a:cubicBezTo>
                    <a:pt x="13" y="0"/>
                    <a:pt x="15" y="1"/>
                    <a:pt x="16" y="1"/>
                  </a:cubicBezTo>
                  <a:cubicBezTo>
                    <a:pt x="18" y="2"/>
                    <a:pt x="20" y="4"/>
                    <a:pt x="21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7"/>
                    <a:pt x="16" y="6"/>
                    <a:pt x="15" y="5"/>
                  </a:cubicBezTo>
                  <a:cubicBezTo>
                    <a:pt x="14" y="4"/>
                    <a:pt x="12" y="4"/>
                    <a:pt x="11" y="4"/>
                  </a:cubicBezTo>
                  <a:cubicBezTo>
                    <a:pt x="10" y="4"/>
                    <a:pt x="8" y="5"/>
                    <a:pt x="7" y="6"/>
                  </a:cubicBezTo>
                  <a:cubicBezTo>
                    <a:pt x="6" y="6"/>
                    <a:pt x="6" y="8"/>
                    <a:pt x="6" y="9"/>
                  </a:cubicBezTo>
                  <a:cubicBezTo>
                    <a:pt x="6" y="10"/>
                    <a:pt x="6" y="11"/>
                    <a:pt x="7" y="11"/>
                  </a:cubicBezTo>
                  <a:cubicBezTo>
                    <a:pt x="7" y="12"/>
                    <a:pt x="8" y="13"/>
                    <a:pt x="8" y="14"/>
                  </a:cubicBezTo>
                  <a:cubicBezTo>
                    <a:pt x="9" y="14"/>
                    <a:pt x="11" y="16"/>
                    <a:pt x="13" y="18"/>
                  </a:cubicBezTo>
                  <a:cubicBezTo>
                    <a:pt x="17" y="20"/>
                    <a:pt x="19" y="22"/>
                    <a:pt x="20" y="24"/>
                  </a:cubicBezTo>
                  <a:cubicBezTo>
                    <a:pt x="21" y="26"/>
                    <a:pt x="22" y="28"/>
                    <a:pt x="22" y="30"/>
                  </a:cubicBezTo>
                  <a:cubicBezTo>
                    <a:pt x="22" y="33"/>
                    <a:pt x="21" y="35"/>
                    <a:pt x="19" y="37"/>
                  </a:cubicBezTo>
                  <a:cubicBezTo>
                    <a:pt x="17" y="39"/>
                    <a:pt x="14" y="40"/>
                    <a:pt x="11" y="40"/>
                  </a:cubicBezTo>
                  <a:cubicBezTo>
                    <a:pt x="9" y="40"/>
                    <a:pt x="7" y="40"/>
                    <a:pt x="5" y="39"/>
                  </a:cubicBezTo>
                  <a:cubicBezTo>
                    <a:pt x="3" y="37"/>
                    <a:pt x="1" y="35"/>
                    <a:pt x="0" y="32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74">
              <a:extLst>
                <a:ext uri="{FF2B5EF4-FFF2-40B4-BE49-F238E27FC236}">
                  <a16:creationId xmlns:a16="http://schemas.microsoft.com/office/drawing/2014/main" id="{2E76B8BC-7D28-4F5A-8B80-F5A2484818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74430" y="867886"/>
              <a:ext cx="36679" cy="94089"/>
            </a:xfrm>
            <a:custGeom>
              <a:avLst/>
              <a:gdLst>
                <a:gd name="T0" fmla="*/ 8 w 23"/>
                <a:gd name="T1" fmla="*/ 0 h 59"/>
                <a:gd name="T2" fmla="*/ 14 w 23"/>
                <a:gd name="T3" fmla="*/ 0 h 59"/>
                <a:gd name="T4" fmla="*/ 14 w 23"/>
                <a:gd name="T5" fmla="*/ 15 h 59"/>
                <a:gd name="T6" fmla="*/ 23 w 23"/>
                <a:gd name="T7" fmla="*/ 15 h 59"/>
                <a:gd name="T8" fmla="*/ 23 w 23"/>
                <a:gd name="T9" fmla="*/ 20 h 59"/>
                <a:gd name="T10" fmla="*/ 14 w 23"/>
                <a:gd name="T11" fmla="*/ 20 h 59"/>
                <a:gd name="T12" fmla="*/ 14 w 23"/>
                <a:gd name="T13" fmla="*/ 59 h 59"/>
                <a:gd name="T14" fmla="*/ 8 w 23"/>
                <a:gd name="T15" fmla="*/ 59 h 59"/>
                <a:gd name="T16" fmla="*/ 8 w 23"/>
                <a:gd name="T17" fmla="*/ 20 h 59"/>
                <a:gd name="T18" fmla="*/ 0 w 23"/>
                <a:gd name="T19" fmla="*/ 20 h 59"/>
                <a:gd name="T20" fmla="*/ 0 w 23"/>
                <a:gd name="T21" fmla="*/ 15 h 59"/>
                <a:gd name="T22" fmla="*/ 8 w 23"/>
                <a:gd name="T23" fmla="*/ 15 h 59"/>
                <a:gd name="T24" fmla="*/ 8 w 23"/>
                <a:gd name="T2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59">
                  <a:moveTo>
                    <a:pt x="8" y="0"/>
                  </a:moveTo>
                  <a:lnTo>
                    <a:pt x="14" y="0"/>
                  </a:lnTo>
                  <a:lnTo>
                    <a:pt x="14" y="15"/>
                  </a:lnTo>
                  <a:lnTo>
                    <a:pt x="23" y="15"/>
                  </a:lnTo>
                  <a:lnTo>
                    <a:pt x="23" y="20"/>
                  </a:lnTo>
                  <a:lnTo>
                    <a:pt x="14" y="20"/>
                  </a:lnTo>
                  <a:lnTo>
                    <a:pt x="14" y="59"/>
                  </a:lnTo>
                  <a:lnTo>
                    <a:pt x="8" y="59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8" y="1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75">
              <a:extLst>
                <a:ext uri="{FF2B5EF4-FFF2-40B4-BE49-F238E27FC236}">
                  <a16:creationId xmlns:a16="http://schemas.microsoft.com/office/drawing/2014/main" id="{9AC98230-5B0B-499D-A926-4DA501AA1A0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30245" y="890212"/>
              <a:ext cx="71763" cy="71763"/>
            </a:xfrm>
            <a:custGeom>
              <a:avLst/>
              <a:gdLst>
                <a:gd name="T0" fmla="*/ 30 w 30"/>
                <a:gd name="T1" fmla="*/ 1 h 30"/>
                <a:gd name="T2" fmla="*/ 30 w 30"/>
                <a:gd name="T3" fmla="*/ 30 h 30"/>
                <a:gd name="T4" fmla="*/ 26 w 30"/>
                <a:gd name="T5" fmla="*/ 30 h 30"/>
                <a:gd name="T6" fmla="*/ 26 w 30"/>
                <a:gd name="T7" fmla="*/ 25 h 30"/>
                <a:gd name="T8" fmla="*/ 21 w 30"/>
                <a:gd name="T9" fmla="*/ 29 h 30"/>
                <a:gd name="T10" fmla="*/ 15 w 30"/>
                <a:gd name="T11" fmla="*/ 30 h 30"/>
                <a:gd name="T12" fmla="*/ 4 w 30"/>
                <a:gd name="T13" fmla="*/ 26 h 30"/>
                <a:gd name="T14" fmla="*/ 0 w 30"/>
                <a:gd name="T15" fmla="*/ 15 h 30"/>
                <a:gd name="T16" fmla="*/ 4 w 30"/>
                <a:gd name="T17" fmla="*/ 5 h 30"/>
                <a:gd name="T18" fmla="*/ 15 w 30"/>
                <a:gd name="T19" fmla="*/ 0 h 30"/>
                <a:gd name="T20" fmla="*/ 21 w 30"/>
                <a:gd name="T21" fmla="*/ 2 h 30"/>
                <a:gd name="T22" fmla="*/ 26 w 30"/>
                <a:gd name="T23" fmla="*/ 6 h 30"/>
                <a:gd name="T24" fmla="*/ 26 w 30"/>
                <a:gd name="T25" fmla="*/ 1 h 30"/>
                <a:gd name="T26" fmla="*/ 30 w 30"/>
                <a:gd name="T27" fmla="*/ 1 h 30"/>
                <a:gd name="T28" fmla="*/ 15 w 30"/>
                <a:gd name="T29" fmla="*/ 4 h 30"/>
                <a:gd name="T30" fmla="*/ 9 w 30"/>
                <a:gd name="T31" fmla="*/ 5 h 30"/>
                <a:gd name="T32" fmla="*/ 5 w 30"/>
                <a:gd name="T33" fmla="*/ 10 h 30"/>
                <a:gd name="T34" fmla="*/ 4 w 30"/>
                <a:gd name="T35" fmla="*/ 15 h 30"/>
                <a:gd name="T36" fmla="*/ 5 w 30"/>
                <a:gd name="T37" fmla="*/ 21 h 30"/>
                <a:gd name="T38" fmla="*/ 9 w 30"/>
                <a:gd name="T39" fmla="*/ 25 h 30"/>
                <a:gd name="T40" fmla="*/ 15 w 30"/>
                <a:gd name="T41" fmla="*/ 27 h 30"/>
                <a:gd name="T42" fmla="*/ 21 w 30"/>
                <a:gd name="T43" fmla="*/ 25 h 30"/>
                <a:gd name="T44" fmla="*/ 25 w 30"/>
                <a:gd name="T45" fmla="*/ 21 h 30"/>
                <a:gd name="T46" fmla="*/ 26 w 30"/>
                <a:gd name="T47" fmla="*/ 15 h 30"/>
                <a:gd name="T48" fmla="*/ 23 w 30"/>
                <a:gd name="T49" fmla="*/ 7 h 30"/>
                <a:gd name="T50" fmla="*/ 15 w 30"/>
                <a:gd name="T51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30">
                  <a:moveTo>
                    <a:pt x="30" y="1"/>
                  </a:moveTo>
                  <a:cubicBezTo>
                    <a:pt x="30" y="30"/>
                    <a:pt x="30" y="30"/>
                    <a:pt x="30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4" y="27"/>
                    <a:pt x="23" y="28"/>
                    <a:pt x="21" y="29"/>
                  </a:cubicBezTo>
                  <a:cubicBezTo>
                    <a:pt x="19" y="30"/>
                    <a:pt x="17" y="30"/>
                    <a:pt x="15" y="30"/>
                  </a:cubicBezTo>
                  <a:cubicBezTo>
                    <a:pt x="11" y="30"/>
                    <a:pt x="7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7" y="2"/>
                    <a:pt x="11" y="0"/>
                    <a:pt x="15" y="0"/>
                  </a:cubicBezTo>
                  <a:cubicBezTo>
                    <a:pt x="17" y="0"/>
                    <a:pt x="19" y="1"/>
                    <a:pt x="21" y="2"/>
                  </a:cubicBezTo>
                  <a:cubicBezTo>
                    <a:pt x="23" y="3"/>
                    <a:pt x="25" y="4"/>
                    <a:pt x="26" y="6"/>
                  </a:cubicBezTo>
                  <a:cubicBezTo>
                    <a:pt x="26" y="1"/>
                    <a:pt x="26" y="1"/>
                    <a:pt x="26" y="1"/>
                  </a:cubicBezTo>
                  <a:lnTo>
                    <a:pt x="30" y="1"/>
                  </a:lnTo>
                  <a:close/>
                  <a:moveTo>
                    <a:pt x="15" y="4"/>
                  </a:moveTo>
                  <a:cubicBezTo>
                    <a:pt x="13" y="4"/>
                    <a:pt x="11" y="4"/>
                    <a:pt x="9" y="5"/>
                  </a:cubicBezTo>
                  <a:cubicBezTo>
                    <a:pt x="8" y="6"/>
                    <a:pt x="6" y="8"/>
                    <a:pt x="5" y="10"/>
                  </a:cubicBezTo>
                  <a:cubicBezTo>
                    <a:pt x="4" y="11"/>
                    <a:pt x="4" y="13"/>
                    <a:pt x="4" y="15"/>
                  </a:cubicBezTo>
                  <a:cubicBezTo>
                    <a:pt x="4" y="17"/>
                    <a:pt x="4" y="19"/>
                    <a:pt x="5" y="21"/>
                  </a:cubicBezTo>
                  <a:cubicBezTo>
                    <a:pt x="6" y="23"/>
                    <a:pt x="8" y="24"/>
                    <a:pt x="9" y="25"/>
                  </a:cubicBezTo>
                  <a:cubicBezTo>
                    <a:pt x="11" y="26"/>
                    <a:pt x="13" y="27"/>
                    <a:pt x="15" y="27"/>
                  </a:cubicBezTo>
                  <a:cubicBezTo>
                    <a:pt x="17" y="27"/>
                    <a:pt x="19" y="26"/>
                    <a:pt x="21" y="25"/>
                  </a:cubicBezTo>
                  <a:cubicBezTo>
                    <a:pt x="22" y="24"/>
                    <a:pt x="24" y="23"/>
                    <a:pt x="25" y="21"/>
                  </a:cubicBezTo>
                  <a:cubicBezTo>
                    <a:pt x="26" y="20"/>
                    <a:pt x="26" y="18"/>
                    <a:pt x="26" y="15"/>
                  </a:cubicBezTo>
                  <a:cubicBezTo>
                    <a:pt x="26" y="12"/>
                    <a:pt x="25" y="9"/>
                    <a:pt x="23" y="7"/>
                  </a:cubicBezTo>
                  <a:cubicBezTo>
                    <a:pt x="21" y="5"/>
                    <a:pt x="18" y="4"/>
                    <a:pt x="15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76">
              <a:extLst>
                <a:ext uri="{FF2B5EF4-FFF2-40B4-BE49-F238E27FC236}">
                  <a16:creationId xmlns:a16="http://schemas.microsoft.com/office/drawing/2014/main" id="{6B62D9A9-D65C-409E-9D98-5C7C07EDBA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30712" y="890212"/>
              <a:ext cx="59005" cy="71763"/>
            </a:xfrm>
            <a:custGeom>
              <a:avLst/>
              <a:gdLst>
                <a:gd name="T0" fmla="*/ 0 w 25"/>
                <a:gd name="T1" fmla="*/ 1 h 30"/>
                <a:gd name="T2" fmla="*/ 4 w 25"/>
                <a:gd name="T3" fmla="*/ 1 h 30"/>
                <a:gd name="T4" fmla="*/ 4 w 25"/>
                <a:gd name="T5" fmla="*/ 6 h 30"/>
                <a:gd name="T6" fmla="*/ 9 w 25"/>
                <a:gd name="T7" fmla="*/ 2 h 30"/>
                <a:gd name="T8" fmla="*/ 14 w 25"/>
                <a:gd name="T9" fmla="*/ 0 h 30"/>
                <a:gd name="T10" fmla="*/ 20 w 25"/>
                <a:gd name="T11" fmla="*/ 2 h 30"/>
                <a:gd name="T12" fmla="*/ 24 w 25"/>
                <a:gd name="T13" fmla="*/ 6 h 30"/>
                <a:gd name="T14" fmla="*/ 25 w 25"/>
                <a:gd name="T15" fmla="*/ 15 h 30"/>
                <a:gd name="T16" fmla="*/ 25 w 25"/>
                <a:gd name="T17" fmla="*/ 30 h 30"/>
                <a:gd name="T18" fmla="*/ 21 w 25"/>
                <a:gd name="T19" fmla="*/ 30 h 30"/>
                <a:gd name="T20" fmla="*/ 21 w 25"/>
                <a:gd name="T21" fmla="*/ 16 h 30"/>
                <a:gd name="T22" fmla="*/ 21 w 25"/>
                <a:gd name="T23" fmla="*/ 9 h 30"/>
                <a:gd name="T24" fmla="*/ 18 w 25"/>
                <a:gd name="T25" fmla="*/ 5 h 30"/>
                <a:gd name="T26" fmla="*/ 14 w 25"/>
                <a:gd name="T27" fmla="*/ 4 h 30"/>
                <a:gd name="T28" fmla="*/ 8 w 25"/>
                <a:gd name="T29" fmla="*/ 6 h 30"/>
                <a:gd name="T30" fmla="*/ 4 w 25"/>
                <a:gd name="T31" fmla="*/ 11 h 30"/>
                <a:gd name="T32" fmla="*/ 4 w 25"/>
                <a:gd name="T33" fmla="*/ 19 h 30"/>
                <a:gd name="T34" fmla="*/ 4 w 25"/>
                <a:gd name="T35" fmla="*/ 30 h 30"/>
                <a:gd name="T36" fmla="*/ 0 w 25"/>
                <a:gd name="T37" fmla="*/ 30 h 30"/>
                <a:gd name="T38" fmla="*/ 0 w 25"/>
                <a:gd name="T3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30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4"/>
                    <a:pt x="7" y="3"/>
                    <a:pt x="9" y="2"/>
                  </a:cubicBezTo>
                  <a:cubicBezTo>
                    <a:pt x="10" y="1"/>
                    <a:pt x="12" y="0"/>
                    <a:pt x="14" y="0"/>
                  </a:cubicBezTo>
                  <a:cubicBezTo>
                    <a:pt x="17" y="0"/>
                    <a:pt x="18" y="1"/>
                    <a:pt x="20" y="2"/>
                  </a:cubicBezTo>
                  <a:cubicBezTo>
                    <a:pt x="22" y="3"/>
                    <a:pt x="23" y="5"/>
                    <a:pt x="24" y="6"/>
                  </a:cubicBezTo>
                  <a:cubicBezTo>
                    <a:pt x="25" y="8"/>
                    <a:pt x="25" y="11"/>
                    <a:pt x="25" y="15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3"/>
                    <a:pt x="21" y="11"/>
                    <a:pt x="21" y="9"/>
                  </a:cubicBezTo>
                  <a:cubicBezTo>
                    <a:pt x="20" y="8"/>
                    <a:pt x="20" y="6"/>
                    <a:pt x="18" y="5"/>
                  </a:cubicBezTo>
                  <a:cubicBezTo>
                    <a:pt x="17" y="4"/>
                    <a:pt x="16" y="4"/>
                    <a:pt x="14" y="4"/>
                  </a:cubicBezTo>
                  <a:cubicBezTo>
                    <a:pt x="11" y="4"/>
                    <a:pt x="9" y="4"/>
                    <a:pt x="8" y="6"/>
                  </a:cubicBezTo>
                  <a:cubicBezTo>
                    <a:pt x="6" y="7"/>
                    <a:pt x="5" y="9"/>
                    <a:pt x="4" y="11"/>
                  </a:cubicBezTo>
                  <a:cubicBezTo>
                    <a:pt x="4" y="13"/>
                    <a:pt x="4" y="15"/>
                    <a:pt x="4" y="19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77">
              <a:extLst>
                <a:ext uri="{FF2B5EF4-FFF2-40B4-BE49-F238E27FC236}">
                  <a16:creationId xmlns:a16="http://schemas.microsoft.com/office/drawing/2014/main" id="{5D8ECD4C-8C7C-40BD-87EF-34D8DD3B522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915232" y="866291"/>
              <a:ext cx="70168" cy="95683"/>
            </a:xfrm>
            <a:custGeom>
              <a:avLst/>
              <a:gdLst>
                <a:gd name="T0" fmla="*/ 29 w 29"/>
                <a:gd name="T1" fmla="*/ 0 h 40"/>
                <a:gd name="T2" fmla="*/ 29 w 29"/>
                <a:gd name="T3" fmla="*/ 40 h 40"/>
                <a:gd name="T4" fmla="*/ 26 w 29"/>
                <a:gd name="T5" fmla="*/ 40 h 40"/>
                <a:gd name="T6" fmla="*/ 26 w 29"/>
                <a:gd name="T7" fmla="*/ 35 h 40"/>
                <a:gd name="T8" fmla="*/ 21 w 29"/>
                <a:gd name="T9" fmla="*/ 39 h 40"/>
                <a:gd name="T10" fmla="*/ 14 w 29"/>
                <a:gd name="T11" fmla="*/ 40 h 40"/>
                <a:gd name="T12" fmla="*/ 4 w 29"/>
                <a:gd name="T13" fmla="*/ 36 h 40"/>
                <a:gd name="T14" fmla="*/ 0 w 29"/>
                <a:gd name="T15" fmla="*/ 25 h 40"/>
                <a:gd name="T16" fmla="*/ 4 w 29"/>
                <a:gd name="T17" fmla="*/ 15 h 40"/>
                <a:gd name="T18" fmla="*/ 14 w 29"/>
                <a:gd name="T19" fmla="*/ 10 h 40"/>
                <a:gd name="T20" fmla="*/ 21 w 29"/>
                <a:gd name="T21" fmla="*/ 12 h 40"/>
                <a:gd name="T22" fmla="*/ 26 w 29"/>
                <a:gd name="T23" fmla="*/ 16 h 40"/>
                <a:gd name="T24" fmla="*/ 26 w 29"/>
                <a:gd name="T25" fmla="*/ 0 h 40"/>
                <a:gd name="T26" fmla="*/ 29 w 29"/>
                <a:gd name="T27" fmla="*/ 0 h 40"/>
                <a:gd name="T28" fmla="*/ 15 w 29"/>
                <a:gd name="T29" fmla="*/ 14 h 40"/>
                <a:gd name="T30" fmla="*/ 9 w 29"/>
                <a:gd name="T31" fmla="*/ 15 h 40"/>
                <a:gd name="T32" fmla="*/ 5 w 29"/>
                <a:gd name="T33" fmla="*/ 20 h 40"/>
                <a:gd name="T34" fmla="*/ 3 w 29"/>
                <a:gd name="T35" fmla="*/ 25 h 40"/>
                <a:gd name="T36" fmla="*/ 5 w 29"/>
                <a:gd name="T37" fmla="*/ 31 h 40"/>
                <a:gd name="T38" fmla="*/ 9 w 29"/>
                <a:gd name="T39" fmla="*/ 35 h 40"/>
                <a:gd name="T40" fmla="*/ 15 w 29"/>
                <a:gd name="T41" fmla="*/ 37 h 40"/>
                <a:gd name="T42" fmla="*/ 20 w 29"/>
                <a:gd name="T43" fmla="*/ 35 h 40"/>
                <a:gd name="T44" fmla="*/ 25 w 29"/>
                <a:gd name="T45" fmla="*/ 31 h 40"/>
                <a:gd name="T46" fmla="*/ 26 w 29"/>
                <a:gd name="T47" fmla="*/ 25 h 40"/>
                <a:gd name="T48" fmla="*/ 23 w 29"/>
                <a:gd name="T49" fmla="*/ 17 h 40"/>
                <a:gd name="T50" fmla="*/ 15 w 29"/>
                <a:gd name="T51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40">
                  <a:moveTo>
                    <a:pt x="29" y="0"/>
                  </a:moveTo>
                  <a:cubicBezTo>
                    <a:pt x="29" y="40"/>
                    <a:pt x="29" y="40"/>
                    <a:pt x="29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7"/>
                    <a:pt x="23" y="38"/>
                    <a:pt x="21" y="39"/>
                  </a:cubicBezTo>
                  <a:cubicBezTo>
                    <a:pt x="19" y="40"/>
                    <a:pt x="17" y="40"/>
                    <a:pt x="14" y="40"/>
                  </a:cubicBezTo>
                  <a:cubicBezTo>
                    <a:pt x="10" y="40"/>
                    <a:pt x="7" y="39"/>
                    <a:pt x="4" y="36"/>
                  </a:cubicBezTo>
                  <a:cubicBezTo>
                    <a:pt x="1" y="33"/>
                    <a:pt x="0" y="29"/>
                    <a:pt x="0" y="25"/>
                  </a:cubicBezTo>
                  <a:cubicBezTo>
                    <a:pt x="0" y="21"/>
                    <a:pt x="1" y="18"/>
                    <a:pt x="4" y="15"/>
                  </a:cubicBezTo>
                  <a:cubicBezTo>
                    <a:pt x="7" y="12"/>
                    <a:pt x="10" y="10"/>
                    <a:pt x="14" y="10"/>
                  </a:cubicBezTo>
                  <a:cubicBezTo>
                    <a:pt x="17" y="10"/>
                    <a:pt x="19" y="11"/>
                    <a:pt x="21" y="12"/>
                  </a:cubicBezTo>
                  <a:cubicBezTo>
                    <a:pt x="23" y="13"/>
                    <a:pt x="24" y="14"/>
                    <a:pt x="26" y="16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29" y="0"/>
                  </a:lnTo>
                  <a:close/>
                  <a:moveTo>
                    <a:pt x="15" y="14"/>
                  </a:moveTo>
                  <a:cubicBezTo>
                    <a:pt x="13" y="14"/>
                    <a:pt x="11" y="14"/>
                    <a:pt x="9" y="15"/>
                  </a:cubicBezTo>
                  <a:cubicBezTo>
                    <a:pt x="7" y="16"/>
                    <a:pt x="6" y="18"/>
                    <a:pt x="5" y="20"/>
                  </a:cubicBezTo>
                  <a:cubicBezTo>
                    <a:pt x="4" y="21"/>
                    <a:pt x="3" y="23"/>
                    <a:pt x="3" y="25"/>
                  </a:cubicBezTo>
                  <a:cubicBezTo>
                    <a:pt x="3" y="27"/>
                    <a:pt x="4" y="29"/>
                    <a:pt x="5" y="31"/>
                  </a:cubicBezTo>
                  <a:cubicBezTo>
                    <a:pt x="6" y="33"/>
                    <a:pt x="7" y="34"/>
                    <a:pt x="9" y="35"/>
                  </a:cubicBezTo>
                  <a:cubicBezTo>
                    <a:pt x="11" y="36"/>
                    <a:pt x="13" y="37"/>
                    <a:pt x="15" y="37"/>
                  </a:cubicBezTo>
                  <a:cubicBezTo>
                    <a:pt x="17" y="37"/>
                    <a:pt x="19" y="36"/>
                    <a:pt x="20" y="35"/>
                  </a:cubicBezTo>
                  <a:cubicBezTo>
                    <a:pt x="22" y="34"/>
                    <a:pt x="24" y="33"/>
                    <a:pt x="25" y="31"/>
                  </a:cubicBezTo>
                  <a:cubicBezTo>
                    <a:pt x="26" y="30"/>
                    <a:pt x="26" y="28"/>
                    <a:pt x="26" y="25"/>
                  </a:cubicBezTo>
                  <a:cubicBezTo>
                    <a:pt x="26" y="22"/>
                    <a:pt x="25" y="19"/>
                    <a:pt x="23" y="17"/>
                  </a:cubicBezTo>
                  <a:cubicBezTo>
                    <a:pt x="21" y="15"/>
                    <a:pt x="18" y="14"/>
                    <a:pt x="15" y="1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78">
              <a:extLst>
                <a:ext uri="{FF2B5EF4-FFF2-40B4-BE49-F238E27FC236}">
                  <a16:creationId xmlns:a16="http://schemas.microsoft.com/office/drawing/2014/main" id="{FAF4847C-4836-4770-BCB8-AF17E01C8F0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104" y="890212"/>
              <a:ext cx="68573" cy="71763"/>
            </a:xfrm>
            <a:custGeom>
              <a:avLst/>
              <a:gdLst>
                <a:gd name="T0" fmla="*/ 29 w 29"/>
                <a:gd name="T1" fmla="*/ 1 h 30"/>
                <a:gd name="T2" fmla="*/ 29 w 29"/>
                <a:gd name="T3" fmla="*/ 30 h 30"/>
                <a:gd name="T4" fmla="*/ 26 w 29"/>
                <a:gd name="T5" fmla="*/ 30 h 30"/>
                <a:gd name="T6" fmla="*/ 26 w 29"/>
                <a:gd name="T7" fmla="*/ 25 h 30"/>
                <a:gd name="T8" fmla="*/ 20 w 29"/>
                <a:gd name="T9" fmla="*/ 29 h 30"/>
                <a:gd name="T10" fmla="*/ 14 w 29"/>
                <a:gd name="T11" fmla="*/ 30 h 30"/>
                <a:gd name="T12" fmla="*/ 4 w 29"/>
                <a:gd name="T13" fmla="*/ 26 h 30"/>
                <a:gd name="T14" fmla="*/ 0 w 29"/>
                <a:gd name="T15" fmla="*/ 15 h 30"/>
                <a:gd name="T16" fmla="*/ 4 w 29"/>
                <a:gd name="T17" fmla="*/ 5 h 30"/>
                <a:gd name="T18" fmla="*/ 14 w 29"/>
                <a:gd name="T19" fmla="*/ 0 h 30"/>
                <a:gd name="T20" fmla="*/ 21 w 29"/>
                <a:gd name="T21" fmla="*/ 2 h 30"/>
                <a:gd name="T22" fmla="*/ 26 w 29"/>
                <a:gd name="T23" fmla="*/ 6 h 30"/>
                <a:gd name="T24" fmla="*/ 26 w 29"/>
                <a:gd name="T25" fmla="*/ 1 h 30"/>
                <a:gd name="T26" fmla="*/ 29 w 29"/>
                <a:gd name="T27" fmla="*/ 1 h 30"/>
                <a:gd name="T28" fmla="*/ 15 w 29"/>
                <a:gd name="T29" fmla="*/ 4 h 30"/>
                <a:gd name="T30" fmla="*/ 9 w 29"/>
                <a:gd name="T31" fmla="*/ 5 h 30"/>
                <a:gd name="T32" fmla="*/ 5 w 29"/>
                <a:gd name="T33" fmla="*/ 10 h 30"/>
                <a:gd name="T34" fmla="*/ 3 w 29"/>
                <a:gd name="T35" fmla="*/ 15 h 30"/>
                <a:gd name="T36" fmla="*/ 5 w 29"/>
                <a:gd name="T37" fmla="*/ 21 h 30"/>
                <a:gd name="T38" fmla="*/ 9 w 29"/>
                <a:gd name="T39" fmla="*/ 25 h 30"/>
                <a:gd name="T40" fmla="*/ 15 w 29"/>
                <a:gd name="T41" fmla="*/ 27 h 30"/>
                <a:gd name="T42" fmla="*/ 20 w 29"/>
                <a:gd name="T43" fmla="*/ 25 h 30"/>
                <a:gd name="T44" fmla="*/ 24 w 29"/>
                <a:gd name="T45" fmla="*/ 21 h 30"/>
                <a:gd name="T46" fmla="*/ 26 w 29"/>
                <a:gd name="T47" fmla="*/ 15 h 30"/>
                <a:gd name="T48" fmla="*/ 23 w 29"/>
                <a:gd name="T49" fmla="*/ 7 h 30"/>
                <a:gd name="T50" fmla="*/ 15 w 29"/>
                <a:gd name="T51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30">
                  <a:moveTo>
                    <a:pt x="29" y="1"/>
                  </a:moveTo>
                  <a:cubicBezTo>
                    <a:pt x="29" y="30"/>
                    <a:pt x="29" y="30"/>
                    <a:pt x="29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4" y="27"/>
                    <a:pt x="22" y="28"/>
                    <a:pt x="20" y="29"/>
                  </a:cubicBezTo>
                  <a:cubicBezTo>
                    <a:pt x="19" y="30"/>
                    <a:pt x="16" y="30"/>
                    <a:pt x="14" y="30"/>
                  </a:cubicBezTo>
                  <a:cubicBezTo>
                    <a:pt x="10" y="30"/>
                    <a:pt x="7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7" y="2"/>
                    <a:pt x="10" y="0"/>
                    <a:pt x="14" y="0"/>
                  </a:cubicBezTo>
                  <a:cubicBezTo>
                    <a:pt x="17" y="0"/>
                    <a:pt x="19" y="1"/>
                    <a:pt x="21" y="2"/>
                  </a:cubicBezTo>
                  <a:cubicBezTo>
                    <a:pt x="23" y="3"/>
                    <a:pt x="24" y="4"/>
                    <a:pt x="26" y="6"/>
                  </a:cubicBezTo>
                  <a:cubicBezTo>
                    <a:pt x="26" y="1"/>
                    <a:pt x="26" y="1"/>
                    <a:pt x="26" y="1"/>
                  </a:cubicBezTo>
                  <a:lnTo>
                    <a:pt x="29" y="1"/>
                  </a:lnTo>
                  <a:close/>
                  <a:moveTo>
                    <a:pt x="15" y="4"/>
                  </a:moveTo>
                  <a:cubicBezTo>
                    <a:pt x="13" y="4"/>
                    <a:pt x="11" y="4"/>
                    <a:pt x="9" y="5"/>
                  </a:cubicBezTo>
                  <a:cubicBezTo>
                    <a:pt x="7" y="6"/>
                    <a:pt x="6" y="8"/>
                    <a:pt x="5" y="10"/>
                  </a:cubicBezTo>
                  <a:cubicBezTo>
                    <a:pt x="4" y="11"/>
                    <a:pt x="3" y="13"/>
                    <a:pt x="3" y="15"/>
                  </a:cubicBezTo>
                  <a:cubicBezTo>
                    <a:pt x="3" y="17"/>
                    <a:pt x="4" y="19"/>
                    <a:pt x="5" y="21"/>
                  </a:cubicBezTo>
                  <a:cubicBezTo>
                    <a:pt x="6" y="23"/>
                    <a:pt x="7" y="24"/>
                    <a:pt x="9" y="25"/>
                  </a:cubicBezTo>
                  <a:cubicBezTo>
                    <a:pt x="11" y="26"/>
                    <a:pt x="13" y="27"/>
                    <a:pt x="15" y="27"/>
                  </a:cubicBezTo>
                  <a:cubicBezTo>
                    <a:pt x="17" y="27"/>
                    <a:pt x="18" y="26"/>
                    <a:pt x="20" y="25"/>
                  </a:cubicBezTo>
                  <a:cubicBezTo>
                    <a:pt x="22" y="24"/>
                    <a:pt x="23" y="23"/>
                    <a:pt x="24" y="21"/>
                  </a:cubicBezTo>
                  <a:cubicBezTo>
                    <a:pt x="25" y="20"/>
                    <a:pt x="26" y="18"/>
                    <a:pt x="26" y="15"/>
                  </a:cubicBezTo>
                  <a:cubicBezTo>
                    <a:pt x="26" y="12"/>
                    <a:pt x="25" y="9"/>
                    <a:pt x="23" y="7"/>
                  </a:cubicBezTo>
                  <a:cubicBezTo>
                    <a:pt x="20" y="5"/>
                    <a:pt x="18" y="4"/>
                    <a:pt x="15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79">
              <a:extLst>
                <a:ext uri="{FF2B5EF4-FFF2-40B4-BE49-F238E27FC236}">
                  <a16:creationId xmlns:a16="http://schemas.microsoft.com/office/drawing/2014/main" id="{C792681A-A195-4054-98CF-1BE8118D3A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08193" y="890212"/>
              <a:ext cx="36679" cy="71763"/>
            </a:xfrm>
            <a:custGeom>
              <a:avLst/>
              <a:gdLst>
                <a:gd name="T0" fmla="*/ 0 w 15"/>
                <a:gd name="T1" fmla="*/ 1 h 30"/>
                <a:gd name="T2" fmla="*/ 4 w 15"/>
                <a:gd name="T3" fmla="*/ 1 h 30"/>
                <a:gd name="T4" fmla="*/ 4 w 15"/>
                <a:gd name="T5" fmla="*/ 5 h 30"/>
                <a:gd name="T6" fmla="*/ 8 w 15"/>
                <a:gd name="T7" fmla="*/ 2 h 30"/>
                <a:gd name="T8" fmla="*/ 11 w 15"/>
                <a:gd name="T9" fmla="*/ 0 h 30"/>
                <a:gd name="T10" fmla="*/ 15 w 15"/>
                <a:gd name="T11" fmla="*/ 1 h 30"/>
                <a:gd name="T12" fmla="*/ 13 w 15"/>
                <a:gd name="T13" fmla="*/ 4 h 30"/>
                <a:gd name="T14" fmla="*/ 11 w 15"/>
                <a:gd name="T15" fmla="*/ 4 h 30"/>
                <a:gd name="T16" fmla="*/ 7 w 15"/>
                <a:gd name="T17" fmla="*/ 5 h 30"/>
                <a:gd name="T18" fmla="*/ 5 w 15"/>
                <a:gd name="T19" fmla="*/ 10 h 30"/>
                <a:gd name="T20" fmla="*/ 4 w 15"/>
                <a:gd name="T21" fmla="*/ 20 h 30"/>
                <a:gd name="T22" fmla="*/ 4 w 15"/>
                <a:gd name="T23" fmla="*/ 30 h 30"/>
                <a:gd name="T24" fmla="*/ 0 w 15"/>
                <a:gd name="T25" fmla="*/ 30 h 30"/>
                <a:gd name="T26" fmla="*/ 0 w 15"/>
                <a:gd name="T2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30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6" y="2"/>
                    <a:pt x="8" y="2"/>
                  </a:cubicBezTo>
                  <a:cubicBezTo>
                    <a:pt x="9" y="1"/>
                    <a:pt x="10" y="0"/>
                    <a:pt x="11" y="0"/>
                  </a:cubicBezTo>
                  <a:cubicBezTo>
                    <a:pt x="12" y="0"/>
                    <a:pt x="14" y="1"/>
                    <a:pt x="15" y="1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1" y="4"/>
                    <a:pt x="11" y="4"/>
                  </a:cubicBezTo>
                  <a:cubicBezTo>
                    <a:pt x="10" y="4"/>
                    <a:pt x="8" y="4"/>
                    <a:pt x="7" y="5"/>
                  </a:cubicBezTo>
                  <a:cubicBezTo>
                    <a:pt x="6" y="6"/>
                    <a:pt x="5" y="8"/>
                    <a:pt x="5" y="10"/>
                  </a:cubicBezTo>
                  <a:cubicBezTo>
                    <a:pt x="4" y="12"/>
                    <a:pt x="4" y="15"/>
                    <a:pt x="4" y="2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80">
              <a:extLst>
                <a:ext uri="{FF2B5EF4-FFF2-40B4-BE49-F238E27FC236}">
                  <a16:creationId xmlns:a16="http://schemas.microsoft.com/office/drawing/2014/main" id="{F860F466-4E9E-4FAB-9191-889E48281BF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159224" y="866291"/>
              <a:ext cx="68573" cy="95683"/>
            </a:xfrm>
            <a:custGeom>
              <a:avLst/>
              <a:gdLst>
                <a:gd name="T0" fmla="*/ 29 w 29"/>
                <a:gd name="T1" fmla="*/ 0 h 40"/>
                <a:gd name="T2" fmla="*/ 29 w 29"/>
                <a:gd name="T3" fmla="*/ 40 h 40"/>
                <a:gd name="T4" fmla="*/ 26 w 29"/>
                <a:gd name="T5" fmla="*/ 40 h 40"/>
                <a:gd name="T6" fmla="*/ 26 w 29"/>
                <a:gd name="T7" fmla="*/ 35 h 40"/>
                <a:gd name="T8" fmla="*/ 21 w 29"/>
                <a:gd name="T9" fmla="*/ 39 h 40"/>
                <a:gd name="T10" fmla="*/ 14 w 29"/>
                <a:gd name="T11" fmla="*/ 40 h 40"/>
                <a:gd name="T12" fmla="*/ 4 w 29"/>
                <a:gd name="T13" fmla="*/ 36 h 40"/>
                <a:gd name="T14" fmla="*/ 0 w 29"/>
                <a:gd name="T15" fmla="*/ 25 h 40"/>
                <a:gd name="T16" fmla="*/ 4 w 29"/>
                <a:gd name="T17" fmla="*/ 15 h 40"/>
                <a:gd name="T18" fmla="*/ 15 w 29"/>
                <a:gd name="T19" fmla="*/ 10 h 40"/>
                <a:gd name="T20" fmla="*/ 21 w 29"/>
                <a:gd name="T21" fmla="*/ 12 h 40"/>
                <a:gd name="T22" fmla="*/ 26 w 29"/>
                <a:gd name="T23" fmla="*/ 16 h 40"/>
                <a:gd name="T24" fmla="*/ 26 w 29"/>
                <a:gd name="T25" fmla="*/ 0 h 40"/>
                <a:gd name="T26" fmla="*/ 29 w 29"/>
                <a:gd name="T27" fmla="*/ 0 h 40"/>
                <a:gd name="T28" fmla="*/ 15 w 29"/>
                <a:gd name="T29" fmla="*/ 14 h 40"/>
                <a:gd name="T30" fmla="*/ 9 w 29"/>
                <a:gd name="T31" fmla="*/ 15 h 40"/>
                <a:gd name="T32" fmla="*/ 5 w 29"/>
                <a:gd name="T33" fmla="*/ 20 h 40"/>
                <a:gd name="T34" fmla="*/ 4 w 29"/>
                <a:gd name="T35" fmla="*/ 25 h 40"/>
                <a:gd name="T36" fmla="*/ 5 w 29"/>
                <a:gd name="T37" fmla="*/ 31 h 40"/>
                <a:gd name="T38" fmla="*/ 9 w 29"/>
                <a:gd name="T39" fmla="*/ 35 h 40"/>
                <a:gd name="T40" fmla="*/ 15 w 29"/>
                <a:gd name="T41" fmla="*/ 37 h 40"/>
                <a:gd name="T42" fmla="*/ 21 w 29"/>
                <a:gd name="T43" fmla="*/ 35 h 40"/>
                <a:gd name="T44" fmla="*/ 25 w 29"/>
                <a:gd name="T45" fmla="*/ 31 h 40"/>
                <a:gd name="T46" fmla="*/ 26 w 29"/>
                <a:gd name="T47" fmla="*/ 25 h 40"/>
                <a:gd name="T48" fmla="*/ 23 w 29"/>
                <a:gd name="T49" fmla="*/ 17 h 40"/>
                <a:gd name="T50" fmla="*/ 15 w 29"/>
                <a:gd name="T51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40">
                  <a:moveTo>
                    <a:pt x="29" y="0"/>
                  </a:moveTo>
                  <a:cubicBezTo>
                    <a:pt x="29" y="40"/>
                    <a:pt x="29" y="40"/>
                    <a:pt x="29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7"/>
                    <a:pt x="23" y="38"/>
                    <a:pt x="21" y="39"/>
                  </a:cubicBezTo>
                  <a:cubicBezTo>
                    <a:pt x="19" y="40"/>
                    <a:pt x="17" y="40"/>
                    <a:pt x="14" y="40"/>
                  </a:cubicBezTo>
                  <a:cubicBezTo>
                    <a:pt x="10" y="40"/>
                    <a:pt x="7" y="39"/>
                    <a:pt x="4" y="36"/>
                  </a:cubicBezTo>
                  <a:cubicBezTo>
                    <a:pt x="1" y="33"/>
                    <a:pt x="0" y="29"/>
                    <a:pt x="0" y="25"/>
                  </a:cubicBezTo>
                  <a:cubicBezTo>
                    <a:pt x="0" y="21"/>
                    <a:pt x="1" y="18"/>
                    <a:pt x="4" y="15"/>
                  </a:cubicBezTo>
                  <a:cubicBezTo>
                    <a:pt x="7" y="12"/>
                    <a:pt x="11" y="10"/>
                    <a:pt x="15" y="10"/>
                  </a:cubicBezTo>
                  <a:cubicBezTo>
                    <a:pt x="17" y="10"/>
                    <a:pt x="19" y="11"/>
                    <a:pt x="21" y="12"/>
                  </a:cubicBezTo>
                  <a:cubicBezTo>
                    <a:pt x="23" y="13"/>
                    <a:pt x="24" y="14"/>
                    <a:pt x="26" y="16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29" y="0"/>
                  </a:lnTo>
                  <a:close/>
                  <a:moveTo>
                    <a:pt x="15" y="14"/>
                  </a:moveTo>
                  <a:cubicBezTo>
                    <a:pt x="13" y="14"/>
                    <a:pt x="11" y="14"/>
                    <a:pt x="9" y="15"/>
                  </a:cubicBezTo>
                  <a:cubicBezTo>
                    <a:pt x="8" y="16"/>
                    <a:pt x="6" y="18"/>
                    <a:pt x="5" y="20"/>
                  </a:cubicBezTo>
                  <a:cubicBezTo>
                    <a:pt x="4" y="21"/>
                    <a:pt x="4" y="23"/>
                    <a:pt x="4" y="25"/>
                  </a:cubicBezTo>
                  <a:cubicBezTo>
                    <a:pt x="4" y="27"/>
                    <a:pt x="4" y="29"/>
                    <a:pt x="5" y="31"/>
                  </a:cubicBezTo>
                  <a:cubicBezTo>
                    <a:pt x="6" y="33"/>
                    <a:pt x="8" y="34"/>
                    <a:pt x="9" y="35"/>
                  </a:cubicBezTo>
                  <a:cubicBezTo>
                    <a:pt x="11" y="36"/>
                    <a:pt x="13" y="37"/>
                    <a:pt x="15" y="37"/>
                  </a:cubicBezTo>
                  <a:cubicBezTo>
                    <a:pt x="17" y="37"/>
                    <a:pt x="19" y="36"/>
                    <a:pt x="21" y="35"/>
                  </a:cubicBezTo>
                  <a:cubicBezTo>
                    <a:pt x="22" y="34"/>
                    <a:pt x="24" y="33"/>
                    <a:pt x="25" y="31"/>
                  </a:cubicBezTo>
                  <a:cubicBezTo>
                    <a:pt x="26" y="30"/>
                    <a:pt x="26" y="28"/>
                    <a:pt x="26" y="25"/>
                  </a:cubicBezTo>
                  <a:cubicBezTo>
                    <a:pt x="26" y="22"/>
                    <a:pt x="25" y="19"/>
                    <a:pt x="23" y="17"/>
                  </a:cubicBezTo>
                  <a:cubicBezTo>
                    <a:pt x="21" y="15"/>
                    <a:pt x="18" y="14"/>
                    <a:pt x="15" y="1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81">
              <a:extLst>
                <a:ext uri="{FF2B5EF4-FFF2-40B4-BE49-F238E27FC236}">
                  <a16:creationId xmlns:a16="http://schemas.microsoft.com/office/drawing/2014/main" id="{1C2FD782-88A5-4E4E-89F9-910CA5334C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51717" y="890212"/>
              <a:ext cx="39868" cy="71763"/>
            </a:xfrm>
            <a:custGeom>
              <a:avLst/>
              <a:gdLst>
                <a:gd name="T0" fmla="*/ 17 w 17"/>
                <a:gd name="T1" fmla="*/ 4 h 30"/>
                <a:gd name="T2" fmla="*/ 15 w 17"/>
                <a:gd name="T3" fmla="*/ 7 h 30"/>
                <a:gd name="T4" fmla="*/ 9 w 17"/>
                <a:gd name="T5" fmla="*/ 4 h 30"/>
                <a:gd name="T6" fmla="*/ 6 w 17"/>
                <a:gd name="T7" fmla="*/ 5 h 30"/>
                <a:gd name="T8" fmla="*/ 5 w 17"/>
                <a:gd name="T9" fmla="*/ 8 h 30"/>
                <a:gd name="T10" fmla="*/ 6 w 17"/>
                <a:gd name="T11" fmla="*/ 10 h 30"/>
                <a:gd name="T12" fmla="*/ 10 w 17"/>
                <a:gd name="T13" fmla="*/ 13 h 30"/>
                <a:gd name="T14" fmla="*/ 16 w 17"/>
                <a:gd name="T15" fmla="*/ 17 h 30"/>
                <a:gd name="T16" fmla="*/ 17 w 17"/>
                <a:gd name="T17" fmla="*/ 22 h 30"/>
                <a:gd name="T18" fmla="*/ 15 w 17"/>
                <a:gd name="T19" fmla="*/ 28 h 30"/>
                <a:gd name="T20" fmla="*/ 9 w 17"/>
                <a:gd name="T21" fmla="*/ 30 h 30"/>
                <a:gd name="T22" fmla="*/ 4 w 17"/>
                <a:gd name="T23" fmla="*/ 29 h 30"/>
                <a:gd name="T24" fmla="*/ 0 w 17"/>
                <a:gd name="T25" fmla="*/ 26 h 30"/>
                <a:gd name="T26" fmla="*/ 3 w 17"/>
                <a:gd name="T27" fmla="*/ 24 h 30"/>
                <a:gd name="T28" fmla="*/ 9 w 17"/>
                <a:gd name="T29" fmla="*/ 27 h 30"/>
                <a:gd name="T30" fmla="*/ 12 w 17"/>
                <a:gd name="T31" fmla="*/ 25 h 30"/>
                <a:gd name="T32" fmla="*/ 14 w 17"/>
                <a:gd name="T33" fmla="*/ 22 h 30"/>
                <a:gd name="T34" fmla="*/ 13 w 17"/>
                <a:gd name="T35" fmla="*/ 19 h 30"/>
                <a:gd name="T36" fmla="*/ 8 w 17"/>
                <a:gd name="T37" fmla="*/ 16 h 30"/>
                <a:gd name="T38" fmla="*/ 3 w 17"/>
                <a:gd name="T39" fmla="*/ 12 h 30"/>
                <a:gd name="T40" fmla="*/ 2 w 17"/>
                <a:gd name="T41" fmla="*/ 8 h 30"/>
                <a:gd name="T42" fmla="*/ 4 w 17"/>
                <a:gd name="T43" fmla="*/ 3 h 30"/>
                <a:gd name="T44" fmla="*/ 9 w 17"/>
                <a:gd name="T45" fmla="*/ 0 h 30"/>
                <a:gd name="T46" fmla="*/ 17 w 17"/>
                <a:gd name="T47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0">
                  <a:moveTo>
                    <a:pt x="17" y="4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3" y="5"/>
                    <a:pt x="11" y="4"/>
                    <a:pt x="9" y="4"/>
                  </a:cubicBezTo>
                  <a:cubicBezTo>
                    <a:pt x="8" y="4"/>
                    <a:pt x="7" y="4"/>
                    <a:pt x="6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1"/>
                    <a:pt x="8" y="12"/>
                    <a:pt x="10" y="13"/>
                  </a:cubicBezTo>
                  <a:cubicBezTo>
                    <a:pt x="13" y="15"/>
                    <a:pt x="15" y="16"/>
                    <a:pt x="16" y="17"/>
                  </a:cubicBezTo>
                  <a:cubicBezTo>
                    <a:pt x="17" y="19"/>
                    <a:pt x="17" y="20"/>
                    <a:pt x="17" y="22"/>
                  </a:cubicBezTo>
                  <a:cubicBezTo>
                    <a:pt x="17" y="24"/>
                    <a:pt x="17" y="26"/>
                    <a:pt x="15" y="28"/>
                  </a:cubicBezTo>
                  <a:cubicBezTo>
                    <a:pt x="13" y="29"/>
                    <a:pt x="11" y="30"/>
                    <a:pt x="9" y="30"/>
                  </a:cubicBezTo>
                  <a:cubicBezTo>
                    <a:pt x="7" y="30"/>
                    <a:pt x="6" y="30"/>
                    <a:pt x="4" y="29"/>
                  </a:cubicBezTo>
                  <a:cubicBezTo>
                    <a:pt x="3" y="28"/>
                    <a:pt x="1" y="27"/>
                    <a:pt x="0" y="26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5" y="26"/>
                    <a:pt x="6" y="27"/>
                    <a:pt x="9" y="27"/>
                  </a:cubicBezTo>
                  <a:cubicBezTo>
                    <a:pt x="10" y="27"/>
                    <a:pt x="11" y="26"/>
                    <a:pt x="12" y="25"/>
                  </a:cubicBezTo>
                  <a:cubicBezTo>
                    <a:pt x="13" y="24"/>
                    <a:pt x="14" y="23"/>
                    <a:pt x="14" y="22"/>
                  </a:cubicBezTo>
                  <a:cubicBezTo>
                    <a:pt x="14" y="21"/>
                    <a:pt x="14" y="20"/>
                    <a:pt x="13" y="19"/>
                  </a:cubicBezTo>
                  <a:cubicBezTo>
                    <a:pt x="12" y="18"/>
                    <a:pt x="11" y="17"/>
                    <a:pt x="8" y="16"/>
                  </a:cubicBezTo>
                  <a:cubicBezTo>
                    <a:pt x="6" y="15"/>
                    <a:pt x="4" y="14"/>
                    <a:pt x="3" y="12"/>
                  </a:cubicBezTo>
                  <a:cubicBezTo>
                    <a:pt x="2" y="11"/>
                    <a:pt x="2" y="10"/>
                    <a:pt x="2" y="8"/>
                  </a:cubicBezTo>
                  <a:cubicBezTo>
                    <a:pt x="2" y="6"/>
                    <a:pt x="2" y="4"/>
                    <a:pt x="4" y="3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12" y="0"/>
                    <a:pt x="15" y="2"/>
                    <a:pt x="17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582">
              <a:extLst>
                <a:ext uri="{FF2B5EF4-FFF2-40B4-BE49-F238E27FC236}">
                  <a16:creationId xmlns:a16="http://schemas.microsoft.com/office/drawing/2014/main" id="{AA0304B4-16F1-4CD8-BB14-707B7F80430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66537" y="867886"/>
              <a:ext cx="55816" cy="94089"/>
            </a:xfrm>
            <a:custGeom>
              <a:avLst/>
              <a:gdLst>
                <a:gd name="T0" fmla="*/ 0 w 24"/>
                <a:gd name="T1" fmla="*/ 0 h 39"/>
                <a:gd name="T2" fmla="*/ 7 w 24"/>
                <a:gd name="T3" fmla="*/ 0 h 39"/>
                <a:gd name="T4" fmla="*/ 16 w 24"/>
                <a:gd name="T5" fmla="*/ 1 h 39"/>
                <a:gd name="T6" fmla="*/ 22 w 24"/>
                <a:gd name="T7" fmla="*/ 4 h 39"/>
                <a:gd name="T8" fmla="*/ 24 w 24"/>
                <a:gd name="T9" fmla="*/ 10 h 39"/>
                <a:gd name="T10" fmla="*/ 22 w 24"/>
                <a:gd name="T11" fmla="*/ 17 h 39"/>
                <a:gd name="T12" fmla="*/ 16 w 24"/>
                <a:gd name="T13" fmla="*/ 20 h 39"/>
                <a:gd name="T14" fmla="*/ 6 w 24"/>
                <a:gd name="T15" fmla="*/ 21 h 39"/>
                <a:gd name="T16" fmla="*/ 4 w 24"/>
                <a:gd name="T17" fmla="*/ 21 h 39"/>
                <a:gd name="T18" fmla="*/ 4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4 w 24"/>
                <a:gd name="T25" fmla="*/ 4 h 39"/>
                <a:gd name="T26" fmla="*/ 4 w 24"/>
                <a:gd name="T27" fmla="*/ 17 h 39"/>
                <a:gd name="T28" fmla="*/ 10 w 24"/>
                <a:gd name="T29" fmla="*/ 17 h 39"/>
                <a:gd name="T30" fmla="*/ 16 w 24"/>
                <a:gd name="T31" fmla="*/ 16 h 39"/>
                <a:gd name="T32" fmla="*/ 19 w 24"/>
                <a:gd name="T33" fmla="*/ 14 h 39"/>
                <a:gd name="T34" fmla="*/ 20 w 24"/>
                <a:gd name="T35" fmla="*/ 10 h 39"/>
                <a:gd name="T36" fmla="*/ 19 w 24"/>
                <a:gd name="T37" fmla="*/ 7 h 39"/>
                <a:gd name="T38" fmla="*/ 16 w 24"/>
                <a:gd name="T39" fmla="*/ 5 h 39"/>
                <a:gd name="T40" fmla="*/ 10 w 24"/>
                <a:gd name="T41" fmla="*/ 4 h 39"/>
                <a:gd name="T42" fmla="*/ 4 w 24"/>
                <a:gd name="T43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39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2" y="0"/>
                    <a:pt x="15" y="0"/>
                    <a:pt x="16" y="1"/>
                  </a:cubicBezTo>
                  <a:cubicBezTo>
                    <a:pt x="18" y="1"/>
                    <a:pt x="20" y="2"/>
                    <a:pt x="22" y="4"/>
                  </a:cubicBezTo>
                  <a:cubicBezTo>
                    <a:pt x="23" y="6"/>
                    <a:pt x="24" y="8"/>
                    <a:pt x="24" y="10"/>
                  </a:cubicBezTo>
                  <a:cubicBezTo>
                    <a:pt x="24" y="13"/>
                    <a:pt x="23" y="15"/>
                    <a:pt x="22" y="17"/>
                  </a:cubicBezTo>
                  <a:cubicBezTo>
                    <a:pt x="20" y="18"/>
                    <a:pt x="18" y="19"/>
                    <a:pt x="16" y="20"/>
                  </a:cubicBezTo>
                  <a:cubicBezTo>
                    <a:pt x="14" y="20"/>
                    <a:pt x="11" y="21"/>
                    <a:pt x="6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0" y="39"/>
                    <a:pt x="0" y="39"/>
                    <a:pt x="0" y="39"/>
                  </a:cubicBezTo>
                  <a:lnTo>
                    <a:pt x="0" y="0"/>
                  </a:lnTo>
                  <a:close/>
                  <a:moveTo>
                    <a:pt x="4" y="4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3" y="17"/>
                    <a:pt x="15" y="17"/>
                    <a:pt x="16" y="16"/>
                  </a:cubicBezTo>
                  <a:cubicBezTo>
                    <a:pt x="17" y="16"/>
                    <a:pt x="18" y="15"/>
                    <a:pt x="19" y="14"/>
                  </a:cubicBezTo>
                  <a:cubicBezTo>
                    <a:pt x="19" y="13"/>
                    <a:pt x="20" y="12"/>
                    <a:pt x="20" y="10"/>
                  </a:cubicBezTo>
                  <a:cubicBezTo>
                    <a:pt x="20" y="9"/>
                    <a:pt x="19" y="8"/>
                    <a:pt x="19" y="7"/>
                  </a:cubicBezTo>
                  <a:cubicBezTo>
                    <a:pt x="18" y="6"/>
                    <a:pt x="17" y="5"/>
                    <a:pt x="16" y="5"/>
                  </a:cubicBezTo>
                  <a:cubicBezTo>
                    <a:pt x="15" y="4"/>
                    <a:pt x="13" y="4"/>
                    <a:pt x="10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83">
              <a:extLst>
                <a:ext uri="{FF2B5EF4-FFF2-40B4-BE49-F238E27FC236}">
                  <a16:creationId xmlns:a16="http://schemas.microsoft.com/office/drawing/2014/main" id="{2DF743D5-A415-4BF6-B0A3-8AC5B6731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41488" y="890212"/>
              <a:ext cx="70168" cy="71763"/>
            </a:xfrm>
            <a:custGeom>
              <a:avLst/>
              <a:gdLst>
                <a:gd name="T0" fmla="*/ 25 w 29"/>
                <a:gd name="T1" fmla="*/ 20 h 30"/>
                <a:gd name="T2" fmla="*/ 28 w 29"/>
                <a:gd name="T3" fmla="*/ 22 h 30"/>
                <a:gd name="T4" fmla="*/ 24 w 29"/>
                <a:gd name="T5" fmla="*/ 27 h 30"/>
                <a:gd name="T6" fmla="*/ 20 w 29"/>
                <a:gd name="T7" fmla="*/ 29 h 30"/>
                <a:gd name="T8" fmla="*/ 14 w 29"/>
                <a:gd name="T9" fmla="*/ 30 h 30"/>
                <a:gd name="T10" fmla="*/ 3 w 29"/>
                <a:gd name="T11" fmla="*/ 26 h 30"/>
                <a:gd name="T12" fmla="*/ 0 w 29"/>
                <a:gd name="T13" fmla="*/ 15 h 30"/>
                <a:gd name="T14" fmla="*/ 3 w 29"/>
                <a:gd name="T15" fmla="*/ 6 h 30"/>
                <a:gd name="T16" fmla="*/ 14 w 29"/>
                <a:gd name="T17" fmla="*/ 0 h 30"/>
                <a:gd name="T18" fmla="*/ 26 w 29"/>
                <a:gd name="T19" fmla="*/ 6 h 30"/>
                <a:gd name="T20" fmla="*/ 29 w 29"/>
                <a:gd name="T21" fmla="*/ 16 h 30"/>
                <a:gd name="T22" fmla="*/ 3 w 29"/>
                <a:gd name="T23" fmla="*/ 16 h 30"/>
                <a:gd name="T24" fmla="*/ 7 w 29"/>
                <a:gd name="T25" fmla="*/ 24 h 30"/>
                <a:gd name="T26" fmla="*/ 14 w 29"/>
                <a:gd name="T27" fmla="*/ 27 h 30"/>
                <a:gd name="T28" fmla="*/ 18 w 29"/>
                <a:gd name="T29" fmla="*/ 26 h 30"/>
                <a:gd name="T30" fmla="*/ 22 w 29"/>
                <a:gd name="T31" fmla="*/ 24 h 30"/>
                <a:gd name="T32" fmla="*/ 25 w 29"/>
                <a:gd name="T33" fmla="*/ 20 h 30"/>
                <a:gd name="T34" fmla="*/ 25 w 29"/>
                <a:gd name="T35" fmla="*/ 12 h 30"/>
                <a:gd name="T36" fmla="*/ 23 w 29"/>
                <a:gd name="T37" fmla="*/ 8 h 30"/>
                <a:gd name="T38" fmla="*/ 19 w 29"/>
                <a:gd name="T39" fmla="*/ 5 h 30"/>
                <a:gd name="T40" fmla="*/ 14 w 29"/>
                <a:gd name="T41" fmla="*/ 4 h 30"/>
                <a:gd name="T42" fmla="*/ 7 w 29"/>
                <a:gd name="T43" fmla="*/ 7 h 30"/>
                <a:gd name="T44" fmla="*/ 4 w 29"/>
                <a:gd name="T45" fmla="*/ 12 h 30"/>
                <a:gd name="T46" fmla="*/ 25 w 29"/>
                <a:gd name="T4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30">
                  <a:moveTo>
                    <a:pt x="25" y="20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7" y="24"/>
                    <a:pt x="26" y="25"/>
                    <a:pt x="24" y="27"/>
                  </a:cubicBezTo>
                  <a:cubicBezTo>
                    <a:pt x="23" y="28"/>
                    <a:pt x="22" y="29"/>
                    <a:pt x="20" y="29"/>
                  </a:cubicBezTo>
                  <a:cubicBezTo>
                    <a:pt x="18" y="30"/>
                    <a:pt x="16" y="30"/>
                    <a:pt x="14" y="30"/>
                  </a:cubicBezTo>
                  <a:cubicBezTo>
                    <a:pt x="10" y="30"/>
                    <a:pt x="6" y="29"/>
                    <a:pt x="3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2"/>
                    <a:pt x="1" y="9"/>
                    <a:pt x="3" y="6"/>
                  </a:cubicBezTo>
                  <a:cubicBezTo>
                    <a:pt x="6" y="2"/>
                    <a:pt x="9" y="0"/>
                    <a:pt x="14" y="0"/>
                  </a:cubicBezTo>
                  <a:cubicBezTo>
                    <a:pt x="19" y="0"/>
                    <a:pt x="23" y="2"/>
                    <a:pt x="26" y="6"/>
                  </a:cubicBezTo>
                  <a:cubicBezTo>
                    <a:pt x="28" y="8"/>
                    <a:pt x="29" y="12"/>
                    <a:pt x="29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9"/>
                    <a:pt x="4" y="22"/>
                    <a:pt x="7" y="24"/>
                  </a:cubicBezTo>
                  <a:cubicBezTo>
                    <a:pt x="9" y="26"/>
                    <a:pt x="11" y="27"/>
                    <a:pt x="14" y="27"/>
                  </a:cubicBezTo>
                  <a:cubicBezTo>
                    <a:pt x="16" y="27"/>
                    <a:pt x="17" y="27"/>
                    <a:pt x="18" y="26"/>
                  </a:cubicBezTo>
                  <a:cubicBezTo>
                    <a:pt x="20" y="26"/>
                    <a:pt x="21" y="25"/>
                    <a:pt x="22" y="24"/>
                  </a:cubicBezTo>
                  <a:cubicBezTo>
                    <a:pt x="23" y="23"/>
                    <a:pt x="24" y="22"/>
                    <a:pt x="25" y="20"/>
                  </a:cubicBezTo>
                  <a:close/>
                  <a:moveTo>
                    <a:pt x="25" y="12"/>
                  </a:moveTo>
                  <a:cubicBezTo>
                    <a:pt x="24" y="10"/>
                    <a:pt x="24" y="9"/>
                    <a:pt x="23" y="8"/>
                  </a:cubicBezTo>
                  <a:cubicBezTo>
                    <a:pt x="22" y="7"/>
                    <a:pt x="21" y="6"/>
                    <a:pt x="19" y="5"/>
                  </a:cubicBezTo>
                  <a:cubicBezTo>
                    <a:pt x="18" y="4"/>
                    <a:pt x="16" y="4"/>
                    <a:pt x="14" y="4"/>
                  </a:cubicBezTo>
                  <a:cubicBezTo>
                    <a:pt x="11" y="4"/>
                    <a:pt x="9" y="5"/>
                    <a:pt x="7" y="7"/>
                  </a:cubicBezTo>
                  <a:cubicBezTo>
                    <a:pt x="6" y="8"/>
                    <a:pt x="4" y="10"/>
                    <a:pt x="4" y="12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84">
              <a:extLst>
                <a:ext uri="{FF2B5EF4-FFF2-40B4-BE49-F238E27FC236}">
                  <a16:creationId xmlns:a16="http://schemas.microsoft.com/office/drawing/2014/main" id="{3C727FF0-B644-4A2B-960F-B25EA00AE48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535577" y="890212"/>
              <a:ext cx="68573" cy="71763"/>
            </a:xfrm>
            <a:custGeom>
              <a:avLst/>
              <a:gdLst>
                <a:gd name="T0" fmla="*/ 14 w 29"/>
                <a:gd name="T1" fmla="*/ 0 h 30"/>
                <a:gd name="T2" fmla="*/ 25 w 29"/>
                <a:gd name="T3" fmla="*/ 5 h 30"/>
                <a:gd name="T4" fmla="*/ 29 w 29"/>
                <a:gd name="T5" fmla="*/ 15 h 30"/>
                <a:gd name="T6" fmla="*/ 25 w 29"/>
                <a:gd name="T7" fmla="*/ 26 h 30"/>
                <a:gd name="T8" fmla="*/ 14 w 29"/>
                <a:gd name="T9" fmla="*/ 30 h 30"/>
                <a:gd name="T10" fmla="*/ 4 w 29"/>
                <a:gd name="T11" fmla="*/ 26 h 30"/>
                <a:gd name="T12" fmla="*/ 0 w 29"/>
                <a:gd name="T13" fmla="*/ 15 h 30"/>
                <a:gd name="T14" fmla="*/ 4 w 29"/>
                <a:gd name="T15" fmla="*/ 5 h 30"/>
                <a:gd name="T16" fmla="*/ 14 w 29"/>
                <a:gd name="T17" fmla="*/ 0 h 30"/>
                <a:gd name="T18" fmla="*/ 14 w 29"/>
                <a:gd name="T19" fmla="*/ 4 h 30"/>
                <a:gd name="T20" fmla="*/ 7 w 29"/>
                <a:gd name="T21" fmla="*/ 7 h 30"/>
                <a:gd name="T22" fmla="*/ 3 w 29"/>
                <a:gd name="T23" fmla="*/ 15 h 30"/>
                <a:gd name="T24" fmla="*/ 5 w 29"/>
                <a:gd name="T25" fmla="*/ 21 h 30"/>
                <a:gd name="T26" fmla="*/ 9 w 29"/>
                <a:gd name="T27" fmla="*/ 25 h 30"/>
                <a:gd name="T28" fmla="*/ 14 w 29"/>
                <a:gd name="T29" fmla="*/ 27 h 30"/>
                <a:gd name="T30" fmla="*/ 20 w 29"/>
                <a:gd name="T31" fmla="*/ 25 h 30"/>
                <a:gd name="T32" fmla="*/ 24 w 29"/>
                <a:gd name="T33" fmla="*/ 21 h 30"/>
                <a:gd name="T34" fmla="*/ 26 w 29"/>
                <a:gd name="T35" fmla="*/ 15 h 30"/>
                <a:gd name="T36" fmla="*/ 22 w 29"/>
                <a:gd name="T37" fmla="*/ 7 h 30"/>
                <a:gd name="T38" fmla="*/ 14 w 29"/>
                <a:gd name="T3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30">
                  <a:moveTo>
                    <a:pt x="14" y="0"/>
                  </a:moveTo>
                  <a:cubicBezTo>
                    <a:pt x="19" y="0"/>
                    <a:pt x="22" y="2"/>
                    <a:pt x="25" y="5"/>
                  </a:cubicBezTo>
                  <a:cubicBezTo>
                    <a:pt x="28" y="8"/>
                    <a:pt x="29" y="11"/>
                    <a:pt x="29" y="15"/>
                  </a:cubicBezTo>
                  <a:cubicBezTo>
                    <a:pt x="29" y="19"/>
                    <a:pt x="28" y="23"/>
                    <a:pt x="25" y="26"/>
                  </a:cubicBezTo>
                  <a:cubicBezTo>
                    <a:pt x="22" y="29"/>
                    <a:pt x="19" y="30"/>
                    <a:pt x="14" y="30"/>
                  </a:cubicBezTo>
                  <a:cubicBezTo>
                    <a:pt x="10" y="30"/>
                    <a:pt x="7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6" y="2"/>
                    <a:pt x="10" y="0"/>
                    <a:pt x="14" y="0"/>
                  </a:cubicBezTo>
                  <a:close/>
                  <a:moveTo>
                    <a:pt x="14" y="4"/>
                  </a:moveTo>
                  <a:cubicBezTo>
                    <a:pt x="11" y="4"/>
                    <a:pt x="9" y="5"/>
                    <a:pt x="7" y="7"/>
                  </a:cubicBezTo>
                  <a:cubicBezTo>
                    <a:pt x="4" y="10"/>
                    <a:pt x="3" y="12"/>
                    <a:pt x="3" y="15"/>
                  </a:cubicBezTo>
                  <a:cubicBezTo>
                    <a:pt x="3" y="18"/>
                    <a:pt x="4" y="19"/>
                    <a:pt x="5" y="21"/>
                  </a:cubicBezTo>
                  <a:cubicBezTo>
                    <a:pt x="6" y="23"/>
                    <a:pt x="7" y="24"/>
                    <a:pt x="9" y="25"/>
                  </a:cubicBezTo>
                  <a:cubicBezTo>
                    <a:pt x="11" y="26"/>
                    <a:pt x="12" y="27"/>
                    <a:pt x="14" y="27"/>
                  </a:cubicBezTo>
                  <a:cubicBezTo>
                    <a:pt x="16" y="27"/>
                    <a:pt x="18" y="26"/>
                    <a:pt x="20" y="25"/>
                  </a:cubicBezTo>
                  <a:cubicBezTo>
                    <a:pt x="22" y="24"/>
                    <a:pt x="23" y="23"/>
                    <a:pt x="24" y="21"/>
                  </a:cubicBezTo>
                  <a:cubicBezTo>
                    <a:pt x="25" y="19"/>
                    <a:pt x="26" y="18"/>
                    <a:pt x="26" y="15"/>
                  </a:cubicBezTo>
                  <a:cubicBezTo>
                    <a:pt x="26" y="12"/>
                    <a:pt x="24" y="10"/>
                    <a:pt x="22" y="7"/>
                  </a:cubicBezTo>
                  <a:cubicBezTo>
                    <a:pt x="20" y="5"/>
                    <a:pt x="17" y="4"/>
                    <a:pt x="14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585">
              <a:extLst>
                <a:ext uri="{FF2B5EF4-FFF2-40B4-BE49-F238E27FC236}">
                  <a16:creationId xmlns:a16="http://schemas.microsoft.com/office/drawing/2014/main" id="{4A808CD2-18F3-449F-A991-CF96363A45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629665" y="890212"/>
              <a:ext cx="71763" cy="95683"/>
            </a:xfrm>
            <a:custGeom>
              <a:avLst/>
              <a:gdLst>
                <a:gd name="T0" fmla="*/ 0 w 30"/>
                <a:gd name="T1" fmla="*/ 1 h 40"/>
                <a:gd name="T2" fmla="*/ 4 w 30"/>
                <a:gd name="T3" fmla="*/ 1 h 40"/>
                <a:gd name="T4" fmla="*/ 4 w 30"/>
                <a:gd name="T5" fmla="*/ 6 h 40"/>
                <a:gd name="T6" fmla="*/ 9 w 30"/>
                <a:gd name="T7" fmla="*/ 2 h 40"/>
                <a:gd name="T8" fmla="*/ 15 w 30"/>
                <a:gd name="T9" fmla="*/ 0 h 40"/>
                <a:gd name="T10" fmla="*/ 26 w 30"/>
                <a:gd name="T11" fmla="*/ 5 h 40"/>
                <a:gd name="T12" fmla="*/ 30 w 30"/>
                <a:gd name="T13" fmla="*/ 15 h 40"/>
                <a:gd name="T14" fmla="*/ 26 w 30"/>
                <a:gd name="T15" fmla="*/ 26 h 40"/>
                <a:gd name="T16" fmla="*/ 15 w 30"/>
                <a:gd name="T17" fmla="*/ 30 h 40"/>
                <a:gd name="T18" fmla="*/ 9 w 30"/>
                <a:gd name="T19" fmla="*/ 29 h 40"/>
                <a:gd name="T20" fmla="*/ 4 w 30"/>
                <a:gd name="T21" fmla="*/ 25 h 40"/>
                <a:gd name="T22" fmla="*/ 4 w 30"/>
                <a:gd name="T23" fmla="*/ 40 h 40"/>
                <a:gd name="T24" fmla="*/ 0 w 30"/>
                <a:gd name="T25" fmla="*/ 40 h 40"/>
                <a:gd name="T26" fmla="*/ 0 w 30"/>
                <a:gd name="T27" fmla="*/ 1 h 40"/>
                <a:gd name="T28" fmla="*/ 15 w 30"/>
                <a:gd name="T29" fmla="*/ 4 h 40"/>
                <a:gd name="T30" fmla="*/ 7 w 30"/>
                <a:gd name="T31" fmla="*/ 7 h 40"/>
                <a:gd name="T32" fmla="*/ 4 w 30"/>
                <a:gd name="T33" fmla="*/ 15 h 40"/>
                <a:gd name="T34" fmla="*/ 5 w 30"/>
                <a:gd name="T35" fmla="*/ 21 h 40"/>
                <a:gd name="T36" fmla="*/ 9 w 30"/>
                <a:gd name="T37" fmla="*/ 25 h 40"/>
                <a:gd name="T38" fmla="*/ 15 w 30"/>
                <a:gd name="T39" fmla="*/ 27 h 40"/>
                <a:gd name="T40" fmla="*/ 21 w 30"/>
                <a:gd name="T41" fmla="*/ 25 h 40"/>
                <a:gd name="T42" fmla="*/ 25 w 30"/>
                <a:gd name="T43" fmla="*/ 21 h 40"/>
                <a:gd name="T44" fmla="*/ 26 w 30"/>
                <a:gd name="T45" fmla="*/ 15 h 40"/>
                <a:gd name="T46" fmla="*/ 25 w 30"/>
                <a:gd name="T47" fmla="*/ 10 h 40"/>
                <a:gd name="T48" fmla="*/ 21 w 30"/>
                <a:gd name="T49" fmla="*/ 5 h 40"/>
                <a:gd name="T50" fmla="*/ 15 w 30"/>
                <a:gd name="T51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40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4"/>
                    <a:pt x="7" y="3"/>
                    <a:pt x="9" y="2"/>
                  </a:cubicBezTo>
                  <a:cubicBezTo>
                    <a:pt x="11" y="1"/>
                    <a:pt x="13" y="0"/>
                    <a:pt x="15" y="0"/>
                  </a:cubicBezTo>
                  <a:cubicBezTo>
                    <a:pt x="19" y="0"/>
                    <a:pt x="23" y="2"/>
                    <a:pt x="26" y="5"/>
                  </a:cubicBezTo>
                  <a:cubicBezTo>
                    <a:pt x="29" y="8"/>
                    <a:pt x="30" y="11"/>
                    <a:pt x="30" y="15"/>
                  </a:cubicBezTo>
                  <a:cubicBezTo>
                    <a:pt x="30" y="19"/>
                    <a:pt x="29" y="23"/>
                    <a:pt x="26" y="26"/>
                  </a:cubicBezTo>
                  <a:cubicBezTo>
                    <a:pt x="23" y="29"/>
                    <a:pt x="19" y="30"/>
                    <a:pt x="15" y="30"/>
                  </a:cubicBezTo>
                  <a:cubicBezTo>
                    <a:pt x="13" y="30"/>
                    <a:pt x="11" y="30"/>
                    <a:pt x="9" y="29"/>
                  </a:cubicBezTo>
                  <a:cubicBezTo>
                    <a:pt x="7" y="28"/>
                    <a:pt x="6" y="27"/>
                    <a:pt x="4" y="25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40"/>
                    <a:pt x="0" y="40"/>
                    <a:pt x="0" y="40"/>
                  </a:cubicBezTo>
                  <a:lnTo>
                    <a:pt x="0" y="1"/>
                  </a:lnTo>
                  <a:close/>
                  <a:moveTo>
                    <a:pt x="15" y="4"/>
                  </a:moveTo>
                  <a:cubicBezTo>
                    <a:pt x="12" y="4"/>
                    <a:pt x="9" y="5"/>
                    <a:pt x="7" y="7"/>
                  </a:cubicBezTo>
                  <a:cubicBezTo>
                    <a:pt x="5" y="9"/>
                    <a:pt x="4" y="12"/>
                    <a:pt x="4" y="15"/>
                  </a:cubicBezTo>
                  <a:cubicBezTo>
                    <a:pt x="4" y="18"/>
                    <a:pt x="4" y="20"/>
                    <a:pt x="5" y="21"/>
                  </a:cubicBezTo>
                  <a:cubicBezTo>
                    <a:pt x="6" y="23"/>
                    <a:pt x="8" y="24"/>
                    <a:pt x="9" y="25"/>
                  </a:cubicBezTo>
                  <a:cubicBezTo>
                    <a:pt x="11" y="26"/>
                    <a:pt x="13" y="27"/>
                    <a:pt x="15" y="27"/>
                  </a:cubicBezTo>
                  <a:cubicBezTo>
                    <a:pt x="17" y="27"/>
                    <a:pt x="19" y="26"/>
                    <a:pt x="21" y="25"/>
                  </a:cubicBezTo>
                  <a:cubicBezTo>
                    <a:pt x="22" y="24"/>
                    <a:pt x="24" y="23"/>
                    <a:pt x="25" y="21"/>
                  </a:cubicBezTo>
                  <a:cubicBezTo>
                    <a:pt x="26" y="19"/>
                    <a:pt x="26" y="17"/>
                    <a:pt x="26" y="15"/>
                  </a:cubicBezTo>
                  <a:cubicBezTo>
                    <a:pt x="26" y="13"/>
                    <a:pt x="26" y="11"/>
                    <a:pt x="25" y="10"/>
                  </a:cubicBezTo>
                  <a:cubicBezTo>
                    <a:pt x="24" y="8"/>
                    <a:pt x="22" y="6"/>
                    <a:pt x="21" y="5"/>
                  </a:cubicBezTo>
                  <a:cubicBezTo>
                    <a:pt x="19" y="4"/>
                    <a:pt x="17" y="4"/>
                    <a:pt x="15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586">
              <a:extLst>
                <a:ext uri="{FF2B5EF4-FFF2-40B4-BE49-F238E27FC236}">
                  <a16:creationId xmlns:a16="http://schemas.microsoft.com/office/drawing/2014/main" id="{3EC021A0-1E7F-47D7-914D-758B06AB453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728537" y="866291"/>
              <a:ext cx="6379" cy="95683"/>
            </a:xfrm>
            <a:prstGeom prst="rect">
              <a:avLst/>
            </a:pr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587">
              <a:extLst>
                <a:ext uri="{FF2B5EF4-FFF2-40B4-BE49-F238E27FC236}">
                  <a16:creationId xmlns:a16="http://schemas.microsoft.com/office/drawing/2014/main" id="{167C89AE-02E0-4FE1-A187-477C3D2DE42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760431" y="890212"/>
              <a:ext cx="70168" cy="71763"/>
            </a:xfrm>
            <a:custGeom>
              <a:avLst/>
              <a:gdLst>
                <a:gd name="T0" fmla="*/ 25 w 29"/>
                <a:gd name="T1" fmla="*/ 20 h 30"/>
                <a:gd name="T2" fmla="*/ 28 w 29"/>
                <a:gd name="T3" fmla="*/ 22 h 30"/>
                <a:gd name="T4" fmla="*/ 25 w 29"/>
                <a:gd name="T5" fmla="*/ 27 h 30"/>
                <a:gd name="T6" fmla="*/ 20 w 29"/>
                <a:gd name="T7" fmla="*/ 29 h 30"/>
                <a:gd name="T8" fmla="*/ 14 w 29"/>
                <a:gd name="T9" fmla="*/ 30 h 30"/>
                <a:gd name="T10" fmla="*/ 4 w 29"/>
                <a:gd name="T11" fmla="*/ 26 h 30"/>
                <a:gd name="T12" fmla="*/ 0 w 29"/>
                <a:gd name="T13" fmla="*/ 15 h 30"/>
                <a:gd name="T14" fmla="*/ 3 w 29"/>
                <a:gd name="T15" fmla="*/ 6 h 30"/>
                <a:gd name="T16" fmla="*/ 14 w 29"/>
                <a:gd name="T17" fmla="*/ 0 h 30"/>
                <a:gd name="T18" fmla="*/ 26 w 29"/>
                <a:gd name="T19" fmla="*/ 6 h 30"/>
                <a:gd name="T20" fmla="*/ 29 w 29"/>
                <a:gd name="T21" fmla="*/ 16 h 30"/>
                <a:gd name="T22" fmla="*/ 3 w 29"/>
                <a:gd name="T23" fmla="*/ 16 h 30"/>
                <a:gd name="T24" fmla="*/ 7 w 29"/>
                <a:gd name="T25" fmla="*/ 24 h 30"/>
                <a:gd name="T26" fmla="*/ 14 w 29"/>
                <a:gd name="T27" fmla="*/ 27 h 30"/>
                <a:gd name="T28" fmla="*/ 18 w 29"/>
                <a:gd name="T29" fmla="*/ 26 h 30"/>
                <a:gd name="T30" fmla="*/ 22 w 29"/>
                <a:gd name="T31" fmla="*/ 24 h 30"/>
                <a:gd name="T32" fmla="*/ 25 w 29"/>
                <a:gd name="T33" fmla="*/ 20 h 30"/>
                <a:gd name="T34" fmla="*/ 25 w 29"/>
                <a:gd name="T35" fmla="*/ 12 h 30"/>
                <a:gd name="T36" fmla="*/ 23 w 29"/>
                <a:gd name="T37" fmla="*/ 8 h 30"/>
                <a:gd name="T38" fmla="*/ 19 w 29"/>
                <a:gd name="T39" fmla="*/ 5 h 30"/>
                <a:gd name="T40" fmla="*/ 14 w 29"/>
                <a:gd name="T41" fmla="*/ 4 h 30"/>
                <a:gd name="T42" fmla="*/ 7 w 29"/>
                <a:gd name="T43" fmla="*/ 7 h 30"/>
                <a:gd name="T44" fmla="*/ 4 w 29"/>
                <a:gd name="T45" fmla="*/ 12 h 30"/>
                <a:gd name="T46" fmla="*/ 25 w 29"/>
                <a:gd name="T4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30">
                  <a:moveTo>
                    <a:pt x="25" y="20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7" y="24"/>
                    <a:pt x="26" y="25"/>
                    <a:pt x="25" y="27"/>
                  </a:cubicBezTo>
                  <a:cubicBezTo>
                    <a:pt x="23" y="28"/>
                    <a:pt x="22" y="29"/>
                    <a:pt x="20" y="29"/>
                  </a:cubicBezTo>
                  <a:cubicBezTo>
                    <a:pt x="18" y="30"/>
                    <a:pt x="17" y="30"/>
                    <a:pt x="14" y="30"/>
                  </a:cubicBezTo>
                  <a:cubicBezTo>
                    <a:pt x="10" y="30"/>
                    <a:pt x="6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2"/>
                    <a:pt x="1" y="9"/>
                    <a:pt x="3" y="6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6" y="6"/>
                  </a:cubicBezTo>
                  <a:cubicBezTo>
                    <a:pt x="28" y="8"/>
                    <a:pt x="29" y="12"/>
                    <a:pt x="29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9"/>
                    <a:pt x="5" y="22"/>
                    <a:pt x="7" y="24"/>
                  </a:cubicBezTo>
                  <a:cubicBezTo>
                    <a:pt x="9" y="26"/>
                    <a:pt x="11" y="27"/>
                    <a:pt x="14" y="27"/>
                  </a:cubicBezTo>
                  <a:cubicBezTo>
                    <a:pt x="16" y="27"/>
                    <a:pt x="17" y="27"/>
                    <a:pt x="18" y="26"/>
                  </a:cubicBezTo>
                  <a:cubicBezTo>
                    <a:pt x="20" y="26"/>
                    <a:pt x="21" y="25"/>
                    <a:pt x="22" y="24"/>
                  </a:cubicBezTo>
                  <a:cubicBezTo>
                    <a:pt x="23" y="23"/>
                    <a:pt x="24" y="22"/>
                    <a:pt x="25" y="20"/>
                  </a:cubicBezTo>
                  <a:close/>
                  <a:moveTo>
                    <a:pt x="25" y="12"/>
                  </a:moveTo>
                  <a:cubicBezTo>
                    <a:pt x="24" y="10"/>
                    <a:pt x="24" y="9"/>
                    <a:pt x="23" y="8"/>
                  </a:cubicBezTo>
                  <a:cubicBezTo>
                    <a:pt x="22" y="7"/>
                    <a:pt x="21" y="6"/>
                    <a:pt x="19" y="5"/>
                  </a:cubicBezTo>
                  <a:cubicBezTo>
                    <a:pt x="18" y="4"/>
                    <a:pt x="16" y="4"/>
                    <a:pt x="14" y="4"/>
                  </a:cubicBezTo>
                  <a:cubicBezTo>
                    <a:pt x="12" y="4"/>
                    <a:pt x="9" y="5"/>
                    <a:pt x="7" y="7"/>
                  </a:cubicBezTo>
                  <a:cubicBezTo>
                    <a:pt x="6" y="8"/>
                    <a:pt x="5" y="10"/>
                    <a:pt x="4" y="12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217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it-IT" smtClean="0"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78360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630DADC7-25AE-4B73-A1DD-1C0132BB56CA}"/>
              </a:ext>
            </a:extLst>
          </p:cNvPr>
          <p:cNvGrpSpPr/>
          <p:nvPr userDrawn="1"/>
        </p:nvGrpSpPr>
        <p:grpSpPr>
          <a:xfrm>
            <a:off x="1953901" y="0"/>
            <a:ext cx="7667717" cy="6858001"/>
            <a:chOff x="2731193" y="0"/>
            <a:chExt cx="7667717" cy="6858001"/>
          </a:xfrm>
        </p:grpSpPr>
        <p:sp>
          <p:nvSpPr>
            <p:cNvPr id="20" name="צורה חופשית: צורה 19">
              <a:extLst>
                <a:ext uri="{FF2B5EF4-FFF2-40B4-BE49-F238E27FC236}">
                  <a16:creationId xmlns:a16="http://schemas.microsoft.com/office/drawing/2014/main" id="{17DF4961-DCED-4D2E-A58B-A63307BFE713}"/>
                </a:ext>
              </a:extLst>
            </p:cNvPr>
            <p:cNvSpPr/>
            <p:nvPr userDrawn="1"/>
          </p:nvSpPr>
          <p:spPr>
            <a:xfrm>
              <a:off x="4777558" y="0"/>
              <a:ext cx="4389250" cy="6858000"/>
            </a:xfrm>
            <a:custGeom>
              <a:avLst/>
              <a:gdLst>
                <a:gd name="connsiteX0" fmla="*/ 2039448 w 4389250"/>
                <a:gd name="connsiteY0" fmla="*/ 0 h 6858000"/>
                <a:gd name="connsiteX1" fmla="*/ 2783030 w 4389250"/>
                <a:gd name="connsiteY1" fmla="*/ 0 h 6858000"/>
                <a:gd name="connsiteX2" fmla="*/ 2854818 w 4389250"/>
                <a:gd name="connsiteY2" fmla="*/ 53222 h 6858000"/>
                <a:gd name="connsiteX3" fmla="*/ 4388762 w 4389250"/>
                <a:gd name="connsiteY3" fmla="*/ 2923229 h 6858000"/>
                <a:gd name="connsiteX4" fmla="*/ 692952 w 4389250"/>
                <a:gd name="connsiteY4" fmla="*/ 6796091 h 6858000"/>
                <a:gd name="connsiteX5" fmla="*/ 498457 w 4389250"/>
                <a:gd name="connsiteY5" fmla="*/ 6858000 h 6858000"/>
                <a:gd name="connsiteX6" fmla="*/ 0 w 4389250"/>
                <a:gd name="connsiteY6" fmla="*/ 6858000 h 6858000"/>
                <a:gd name="connsiteX7" fmla="*/ 163544 w 4389250"/>
                <a:gd name="connsiteY7" fmla="*/ 6793240 h 6858000"/>
                <a:gd name="connsiteX8" fmla="*/ 3648163 w 4389250"/>
                <a:gd name="connsiteY8" fmla="*/ 2892256 h 6858000"/>
                <a:gd name="connsiteX9" fmla="*/ 2055949 w 4389250"/>
                <a:gd name="connsiteY9" fmla="*/ 12634 h 6858000"/>
                <a:gd name="connsiteX10" fmla="*/ 2039448 w 4389250"/>
                <a:gd name="connsiteY10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89250" h="6858000">
                  <a:moveTo>
                    <a:pt x="2039448" y="0"/>
                  </a:moveTo>
                  <a:lnTo>
                    <a:pt x="2783030" y="0"/>
                  </a:lnTo>
                  <a:lnTo>
                    <a:pt x="2854818" y="53222"/>
                  </a:lnTo>
                  <a:cubicBezTo>
                    <a:pt x="3715038" y="727088"/>
                    <a:pt x="4367479" y="1656240"/>
                    <a:pt x="4388762" y="2923229"/>
                  </a:cubicBezTo>
                  <a:cubicBezTo>
                    <a:pt x="4425645" y="5114604"/>
                    <a:pt x="2365114" y="6242376"/>
                    <a:pt x="692952" y="6796091"/>
                  </a:cubicBezTo>
                  <a:lnTo>
                    <a:pt x="498457" y="6858000"/>
                  </a:lnTo>
                  <a:lnTo>
                    <a:pt x="0" y="6858000"/>
                  </a:lnTo>
                  <a:lnTo>
                    <a:pt x="163544" y="6793240"/>
                  </a:lnTo>
                  <a:cubicBezTo>
                    <a:pt x="1669864" y="6179291"/>
                    <a:pt x="3711092" y="4949986"/>
                    <a:pt x="3648163" y="2892256"/>
                  </a:cubicBezTo>
                  <a:cubicBezTo>
                    <a:pt x="3610657" y="1644998"/>
                    <a:pt x="2917462" y="702965"/>
                    <a:pt x="2055949" y="12634"/>
                  </a:cubicBezTo>
                  <a:lnTo>
                    <a:pt x="2039448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/>
            </a:p>
          </p:txBody>
        </p:sp>
        <p:sp>
          <p:nvSpPr>
            <p:cNvPr id="21" name="צורה חופשית: צורה 20">
              <a:extLst>
                <a:ext uri="{FF2B5EF4-FFF2-40B4-BE49-F238E27FC236}">
                  <a16:creationId xmlns:a16="http://schemas.microsoft.com/office/drawing/2014/main" id="{9F261F25-391E-4495-9F8C-317D9B8B74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1193" y="2"/>
              <a:ext cx="4206981" cy="6857999"/>
            </a:xfrm>
            <a:custGeom>
              <a:avLst/>
              <a:gdLst>
                <a:gd name="connsiteX0" fmla="*/ 2134482 w 4206981"/>
                <a:gd name="connsiteY0" fmla="*/ 0 h 6857999"/>
                <a:gd name="connsiteX1" fmla="*/ 2565507 w 4206981"/>
                <a:gd name="connsiteY1" fmla="*/ 0 h 6857999"/>
                <a:gd name="connsiteX2" fmla="*/ 2607190 w 4206981"/>
                <a:gd name="connsiteY2" fmla="*/ 29852 h 6857999"/>
                <a:gd name="connsiteX3" fmla="*/ 4206859 w 4206981"/>
                <a:gd name="connsiteY3" fmla="*/ 2889873 h 6857999"/>
                <a:gd name="connsiteX4" fmla="*/ 364395 w 4206981"/>
                <a:gd name="connsiteY4" fmla="*/ 6830388 h 6857999"/>
                <a:gd name="connsiteX5" fmla="*/ 280110 w 4206981"/>
                <a:gd name="connsiteY5" fmla="*/ 6857999 h 6857999"/>
                <a:gd name="connsiteX6" fmla="*/ 0 w 4206981"/>
                <a:gd name="connsiteY6" fmla="*/ 6857999 h 6857999"/>
                <a:gd name="connsiteX7" fmla="*/ 67164 w 4206981"/>
                <a:gd name="connsiteY7" fmla="*/ 6831728 h 6857999"/>
                <a:gd name="connsiteX8" fmla="*/ 3516140 w 4206981"/>
                <a:gd name="connsiteY8" fmla="*/ 2908934 h 6857999"/>
                <a:gd name="connsiteX9" fmla="*/ 2319762 w 4206981"/>
                <a:gd name="connsiteY9" fmla="*/ 163793 h 6857999"/>
                <a:gd name="connsiteX10" fmla="*/ 2134482 w 4206981"/>
                <a:gd name="connsiteY10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06981" h="6857999">
                  <a:moveTo>
                    <a:pt x="2134482" y="0"/>
                  </a:moveTo>
                  <a:lnTo>
                    <a:pt x="2565507" y="0"/>
                  </a:lnTo>
                  <a:lnTo>
                    <a:pt x="2607190" y="29852"/>
                  </a:lnTo>
                  <a:cubicBezTo>
                    <a:pt x="3525928" y="721020"/>
                    <a:pt x="4217577" y="1658697"/>
                    <a:pt x="4206859" y="2889873"/>
                  </a:cubicBezTo>
                  <a:cubicBezTo>
                    <a:pt x="4186902" y="5047419"/>
                    <a:pt x="2074272" y="6248861"/>
                    <a:pt x="364395" y="6830388"/>
                  </a:cubicBezTo>
                  <a:lnTo>
                    <a:pt x="280110" y="6857999"/>
                  </a:lnTo>
                  <a:lnTo>
                    <a:pt x="0" y="6857999"/>
                  </a:lnTo>
                  <a:lnTo>
                    <a:pt x="67164" y="6831728"/>
                  </a:lnTo>
                  <a:cubicBezTo>
                    <a:pt x="1611971" y="6205232"/>
                    <a:pt x="3504906" y="4917315"/>
                    <a:pt x="3516140" y="2908934"/>
                  </a:cubicBezTo>
                  <a:cubicBezTo>
                    <a:pt x="3522095" y="1708731"/>
                    <a:pt x="3017034" y="819374"/>
                    <a:pt x="2319762" y="163793"/>
                  </a:cubicBezTo>
                  <a:lnTo>
                    <a:pt x="2134482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22" name="צורה חופשית: צורה 21">
              <a:extLst>
                <a:ext uri="{FF2B5EF4-FFF2-40B4-BE49-F238E27FC236}">
                  <a16:creationId xmlns:a16="http://schemas.microsoft.com/office/drawing/2014/main" id="{703373F4-4545-463C-90D2-59838D9126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5728" y="1"/>
              <a:ext cx="4093156" cy="6857999"/>
            </a:xfrm>
            <a:custGeom>
              <a:avLst/>
              <a:gdLst>
                <a:gd name="connsiteX0" fmla="*/ 1916065 w 4093156"/>
                <a:gd name="connsiteY0" fmla="*/ 0 h 6857999"/>
                <a:gd name="connsiteX1" fmla="*/ 2481932 w 4093156"/>
                <a:gd name="connsiteY1" fmla="*/ 0 h 6857999"/>
                <a:gd name="connsiteX2" fmla="*/ 2637513 w 4093156"/>
                <a:gd name="connsiteY2" fmla="*/ 119981 h 6857999"/>
                <a:gd name="connsiteX3" fmla="*/ 4093021 w 4093156"/>
                <a:gd name="connsiteY3" fmla="*/ 2889873 h 6857999"/>
                <a:gd name="connsiteX4" fmla="*/ 424957 w 4093156"/>
                <a:gd name="connsiteY4" fmla="*/ 6820408 h 6857999"/>
                <a:gd name="connsiteX5" fmla="*/ 312696 w 4093156"/>
                <a:gd name="connsiteY5" fmla="*/ 6857999 h 6857999"/>
                <a:gd name="connsiteX6" fmla="*/ 0 w 4093156"/>
                <a:gd name="connsiteY6" fmla="*/ 6857999 h 6857999"/>
                <a:gd name="connsiteX7" fmla="*/ 37473 w 4093156"/>
                <a:gd name="connsiteY7" fmla="*/ 6843451 h 6857999"/>
                <a:gd name="connsiteX8" fmla="*/ 3414182 w 4093156"/>
                <a:gd name="connsiteY8" fmla="*/ 2923229 h 6857999"/>
                <a:gd name="connsiteX9" fmla="*/ 1931972 w 4093156"/>
                <a:gd name="connsiteY9" fmla="*/ 12867 h 6857999"/>
                <a:gd name="connsiteX10" fmla="*/ 1916065 w 4093156"/>
                <a:gd name="connsiteY10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93156" h="6857999">
                  <a:moveTo>
                    <a:pt x="1916065" y="0"/>
                  </a:moveTo>
                  <a:lnTo>
                    <a:pt x="2481932" y="0"/>
                  </a:lnTo>
                  <a:lnTo>
                    <a:pt x="2637513" y="119981"/>
                  </a:lnTo>
                  <a:cubicBezTo>
                    <a:pt x="3461823" y="790118"/>
                    <a:pt x="4082377" y="1693319"/>
                    <a:pt x="4093021" y="2889873"/>
                  </a:cubicBezTo>
                  <a:cubicBezTo>
                    <a:pt x="4112374" y="5087764"/>
                    <a:pt x="2050364" y="6254462"/>
                    <a:pt x="424957" y="6820408"/>
                  </a:cubicBezTo>
                  <a:lnTo>
                    <a:pt x="312696" y="6857999"/>
                  </a:lnTo>
                  <a:lnTo>
                    <a:pt x="0" y="6857999"/>
                  </a:lnTo>
                  <a:lnTo>
                    <a:pt x="37473" y="6843451"/>
                  </a:lnTo>
                  <a:cubicBezTo>
                    <a:pt x="1492772" y="6258553"/>
                    <a:pt x="3443881" y="5043389"/>
                    <a:pt x="3414182" y="2923229"/>
                  </a:cubicBezTo>
                  <a:cubicBezTo>
                    <a:pt x="3397211" y="1658102"/>
                    <a:pt x="2750863" y="707246"/>
                    <a:pt x="1931972" y="12867"/>
                  </a:cubicBezTo>
                  <a:lnTo>
                    <a:pt x="1916065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23" name="צורה חופשית: צורה 22">
              <a:extLst>
                <a:ext uri="{FF2B5EF4-FFF2-40B4-BE49-F238E27FC236}">
                  <a16:creationId xmlns:a16="http://schemas.microsoft.com/office/drawing/2014/main" id="{590407C2-26F7-45D5-BE31-B110BBC520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73203" y="1"/>
              <a:ext cx="2425707" cy="2659585"/>
            </a:xfrm>
            <a:custGeom>
              <a:avLst/>
              <a:gdLst>
                <a:gd name="connsiteX0" fmla="*/ 0 w 2425707"/>
                <a:gd name="connsiteY0" fmla="*/ 0 h 2659585"/>
                <a:gd name="connsiteX1" fmla="*/ 544789 w 2425707"/>
                <a:gd name="connsiteY1" fmla="*/ 0 h 2659585"/>
                <a:gd name="connsiteX2" fmla="*/ 617562 w 2425707"/>
                <a:gd name="connsiteY2" fmla="*/ 48632 h 2659585"/>
                <a:gd name="connsiteX3" fmla="*/ 2425707 w 2425707"/>
                <a:gd name="connsiteY3" fmla="*/ 2659585 h 2659585"/>
                <a:gd name="connsiteX4" fmla="*/ 1558654 w 2425707"/>
                <a:gd name="connsiteY4" fmla="*/ 2659585 h 2659585"/>
                <a:gd name="connsiteX5" fmla="*/ 140026 w 2425707"/>
                <a:gd name="connsiteY5" fmla="*/ 105783 h 2659585"/>
                <a:gd name="connsiteX6" fmla="*/ 0 w 2425707"/>
                <a:gd name="connsiteY6" fmla="*/ 0 h 265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5707" h="2659585">
                  <a:moveTo>
                    <a:pt x="0" y="0"/>
                  </a:moveTo>
                  <a:lnTo>
                    <a:pt x="544789" y="0"/>
                  </a:lnTo>
                  <a:lnTo>
                    <a:pt x="617562" y="48632"/>
                  </a:lnTo>
                  <a:cubicBezTo>
                    <a:pt x="1525571" y="684578"/>
                    <a:pt x="2263581" y="1537343"/>
                    <a:pt x="2425707" y="2659585"/>
                  </a:cubicBezTo>
                  <a:lnTo>
                    <a:pt x="1558654" y="2659585"/>
                  </a:lnTo>
                  <a:cubicBezTo>
                    <a:pt x="1555379" y="1581578"/>
                    <a:pt x="942724" y="742636"/>
                    <a:pt x="140026" y="10578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</p:grp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C889F92E-54E5-4148-B838-023E4ACC68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62" y="389003"/>
            <a:ext cx="3414056" cy="1400739"/>
          </a:xfrm>
          <a:prstGeom prst="rect">
            <a:avLst/>
          </a:prstGeom>
        </p:spPr>
      </p:pic>
      <p:sp>
        <p:nvSpPr>
          <p:cNvPr id="26" name="מציין מיקום טקסט 46">
            <a:extLst>
              <a:ext uri="{FF2B5EF4-FFF2-40B4-BE49-F238E27FC236}">
                <a16:creationId xmlns:a16="http://schemas.microsoft.com/office/drawing/2014/main" id="{E8764290-FB38-42DB-A451-B6028A7F4A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47315" y="5945551"/>
            <a:ext cx="2037913" cy="36000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30" name="כותרת 1">
            <a:extLst>
              <a:ext uri="{FF2B5EF4-FFF2-40B4-BE49-F238E27FC236}">
                <a16:creationId xmlns:a16="http://schemas.microsoft.com/office/drawing/2014/main" id="{9ABE937E-880A-485B-B24C-45CBD5961E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884" y="2947395"/>
            <a:ext cx="10998774" cy="1330920"/>
          </a:xfrm>
        </p:spPr>
        <p:txBody>
          <a:bodyPr>
            <a:noAutofit/>
          </a:bodyPr>
          <a:lstStyle>
            <a:lvl1pPr algn="ctr">
              <a:lnSpc>
                <a:spcPts val="4400"/>
              </a:lnSpc>
              <a:defRPr sz="4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1" name="מציין מיקום טקסט 46">
            <a:extLst>
              <a:ext uri="{FF2B5EF4-FFF2-40B4-BE49-F238E27FC236}">
                <a16:creationId xmlns:a16="http://schemas.microsoft.com/office/drawing/2014/main" id="{DBBED7A2-FE66-4BAE-B1DF-AE0297E5DF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8591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/>
              <a:t>Name</a:t>
            </a:r>
          </a:p>
        </p:txBody>
      </p:sp>
      <p:sp>
        <p:nvSpPr>
          <p:cNvPr id="32" name="מציין מיקום טקסט 46">
            <a:extLst>
              <a:ext uri="{FF2B5EF4-FFF2-40B4-BE49-F238E27FC236}">
                <a16:creationId xmlns:a16="http://schemas.microsoft.com/office/drawing/2014/main" id="{04D61B56-6656-4B35-905A-D7A6DE36E9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22942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 rtl="0"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481720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test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riangolo rettangolo 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8" name="Segnaposto immagine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7" y="1435100"/>
            <a:ext cx="602182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5760" rtlCol="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 dirty="0"/>
              <a:t>Fare clic sull'icona per inserire un'immagine</a:t>
            </a:r>
          </a:p>
        </p:txBody>
      </p:sp>
      <p:sp>
        <p:nvSpPr>
          <p:cNvPr id="3" name="Segnaposto contenuto 2" title="Punti elenco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5" name="Parallelogramma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testo 4" title="Sottotitolo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2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it-IT" noProof="0" dirty="0"/>
              <a:t>FARE CLIC PER LO STILE DEL SOTTOTITOLO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055561" y="6517418"/>
            <a:ext cx="4294255" cy="365125"/>
          </a:xfrm>
        </p:spPr>
        <p:txBody>
          <a:bodyPr rtlCol="0"/>
          <a:lstStyle/>
          <a:p>
            <a:pPr rtl="0"/>
            <a:r>
              <a:rPr lang="en-GB" b="1" dirty="0">
                <a:ea typeface="Calibri" panose="020F0502020204030204" pitchFamily="34" charset="0"/>
              </a:rPr>
              <a:t>IoT Week 2021 - Standardizing Smart Lifts: The transition to IoT</a:t>
            </a:r>
            <a:endParaRPr lang="it-IT" noProof="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it-IT" noProof="0" smtClean="0"/>
              <a:t>‹#›</a:t>
            </a:fld>
            <a:endParaRPr lang="it-IT" noProof="0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2C7CCC7B-A800-4F9D-A0B3-07C6BA6BD5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" y="130332"/>
            <a:ext cx="1582130" cy="1047429"/>
          </a:xfrm>
          <a:prstGeom prst="rect">
            <a:avLst/>
          </a:prstGeom>
        </p:spPr>
      </p:pic>
      <p:pic>
        <p:nvPicPr>
          <p:cNvPr id="15" name="Immagine 14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F737210D-EBF0-4396-A7A0-2147B8836B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3113" y="6245866"/>
            <a:ext cx="1415560" cy="61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137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854D3ED-7FDD-4C91-8E07-DF43B66F5E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" y="130332"/>
            <a:ext cx="1582130" cy="1047429"/>
          </a:xfrm>
          <a:prstGeom prst="rect">
            <a:avLst/>
          </a:prstGeom>
        </p:spPr>
      </p:pic>
      <p:pic>
        <p:nvPicPr>
          <p:cNvPr id="6" name="Immagine 5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E9DA0F9F-A360-40F9-9AFF-38E36EF3CC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3113" y="6245866"/>
            <a:ext cx="1415560" cy="612134"/>
          </a:xfrm>
          <a:prstGeom prst="rect">
            <a:avLst/>
          </a:prstGeom>
        </p:spPr>
      </p:pic>
      <p:sp>
        <p:nvSpPr>
          <p:cNvPr id="7" name="Segnaposto piè di pagina 1">
            <a:extLst>
              <a:ext uri="{FF2B5EF4-FFF2-40B4-BE49-F238E27FC236}">
                <a16:creationId xmlns:a16="http://schemas.microsoft.com/office/drawing/2014/main" id="{960426CA-3817-46B8-A5FD-31FFD544D53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055561" y="6517418"/>
            <a:ext cx="4294255" cy="365125"/>
          </a:xfrm>
        </p:spPr>
        <p:txBody>
          <a:bodyPr rtlCol="0"/>
          <a:lstStyle/>
          <a:p>
            <a:pPr rtl="0"/>
            <a:r>
              <a:rPr lang="en-GB" b="1" dirty="0">
                <a:ea typeface="Calibri" panose="020F0502020204030204" pitchFamily="34" charset="0"/>
              </a:rPr>
              <a:t>IoT Week 2021 - Standardizing Smart Lifts: The transition to IoT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28254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11/24/2022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374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130175"/>
            <a:ext cx="9586384" cy="762001"/>
          </a:xfrm>
          <a:prstGeom prst="rect">
            <a:avLst/>
          </a:prstGeom>
        </p:spPr>
        <p:txBody>
          <a:bodyPr/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112837"/>
            <a:ext cx="10972800" cy="5113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9" descr="ETSI-BLEU2.jpg">
            <a:extLst>
              <a:ext uri="{FF2B5EF4-FFF2-40B4-BE49-F238E27FC236}">
                <a16:creationId xmlns:a16="http://schemas.microsoft.com/office/drawing/2014/main" id="{7EC22294-800E-4675-9291-CBBF51F72D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43"/>
          <a:stretch>
            <a:fillRect/>
          </a:stretch>
        </p:blipFill>
        <p:spPr bwMode="auto">
          <a:xfrm>
            <a:off x="8799747" y="310438"/>
            <a:ext cx="1789084" cy="52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529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174427" y="6400801"/>
            <a:ext cx="3898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fld id="{B52B8AB2-264B-4AC2-9175-A38C93BC556B}" type="slidenum">
              <a:rPr lang="en-US" sz="1200" smtClean="0"/>
              <a:pPr algn="r">
                <a:defRPr/>
              </a:pPr>
              <a:t>‹#›</a:t>
            </a:fld>
            <a:endParaRPr lang="en-US" sz="1200"/>
          </a:p>
        </p:txBody>
      </p:sp>
      <p:sp>
        <p:nvSpPr>
          <p:cNvPr id="6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11225625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EAB85ED7-A3EC-4840-B6B7-F3AAEA6A7EC6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4154" y="274702"/>
            <a:ext cx="8628032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7" name="Picture 9" descr="ETSI-BLEU2.jpg">
            <a:extLst>
              <a:ext uri="{FF2B5EF4-FFF2-40B4-BE49-F238E27FC236}">
                <a16:creationId xmlns:a16="http://schemas.microsoft.com/office/drawing/2014/main" id="{C33859FA-DAAB-4D75-AC8A-7EC454294B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43"/>
          <a:stretch>
            <a:fillRect/>
          </a:stretch>
        </p:blipFill>
        <p:spPr bwMode="auto">
          <a:xfrm>
            <a:off x="8799747" y="310438"/>
            <a:ext cx="1789084" cy="52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447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F2461A2C-52BF-4F6E-AC6D-0086E64568D6}"/>
              </a:ext>
            </a:extLst>
          </p:cNvPr>
          <p:cNvCxnSpPr/>
          <p:nvPr userDrawn="1"/>
        </p:nvCxnSpPr>
        <p:spPr>
          <a:xfrm>
            <a:off x="609758" y="1140812"/>
            <a:ext cx="115822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11225625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D9A40441-B7FA-4C56-A9F6-81667400FC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AB85ED7-A3EC-4840-B6B7-F3AAEA6A7EC6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2022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65198F5C-2171-4B1F-A434-2CDEB837F2F1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463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372A564D-06A5-4EFE-B38B-6D6BE06EC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65571"/>
            <a:ext cx="12192000" cy="1856941"/>
          </a:xfrm>
          <a:prstGeom prst="rect">
            <a:avLst/>
          </a:prstGeom>
        </p:spPr>
      </p:pic>
      <p:pic>
        <p:nvPicPr>
          <p:cNvPr id="3" name="תמונה 2" descr="תמונה שמכילה אובייקט&#10;&#10;תיאור שנוצר ברמת מהימנות גבוהה">
            <a:extLst>
              <a:ext uri="{FF2B5EF4-FFF2-40B4-BE49-F238E27FC236}">
                <a16:creationId xmlns:a16="http://schemas.microsoft.com/office/drawing/2014/main" id="{07CFF163-8B1C-47C8-BBE1-D23B5B2E5D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60" y="389002"/>
            <a:ext cx="7800815" cy="1025635"/>
          </a:xfrm>
          <a:prstGeom prst="rect">
            <a:avLst/>
          </a:prstGeom>
        </p:spPr>
      </p:pic>
      <p:sp>
        <p:nvSpPr>
          <p:cNvPr id="125" name="מציין מיקום טקסט 46">
            <a:extLst>
              <a:ext uri="{FF2B5EF4-FFF2-40B4-BE49-F238E27FC236}">
                <a16:creationId xmlns:a16="http://schemas.microsoft.com/office/drawing/2014/main" id="{5FD01500-B874-4ED1-BA77-137138AC71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47315" y="5945551"/>
            <a:ext cx="2037913" cy="36000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19" name="כותרת 1">
            <a:extLst>
              <a:ext uri="{FF2B5EF4-FFF2-40B4-BE49-F238E27FC236}">
                <a16:creationId xmlns:a16="http://schemas.microsoft.com/office/drawing/2014/main" id="{E40A6F19-AB55-4BB2-90A9-1D0AFF238E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884" y="2947395"/>
            <a:ext cx="10998774" cy="1330920"/>
          </a:xfrm>
        </p:spPr>
        <p:txBody>
          <a:bodyPr>
            <a:noAutofit/>
          </a:bodyPr>
          <a:lstStyle>
            <a:lvl1pPr algn="ctr">
              <a:lnSpc>
                <a:spcPts val="4400"/>
              </a:lnSpc>
              <a:defRPr sz="4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8" name="מציין מיקום טקסט 46">
            <a:extLst>
              <a:ext uri="{FF2B5EF4-FFF2-40B4-BE49-F238E27FC236}">
                <a16:creationId xmlns:a16="http://schemas.microsoft.com/office/drawing/2014/main" id="{723708AD-1A8C-4C3F-BD80-D41BBAFFB0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8591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/>
              <a:t>Name</a:t>
            </a:r>
          </a:p>
        </p:txBody>
      </p:sp>
      <p:sp>
        <p:nvSpPr>
          <p:cNvPr id="39" name="מציין מיקום טקסט 46">
            <a:extLst>
              <a:ext uri="{FF2B5EF4-FFF2-40B4-BE49-F238E27FC236}">
                <a16:creationId xmlns:a16="http://schemas.microsoft.com/office/drawing/2014/main" id="{0414D16D-A991-4A59-B46B-10A4B8FF1B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22942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 rtl="0"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/>
              <a:t>Text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7444CF9-36DD-4075-BEFB-C959185E6308}"/>
              </a:ext>
            </a:extLst>
          </p:cNvPr>
          <p:cNvSpPr txBox="1"/>
          <p:nvPr userDrawn="1"/>
        </p:nvSpPr>
        <p:spPr>
          <a:xfrm>
            <a:off x="2041970" y="5082995"/>
            <a:ext cx="1646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Presented by: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BD26F86-6539-41EE-BEEC-1242BFE10597}"/>
              </a:ext>
            </a:extLst>
          </p:cNvPr>
          <p:cNvSpPr txBox="1"/>
          <p:nvPr userDrawn="1"/>
        </p:nvSpPr>
        <p:spPr>
          <a:xfrm>
            <a:off x="6591952" y="5082995"/>
            <a:ext cx="681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For:</a:t>
            </a:r>
          </a:p>
        </p:txBody>
      </p:sp>
    </p:spTree>
    <p:extLst>
      <p:ext uri="{BB962C8B-B14F-4D97-AF65-F5344CB8AC3E}">
        <p14:creationId xmlns:p14="http://schemas.microsoft.com/office/powerpoint/2010/main" val="2563828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F2461A2C-52BF-4F6E-AC6D-0086E64568D6}"/>
              </a:ext>
            </a:extLst>
          </p:cNvPr>
          <p:cNvCxnSpPr/>
          <p:nvPr userDrawn="1"/>
        </p:nvCxnSpPr>
        <p:spPr>
          <a:xfrm>
            <a:off x="609758" y="1140812"/>
            <a:ext cx="115822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11225625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add text</a:t>
            </a:r>
            <a:endParaRPr lang="he-IL"/>
          </a:p>
          <a:p>
            <a:pPr lvl="1"/>
            <a:r>
              <a:rPr lang="en-US"/>
              <a:t>2nd level</a:t>
            </a:r>
            <a:endParaRPr lang="he-IL"/>
          </a:p>
          <a:p>
            <a:pPr lvl="2"/>
            <a:r>
              <a:rPr lang="en-US"/>
              <a:t>3rd level</a:t>
            </a:r>
            <a:endParaRPr lang="he-IL"/>
          </a:p>
          <a:p>
            <a:pPr lvl="3"/>
            <a:r>
              <a:rPr lang="en-US"/>
              <a:t>4th level</a:t>
            </a:r>
            <a:endParaRPr lang="he-IL"/>
          </a:p>
          <a:p>
            <a:pPr lvl="4"/>
            <a:r>
              <a:rPr lang="en-US"/>
              <a:t>5th level</a:t>
            </a:r>
          </a:p>
          <a:p>
            <a:pPr lvl="5"/>
            <a:r>
              <a:rPr lang="en-US"/>
              <a:t>6th level</a:t>
            </a:r>
          </a:p>
          <a:p>
            <a:pPr lvl="6"/>
            <a:r>
              <a:rPr lang="en-US"/>
              <a:t>7th level</a:t>
            </a:r>
          </a:p>
          <a:p>
            <a:pPr lvl="7"/>
            <a:r>
              <a:rPr lang="en-US"/>
              <a:t>8th level</a:t>
            </a:r>
            <a:endParaRPr lang="he-IL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D9A40441-B7FA-4C56-A9F6-81667400FC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2" name="מציין מיקום טקסט 2">
            <a:extLst>
              <a:ext uri="{FF2B5EF4-FFF2-40B4-BE49-F238E27FC236}">
                <a16:creationId xmlns:a16="http://schemas.microsoft.com/office/drawing/2014/main" id="{1A3739D2-6D9F-4809-AFA7-1B12ACC345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38600" y="6390520"/>
            <a:ext cx="4114800" cy="363600"/>
          </a:xfrm>
        </p:spPr>
        <p:txBody>
          <a:bodyPr anchor="ctr"/>
          <a:lstStyle>
            <a:lvl1pPr algn="ctr">
              <a:spcBef>
                <a:spcPts val="0"/>
              </a:spcBef>
              <a:defRPr sz="14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ADD SECTION NAME</a:t>
            </a:r>
            <a:endParaRPr lang="he-IL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B85ED7-A3EC-4840-B6B7-F3AAEA6A7EC6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2022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65198F5C-2171-4B1F-A434-2CDEB837F2F1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413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5508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add text</a:t>
            </a:r>
            <a:endParaRPr lang="he-IL"/>
          </a:p>
          <a:p>
            <a:pPr lvl="1"/>
            <a:r>
              <a:rPr lang="en-US"/>
              <a:t>2nd level</a:t>
            </a:r>
            <a:endParaRPr lang="he-IL"/>
          </a:p>
          <a:p>
            <a:pPr lvl="2"/>
            <a:r>
              <a:rPr lang="en-US"/>
              <a:t>3rd level</a:t>
            </a:r>
            <a:endParaRPr lang="he-IL"/>
          </a:p>
          <a:p>
            <a:pPr lvl="3"/>
            <a:r>
              <a:rPr lang="en-US"/>
              <a:t>4th level</a:t>
            </a:r>
            <a:endParaRPr lang="he-IL"/>
          </a:p>
          <a:p>
            <a:pPr lvl="4"/>
            <a:r>
              <a:rPr lang="en-US"/>
              <a:t>5th level</a:t>
            </a:r>
          </a:p>
          <a:p>
            <a:pPr lvl="5"/>
            <a:r>
              <a:rPr lang="en-US"/>
              <a:t>6th level</a:t>
            </a:r>
          </a:p>
          <a:p>
            <a:pPr lvl="6"/>
            <a:r>
              <a:rPr lang="en-US"/>
              <a:t>7th level</a:t>
            </a:r>
          </a:p>
          <a:p>
            <a:pPr lvl="7"/>
            <a:r>
              <a:rPr lang="en-US"/>
              <a:t>8th level</a:t>
            </a:r>
            <a:endParaRPr lang="he-IL"/>
          </a:p>
        </p:txBody>
      </p:sp>
      <p:sp>
        <p:nvSpPr>
          <p:cNvPr id="6" name="מציין מיקום תוכן 4">
            <a:extLst>
              <a:ext uri="{FF2B5EF4-FFF2-40B4-BE49-F238E27FC236}">
                <a16:creationId xmlns:a16="http://schemas.microsoft.com/office/drawing/2014/main" id="{C3D68647-40BB-4E40-9D12-4180680B3A9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27384" y="1600571"/>
            <a:ext cx="5508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add text</a:t>
            </a:r>
            <a:endParaRPr lang="he-IL"/>
          </a:p>
          <a:p>
            <a:pPr lvl="1"/>
            <a:r>
              <a:rPr lang="en-US"/>
              <a:t>2nd level</a:t>
            </a:r>
            <a:endParaRPr lang="he-IL"/>
          </a:p>
          <a:p>
            <a:pPr lvl="2"/>
            <a:r>
              <a:rPr lang="en-US"/>
              <a:t>3rd level</a:t>
            </a:r>
            <a:endParaRPr lang="he-IL"/>
          </a:p>
          <a:p>
            <a:pPr lvl="3"/>
            <a:r>
              <a:rPr lang="en-US"/>
              <a:t>4th level</a:t>
            </a:r>
            <a:endParaRPr lang="he-IL"/>
          </a:p>
          <a:p>
            <a:pPr lvl="4"/>
            <a:r>
              <a:rPr lang="en-US"/>
              <a:t>5th level</a:t>
            </a:r>
          </a:p>
          <a:p>
            <a:pPr lvl="5"/>
            <a:r>
              <a:rPr lang="en-US"/>
              <a:t>6th level</a:t>
            </a:r>
          </a:p>
          <a:p>
            <a:pPr lvl="6"/>
            <a:r>
              <a:rPr lang="en-US"/>
              <a:t>7th level</a:t>
            </a:r>
          </a:p>
          <a:p>
            <a:pPr lvl="7"/>
            <a:r>
              <a:rPr lang="en-US"/>
              <a:t>8th level</a:t>
            </a:r>
            <a:endParaRPr lang="he-IL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19F36860-9811-4767-99D7-F50368208E0C}"/>
              </a:ext>
            </a:extLst>
          </p:cNvPr>
          <p:cNvCxnSpPr/>
          <p:nvPr userDrawn="1"/>
        </p:nvCxnSpPr>
        <p:spPr>
          <a:xfrm>
            <a:off x="609758" y="1140812"/>
            <a:ext cx="115822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תמונה 9">
            <a:extLst>
              <a:ext uri="{FF2B5EF4-FFF2-40B4-BE49-F238E27FC236}">
                <a16:creationId xmlns:a16="http://schemas.microsoft.com/office/drawing/2014/main" id="{4AA17FF7-E86C-4838-AB9C-3F47BB9CAB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2" name="מציין מיקום טקסט 2">
            <a:extLst>
              <a:ext uri="{FF2B5EF4-FFF2-40B4-BE49-F238E27FC236}">
                <a16:creationId xmlns:a16="http://schemas.microsoft.com/office/drawing/2014/main" id="{C7A9D42C-AF8F-41CA-B06A-C8796D8F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38600" y="6390520"/>
            <a:ext cx="4114800" cy="363600"/>
          </a:xfrm>
        </p:spPr>
        <p:txBody>
          <a:bodyPr anchor="ctr"/>
          <a:lstStyle>
            <a:lvl1pPr algn="ctr">
              <a:spcBef>
                <a:spcPts val="0"/>
              </a:spcBef>
              <a:defRPr sz="14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ADD SECTION NAME</a:t>
            </a:r>
            <a:endParaRPr lang="he-IL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4AFCAF6-F960-4857-B88B-801B85C0EDD4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344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000C9C-5F4A-4137-B5D6-C7CBCBA749CF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>
                <a:solidFill>
                  <a:schemeClr val="tx1"/>
                </a:solidFill>
              </a:rPr>
              <a:t>© ETSI 2021</a:t>
            </a:r>
            <a:endParaRPr lang="he-IL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13676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add text</a:t>
            </a:r>
            <a:endParaRPr lang="he-IL"/>
          </a:p>
          <a:p>
            <a:pPr lvl="1"/>
            <a:r>
              <a:rPr lang="en-US"/>
              <a:t>2nd level</a:t>
            </a:r>
            <a:endParaRPr lang="he-IL"/>
          </a:p>
          <a:p>
            <a:pPr lvl="2"/>
            <a:r>
              <a:rPr lang="en-US"/>
              <a:t>3rd level</a:t>
            </a:r>
            <a:endParaRPr lang="he-IL"/>
          </a:p>
          <a:p>
            <a:pPr lvl="3"/>
            <a:r>
              <a:rPr lang="en-US"/>
              <a:t>4th level</a:t>
            </a:r>
            <a:endParaRPr lang="he-IL"/>
          </a:p>
          <a:p>
            <a:pPr lvl="4"/>
            <a:r>
              <a:rPr lang="en-US"/>
              <a:t>5th level</a:t>
            </a:r>
          </a:p>
          <a:p>
            <a:pPr lvl="5"/>
            <a:r>
              <a:rPr lang="en-US"/>
              <a:t>6th level</a:t>
            </a:r>
          </a:p>
          <a:p>
            <a:pPr lvl="6"/>
            <a:r>
              <a:rPr lang="en-US"/>
              <a:t>7th level</a:t>
            </a:r>
          </a:p>
          <a:p>
            <a:pPr lvl="7"/>
            <a:r>
              <a:rPr lang="en-US"/>
              <a:t>8th level</a:t>
            </a:r>
            <a:endParaRPr lang="he-IL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0" name="מציין מיקום טקסט 2">
            <a:extLst>
              <a:ext uri="{FF2B5EF4-FFF2-40B4-BE49-F238E27FC236}">
                <a16:creationId xmlns:a16="http://schemas.microsoft.com/office/drawing/2014/main" id="{0516D495-5439-42CE-A8A4-F42D5CB5B6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38600" y="6390520"/>
            <a:ext cx="4114800" cy="363600"/>
          </a:xfrm>
        </p:spPr>
        <p:txBody>
          <a:bodyPr anchor="ctr"/>
          <a:lstStyle>
            <a:lvl1pPr algn="ctr">
              <a:spcBef>
                <a:spcPts val="0"/>
              </a:spcBef>
              <a:defRPr sz="14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ADD SECTION NAME</a:t>
            </a:r>
            <a:endParaRPr lang="he-IL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15B2BD-39A7-4F11-A0F9-A8EBC07F4ED4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2022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4E42D40-548C-4F03-B969-9E06A979BE34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34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no - Gial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igura a mano libera 10">
            <a:extLst>
              <a:ext uri="{FF2B5EF4-FFF2-40B4-BE49-F238E27FC236}">
                <a16:creationId xmlns:a16="http://schemas.microsoft.com/office/drawing/2014/main" id="{DE9495C1-B9F7-CF46-8454-707638B66872}"/>
              </a:ext>
            </a:extLst>
          </p:cNvPr>
          <p:cNvSpPr/>
          <p:nvPr userDrawn="1"/>
        </p:nvSpPr>
        <p:spPr>
          <a:xfrm>
            <a:off x="299000" y="0"/>
            <a:ext cx="304800" cy="642257"/>
          </a:xfrm>
          <a:custGeom>
            <a:avLst/>
            <a:gdLst>
              <a:gd name="connsiteX0" fmla="*/ 0 w 304800"/>
              <a:gd name="connsiteY0" fmla="*/ 0 h 642257"/>
              <a:gd name="connsiteX1" fmla="*/ 0 w 304800"/>
              <a:gd name="connsiteY1" fmla="*/ 642257 h 642257"/>
              <a:gd name="connsiteX2" fmla="*/ 304800 w 304800"/>
              <a:gd name="connsiteY2" fmla="*/ 642257 h 642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" h="642257">
                <a:moveTo>
                  <a:pt x="0" y="0"/>
                </a:moveTo>
                <a:lnTo>
                  <a:pt x="0" y="642257"/>
                </a:lnTo>
                <a:lnTo>
                  <a:pt x="304800" y="642257"/>
                </a:lnTo>
              </a:path>
            </a:pathLst>
          </a:custGeom>
          <a:noFill/>
          <a:ln w="50800">
            <a:solidFill>
              <a:srgbClr val="FFC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 descr="primario_rgb.png">
            <a:extLst>
              <a:ext uri="{FF2B5EF4-FFF2-40B4-BE49-F238E27FC236}">
                <a16:creationId xmlns:a16="http://schemas.microsoft.com/office/drawing/2014/main" id="{923FBD5E-9625-1649-9068-8EEDB952D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472" t="-21735" r="-5796" b="-23864"/>
          <a:stretch/>
        </p:blipFill>
        <p:spPr>
          <a:xfrm>
            <a:off x="225468" y="6323015"/>
            <a:ext cx="1114817" cy="379415"/>
          </a:xfrm>
          <a:prstGeom prst="rect">
            <a:avLst/>
          </a:prstGeom>
        </p:spPr>
      </p:pic>
      <p:sp>
        <p:nvSpPr>
          <p:cNvPr id="9" name="Segnaposto data 7">
            <a:extLst>
              <a:ext uri="{FF2B5EF4-FFF2-40B4-BE49-F238E27FC236}">
                <a16:creationId xmlns:a16="http://schemas.microsoft.com/office/drawing/2014/main" id="{DEBC5F3F-8023-4D1B-A629-9F509CF3532D}"/>
              </a:ext>
            </a:extLst>
          </p:cNvPr>
          <p:cNvSpPr txBox="1">
            <a:spLocks/>
          </p:cNvSpPr>
          <p:nvPr userDrawn="1"/>
        </p:nvSpPr>
        <p:spPr>
          <a:xfrm>
            <a:off x="3596236" y="6323015"/>
            <a:ext cx="5689600" cy="211137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914400" rtl="0" eaLnBrk="1" latinLnBrk="0" hangingPunct="1">
              <a:defRPr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b="1" dirty="0" err="1">
                <a:solidFill>
                  <a:schemeClr val="bg1"/>
                </a:solidFill>
                <a:latin typeface="TIM Sans" panose="02020503040602060503" pitchFamily="18" charset="77"/>
              </a:rPr>
              <a:t>Standardizing</a:t>
            </a:r>
            <a:r>
              <a:rPr lang="it-IT" b="1" dirty="0">
                <a:solidFill>
                  <a:schemeClr val="bg1"/>
                </a:solidFill>
                <a:latin typeface="TIM Sans" panose="02020503040602060503" pitchFamily="18" charset="77"/>
              </a:rPr>
              <a:t> Smart </a:t>
            </a:r>
            <a:r>
              <a:rPr lang="it-IT" b="1" dirty="0" err="1">
                <a:solidFill>
                  <a:schemeClr val="bg1"/>
                </a:solidFill>
                <a:latin typeface="TIM Sans" panose="02020503040602060503" pitchFamily="18" charset="77"/>
              </a:rPr>
              <a:t>Lifts</a:t>
            </a:r>
            <a:r>
              <a:rPr lang="it-IT" b="1" dirty="0">
                <a:solidFill>
                  <a:schemeClr val="bg1"/>
                </a:solidFill>
                <a:latin typeface="TIM Sans" panose="02020503040602060503" pitchFamily="18" charset="77"/>
              </a:rPr>
              <a:t>: the transition to IoT</a:t>
            </a:r>
          </a:p>
        </p:txBody>
      </p:sp>
      <p:sp>
        <p:nvSpPr>
          <p:cNvPr id="10" name="Segnaposto piè di pagina 8">
            <a:extLst>
              <a:ext uri="{FF2B5EF4-FFF2-40B4-BE49-F238E27FC236}">
                <a16:creationId xmlns:a16="http://schemas.microsoft.com/office/drawing/2014/main" id="{634DB79E-E99C-4821-9A3E-24D2C96D6A00}"/>
              </a:ext>
            </a:extLst>
          </p:cNvPr>
          <p:cNvSpPr txBox="1">
            <a:spLocks/>
          </p:cNvSpPr>
          <p:nvPr userDrawn="1"/>
        </p:nvSpPr>
        <p:spPr>
          <a:xfrm>
            <a:off x="6329086" y="6481767"/>
            <a:ext cx="2956754" cy="22066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dirty="0">
                <a:solidFill>
                  <a:schemeClr val="bg1"/>
                </a:solidFill>
                <a:latin typeface="TIM Sans" panose="02020503040602060503" pitchFamily="18" charset="77"/>
              </a:rPr>
              <a:t>Enrico Scarrone</a:t>
            </a:r>
          </a:p>
        </p:txBody>
      </p:sp>
      <p:sp>
        <p:nvSpPr>
          <p:cNvPr id="13" name="Shape 12">
            <a:extLst>
              <a:ext uri="{FF2B5EF4-FFF2-40B4-BE49-F238E27FC236}">
                <a16:creationId xmlns:a16="http://schemas.microsoft.com/office/drawing/2014/main" id="{691BC20F-C4DA-42CA-B786-7B6D1DBF5779}"/>
              </a:ext>
            </a:extLst>
          </p:cNvPr>
          <p:cNvSpPr txBox="1"/>
          <p:nvPr userDrawn="1"/>
        </p:nvSpPr>
        <p:spPr>
          <a:xfrm>
            <a:off x="9432528" y="6514635"/>
            <a:ext cx="229953" cy="12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bg1"/>
                </a:solidFill>
                <a:latin typeface="TIM Sans" panose="02020503040602060503" pitchFamily="18" charset="77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chemeClr val="bg1"/>
              </a:solidFill>
              <a:latin typeface="TIM Sans" panose="02020503040602060503" pitchFamily="18" charset="77"/>
              <a:ea typeface="Arial"/>
              <a:cs typeface="Arial"/>
              <a:sym typeface="Arial"/>
            </a:endParaRPr>
          </a:p>
        </p:txBody>
      </p:sp>
      <p:cxnSp>
        <p:nvCxnSpPr>
          <p:cNvPr id="14" name="Shape 13">
            <a:extLst>
              <a:ext uri="{FF2B5EF4-FFF2-40B4-BE49-F238E27FC236}">
                <a16:creationId xmlns:a16="http://schemas.microsoft.com/office/drawing/2014/main" id="{3FCB0C0D-8B8C-4023-83A6-E97FED58FC9C}"/>
              </a:ext>
            </a:extLst>
          </p:cNvPr>
          <p:cNvCxnSpPr/>
          <p:nvPr userDrawn="1"/>
        </p:nvCxnSpPr>
        <p:spPr>
          <a:xfrm>
            <a:off x="9364349" y="6372225"/>
            <a:ext cx="0" cy="260350"/>
          </a:xfrm>
          <a:prstGeom prst="straightConnector1">
            <a:avLst/>
          </a:prstGeom>
          <a:noFill/>
          <a:ln w="9525" cap="flat" cmpd="sng">
            <a:solidFill>
              <a:srgbClr val="EB0028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131464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5CA275F-573C-4879-9E21-083687D394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890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11/24/2022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  <p:pic>
        <p:nvPicPr>
          <p:cNvPr id="6" name="Picture 9" descr="ETSI-BLEU2.jpg">
            <a:extLst>
              <a:ext uri="{FF2B5EF4-FFF2-40B4-BE49-F238E27FC236}">
                <a16:creationId xmlns:a16="http://schemas.microsoft.com/office/drawing/2014/main" id="{FA3D5CEA-CC28-4DE9-B5B2-F403C500EE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43"/>
          <a:stretch>
            <a:fillRect/>
          </a:stretch>
        </p:blipFill>
        <p:spPr bwMode="auto">
          <a:xfrm>
            <a:off x="8799747" y="310438"/>
            <a:ext cx="1789084" cy="52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920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מציין מיקום של כותרת 1">
            <a:extLst>
              <a:ext uri="{FF2B5EF4-FFF2-40B4-BE49-F238E27FC236}">
                <a16:creationId xmlns:a16="http://schemas.microsoft.com/office/drawing/2014/main" id="{2CFED113-5DDD-4FFD-8CCB-BC6D24C55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/>
          <a:p>
            <a:r>
              <a:rPr lang="en-US"/>
              <a:t>Click to edit headline style</a:t>
            </a:r>
          </a:p>
        </p:txBody>
      </p:sp>
      <p:sp>
        <p:nvSpPr>
          <p:cNvPr id="24" name="מציין מיקום טקסט 2">
            <a:extLst>
              <a:ext uri="{FF2B5EF4-FFF2-40B4-BE49-F238E27FC236}">
                <a16:creationId xmlns:a16="http://schemas.microsoft.com/office/drawing/2014/main" id="{C17FB1B4-EC1B-4F1E-A23B-7FB39219B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759" y="1600571"/>
            <a:ext cx="11225625" cy="4527011"/>
          </a:xfrm>
          <a:prstGeom prst="rect">
            <a:avLst/>
          </a:prstGeom>
        </p:spPr>
        <p:txBody>
          <a:bodyPr vert="horz" lIns="108878" tIns="54439" rIns="108878" bIns="54439" rtlCol="0">
            <a:noAutofit/>
          </a:bodyPr>
          <a:lstStyle/>
          <a:p>
            <a:pPr lvl="0"/>
            <a:r>
              <a:rPr lang="en-US"/>
              <a:t>First Level Text</a:t>
            </a:r>
            <a:endParaRPr lang="he-IL"/>
          </a:p>
          <a:p>
            <a:pPr lvl="1"/>
            <a:r>
              <a:rPr lang="en-US"/>
              <a:t>First Level Bullet</a:t>
            </a:r>
            <a:endParaRPr lang="he-IL"/>
          </a:p>
          <a:p>
            <a:pPr lvl="2"/>
            <a:r>
              <a:rPr lang="en-US"/>
              <a:t>Second Level Bullet</a:t>
            </a:r>
          </a:p>
          <a:p>
            <a:pPr lvl="3"/>
            <a:r>
              <a:rPr lang="en-US"/>
              <a:t>Third Level Number</a:t>
            </a:r>
            <a:endParaRPr lang="he-IL"/>
          </a:p>
          <a:p>
            <a:pPr lvl="4"/>
            <a:r>
              <a:rPr lang="en-US"/>
              <a:t>First Level Number</a:t>
            </a:r>
          </a:p>
          <a:p>
            <a:pPr lvl="5"/>
            <a:r>
              <a:rPr lang="en-US"/>
              <a:t>Second Level Number</a:t>
            </a:r>
          </a:p>
          <a:p>
            <a:pPr lvl="6"/>
            <a:r>
              <a:rPr lang="en-US"/>
              <a:t>Third Level Number</a:t>
            </a:r>
          </a:p>
          <a:p>
            <a:pPr lvl="7"/>
            <a:r>
              <a:rPr lang="en-US"/>
              <a:t>Note</a:t>
            </a:r>
          </a:p>
        </p:txBody>
      </p:sp>
    </p:spTree>
    <p:extLst>
      <p:ext uri="{BB962C8B-B14F-4D97-AF65-F5344CB8AC3E}">
        <p14:creationId xmlns:p14="http://schemas.microsoft.com/office/powerpoint/2010/main" val="85360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3" r:id="rId2"/>
    <p:sldLayoutId id="2147483660" r:id="rId3"/>
    <p:sldLayoutId id="2147483779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</p:sldLayoutIdLst>
  <p:hf hd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3000" b="0" kern="1200" baseline="0">
          <a:solidFill>
            <a:schemeClr val="accent1"/>
          </a:solidFill>
          <a:latin typeface="+mn-lt"/>
          <a:ea typeface="+mj-ea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Font typeface="Wingdings" panose="05000000000000000000" pitchFamily="2" charset="2"/>
        <a:buNone/>
        <a:defRPr sz="2400" kern="1200" baseline="0">
          <a:solidFill>
            <a:schemeClr val="tx1"/>
          </a:solidFill>
          <a:latin typeface="+mn-lt"/>
          <a:ea typeface="+mn-ea"/>
          <a:cs typeface="Tahoma" panose="020B0604030504040204" pitchFamily="34" charset="0"/>
        </a:defRPr>
      </a:lvl1pPr>
      <a:lvl2pPr marL="360000" indent="-36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3"/>
        </a:buClr>
        <a:buSzPct val="93000"/>
        <a:buFontTx/>
        <a:buBlip>
          <a:blip r:embed="rId17"/>
        </a:buBlip>
        <a:defRPr sz="24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2pPr>
      <a:lvl3pPr marL="720000" indent="-36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SzPct val="93000"/>
        <a:buFontTx/>
        <a:buBlip>
          <a:blip r:embed="rId17"/>
        </a:buBlip>
        <a:defRPr sz="20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3pPr>
      <a:lvl4pPr marL="1008000" indent="-288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SzPct val="93000"/>
        <a:buFontTx/>
        <a:buBlip>
          <a:blip r:embed="rId17"/>
        </a:buBlip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4pPr>
      <a:lvl5pPr marL="360000" indent="-36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+mj-lt"/>
        <a:buAutoNum type="arabicPeriod"/>
        <a:defRPr sz="24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5pPr>
      <a:lvl6pPr marL="720000" indent="-36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+mj-lt"/>
        <a:buAutoNum type="arabicParenR"/>
        <a:defRPr sz="20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6pPr>
      <a:lvl7pPr marL="1008000" indent="-288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Font typeface="+mj-lt"/>
        <a:buAutoNum type="alphaLcParenR"/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7pPr>
      <a:lvl8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6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3960" userDrawn="1">
          <p15:clr>
            <a:srgbClr val="F26B43"/>
          </p15:clr>
        </p15:guide>
        <p15:guide id="3" orient="horz" pos="345" userDrawn="1">
          <p15:clr>
            <a:srgbClr val="F26B43"/>
          </p15:clr>
        </p15:guide>
        <p15:guide id="4" pos="336" userDrawn="1">
          <p15:clr>
            <a:srgbClr val="F26B43"/>
          </p15:clr>
        </p15:guide>
        <p15:guide id="5" pos="7334" userDrawn="1">
          <p15:clr>
            <a:srgbClr val="F26B43"/>
          </p15:clr>
        </p15:guide>
        <p15:guide id="6" orient="horz" pos="1192" userDrawn="1">
          <p15:clr>
            <a:srgbClr val="A4A3A4"/>
          </p15:clr>
        </p15:guide>
        <p15:guide id="7" orient="horz" pos="960" userDrawn="1">
          <p15:clr>
            <a:srgbClr val="A4A3A4"/>
          </p15:clr>
        </p15:guide>
        <p15:guide id="9" orient="horz" pos="1420" userDrawn="1">
          <p15:clr>
            <a:srgbClr val="A4A3A4"/>
          </p15:clr>
        </p15:guide>
        <p15:guide id="12" orient="horz" pos="2160" userDrawn="1">
          <p15:clr>
            <a:srgbClr val="A4A3A4"/>
          </p15:clr>
        </p15:guide>
        <p15:guide id="13" orient="horz" pos="63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png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69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hyperlink" Target="http://www.onem2m.org/" TargetMode="External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11" Type="http://schemas.openxmlformats.org/officeDocument/2006/relationships/image" Target="../media/image68.jpeg"/><Relationship Id="rId5" Type="http://schemas.openxmlformats.org/officeDocument/2006/relationships/image" Target="../media/image62.png"/><Relationship Id="rId15" Type="http://schemas.openxmlformats.org/officeDocument/2006/relationships/image" Target="../media/image26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hyperlink" Target="http://onem2m.org/membership/list-of-deployments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4.png"/><Relationship Id="rId5" Type="http://schemas.openxmlformats.org/officeDocument/2006/relationships/image" Target="../media/image73.jpeg"/><Relationship Id="rId4" Type="http://schemas.openxmlformats.org/officeDocument/2006/relationships/image" Target="../media/image7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9.png"/><Relationship Id="rId11" Type="http://schemas.openxmlformats.org/officeDocument/2006/relationships/image" Target="../media/image73.jpeg"/><Relationship Id="rId5" Type="http://schemas.openxmlformats.org/officeDocument/2006/relationships/image" Target="../media/image78.png"/><Relationship Id="rId10" Type="http://schemas.openxmlformats.org/officeDocument/2006/relationships/image" Target="../media/image60.png"/><Relationship Id="rId4" Type="http://schemas.openxmlformats.org/officeDocument/2006/relationships/image" Target="../media/image77.png"/><Relationship Id="rId9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://www.etsi.org/" TargetMode="External"/><Relationship Id="rId7" Type="http://schemas.openxmlformats.org/officeDocument/2006/relationships/image" Target="../media/image2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hyperlink" Target="https://www.etsi.org/standards/types-of-standard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3gpp.org/" TargetMode="External"/><Relationship Id="rId7" Type="http://schemas.openxmlformats.org/officeDocument/2006/relationships/image" Target="../media/image2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hyperlink" Target="http://www.onem2m.org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31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png"/><Relationship Id="rId11" Type="http://schemas.openxmlformats.org/officeDocument/2006/relationships/image" Target="../media/image37.jpeg"/><Relationship Id="rId5" Type="http://schemas.openxmlformats.org/officeDocument/2006/relationships/image" Target="../media/image33.emf"/><Relationship Id="rId10" Type="http://schemas.openxmlformats.org/officeDocument/2006/relationships/image" Target="../media/image36.jpeg"/><Relationship Id="rId4" Type="http://schemas.openxmlformats.org/officeDocument/2006/relationships/image" Target="../media/image32.jpeg"/><Relationship Id="rId9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hyperlink" Target="http://www.ela-aisbl.eu/" TargetMode="External"/><Relationship Id="rId7" Type="http://schemas.openxmlformats.org/officeDocument/2006/relationships/image" Target="../media/image41.png"/><Relationship Id="rId2" Type="http://schemas.openxmlformats.org/officeDocument/2006/relationships/hyperlink" Target="http://www.efesme.org/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A59707F-057E-4A2B-8139-5C96DDFC9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613" y="3358512"/>
            <a:ext cx="10998774" cy="133092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sz="4800" b="1" i="0" u="none" strike="noStrike" baseline="0" dirty="0">
                <a:latin typeface="DejaVuSans-Bold"/>
              </a:rPr>
              <a:t>ETSI SmartM2M Smart lift Workshop</a:t>
            </a:r>
            <a:br>
              <a:rPr lang="en-GB" sz="4800" b="1" i="0" u="none" strike="noStrike" baseline="0" dirty="0">
                <a:latin typeface="DejaVuSans-Bold"/>
              </a:rPr>
            </a:br>
            <a:r>
              <a:rPr lang="en-GB" b="1" dirty="0">
                <a:solidFill>
                  <a:srgbClr val="004A8D"/>
                </a:solidFill>
              </a:rPr>
              <a:t>24 November 2022</a:t>
            </a:r>
            <a:endParaRPr lang="en-US" dirty="0"/>
          </a:p>
        </p:txBody>
      </p:sp>
      <p:sp>
        <p:nvSpPr>
          <p:cNvPr id="7" name="מציין מיקום טקסט 2">
            <a:extLst>
              <a:ext uri="{FF2B5EF4-FFF2-40B4-BE49-F238E27FC236}">
                <a16:creationId xmlns:a16="http://schemas.microsoft.com/office/drawing/2014/main" id="{37370C00-EED3-41EA-ADF7-21F965BCE6FD}"/>
              </a:ext>
            </a:extLst>
          </p:cNvPr>
          <p:cNvSpPr txBox="1">
            <a:spLocks/>
          </p:cNvSpPr>
          <p:nvPr/>
        </p:nvSpPr>
        <p:spPr>
          <a:xfrm>
            <a:off x="3401588" y="4526591"/>
            <a:ext cx="3004780" cy="325683"/>
          </a:xfrm>
          <a:prstGeom prst="rect">
            <a:avLst/>
          </a:prstGeom>
        </p:spPr>
        <p:txBody>
          <a:bodyPr vert="horz" lIns="108878" tIns="54439" rIns="108878" bIns="54439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None/>
              <a:defRPr lang="en-US" sz="2000" b="1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defRPr>
            </a:lvl1pPr>
            <a:lvl2pPr marL="36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3"/>
              </a:buClr>
              <a:buSzPct val="93000"/>
              <a:buFontTx/>
              <a:buBlip>
                <a:blip r:embed="rId2"/>
              </a:buBlip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2pPr>
            <a:lvl3pPr marL="7200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93000"/>
              <a:buFontTx/>
              <a:buBlip>
                <a:blip r:embed="rId2"/>
              </a:buBlip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3pPr>
            <a:lvl4pPr marL="10080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SzPct val="93000"/>
              <a:buFontTx/>
              <a:buBlip>
                <a:blip r:embed="rId2"/>
              </a:buBlip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4pPr>
            <a:lvl5pPr marL="36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+mj-lt"/>
              <a:buAutoNum type="arabicPeriod"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5pPr>
            <a:lvl6pPr marL="7200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+mj-lt"/>
              <a:buAutoNum type="arabicParenR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6pPr>
            <a:lvl7pPr marL="10080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+mj-lt"/>
              <a:buAutoNum type="alphaLcParenR"/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solidFill>
                <a:srgbClr val="004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794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tangolo 27">
            <a:extLst>
              <a:ext uri="{FF2B5EF4-FFF2-40B4-BE49-F238E27FC236}">
                <a16:creationId xmlns:a16="http://schemas.microsoft.com/office/drawing/2014/main" id="{90F16DB5-4793-6F48-8E3A-83C6F1669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7170" y="3080828"/>
            <a:ext cx="1243869" cy="369332"/>
          </a:xfrm>
          <a:prstGeom prst="roundRect">
            <a:avLst>
              <a:gd name="adj" fmla="val 0"/>
            </a:avLst>
          </a:prstGeom>
          <a:solidFill>
            <a:srgbClr val="FF40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lt1"/>
                </a:solidFill>
                <a:latin typeface="TIM Sans" panose="00000500000000000000" pitchFamily="50" charset="0"/>
                <a:cs typeface="Arial" panose="020B0604020202020204" pitchFamily="34" charset="0"/>
              </a:rPr>
              <a:t>1H 2022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6DD17664-8E04-9946-B6CF-2678AAEE74F7}"/>
              </a:ext>
            </a:extLst>
          </p:cNvPr>
          <p:cNvSpPr txBox="1"/>
          <p:nvPr/>
        </p:nvSpPr>
        <p:spPr>
          <a:xfrm>
            <a:off x="6430151" y="2232715"/>
            <a:ext cx="1354676" cy="64633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it-IT" sz="1400" kern="1000" spc="-20" dirty="0" err="1">
                <a:solidFill>
                  <a:srgbClr val="283481"/>
                </a:solidFill>
                <a:latin typeface="TIM Sans" panose="02020503040602060503" pitchFamily="18" charset="77"/>
                <a:cs typeface="Arial" panose="020B0604020202020204" pitchFamily="34" charset="0"/>
              </a:rPr>
              <a:t>PoC</a:t>
            </a:r>
            <a:r>
              <a:rPr lang="it-IT" sz="1400" kern="1000" spc="-20" dirty="0">
                <a:solidFill>
                  <a:srgbClr val="283481"/>
                </a:solidFill>
                <a:latin typeface="TIM Sans" panose="02020503040602060503" pitchFamily="18" charset="77"/>
                <a:cs typeface="Arial" panose="020B0604020202020204" pitchFamily="34" charset="0"/>
              </a:rPr>
              <a:t> for </a:t>
            </a:r>
            <a:r>
              <a:rPr lang="it-IT" sz="1400" kern="1000" spc="-20" dirty="0" err="1">
                <a:solidFill>
                  <a:srgbClr val="283481"/>
                </a:solidFill>
                <a:latin typeface="TIM Sans" panose="02020503040602060503" pitchFamily="18" charset="77"/>
                <a:cs typeface="Arial" panose="020B0604020202020204" pitchFamily="34" charset="0"/>
              </a:rPr>
              <a:t>demos</a:t>
            </a:r>
            <a:r>
              <a:rPr lang="it-IT" sz="1400" kern="1000" spc="-20" dirty="0">
                <a:solidFill>
                  <a:srgbClr val="283481"/>
                </a:solidFill>
                <a:latin typeface="TIM Sans" panose="02020503040602060503" pitchFamily="18" charset="77"/>
                <a:cs typeface="Arial" panose="020B0604020202020204" pitchFamily="34" charset="0"/>
              </a:rPr>
              <a:t> and to TS 103 735 feedback </a:t>
            </a:r>
          </a:p>
        </p:txBody>
      </p:sp>
      <p:cxnSp>
        <p:nvCxnSpPr>
          <p:cNvPr id="53" name="Connettore 1 52">
            <a:extLst>
              <a:ext uri="{FF2B5EF4-FFF2-40B4-BE49-F238E27FC236}">
                <a16:creationId xmlns:a16="http://schemas.microsoft.com/office/drawing/2014/main" id="{DBAF565B-F51B-7F42-9588-18DA6CDC9C08}"/>
              </a:ext>
            </a:extLst>
          </p:cNvPr>
          <p:cNvCxnSpPr/>
          <p:nvPr/>
        </p:nvCxnSpPr>
        <p:spPr>
          <a:xfrm>
            <a:off x="6305792" y="2210901"/>
            <a:ext cx="0" cy="1606840"/>
          </a:xfrm>
          <a:prstGeom prst="line">
            <a:avLst/>
          </a:prstGeom>
          <a:ln>
            <a:solidFill>
              <a:srgbClr val="EB00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e 57">
            <a:extLst>
              <a:ext uri="{FF2B5EF4-FFF2-40B4-BE49-F238E27FC236}">
                <a16:creationId xmlns:a16="http://schemas.microsoft.com/office/drawing/2014/main" id="{DB1C697A-7F97-C447-A836-72A73F67DE16}"/>
              </a:ext>
            </a:extLst>
          </p:cNvPr>
          <p:cNvSpPr/>
          <p:nvPr/>
        </p:nvSpPr>
        <p:spPr>
          <a:xfrm>
            <a:off x="6223474" y="3724135"/>
            <a:ext cx="187214" cy="18721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Titolo 1">
            <a:extLst>
              <a:ext uri="{FF2B5EF4-FFF2-40B4-BE49-F238E27FC236}">
                <a16:creationId xmlns:a16="http://schemas.microsoft.com/office/drawing/2014/main" id="{56A268B8-9F05-CD4F-AA9F-19FD7A6F96E1}"/>
              </a:ext>
            </a:extLst>
          </p:cNvPr>
          <p:cNvSpPr txBox="1">
            <a:spLocks/>
          </p:cNvSpPr>
          <p:nvPr/>
        </p:nvSpPr>
        <p:spPr>
          <a:xfrm>
            <a:off x="616191" y="382809"/>
            <a:ext cx="8496811" cy="3141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200" dirty="0">
                <a:solidFill>
                  <a:srgbClr val="283481"/>
                </a:solidFill>
                <a:latin typeface="TIM Sans Medium" panose="02020503040602060503" pitchFamily="18" charset="0"/>
              </a:rPr>
              <a:t>Smart Lifts IoT System: Standard and Normative Timeline</a:t>
            </a:r>
          </a:p>
        </p:txBody>
      </p:sp>
      <p:cxnSp>
        <p:nvCxnSpPr>
          <p:cNvPr id="15" name="Connettore 1 14">
            <a:extLst>
              <a:ext uri="{FF2B5EF4-FFF2-40B4-BE49-F238E27FC236}">
                <a16:creationId xmlns:a16="http://schemas.microsoft.com/office/drawing/2014/main" id="{BB39C6C7-8E41-724D-8BB6-B155CA9C2752}"/>
              </a:ext>
            </a:extLst>
          </p:cNvPr>
          <p:cNvCxnSpPr>
            <a:cxnSpLocks/>
          </p:cNvCxnSpPr>
          <p:nvPr/>
        </p:nvCxnSpPr>
        <p:spPr>
          <a:xfrm>
            <a:off x="0" y="3817741"/>
            <a:ext cx="12192000" cy="0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uppo 61">
            <a:extLst>
              <a:ext uri="{FF2B5EF4-FFF2-40B4-BE49-F238E27FC236}">
                <a16:creationId xmlns:a16="http://schemas.microsoft.com/office/drawing/2014/main" id="{D5A1CA49-49F5-7C43-884D-9C8FC2E01F15}"/>
              </a:ext>
            </a:extLst>
          </p:cNvPr>
          <p:cNvGrpSpPr/>
          <p:nvPr/>
        </p:nvGrpSpPr>
        <p:grpSpPr>
          <a:xfrm>
            <a:off x="616192" y="2210901"/>
            <a:ext cx="1684482" cy="1606840"/>
            <a:chOff x="616192" y="2366849"/>
            <a:chExt cx="1684482" cy="1606840"/>
          </a:xfrm>
        </p:grpSpPr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B1095662-E123-014E-89E5-6FCE217FEB42}"/>
                </a:ext>
              </a:extLst>
            </p:cNvPr>
            <p:cNvSpPr txBox="1"/>
            <p:nvPr/>
          </p:nvSpPr>
          <p:spPr>
            <a:xfrm>
              <a:off x="717792" y="2733166"/>
              <a:ext cx="1582882" cy="107721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fi-FI" sz="1400" kern="1000" spc="-20" dirty="0">
                  <a:solidFill>
                    <a:srgbClr val="283481"/>
                  </a:solidFill>
                  <a:latin typeface="TIM Sans" panose="02020503040602060503" pitchFamily="18" charset="77"/>
                  <a:cs typeface="Arial" panose="020B0604020202020204" pitchFamily="34" charset="0"/>
                </a:rPr>
                <a:t>Publication of</a:t>
              </a:r>
            </a:p>
            <a:p>
              <a:r>
                <a:rPr lang="fi-FI" sz="1400" kern="1000" spc="-20" dirty="0">
                  <a:solidFill>
                    <a:srgbClr val="283481"/>
                  </a:solidFill>
                  <a:latin typeface="TIM Sans" panose="02020503040602060503" pitchFamily="18" charset="77"/>
                  <a:cs typeface="Arial" panose="020B0604020202020204" pitchFamily="34" charset="0"/>
                </a:rPr>
                <a:t>ETSI TR 103 546 </a:t>
              </a:r>
              <a:r>
                <a:rPr lang="en-US" sz="1400" kern="1000" spc="-20" dirty="0">
                  <a:solidFill>
                    <a:srgbClr val="283481"/>
                  </a:solidFill>
                  <a:latin typeface="TIM Sans" panose="02020503040602060503" pitchFamily="18" charset="77"/>
                  <a:cs typeface="Arial" panose="020B0604020202020204" pitchFamily="34" charset="0"/>
                </a:rPr>
                <a:t>Requirements &amp; Feasibility study for Smart Lifts in IoT</a:t>
              </a:r>
              <a:endParaRPr lang="it-IT" sz="1400" kern="1000" spc="-20" dirty="0">
                <a:solidFill>
                  <a:srgbClr val="283481"/>
                </a:solidFill>
                <a:latin typeface="TIM Sans" panose="02020503040602060503" pitchFamily="18" charset="77"/>
                <a:cs typeface="Arial" panose="020B0604020202020204" pitchFamily="34" charset="0"/>
              </a:endParaRPr>
            </a:p>
          </p:txBody>
        </p:sp>
        <p:sp>
          <p:nvSpPr>
            <p:cNvPr id="40" name="Rettangolo 27">
              <a:extLst>
                <a:ext uri="{FF2B5EF4-FFF2-40B4-BE49-F238E27FC236}">
                  <a16:creationId xmlns:a16="http://schemas.microsoft.com/office/drawing/2014/main" id="{8C344447-BE23-F846-A969-1CAC9F041D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290" y="2367601"/>
              <a:ext cx="1272249" cy="369332"/>
            </a:xfrm>
            <a:prstGeom prst="roundRect">
              <a:avLst>
                <a:gd name="adj" fmla="val 0"/>
              </a:avLst>
            </a:prstGeom>
            <a:solidFill>
              <a:srgbClr val="FF400B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t-IT" dirty="0">
                  <a:solidFill>
                    <a:schemeClr val="lt1"/>
                  </a:solidFill>
                  <a:latin typeface="TIM Sans" panose="00000500000000000000" pitchFamily="50" charset="0"/>
                  <a:cs typeface="Arial" panose="020B0604020202020204" pitchFamily="34" charset="0"/>
                </a:rPr>
                <a:t>April 2020</a:t>
              </a:r>
            </a:p>
          </p:txBody>
        </p:sp>
        <p:cxnSp>
          <p:nvCxnSpPr>
            <p:cNvPr id="31" name="Connettore 1 30">
              <a:extLst>
                <a:ext uri="{FF2B5EF4-FFF2-40B4-BE49-F238E27FC236}">
                  <a16:creationId xmlns:a16="http://schemas.microsoft.com/office/drawing/2014/main" id="{9EAE1597-B1A0-FF49-A1E0-1B58D928F35B}"/>
                </a:ext>
              </a:extLst>
            </p:cNvPr>
            <p:cNvCxnSpPr/>
            <p:nvPr/>
          </p:nvCxnSpPr>
          <p:spPr>
            <a:xfrm>
              <a:off x="616192" y="2366849"/>
              <a:ext cx="0" cy="1606840"/>
            </a:xfrm>
            <a:prstGeom prst="line">
              <a:avLst/>
            </a:prstGeom>
            <a:ln>
              <a:solidFill>
                <a:srgbClr val="EB00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Ovale 31">
            <a:extLst>
              <a:ext uri="{FF2B5EF4-FFF2-40B4-BE49-F238E27FC236}">
                <a16:creationId xmlns:a16="http://schemas.microsoft.com/office/drawing/2014/main" id="{D3C59E29-18D6-CF4A-B226-7062AEC182CB}"/>
              </a:ext>
            </a:extLst>
          </p:cNvPr>
          <p:cNvSpPr/>
          <p:nvPr/>
        </p:nvSpPr>
        <p:spPr>
          <a:xfrm>
            <a:off x="533874" y="3724135"/>
            <a:ext cx="187214" cy="18721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Rettangolo 27">
            <a:extLst>
              <a:ext uri="{FF2B5EF4-FFF2-40B4-BE49-F238E27FC236}">
                <a16:creationId xmlns:a16="http://schemas.microsoft.com/office/drawing/2014/main" id="{0C14152F-B08B-8F47-8B00-7BD41007D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0850" y="3084907"/>
            <a:ext cx="1475875" cy="369332"/>
          </a:xfrm>
          <a:prstGeom prst="roundRect">
            <a:avLst>
              <a:gd name="adj" fmla="val 0"/>
            </a:avLst>
          </a:prstGeom>
          <a:solidFill>
            <a:srgbClr val="FF400B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chemeClr val="lt1"/>
                </a:solidFill>
                <a:latin typeface="TIM Sans" panose="00000500000000000000" pitchFamily="50" charset="0"/>
                <a:cs typeface="Arial" panose="020B0604020202020204" pitchFamily="34" charset="0"/>
              </a:rPr>
              <a:t>March 2021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481694D7-EFC2-B64D-A9FF-F12BAFDD839F}"/>
              </a:ext>
            </a:extLst>
          </p:cNvPr>
          <p:cNvSpPr txBox="1"/>
          <p:nvPr/>
        </p:nvSpPr>
        <p:spPr>
          <a:xfrm>
            <a:off x="2535484" y="2035078"/>
            <a:ext cx="1354676" cy="107721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it-IT" sz="1400" b="1" kern="1000" spc="-20" dirty="0">
                <a:solidFill>
                  <a:srgbClr val="283481"/>
                </a:solidFill>
                <a:latin typeface="TIM Sans" panose="02020503040602060503" pitchFamily="18" charset="77"/>
                <a:cs typeface="Arial" panose="020B0604020202020204" pitchFamily="34" charset="0"/>
              </a:rPr>
              <a:t>Publication of </a:t>
            </a:r>
          </a:p>
          <a:p>
            <a:r>
              <a:rPr lang="it-IT" sz="1400" b="1" kern="1000" spc="-20" dirty="0">
                <a:solidFill>
                  <a:srgbClr val="283481"/>
                </a:solidFill>
                <a:latin typeface="TIM Sans" panose="02020503040602060503" pitchFamily="18" charset="77"/>
                <a:cs typeface="Arial" panose="020B0604020202020204" pitchFamily="34" charset="0"/>
              </a:rPr>
              <a:t>ETSI TS 103 735</a:t>
            </a:r>
          </a:p>
          <a:p>
            <a:r>
              <a:rPr lang="it-IT" sz="1400" b="1" kern="1000" spc="-20" dirty="0">
                <a:solidFill>
                  <a:srgbClr val="283481"/>
                </a:solidFill>
                <a:latin typeface="TIM Sans" panose="02020503040602060503" pitchFamily="18" charset="77"/>
                <a:cs typeface="Arial" panose="020B0604020202020204" pitchFamily="34" charset="0"/>
              </a:rPr>
              <a:t>Smart Lifts IoT System  (Release 1)</a:t>
            </a:r>
          </a:p>
        </p:txBody>
      </p:sp>
      <p:cxnSp>
        <p:nvCxnSpPr>
          <p:cNvPr id="51" name="Connettore 1 50">
            <a:extLst>
              <a:ext uri="{FF2B5EF4-FFF2-40B4-BE49-F238E27FC236}">
                <a16:creationId xmlns:a16="http://schemas.microsoft.com/office/drawing/2014/main" id="{D3CA5603-DE3A-0B4F-A4B9-137E2037E5FD}"/>
              </a:ext>
            </a:extLst>
          </p:cNvPr>
          <p:cNvCxnSpPr/>
          <p:nvPr/>
        </p:nvCxnSpPr>
        <p:spPr>
          <a:xfrm>
            <a:off x="2433703" y="2210901"/>
            <a:ext cx="0" cy="1606840"/>
          </a:xfrm>
          <a:prstGeom prst="line">
            <a:avLst/>
          </a:prstGeom>
          <a:ln>
            <a:solidFill>
              <a:srgbClr val="EB00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e 55">
            <a:extLst>
              <a:ext uri="{FF2B5EF4-FFF2-40B4-BE49-F238E27FC236}">
                <a16:creationId xmlns:a16="http://schemas.microsoft.com/office/drawing/2014/main" id="{B0831A9A-0F80-1546-99EB-41966B55F324}"/>
              </a:ext>
            </a:extLst>
          </p:cNvPr>
          <p:cNvSpPr/>
          <p:nvPr/>
        </p:nvSpPr>
        <p:spPr>
          <a:xfrm>
            <a:off x="2351385" y="3724135"/>
            <a:ext cx="187214" cy="187214"/>
          </a:xfrm>
          <a:prstGeom prst="ellipse">
            <a:avLst/>
          </a:prstGeom>
          <a:solidFill>
            <a:srgbClr val="FF65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64" name="Gruppo 63">
            <a:extLst>
              <a:ext uri="{FF2B5EF4-FFF2-40B4-BE49-F238E27FC236}">
                <a16:creationId xmlns:a16="http://schemas.microsoft.com/office/drawing/2014/main" id="{AA71F4EC-488F-764D-B8C0-D13B5D7D0A03}"/>
              </a:ext>
            </a:extLst>
          </p:cNvPr>
          <p:cNvGrpSpPr/>
          <p:nvPr/>
        </p:nvGrpSpPr>
        <p:grpSpPr>
          <a:xfrm>
            <a:off x="4315652" y="2207359"/>
            <a:ext cx="1549883" cy="1703990"/>
            <a:chOff x="4315652" y="2363307"/>
            <a:chExt cx="1549883" cy="1703990"/>
          </a:xfrm>
        </p:grpSpPr>
        <p:sp>
          <p:nvSpPr>
            <p:cNvPr id="42" name="Rettangolo 27">
              <a:extLst>
                <a:ext uri="{FF2B5EF4-FFF2-40B4-BE49-F238E27FC236}">
                  <a16:creationId xmlns:a16="http://schemas.microsoft.com/office/drawing/2014/main" id="{6E5F6E1F-5311-CF4D-8B07-D92C287238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4010" y="2363307"/>
              <a:ext cx="1245519" cy="369332"/>
            </a:xfrm>
            <a:prstGeom prst="roundRect">
              <a:avLst>
                <a:gd name="adj" fmla="val 0"/>
              </a:avLst>
            </a:prstGeom>
            <a:solidFill>
              <a:srgbClr val="FF400B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t-IT" dirty="0">
                  <a:solidFill>
                    <a:schemeClr val="lt1"/>
                  </a:solidFill>
                  <a:latin typeface="TIM Sans" panose="00000500000000000000" pitchFamily="50" charset="0"/>
                  <a:cs typeface="Arial" panose="020B0604020202020204" pitchFamily="34" charset="0"/>
                </a:rPr>
                <a:t>1Q 2021</a:t>
              </a:r>
              <a:endParaRPr lang="it-IT" b="1" dirty="0">
                <a:solidFill>
                  <a:srgbClr val="FFFFFF"/>
                </a:solidFill>
                <a:latin typeface="TIM Sans" panose="00000500000000000000" pitchFamily="50" charset="0"/>
              </a:endParaRPr>
            </a:p>
          </p:txBody>
        </p:sp>
        <p:sp>
          <p:nvSpPr>
            <p:cNvPr id="38" name="CasellaDiTesto 37">
              <a:extLst>
                <a:ext uri="{FF2B5EF4-FFF2-40B4-BE49-F238E27FC236}">
                  <a16:creationId xmlns:a16="http://schemas.microsoft.com/office/drawing/2014/main" id="{3D2228C8-5027-A947-A614-8A05616D7C2B}"/>
                </a:ext>
              </a:extLst>
            </p:cNvPr>
            <p:cNvSpPr txBox="1"/>
            <p:nvPr/>
          </p:nvSpPr>
          <p:spPr>
            <a:xfrm>
              <a:off x="4510859" y="3056332"/>
              <a:ext cx="1354676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it-IT" sz="1400" kern="1000" spc="-20" dirty="0">
                  <a:solidFill>
                    <a:srgbClr val="283481"/>
                  </a:solidFill>
                  <a:latin typeface="TIM Sans" panose="02020503040602060503" pitchFamily="18" charset="77"/>
                  <a:cs typeface="Arial" panose="020B0604020202020204" pitchFamily="34" charset="0"/>
                </a:rPr>
                <a:t>TREE-TIM </a:t>
              </a:r>
            </a:p>
            <a:p>
              <a:r>
                <a:rPr lang="it-IT" sz="1400" kern="1000" spc="-20" dirty="0" err="1">
                  <a:solidFill>
                    <a:srgbClr val="283481"/>
                  </a:solidFill>
                  <a:latin typeface="TIM Sans" panose="02020503040602060503" pitchFamily="18" charset="77"/>
                  <a:cs typeface="Arial" panose="020B0604020202020204" pitchFamily="34" charset="0"/>
                </a:rPr>
                <a:t>Proof</a:t>
              </a:r>
              <a:r>
                <a:rPr lang="it-IT" sz="1400" kern="1000" spc="-20" dirty="0">
                  <a:solidFill>
                    <a:srgbClr val="283481"/>
                  </a:solidFill>
                  <a:latin typeface="TIM Sans" panose="02020503040602060503" pitchFamily="18" charset="77"/>
                  <a:cs typeface="Arial" panose="020B0604020202020204" pitchFamily="34" charset="0"/>
                </a:rPr>
                <a:t> of Concept</a:t>
              </a:r>
            </a:p>
          </p:txBody>
        </p:sp>
        <p:cxnSp>
          <p:nvCxnSpPr>
            <p:cNvPr id="52" name="Connettore 1 51">
              <a:extLst>
                <a:ext uri="{FF2B5EF4-FFF2-40B4-BE49-F238E27FC236}">
                  <a16:creationId xmlns:a16="http://schemas.microsoft.com/office/drawing/2014/main" id="{7833CEE9-7AC1-F445-9926-E8F83A320094}"/>
                </a:ext>
              </a:extLst>
            </p:cNvPr>
            <p:cNvCxnSpPr/>
            <p:nvPr/>
          </p:nvCxnSpPr>
          <p:spPr>
            <a:xfrm>
              <a:off x="4397970" y="2366849"/>
              <a:ext cx="0" cy="1606840"/>
            </a:xfrm>
            <a:prstGeom prst="line">
              <a:avLst/>
            </a:prstGeom>
            <a:ln>
              <a:solidFill>
                <a:srgbClr val="EB00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e 56">
              <a:extLst>
                <a:ext uri="{FF2B5EF4-FFF2-40B4-BE49-F238E27FC236}">
                  <a16:creationId xmlns:a16="http://schemas.microsoft.com/office/drawing/2014/main" id="{4A0B02A1-AB0A-DE44-A145-3D8F6C93BFC0}"/>
                </a:ext>
              </a:extLst>
            </p:cNvPr>
            <p:cNvSpPr/>
            <p:nvPr/>
          </p:nvSpPr>
          <p:spPr>
            <a:xfrm>
              <a:off x="4315652" y="3880083"/>
              <a:ext cx="187214" cy="187214"/>
            </a:xfrm>
            <a:prstGeom prst="ellipse">
              <a:avLst/>
            </a:prstGeom>
            <a:solidFill>
              <a:srgbClr val="FF4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66" name="Gruppo 65">
            <a:extLst>
              <a:ext uri="{FF2B5EF4-FFF2-40B4-BE49-F238E27FC236}">
                <a16:creationId xmlns:a16="http://schemas.microsoft.com/office/drawing/2014/main" id="{7525DE94-BCBF-B44D-93D9-F4F93F6A69E5}"/>
              </a:ext>
            </a:extLst>
          </p:cNvPr>
          <p:cNvGrpSpPr/>
          <p:nvPr/>
        </p:nvGrpSpPr>
        <p:grpSpPr>
          <a:xfrm>
            <a:off x="8187740" y="2119147"/>
            <a:ext cx="1784899" cy="1792202"/>
            <a:chOff x="8187740" y="2275095"/>
            <a:chExt cx="1784899" cy="1792202"/>
          </a:xfrm>
        </p:grpSpPr>
        <p:sp>
          <p:nvSpPr>
            <p:cNvPr id="44" name="Rettangolo 27">
              <a:extLst>
                <a:ext uri="{FF2B5EF4-FFF2-40B4-BE49-F238E27FC236}">
                  <a16:creationId xmlns:a16="http://schemas.microsoft.com/office/drawing/2014/main" id="{A560CEEB-0025-7D49-8AD5-E5C0A0B1F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4954" y="2275095"/>
              <a:ext cx="1494222" cy="369332"/>
            </a:xfrm>
            <a:prstGeom prst="roundRect">
              <a:avLst>
                <a:gd name="adj" fmla="val 0"/>
              </a:avLst>
            </a:prstGeom>
            <a:solidFill>
              <a:srgbClr val="FF40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it-IT" b="1" dirty="0">
                  <a:solidFill>
                    <a:schemeClr val="lt1"/>
                  </a:solidFill>
                  <a:latin typeface="TIM Sans" panose="00000500000000000000" pitchFamily="50" charset="0"/>
                  <a:cs typeface="Arial" panose="020B0604020202020204" pitchFamily="34" charset="0"/>
                </a:rPr>
                <a:t>2023 (TBD)</a:t>
              </a:r>
            </a:p>
          </p:txBody>
        </p:sp>
        <p:sp>
          <p:nvSpPr>
            <p:cNvPr id="49" name="CasellaDiTesto 48">
              <a:extLst>
                <a:ext uri="{FF2B5EF4-FFF2-40B4-BE49-F238E27FC236}">
                  <a16:creationId xmlns:a16="http://schemas.microsoft.com/office/drawing/2014/main" id="{12FA4EDE-D438-7D4C-A8CD-DDB54A0E5EFD}"/>
                </a:ext>
              </a:extLst>
            </p:cNvPr>
            <p:cNvSpPr txBox="1"/>
            <p:nvPr/>
          </p:nvSpPr>
          <p:spPr>
            <a:xfrm>
              <a:off x="8389689" y="2942687"/>
              <a:ext cx="1582950" cy="86177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it-IT" sz="1400" b="1" kern="1000" spc="-20" dirty="0">
                  <a:solidFill>
                    <a:srgbClr val="283481"/>
                  </a:solidFill>
                  <a:latin typeface="TIM Sans" panose="02020503040602060503" pitchFamily="18" charset="77"/>
                  <a:cs typeface="Arial" panose="020B0604020202020204" pitchFamily="34" charset="0"/>
                </a:rPr>
                <a:t>ETSI TS 103 735 (Release 2) with Building and Smart city integration</a:t>
              </a:r>
            </a:p>
          </p:txBody>
        </p:sp>
        <p:cxnSp>
          <p:nvCxnSpPr>
            <p:cNvPr id="54" name="Connettore 1 53">
              <a:extLst>
                <a:ext uri="{FF2B5EF4-FFF2-40B4-BE49-F238E27FC236}">
                  <a16:creationId xmlns:a16="http://schemas.microsoft.com/office/drawing/2014/main" id="{BBA8597F-8CA2-AC4D-B980-4BAFE854EFEF}"/>
                </a:ext>
              </a:extLst>
            </p:cNvPr>
            <p:cNvCxnSpPr/>
            <p:nvPr/>
          </p:nvCxnSpPr>
          <p:spPr>
            <a:xfrm>
              <a:off x="8270059" y="2366849"/>
              <a:ext cx="0" cy="1606840"/>
            </a:xfrm>
            <a:prstGeom prst="line">
              <a:avLst/>
            </a:prstGeom>
            <a:ln>
              <a:solidFill>
                <a:srgbClr val="EB00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e 58">
              <a:extLst>
                <a:ext uri="{FF2B5EF4-FFF2-40B4-BE49-F238E27FC236}">
                  <a16:creationId xmlns:a16="http://schemas.microsoft.com/office/drawing/2014/main" id="{BE0962E7-F47E-3047-86F2-4CF592AF7D2A}"/>
                </a:ext>
              </a:extLst>
            </p:cNvPr>
            <p:cNvSpPr/>
            <p:nvPr/>
          </p:nvSpPr>
          <p:spPr>
            <a:xfrm>
              <a:off x="8187740" y="3880083"/>
              <a:ext cx="187214" cy="187214"/>
            </a:xfrm>
            <a:prstGeom prst="ellipse">
              <a:avLst/>
            </a:prstGeom>
            <a:solidFill>
              <a:srgbClr val="FF65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67" name="Gruppo 66">
            <a:extLst>
              <a:ext uri="{FF2B5EF4-FFF2-40B4-BE49-F238E27FC236}">
                <a16:creationId xmlns:a16="http://schemas.microsoft.com/office/drawing/2014/main" id="{6D4A9F56-D053-D942-AFDA-73762FC3B679}"/>
              </a:ext>
            </a:extLst>
          </p:cNvPr>
          <p:cNvGrpSpPr/>
          <p:nvPr/>
        </p:nvGrpSpPr>
        <p:grpSpPr>
          <a:xfrm>
            <a:off x="10118140" y="2074593"/>
            <a:ext cx="1913541" cy="1836756"/>
            <a:chOff x="10118140" y="2230541"/>
            <a:chExt cx="1913541" cy="1836756"/>
          </a:xfrm>
        </p:grpSpPr>
        <p:sp>
          <p:nvSpPr>
            <p:cNvPr id="45" name="Rettangolo 27">
              <a:extLst>
                <a:ext uri="{FF2B5EF4-FFF2-40B4-BE49-F238E27FC236}">
                  <a16:creationId xmlns:a16="http://schemas.microsoft.com/office/drawing/2014/main" id="{A1EEFA03-AE57-8A4B-8B58-8587762A86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39208" y="3268244"/>
              <a:ext cx="1692473" cy="369332"/>
            </a:xfrm>
            <a:prstGeom prst="roundRect">
              <a:avLst>
                <a:gd name="adj" fmla="val 0"/>
              </a:avLst>
            </a:prstGeom>
            <a:solidFill>
              <a:srgbClr val="FF40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>
                  <a:solidFill>
                    <a:schemeClr val="lt1"/>
                  </a:solidFill>
                  <a:latin typeface="TIM Sans" panose="00000500000000000000" pitchFamily="50" charset="0"/>
                  <a:cs typeface="Arial" panose="020B0604020202020204" pitchFamily="34" charset="0"/>
                </a:rPr>
                <a:t> 2023 (TBD)</a:t>
              </a:r>
              <a:endParaRPr lang="en-GB" b="1" dirty="0">
                <a:solidFill>
                  <a:srgbClr val="FFFFFF"/>
                </a:solidFill>
                <a:latin typeface="TIM Sans" panose="00000500000000000000" pitchFamily="50" charset="0"/>
              </a:endParaRPr>
            </a:p>
          </p:txBody>
        </p:sp>
        <p:sp>
          <p:nvSpPr>
            <p:cNvPr id="50" name="CasellaDiTesto 49">
              <a:extLst>
                <a:ext uri="{FF2B5EF4-FFF2-40B4-BE49-F238E27FC236}">
                  <a16:creationId xmlns:a16="http://schemas.microsoft.com/office/drawing/2014/main" id="{C0E5F69B-F086-C74A-8A7B-6ED6E97F793F}"/>
                </a:ext>
              </a:extLst>
            </p:cNvPr>
            <p:cNvSpPr txBox="1"/>
            <p:nvPr/>
          </p:nvSpPr>
          <p:spPr>
            <a:xfrm>
              <a:off x="10324817" y="2230541"/>
              <a:ext cx="1654002" cy="86177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GB" sz="1400" kern="1000" spc="-20" dirty="0">
                  <a:solidFill>
                    <a:srgbClr val="283481"/>
                  </a:solidFill>
                  <a:latin typeface="TIM Sans" panose="02020503040602060503" pitchFamily="18" charset="77"/>
                  <a:cs typeface="Arial" panose="020B0604020202020204" pitchFamily="34" charset="0"/>
                </a:rPr>
                <a:t>Assessing the opportunity to migrate  TS 103 735 </a:t>
              </a:r>
            </a:p>
            <a:p>
              <a:r>
                <a:rPr lang="en-GB" sz="1400" kern="1000" spc="-20" dirty="0">
                  <a:solidFill>
                    <a:srgbClr val="283481"/>
                  </a:solidFill>
                  <a:latin typeface="TIM Sans" panose="02020503040602060503" pitchFamily="18" charset="77"/>
                  <a:cs typeface="Arial" panose="020B0604020202020204" pitchFamily="34" charset="0"/>
                </a:rPr>
                <a:t>from an TS to an  EN</a:t>
              </a:r>
            </a:p>
          </p:txBody>
        </p:sp>
        <p:cxnSp>
          <p:nvCxnSpPr>
            <p:cNvPr id="55" name="Connettore 1 54">
              <a:extLst>
                <a:ext uri="{FF2B5EF4-FFF2-40B4-BE49-F238E27FC236}">
                  <a16:creationId xmlns:a16="http://schemas.microsoft.com/office/drawing/2014/main" id="{16163F02-D777-3343-BD2C-6EA146E6F508}"/>
                </a:ext>
              </a:extLst>
            </p:cNvPr>
            <p:cNvCxnSpPr/>
            <p:nvPr/>
          </p:nvCxnSpPr>
          <p:spPr>
            <a:xfrm>
              <a:off x="10200459" y="2366849"/>
              <a:ext cx="0" cy="1606840"/>
            </a:xfrm>
            <a:prstGeom prst="line">
              <a:avLst/>
            </a:prstGeom>
            <a:ln>
              <a:solidFill>
                <a:srgbClr val="EB00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e 59">
              <a:extLst>
                <a:ext uri="{FF2B5EF4-FFF2-40B4-BE49-F238E27FC236}">
                  <a16:creationId xmlns:a16="http://schemas.microsoft.com/office/drawing/2014/main" id="{FBFB1E1F-D30B-E544-80D5-3226A2A1B9DB}"/>
                </a:ext>
              </a:extLst>
            </p:cNvPr>
            <p:cNvSpPr/>
            <p:nvPr/>
          </p:nvSpPr>
          <p:spPr>
            <a:xfrm>
              <a:off x="10118140" y="3880083"/>
              <a:ext cx="187214" cy="187214"/>
            </a:xfrm>
            <a:prstGeom prst="ellipse">
              <a:avLst/>
            </a:prstGeom>
            <a:solidFill>
              <a:srgbClr val="FF4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1" name="Segnaposto testo 19">
            <a:extLst>
              <a:ext uri="{FF2B5EF4-FFF2-40B4-BE49-F238E27FC236}">
                <a16:creationId xmlns:a16="http://schemas.microsoft.com/office/drawing/2014/main" id="{D7CA0E1B-0568-BE45-A939-718EBB119CB4}"/>
              </a:ext>
            </a:extLst>
          </p:cNvPr>
          <p:cNvSpPr txBox="1">
            <a:spLocks/>
          </p:cNvSpPr>
          <p:nvPr/>
        </p:nvSpPr>
        <p:spPr>
          <a:xfrm>
            <a:off x="533873" y="1302244"/>
            <a:ext cx="10865927" cy="58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i="0" kern="1200" baseline="0">
                <a:solidFill>
                  <a:srgbClr val="A0A0A0"/>
                </a:solidFill>
                <a:latin typeface="TIM Sans" panose="00000500000000000000" pitchFamily="50" charset="0"/>
                <a:ea typeface="+mn-ea"/>
                <a:cs typeface="Arial"/>
              </a:defRPr>
            </a:lvl1pPr>
            <a:lvl2pPr marL="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133" kern="1200" baseline="0">
                <a:solidFill>
                  <a:schemeClr val="accent6"/>
                </a:solidFill>
                <a:latin typeface="Franklin Gothic Medium"/>
                <a:ea typeface="+mn-ea"/>
                <a:cs typeface="+mn-cs"/>
              </a:defRPr>
            </a:lvl2pPr>
            <a:lvl3pPr marL="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133" kern="1200" baseline="0">
                <a:solidFill>
                  <a:schemeClr val="accent6"/>
                </a:solidFill>
                <a:latin typeface="Franklin Gothic Medium"/>
                <a:ea typeface="+mn-ea"/>
                <a:cs typeface="+mn-cs"/>
              </a:defRPr>
            </a:lvl3pPr>
            <a:lvl4pPr marL="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133" kern="1200" baseline="0">
                <a:solidFill>
                  <a:schemeClr val="accent6"/>
                </a:solidFill>
                <a:latin typeface="Franklin Gothic Medium"/>
                <a:ea typeface="+mn-ea"/>
                <a:cs typeface="+mn-cs"/>
              </a:defRPr>
            </a:lvl4pPr>
            <a:lvl5pPr marL="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133" kern="1200" baseline="0">
                <a:solidFill>
                  <a:schemeClr val="accent6"/>
                </a:solidFill>
                <a:latin typeface="Franklin Gothic Medium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it-IT" sz="1800" b="1" dirty="0">
                <a:solidFill>
                  <a:srgbClr val="104392"/>
                </a:solidFill>
              </a:rPr>
              <a:t>Fast </a:t>
            </a:r>
            <a:r>
              <a:rPr lang="it-IT" sz="1800" b="1" dirty="0" err="1">
                <a:solidFill>
                  <a:srgbClr val="104392"/>
                </a:solidFill>
              </a:rPr>
              <a:t>standardization</a:t>
            </a:r>
            <a:r>
              <a:rPr lang="it-IT" sz="1800" b="1" dirty="0">
                <a:solidFill>
                  <a:srgbClr val="104392"/>
                </a:solidFill>
              </a:rPr>
              <a:t> re-</a:t>
            </a:r>
            <a:r>
              <a:rPr lang="it-IT" sz="1800" b="1" dirty="0" err="1">
                <a:solidFill>
                  <a:srgbClr val="104392"/>
                </a:solidFill>
              </a:rPr>
              <a:t>using</a:t>
            </a:r>
            <a:r>
              <a:rPr lang="it-IT" sz="1800" b="1" dirty="0">
                <a:solidFill>
                  <a:srgbClr val="104392"/>
                </a:solidFill>
              </a:rPr>
              <a:t> </a:t>
            </a:r>
            <a:r>
              <a:rPr lang="it-IT" sz="1800" b="1" dirty="0" err="1">
                <a:solidFill>
                  <a:srgbClr val="104392"/>
                </a:solidFill>
              </a:rPr>
              <a:t>exising</a:t>
            </a:r>
            <a:r>
              <a:rPr lang="it-IT" sz="1800" b="1" dirty="0">
                <a:solidFill>
                  <a:srgbClr val="104392"/>
                </a:solidFill>
              </a:rPr>
              <a:t> ETSI/oneM2M </a:t>
            </a:r>
            <a:r>
              <a:rPr lang="it-IT" sz="1800" b="1" dirty="0" err="1">
                <a:solidFill>
                  <a:srgbClr val="104392"/>
                </a:solidFill>
              </a:rPr>
              <a:t>communication</a:t>
            </a:r>
            <a:r>
              <a:rPr lang="it-IT" sz="1800" b="1" dirty="0">
                <a:solidFill>
                  <a:srgbClr val="104392"/>
                </a:solidFill>
              </a:rPr>
              <a:t> framework standards!</a:t>
            </a:r>
          </a:p>
          <a:p>
            <a:pPr>
              <a:buNone/>
            </a:pPr>
            <a:r>
              <a:rPr lang="it-IT" sz="1800" b="1" dirty="0">
                <a:solidFill>
                  <a:srgbClr val="104392"/>
                </a:solidFill>
              </a:rPr>
              <a:t> </a:t>
            </a:r>
            <a:r>
              <a:rPr lang="it-IT" sz="1800" b="1" dirty="0" err="1">
                <a:solidFill>
                  <a:srgbClr val="104392"/>
                </a:solidFill>
              </a:rPr>
              <a:t>It</a:t>
            </a:r>
            <a:r>
              <a:rPr lang="it-IT" sz="1800" b="1" dirty="0">
                <a:solidFill>
                  <a:srgbClr val="104392"/>
                </a:solidFill>
              </a:rPr>
              <a:t> </a:t>
            </a:r>
            <a:r>
              <a:rPr lang="it-IT" sz="1800" b="1" dirty="0" err="1">
                <a:solidFill>
                  <a:srgbClr val="104392"/>
                </a:solidFill>
              </a:rPr>
              <a:t>is</a:t>
            </a:r>
            <a:r>
              <a:rPr lang="it-IT" sz="1800" b="1" dirty="0">
                <a:solidFill>
                  <a:srgbClr val="104392"/>
                </a:solidFill>
              </a:rPr>
              <a:t> </a:t>
            </a:r>
            <a:r>
              <a:rPr lang="it-IT" sz="1800" b="1" dirty="0" err="1">
                <a:solidFill>
                  <a:srgbClr val="104392"/>
                </a:solidFill>
              </a:rPr>
              <a:t>possible</a:t>
            </a:r>
            <a:r>
              <a:rPr lang="it-IT" sz="1800" b="1" dirty="0">
                <a:solidFill>
                  <a:srgbClr val="104392"/>
                </a:solidFill>
              </a:rPr>
              <a:t> to </a:t>
            </a:r>
            <a:r>
              <a:rPr lang="it-IT" sz="1800" b="1" dirty="0" err="1">
                <a:solidFill>
                  <a:srgbClr val="104392"/>
                </a:solidFill>
              </a:rPr>
              <a:t>focalize</a:t>
            </a:r>
            <a:r>
              <a:rPr lang="it-IT" sz="1800" b="1" dirty="0">
                <a:solidFill>
                  <a:srgbClr val="104392"/>
                </a:solidFill>
              </a:rPr>
              <a:t> the </a:t>
            </a:r>
            <a:r>
              <a:rPr lang="it-IT" sz="1800" b="1" dirty="0" err="1">
                <a:solidFill>
                  <a:srgbClr val="104392"/>
                </a:solidFill>
              </a:rPr>
              <a:t>development</a:t>
            </a:r>
            <a:r>
              <a:rPr lang="it-IT" sz="1800" b="1" dirty="0">
                <a:solidFill>
                  <a:srgbClr val="104392"/>
                </a:solidFill>
              </a:rPr>
              <a:t> on the </a:t>
            </a:r>
            <a:r>
              <a:rPr lang="it-IT" sz="1800" b="1">
                <a:solidFill>
                  <a:srgbClr val="104392"/>
                </a:solidFill>
              </a:rPr>
              <a:t>lift system </a:t>
            </a:r>
            <a:r>
              <a:rPr lang="it-IT" sz="1800" b="1" dirty="0" err="1">
                <a:solidFill>
                  <a:srgbClr val="104392"/>
                </a:solidFill>
              </a:rPr>
              <a:t>specific</a:t>
            </a:r>
            <a:r>
              <a:rPr lang="it-IT" sz="1800" b="1" dirty="0">
                <a:solidFill>
                  <a:srgbClr val="104392"/>
                </a:solidFill>
              </a:rPr>
              <a:t> </a:t>
            </a:r>
            <a:r>
              <a:rPr lang="it-IT" sz="1800" b="1" dirty="0" err="1">
                <a:solidFill>
                  <a:srgbClr val="104392"/>
                </a:solidFill>
              </a:rPr>
              <a:t>components</a:t>
            </a:r>
            <a:r>
              <a:rPr lang="it-IT" sz="1800" b="1" dirty="0">
                <a:solidFill>
                  <a:srgbClr val="104392"/>
                </a:solidFill>
              </a:rPr>
              <a:t>!</a:t>
            </a:r>
            <a:endParaRPr lang="en-US" sz="1800" b="1" dirty="0">
              <a:solidFill>
                <a:srgbClr val="104392"/>
              </a:solidFill>
            </a:endParaRPr>
          </a:p>
        </p:txBody>
      </p:sp>
      <p:sp>
        <p:nvSpPr>
          <p:cNvPr id="36" name="CasellaDiTesto 49">
            <a:extLst>
              <a:ext uri="{FF2B5EF4-FFF2-40B4-BE49-F238E27FC236}">
                <a16:creationId xmlns:a16="http://schemas.microsoft.com/office/drawing/2014/main" id="{085EF1CC-5E4E-4C76-BD71-AF8EDD2AA512}"/>
              </a:ext>
            </a:extLst>
          </p:cNvPr>
          <p:cNvSpPr txBox="1"/>
          <p:nvPr/>
        </p:nvSpPr>
        <p:spPr>
          <a:xfrm>
            <a:off x="6445574" y="3957968"/>
            <a:ext cx="1785920" cy="86177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it-IT" sz="1400" b="1" kern="1000" spc="-20" dirty="0" err="1">
                <a:solidFill>
                  <a:srgbClr val="283481"/>
                </a:solidFill>
                <a:latin typeface="TIM Sans" panose="02020503040602060503" pitchFamily="18" charset="77"/>
                <a:cs typeface="Arial" panose="020B0604020202020204" pitchFamily="34" charset="0"/>
              </a:rPr>
              <a:t>Finalization</a:t>
            </a:r>
            <a:r>
              <a:rPr lang="it-IT" sz="1400" b="1" kern="1000" spc="-20" dirty="0">
                <a:solidFill>
                  <a:srgbClr val="283481"/>
                </a:solidFill>
                <a:latin typeface="TIM Sans" panose="02020503040602060503" pitchFamily="18" charset="77"/>
                <a:cs typeface="Arial" panose="020B0604020202020204" pitchFamily="34" charset="0"/>
              </a:rPr>
              <a:t> of Twin standard TS 103 849  Smart </a:t>
            </a:r>
            <a:r>
              <a:rPr lang="it-IT" sz="1400" b="1" kern="1000" spc="-20" dirty="0" err="1">
                <a:solidFill>
                  <a:srgbClr val="283481"/>
                </a:solidFill>
                <a:latin typeface="TIM Sans" panose="02020503040602060503" pitchFamily="18" charset="77"/>
                <a:cs typeface="Arial" panose="020B0604020202020204" pitchFamily="34" charset="0"/>
              </a:rPr>
              <a:t>Escalators</a:t>
            </a:r>
            <a:r>
              <a:rPr lang="it-IT" sz="1400" b="1" kern="1000" spc="-20" dirty="0">
                <a:solidFill>
                  <a:srgbClr val="283481"/>
                </a:solidFill>
                <a:latin typeface="TIM Sans" panose="02020503040602060503" pitchFamily="18" charset="77"/>
                <a:cs typeface="Arial" panose="020B0604020202020204" pitchFamily="34" charset="0"/>
              </a:rPr>
              <a:t> IoT System</a:t>
            </a:r>
          </a:p>
        </p:txBody>
      </p:sp>
      <p:sp>
        <p:nvSpPr>
          <p:cNvPr id="46" name="CasellaDiTesto 49">
            <a:extLst>
              <a:ext uri="{FF2B5EF4-FFF2-40B4-BE49-F238E27FC236}">
                <a16:creationId xmlns:a16="http://schemas.microsoft.com/office/drawing/2014/main" id="{D22A1EFB-2556-46F0-BDC8-CB1158F3D8E7}"/>
              </a:ext>
            </a:extLst>
          </p:cNvPr>
          <p:cNvSpPr txBox="1"/>
          <p:nvPr/>
        </p:nvSpPr>
        <p:spPr>
          <a:xfrm>
            <a:off x="118603" y="4853918"/>
            <a:ext cx="2864628" cy="15240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it-IT" sz="1400" b="1" kern="1000" spc="-20" dirty="0">
                <a:solidFill>
                  <a:srgbClr val="283481"/>
                </a:solidFill>
                <a:latin typeface="TIM Sans" panose="02020503040602060503" pitchFamily="18" charset="77"/>
                <a:cs typeface="Arial" panose="020B0604020202020204" pitchFamily="34" charset="0"/>
              </a:rPr>
              <a:t>TR</a:t>
            </a:r>
            <a:r>
              <a:rPr lang="it-IT" sz="1400" kern="1000" spc="-20" dirty="0">
                <a:solidFill>
                  <a:srgbClr val="283481"/>
                </a:solidFill>
                <a:latin typeface="TIM Sans" panose="02020503040602060503" pitchFamily="18" charset="77"/>
                <a:cs typeface="Arial" panose="020B0604020202020204" pitchFamily="34" charset="0"/>
              </a:rPr>
              <a:t>: Technical Report</a:t>
            </a:r>
          </a:p>
          <a:p>
            <a:r>
              <a:rPr lang="it-IT" sz="1400" b="1" kern="1000" spc="-20" dirty="0">
                <a:solidFill>
                  <a:srgbClr val="283481"/>
                </a:solidFill>
                <a:latin typeface="TIM Sans" panose="02020503040602060503" pitchFamily="18" charset="77"/>
                <a:cs typeface="Arial" panose="020B0604020202020204" pitchFamily="34" charset="0"/>
              </a:rPr>
              <a:t>TS</a:t>
            </a:r>
            <a:r>
              <a:rPr lang="it-IT" sz="1400" kern="1000" spc="-20" dirty="0">
                <a:solidFill>
                  <a:srgbClr val="283481"/>
                </a:solidFill>
                <a:latin typeface="TIM Sans" panose="02020503040602060503" pitchFamily="18" charset="77"/>
                <a:cs typeface="Arial" panose="020B0604020202020204" pitchFamily="34" charset="0"/>
              </a:rPr>
              <a:t>: Technical </a:t>
            </a:r>
            <a:r>
              <a:rPr lang="it-IT" sz="1400" kern="1000" spc="-20" dirty="0" err="1">
                <a:solidFill>
                  <a:srgbClr val="283481"/>
                </a:solidFill>
                <a:latin typeface="TIM Sans" panose="02020503040602060503" pitchFamily="18" charset="77"/>
                <a:cs typeface="Arial" panose="020B0604020202020204" pitchFamily="34" charset="0"/>
              </a:rPr>
              <a:t>Specification</a:t>
            </a:r>
            <a:endParaRPr lang="it-IT" sz="1400" kern="1000" spc="-20" dirty="0">
              <a:solidFill>
                <a:srgbClr val="283481"/>
              </a:solidFill>
              <a:latin typeface="TIM Sans" panose="02020503040602060503" pitchFamily="18" charset="77"/>
              <a:cs typeface="Arial" panose="020B0604020202020204" pitchFamily="34" charset="0"/>
            </a:endParaRPr>
          </a:p>
          <a:p>
            <a:r>
              <a:rPr lang="it-IT" sz="1400" b="1" kern="1000" spc="-20" dirty="0">
                <a:solidFill>
                  <a:srgbClr val="283481"/>
                </a:solidFill>
                <a:latin typeface="TIM Sans" panose="02020503040602060503" pitchFamily="18" charset="77"/>
                <a:cs typeface="Arial" panose="020B0604020202020204" pitchFamily="34" charset="0"/>
              </a:rPr>
              <a:t>EN</a:t>
            </a:r>
            <a:r>
              <a:rPr lang="it-IT" sz="1400" kern="1000" spc="-20" dirty="0">
                <a:solidFill>
                  <a:srgbClr val="283481"/>
                </a:solidFill>
                <a:latin typeface="TIM Sans" panose="02020503040602060503" pitchFamily="18" charset="77"/>
                <a:cs typeface="Arial" panose="020B0604020202020204" pitchFamily="34" charset="0"/>
              </a:rPr>
              <a:t>: </a:t>
            </a:r>
            <a:r>
              <a:rPr lang="it-IT" sz="1400" kern="1000" spc="-20" dirty="0" err="1">
                <a:solidFill>
                  <a:srgbClr val="283481"/>
                </a:solidFill>
                <a:latin typeface="TIM Sans" panose="02020503040602060503" pitchFamily="18" charset="77"/>
                <a:cs typeface="Arial" panose="020B0604020202020204" pitchFamily="34" charset="0"/>
              </a:rPr>
              <a:t>European</a:t>
            </a:r>
            <a:r>
              <a:rPr lang="it-IT" sz="1400" kern="1000" spc="-20" dirty="0">
                <a:solidFill>
                  <a:srgbClr val="283481"/>
                </a:solidFill>
                <a:latin typeface="TIM Sans" panose="02020503040602060503" pitchFamily="18" charset="77"/>
                <a:cs typeface="Arial" panose="020B0604020202020204" pitchFamily="34" charset="0"/>
              </a:rPr>
              <a:t> </a:t>
            </a:r>
            <a:r>
              <a:rPr lang="it-IT" sz="1400" kern="1000" spc="-20" dirty="0" err="1">
                <a:solidFill>
                  <a:srgbClr val="283481"/>
                </a:solidFill>
                <a:latin typeface="TIM Sans" panose="02020503040602060503" pitchFamily="18" charset="77"/>
                <a:cs typeface="Arial" panose="020B0604020202020204" pitchFamily="34" charset="0"/>
              </a:rPr>
              <a:t>Norm</a:t>
            </a:r>
            <a:endParaRPr lang="it-IT" sz="1400" kern="1000" spc="-20" dirty="0">
              <a:solidFill>
                <a:srgbClr val="283481"/>
              </a:solidFill>
              <a:latin typeface="TIM Sans" panose="02020503040602060503" pitchFamily="18" charset="77"/>
              <a:cs typeface="Arial" panose="020B0604020202020204" pitchFamily="34" charset="0"/>
            </a:endParaRPr>
          </a:p>
          <a:p>
            <a:endParaRPr lang="it-IT" sz="1400" kern="1000" spc="-20" dirty="0">
              <a:solidFill>
                <a:srgbClr val="283481"/>
              </a:solidFill>
              <a:latin typeface="TIM Sans" panose="02020503040602060503" pitchFamily="18" charset="77"/>
              <a:cs typeface="Arial" panose="020B0604020202020204" pitchFamily="34" charset="0"/>
            </a:endParaRPr>
          </a:p>
          <a:p>
            <a:r>
              <a:rPr lang="it-IT" sz="1400" b="1" kern="1000" spc="-20" dirty="0">
                <a:solidFill>
                  <a:srgbClr val="283481"/>
                </a:solidFill>
                <a:latin typeface="TIM Sans" panose="02020503040602060503" pitchFamily="18" charset="77"/>
                <a:cs typeface="Arial" panose="020B0604020202020204" pitchFamily="34" charset="0"/>
              </a:rPr>
              <a:t>ETSI Standards  are </a:t>
            </a:r>
            <a:r>
              <a:rPr lang="it-IT" sz="1400" b="1" kern="1000" spc="-20" dirty="0" err="1">
                <a:solidFill>
                  <a:srgbClr val="283481"/>
                </a:solidFill>
                <a:latin typeface="TIM Sans" panose="02020503040602060503" pitchFamily="18" charset="77"/>
                <a:cs typeface="Arial" panose="020B0604020202020204" pitchFamily="34" charset="0"/>
              </a:rPr>
              <a:t>freely</a:t>
            </a:r>
            <a:r>
              <a:rPr lang="it-IT" sz="1400" b="1" kern="1000" spc="-20" dirty="0">
                <a:solidFill>
                  <a:srgbClr val="283481"/>
                </a:solidFill>
                <a:latin typeface="TIM Sans" panose="02020503040602060503" pitchFamily="18" charset="77"/>
                <a:cs typeface="Arial" panose="020B0604020202020204" pitchFamily="34" charset="0"/>
              </a:rPr>
              <a:t> </a:t>
            </a:r>
            <a:r>
              <a:rPr lang="it-IT" sz="1400" b="1" kern="1000" spc="-20" dirty="0" err="1">
                <a:solidFill>
                  <a:srgbClr val="283481"/>
                </a:solidFill>
                <a:latin typeface="TIM Sans" panose="02020503040602060503" pitchFamily="18" charset="77"/>
                <a:cs typeface="Arial" panose="020B0604020202020204" pitchFamily="34" charset="0"/>
              </a:rPr>
              <a:t>downloadable</a:t>
            </a:r>
            <a:r>
              <a:rPr lang="it-IT" sz="1400" b="1" kern="1000" spc="-20" dirty="0">
                <a:solidFill>
                  <a:srgbClr val="283481"/>
                </a:solidFill>
                <a:latin typeface="TIM Sans" panose="02020503040602060503" pitchFamily="18" charset="77"/>
                <a:cs typeface="Arial" panose="020B0604020202020204" pitchFamily="34" charset="0"/>
              </a:rPr>
              <a:t>  </a:t>
            </a:r>
            <a:r>
              <a:rPr lang="it-IT" sz="1400" b="1" kern="1000" spc="-20" dirty="0" err="1">
                <a:solidFill>
                  <a:srgbClr val="283481"/>
                </a:solidFill>
                <a:latin typeface="TIM Sans" panose="02020503040602060503" pitchFamily="18" charset="77"/>
                <a:cs typeface="Arial" panose="020B0604020202020204" pitchFamily="34" charset="0"/>
              </a:rPr>
              <a:t>at</a:t>
            </a:r>
            <a:r>
              <a:rPr lang="it-IT" sz="1400" b="1" kern="1000" spc="-20" dirty="0">
                <a:solidFill>
                  <a:srgbClr val="283481"/>
                </a:solidFill>
                <a:latin typeface="TIM Sans" panose="02020503040602060503" pitchFamily="18" charset="77"/>
                <a:cs typeface="Arial" panose="020B0604020202020204" pitchFamily="34" charset="0"/>
              </a:rPr>
              <a:t> ETSI website: www.etsi.org</a:t>
            </a:r>
          </a:p>
        </p:txBody>
      </p:sp>
      <p:sp>
        <p:nvSpPr>
          <p:cNvPr id="70" name="CasellaDiTesto 37">
            <a:extLst>
              <a:ext uri="{FF2B5EF4-FFF2-40B4-BE49-F238E27FC236}">
                <a16:creationId xmlns:a16="http://schemas.microsoft.com/office/drawing/2014/main" id="{5DB5D5DF-AA4F-46F6-B80B-C39FD150F3DA}"/>
              </a:ext>
            </a:extLst>
          </p:cNvPr>
          <p:cNvSpPr txBox="1"/>
          <p:nvPr/>
        </p:nvSpPr>
        <p:spPr>
          <a:xfrm>
            <a:off x="4446084" y="4641039"/>
            <a:ext cx="1888840" cy="12926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it-IT" sz="1400" b="1" kern="1000" spc="-20" dirty="0">
                <a:solidFill>
                  <a:srgbClr val="283481"/>
                </a:solidFill>
                <a:latin typeface="TIM Sans" panose="02020503040602060503" pitchFamily="18" charset="77"/>
                <a:cs typeface="Arial" panose="020B0604020202020204" pitchFamily="34" charset="0"/>
              </a:rPr>
              <a:t>Integration with SAREF </a:t>
            </a:r>
            <a:r>
              <a:rPr lang="it-IT" sz="1400" kern="1000" spc="-20" dirty="0" err="1">
                <a:solidFill>
                  <a:srgbClr val="283481"/>
                </a:solidFill>
                <a:latin typeface="TIM Sans" panose="02020503040602060503" pitchFamily="18" charset="77"/>
                <a:cs typeface="Arial" panose="020B0604020202020204" pitchFamily="34" charset="0"/>
              </a:rPr>
              <a:t>ontology</a:t>
            </a:r>
            <a:r>
              <a:rPr lang="it-IT" sz="1400" kern="1000" spc="-20" dirty="0">
                <a:solidFill>
                  <a:srgbClr val="283481"/>
                </a:solidFill>
                <a:latin typeface="TIM Sans" panose="02020503040602060503" pitchFamily="18" charset="77"/>
                <a:cs typeface="Arial" panose="020B0604020202020204" pitchFamily="34" charset="0"/>
              </a:rPr>
              <a:t> standard</a:t>
            </a:r>
          </a:p>
          <a:p>
            <a:r>
              <a:rPr lang="en-US" sz="1400" b="1" kern="1000" spc="-20" dirty="0">
                <a:solidFill>
                  <a:srgbClr val="283481"/>
                </a:solidFill>
                <a:latin typeface="TIM Sans" panose="02020503040602060503" pitchFamily="18" charset="77"/>
                <a:cs typeface="Arial" panose="020B0604020202020204" pitchFamily="34" charset="0"/>
              </a:rPr>
              <a:t>ETSI TS 103 410-11: Extension to SAREF; Part 10: Smart Lifts</a:t>
            </a:r>
            <a:endParaRPr lang="it-IT" sz="1400" b="1" kern="1000" spc="-20" dirty="0">
              <a:solidFill>
                <a:srgbClr val="283481"/>
              </a:solidFill>
              <a:latin typeface="TIM Sans" panose="02020503040602060503" pitchFamily="18" charset="77"/>
              <a:cs typeface="Arial" panose="020B0604020202020204" pitchFamily="34" charset="0"/>
            </a:endParaRPr>
          </a:p>
        </p:txBody>
      </p:sp>
      <p:cxnSp>
        <p:nvCxnSpPr>
          <p:cNvPr id="71" name="Connettore 1 51">
            <a:extLst>
              <a:ext uri="{FF2B5EF4-FFF2-40B4-BE49-F238E27FC236}">
                <a16:creationId xmlns:a16="http://schemas.microsoft.com/office/drawing/2014/main" id="{87BFDF2F-87BD-4C32-8F99-8DDF4B1C5E68}"/>
              </a:ext>
            </a:extLst>
          </p:cNvPr>
          <p:cNvCxnSpPr/>
          <p:nvPr/>
        </p:nvCxnSpPr>
        <p:spPr>
          <a:xfrm>
            <a:off x="4404381" y="3917287"/>
            <a:ext cx="0" cy="1606840"/>
          </a:xfrm>
          <a:prstGeom prst="line">
            <a:avLst/>
          </a:prstGeom>
          <a:ln>
            <a:solidFill>
              <a:srgbClr val="EB00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asellaDiTesto 37">
            <a:extLst>
              <a:ext uri="{FF2B5EF4-FFF2-40B4-BE49-F238E27FC236}">
                <a16:creationId xmlns:a16="http://schemas.microsoft.com/office/drawing/2014/main" id="{16EB7ECE-244E-427D-90C2-D4A147BA33E3}"/>
              </a:ext>
            </a:extLst>
          </p:cNvPr>
          <p:cNvSpPr txBox="1"/>
          <p:nvPr/>
        </p:nvSpPr>
        <p:spPr>
          <a:xfrm>
            <a:off x="6223474" y="5780782"/>
            <a:ext cx="3730926" cy="107721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it-IT" sz="1400" b="1" kern="1000" spc="-20" dirty="0">
                <a:solidFill>
                  <a:srgbClr val="283481"/>
                </a:solidFill>
                <a:latin typeface="TIM Sans" panose="02020503040602060503" pitchFamily="18" charset="77"/>
                <a:cs typeface="Arial" panose="020B0604020202020204" pitchFamily="34" charset="0"/>
              </a:rPr>
              <a:t>SAREF</a:t>
            </a:r>
            <a:r>
              <a:rPr lang="it-IT" sz="1400" kern="1000" spc="-20" dirty="0">
                <a:solidFill>
                  <a:srgbClr val="283481"/>
                </a:solidFill>
                <a:latin typeface="TIM Sans" panose="02020503040602060503" pitchFamily="18" charset="77"/>
                <a:cs typeface="Arial" panose="020B0604020202020204" pitchFamily="34" charset="0"/>
              </a:rPr>
              <a:t>: Smart Application </a:t>
            </a:r>
            <a:r>
              <a:rPr lang="it-IT" sz="1400" kern="1000" spc="-20" dirty="0" err="1">
                <a:solidFill>
                  <a:srgbClr val="283481"/>
                </a:solidFill>
                <a:latin typeface="TIM Sans" panose="02020503040602060503" pitchFamily="18" charset="77"/>
                <a:cs typeface="Arial" panose="020B0604020202020204" pitchFamily="34" charset="0"/>
              </a:rPr>
              <a:t>REFerence</a:t>
            </a:r>
            <a:r>
              <a:rPr lang="it-IT" sz="1400" kern="1000" spc="-20" dirty="0">
                <a:solidFill>
                  <a:srgbClr val="283481"/>
                </a:solidFill>
                <a:latin typeface="TIM Sans" panose="02020503040602060503" pitchFamily="18" charset="77"/>
                <a:cs typeface="Arial" panose="020B0604020202020204" pitchFamily="34" charset="0"/>
              </a:rPr>
              <a:t>  </a:t>
            </a:r>
            <a:r>
              <a:rPr lang="it-IT" sz="1400" kern="1000" spc="-20" dirty="0" err="1">
                <a:solidFill>
                  <a:srgbClr val="283481"/>
                </a:solidFill>
                <a:latin typeface="TIM Sans" panose="02020503040602060503" pitchFamily="18" charset="77"/>
                <a:cs typeface="Arial" panose="020B0604020202020204" pitchFamily="34" charset="0"/>
              </a:rPr>
              <a:t>ontology</a:t>
            </a:r>
            <a:r>
              <a:rPr lang="it-IT" sz="1400" kern="1000" spc="-20" dirty="0">
                <a:solidFill>
                  <a:srgbClr val="283481"/>
                </a:solidFill>
                <a:latin typeface="TIM Sans" panose="02020503040602060503" pitchFamily="18" charset="77"/>
                <a:cs typeface="Arial" panose="020B0604020202020204" pitchFamily="34" charset="0"/>
              </a:rPr>
              <a:t> </a:t>
            </a:r>
            <a:r>
              <a:rPr lang="it-IT" sz="1400" kern="1000" spc="-20" dirty="0" err="1">
                <a:solidFill>
                  <a:srgbClr val="283481"/>
                </a:solidFill>
                <a:latin typeface="TIM Sans" panose="02020503040602060503" pitchFamily="18" charset="77"/>
                <a:cs typeface="Arial" panose="020B0604020202020204" pitchFamily="34" charset="0"/>
              </a:rPr>
              <a:t>is</a:t>
            </a:r>
            <a:r>
              <a:rPr lang="it-IT" sz="1400" kern="1000" spc="-20" dirty="0">
                <a:solidFill>
                  <a:srgbClr val="283481"/>
                </a:solidFill>
                <a:latin typeface="TIM Sans" panose="02020503040602060503" pitchFamily="18" charset="77"/>
                <a:cs typeface="Arial" panose="020B0604020202020204" pitchFamily="34" charset="0"/>
              </a:rPr>
              <a:t> an ETSI Standard </a:t>
            </a:r>
            <a:r>
              <a:rPr lang="it-IT" sz="1400" kern="1000" spc="-20" dirty="0" err="1">
                <a:solidFill>
                  <a:srgbClr val="283481"/>
                </a:solidFill>
                <a:latin typeface="TIM Sans" panose="02020503040602060503" pitchFamily="18" charset="77"/>
                <a:cs typeface="Arial" panose="020B0604020202020204" pitchFamily="34" charset="0"/>
              </a:rPr>
              <a:t>developed</a:t>
            </a:r>
            <a:r>
              <a:rPr lang="it-IT" sz="1400" kern="1000" spc="-20" dirty="0">
                <a:solidFill>
                  <a:srgbClr val="283481"/>
                </a:solidFill>
                <a:latin typeface="TIM Sans" panose="02020503040602060503" pitchFamily="18" charset="77"/>
                <a:cs typeface="Arial" panose="020B0604020202020204" pitchFamily="34" charset="0"/>
              </a:rPr>
              <a:t> to support the EU DG Connect </a:t>
            </a:r>
            <a:r>
              <a:rPr lang="it-IT" sz="1400" kern="1000" spc="-20" dirty="0" err="1">
                <a:solidFill>
                  <a:srgbClr val="283481"/>
                </a:solidFill>
                <a:latin typeface="TIM Sans" panose="02020503040602060503" pitchFamily="18" charset="77"/>
                <a:cs typeface="Arial" panose="020B0604020202020204" pitchFamily="34" charset="0"/>
              </a:rPr>
              <a:t>initiative</a:t>
            </a:r>
            <a:r>
              <a:rPr lang="it-IT" sz="1400" kern="1000" spc="-20" dirty="0">
                <a:solidFill>
                  <a:srgbClr val="283481"/>
                </a:solidFill>
                <a:latin typeface="TIM Sans" panose="02020503040602060503" pitchFamily="18" charset="77"/>
                <a:cs typeface="Arial" panose="020B0604020202020204" pitchFamily="34" charset="0"/>
              </a:rPr>
              <a:t> for semantic </a:t>
            </a:r>
            <a:r>
              <a:rPr lang="it-IT" sz="1400" kern="1000" spc="-20" dirty="0" err="1">
                <a:solidFill>
                  <a:srgbClr val="283481"/>
                </a:solidFill>
                <a:latin typeface="TIM Sans" panose="02020503040602060503" pitchFamily="18" charset="77"/>
                <a:cs typeface="Arial" panose="020B0604020202020204" pitchFamily="34" charset="0"/>
              </a:rPr>
              <a:t>interoperability</a:t>
            </a:r>
            <a:r>
              <a:rPr lang="it-IT" sz="1400" kern="1000" spc="-20" dirty="0">
                <a:solidFill>
                  <a:srgbClr val="283481"/>
                </a:solidFill>
                <a:latin typeface="TIM Sans" panose="02020503040602060503" pitchFamily="18" charset="77"/>
                <a:cs typeface="Arial" panose="020B0604020202020204" pitchFamily="34" charset="0"/>
              </a:rPr>
              <a:t> in IoT</a:t>
            </a:r>
          </a:p>
          <a:p>
            <a:r>
              <a:rPr lang="it-IT" sz="1400" kern="1000" spc="-20" dirty="0">
                <a:solidFill>
                  <a:srgbClr val="283481"/>
                </a:solidFill>
                <a:latin typeface="TIM Sans" panose="02020503040602060503" pitchFamily="18" charset="77"/>
                <a:cs typeface="Arial" panose="020B0604020202020204" pitchFamily="34" charset="0"/>
              </a:rPr>
              <a:t>website: saref.etsi.org</a:t>
            </a:r>
          </a:p>
        </p:txBody>
      </p:sp>
      <p:sp>
        <p:nvSpPr>
          <p:cNvPr id="63" name="CasellaDiTesto 37">
            <a:extLst>
              <a:ext uri="{FF2B5EF4-FFF2-40B4-BE49-F238E27FC236}">
                <a16:creationId xmlns:a16="http://schemas.microsoft.com/office/drawing/2014/main" id="{F73CD986-0E93-4403-A14D-A75757774FA0}"/>
              </a:ext>
            </a:extLst>
          </p:cNvPr>
          <p:cNvSpPr txBox="1"/>
          <p:nvPr/>
        </p:nvSpPr>
        <p:spPr>
          <a:xfrm>
            <a:off x="9617745" y="4273843"/>
            <a:ext cx="1888840" cy="86177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it-IT" sz="1400" b="1" kern="1000" spc="-20" dirty="0" err="1">
                <a:solidFill>
                  <a:srgbClr val="283481"/>
                </a:solidFill>
                <a:latin typeface="TIM Sans" panose="02020503040602060503" pitchFamily="18" charset="77"/>
                <a:cs typeface="Arial" panose="020B0604020202020204" pitchFamily="34" charset="0"/>
              </a:rPr>
              <a:t>Revision</a:t>
            </a:r>
            <a:r>
              <a:rPr lang="it-IT" sz="1400" b="1" kern="1000" spc="-20" dirty="0">
                <a:solidFill>
                  <a:srgbClr val="283481"/>
                </a:solidFill>
                <a:latin typeface="TIM Sans" panose="02020503040602060503" pitchFamily="18" charset="77"/>
                <a:cs typeface="Arial" panose="020B0604020202020204" pitchFamily="34" charset="0"/>
              </a:rPr>
              <a:t> of </a:t>
            </a:r>
            <a:r>
              <a:rPr lang="en-US" sz="1400" b="1" kern="1000" spc="-20" dirty="0">
                <a:solidFill>
                  <a:srgbClr val="283481"/>
                </a:solidFill>
                <a:latin typeface="TIM Sans" panose="02020503040602060503" pitchFamily="18" charset="77"/>
                <a:cs typeface="Arial" panose="020B0604020202020204" pitchFamily="34" charset="0"/>
              </a:rPr>
              <a:t>ETSI TS 103 410-11: Extension to SAREF; Part 10: Smart Lifts</a:t>
            </a:r>
            <a:endParaRPr lang="it-IT" sz="1400" b="1" kern="1000" spc="-20" dirty="0">
              <a:solidFill>
                <a:srgbClr val="283481"/>
              </a:solidFill>
              <a:latin typeface="TIM Sans" panose="02020503040602060503" pitchFamily="18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40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egnaposto immagine 58">
            <a:extLst>
              <a:ext uri="{FF2B5EF4-FFF2-40B4-BE49-F238E27FC236}">
                <a16:creationId xmlns:a16="http://schemas.microsoft.com/office/drawing/2014/main" id="{3FCCC668-2247-4814-9CC5-9C5D4B447AA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1383" t="-525" r="1387" b="-1"/>
          <a:stretch/>
        </p:blipFill>
        <p:spPr>
          <a:xfrm>
            <a:off x="7417837" y="2558670"/>
            <a:ext cx="4774161" cy="4299330"/>
          </a:xfr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F9D4857-6CCC-4D0D-9CD4-99728928D13F}"/>
              </a:ext>
            </a:extLst>
          </p:cNvPr>
          <p:cNvSpPr txBox="1">
            <a:spLocks/>
          </p:cNvSpPr>
          <p:nvPr/>
        </p:nvSpPr>
        <p:spPr>
          <a:xfrm>
            <a:off x="3067430" y="3612414"/>
            <a:ext cx="1706734" cy="1822442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16600" b="1" dirty="0">
                <a:solidFill>
                  <a:srgbClr val="0070C0"/>
                </a:solidFill>
              </a:rPr>
              <a:t>+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49A74D9F-F08F-4CB5-B782-C366A99892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84" t="4186" b="1"/>
          <a:stretch/>
        </p:blipFill>
        <p:spPr>
          <a:xfrm>
            <a:off x="859646" y="3852340"/>
            <a:ext cx="2043208" cy="855995"/>
          </a:xfrm>
          <a:prstGeom prst="rect">
            <a:avLst/>
          </a:prstGeom>
        </p:spPr>
      </p:pic>
      <p:pic>
        <p:nvPicPr>
          <p:cNvPr id="14" name="Immagine 12">
            <a:extLst>
              <a:ext uri="{FF2B5EF4-FFF2-40B4-BE49-F238E27FC236}">
                <a16:creationId xmlns:a16="http://schemas.microsoft.com/office/drawing/2014/main" id="{DA6370DF-E4AD-4F56-BE49-3D658A7440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9233" y="2187738"/>
            <a:ext cx="2152575" cy="1464945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56B03E69-4E93-456B-A0C8-71A695C59A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439" y="5051664"/>
            <a:ext cx="2106161" cy="1009895"/>
          </a:xfrm>
          <a:prstGeom prst="rect">
            <a:avLst/>
          </a:prstGeom>
        </p:spPr>
      </p:pic>
      <p:pic>
        <p:nvPicPr>
          <p:cNvPr id="16" name="Immagine 15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A82D95BE-30C1-497C-ABFC-474C2A5E115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14" b="90517" l="10514" r="82243">
                        <a14:foregroundMark x1="16589" y1="12500" x2="10748" y2="74569"/>
                        <a14:foregroundMark x1="10748" y1="74569" x2="28271" y2="90086"/>
                        <a14:foregroundMark x1="28271" y1="90086" x2="47196" y2="87069"/>
                        <a14:foregroundMark x1="47196" y1="87069" x2="80607" y2="87069"/>
                        <a14:foregroundMark x1="80607" y1="87069" x2="87150" y2="59052"/>
                        <a14:foregroundMark x1="87150" y1="59052" x2="80607" y2="31034"/>
                        <a14:foregroundMark x1="80607" y1="31034" x2="63318" y2="31034"/>
                        <a14:foregroundMark x1="63318" y1="31034" x2="50234" y2="9483"/>
                        <a14:foregroundMark x1="50234" y1="9483" x2="15888" y2="4741"/>
                        <a14:foregroundMark x1="15888" y1="4741" x2="11682" y2="35345"/>
                        <a14:foregroundMark x1="11682" y1="35345" x2="13084" y2="40948"/>
                        <a14:foregroundMark x1="10514" y1="76293" x2="21495" y2="90517"/>
                      </a14:backgroundRemoval>
                    </a14:imgEffect>
                  </a14:imgLayer>
                </a14:imgProps>
              </a:ext>
            </a:extLst>
          </a:blip>
          <a:srcRect l="9568" r="9482"/>
          <a:stretch/>
        </p:blipFill>
        <p:spPr>
          <a:xfrm>
            <a:off x="4559641" y="4646538"/>
            <a:ext cx="2113167" cy="1415021"/>
          </a:xfrm>
          <a:prstGeom prst="rect">
            <a:avLst/>
          </a:prstGeom>
        </p:spPr>
      </p:pic>
      <p:pic>
        <p:nvPicPr>
          <p:cNvPr id="17" name="Immagine 16" descr="Immagine che contiene orologio, segnale&#10;&#10;Descrizione generata automaticamente">
            <a:extLst>
              <a:ext uri="{FF2B5EF4-FFF2-40B4-BE49-F238E27FC236}">
                <a16:creationId xmlns:a16="http://schemas.microsoft.com/office/drawing/2014/main" id="{A0115842-6DB0-4A31-8DD1-EDBCD3B603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85117" y="3499998"/>
            <a:ext cx="2703568" cy="716446"/>
          </a:xfrm>
          <a:prstGeom prst="rect">
            <a:avLst/>
          </a:prstGeom>
        </p:spPr>
      </p:pic>
      <p:sp>
        <p:nvSpPr>
          <p:cNvPr id="31" name="Titolo 3">
            <a:extLst>
              <a:ext uri="{FF2B5EF4-FFF2-40B4-BE49-F238E27FC236}">
                <a16:creationId xmlns:a16="http://schemas.microsoft.com/office/drawing/2014/main" id="{16377CA5-FCB7-40AF-8914-5A6782A8BEF0}"/>
              </a:ext>
            </a:extLst>
          </p:cNvPr>
          <p:cNvSpPr txBox="1">
            <a:spLocks/>
          </p:cNvSpPr>
          <p:nvPr/>
        </p:nvSpPr>
        <p:spPr>
          <a:xfrm>
            <a:off x="251270" y="1296868"/>
            <a:ext cx="4772143" cy="716445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P.o.C</a:t>
            </a:r>
            <a:r>
              <a:rPr lang="it-IT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«Smart Lifts»</a:t>
            </a:r>
            <a:endParaRPr lang="it-IT" sz="3600" b="0" dirty="0"/>
          </a:p>
        </p:txBody>
      </p:sp>
      <p:sp>
        <p:nvSpPr>
          <p:cNvPr id="34" name="Segnaposto piè di pagina 1">
            <a:extLst>
              <a:ext uri="{FF2B5EF4-FFF2-40B4-BE49-F238E27FC236}">
                <a16:creationId xmlns:a16="http://schemas.microsoft.com/office/drawing/2014/main" id="{EFF3AC79-C47D-4BAA-A836-7CFDA8E224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636985" y="6435931"/>
            <a:ext cx="5616276" cy="350876"/>
          </a:xfrm>
        </p:spPr>
        <p:txBody>
          <a:bodyPr rtlCol="0"/>
          <a:lstStyle/>
          <a:p>
            <a:pPr rtl="0"/>
            <a:r>
              <a:rPr lang="it-IT" noProof="0" dirty="0" err="1">
                <a:solidFill>
                  <a:schemeClr val="bg2">
                    <a:lumMod val="75000"/>
                  </a:schemeClr>
                </a:solidFill>
              </a:rPr>
              <a:t>Courtesy</a:t>
            </a:r>
            <a:r>
              <a:rPr lang="it-IT" noProof="0" dirty="0">
                <a:solidFill>
                  <a:schemeClr val="bg2">
                    <a:lumMod val="75000"/>
                  </a:schemeClr>
                </a:solidFill>
              </a:rPr>
              <a:t> of Marco Cogliati, TREE, SBS/EFESME Expert</a:t>
            </a:r>
          </a:p>
        </p:txBody>
      </p:sp>
    </p:spTree>
    <p:extLst>
      <p:ext uri="{BB962C8B-B14F-4D97-AF65-F5344CB8AC3E}">
        <p14:creationId xmlns:p14="http://schemas.microsoft.com/office/powerpoint/2010/main" val="2026615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F139368B-BF65-4341-8767-B866622A3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13" y="6245866"/>
            <a:ext cx="1415560" cy="612134"/>
          </a:xfrm>
          <a:prstGeom prst="rect">
            <a:avLst/>
          </a:prstGeom>
        </p:spPr>
      </p:pic>
      <p:pic>
        <p:nvPicPr>
          <p:cNvPr id="13" name="Immagine 12" descr="Immagine che contiene testo, diverso, parecchi&#10;&#10;Descrizione generata automaticamente">
            <a:extLst>
              <a:ext uri="{FF2B5EF4-FFF2-40B4-BE49-F238E27FC236}">
                <a16:creationId xmlns:a16="http://schemas.microsoft.com/office/drawing/2014/main" id="{D2328EEA-2E69-41D5-A8F9-D9DC6104A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53" y="1274052"/>
            <a:ext cx="9942476" cy="513373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62647EA9-A69E-43D5-9026-E346EAE04377}"/>
              </a:ext>
            </a:extLst>
          </p:cNvPr>
          <p:cNvSpPr txBox="1">
            <a:spLocks/>
          </p:cNvSpPr>
          <p:nvPr/>
        </p:nvSpPr>
        <p:spPr>
          <a:xfrm>
            <a:off x="2416161" y="449544"/>
            <a:ext cx="6517905" cy="552956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>
                <a:solidFill>
                  <a:srgbClr val="0070C0"/>
                </a:solidFill>
              </a:rPr>
              <a:t>“Smart Lift – TRE-E - IoT System”</a:t>
            </a:r>
          </a:p>
        </p:txBody>
      </p:sp>
      <p:pic>
        <p:nvPicPr>
          <p:cNvPr id="18" name="Segnaposto immagine 12">
            <a:extLst>
              <a:ext uri="{FF2B5EF4-FFF2-40B4-BE49-F238E27FC236}">
                <a16:creationId xmlns:a16="http://schemas.microsoft.com/office/drawing/2014/main" id="{76C55466-6800-42A4-9692-4B37432614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189" t="-712" r="29379" b="712"/>
          <a:stretch/>
        </p:blipFill>
        <p:spPr>
          <a:xfrm>
            <a:off x="8079740" y="3404422"/>
            <a:ext cx="4113398" cy="3453578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</p:spPr>
      </p:pic>
      <p:pic>
        <p:nvPicPr>
          <p:cNvPr id="19" name="Segnaposto immagine 12">
            <a:extLst>
              <a:ext uri="{FF2B5EF4-FFF2-40B4-BE49-F238E27FC236}">
                <a16:creationId xmlns:a16="http://schemas.microsoft.com/office/drawing/2014/main" id="{E42FA973-36FF-478C-9913-D310595EAB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627" t="712" r="30541" b="-712"/>
          <a:stretch/>
        </p:blipFill>
        <p:spPr>
          <a:xfrm flipV="1">
            <a:off x="9572263" y="-24578"/>
            <a:ext cx="2608689" cy="3453578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</p:spPr>
      </p:pic>
      <p:sp>
        <p:nvSpPr>
          <p:cNvPr id="21" name="Segnaposto piè di pagina 1">
            <a:extLst>
              <a:ext uri="{FF2B5EF4-FFF2-40B4-BE49-F238E27FC236}">
                <a16:creationId xmlns:a16="http://schemas.microsoft.com/office/drawing/2014/main" id="{2980F2B4-DF15-485A-9692-8BBF32A5AE6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801561" y="6507125"/>
            <a:ext cx="5305295" cy="350876"/>
          </a:xfrm>
        </p:spPr>
        <p:txBody>
          <a:bodyPr rtlCol="0"/>
          <a:lstStyle/>
          <a:p>
            <a:pPr rtl="0"/>
            <a:r>
              <a:rPr lang="it-IT" noProof="0" dirty="0" err="1">
                <a:solidFill>
                  <a:schemeClr val="bg2">
                    <a:lumMod val="75000"/>
                  </a:schemeClr>
                </a:solidFill>
              </a:rPr>
              <a:t>Courtesy</a:t>
            </a:r>
            <a:r>
              <a:rPr lang="it-IT" noProof="0" dirty="0">
                <a:solidFill>
                  <a:schemeClr val="bg2">
                    <a:lumMod val="75000"/>
                  </a:schemeClr>
                </a:solidFill>
              </a:rPr>
              <a:t> of Marco Cogliati, TREE, SBS/EFESME Expert</a:t>
            </a:r>
          </a:p>
        </p:txBody>
      </p:sp>
    </p:spTree>
    <p:extLst>
      <p:ext uri="{BB962C8B-B14F-4D97-AF65-F5344CB8AC3E}">
        <p14:creationId xmlns:p14="http://schemas.microsoft.com/office/powerpoint/2010/main" val="1141920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olo 1">
            <a:extLst>
              <a:ext uri="{FF2B5EF4-FFF2-40B4-BE49-F238E27FC236}">
                <a16:creationId xmlns:a16="http://schemas.microsoft.com/office/drawing/2014/main" id="{56A268B8-9F05-CD4F-AA9F-19FD7A6F96E1}"/>
              </a:ext>
            </a:extLst>
          </p:cNvPr>
          <p:cNvSpPr txBox="1">
            <a:spLocks/>
          </p:cNvSpPr>
          <p:nvPr/>
        </p:nvSpPr>
        <p:spPr>
          <a:xfrm>
            <a:off x="616191" y="382809"/>
            <a:ext cx="5479115" cy="1710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200" dirty="0">
                <a:solidFill>
                  <a:srgbClr val="283481"/>
                </a:solidFill>
                <a:latin typeface="TIM Sans Medium" panose="02020503040602060503" pitchFamily="18" charset="0"/>
              </a:rPr>
              <a:t>Smart Lift IoT System: </a:t>
            </a:r>
            <a:r>
              <a:rPr lang="en-GB" sz="2400" kern="1000" spc="-20" dirty="0">
                <a:solidFill>
                  <a:srgbClr val="283481"/>
                </a:solidFill>
                <a:latin typeface="TIM Sans" panose="02020503040602060503" pitchFamily="18" charset="77"/>
                <a:cs typeface="Arial" panose="020B0604020202020204" pitchFamily="34" charset="0"/>
              </a:rPr>
              <a:t>ETSI TS 103 735</a:t>
            </a:r>
          </a:p>
          <a:p>
            <a:endParaRPr lang="en-GB" sz="2200" dirty="0">
              <a:solidFill>
                <a:srgbClr val="283481"/>
              </a:solidFill>
              <a:latin typeface="TIM Sans Medium" panose="02020503040602060503" pitchFamily="18" charset="0"/>
            </a:endParaRPr>
          </a:p>
        </p:txBody>
      </p:sp>
      <p:sp>
        <p:nvSpPr>
          <p:cNvPr id="11" name="Segnaposto testo 13">
            <a:extLst>
              <a:ext uri="{FF2B5EF4-FFF2-40B4-BE49-F238E27FC236}">
                <a16:creationId xmlns:a16="http://schemas.microsoft.com/office/drawing/2014/main" id="{4A5CA9B5-611D-CA41-A8EA-B9CCFBCCFEF4}"/>
              </a:ext>
            </a:extLst>
          </p:cNvPr>
          <p:cNvSpPr txBox="1">
            <a:spLocks/>
          </p:cNvSpPr>
          <p:nvPr/>
        </p:nvSpPr>
        <p:spPr>
          <a:xfrm>
            <a:off x="1928333" y="1451910"/>
            <a:ext cx="7987121" cy="79074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 sz="1400" b="0" baseline="0">
                <a:solidFill>
                  <a:schemeClr val="accent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marL="446088" indent="11113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>
                <a:solidFill>
                  <a:schemeClr val="accent1"/>
                </a:solidFill>
                <a:latin typeface="Arial"/>
                <a:ea typeface="Arial" charset="0"/>
                <a:cs typeface="Arial"/>
              </a:defRPr>
            </a:lvl2pPr>
            <a:lvl3pPr marL="893763" indent="20638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 sz="1600">
                <a:solidFill>
                  <a:schemeClr val="accent1"/>
                </a:solidFill>
                <a:latin typeface="Arial"/>
                <a:ea typeface="Arial" charset="0"/>
                <a:cs typeface="Arial"/>
              </a:defRPr>
            </a:lvl3pPr>
            <a:lvl4pPr marL="1339850" indent="317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 sz="1200">
                <a:solidFill>
                  <a:srgbClr val="114986"/>
                </a:solidFill>
                <a:latin typeface="Arial"/>
                <a:ea typeface="Arial" charset="0"/>
                <a:cs typeface="Arial"/>
              </a:defRPr>
            </a:lvl4pPr>
            <a:lvl5pPr marL="20716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5pPr>
            <a:lvl6pPr marL="25288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6pPr>
            <a:lvl7pPr marL="29860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7pPr>
            <a:lvl8pPr marL="34432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8pPr>
            <a:lvl9pPr marL="39004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9pPr>
          </a:lstStyle>
          <a:p>
            <a:r>
              <a:rPr lang="en-GB" sz="1800" b="1" dirty="0">
                <a:solidFill>
                  <a:srgbClr val="00468F"/>
                </a:solidFill>
                <a:latin typeface="TIM Sans" panose="02020503040602060503" pitchFamily="18" charset="77"/>
              </a:rPr>
              <a:t>Smart Lift installations at the EDGE of the communication framework</a:t>
            </a:r>
            <a:endParaRPr lang="en-GB" sz="1800" dirty="0">
              <a:solidFill>
                <a:srgbClr val="00468F"/>
              </a:solidFill>
              <a:latin typeface="TIM Sans" panose="02020503040602060503" pitchFamily="18" charset="77"/>
            </a:endParaRP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CE21CBC5-57D2-6747-95D3-9BFA7E7F41C4}"/>
              </a:ext>
            </a:extLst>
          </p:cNvPr>
          <p:cNvSpPr txBox="1">
            <a:spLocks/>
          </p:cNvSpPr>
          <p:nvPr/>
        </p:nvSpPr>
        <p:spPr>
          <a:xfrm>
            <a:off x="1928333" y="2395540"/>
            <a:ext cx="7987121" cy="79074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 sz="1400" b="0" baseline="0">
                <a:solidFill>
                  <a:schemeClr val="accent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marL="446088" indent="11113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>
                <a:solidFill>
                  <a:schemeClr val="accent1"/>
                </a:solidFill>
                <a:latin typeface="Arial"/>
                <a:ea typeface="Arial" charset="0"/>
                <a:cs typeface="Arial"/>
              </a:defRPr>
            </a:lvl2pPr>
            <a:lvl3pPr marL="893763" indent="20638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 sz="1600">
                <a:solidFill>
                  <a:schemeClr val="accent1"/>
                </a:solidFill>
                <a:latin typeface="Arial"/>
                <a:ea typeface="Arial" charset="0"/>
                <a:cs typeface="Arial"/>
              </a:defRPr>
            </a:lvl3pPr>
            <a:lvl4pPr marL="1339850" indent="317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 sz="1200">
                <a:solidFill>
                  <a:srgbClr val="114986"/>
                </a:solidFill>
                <a:latin typeface="Arial"/>
                <a:ea typeface="Arial" charset="0"/>
                <a:cs typeface="Arial"/>
              </a:defRPr>
            </a:lvl4pPr>
            <a:lvl5pPr marL="20716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5pPr>
            <a:lvl6pPr marL="25288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6pPr>
            <a:lvl7pPr marL="29860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7pPr>
            <a:lvl8pPr marL="34432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8pPr>
            <a:lvl9pPr marL="39004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9pPr>
          </a:lstStyle>
          <a:p>
            <a:r>
              <a:rPr lang="en-GB" sz="1800" b="1">
                <a:solidFill>
                  <a:srgbClr val="00468F"/>
                </a:solidFill>
                <a:latin typeface="TIM Sans" panose="02020503040602060503" pitchFamily="18" charset="77"/>
              </a:rPr>
              <a:t>Integration of administrative data management  and alarm management systems</a:t>
            </a:r>
            <a:endParaRPr lang="en-GB" sz="1800">
              <a:solidFill>
                <a:srgbClr val="00468F"/>
              </a:solidFill>
              <a:latin typeface="TIM Sans" panose="02020503040602060503" pitchFamily="18" charset="77"/>
            </a:endParaRPr>
          </a:p>
        </p:txBody>
      </p:sp>
      <p:sp>
        <p:nvSpPr>
          <p:cNvPr id="17" name="Segnaposto testo 13">
            <a:extLst>
              <a:ext uri="{FF2B5EF4-FFF2-40B4-BE49-F238E27FC236}">
                <a16:creationId xmlns:a16="http://schemas.microsoft.com/office/drawing/2014/main" id="{E32DFAF9-044C-614E-AE5C-5319366E8D5D}"/>
              </a:ext>
            </a:extLst>
          </p:cNvPr>
          <p:cNvSpPr txBox="1">
            <a:spLocks/>
          </p:cNvSpPr>
          <p:nvPr/>
        </p:nvSpPr>
        <p:spPr>
          <a:xfrm>
            <a:off x="1939273" y="3530545"/>
            <a:ext cx="7987121" cy="79074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 sz="1400" b="0" baseline="0">
                <a:solidFill>
                  <a:schemeClr val="accent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marL="446088" indent="11113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>
                <a:solidFill>
                  <a:schemeClr val="accent1"/>
                </a:solidFill>
                <a:latin typeface="Arial"/>
                <a:ea typeface="Arial" charset="0"/>
                <a:cs typeface="Arial"/>
              </a:defRPr>
            </a:lvl2pPr>
            <a:lvl3pPr marL="893763" indent="20638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 sz="1600">
                <a:solidFill>
                  <a:schemeClr val="accent1"/>
                </a:solidFill>
                <a:latin typeface="Arial"/>
                <a:ea typeface="Arial" charset="0"/>
                <a:cs typeface="Arial"/>
              </a:defRPr>
            </a:lvl3pPr>
            <a:lvl4pPr marL="1339850" indent="317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 sz="1200">
                <a:solidFill>
                  <a:srgbClr val="114986"/>
                </a:solidFill>
                <a:latin typeface="Arial"/>
                <a:ea typeface="Arial" charset="0"/>
                <a:cs typeface="Arial"/>
              </a:defRPr>
            </a:lvl4pPr>
            <a:lvl5pPr marL="20716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5pPr>
            <a:lvl6pPr marL="25288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6pPr>
            <a:lvl7pPr marL="29860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7pPr>
            <a:lvl8pPr marL="34432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8pPr>
            <a:lvl9pPr marL="39004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9pPr>
          </a:lstStyle>
          <a:p>
            <a:r>
              <a:rPr lang="en-GB" sz="1800" b="1" dirty="0">
                <a:solidFill>
                  <a:srgbClr val="00468F"/>
                </a:solidFill>
                <a:latin typeface="TIM Sans" panose="02020503040602060503" pitchFamily="18" charset="77"/>
              </a:rPr>
              <a:t>Scalable cloud service: from local company cloud, to consortiums and association clouds, to cloud services providers</a:t>
            </a:r>
            <a:endParaRPr lang="en-GB" sz="1800" dirty="0">
              <a:solidFill>
                <a:srgbClr val="00468F"/>
              </a:solidFill>
              <a:latin typeface="TIM Sans" panose="02020503040602060503" pitchFamily="18" charset="77"/>
            </a:endParaRPr>
          </a:p>
        </p:txBody>
      </p:sp>
      <p:sp>
        <p:nvSpPr>
          <p:cNvPr id="20" name="Segnaposto testo 13">
            <a:extLst>
              <a:ext uri="{FF2B5EF4-FFF2-40B4-BE49-F238E27FC236}">
                <a16:creationId xmlns:a16="http://schemas.microsoft.com/office/drawing/2014/main" id="{1F96EC89-FE46-CA40-B04C-39C8DC2689F1}"/>
              </a:ext>
            </a:extLst>
          </p:cNvPr>
          <p:cNvSpPr txBox="1">
            <a:spLocks/>
          </p:cNvSpPr>
          <p:nvPr/>
        </p:nvSpPr>
        <p:spPr>
          <a:xfrm>
            <a:off x="1928333" y="4555780"/>
            <a:ext cx="7987121" cy="79074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 sz="1400" b="0" baseline="0">
                <a:solidFill>
                  <a:schemeClr val="accent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marL="446088" indent="11113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>
                <a:solidFill>
                  <a:schemeClr val="accent1"/>
                </a:solidFill>
                <a:latin typeface="Arial"/>
                <a:ea typeface="Arial" charset="0"/>
                <a:cs typeface="Arial"/>
              </a:defRPr>
            </a:lvl2pPr>
            <a:lvl3pPr marL="893763" indent="20638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 sz="1600">
                <a:solidFill>
                  <a:schemeClr val="accent1"/>
                </a:solidFill>
                <a:latin typeface="Arial"/>
                <a:ea typeface="Arial" charset="0"/>
                <a:cs typeface="Arial"/>
              </a:defRPr>
            </a:lvl3pPr>
            <a:lvl4pPr marL="1339850" indent="317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 sz="1200">
                <a:solidFill>
                  <a:srgbClr val="114986"/>
                </a:solidFill>
                <a:latin typeface="Arial"/>
                <a:ea typeface="Arial" charset="0"/>
                <a:cs typeface="Arial"/>
              </a:defRPr>
            </a:lvl4pPr>
            <a:lvl5pPr marL="20716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5pPr>
            <a:lvl6pPr marL="25288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6pPr>
            <a:lvl7pPr marL="29860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7pPr>
            <a:lvl8pPr marL="34432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8pPr>
            <a:lvl9pPr marL="39004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9pPr>
          </a:lstStyle>
          <a:p>
            <a:r>
              <a:rPr lang="en-GB" sz="1800" b="1">
                <a:solidFill>
                  <a:srgbClr val="00468F"/>
                </a:solidFill>
                <a:latin typeface="TIM Sans" panose="02020503040602060503" pitchFamily="18" charset="77"/>
              </a:rPr>
              <a:t>Integration non standard solutions and platforms via gateway interworking</a:t>
            </a:r>
            <a:endParaRPr lang="en-GB" sz="1800">
              <a:solidFill>
                <a:srgbClr val="00468F"/>
              </a:solidFill>
              <a:latin typeface="TIM Sans" panose="02020503040602060503" pitchFamily="18" charset="77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8C8DC613-34FF-F647-AAEE-94A0F4C2D745}"/>
              </a:ext>
            </a:extLst>
          </p:cNvPr>
          <p:cNvGrpSpPr/>
          <p:nvPr/>
        </p:nvGrpSpPr>
        <p:grpSpPr>
          <a:xfrm>
            <a:off x="1018288" y="1311594"/>
            <a:ext cx="879705" cy="790748"/>
            <a:chOff x="1810939" y="1394060"/>
            <a:chExt cx="879705" cy="790748"/>
          </a:xfrm>
        </p:grpSpPr>
        <p:cxnSp>
          <p:nvCxnSpPr>
            <p:cNvPr id="12" name="Connettore 1 11">
              <a:extLst>
                <a:ext uri="{FF2B5EF4-FFF2-40B4-BE49-F238E27FC236}">
                  <a16:creationId xmlns:a16="http://schemas.microsoft.com/office/drawing/2014/main" id="{46BE18AD-EC4C-3644-86D4-9237036B9C62}"/>
                </a:ext>
              </a:extLst>
            </p:cNvPr>
            <p:cNvCxnSpPr/>
            <p:nvPr/>
          </p:nvCxnSpPr>
          <p:spPr>
            <a:xfrm flipH="1">
              <a:off x="2690297" y="1394060"/>
              <a:ext cx="347" cy="790748"/>
            </a:xfrm>
            <a:prstGeom prst="line">
              <a:avLst/>
            </a:prstGeom>
            <a:ln>
              <a:solidFill>
                <a:srgbClr val="EB0027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4" name="Rettangolo 33">
              <a:extLst>
                <a:ext uri="{FF2B5EF4-FFF2-40B4-BE49-F238E27FC236}">
                  <a16:creationId xmlns:a16="http://schemas.microsoft.com/office/drawing/2014/main" id="{4062E0B0-2A37-BE4D-BFB4-9F4B0F7D9364}"/>
                </a:ext>
              </a:extLst>
            </p:cNvPr>
            <p:cNvSpPr/>
            <p:nvPr/>
          </p:nvSpPr>
          <p:spPr>
            <a:xfrm>
              <a:off x="1810939" y="1442663"/>
              <a:ext cx="588867" cy="588867"/>
            </a:xfrm>
            <a:prstGeom prst="rect">
              <a:avLst/>
            </a:prstGeom>
            <a:solidFill>
              <a:srgbClr val="FF4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  <p:grpSp>
        <p:nvGrpSpPr>
          <p:cNvPr id="3" name="Gruppo 2">
            <a:extLst>
              <a:ext uri="{FF2B5EF4-FFF2-40B4-BE49-F238E27FC236}">
                <a16:creationId xmlns:a16="http://schemas.microsoft.com/office/drawing/2014/main" id="{3AB596CF-9B1E-1442-ADD3-6DF643DA2547}"/>
              </a:ext>
            </a:extLst>
          </p:cNvPr>
          <p:cNvGrpSpPr/>
          <p:nvPr/>
        </p:nvGrpSpPr>
        <p:grpSpPr>
          <a:xfrm>
            <a:off x="1018288" y="2369524"/>
            <a:ext cx="879705" cy="790748"/>
            <a:chOff x="1810939" y="2474850"/>
            <a:chExt cx="879705" cy="790748"/>
          </a:xfrm>
        </p:grpSpPr>
        <p:cxnSp>
          <p:nvCxnSpPr>
            <p:cNvPr id="15" name="Connettore 1 14">
              <a:extLst>
                <a:ext uri="{FF2B5EF4-FFF2-40B4-BE49-F238E27FC236}">
                  <a16:creationId xmlns:a16="http://schemas.microsoft.com/office/drawing/2014/main" id="{C49F6FC3-A866-014A-BF14-8B77C4A98C17}"/>
                </a:ext>
              </a:extLst>
            </p:cNvPr>
            <p:cNvCxnSpPr/>
            <p:nvPr/>
          </p:nvCxnSpPr>
          <p:spPr>
            <a:xfrm flipH="1">
              <a:off x="2690297" y="2474850"/>
              <a:ext cx="347" cy="790748"/>
            </a:xfrm>
            <a:prstGeom prst="line">
              <a:avLst/>
            </a:prstGeom>
            <a:ln>
              <a:solidFill>
                <a:srgbClr val="EB0027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BBD21D8E-9D97-2043-B26E-CFF468DC3C44}"/>
                </a:ext>
              </a:extLst>
            </p:cNvPr>
            <p:cNvSpPr/>
            <p:nvPr/>
          </p:nvSpPr>
          <p:spPr>
            <a:xfrm>
              <a:off x="1810939" y="2573632"/>
              <a:ext cx="588867" cy="58886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3D4F3256-93EA-C740-9DC3-B2A054502389}"/>
              </a:ext>
            </a:extLst>
          </p:cNvPr>
          <p:cNvGrpSpPr/>
          <p:nvPr/>
        </p:nvGrpSpPr>
        <p:grpSpPr>
          <a:xfrm>
            <a:off x="1018288" y="3448974"/>
            <a:ext cx="879705" cy="790748"/>
            <a:chOff x="1810939" y="3554300"/>
            <a:chExt cx="879705" cy="790748"/>
          </a:xfrm>
        </p:grpSpPr>
        <p:cxnSp>
          <p:nvCxnSpPr>
            <p:cNvPr id="18" name="Connettore 1 17">
              <a:extLst>
                <a:ext uri="{FF2B5EF4-FFF2-40B4-BE49-F238E27FC236}">
                  <a16:creationId xmlns:a16="http://schemas.microsoft.com/office/drawing/2014/main" id="{2FCE068B-5ED4-694A-9F1C-AF2730B7FECF}"/>
                </a:ext>
              </a:extLst>
            </p:cNvPr>
            <p:cNvCxnSpPr/>
            <p:nvPr/>
          </p:nvCxnSpPr>
          <p:spPr>
            <a:xfrm flipH="1">
              <a:off x="2690297" y="3554300"/>
              <a:ext cx="347" cy="790748"/>
            </a:xfrm>
            <a:prstGeom prst="line">
              <a:avLst/>
            </a:prstGeom>
            <a:ln>
              <a:solidFill>
                <a:srgbClr val="EB0027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6" name="Rettangolo 35">
              <a:extLst>
                <a:ext uri="{FF2B5EF4-FFF2-40B4-BE49-F238E27FC236}">
                  <a16:creationId xmlns:a16="http://schemas.microsoft.com/office/drawing/2014/main" id="{4B0E0EF2-9E9D-F44A-8EBC-DEDE6B9737F4}"/>
                </a:ext>
              </a:extLst>
            </p:cNvPr>
            <p:cNvSpPr/>
            <p:nvPr/>
          </p:nvSpPr>
          <p:spPr>
            <a:xfrm>
              <a:off x="1810939" y="3656474"/>
              <a:ext cx="588867" cy="588867"/>
            </a:xfrm>
            <a:prstGeom prst="rect">
              <a:avLst/>
            </a:prstGeom>
            <a:solidFill>
              <a:srgbClr val="FF4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  <p:grpSp>
        <p:nvGrpSpPr>
          <p:cNvPr id="6" name="Gruppo 5">
            <a:extLst>
              <a:ext uri="{FF2B5EF4-FFF2-40B4-BE49-F238E27FC236}">
                <a16:creationId xmlns:a16="http://schemas.microsoft.com/office/drawing/2014/main" id="{C226D8D9-B245-4C41-8DAE-255729EFB565}"/>
              </a:ext>
            </a:extLst>
          </p:cNvPr>
          <p:cNvGrpSpPr/>
          <p:nvPr/>
        </p:nvGrpSpPr>
        <p:grpSpPr>
          <a:xfrm>
            <a:off x="1018288" y="4529764"/>
            <a:ext cx="879705" cy="790748"/>
            <a:chOff x="1810939" y="4635090"/>
            <a:chExt cx="879705" cy="790748"/>
          </a:xfrm>
        </p:grpSpPr>
        <p:cxnSp>
          <p:nvCxnSpPr>
            <p:cNvPr id="21" name="Connettore 1 20">
              <a:extLst>
                <a:ext uri="{FF2B5EF4-FFF2-40B4-BE49-F238E27FC236}">
                  <a16:creationId xmlns:a16="http://schemas.microsoft.com/office/drawing/2014/main" id="{79DFD1C3-202A-9941-B2DC-47EF6694F431}"/>
                </a:ext>
              </a:extLst>
            </p:cNvPr>
            <p:cNvCxnSpPr/>
            <p:nvPr/>
          </p:nvCxnSpPr>
          <p:spPr>
            <a:xfrm flipH="1">
              <a:off x="2690297" y="4635090"/>
              <a:ext cx="347" cy="790748"/>
            </a:xfrm>
            <a:prstGeom prst="line">
              <a:avLst/>
            </a:prstGeom>
            <a:ln>
              <a:solidFill>
                <a:srgbClr val="EB0027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7" name="Rettangolo 36">
              <a:extLst>
                <a:ext uri="{FF2B5EF4-FFF2-40B4-BE49-F238E27FC236}">
                  <a16:creationId xmlns:a16="http://schemas.microsoft.com/office/drawing/2014/main" id="{9E6BF885-ABD2-2444-AF92-CA2800C0AAB1}"/>
                </a:ext>
              </a:extLst>
            </p:cNvPr>
            <p:cNvSpPr/>
            <p:nvPr/>
          </p:nvSpPr>
          <p:spPr>
            <a:xfrm>
              <a:off x="1810939" y="4739316"/>
              <a:ext cx="588867" cy="58886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  <p:sp>
        <p:nvSpPr>
          <p:cNvPr id="4" name="Rettangolo 3">
            <a:extLst>
              <a:ext uri="{FF2B5EF4-FFF2-40B4-BE49-F238E27FC236}">
                <a16:creationId xmlns:a16="http://schemas.microsoft.com/office/drawing/2014/main" id="{1D49DBD8-DA3A-3540-A082-6BFB76088BD0}"/>
              </a:ext>
            </a:extLst>
          </p:cNvPr>
          <p:cNvSpPr/>
          <p:nvPr/>
        </p:nvSpPr>
        <p:spPr>
          <a:xfrm>
            <a:off x="999414" y="1461335"/>
            <a:ext cx="627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aseline="30000">
                <a:solidFill>
                  <a:srgbClr val="FFFFFF"/>
                </a:solidFill>
                <a:latin typeface="TIM Sans" panose="00000500000000000000" pitchFamily="50" charset="0"/>
              </a:rPr>
              <a:t>#</a:t>
            </a:r>
            <a:r>
              <a:rPr lang="en-GB" sz="2400">
                <a:solidFill>
                  <a:srgbClr val="FFFFFF"/>
                </a:solidFill>
                <a:latin typeface="TIM Sans" panose="00000500000000000000" pitchFamily="50" charset="0"/>
              </a:rPr>
              <a:t>01</a:t>
            </a:r>
            <a:endParaRPr lang="en-GB" sz="2400"/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9E401F1A-8ECF-4E4D-932C-9789CA8EF125}"/>
              </a:ext>
            </a:extLst>
          </p:cNvPr>
          <p:cNvSpPr/>
          <p:nvPr/>
        </p:nvSpPr>
        <p:spPr>
          <a:xfrm>
            <a:off x="994606" y="2581475"/>
            <a:ext cx="636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aseline="30000">
                <a:solidFill>
                  <a:srgbClr val="FFFFFF"/>
                </a:solidFill>
                <a:latin typeface="TIM Sans" panose="00000500000000000000" pitchFamily="50" charset="0"/>
              </a:rPr>
              <a:t>#</a:t>
            </a:r>
            <a:r>
              <a:rPr lang="en-GB" sz="2400">
                <a:solidFill>
                  <a:srgbClr val="FFFFFF"/>
                </a:solidFill>
                <a:latin typeface="TIM Sans" panose="00000500000000000000" pitchFamily="50" charset="0"/>
              </a:rPr>
              <a:t>02</a:t>
            </a:r>
            <a:endParaRPr lang="en-GB" sz="2400"/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8CFB3A98-D169-4547-8F26-658E4B3C64A8}"/>
              </a:ext>
            </a:extLst>
          </p:cNvPr>
          <p:cNvSpPr/>
          <p:nvPr/>
        </p:nvSpPr>
        <p:spPr>
          <a:xfrm>
            <a:off x="995407" y="3676349"/>
            <a:ext cx="635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aseline="30000">
                <a:solidFill>
                  <a:srgbClr val="FFFFFF"/>
                </a:solidFill>
                <a:latin typeface="TIM Sans" panose="00000500000000000000" pitchFamily="50" charset="0"/>
              </a:rPr>
              <a:t>#</a:t>
            </a:r>
            <a:r>
              <a:rPr lang="en-GB" sz="2400">
                <a:solidFill>
                  <a:srgbClr val="FFFFFF"/>
                </a:solidFill>
                <a:latin typeface="TIM Sans" panose="00000500000000000000" pitchFamily="50" charset="0"/>
              </a:rPr>
              <a:t>03</a:t>
            </a:r>
            <a:endParaRPr lang="en-GB" sz="2400"/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B37D340E-B73F-274D-BC50-770FFC5AAB73}"/>
              </a:ext>
            </a:extLst>
          </p:cNvPr>
          <p:cNvSpPr/>
          <p:nvPr/>
        </p:nvSpPr>
        <p:spPr>
          <a:xfrm>
            <a:off x="988194" y="4740472"/>
            <a:ext cx="649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aseline="30000">
                <a:solidFill>
                  <a:srgbClr val="FFFFFF"/>
                </a:solidFill>
                <a:latin typeface="TIM Sans" panose="00000500000000000000" pitchFamily="50" charset="0"/>
              </a:rPr>
              <a:t>#</a:t>
            </a:r>
            <a:r>
              <a:rPr lang="en-GB" sz="2400">
                <a:solidFill>
                  <a:srgbClr val="FFFFFF"/>
                </a:solidFill>
                <a:latin typeface="TIM Sans" panose="00000500000000000000" pitchFamily="50" charset="0"/>
              </a:rPr>
              <a:t>04</a:t>
            </a:r>
            <a:endParaRPr lang="en-GB" sz="2400"/>
          </a:p>
        </p:txBody>
      </p:sp>
      <p:sp>
        <p:nvSpPr>
          <p:cNvPr id="23" name="Segnaposto testo 13">
            <a:extLst>
              <a:ext uri="{FF2B5EF4-FFF2-40B4-BE49-F238E27FC236}">
                <a16:creationId xmlns:a16="http://schemas.microsoft.com/office/drawing/2014/main" id="{0326012D-29B2-4C92-A1DC-D55930332437}"/>
              </a:ext>
            </a:extLst>
          </p:cNvPr>
          <p:cNvSpPr txBox="1">
            <a:spLocks/>
          </p:cNvSpPr>
          <p:nvPr/>
        </p:nvSpPr>
        <p:spPr>
          <a:xfrm>
            <a:off x="1959151" y="5578080"/>
            <a:ext cx="7987121" cy="79074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 sz="1400" b="0" baseline="0">
                <a:solidFill>
                  <a:schemeClr val="accent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marL="446088" indent="11113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>
                <a:solidFill>
                  <a:schemeClr val="accent1"/>
                </a:solidFill>
                <a:latin typeface="Arial"/>
                <a:ea typeface="Arial" charset="0"/>
                <a:cs typeface="Arial"/>
              </a:defRPr>
            </a:lvl2pPr>
            <a:lvl3pPr marL="893763" indent="20638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 sz="1600">
                <a:solidFill>
                  <a:schemeClr val="accent1"/>
                </a:solidFill>
                <a:latin typeface="Arial"/>
                <a:ea typeface="Arial" charset="0"/>
                <a:cs typeface="Arial"/>
              </a:defRPr>
            </a:lvl3pPr>
            <a:lvl4pPr marL="1339850" indent="317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 sz="1200">
                <a:solidFill>
                  <a:srgbClr val="114986"/>
                </a:solidFill>
                <a:latin typeface="Arial"/>
                <a:ea typeface="Arial" charset="0"/>
                <a:cs typeface="Arial"/>
              </a:defRPr>
            </a:lvl4pPr>
            <a:lvl5pPr marL="20716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5pPr>
            <a:lvl6pPr marL="25288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6pPr>
            <a:lvl7pPr marL="29860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7pPr>
            <a:lvl8pPr marL="34432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8pPr>
            <a:lvl9pPr marL="39004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9pPr>
          </a:lstStyle>
          <a:p>
            <a:r>
              <a:rPr lang="en-GB" sz="1800" b="1" dirty="0">
                <a:solidFill>
                  <a:srgbClr val="00468F"/>
                </a:solidFill>
                <a:latin typeface="TIM Sans" panose="02020503040602060503" pitchFamily="18" charset="77"/>
              </a:rPr>
              <a:t>Integration legacy systems by augmentation of Lift features (e.g. addition of earthquake detectors, additional alarm sensors, vibration sensors, etc. )</a:t>
            </a:r>
            <a:endParaRPr lang="en-GB" sz="1800" dirty="0">
              <a:solidFill>
                <a:srgbClr val="00468F"/>
              </a:solidFill>
              <a:latin typeface="TIM Sans" panose="02020503040602060503" pitchFamily="18" charset="77"/>
            </a:endParaRPr>
          </a:p>
        </p:txBody>
      </p:sp>
      <p:grpSp>
        <p:nvGrpSpPr>
          <p:cNvPr id="24" name="Gruppo 5">
            <a:extLst>
              <a:ext uri="{FF2B5EF4-FFF2-40B4-BE49-F238E27FC236}">
                <a16:creationId xmlns:a16="http://schemas.microsoft.com/office/drawing/2014/main" id="{621DD5E7-3E27-4F85-82E2-681199E2AEFF}"/>
              </a:ext>
            </a:extLst>
          </p:cNvPr>
          <p:cNvGrpSpPr/>
          <p:nvPr/>
        </p:nvGrpSpPr>
        <p:grpSpPr>
          <a:xfrm>
            <a:off x="1049106" y="5586354"/>
            <a:ext cx="879705" cy="790748"/>
            <a:chOff x="1810939" y="4635090"/>
            <a:chExt cx="879705" cy="790748"/>
          </a:xfrm>
        </p:grpSpPr>
        <p:cxnSp>
          <p:nvCxnSpPr>
            <p:cNvPr id="25" name="Connettore 1 20">
              <a:extLst>
                <a:ext uri="{FF2B5EF4-FFF2-40B4-BE49-F238E27FC236}">
                  <a16:creationId xmlns:a16="http://schemas.microsoft.com/office/drawing/2014/main" id="{E60CB6F5-ACFA-4342-A4A2-783B5C719001}"/>
                </a:ext>
              </a:extLst>
            </p:cNvPr>
            <p:cNvCxnSpPr/>
            <p:nvPr/>
          </p:nvCxnSpPr>
          <p:spPr>
            <a:xfrm flipH="1">
              <a:off x="2690297" y="4635090"/>
              <a:ext cx="347" cy="790748"/>
            </a:xfrm>
            <a:prstGeom prst="line">
              <a:avLst/>
            </a:prstGeom>
            <a:solidFill>
              <a:srgbClr val="FF4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6" name="Rettangolo 36">
              <a:extLst>
                <a:ext uri="{FF2B5EF4-FFF2-40B4-BE49-F238E27FC236}">
                  <a16:creationId xmlns:a16="http://schemas.microsoft.com/office/drawing/2014/main" id="{E362F9BA-0761-4B85-9D97-0C9DA870F45B}"/>
                </a:ext>
              </a:extLst>
            </p:cNvPr>
            <p:cNvSpPr/>
            <p:nvPr/>
          </p:nvSpPr>
          <p:spPr>
            <a:xfrm>
              <a:off x="1810939" y="4739316"/>
              <a:ext cx="588867" cy="588867"/>
            </a:xfrm>
            <a:prstGeom prst="rect">
              <a:avLst/>
            </a:prstGeom>
            <a:solidFill>
              <a:srgbClr val="FF4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  <p:sp>
        <p:nvSpPr>
          <p:cNvPr id="27" name="Rettangolo 40">
            <a:extLst>
              <a:ext uri="{FF2B5EF4-FFF2-40B4-BE49-F238E27FC236}">
                <a16:creationId xmlns:a16="http://schemas.microsoft.com/office/drawing/2014/main" id="{2A607F46-CD3D-4AC9-9AD7-B5374D1A8DDA}"/>
              </a:ext>
            </a:extLst>
          </p:cNvPr>
          <p:cNvSpPr/>
          <p:nvPr/>
        </p:nvSpPr>
        <p:spPr>
          <a:xfrm>
            <a:off x="1024623" y="5797062"/>
            <a:ext cx="638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aseline="30000" dirty="0">
                <a:solidFill>
                  <a:srgbClr val="FFFFFF"/>
                </a:solidFill>
                <a:latin typeface="TIM Sans" panose="00000500000000000000" pitchFamily="50" charset="0"/>
              </a:rPr>
              <a:t>#</a:t>
            </a:r>
            <a:r>
              <a:rPr lang="en-GB" sz="2400" dirty="0">
                <a:solidFill>
                  <a:srgbClr val="FFFFFF"/>
                </a:solidFill>
                <a:latin typeface="TIM Sans" panose="00000500000000000000" pitchFamily="50" charset="0"/>
              </a:rPr>
              <a:t>05</a:t>
            </a:r>
            <a:endParaRPr lang="en-GB" sz="2400" dirty="0"/>
          </a:p>
        </p:txBody>
      </p:sp>
      <p:cxnSp>
        <p:nvCxnSpPr>
          <p:cNvPr id="29" name="Connettore 1 17">
            <a:extLst>
              <a:ext uri="{FF2B5EF4-FFF2-40B4-BE49-F238E27FC236}">
                <a16:creationId xmlns:a16="http://schemas.microsoft.com/office/drawing/2014/main" id="{ED5D83BD-9032-4BA1-8641-3B6C16061443}"/>
              </a:ext>
            </a:extLst>
          </p:cNvPr>
          <p:cNvCxnSpPr/>
          <p:nvPr/>
        </p:nvCxnSpPr>
        <p:spPr>
          <a:xfrm flipH="1">
            <a:off x="2050046" y="3601374"/>
            <a:ext cx="347" cy="790748"/>
          </a:xfrm>
          <a:prstGeom prst="line">
            <a:avLst/>
          </a:prstGeom>
          <a:ln>
            <a:solidFill>
              <a:srgbClr val="EB0027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9A966A5-AE91-4163-986A-0EFBD5ACDFB1}"/>
              </a:ext>
            </a:extLst>
          </p:cNvPr>
          <p:cNvSpPr txBox="1"/>
          <p:nvPr/>
        </p:nvSpPr>
        <p:spPr>
          <a:xfrm>
            <a:off x="3048828" y="3244334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283481"/>
                </a:solidFill>
                <a:latin typeface="TIM Sans Medium" panose="02020503040602060503" pitchFamily="18" charset="0"/>
              </a:rPr>
              <a:t>Smart Lift IoT System - </a:t>
            </a:r>
            <a:r>
              <a:rPr lang="en-GB" sz="1800" kern="1000" spc="-20" dirty="0">
                <a:solidFill>
                  <a:srgbClr val="283481"/>
                </a:solidFill>
                <a:latin typeface="TIM Sans" panose="02020503040602060503" pitchFamily="18" charset="77"/>
                <a:cs typeface="Arial" panose="020B0604020202020204" pitchFamily="34" charset="0"/>
              </a:rPr>
              <a:t>ETSI TS 103 735 : Architecture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15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6A1AF-69CB-499F-8A6C-A55820447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rgbClr val="283481"/>
                </a:solidFill>
                <a:latin typeface="TIM Sans Medium" panose="02020503040602060503" pitchFamily="18" charset="0"/>
              </a:rPr>
              <a:t>Smart Lift IoT System - </a:t>
            </a:r>
            <a:r>
              <a:rPr lang="en-GB" sz="2400" kern="1000" spc="-20" dirty="0">
                <a:solidFill>
                  <a:srgbClr val="283481"/>
                </a:solidFill>
                <a:latin typeface="TIM Sans" panose="02020503040602060503" pitchFamily="18" charset="77"/>
                <a:cs typeface="Arial" panose="020B0604020202020204" pitchFamily="34" charset="0"/>
              </a:rPr>
              <a:t>ETSI TS 103 735 : Architecture</a:t>
            </a:r>
            <a:endParaRPr lang="it-IT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BBF604-8036-46F6-AEC5-6D2DAE360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6346" y="1316559"/>
            <a:ext cx="6652555" cy="4554490"/>
          </a:xfrm>
          <a:prstGeom prst="rect">
            <a:avLst/>
          </a:prstGeom>
          <a:solidFill>
            <a:srgbClr val="DEEB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endParaRPr lang="it-IT" sz="4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F81DF2-20B8-4E86-B23A-D8E666A64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4123" y="1297256"/>
            <a:ext cx="6652555" cy="4554490"/>
          </a:xfrm>
          <a:prstGeom prst="rect">
            <a:avLst/>
          </a:prstGeom>
          <a:noFill/>
          <a:ln w="10160" cap="flat">
            <a:solidFill>
              <a:srgbClr val="44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 sz="4000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9153583C-D801-438D-9E94-63D791392732}"/>
              </a:ext>
            </a:extLst>
          </p:cNvPr>
          <p:cNvSpPr>
            <a:spLocks noEditPoints="1"/>
          </p:cNvSpPr>
          <p:nvPr/>
        </p:nvSpPr>
        <p:spPr bwMode="auto">
          <a:xfrm>
            <a:off x="609759" y="2446163"/>
            <a:ext cx="2296398" cy="2349992"/>
          </a:xfrm>
          <a:custGeom>
            <a:avLst/>
            <a:gdLst>
              <a:gd name="T0" fmla="*/ 2 w 2067"/>
              <a:gd name="T1" fmla="*/ 1122 h 2342"/>
              <a:gd name="T2" fmla="*/ 12 w 2067"/>
              <a:gd name="T3" fmla="*/ 993 h 2342"/>
              <a:gd name="T4" fmla="*/ 42 w 2067"/>
              <a:gd name="T5" fmla="*/ 843 h 2342"/>
              <a:gd name="T6" fmla="*/ 89 w 2067"/>
              <a:gd name="T7" fmla="*/ 744 h 2342"/>
              <a:gd name="T8" fmla="*/ 117 w 2067"/>
              <a:gd name="T9" fmla="*/ 670 h 2342"/>
              <a:gd name="T10" fmla="*/ 164 w 2067"/>
              <a:gd name="T11" fmla="*/ 572 h 2342"/>
              <a:gd name="T12" fmla="*/ 291 w 2067"/>
              <a:gd name="T13" fmla="*/ 360 h 2342"/>
              <a:gd name="T14" fmla="*/ 350 w 2067"/>
              <a:gd name="T15" fmla="*/ 316 h 2342"/>
              <a:gd name="T16" fmla="*/ 410 w 2067"/>
              <a:gd name="T17" fmla="*/ 259 h 2342"/>
              <a:gd name="T18" fmla="*/ 486 w 2067"/>
              <a:gd name="T19" fmla="*/ 179 h 2342"/>
              <a:gd name="T20" fmla="*/ 593 w 2067"/>
              <a:gd name="T21" fmla="*/ 129 h 2342"/>
              <a:gd name="T22" fmla="*/ 732 w 2067"/>
              <a:gd name="T23" fmla="*/ 68 h 2342"/>
              <a:gd name="T24" fmla="*/ 829 w 2067"/>
              <a:gd name="T25" fmla="*/ 40 h 2342"/>
              <a:gd name="T26" fmla="*/ 930 w 2067"/>
              <a:gd name="T27" fmla="*/ 22 h 2342"/>
              <a:gd name="T28" fmla="*/ 999 w 2067"/>
              <a:gd name="T29" fmla="*/ 17 h 2342"/>
              <a:gd name="T30" fmla="*/ 1108 w 2067"/>
              <a:gd name="T31" fmla="*/ 4 h 2342"/>
              <a:gd name="T32" fmla="*/ 1323 w 2067"/>
              <a:gd name="T33" fmla="*/ 47 h 2342"/>
              <a:gd name="T34" fmla="*/ 1437 w 2067"/>
              <a:gd name="T35" fmla="*/ 93 h 2342"/>
              <a:gd name="T36" fmla="*/ 1570 w 2067"/>
              <a:gd name="T37" fmla="*/ 170 h 2342"/>
              <a:gd name="T38" fmla="*/ 1613 w 2067"/>
              <a:gd name="T39" fmla="*/ 201 h 2342"/>
              <a:gd name="T40" fmla="*/ 1729 w 2067"/>
              <a:gd name="T41" fmla="*/ 305 h 2342"/>
              <a:gd name="T42" fmla="*/ 1799 w 2067"/>
              <a:gd name="T43" fmla="*/ 411 h 2342"/>
              <a:gd name="T44" fmla="*/ 1918 w 2067"/>
              <a:gd name="T45" fmla="*/ 565 h 2342"/>
              <a:gd name="T46" fmla="*/ 1975 w 2067"/>
              <a:gd name="T47" fmla="*/ 686 h 2342"/>
              <a:gd name="T48" fmla="*/ 1996 w 2067"/>
              <a:gd name="T49" fmla="*/ 793 h 2342"/>
              <a:gd name="T50" fmla="*/ 2020 w 2067"/>
              <a:gd name="T51" fmla="*/ 882 h 2342"/>
              <a:gd name="T52" fmla="*/ 2040 w 2067"/>
              <a:gd name="T53" fmla="*/ 995 h 2342"/>
              <a:gd name="T54" fmla="*/ 2051 w 2067"/>
              <a:gd name="T55" fmla="*/ 1112 h 2342"/>
              <a:gd name="T56" fmla="*/ 2052 w 2067"/>
              <a:gd name="T57" fmla="*/ 1171 h 2342"/>
              <a:gd name="T58" fmla="*/ 2047 w 2067"/>
              <a:gd name="T59" fmla="*/ 1290 h 2342"/>
              <a:gd name="T60" fmla="*/ 2036 w 2067"/>
              <a:gd name="T61" fmla="*/ 1376 h 2342"/>
              <a:gd name="T62" fmla="*/ 2030 w 2067"/>
              <a:gd name="T63" fmla="*/ 1486 h 2342"/>
              <a:gd name="T64" fmla="*/ 1959 w 2067"/>
              <a:gd name="T65" fmla="*/ 1693 h 2342"/>
              <a:gd name="T66" fmla="*/ 1891 w 2067"/>
              <a:gd name="T67" fmla="*/ 1826 h 2342"/>
              <a:gd name="T68" fmla="*/ 1816 w 2067"/>
              <a:gd name="T69" fmla="*/ 1936 h 2342"/>
              <a:gd name="T70" fmla="*/ 1735 w 2067"/>
              <a:gd name="T71" fmla="*/ 2009 h 2342"/>
              <a:gd name="T72" fmla="*/ 1681 w 2067"/>
              <a:gd name="T73" fmla="*/ 2064 h 2342"/>
              <a:gd name="T74" fmla="*/ 1603 w 2067"/>
              <a:gd name="T75" fmla="*/ 2130 h 2342"/>
              <a:gd name="T76" fmla="*/ 1534 w 2067"/>
              <a:gd name="T77" fmla="*/ 2178 h 2342"/>
              <a:gd name="T78" fmla="*/ 1430 w 2067"/>
              <a:gd name="T79" fmla="*/ 2236 h 2342"/>
              <a:gd name="T80" fmla="*/ 1288 w 2067"/>
              <a:gd name="T81" fmla="*/ 2290 h 2342"/>
              <a:gd name="T82" fmla="*/ 1176 w 2067"/>
              <a:gd name="T83" fmla="*/ 2316 h 2342"/>
              <a:gd name="T84" fmla="*/ 1087 w 2067"/>
              <a:gd name="T85" fmla="*/ 2325 h 2342"/>
              <a:gd name="T86" fmla="*/ 981 w 2067"/>
              <a:gd name="T87" fmla="*/ 2325 h 2342"/>
              <a:gd name="T88" fmla="*/ 914 w 2067"/>
              <a:gd name="T89" fmla="*/ 2319 h 2342"/>
              <a:gd name="T90" fmla="*/ 804 w 2067"/>
              <a:gd name="T91" fmla="*/ 2313 h 2342"/>
              <a:gd name="T92" fmla="*/ 600 w 2067"/>
              <a:gd name="T93" fmla="*/ 2234 h 2342"/>
              <a:gd name="T94" fmla="*/ 498 w 2067"/>
              <a:gd name="T95" fmla="*/ 2173 h 2342"/>
              <a:gd name="T96" fmla="*/ 505 w 2067"/>
              <a:gd name="T97" fmla="*/ 2178 h 2342"/>
              <a:gd name="T98" fmla="*/ 425 w 2067"/>
              <a:gd name="T99" fmla="*/ 2098 h 2342"/>
              <a:gd name="T100" fmla="*/ 349 w 2067"/>
              <a:gd name="T101" fmla="*/ 2026 h 2342"/>
              <a:gd name="T102" fmla="*/ 266 w 2067"/>
              <a:gd name="T103" fmla="*/ 1953 h 2342"/>
              <a:gd name="T104" fmla="*/ 145 w 2067"/>
              <a:gd name="T105" fmla="*/ 1770 h 2342"/>
              <a:gd name="T106" fmla="*/ 82 w 2067"/>
              <a:gd name="T107" fmla="*/ 1627 h 2342"/>
              <a:gd name="T108" fmla="*/ 44 w 2067"/>
              <a:gd name="T109" fmla="*/ 1508 h 2342"/>
              <a:gd name="T110" fmla="*/ 36 w 2067"/>
              <a:gd name="T111" fmla="*/ 1398 h 2342"/>
              <a:gd name="T112" fmla="*/ 28 w 2067"/>
              <a:gd name="T113" fmla="*/ 1348 h 2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067" h="2342">
                <a:moveTo>
                  <a:pt x="2" y="1231"/>
                </a:moveTo>
                <a:lnTo>
                  <a:pt x="0" y="1171"/>
                </a:lnTo>
                <a:lnTo>
                  <a:pt x="1" y="1169"/>
                </a:lnTo>
                <a:lnTo>
                  <a:pt x="16" y="1169"/>
                </a:lnTo>
                <a:lnTo>
                  <a:pt x="16" y="1172"/>
                </a:lnTo>
                <a:lnTo>
                  <a:pt x="16" y="1171"/>
                </a:lnTo>
                <a:lnTo>
                  <a:pt x="17" y="1231"/>
                </a:lnTo>
                <a:lnTo>
                  <a:pt x="2" y="1231"/>
                </a:lnTo>
                <a:close/>
                <a:moveTo>
                  <a:pt x="2" y="1122"/>
                </a:moveTo>
                <a:lnTo>
                  <a:pt x="2" y="1111"/>
                </a:lnTo>
                <a:lnTo>
                  <a:pt x="5" y="1059"/>
                </a:lnTo>
                <a:lnTo>
                  <a:pt x="21" y="1060"/>
                </a:lnTo>
                <a:lnTo>
                  <a:pt x="17" y="1112"/>
                </a:lnTo>
                <a:lnTo>
                  <a:pt x="17" y="1112"/>
                </a:lnTo>
                <a:lnTo>
                  <a:pt x="17" y="1122"/>
                </a:lnTo>
                <a:lnTo>
                  <a:pt x="2" y="1122"/>
                </a:lnTo>
                <a:close/>
                <a:moveTo>
                  <a:pt x="10" y="1013"/>
                </a:moveTo>
                <a:lnTo>
                  <a:pt x="12" y="993"/>
                </a:lnTo>
                <a:lnTo>
                  <a:pt x="19" y="951"/>
                </a:lnTo>
                <a:lnTo>
                  <a:pt x="34" y="953"/>
                </a:lnTo>
                <a:lnTo>
                  <a:pt x="28" y="995"/>
                </a:lnTo>
                <a:lnTo>
                  <a:pt x="28" y="995"/>
                </a:lnTo>
                <a:lnTo>
                  <a:pt x="26" y="1014"/>
                </a:lnTo>
                <a:lnTo>
                  <a:pt x="10" y="1013"/>
                </a:lnTo>
                <a:close/>
                <a:moveTo>
                  <a:pt x="28" y="904"/>
                </a:moveTo>
                <a:lnTo>
                  <a:pt x="33" y="879"/>
                </a:lnTo>
                <a:lnTo>
                  <a:pt x="42" y="843"/>
                </a:lnTo>
                <a:lnTo>
                  <a:pt x="57" y="847"/>
                </a:lnTo>
                <a:lnTo>
                  <a:pt x="48" y="882"/>
                </a:lnTo>
                <a:lnTo>
                  <a:pt x="48" y="882"/>
                </a:lnTo>
                <a:lnTo>
                  <a:pt x="43" y="907"/>
                </a:lnTo>
                <a:lnTo>
                  <a:pt x="28" y="904"/>
                </a:lnTo>
                <a:close/>
                <a:moveTo>
                  <a:pt x="55" y="798"/>
                </a:moveTo>
                <a:lnTo>
                  <a:pt x="63" y="769"/>
                </a:lnTo>
                <a:lnTo>
                  <a:pt x="74" y="738"/>
                </a:lnTo>
                <a:lnTo>
                  <a:pt x="89" y="744"/>
                </a:lnTo>
                <a:lnTo>
                  <a:pt x="78" y="774"/>
                </a:lnTo>
                <a:lnTo>
                  <a:pt x="78" y="774"/>
                </a:lnTo>
                <a:lnTo>
                  <a:pt x="70" y="802"/>
                </a:lnTo>
                <a:lnTo>
                  <a:pt x="55" y="798"/>
                </a:lnTo>
                <a:close/>
                <a:moveTo>
                  <a:pt x="90" y="694"/>
                </a:moveTo>
                <a:lnTo>
                  <a:pt x="102" y="664"/>
                </a:lnTo>
                <a:lnTo>
                  <a:pt x="115" y="636"/>
                </a:lnTo>
                <a:lnTo>
                  <a:pt x="129" y="643"/>
                </a:lnTo>
                <a:lnTo>
                  <a:pt x="117" y="670"/>
                </a:lnTo>
                <a:lnTo>
                  <a:pt x="117" y="670"/>
                </a:lnTo>
                <a:lnTo>
                  <a:pt x="105" y="700"/>
                </a:lnTo>
                <a:lnTo>
                  <a:pt x="90" y="694"/>
                </a:lnTo>
                <a:close/>
                <a:moveTo>
                  <a:pt x="135" y="594"/>
                </a:moveTo>
                <a:lnTo>
                  <a:pt x="150" y="565"/>
                </a:lnTo>
                <a:lnTo>
                  <a:pt x="165" y="539"/>
                </a:lnTo>
                <a:lnTo>
                  <a:pt x="178" y="547"/>
                </a:lnTo>
                <a:lnTo>
                  <a:pt x="164" y="572"/>
                </a:lnTo>
                <a:lnTo>
                  <a:pt x="164" y="572"/>
                </a:lnTo>
                <a:lnTo>
                  <a:pt x="149" y="601"/>
                </a:lnTo>
                <a:lnTo>
                  <a:pt x="135" y="594"/>
                </a:lnTo>
                <a:close/>
                <a:moveTo>
                  <a:pt x="189" y="498"/>
                </a:moveTo>
                <a:lnTo>
                  <a:pt x="223" y="447"/>
                </a:lnTo>
                <a:lnTo>
                  <a:pt x="236" y="455"/>
                </a:lnTo>
                <a:lnTo>
                  <a:pt x="202" y="507"/>
                </a:lnTo>
                <a:lnTo>
                  <a:pt x="189" y="498"/>
                </a:lnTo>
                <a:close/>
                <a:moveTo>
                  <a:pt x="251" y="408"/>
                </a:moveTo>
                <a:lnTo>
                  <a:pt x="291" y="360"/>
                </a:lnTo>
                <a:lnTo>
                  <a:pt x="303" y="369"/>
                </a:lnTo>
                <a:lnTo>
                  <a:pt x="264" y="418"/>
                </a:lnTo>
                <a:lnTo>
                  <a:pt x="251" y="408"/>
                </a:lnTo>
                <a:close/>
                <a:moveTo>
                  <a:pt x="321" y="324"/>
                </a:moveTo>
                <a:lnTo>
                  <a:pt x="339" y="305"/>
                </a:lnTo>
                <a:lnTo>
                  <a:pt x="365" y="279"/>
                </a:lnTo>
                <a:lnTo>
                  <a:pt x="376" y="290"/>
                </a:lnTo>
                <a:lnTo>
                  <a:pt x="350" y="316"/>
                </a:lnTo>
                <a:lnTo>
                  <a:pt x="350" y="316"/>
                </a:lnTo>
                <a:lnTo>
                  <a:pt x="333" y="334"/>
                </a:lnTo>
                <a:lnTo>
                  <a:pt x="321" y="324"/>
                </a:lnTo>
                <a:close/>
                <a:moveTo>
                  <a:pt x="400" y="247"/>
                </a:moveTo>
                <a:lnTo>
                  <a:pt x="415" y="233"/>
                </a:lnTo>
                <a:lnTo>
                  <a:pt x="448" y="207"/>
                </a:lnTo>
                <a:lnTo>
                  <a:pt x="458" y="219"/>
                </a:lnTo>
                <a:lnTo>
                  <a:pt x="425" y="245"/>
                </a:lnTo>
                <a:lnTo>
                  <a:pt x="425" y="245"/>
                </a:lnTo>
                <a:lnTo>
                  <a:pt x="410" y="259"/>
                </a:lnTo>
                <a:lnTo>
                  <a:pt x="400" y="247"/>
                </a:lnTo>
                <a:close/>
                <a:moveTo>
                  <a:pt x="486" y="179"/>
                </a:moveTo>
                <a:lnTo>
                  <a:pt x="498" y="170"/>
                </a:lnTo>
                <a:lnTo>
                  <a:pt x="538" y="144"/>
                </a:lnTo>
                <a:lnTo>
                  <a:pt x="546" y="157"/>
                </a:lnTo>
                <a:lnTo>
                  <a:pt x="506" y="183"/>
                </a:lnTo>
                <a:lnTo>
                  <a:pt x="507" y="183"/>
                </a:lnTo>
                <a:lnTo>
                  <a:pt x="495" y="191"/>
                </a:lnTo>
                <a:lnTo>
                  <a:pt x="486" y="179"/>
                </a:lnTo>
                <a:close/>
                <a:moveTo>
                  <a:pt x="578" y="120"/>
                </a:moveTo>
                <a:lnTo>
                  <a:pt x="586" y="116"/>
                </a:lnTo>
                <a:lnTo>
                  <a:pt x="631" y="93"/>
                </a:lnTo>
                <a:lnTo>
                  <a:pt x="635" y="91"/>
                </a:lnTo>
                <a:lnTo>
                  <a:pt x="641" y="105"/>
                </a:lnTo>
                <a:lnTo>
                  <a:pt x="638" y="107"/>
                </a:lnTo>
                <a:lnTo>
                  <a:pt x="638" y="107"/>
                </a:lnTo>
                <a:lnTo>
                  <a:pt x="593" y="130"/>
                </a:lnTo>
                <a:lnTo>
                  <a:pt x="593" y="129"/>
                </a:lnTo>
                <a:lnTo>
                  <a:pt x="586" y="134"/>
                </a:lnTo>
                <a:lnTo>
                  <a:pt x="578" y="120"/>
                </a:lnTo>
                <a:close/>
                <a:moveTo>
                  <a:pt x="677" y="72"/>
                </a:moveTo>
                <a:lnTo>
                  <a:pt x="678" y="71"/>
                </a:lnTo>
                <a:lnTo>
                  <a:pt x="727" y="53"/>
                </a:lnTo>
                <a:lnTo>
                  <a:pt x="737" y="50"/>
                </a:lnTo>
                <a:lnTo>
                  <a:pt x="741" y="65"/>
                </a:lnTo>
                <a:lnTo>
                  <a:pt x="731" y="68"/>
                </a:lnTo>
                <a:lnTo>
                  <a:pt x="732" y="68"/>
                </a:lnTo>
                <a:lnTo>
                  <a:pt x="684" y="86"/>
                </a:lnTo>
                <a:lnTo>
                  <a:pt x="684" y="86"/>
                </a:lnTo>
                <a:lnTo>
                  <a:pt x="684" y="86"/>
                </a:lnTo>
                <a:lnTo>
                  <a:pt x="677" y="72"/>
                </a:lnTo>
                <a:close/>
                <a:moveTo>
                  <a:pt x="781" y="36"/>
                </a:moveTo>
                <a:lnTo>
                  <a:pt x="826" y="24"/>
                </a:lnTo>
                <a:lnTo>
                  <a:pt x="842" y="21"/>
                </a:lnTo>
                <a:lnTo>
                  <a:pt x="846" y="36"/>
                </a:lnTo>
                <a:lnTo>
                  <a:pt x="829" y="40"/>
                </a:lnTo>
                <a:lnTo>
                  <a:pt x="829" y="40"/>
                </a:lnTo>
                <a:lnTo>
                  <a:pt x="785" y="51"/>
                </a:lnTo>
                <a:lnTo>
                  <a:pt x="781" y="36"/>
                </a:lnTo>
                <a:close/>
                <a:moveTo>
                  <a:pt x="889" y="12"/>
                </a:moveTo>
                <a:lnTo>
                  <a:pt x="928" y="6"/>
                </a:lnTo>
                <a:lnTo>
                  <a:pt x="951" y="4"/>
                </a:lnTo>
                <a:lnTo>
                  <a:pt x="952" y="20"/>
                </a:lnTo>
                <a:lnTo>
                  <a:pt x="930" y="22"/>
                </a:lnTo>
                <a:lnTo>
                  <a:pt x="930" y="22"/>
                </a:lnTo>
                <a:lnTo>
                  <a:pt x="891" y="28"/>
                </a:lnTo>
                <a:lnTo>
                  <a:pt x="889" y="12"/>
                </a:lnTo>
                <a:close/>
                <a:moveTo>
                  <a:pt x="998" y="1"/>
                </a:moveTo>
                <a:lnTo>
                  <a:pt x="1034" y="0"/>
                </a:lnTo>
                <a:lnTo>
                  <a:pt x="1061" y="1"/>
                </a:lnTo>
                <a:lnTo>
                  <a:pt x="1061" y="17"/>
                </a:lnTo>
                <a:lnTo>
                  <a:pt x="1034" y="16"/>
                </a:lnTo>
                <a:lnTo>
                  <a:pt x="1034" y="16"/>
                </a:lnTo>
                <a:lnTo>
                  <a:pt x="999" y="17"/>
                </a:lnTo>
                <a:lnTo>
                  <a:pt x="998" y="1"/>
                </a:lnTo>
                <a:close/>
                <a:moveTo>
                  <a:pt x="1108" y="4"/>
                </a:moveTo>
                <a:lnTo>
                  <a:pt x="1140" y="7"/>
                </a:lnTo>
                <a:lnTo>
                  <a:pt x="1170" y="11"/>
                </a:lnTo>
                <a:lnTo>
                  <a:pt x="1168" y="26"/>
                </a:lnTo>
                <a:lnTo>
                  <a:pt x="1138" y="22"/>
                </a:lnTo>
                <a:lnTo>
                  <a:pt x="1138" y="22"/>
                </a:lnTo>
                <a:lnTo>
                  <a:pt x="1107" y="19"/>
                </a:lnTo>
                <a:lnTo>
                  <a:pt x="1108" y="4"/>
                </a:lnTo>
                <a:close/>
                <a:moveTo>
                  <a:pt x="1217" y="19"/>
                </a:moveTo>
                <a:lnTo>
                  <a:pt x="1243" y="24"/>
                </a:lnTo>
                <a:lnTo>
                  <a:pt x="1278" y="33"/>
                </a:lnTo>
                <a:lnTo>
                  <a:pt x="1274" y="49"/>
                </a:lnTo>
                <a:lnTo>
                  <a:pt x="1239" y="40"/>
                </a:lnTo>
                <a:lnTo>
                  <a:pt x="1239" y="40"/>
                </a:lnTo>
                <a:lnTo>
                  <a:pt x="1214" y="34"/>
                </a:lnTo>
                <a:lnTo>
                  <a:pt x="1217" y="19"/>
                </a:lnTo>
                <a:close/>
                <a:moveTo>
                  <a:pt x="1323" y="47"/>
                </a:moveTo>
                <a:lnTo>
                  <a:pt x="1342" y="53"/>
                </a:lnTo>
                <a:lnTo>
                  <a:pt x="1382" y="69"/>
                </a:lnTo>
                <a:lnTo>
                  <a:pt x="1376" y="83"/>
                </a:lnTo>
                <a:lnTo>
                  <a:pt x="1336" y="68"/>
                </a:lnTo>
                <a:lnTo>
                  <a:pt x="1337" y="68"/>
                </a:lnTo>
                <a:lnTo>
                  <a:pt x="1318" y="62"/>
                </a:lnTo>
                <a:lnTo>
                  <a:pt x="1323" y="47"/>
                </a:lnTo>
                <a:close/>
                <a:moveTo>
                  <a:pt x="1425" y="88"/>
                </a:moveTo>
                <a:lnTo>
                  <a:pt x="1437" y="93"/>
                </a:lnTo>
                <a:lnTo>
                  <a:pt x="1481" y="115"/>
                </a:lnTo>
                <a:lnTo>
                  <a:pt x="1474" y="129"/>
                </a:lnTo>
                <a:lnTo>
                  <a:pt x="1430" y="107"/>
                </a:lnTo>
                <a:lnTo>
                  <a:pt x="1430" y="107"/>
                </a:lnTo>
                <a:lnTo>
                  <a:pt x="1419" y="102"/>
                </a:lnTo>
                <a:lnTo>
                  <a:pt x="1425" y="88"/>
                </a:lnTo>
                <a:close/>
                <a:moveTo>
                  <a:pt x="1522" y="139"/>
                </a:moveTo>
                <a:lnTo>
                  <a:pt x="1527" y="142"/>
                </a:lnTo>
                <a:lnTo>
                  <a:pt x="1570" y="170"/>
                </a:lnTo>
                <a:lnTo>
                  <a:pt x="1575" y="174"/>
                </a:lnTo>
                <a:lnTo>
                  <a:pt x="1566" y="186"/>
                </a:lnTo>
                <a:lnTo>
                  <a:pt x="1561" y="183"/>
                </a:lnTo>
                <a:lnTo>
                  <a:pt x="1562" y="183"/>
                </a:lnTo>
                <a:lnTo>
                  <a:pt x="1519" y="155"/>
                </a:lnTo>
                <a:lnTo>
                  <a:pt x="1519" y="155"/>
                </a:lnTo>
                <a:lnTo>
                  <a:pt x="1514" y="152"/>
                </a:lnTo>
                <a:lnTo>
                  <a:pt x="1522" y="139"/>
                </a:lnTo>
                <a:close/>
                <a:moveTo>
                  <a:pt x="1613" y="201"/>
                </a:moveTo>
                <a:lnTo>
                  <a:pt x="1653" y="233"/>
                </a:lnTo>
                <a:lnTo>
                  <a:pt x="1661" y="241"/>
                </a:lnTo>
                <a:lnTo>
                  <a:pt x="1651" y="253"/>
                </a:lnTo>
                <a:lnTo>
                  <a:pt x="1642" y="245"/>
                </a:lnTo>
                <a:lnTo>
                  <a:pt x="1643" y="245"/>
                </a:lnTo>
                <a:lnTo>
                  <a:pt x="1603" y="213"/>
                </a:lnTo>
                <a:lnTo>
                  <a:pt x="1613" y="201"/>
                </a:lnTo>
                <a:close/>
                <a:moveTo>
                  <a:pt x="1696" y="273"/>
                </a:moveTo>
                <a:lnTo>
                  <a:pt x="1729" y="305"/>
                </a:lnTo>
                <a:lnTo>
                  <a:pt x="1741" y="317"/>
                </a:lnTo>
                <a:lnTo>
                  <a:pt x="1729" y="328"/>
                </a:lnTo>
                <a:lnTo>
                  <a:pt x="1718" y="316"/>
                </a:lnTo>
                <a:lnTo>
                  <a:pt x="1718" y="316"/>
                </a:lnTo>
                <a:lnTo>
                  <a:pt x="1685" y="284"/>
                </a:lnTo>
                <a:lnTo>
                  <a:pt x="1696" y="273"/>
                </a:lnTo>
                <a:close/>
                <a:moveTo>
                  <a:pt x="1772" y="352"/>
                </a:moveTo>
                <a:lnTo>
                  <a:pt x="1811" y="401"/>
                </a:lnTo>
                <a:lnTo>
                  <a:pt x="1799" y="411"/>
                </a:lnTo>
                <a:lnTo>
                  <a:pt x="1760" y="362"/>
                </a:lnTo>
                <a:lnTo>
                  <a:pt x="1772" y="352"/>
                </a:lnTo>
                <a:close/>
                <a:moveTo>
                  <a:pt x="1840" y="439"/>
                </a:moveTo>
                <a:lnTo>
                  <a:pt x="1874" y="491"/>
                </a:lnTo>
                <a:lnTo>
                  <a:pt x="1861" y="499"/>
                </a:lnTo>
                <a:lnTo>
                  <a:pt x="1827" y="447"/>
                </a:lnTo>
                <a:lnTo>
                  <a:pt x="1840" y="439"/>
                </a:lnTo>
                <a:close/>
                <a:moveTo>
                  <a:pt x="1899" y="531"/>
                </a:moveTo>
                <a:lnTo>
                  <a:pt x="1918" y="565"/>
                </a:lnTo>
                <a:lnTo>
                  <a:pt x="1929" y="586"/>
                </a:lnTo>
                <a:lnTo>
                  <a:pt x="1915" y="593"/>
                </a:lnTo>
                <a:lnTo>
                  <a:pt x="1904" y="572"/>
                </a:lnTo>
                <a:lnTo>
                  <a:pt x="1905" y="572"/>
                </a:lnTo>
                <a:lnTo>
                  <a:pt x="1886" y="538"/>
                </a:lnTo>
                <a:lnTo>
                  <a:pt x="1899" y="531"/>
                </a:lnTo>
                <a:close/>
                <a:moveTo>
                  <a:pt x="1950" y="628"/>
                </a:moveTo>
                <a:lnTo>
                  <a:pt x="1966" y="664"/>
                </a:lnTo>
                <a:lnTo>
                  <a:pt x="1975" y="686"/>
                </a:lnTo>
                <a:lnTo>
                  <a:pt x="1960" y="691"/>
                </a:lnTo>
                <a:lnTo>
                  <a:pt x="1952" y="670"/>
                </a:lnTo>
                <a:lnTo>
                  <a:pt x="1952" y="670"/>
                </a:lnTo>
                <a:lnTo>
                  <a:pt x="1936" y="634"/>
                </a:lnTo>
                <a:lnTo>
                  <a:pt x="1950" y="628"/>
                </a:lnTo>
                <a:close/>
                <a:moveTo>
                  <a:pt x="1991" y="730"/>
                </a:moveTo>
                <a:lnTo>
                  <a:pt x="2005" y="769"/>
                </a:lnTo>
                <a:lnTo>
                  <a:pt x="2011" y="789"/>
                </a:lnTo>
                <a:lnTo>
                  <a:pt x="1996" y="793"/>
                </a:lnTo>
                <a:lnTo>
                  <a:pt x="1990" y="774"/>
                </a:lnTo>
                <a:lnTo>
                  <a:pt x="1990" y="774"/>
                </a:lnTo>
                <a:lnTo>
                  <a:pt x="1977" y="735"/>
                </a:lnTo>
                <a:lnTo>
                  <a:pt x="1991" y="730"/>
                </a:lnTo>
                <a:close/>
                <a:moveTo>
                  <a:pt x="2024" y="834"/>
                </a:moveTo>
                <a:lnTo>
                  <a:pt x="2035" y="879"/>
                </a:lnTo>
                <a:lnTo>
                  <a:pt x="2038" y="895"/>
                </a:lnTo>
                <a:lnTo>
                  <a:pt x="2023" y="898"/>
                </a:lnTo>
                <a:lnTo>
                  <a:pt x="2020" y="882"/>
                </a:lnTo>
                <a:lnTo>
                  <a:pt x="2020" y="882"/>
                </a:lnTo>
                <a:lnTo>
                  <a:pt x="2009" y="838"/>
                </a:lnTo>
                <a:lnTo>
                  <a:pt x="2024" y="834"/>
                </a:lnTo>
                <a:close/>
                <a:moveTo>
                  <a:pt x="2048" y="941"/>
                </a:moveTo>
                <a:lnTo>
                  <a:pt x="2056" y="993"/>
                </a:lnTo>
                <a:lnTo>
                  <a:pt x="2057" y="1003"/>
                </a:lnTo>
                <a:lnTo>
                  <a:pt x="2041" y="1005"/>
                </a:lnTo>
                <a:lnTo>
                  <a:pt x="2040" y="995"/>
                </a:lnTo>
                <a:lnTo>
                  <a:pt x="2040" y="995"/>
                </a:lnTo>
                <a:lnTo>
                  <a:pt x="2032" y="944"/>
                </a:lnTo>
                <a:lnTo>
                  <a:pt x="2048" y="941"/>
                </a:lnTo>
                <a:close/>
                <a:moveTo>
                  <a:pt x="2062" y="1050"/>
                </a:moveTo>
                <a:lnTo>
                  <a:pt x="2062" y="1052"/>
                </a:lnTo>
                <a:lnTo>
                  <a:pt x="2066" y="1111"/>
                </a:lnTo>
                <a:lnTo>
                  <a:pt x="2066" y="1113"/>
                </a:lnTo>
                <a:lnTo>
                  <a:pt x="2051" y="1113"/>
                </a:lnTo>
                <a:lnTo>
                  <a:pt x="2051" y="1112"/>
                </a:lnTo>
                <a:lnTo>
                  <a:pt x="2051" y="1112"/>
                </a:lnTo>
                <a:lnTo>
                  <a:pt x="2047" y="1053"/>
                </a:lnTo>
                <a:lnTo>
                  <a:pt x="2047" y="1053"/>
                </a:lnTo>
                <a:lnTo>
                  <a:pt x="2047" y="1052"/>
                </a:lnTo>
                <a:lnTo>
                  <a:pt x="2062" y="1050"/>
                </a:lnTo>
                <a:close/>
                <a:moveTo>
                  <a:pt x="2067" y="1160"/>
                </a:moveTo>
                <a:lnTo>
                  <a:pt x="2067" y="1171"/>
                </a:lnTo>
                <a:lnTo>
                  <a:pt x="2066" y="1222"/>
                </a:lnTo>
                <a:lnTo>
                  <a:pt x="2051" y="1222"/>
                </a:lnTo>
                <a:lnTo>
                  <a:pt x="2052" y="1171"/>
                </a:lnTo>
                <a:lnTo>
                  <a:pt x="2052" y="1172"/>
                </a:lnTo>
                <a:lnTo>
                  <a:pt x="2052" y="1160"/>
                </a:lnTo>
                <a:lnTo>
                  <a:pt x="2067" y="1160"/>
                </a:lnTo>
                <a:close/>
                <a:moveTo>
                  <a:pt x="2064" y="1269"/>
                </a:moveTo>
                <a:lnTo>
                  <a:pt x="2062" y="1291"/>
                </a:lnTo>
                <a:lnTo>
                  <a:pt x="2058" y="1332"/>
                </a:lnTo>
                <a:lnTo>
                  <a:pt x="2042" y="1330"/>
                </a:lnTo>
                <a:lnTo>
                  <a:pt x="2047" y="1290"/>
                </a:lnTo>
                <a:lnTo>
                  <a:pt x="2047" y="1290"/>
                </a:lnTo>
                <a:lnTo>
                  <a:pt x="2048" y="1268"/>
                </a:lnTo>
                <a:lnTo>
                  <a:pt x="2064" y="1269"/>
                </a:lnTo>
                <a:close/>
                <a:moveTo>
                  <a:pt x="2051" y="1378"/>
                </a:moveTo>
                <a:lnTo>
                  <a:pt x="2047" y="1407"/>
                </a:lnTo>
                <a:lnTo>
                  <a:pt x="2040" y="1440"/>
                </a:lnTo>
                <a:lnTo>
                  <a:pt x="2025" y="1437"/>
                </a:lnTo>
                <a:lnTo>
                  <a:pt x="2031" y="1404"/>
                </a:lnTo>
                <a:lnTo>
                  <a:pt x="2031" y="1405"/>
                </a:lnTo>
                <a:lnTo>
                  <a:pt x="2036" y="1376"/>
                </a:lnTo>
                <a:lnTo>
                  <a:pt x="2051" y="1378"/>
                </a:lnTo>
                <a:close/>
                <a:moveTo>
                  <a:pt x="2030" y="1486"/>
                </a:moveTo>
                <a:lnTo>
                  <a:pt x="2021" y="1520"/>
                </a:lnTo>
                <a:lnTo>
                  <a:pt x="2013" y="1546"/>
                </a:lnTo>
                <a:lnTo>
                  <a:pt x="1998" y="1542"/>
                </a:lnTo>
                <a:lnTo>
                  <a:pt x="2006" y="1515"/>
                </a:lnTo>
                <a:lnTo>
                  <a:pt x="2006" y="1516"/>
                </a:lnTo>
                <a:lnTo>
                  <a:pt x="2014" y="1482"/>
                </a:lnTo>
                <a:lnTo>
                  <a:pt x="2030" y="1486"/>
                </a:lnTo>
                <a:close/>
                <a:moveTo>
                  <a:pt x="1999" y="1591"/>
                </a:moveTo>
                <a:lnTo>
                  <a:pt x="1987" y="1627"/>
                </a:lnTo>
                <a:lnTo>
                  <a:pt x="1977" y="1650"/>
                </a:lnTo>
                <a:lnTo>
                  <a:pt x="1963" y="1644"/>
                </a:lnTo>
                <a:lnTo>
                  <a:pt x="1972" y="1621"/>
                </a:lnTo>
                <a:lnTo>
                  <a:pt x="1972" y="1622"/>
                </a:lnTo>
                <a:lnTo>
                  <a:pt x="1984" y="1586"/>
                </a:lnTo>
                <a:lnTo>
                  <a:pt x="1999" y="1591"/>
                </a:lnTo>
                <a:close/>
                <a:moveTo>
                  <a:pt x="1959" y="1693"/>
                </a:moveTo>
                <a:lnTo>
                  <a:pt x="1943" y="1730"/>
                </a:lnTo>
                <a:lnTo>
                  <a:pt x="1933" y="1750"/>
                </a:lnTo>
                <a:lnTo>
                  <a:pt x="1919" y="1743"/>
                </a:lnTo>
                <a:lnTo>
                  <a:pt x="1929" y="1723"/>
                </a:lnTo>
                <a:lnTo>
                  <a:pt x="1929" y="1723"/>
                </a:lnTo>
                <a:lnTo>
                  <a:pt x="1945" y="1687"/>
                </a:lnTo>
                <a:lnTo>
                  <a:pt x="1959" y="1693"/>
                </a:lnTo>
                <a:close/>
                <a:moveTo>
                  <a:pt x="1911" y="1792"/>
                </a:moveTo>
                <a:lnTo>
                  <a:pt x="1891" y="1826"/>
                </a:lnTo>
                <a:lnTo>
                  <a:pt x="1878" y="1845"/>
                </a:lnTo>
                <a:lnTo>
                  <a:pt x="1865" y="1837"/>
                </a:lnTo>
                <a:lnTo>
                  <a:pt x="1878" y="1817"/>
                </a:lnTo>
                <a:lnTo>
                  <a:pt x="1878" y="1818"/>
                </a:lnTo>
                <a:lnTo>
                  <a:pt x="1897" y="1784"/>
                </a:lnTo>
                <a:lnTo>
                  <a:pt x="1911" y="1792"/>
                </a:lnTo>
                <a:close/>
                <a:moveTo>
                  <a:pt x="1853" y="1885"/>
                </a:moveTo>
                <a:lnTo>
                  <a:pt x="1832" y="1916"/>
                </a:lnTo>
                <a:lnTo>
                  <a:pt x="1816" y="1936"/>
                </a:lnTo>
                <a:lnTo>
                  <a:pt x="1804" y="1926"/>
                </a:lnTo>
                <a:lnTo>
                  <a:pt x="1820" y="1906"/>
                </a:lnTo>
                <a:lnTo>
                  <a:pt x="1819" y="1907"/>
                </a:lnTo>
                <a:lnTo>
                  <a:pt x="1840" y="1876"/>
                </a:lnTo>
                <a:lnTo>
                  <a:pt x="1853" y="1885"/>
                </a:lnTo>
                <a:close/>
                <a:moveTo>
                  <a:pt x="1787" y="1972"/>
                </a:moveTo>
                <a:lnTo>
                  <a:pt x="1766" y="1999"/>
                </a:lnTo>
                <a:lnTo>
                  <a:pt x="1746" y="2020"/>
                </a:lnTo>
                <a:lnTo>
                  <a:pt x="1735" y="2009"/>
                </a:lnTo>
                <a:lnTo>
                  <a:pt x="1754" y="1989"/>
                </a:lnTo>
                <a:lnTo>
                  <a:pt x="1754" y="1989"/>
                </a:lnTo>
                <a:lnTo>
                  <a:pt x="1775" y="1963"/>
                </a:lnTo>
                <a:lnTo>
                  <a:pt x="1787" y="1972"/>
                </a:lnTo>
                <a:close/>
                <a:moveTo>
                  <a:pt x="1713" y="2054"/>
                </a:moveTo>
                <a:lnTo>
                  <a:pt x="1692" y="2075"/>
                </a:lnTo>
                <a:lnTo>
                  <a:pt x="1667" y="2097"/>
                </a:lnTo>
                <a:lnTo>
                  <a:pt x="1657" y="2085"/>
                </a:lnTo>
                <a:lnTo>
                  <a:pt x="1681" y="2064"/>
                </a:lnTo>
                <a:lnTo>
                  <a:pt x="1681" y="2064"/>
                </a:lnTo>
                <a:lnTo>
                  <a:pt x="1702" y="2043"/>
                </a:lnTo>
                <a:lnTo>
                  <a:pt x="1713" y="2054"/>
                </a:lnTo>
                <a:close/>
                <a:moveTo>
                  <a:pt x="1631" y="2127"/>
                </a:moveTo>
                <a:lnTo>
                  <a:pt x="1612" y="2142"/>
                </a:lnTo>
                <a:lnTo>
                  <a:pt x="1581" y="2165"/>
                </a:lnTo>
                <a:lnTo>
                  <a:pt x="1572" y="2152"/>
                </a:lnTo>
                <a:lnTo>
                  <a:pt x="1603" y="2130"/>
                </a:lnTo>
                <a:lnTo>
                  <a:pt x="1603" y="2130"/>
                </a:lnTo>
                <a:lnTo>
                  <a:pt x="1622" y="2115"/>
                </a:lnTo>
                <a:lnTo>
                  <a:pt x="1631" y="2127"/>
                </a:lnTo>
                <a:close/>
                <a:moveTo>
                  <a:pt x="1543" y="2191"/>
                </a:moveTo>
                <a:lnTo>
                  <a:pt x="1527" y="2201"/>
                </a:lnTo>
                <a:lnTo>
                  <a:pt x="1489" y="2224"/>
                </a:lnTo>
                <a:lnTo>
                  <a:pt x="1481" y="2210"/>
                </a:lnTo>
                <a:lnTo>
                  <a:pt x="1519" y="2188"/>
                </a:lnTo>
                <a:lnTo>
                  <a:pt x="1519" y="2188"/>
                </a:lnTo>
                <a:lnTo>
                  <a:pt x="1534" y="2178"/>
                </a:lnTo>
                <a:lnTo>
                  <a:pt x="1543" y="2191"/>
                </a:lnTo>
                <a:close/>
                <a:moveTo>
                  <a:pt x="1447" y="2245"/>
                </a:moveTo>
                <a:lnTo>
                  <a:pt x="1437" y="2250"/>
                </a:lnTo>
                <a:lnTo>
                  <a:pt x="1390" y="2272"/>
                </a:lnTo>
                <a:lnTo>
                  <a:pt x="1389" y="2272"/>
                </a:lnTo>
                <a:lnTo>
                  <a:pt x="1384" y="2257"/>
                </a:lnTo>
                <a:lnTo>
                  <a:pt x="1384" y="2257"/>
                </a:lnTo>
                <a:lnTo>
                  <a:pt x="1384" y="2257"/>
                </a:lnTo>
                <a:lnTo>
                  <a:pt x="1430" y="2236"/>
                </a:lnTo>
                <a:lnTo>
                  <a:pt x="1430" y="2236"/>
                </a:lnTo>
                <a:lnTo>
                  <a:pt x="1440" y="2231"/>
                </a:lnTo>
                <a:lnTo>
                  <a:pt x="1447" y="2245"/>
                </a:lnTo>
                <a:close/>
                <a:moveTo>
                  <a:pt x="1346" y="2288"/>
                </a:moveTo>
                <a:lnTo>
                  <a:pt x="1342" y="2290"/>
                </a:lnTo>
                <a:lnTo>
                  <a:pt x="1293" y="2306"/>
                </a:lnTo>
                <a:lnTo>
                  <a:pt x="1285" y="2307"/>
                </a:lnTo>
                <a:lnTo>
                  <a:pt x="1282" y="2292"/>
                </a:lnTo>
                <a:lnTo>
                  <a:pt x="1288" y="2290"/>
                </a:lnTo>
                <a:lnTo>
                  <a:pt x="1288" y="2291"/>
                </a:lnTo>
                <a:lnTo>
                  <a:pt x="1337" y="2275"/>
                </a:lnTo>
                <a:lnTo>
                  <a:pt x="1336" y="2275"/>
                </a:lnTo>
                <a:lnTo>
                  <a:pt x="1340" y="2274"/>
                </a:lnTo>
                <a:lnTo>
                  <a:pt x="1346" y="2288"/>
                </a:lnTo>
                <a:close/>
                <a:moveTo>
                  <a:pt x="1240" y="2319"/>
                </a:moveTo>
                <a:lnTo>
                  <a:pt x="1192" y="2329"/>
                </a:lnTo>
                <a:lnTo>
                  <a:pt x="1178" y="2331"/>
                </a:lnTo>
                <a:lnTo>
                  <a:pt x="1176" y="2316"/>
                </a:lnTo>
                <a:lnTo>
                  <a:pt x="1189" y="2314"/>
                </a:lnTo>
                <a:lnTo>
                  <a:pt x="1189" y="2314"/>
                </a:lnTo>
                <a:lnTo>
                  <a:pt x="1237" y="2304"/>
                </a:lnTo>
                <a:lnTo>
                  <a:pt x="1240" y="2319"/>
                </a:lnTo>
                <a:close/>
                <a:moveTo>
                  <a:pt x="1132" y="2337"/>
                </a:moveTo>
                <a:lnTo>
                  <a:pt x="1087" y="2341"/>
                </a:lnTo>
                <a:lnTo>
                  <a:pt x="1069" y="2341"/>
                </a:lnTo>
                <a:lnTo>
                  <a:pt x="1069" y="2326"/>
                </a:lnTo>
                <a:lnTo>
                  <a:pt x="1087" y="2325"/>
                </a:lnTo>
                <a:lnTo>
                  <a:pt x="1086" y="2325"/>
                </a:lnTo>
                <a:lnTo>
                  <a:pt x="1130" y="2322"/>
                </a:lnTo>
                <a:lnTo>
                  <a:pt x="1132" y="2337"/>
                </a:lnTo>
                <a:close/>
                <a:moveTo>
                  <a:pt x="1022" y="2342"/>
                </a:moveTo>
                <a:lnTo>
                  <a:pt x="981" y="2341"/>
                </a:lnTo>
                <a:lnTo>
                  <a:pt x="959" y="2339"/>
                </a:lnTo>
                <a:lnTo>
                  <a:pt x="961" y="2323"/>
                </a:lnTo>
                <a:lnTo>
                  <a:pt x="982" y="2325"/>
                </a:lnTo>
                <a:lnTo>
                  <a:pt x="981" y="2325"/>
                </a:lnTo>
                <a:lnTo>
                  <a:pt x="1022" y="2326"/>
                </a:lnTo>
                <a:lnTo>
                  <a:pt x="1022" y="2342"/>
                </a:lnTo>
                <a:close/>
                <a:moveTo>
                  <a:pt x="912" y="2334"/>
                </a:moveTo>
                <a:lnTo>
                  <a:pt x="876" y="2329"/>
                </a:lnTo>
                <a:lnTo>
                  <a:pt x="850" y="2324"/>
                </a:lnTo>
                <a:lnTo>
                  <a:pt x="853" y="2309"/>
                </a:lnTo>
                <a:lnTo>
                  <a:pt x="879" y="2314"/>
                </a:lnTo>
                <a:lnTo>
                  <a:pt x="879" y="2314"/>
                </a:lnTo>
                <a:lnTo>
                  <a:pt x="914" y="2319"/>
                </a:lnTo>
                <a:lnTo>
                  <a:pt x="912" y="2334"/>
                </a:lnTo>
                <a:close/>
                <a:moveTo>
                  <a:pt x="804" y="2313"/>
                </a:moveTo>
                <a:lnTo>
                  <a:pt x="776" y="2306"/>
                </a:lnTo>
                <a:lnTo>
                  <a:pt x="744" y="2296"/>
                </a:lnTo>
                <a:lnTo>
                  <a:pt x="749" y="2281"/>
                </a:lnTo>
                <a:lnTo>
                  <a:pt x="780" y="2291"/>
                </a:lnTo>
                <a:lnTo>
                  <a:pt x="780" y="2290"/>
                </a:lnTo>
                <a:lnTo>
                  <a:pt x="808" y="2298"/>
                </a:lnTo>
                <a:lnTo>
                  <a:pt x="804" y="2313"/>
                </a:lnTo>
                <a:close/>
                <a:moveTo>
                  <a:pt x="700" y="2280"/>
                </a:moveTo>
                <a:lnTo>
                  <a:pt x="678" y="2272"/>
                </a:lnTo>
                <a:lnTo>
                  <a:pt x="642" y="2255"/>
                </a:lnTo>
                <a:lnTo>
                  <a:pt x="649" y="2241"/>
                </a:lnTo>
                <a:lnTo>
                  <a:pt x="685" y="2257"/>
                </a:lnTo>
                <a:lnTo>
                  <a:pt x="684" y="2257"/>
                </a:lnTo>
                <a:lnTo>
                  <a:pt x="705" y="2265"/>
                </a:lnTo>
                <a:lnTo>
                  <a:pt x="700" y="2280"/>
                </a:lnTo>
                <a:close/>
                <a:moveTo>
                  <a:pt x="600" y="2234"/>
                </a:moveTo>
                <a:lnTo>
                  <a:pt x="586" y="2227"/>
                </a:lnTo>
                <a:lnTo>
                  <a:pt x="545" y="2203"/>
                </a:lnTo>
                <a:lnTo>
                  <a:pt x="553" y="2190"/>
                </a:lnTo>
                <a:lnTo>
                  <a:pt x="593" y="2213"/>
                </a:lnTo>
                <a:lnTo>
                  <a:pt x="593" y="2213"/>
                </a:lnTo>
                <a:lnTo>
                  <a:pt x="607" y="2220"/>
                </a:lnTo>
                <a:lnTo>
                  <a:pt x="600" y="2234"/>
                </a:lnTo>
                <a:close/>
                <a:moveTo>
                  <a:pt x="505" y="2178"/>
                </a:moveTo>
                <a:lnTo>
                  <a:pt x="498" y="2173"/>
                </a:lnTo>
                <a:lnTo>
                  <a:pt x="456" y="2142"/>
                </a:lnTo>
                <a:lnTo>
                  <a:pt x="454" y="2141"/>
                </a:lnTo>
                <a:lnTo>
                  <a:pt x="464" y="2129"/>
                </a:lnTo>
                <a:lnTo>
                  <a:pt x="466" y="2130"/>
                </a:lnTo>
                <a:lnTo>
                  <a:pt x="465" y="2130"/>
                </a:lnTo>
                <a:lnTo>
                  <a:pt x="507" y="2160"/>
                </a:lnTo>
                <a:lnTo>
                  <a:pt x="507" y="2160"/>
                </a:lnTo>
                <a:lnTo>
                  <a:pt x="514" y="2165"/>
                </a:lnTo>
                <a:lnTo>
                  <a:pt x="505" y="2178"/>
                </a:lnTo>
                <a:close/>
                <a:moveTo>
                  <a:pt x="418" y="2112"/>
                </a:moveTo>
                <a:lnTo>
                  <a:pt x="415" y="2110"/>
                </a:lnTo>
                <a:lnTo>
                  <a:pt x="376" y="2075"/>
                </a:lnTo>
                <a:lnTo>
                  <a:pt x="371" y="2070"/>
                </a:lnTo>
                <a:lnTo>
                  <a:pt x="382" y="2059"/>
                </a:lnTo>
                <a:lnTo>
                  <a:pt x="387" y="2064"/>
                </a:lnTo>
                <a:lnTo>
                  <a:pt x="387" y="2064"/>
                </a:lnTo>
                <a:lnTo>
                  <a:pt x="425" y="2098"/>
                </a:lnTo>
                <a:lnTo>
                  <a:pt x="425" y="2098"/>
                </a:lnTo>
                <a:lnTo>
                  <a:pt x="428" y="2100"/>
                </a:lnTo>
                <a:lnTo>
                  <a:pt x="418" y="2112"/>
                </a:lnTo>
                <a:close/>
                <a:moveTo>
                  <a:pt x="337" y="2037"/>
                </a:moveTo>
                <a:lnTo>
                  <a:pt x="303" y="1999"/>
                </a:lnTo>
                <a:lnTo>
                  <a:pt x="295" y="1990"/>
                </a:lnTo>
                <a:lnTo>
                  <a:pt x="308" y="1980"/>
                </a:lnTo>
                <a:lnTo>
                  <a:pt x="315" y="1989"/>
                </a:lnTo>
                <a:lnTo>
                  <a:pt x="315" y="1989"/>
                </a:lnTo>
                <a:lnTo>
                  <a:pt x="349" y="2026"/>
                </a:lnTo>
                <a:lnTo>
                  <a:pt x="337" y="2037"/>
                </a:lnTo>
                <a:close/>
                <a:moveTo>
                  <a:pt x="266" y="1953"/>
                </a:moveTo>
                <a:lnTo>
                  <a:pt x="236" y="1916"/>
                </a:lnTo>
                <a:lnTo>
                  <a:pt x="228" y="1903"/>
                </a:lnTo>
                <a:lnTo>
                  <a:pt x="241" y="1895"/>
                </a:lnTo>
                <a:lnTo>
                  <a:pt x="249" y="1907"/>
                </a:lnTo>
                <a:lnTo>
                  <a:pt x="249" y="1906"/>
                </a:lnTo>
                <a:lnTo>
                  <a:pt x="278" y="1943"/>
                </a:lnTo>
                <a:lnTo>
                  <a:pt x="266" y="1953"/>
                </a:lnTo>
                <a:close/>
                <a:moveTo>
                  <a:pt x="202" y="1864"/>
                </a:moveTo>
                <a:lnTo>
                  <a:pt x="177" y="1826"/>
                </a:lnTo>
                <a:lnTo>
                  <a:pt x="169" y="1811"/>
                </a:lnTo>
                <a:lnTo>
                  <a:pt x="182" y="1804"/>
                </a:lnTo>
                <a:lnTo>
                  <a:pt x="190" y="1818"/>
                </a:lnTo>
                <a:lnTo>
                  <a:pt x="190" y="1817"/>
                </a:lnTo>
                <a:lnTo>
                  <a:pt x="215" y="1855"/>
                </a:lnTo>
                <a:lnTo>
                  <a:pt x="202" y="1864"/>
                </a:lnTo>
                <a:close/>
                <a:moveTo>
                  <a:pt x="145" y="1770"/>
                </a:moveTo>
                <a:lnTo>
                  <a:pt x="125" y="1730"/>
                </a:lnTo>
                <a:lnTo>
                  <a:pt x="118" y="1714"/>
                </a:lnTo>
                <a:lnTo>
                  <a:pt x="132" y="1707"/>
                </a:lnTo>
                <a:lnTo>
                  <a:pt x="139" y="1723"/>
                </a:lnTo>
                <a:lnTo>
                  <a:pt x="139" y="1723"/>
                </a:lnTo>
                <a:lnTo>
                  <a:pt x="159" y="1763"/>
                </a:lnTo>
                <a:lnTo>
                  <a:pt x="145" y="1770"/>
                </a:lnTo>
                <a:close/>
                <a:moveTo>
                  <a:pt x="99" y="1671"/>
                </a:moveTo>
                <a:lnTo>
                  <a:pt x="82" y="1627"/>
                </a:lnTo>
                <a:lnTo>
                  <a:pt x="76" y="1612"/>
                </a:lnTo>
                <a:lnTo>
                  <a:pt x="91" y="1607"/>
                </a:lnTo>
                <a:lnTo>
                  <a:pt x="96" y="1622"/>
                </a:lnTo>
                <a:lnTo>
                  <a:pt x="96" y="1621"/>
                </a:lnTo>
                <a:lnTo>
                  <a:pt x="114" y="1665"/>
                </a:lnTo>
                <a:lnTo>
                  <a:pt x="99" y="1671"/>
                </a:lnTo>
                <a:close/>
                <a:moveTo>
                  <a:pt x="61" y="1568"/>
                </a:moveTo>
                <a:lnTo>
                  <a:pt x="47" y="1520"/>
                </a:lnTo>
                <a:lnTo>
                  <a:pt x="44" y="1508"/>
                </a:lnTo>
                <a:lnTo>
                  <a:pt x="59" y="1504"/>
                </a:lnTo>
                <a:lnTo>
                  <a:pt x="62" y="1516"/>
                </a:lnTo>
                <a:lnTo>
                  <a:pt x="62" y="1515"/>
                </a:lnTo>
                <a:lnTo>
                  <a:pt x="76" y="1563"/>
                </a:lnTo>
                <a:lnTo>
                  <a:pt x="61" y="1568"/>
                </a:lnTo>
                <a:close/>
                <a:moveTo>
                  <a:pt x="33" y="1462"/>
                </a:moveTo>
                <a:lnTo>
                  <a:pt x="22" y="1407"/>
                </a:lnTo>
                <a:lnTo>
                  <a:pt x="21" y="1400"/>
                </a:lnTo>
                <a:lnTo>
                  <a:pt x="36" y="1398"/>
                </a:lnTo>
                <a:lnTo>
                  <a:pt x="37" y="1405"/>
                </a:lnTo>
                <a:lnTo>
                  <a:pt x="37" y="1404"/>
                </a:lnTo>
                <a:lnTo>
                  <a:pt x="48" y="1459"/>
                </a:lnTo>
                <a:lnTo>
                  <a:pt x="33" y="1462"/>
                </a:lnTo>
                <a:close/>
                <a:moveTo>
                  <a:pt x="13" y="1354"/>
                </a:moveTo>
                <a:lnTo>
                  <a:pt x="12" y="1350"/>
                </a:lnTo>
                <a:lnTo>
                  <a:pt x="6" y="1292"/>
                </a:lnTo>
                <a:lnTo>
                  <a:pt x="22" y="1290"/>
                </a:lnTo>
                <a:lnTo>
                  <a:pt x="28" y="1348"/>
                </a:lnTo>
                <a:lnTo>
                  <a:pt x="28" y="1348"/>
                </a:lnTo>
                <a:lnTo>
                  <a:pt x="28" y="1352"/>
                </a:lnTo>
                <a:lnTo>
                  <a:pt x="13" y="1354"/>
                </a:lnTo>
                <a:close/>
                <a:moveTo>
                  <a:pt x="3" y="1245"/>
                </a:moveTo>
                <a:lnTo>
                  <a:pt x="2" y="1232"/>
                </a:lnTo>
                <a:lnTo>
                  <a:pt x="17" y="1231"/>
                </a:lnTo>
                <a:lnTo>
                  <a:pt x="18" y="1244"/>
                </a:lnTo>
                <a:lnTo>
                  <a:pt x="3" y="1245"/>
                </a:lnTo>
                <a:close/>
              </a:path>
            </a:pathLst>
          </a:custGeom>
          <a:solidFill>
            <a:srgbClr val="2F528F"/>
          </a:solidFill>
          <a:ln w="0" cap="flat">
            <a:solidFill>
              <a:srgbClr val="2F528F"/>
            </a:solidFill>
            <a:prstDash val="solid"/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 sz="4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4BC8C-45D1-403E-8F27-7793AA6AB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7465" y="3094368"/>
            <a:ext cx="952111" cy="505720"/>
          </a:xfrm>
          <a:prstGeom prst="rect">
            <a:avLst/>
          </a:prstGeom>
          <a:solidFill>
            <a:srgbClr val="FFE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 sz="4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8BF94C-35C3-4CCC-8F5E-1732601EF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4123" y="3084334"/>
            <a:ext cx="952111" cy="505720"/>
          </a:xfrm>
          <a:prstGeom prst="rect">
            <a:avLst/>
          </a:prstGeom>
          <a:noFill/>
          <a:ln w="16510" cap="flat">
            <a:solidFill>
              <a:srgbClr val="44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 sz="40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3D6B4E-052E-4BDA-98F0-BE11FDE5B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660" y="3158084"/>
            <a:ext cx="8486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>
            <a:spAutoFit/>
          </a:bodyPr>
          <a:lstStyle/>
          <a:p>
            <a:pPr hangingPunct="0">
              <a:spcAft>
                <a:spcPts val="900"/>
              </a:spcAft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Edge</a:t>
            </a:r>
            <a:b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Control UNIT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7874FC-7959-4906-8B08-0D26A8AF5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4275" y="3558948"/>
            <a:ext cx="1806455" cy="437488"/>
          </a:xfrm>
          <a:prstGeom prst="rect">
            <a:avLst/>
          </a:prstGeom>
          <a:solidFill>
            <a:srgbClr val="C5E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 sz="4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9F7B28-A21E-4703-9F73-8823E55B6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4275" y="3558948"/>
            <a:ext cx="1806455" cy="437488"/>
          </a:xfrm>
          <a:prstGeom prst="rect">
            <a:avLst/>
          </a:prstGeom>
          <a:noFill/>
          <a:ln w="16510" cap="flat">
            <a:solidFill>
              <a:srgbClr val="44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 sz="4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2CF87A-E428-4A58-8B70-E318542D2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0923" y="3697419"/>
            <a:ext cx="147835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spAutoFit/>
          </a:bodyPr>
          <a:lstStyle/>
          <a:p>
            <a:pPr hangingPunct="0">
              <a:spcAft>
                <a:spcPts val="900"/>
              </a:spcAft>
            </a:pPr>
            <a:r>
              <a:rPr lang="en-US" sz="16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Non standard lifts</a:t>
            </a:r>
            <a:endParaRPr lang="it-IT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AB41590-935F-4709-87D4-93EF8F5F8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4275" y="2610723"/>
            <a:ext cx="1488715" cy="828819"/>
          </a:xfrm>
          <a:prstGeom prst="rect">
            <a:avLst/>
          </a:prstGeom>
          <a:solidFill>
            <a:srgbClr val="C5E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 sz="40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4FEB4AE-CDF0-4DB1-A268-74F5CA1C0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4275" y="2610723"/>
            <a:ext cx="1488715" cy="828819"/>
          </a:xfrm>
          <a:prstGeom prst="rect">
            <a:avLst/>
          </a:prstGeom>
          <a:noFill/>
          <a:ln w="16510" cap="flat">
            <a:solidFill>
              <a:srgbClr val="44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 sz="40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E24D5-61CE-4BBC-879F-4A0F114F3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3144" y="2748191"/>
            <a:ext cx="117378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spAutoFit/>
          </a:bodyPr>
          <a:lstStyle/>
          <a:p>
            <a:pPr hangingPunct="0">
              <a:spcAft>
                <a:spcPts val="900"/>
              </a:spcAft>
            </a:pPr>
            <a:r>
              <a:rPr lang="en-US" sz="16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Non standard </a:t>
            </a:r>
            <a:endParaRPr lang="it-IT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75A079-6B7C-4F14-8877-CA8C75EC6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4223" y="2971952"/>
            <a:ext cx="64633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spAutoFit/>
          </a:bodyPr>
          <a:lstStyle/>
          <a:p>
            <a:pPr hangingPunct="0">
              <a:spcAft>
                <a:spcPts val="900"/>
              </a:spcAft>
            </a:pPr>
            <a:r>
              <a:rPr lang="en-US" sz="16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Service </a:t>
            </a:r>
            <a:endParaRPr lang="it-IT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11573-3188-430F-B400-B0E1A3551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0897" y="3197719"/>
            <a:ext cx="72154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spAutoFit/>
          </a:bodyPr>
          <a:lstStyle/>
          <a:p>
            <a:pPr hangingPunct="0">
              <a:spcAft>
                <a:spcPts val="900"/>
              </a:spcAft>
            </a:pPr>
            <a:r>
              <a:rPr lang="en-US" sz="16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platform</a:t>
            </a:r>
            <a:endParaRPr lang="it-IT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71FADC2-0BD5-46E9-8E58-E5BAD1702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3747" y="1740764"/>
            <a:ext cx="1332066" cy="437488"/>
          </a:xfrm>
          <a:prstGeom prst="rect">
            <a:avLst/>
          </a:prstGeom>
          <a:solidFill>
            <a:srgbClr val="FFE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 sz="40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81BB0B4-277D-404B-8C77-B2155FD35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3747" y="1740764"/>
            <a:ext cx="1332066" cy="437488"/>
          </a:xfrm>
          <a:prstGeom prst="rect">
            <a:avLst/>
          </a:prstGeom>
          <a:noFill/>
          <a:ln w="16510" cap="flat">
            <a:solidFill>
              <a:srgbClr val="44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 sz="40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D9F28CC-395D-42E9-8D5C-F5E0033D0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504" y="1731438"/>
            <a:ext cx="120943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spAutoFit/>
          </a:bodyPr>
          <a:lstStyle/>
          <a:p>
            <a:pPr hangingPunct="0">
              <a:spcAft>
                <a:spcPts val="90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Administrative</a:t>
            </a:r>
            <a:b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platform</a:t>
            </a:r>
            <a:endParaRPr lang="it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390849F-A964-43A7-97BF-943832858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8183" y="3376327"/>
            <a:ext cx="1333177" cy="505720"/>
          </a:xfrm>
          <a:prstGeom prst="rect">
            <a:avLst/>
          </a:prstGeom>
          <a:solidFill>
            <a:srgbClr val="FFE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 sz="40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BB5298E-7EEC-415A-84B7-D7E047C06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8183" y="3376327"/>
            <a:ext cx="1333177" cy="505720"/>
          </a:xfrm>
          <a:prstGeom prst="rect">
            <a:avLst/>
          </a:prstGeom>
          <a:noFill/>
          <a:ln w="16510" cap="flat">
            <a:solidFill>
              <a:srgbClr val="44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 sz="40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AD079D3-B3A3-4EEB-8309-297E765FC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8128" y="3513794"/>
            <a:ext cx="47929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spAutoFit/>
          </a:bodyPr>
          <a:lstStyle/>
          <a:p>
            <a:pPr hangingPunct="0">
              <a:spcAft>
                <a:spcPts val="90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Cloud</a:t>
            </a:r>
            <a:endParaRPr lang="it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6E60902-4EE5-4558-8CCF-3722F3EC8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182" y="5571794"/>
            <a:ext cx="31647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spAutoFit/>
          </a:bodyPr>
          <a:lstStyle/>
          <a:p>
            <a:pPr hangingPunct="0">
              <a:spcAft>
                <a:spcPts val="90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Smart Lift Communication Framework</a:t>
            </a:r>
            <a:endParaRPr lang="it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6921FEF-1930-44B4-A0FB-F0E76F960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0000" y="1824048"/>
            <a:ext cx="3024091" cy="630143"/>
          </a:xfrm>
          <a:prstGeom prst="rect">
            <a:avLst/>
          </a:prstGeom>
          <a:solidFill>
            <a:srgbClr val="C5E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 sz="40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F2BC38D-0654-4073-8ABE-2A575E9A1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0000" y="1824048"/>
            <a:ext cx="3024091" cy="630143"/>
          </a:xfrm>
          <a:prstGeom prst="rect">
            <a:avLst/>
          </a:prstGeom>
          <a:noFill/>
          <a:ln w="16510" cap="flat">
            <a:solidFill>
              <a:srgbClr val="44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 sz="40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590EFC2-8805-4244-9EEF-1A2331F0F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5519" y="1958505"/>
            <a:ext cx="24088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spAutoFit/>
          </a:bodyPr>
          <a:lstStyle/>
          <a:p>
            <a:pPr hangingPunct="0">
              <a:spcAft>
                <a:spcPts val="900"/>
              </a:spcAft>
            </a:pPr>
            <a:r>
              <a:rPr lang="en-US" sz="16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Non standard administrative </a:t>
            </a:r>
            <a:endParaRPr lang="it-IT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36DBE8C-134A-4B46-A100-A074FC6A3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1039" y="2184273"/>
            <a:ext cx="175124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spAutoFit/>
          </a:bodyPr>
          <a:lstStyle/>
          <a:p>
            <a:pPr hangingPunct="0">
              <a:spcAft>
                <a:spcPts val="900"/>
              </a:spcAft>
            </a:pPr>
            <a:r>
              <a:rPr lang="en-US" sz="16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information platform</a:t>
            </a:r>
            <a:endParaRPr lang="it-IT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5D2C6CC-9AE9-4D1D-9E78-0E0EEB8DF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7798" y="3402416"/>
            <a:ext cx="692141" cy="432471"/>
          </a:xfrm>
          <a:prstGeom prst="rect">
            <a:avLst/>
          </a:prstGeom>
          <a:solidFill>
            <a:srgbClr val="C5E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 sz="40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50201BA-ABF2-4CB2-BE82-FB34CEEA1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7798" y="3402416"/>
            <a:ext cx="692141" cy="432471"/>
          </a:xfrm>
          <a:prstGeom prst="rect">
            <a:avLst/>
          </a:prstGeom>
          <a:noFill/>
          <a:ln w="16510" cap="flat">
            <a:solidFill>
              <a:srgbClr val="44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 sz="400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FF8F381-D95F-461A-BA8C-23273D06E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555" y="3392748"/>
            <a:ext cx="876564" cy="437488"/>
          </a:xfrm>
          <a:prstGeom prst="rect">
            <a:avLst/>
          </a:prstGeom>
          <a:solidFill>
            <a:srgbClr val="FFE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 sz="40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31A5C28-E973-47E5-A5EE-4BB0FD0AD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555" y="3397399"/>
            <a:ext cx="876564" cy="437488"/>
          </a:xfrm>
          <a:prstGeom prst="rect">
            <a:avLst/>
          </a:prstGeom>
          <a:noFill/>
          <a:ln w="16510" cap="flat">
            <a:solidFill>
              <a:srgbClr val="44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 sz="400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C92CD1C-D476-4504-B559-F60A0F9DA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3954" y="3355826"/>
            <a:ext cx="10690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spAutoFit/>
          </a:bodyPr>
          <a:lstStyle/>
          <a:p>
            <a:pPr hangingPunct="0">
              <a:spcAft>
                <a:spcPts val="90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Interworking</a:t>
            </a:r>
            <a:b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gateway</a:t>
            </a:r>
            <a:endParaRPr lang="it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32F9FE3-1304-4FFB-8363-55FA07E8D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4275" y="4163002"/>
            <a:ext cx="1806455" cy="729481"/>
          </a:xfrm>
          <a:prstGeom prst="rect">
            <a:avLst/>
          </a:prstGeom>
          <a:solidFill>
            <a:srgbClr val="C5E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 sz="400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7287BFC-0084-4459-8139-C2CA1C981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4275" y="4163002"/>
            <a:ext cx="1806455" cy="729481"/>
          </a:xfrm>
          <a:prstGeom prst="rect">
            <a:avLst/>
          </a:prstGeom>
          <a:noFill/>
          <a:ln w="16510" cap="flat">
            <a:solidFill>
              <a:srgbClr val="44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 sz="400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F54AF58-EF95-44F4-8F02-5FB901BEB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2029" y="4298463"/>
            <a:ext cx="14446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spAutoFit/>
          </a:bodyPr>
          <a:lstStyle/>
          <a:p>
            <a:pPr hangingPunct="0">
              <a:spcAft>
                <a:spcPts val="900"/>
              </a:spcAft>
            </a:pPr>
            <a:r>
              <a:rPr lang="en-US" sz="16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Non standard lift </a:t>
            </a:r>
            <a:endParaRPr lang="it-IT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DD92D20-3171-412C-A9C8-3D8EB65CF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8676" y="4522224"/>
            <a:ext cx="10624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spAutoFit/>
          </a:bodyPr>
          <a:lstStyle/>
          <a:p>
            <a:pPr hangingPunct="0">
              <a:spcAft>
                <a:spcPts val="900"/>
              </a:spcAft>
            </a:pPr>
            <a:r>
              <a:rPr lang="en-US" sz="16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Components</a:t>
            </a:r>
            <a:endParaRPr lang="it-IT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Freeform 39">
            <a:extLst>
              <a:ext uri="{FF2B5EF4-FFF2-40B4-BE49-F238E27FC236}">
                <a16:creationId xmlns:a16="http://schemas.microsoft.com/office/drawing/2014/main" id="{B7729428-5DA8-4FA3-9871-6A475BEB7046}"/>
              </a:ext>
            </a:extLst>
          </p:cNvPr>
          <p:cNvSpPr>
            <a:spLocks noEditPoints="1"/>
          </p:cNvSpPr>
          <p:nvPr/>
        </p:nvSpPr>
        <p:spPr bwMode="auto">
          <a:xfrm>
            <a:off x="8685481" y="3626177"/>
            <a:ext cx="707695" cy="183625"/>
          </a:xfrm>
          <a:custGeom>
            <a:avLst/>
            <a:gdLst>
              <a:gd name="T0" fmla="*/ 585 w 637"/>
              <a:gd name="T1" fmla="*/ 135 h 183"/>
              <a:gd name="T2" fmla="*/ 51 w 637"/>
              <a:gd name="T3" fmla="*/ 53 h 183"/>
              <a:gd name="T4" fmla="*/ 52 w 637"/>
              <a:gd name="T5" fmla="*/ 48 h 183"/>
              <a:gd name="T6" fmla="*/ 586 w 637"/>
              <a:gd name="T7" fmla="*/ 130 h 183"/>
              <a:gd name="T8" fmla="*/ 585 w 637"/>
              <a:gd name="T9" fmla="*/ 135 h 183"/>
              <a:gd name="T10" fmla="*/ 584 w 637"/>
              <a:gd name="T11" fmla="*/ 80 h 183"/>
              <a:gd name="T12" fmla="*/ 637 w 637"/>
              <a:gd name="T13" fmla="*/ 141 h 183"/>
              <a:gd name="T14" fmla="*/ 568 w 637"/>
              <a:gd name="T15" fmla="*/ 183 h 183"/>
              <a:gd name="T16" fmla="*/ 584 w 637"/>
              <a:gd name="T17" fmla="*/ 80 h 183"/>
              <a:gd name="T18" fmla="*/ 53 w 637"/>
              <a:gd name="T19" fmla="*/ 103 h 183"/>
              <a:gd name="T20" fmla="*/ 0 w 637"/>
              <a:gd name="T21" fmla="*/ 42 h 183"/>
              <a:gd name="T22" fmla="*/ 69 w 637"/>
              <a:gd name="T23" fmla="*/ 0 h 183"/>
              <a:gd name="T24" fmla="*/ 53 w 637"/>
              <a:gd name="T25" fmla="*/ 10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37" h="183">
                <a:moveTo>
                  <a:pt x="585" y="135"/>
                </a:moveTo>
                <a:lnTo>
                  <a:pt x="51" y="53"/>
                </a:lnTo>
                <a:lnTo>
                  <a:pt x="52" y="48"/>
                </a:lnTo>
                <a:lnTo>
                  <a:pt x="586" y="130"/>
                </a:lnTo>
                <a:lnTo>
                  <a:pt x="585" y="135"/>
                </a:lnTo>
                <a:close/>
                <a:moveTo>
                  <a:pt x="584" y="80"/>
                </a:moveTo>
                <a:lnTo>
                  <a:pt x="637" y="141"/>
                </a:lnTo>
                <a:lnTo>
                  <a:pt x="568" y="183"/>
                </a:lnTo>
                <a:lnTo>
                  <a:pt x="584" y="80"/>
                </a:lnTo>
                <a:close/>
                <a:moveTo>
                  <a:pt x="53" y="103"/>
                </a:moveTo>
                <a:lnTo>
                  <a:pt x="0" y="42"/>
                </a:lnTo>
                <a:lnTo>
                  <a:pt x="69" y="0"/>
                </a:lnTo>
                <a:lnTo>
                  <a:pt x="53" y="103"/>
                </a:lnTo>
                <a:close/>
              </a:path>
            </a:pathLst>
          </a:custGeom>
          <a:solidFill>
            <a:srgbClr val="4472C4"/>
          </a:solidFill>
          <a:ln w="0" cap="flat">
            <a:solidFill>
              <a:srgbClr val="4472C4"/>
            </a:solidFill>
            <a:prstDash val="solid"/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 sz="4000"/>
          </a:p>
        </p:txBody>
      </p:sp>
      <p:sp>
        <p:nvSpPr>
          <p:cNvPr id="42" name="Freeform 40">
            <a:extLst>
              <a:ext uri="{FF2B5EF4-FFF2-40B4-BE49-F238E27FC236}">
                <a16:creationId xmlns:a16="http://schemas.microsoft.com/office/drawing/2014/main" id="{82981133-C224-443B-80E5-951F3BF30582}"/>
              </a:ext>
            </a:extLst>
          </p:cNvPr>
          <p:cNvSpPr>
            <a:spLocks noEditPoints="1"/>
          </p:cNvSpPr>
          <p:nvPr/>
        </p:nvSpPr>
        <p:spPr bwMode="auto">
          <a:xfrm>
            <a:off x="8575494" y="3896095"/>
            <a:ext cx="859899" cy="492676"/>
          </a:xfrm>
          <a:custGeom>
            <a:avLst/>
            <a:gdLst>
              <a:gd name="T0" fmla="*/ 729 w 774"/>
              <a:gd name="T1" fmla="*/ 454 h 491"/>
              <a:gd name="T2" fmla="*/ 43 w 774"/>
              <a:gd name="T3" fmla="*/ 41 h 491"/>
              <a:gd name="T4" fmla="*/ 46 w 774"/>
              <a:gd name="T5" fmla="*/ 37 h 491"/>
              <a:gd name="T6" fmla="*/ 731 w 774"/>
              <a:gd name="T7" fmla="*/ 449 h 491"/>
              <a:gd name="T8" fmla="*/ 729 w 774"/>
              <a:gd name="T9" fmla="*/ 454 h 491"/>
              <a:gd name="T10" fmla="*/ 748 w 774"/>
              <a:gd name="T11" fmla="*/ 402 h 491"/>
              <a:gd name="T12" fmla="*/ 774 w 774"/>
              <a:gd name="T13" fmla="*/ 478 h 491"/>
              <a:gd name="T14" fmla="*/ 694 w 774"/>
              <a:gd name="T15" fmla="*/ 491 h 491"/>
              <a:gd name="T16" fmla="*/ 748 w 774"/>
              <a:gd name="T17" fmla="*/ 402 h 491"/>
              <a:gd name="T18" fmla="*/ 27 w 774"/>
              <a:gd name="T19" fmla="*/ 89 h 491"/>
              <a:gd name="T20" fmla="*/ 0 w 774"/>
              <a:gd name="T21" fmla="*/ 12 h 491"/>
              <a:gd name="T22" fmla="*/ 80 w 774"/>
              <a:gd name="T23" fmla="*/ 0 h 491"/>
              <a:gd name="T24" fmla="*/ 27 w 774"/>
              <a:gd name="T25" fmla="*/ 89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74" h="491">
                <a:moveTo>
                  <a:pt x="729" y="454"/>
                </a:moveTo>
                <a:lnTo>
                  <a:pt x="43" y="41"/>
                </a:lnTo>
                <a:lnTo>
                  <a:pt x="46" y="37"/>
                </a:lnTo>
                <a:lnTo>
                  <a:pt x="731" y="449"/>
                </a:lnTo>
                <a:lnTo>
                  <a:pt x="729" y="454"/>
                </a:lnTo>
                <a:close/>
                <a:moveTo>
                  <a:pt x="748" y="402"/>
                </a:moveTo>
                <a:lnTo>
                  <a:pt x="774" y="478"/>
                </a:lnTo>
                <a:lnTo>
                  <a:pt x="694" y="491"/>
                </a:lnTo>
                <a:lnTo>
                  <a:pt x="748" y="402"/>
                </a:lnTo>
                <a:close/>
                <a:moveTo>
                  <a:pt x="27" y="89"/>
                </a:moveTo>
                <a:lnTo>
                  <a:pt x="0" y="12"/>
                </a:lnTo>
                <a:lnTo>
                  <a:pt x="80" y="0"/>
                </a:lnTo>
                <a:lnTo>
                  <a:pt x="27" y="89"/>
                </a:lnTo>
                <a:close/>
              </a:path>
            </a:pathLst>
          </a:custGeom>
          <a:solidFill>
            <a:srgbClr val="4472C4"/>
          </a:solidFill>
          <a:ln w="0" cap="flat">
            <a:solidFill>
              <a:srgbClr val="4472C4"/>
            </a:solidFill>
            <a:prstDash val="solid"/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 sz="4000"/>
          </a:p>
        </p:txBody>
      </p:sp>
      <p:sp>
        <p:nvSpPr>
          <p:cNvPr id="43" name="Freeform 41">
            <a:extLst>
              <a:ext uri="{FF2B5EF4-FFF2-40B4-BE49-F238E27FC236}">
                <a16:creationId xmlns:a16="http://schemas.microsoft.com/office/drawing/2014/main" id="{D26F6EA4-8285-4B74-B55C-850EF11C85E3}"/>
              </a:ext>
            </a:extLst>
          </p:cNvPr>
          <p:cNvSpPr>
            <a:spLocks noEditPoints="1"/>
          </p:cNvSpPr>
          <p:nvPr/>
        </p:nvSpPr>
        <p:spPr bwMode="auto">
          <a:xfrm>
            <a:off x="8604380" y="3062259"/>
            <a:ext cx="833236" cy="478628"/>
          </a:xfrm>
          <a:custGeom>
            <a:avLst/>
            <a:gdLst>
              <a:gd name="T0" fmla="*/ 705 w 750"/>
              <a:gd name="T1" fmla="*/ 37 h 477"/>
              <a:gd name="T2" fmla="*/ 43 w 750"/>
              <a:gd name="T3" fmla="*/ 436 h 477"/>
              <a:gd name="T4" fmla="*/ 46 w 750"/>
              <a:gd name="T5" fmla="*/ 440 h 477"/>
              <a:gd name="T6" fmla="*/ 708 w 750"/>
              <a:gd name="T7" fmla="*/ 41 h 477"/>
              <a:gd name="T8" fmla="*/ 705 w 750"/>
              <a:gd name="T9" fmla="*/ 37 h 477"/>
              <a:gd name="T10" fmla="*/ 724 w 750"/>
              <a:gd name="T11" fmla="*/ 89 h 477"/>
              <a:gd name="T12" fmla="*/ 750 w 750"/>
              <a:gd name="T13" fmla="*/ 12 h 477"/>
              <a:gd name="T14" fmla="*/ 670 w 750"/>
              <a:gd name="T15" fmla="*/ 0 h 477"/>
              <a:gd name="T16" fmla="*/ 724 w 750"/>
              <a:gd name="T17" fmla="*/ 89 h 477"/>
              <a:gd name="T18" fmla="*/ 27 w 750"/>
              <a:gd name="T19" fmla="*/ 388 h 477"/>
              <a:gd name="T20" fmla="*/ 0 w 750"/>
              <a:gd name="T21" fmla="*/ 464 h 477"/>
              <a:gd name="T22" fmla="*/ 80 w 750"/>
              <a:gd name="T23" fmla="*/ 477 h 477"/>
              <a:gd name="T24" fmla="*/ 27 w 750"/>
              <a:gd name="T25" fmla="*/ 388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50" h="477">
                <a:moveTo>
                  <a:pt x="705" y="37"/>
                </a:moveTo>
                <a:lnTo>
                  <a:pt x="43" y="436"/>
                </a:lnTo>
                <a:lnTo>
                  <a:pt x="46" y="440"/>
                </a:lnTo>
                <a:lnTo>
                  <a:pt x="708" y="41"/>
                </a:lnTo>
                <a:lnTo>
                  <a:pt x="705" y="37"/>
                </a:lnTo>
                <a:close/>
                <a:moveTo>
                  <a:pt x="724" y="89"/>
                </a:moveTo>
                <a:lnTo>
                  <a:pt x="750" y="12"/>
                </a:lnTo>
                <a:lnTo>
                  <a:pt x="670" y="0"/>
                </a:lnTo>
                <a:lnTo>
                  <a:pt x="724" y="89"/>
                </a:lnTo>
                <a:close/>
                <a:moveTo>
                  <a:pt x="27" y="388"/>
                </a:moveTo>
                <a:lnTo>
                  <a:pt x="0" y="464"/>
                </a:lnTo>
                <a:lnTo>
                  <a:pt x="80" y="477"/>
                </a:lnTo>
                <a:lnTo>
                  <a:pt x="27" y="388"/>
                </a:lnTo>
                <a:close/>
              </a:path>
            </a:pathLst>
          </a:custGeom>
          <a:solidFill>
            <a:srgbClr val="4472C4"/>
          </a:solidFill>
          <a:ln w="0" cap="flat">
            <a:solidFill>
              <a:srgbClr val="4472C4"/>
            </a:solidFill>
            <a:prstDash val="solid"/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 sz="4000"/>
          </a:p>
        </p:txBody>
      </p:sp>
      <p:sp>
        <p:nvSpPr>
          <p:cNvPr id="44" name="Freeform 42">
            <a:extLst>
              <a:ext uri="{FF2B5EF4-FFF2-40B4-BE49-F238E27FC236}">
                <a16:creationId xmlns:a16="http://schemas.microsoft.com/office/drawing/2014/main" id="{7F58A7D9-F850-4FBB-ABB6-1D78BACF7AF4}"/>
              </a:ext>
            </a:extLst>
          </p:cNvPr>
          <p:cNvSpPr>
            <a:spLocks noEditPoints="1"/>
          </p:cNvSpPr>
          <p:nvPr/>
        </p:nvSpPr>
        <p:spPr bwMode="auto">
          <a:xfrm>
            <a:off x="8137768" y="2527440"/>
            <a:ext cx="563267" cy="858921"/>
          </a:xfrm>
          <a:custGeom>
            <a:avLst/>
            <a:gdLst>
              <a:gd name="T0" fmla="*/ 464 w 507"/>
              <a:gd name="T1" fmla="*/ 44 h 856"/>
              <a:gd name="T2" fmla="*/ 38 w 507"/>
              <a:gd name="T3" fmla="*/ 810 h 856"/>
              <a:gd name="T4" fmla="*/ 42 w 507"/>
              <a:gd name="T5" fmla="*/ 812 h 856"/>
              <a:gd name="T6" fmla="*/ 469 w 507"/>
              <a:gd name="T7" fmla="*/ 46 h 856"/>
              <a:gd name="T8" fmla="*/ 464 w 507"/>
              <a:gd name="T9" fmla="*/ 44 h 856"/>
              <a:gd name="T10" fmla="*/ 507 w 507"/>
              <a:gd name="T11" fmla="*/ 80 h 856"/>
              <a:gd name="T12" fmla="*/ 492 w 507"/>
              <a:gd name="T13" fmla="*/ 0 h 856"/>
              <a:gd name="T14" fmla="*/ 416 w 507"/>
              <a:gd name="T15" fmla="*/ 29 h 856"/>
              <a:gd name="T16" fmla="*/ 507 w 507"/>
              <a:gd name="T17" fmla="*/ 80 h 856"/>
              <a:gd name="T18" fmla="*/ 0 w 507"/>
              <a:gd name="T19" fmla="*/ 776 h 856"/>
              <a:gd name="T20" fmla="*/ 15 w 507"/>
              <a:gd name="T21" fmla="*/ 856 h 856"/>
              <a:gd name="T22" fmla="*/ 91 w 507"/>
              <a:gd name="T23" fmla="*/ 827 h 856"/>
              <a:gd name="T24" fmla="*/ 0 w 507"/>
              <a:gd name="T25" fmla="*/ 776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07" h="856">
                <a:moveTo>
                  <a:pt x="464" y="44"/>
                </a:moveTo>
                <a:lnTo>
                  <a:pt x="38" y="810"/>
                </a:lnTo>
                <a:lnTo>
                  <a:pt x="42" y="812"/>
                </a:lnTo>
                <a:lnTo>
                  <a:pt x="469" y="46"/>
                </a:lnTo>
                <a:lnTo>
                  <a:pt x="464" y="44"/>
                </a:lnTo>
                <a:close/>
                <a:moveTo>
                  <a:pt x="507" y="80"/>
                </a:moveTo>
                <a:lnTo>
                  <a:pt x="492" y="0"/>
                </a:lnTo>
                <a:lnTo>
                  <a:pt x="416" y="29"/>
                </a:lnTo>
                <a:lnTo>
                  <a:pt x="507" y="80"/>
                </a:lnTo>
                <a:close/>
                <a:moveTo>
                  <a:pt x="0" y="776"/>
                </a:moveTo>
                <a:lnTo>
                  <a:pt x="15" y="856"/>
                </a:lnTo>
                <a:lnTo>
                  <a:pt x="91" y="827"/>
                </a:lnTo>
                <a:lnTo>
                  <a:pt x="0" y="776"/>
                </a:lnTo>
                <a:close/>
              </a:path>
            </a:pathLst>
          </a:custGeom>
          <a:solidFill>
            <a:srgbClr val="4472C4"/>
          </a:solidFill>
          <a:ln w="0" cap="flat">
            <a:solidFill>
              <a:srgbClr val="4472C4"/>
            </a:solidFill>
            <a:prstDash val="solid"/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 sz="4000"/>
          </a:p>
        </p:txBody>
      </p:sp>
      <p:sp>
        <p:nvSpPr>
          <p:cNvPr id="45" name="Freeform 43">
            <a:extLst>
              <a:ext uri="{FF2B5EF4-FFF2-40B4-BE49-F238E27FC236}">
                <a16:creationId xmlns:a16="http://schemas.microsoft.com/office/drawing/2014/main" id="{CA0C6B44-3E4A-4CED-A5C6-1CAA5159490F}"/>
              </a:ext>
            </a:extLst>
          </p:cNvPr>
          <p:cNvSpPr>
            <a:spLocks noEditPoints="1"/>
          </p:cNvSpPr>
          <p:nvPr/>
        </p:nvSpPr>
        <p:spPr bwMode="auto">
          <a:xfrm>
            <a:off x="5921360" y="3564968"/>
            <a:ext cx="1180973" cy="115392"/>
          </a:xfrm>
          <a:custGeom>
            <a:avLst/>
            <a:gdLst>
              <a:gd name="T0" fmla="*/ 1011 w 1063"/>
              <a:gd name="T1" fmla="*/ 49 h 115"/>
              <a:gd name="T2" fmla="*/ 52 w 1063"/>
              <a:gd name="T3" fmla="*/ 60 h 115"/>
              <a:gd name="T4" fmla="*/ 52 w 1063"/>
              <a:gd name="T5" fmla="*/ 65 h 115"/>
              <a:gd name="T6" fmla="*/ 1011 w 1063"/>
              <a:gd name="T7" fmla="*/ 54 h 115"/>
              <a:gd name="T8" fmla="*/ 1011 w 1063"/>
              <a:gd name="T9" fmla="*/ 49 h 115"/>
              <a:gd name="T10" fmla="*/ 1002 w 1063"/>
              <a:gd name="T11" fmla="*/ 104 h 115"/>
              <a:gd name="T12" fmla="*/ 1063 w 1063"/>
              <a:gd name="T13" fmla="*/ 51 h 115"/>
              <a:gd name="T14" fmla="*/ 1000 w 1063"/>
              <a:gd name="T15" fmla="*/ 0 h 115"/>
              <a:gd name="T16" fmla="*/ 1002 w 1063"/>
              <a:gd name="T17" fmla="*/ 104 h 115"/>
              <a:gd name="T18" fmla="*/ 62 w 1063"/>
              <a:gd name="T19" fmla="*/ 11 h 115"/>
              <a:gd name="T20" fmla="*/ 0 w 1063"/>
              <a:gd name="T21" fmla="*/ 63 h 115"/>
              <a:gd name="T22" fmla="*/ 63 w 1063"/>
              <a:gd name="T23" fmla="*/ 115 h 115"/>
              <a:gd name="T24" fmla="*/ 62 w 1063"/>
              <a:gd name="T25" fmla="*/ 11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63" h="115">
                <a:moveTo>
                  <a:pt x="1011" y="49"/>
                </a:moveTo>
                <a:lnTo>
                  <a:pt x="52" y="60"/>
                </a:lnTo>
                <a:lnTo>
                  <a:pt x="52" y="65"/>
                </a:lnTo>
                <a:lnTo>
                  <a:pt x="1011" y="54"/>
                </a:lnTo>
                <a:lnTo>
                  <a:pt x="1011" y="49"/>
                </a:lnTo>
                <a:close/>
                <a:moveTo>
                  <a:pt x="1002" y="104"/>
                </a:moveTo>
                <a:lnTo>
                  <a:pt x="1063" y="51"/>
                </a:lnTo>
                <a:lnTo>
                  <a:pt x="1000" y="0"/>
                </a:lnTo>
                <a:lnTo>
                  <a:pt x="1002" y="104"/>
                </a:lnTo>
                <a:close/>
                <a:moveTo>
                  <a:pt x="62" y="11"/>
                </a:moveTo>
                <a:lnTo>
                  <a:pt x="0" y="63"/>
                </a:lnTo>
                <a:lnTo>
                  <a:pt x="63" y="115"/>
                </a:lnTo>
                <a:lnTo>
                  <a:pt x="62" y="11"/>
                </a:lnTo>
                <a:close/>
              </a:path>
            </a:pathLst>
          </a:custGeom>
          <a:solidFill>
            <a:srgbClr val="4472C4"/>
          </a:solidFill>
          <a:ln w="0" cap="flat">
            <a:solidFill>
              <a:srgbClr val="4472C4"/>
            </a:solidFill>
            <a:prstDash val="solid"/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 sz="4000"/>
          </a:p>
        </p:txBody>
      </p:sp>
      <p:sp>
        <p:nvSpPr>
          <p:cNvPr id="46" name="Freeform 44">
            <a:extLst>
              <a:ext uri="{FF2B5EF4-FFF2-40B4-BE49-F238E27FC236}">
                <a16:creationId xmlns:a16="http://schemas.microsoft.com/office/drawing/2014/main" id="{1DD3C6E0-86A8-423B-975B-52FF513105D4}"/>
              </a:ext>
            </a:extLst>
          </p:cNvPr>
          <p:cNvSpPr>
            <a:spLocks noEditPoints="1"/>
          </p:cNvSpPr>
          <p:nvPr/>
        </p:nvSpPr>
        <p:spPr bwMode="auto">
          <a:xfrm>
            <a:off x="5165893" y="2225413"/>
            <a:ext cx="114431" cy="1113788"/>
          </a:xfrm>
          <a:custGeom>
            <a:avLst/>
            <a:gdLst>
              <a:gd name="T0" fmla="*/ 54 w 103"/>
              <a:gd name="T1" fmla="*/ 51 h 1110"/>
              <a:gd name="T2" fmla="*/ 54 w 103"/>
              <a:gd name="T3" fmla="*/ 1058 h 1110"/>
              <a:gd name="T4" fmla="*/ 49 w 103"/>
              <a:gd name="T5" fmla="*/ 1058 h 1110"/>
              <a:gd name="T6" fmla="*/ 49 w 103"/>
              <a:gd name="T7" fmla="*/ 51 h 1110"/>
              <a:gd name="T8" fmla="*/ 54 w 103"/>
              <a:gd name="T9" fmla="*/ 51 h 1110"/>
              <a:gd name="T10" fmla="*/ 0 w 103"/>
              <a:gd name="T11" fmla="*/ 62 h 1110"/>
              <a:gd name="T12" fmla="*/ 52 w 103"/>
              <a:gd name="T13" fmla="*/ 0 h 1110"/>
              <a:gd name="T14" fmla="*/ 103 w 103"/>
              <a:gd name="T15" fmla="*/ 62 h 1110"/>
              <a:gd name="T16" fmla="*/ 0 w 103"/>
              <a:gd name="T17" fmla="*/ 62 h 1110"/>
              <a:gd name="T18" fmla="*/ 103 w 103"/>
              <a:gd name="T19" fmla="*/ 1048 h 1110"/>
              <a:gd name="T20" fmla="*/ 52 w 103"/>
              <a:gd name="T21" fmla="*/ 1110 h 1110"/>
              <a:gd name="T22" fmla="*/ 0 w 103"/>
              <a:gd name="T23" fmla="*/ 1048 h 1110"/>
              <a:gd name="T24" fmla="*/ 103 w 103"/>
              <a:gd name="T25" fmla="*/ 1048 h 1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3" h="1110">
                <a:moveTo>
                  <a:pt x="54" y="51"/>
                </a:moveTo>
                <a:lnTo>
                  <a:pt x="54" y="1058"/>
                </a:lnTo>
                <a:lnTo>
                  <a:pt x="49" y="1058"/>
                </a:lnTo>
                <a:lnTo>
                  <a:pt x="49" y="51"/>
                </a:lnTo>
                <a:lnTo>
                  <a:pt x="54" y="51"/>
                </a:lnTo>
                <a:close/>
                <a:moveTo>
                  <a:pt x="0" y="62"/>
                </a:moveTo>
                <a:lnTo>
                  <a:pt x="52" y="0"/>
                </a:lnTo>
                <a:lnTo>
                  <a:pt x="103" y="62"/>
                </a:lnTo>
                <a:lnTo>
                  <a:pt x="0" y="62"/>
                </a:lnTo>
                <a:close/>
                <a:moveTo>
                  <a:pt x="103" y="1048"/>
                </a:moveTo>
                <a:lnTo>
                  <a:pt x="52" y="1110"/>
                </a:lnTo>
                <a:lnTo>
                  <a:pt x="0" y="1048"/>
                </a:lnTo>
                <a:lnTo>
                  <a:pt x="103" y="1048"/>
                </a:lnTo>
                <a:close/>
              </a:path>
            </a:pathLst>
          </a:custGeom>
          <a:solidFill>
            <a:srgbClr val="4472C4"/>
          </a:solidFill>
          <a:ln w="0" cap="flat">
            <a:solidFill>
              <a:srgbClr val="4472C4"/>
            </a:solidFill>
            <a:prstDash val="solid"/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 sz="4000"/>
          </a:p>
        </p:txBody>
      </p:sp>
      <p:sp>
        <p:nvSpPr>
          <p:cNvPr id="47" name="Freeform 45">
            <a:extLst>
              <a:ext uri="{FF2B5EF4-FFF2-40B4-BE49-F238E27FC236}">
                <a16:creationId xmlns:a16="http://schemas.microsoft.com/office/drawing/2014/main" id="{5F85C9C9-7937-46BE-BCC1-3653B859E3DA}"/>
              </a:ext>
            </a:extLst>
          </p:cNvPr>
          <p:cNvSpPr>
            <a:spLocks noEditPoints="1"/>
          </p:cNvSpPr>
          <p:nvPr/>
        </p:nvSpPr>
        <p:spPr bwMode="auto">
          <a:xfrm>
            <a:off x="2246234" y="3295050"/>
            <a:ext cx="2307508" cy="327113"/>
          </a:xfrm>
          <a:custGeom>
            <a:avLst/>
            <a:gdLst>
              <a:gd name="T0" fmla="*/ 52 w 2077"/>
              <a:gd name="T1" fmla="*/ 48 h 326"/>
              <a:gd name="T2" fmla="*/ 2026 w 2077"/>
              <a:gd name="T3" fmla="*/ 273 h 326"/>
              <a:gd name="T4" fmla="*/ 2025 w 2077"/>
              <a:gd name="T5" fmla="*/ 278 h 326"/>
              <a:gd name="T6" fmla="*/ 51 w 2077"/>
              <a:gd name="T7" fmla="*/ 53 h 326"/>
              <a:gd name="T8" fmla="*/ 52 w 2077"/>
              <a:gd name="T9" fmla="*/ 48 h 326"/>
              <a:gd name="T10" fmla="*/ 56 w 2077"/>
              <a:gd name="T11" fmla="*/ 104 h 326"/>
              <a:gd name="T12" fmla="*/ 0 w 2077"/>
              <a:gd name="T13" fmla="*/ 45 h 326"/>
              <a:gd name="T14" fmla="*/ 68 w 2077"/>
              <a:gd name="T15" fmla="*/ 0 h 326"/>
              <a:gd name="T16" fmla="*/ 56 w 2077"/>
              <a:gd name="T17" fmla="*/ 104 h 326"/>
              <a:gd name="T18" fmla="*/ 2021 w 2077"/>
              <a:gd name="T19" fmla="*/ 222 h 326"/>
              <a:gd name="T20" fmla="*/ 2077 w 2077"/>
              <a:gd name="T21" fmla="*/ 281 h 326"/>
              <a:gd name="T22" fmla="*/ 2009 w 2077"/>
              <a:gd name="T23" fmla="*/ 326 h 326"/>
              <a:gd name="T24" fmla="*/ 2021 w 2077"/>
              <a:gd name="T25" fmla="*/ 222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77" h="326">
                <a:moveTo>
                  <a:pt x="52" y="48"/>
                </a:moveTo>
                <a:lnTo>
                  <a:pt x="2026" y="273"/>
                </a:lnTo>
                <a:lnTo>
                  <a:pt x="2025" y="278"/>
                </a:lnTo>
                <a:lnTo>
                  <a:pt x="51" y="53"/>
                </a:lnTo>
                <a:lnTo>
                  <a:pt x="52" y="48"/>
                </a:lnTo>
                <a:close/>
                <a:moveTo>
                  <a:pt x="56" y="104"/>
                </a:moveTo>
                <a:lnTo>
                  <a:pt x="0" y="45"/>
                </a:lnTo>
                <a:lnTo>
                  <a:pt x="68" y="0"/>
                </a:lnTo>
                <a:lnTo>
                  <a:pt x="56" y="104"/>
                </a:lnTo>
                <a:close/>
                <a:moveTo>
                  <a:pt x="2021" y="222"/>
                </a:moveTo>
                <a:lnTo>
                  <a:pt x="2077" y="281"/>
                </a:lnTo>
                <a:lnTo>
                  <a:pt x="2009" y="326"/>
                </a:lnTo>
                <a:lnTo>
                  <a:pt x="2021" y="222"/>
                </a:lnTo>
                <a:close/>
              </a:path>
            </a:pathLst>
          </a:custGeom>
          <a:solidFill>
            <a:srgbClr val="4472C4"/>
          </a:solidFill>
          <a:ln w="0" cap="flat">
            <a:solidFill>
              <a:srgbClr val="4472C4"/>
            </a:solidFill>
            <a:prstDash val="solid"/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 sz="400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BEC4500-6B47-4261-A1F1-A872D915D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971" y="4794149"/>
            <a:ext cx="692141" cy="302027"/>
          </a:xfrm>
          <a:prstGeom prst="rect">
            <a:avLst/>
          </a:prstGeom>
          <a:solidFill>
            <a:srgbClr val="FBE5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 sz="400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BBA73B8-B001-4322-80CC-F9111F60F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971" y="4794149"/>
            <a:ext cx="692141" cy="302027"/>
          </a:xfrm>
          <a:prstGeom prst="rect">
            <a:avLst/>
          </a:prstGeom>
          <a:noFill/>
          <a:ln w="10160" cap="flat">
            <a:solidFill>
              <a:srgbClr val="44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 sz="400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F97F872-E842-413F-8470-684C24B37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8184" y="4832279"/>
            <a:ext cx="3013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spAutoFit/>
          </a:bodyPr>
          <a:lstStyle/>
          <a:p>
            <a:pPr hangingPunct="0">
              <a:spcAft>
                <a:spcPts val="90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APs</a:t>
            </a:r>
            <a:endParaRPr lang="it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Freeform 49">
            <a:extLst>
              <a:ext uri="{FF2B5EF4-FFF2-40B4-BE49-F238E27FC236}">
                <a16:creationId xmlns:a16="http://schemas.microsoft.com/office/drawing/2014/main" id="{8810F1B9-197D-4745-8857-F279D153ABFE}"/>
              </a:ext>
            </a:extLst>
          </p:cNvPr>
          <p:cNvSpPr>
            <a:spLocks noEditPoints="1"/>
          </p:cNvSpPr>
          <p:nvPr/>
        </p:nvSpPr>
        <p:spPr bwMode="auto">
          <a:xfrm>
            <a:off x="4747053" y="3877030"/>
            <a:ext cx="339960" cy="891030"/>
          </a:xfrm>
          <a:custGeom>
            <a:avLst/>
            <a:gdLst>
              <a:gd name="T0" fmla="*/ 256 w 306"/>
              <a:gd name="T1" fmla="*/ 49 h 888"/>
              <a:gd name="T2" fmla="*/ 45 w 306"/>
              <a:gd name="T3" fmla="*/ 837 h 888"/>
              <a:gd name="T4" fmla="*/ 50 w 306"/>
              <a:gd name="T5" fmla="*/ 839 h 888"/>
              <a:gd name="T6" fmla="*/ 261 w 306"/>
              <a:gd name="T7" fmla="*/ 51 h 888"/>
              <a:gd name="T8" fmla="*/ 256 w 306"/>
              <a:gd name="T9" fmla="*/ 49 h 888"/>
              <a:gd name="T10" fmla="*/ 306 w 306"/>
              <a:gd name="T11" fmla="*/ 73 h 888"/>
              <a:gd name="T12" fmla="*/ 272 w 306"/>
              <a:gd name="T13" fmla="*/ 0 h 888"/>
              <a:gd name="T14" fmla="*/ 206 w 306"/>
              <a:gd name="T15" fmla="*/ 47 h 888"/>
              <a:gd name="T16" fmla="*/ 306 w 306"/>
              <a:gd name="T17" fmla="*/ 73 h 888"/>
              <a:gd name="T18" fmla="*/ 0 w 306"/>
              <a:gd name="T19" fmla="*/ 815 h 888"/>
              <a:gd name="T20" fmla="*/ 34 w 306"/>
              <a:gd name="T21" fmla="*/ 888 h 888"/>
              <a:gd name="T22" fmla="*/ 100 w 306"/>
              <a:gd name="T23" fmla="*/ 841 h 888"/>
              <a:gd name="T24" fmla="*/ 0 w 306"/>
              <a:gd name="T25" fmla="*/ 815 h 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06" h="888">
                <a:moveTo>
                  <a:pt x="256" y="49"/>
                </a:moveTo>
                <a:lnTo>
                  <a:pt x="45" y="837"/>
                </a:lnTo>
                <a:lnTo>
                  <a:pt x="50" y="839"/>
                </a:lnTo>
                <a:lnTo>
                  <a:pt x="261" y="51"/>
                </a:lnTo>
                <a:lnTo>
                  <a:pt x="256" y="49"/>
                </a:lnTo>
                <a:close/>
                <a:moveTo>
                  <a:pt x="306" y="73"/>
                </a:moveTo>
                <a:lnTo>
                  <a:pt x="272" y="0"/>
                </a:lnTo>
                <a:lnTo>
                  <a:pt x="206" y="47"/>
                </a:lnTo>
                <a:lnTo>
                  <a:pt x="306" y="73"/>
                </a:lnTo>
                <a:close/>
                <a:moveTo>
                  <a:pt x="0" y="815"/>
                </a:moveTo>
                <a:lnTo>
                  <a:pt x="34" y="888"/>
                </a:lnTo>
                <a:lnTo>
                  <a:pt x="100" y="841"/>
                </a:lnTo>
                <a:lnTo>
                  <a:pt x="0" y="815"/>
                </a:lnTo>
                <a:close/>
              </a:path>
            </a:pathLst>
          </a:custGeom>
          <a:solidFill>
            <a:srgbClr val="4472C4"/>
          </a:solidFill>
          <a:ln w="0" cap="flat">
            <a:solidFill>
              <a:srgbClr val="4472C4"/>
            </a:solidFill>
            <a:prstDash val="solid"/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 sz="400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D54192-32C5-4D60-876C-BF9056EF6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9656" y="2667918"/>
            <a:ext cx="693252" cy="302027"/>
          </a:xfrm>
          <a:prstGeom prst="rect">
            <a:avLst/>
          </a:prstGeom>
          <a:solidFill>
            <a:srgbClr val="FBE5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 sz="40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544058B-1DEB-4ED6-8C05-22CF910CF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9656" y="2667918"/>
            <a:ext cx="693252" cy="302027"/>
          </a:xfrm>
          <a:prstGeom prst="rect">
            <a:avLst/>
          </a:prstGeom>
          <a:noFill/>
          <a:ln w="10160" cap="flat">
            <a:solidFill>
              <a:srgbClr val="44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 sz="400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019A024-CD06-4A50-AF8A-0E3C2FB0F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869" y="2706047"/>
            <a:ext cx="3013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spAutoFit/>
          </a:bodyPr>
          <a:lstStyle/>
          <a:p>
            <a:pPr hangingPunct="0">
              <a:spcAft>
                <a:spcPts val="90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APs</a:t>
            </a:r>
            <a:endParaRPr lang="it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944F991-E68E-48A0-BB99-D521052D2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1536" y="3022122"/>
            <a:ext cx="692141" cy="302027"/>
          </a:xfrm>
          <a:prstGeom prst="rect">
            <a:avLst/>
          </a:prstGeom>
          <a:solidFill>
            <a:srgbClr val="FBE5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 sz="400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1217014-FC93-4931-B935-0DFB4A727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1536" y="3022122"/>
            <a:ext cx="692141" cy="302027"/>
          </a:xfrm>
          <a:prstGeom prst="rect">
            <a:avLst/>
          </a:prstGeom>
          <a:noFill/>
          <a:ln w="10160" cap="flat">
            <a:solidFill>
              <a:srgbClr val="44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 sz="400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063494C-5941-4512-A162-EAAE3ED89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4859" y="3060252"/>
            <a:ext cx="3013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spAutoFit/>
          </a:bodyPr>
          <a:lstStyle/>
          <a:p>
            <a:pPr hangingPunct="0">
              <a:spcAft>
                <a:spcPts val="900"/>
              </a:spcAft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Ps</a:t>
            </a:r>
            <a:endParaRPr lang="it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175FFD4-064A-4395-A98A-D1532E39A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192" y="1370505"/>
            <a:ext cx="692141" cy="307044"/>
          </a:xfrm>
          <a:prstGeom prst="rect">
            <a:avLst/>
          </a:prstGeom>
          <a:solidFill>
            <a:srgbClr val="FBE5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 sz="400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EBBB373-73A7-4EBF-86ED-6591F3E24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192" y="1370505"/>
            <a:ext cx="692141" cy="307044"/>
          </a:xfrm>
          <a:prstGeom prst="rect">
            <a:avLst/>
          </a:prstGeom>
          <a:noFill/>
          <a:ln w="10160" cap="flat">
            <a:solidFill>
              <a:srgbClr val="44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 sz="400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D78CF4A-78A8-4434-8E30-53435FF4F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9294" y="1409638"/>
            <a:ext cx="3013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spAutoFit/>
          </a:bodyPr>
          <a:lstStyle/>
          <a:p>
            <a:pPr hangingPunct="0">
              <a:spcAft>
                <a:spcPts val="900"/>
              </a:spcAft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Ps</a:t>
            </a:r>
            <a:endParaRPr lang="it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" name="Freeform 63">
            <a:extLst>
              <a:ext uri="{FF2B5EF4-FFF2-40B4-BE49-F238E27FC236}">
                <a16:creationId xmlns:a16="http://schemas.microsoft.com/office/drawing/2014/main" id="{86A19FE6-FBF2-4288-A083-F563564F5C44}"/>
              </a:ext>
            </a:extLst>
          </p:cNvPr>
          <p:cNvSpPr>
            <a:spLocks noEditPoints="1"/>
          </p:cNvSpPr>
          <p:nvPr/>
        </p:nvSpPr>
        <p:spPr bwMode="auto">
          <a:xfrm>
            <a:off x="1957379" y="3685378"/>
            <a:ext cx="2630804" cy="512744"/>
          </a:xfrm>
          <a:custGeom>
            <a:avLst/>
            <a:gdLst>
              <a:gd name="T0" fmla="*/ 52 w 2368"/>
              <a:gd name="T1" fmla="*/ 465 h 511"/>
              <a:gd name="T2" fmla="*/ 2318 w 2368"/>
              <a:gd name="T3" fmla="*/ 52 h 511"/>
              <a:gd name="T4" fmla="*/ 2317 w 2368"/>
              <a:gd name="T5" fmla="*/ 47 h 511"/>
              <a:gd name="T6" fmla="*/ 51 w 2368"/>
              <a:gd name="T7" fmla="*/ 460 h 511"/>
              <a:gd name="T8" fmla="*/ 52 w 2368"/>
              <a:gd name="T9" fmla="*/ 465 h 511"/>
              <a:gd name="T10" fmla="*/ 52 w 2368"/>
              <a:gd name="T11" fmla="*/ 409 h 511"/>
              <a:gd name="T12" fmla="*/ 0 w 2368"/>
              <a:gd name="T13" fmla="*/ 471 h 511"/>
              <a:gd name="T14" fmla="*/ 71 w 2368"/>
              <a:gd name="T15" fmla="*/ 511 h 511"/>
              <a:gd name="T16" fmla="*/ 52 w 2368"/>
              <a:gd name="T17" fmla="*/ 409 h 511"/>
              <a:gd name="T18" fmla="*/ 2316 w 2368"/>
              <a:gd name="T19" fmla="*/ 102 h 511"/>
              <a:gd name="T20" fmla="*/ 2368 w 2368"/>
              <a:gd name="T21" fmla="*/ 40 h 511"/>
              <a:gd name="T22" fmla="*/ 2298 w 2368"/>
              <a:gd name="T23" fmla="*/ 0 h 511"/>
              <a:gd name="T24" fmla="*/ 2316 w 2368"/>
              <a:gd name="T25" fmla="*/ 102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68" h="511">
                <a:moveTo>
                  <a:pt x="52" y="465"/>
                </a:moveTo>
                <a:lnTo>
                  <a:pt x="2318" y="52"/>
                </a:lnTo>
                <a:lnTo>
                  <a:pt x="2317" y="47"/>
                </a:lnTo>
                <a:lnTo>
                  <a:pt x="51" y="460"/>
                </a:lnTo>
                <a:lnTo>
                  <a:pt x="52" y="465"/>
                </a:lnTo>
                <a:close/>
                <a:moveTo>
                  <a:pt x="52" y="409"/>
                </a:moveTo>
                <a:lnTo>
                  <a:pt x="0" y="471"/>
                </a:lnTo>
                <a:lnTo>
                  <a:pt x="71" y="511"/>
                </a:lnTo>
                <a:lnTo>
                  <a:pt x="52" y="409"/>
                </a:lnTo>
                <a:close/>
                <a:moveTo>
                  <a:pt x="2316" y="102"/>
                </a:moveTo>
                <a:lnTo>
                  <a:pt x="2368" y="40"/>
                </a:lnTo>
                <a:lnTo>
                  <a:pt x="2298" y="0"/>
                </a:lnTo>
                <a:lnTo>
                  <a:pt x="2316" y="102"/>
                </a:lnTo>
                <a:close/>
              </a:path>
            </a:pathLst>
          </a:custGeom>
          <a:solidFill>
            <a:srgbClr val="4472C4"/>
          </a:solidFill>
          <a:ln w="0" cap="flat">
            <a:solidFill>
              <a:srgbClr val="4472C4"/>
            </a:solidFill>
            <a:prstDash val="solid"/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 sz="400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FAD25F8-6B3F-4DBE-B971-940045F47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4113" y="5052026"/>
            <a:ext cx="82875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spAutoFit/>
          </a:bodyPr>
          <a:lstStyle/>
          <a:p>
            <a:pPr hangingPunct="0">
              <a:spcAft>
                <a:spcPts val="900"/>
              </a:spcAft>
            </a:pPr>
            <a:r>
              <a:rPr lang="en-US" sz="16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Smart Lift</a:t>
            </a:r>
            <a:endParaRPr lang="it-IT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E5ECCCE-0811-423B-9B77-99458E731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4113" y="5275787"/>
            <a:ext cx="9539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spAutoFit/>
          </a:bodyPr>
          <a:lstStyle/>
          <a:p>
            <a:pPr hangingPunct="0">
              <a:spcAft>
                <a:spcPts val="900"/>
              </a:spcAft>
            </a:pPr>
            <a:r>
              <a:rPr lang="en-US" sz="16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Installation</a:t>
            </a:r>
            <a:endParaRPr lang="it-IT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" name="Freeform 66">
            <a:extLst>
              <a:ext uri="{FF2B5EF4-FFF2-40B4-BE49-F238E27FC236}">
                <a16:creationId xmlns:a16="http://schemas.microsoft.com/office/drawing/2014/main" id="{3A45F3D6-AB5C-46EE-895D-D86E1F98D4CE}"/>
              </a:ext>
            </a:extLst>
          </p:cNvPr>
          <p:cNvSpPr>
            <a:spLocks noEditPoints="1"/>
          </p:cNvSpPr>
          <p:nvPr/>
        </p:nvSpPr>
        <p:spPr bwMode="auto">
          <a:xfrm>
            <a:off x="1776289" y="4768060"/>
            <a:ext cx="129985" cy="349188"/>
          </a:xfrm>
          <a:custGeom>
            <a:avLst/>
            <a:gdLst>
              <a:gd name="T0" fmla="*/ 66 w 117"/>
              <a:gd name="T1" fmla="*/ 50 h 348"/>
              <a:gd name="T2" fmla="*/ 61 w 117"/>
              <a:gd name="T3" fmla="*/ 70 h 348"/>
              <a:gd name="T4" fmla="*/ 67 w 117"/>
              <a:gd name="T5" fmla="*/ 71 h 348"/>
              <a:gd name="T6" fmla="*/ 71 w 117"/>
              <a:gd name="T7" fmla="*/ 51 h 348"/>
              <a:gd name="T8" fmla="*/ 66 w 117"/>
              <a:gd name="T9" fmla="*/ 50 h 348"/>
              <a:gd name="T10" fmla="*/ 58 w 117"/>
              <a:gd name="T11" fmla="*/ 85 h 348"/>
              <a:gd name="T12" fmla="*/ 54 w 117"/>
              <a:gd name="T13" fmla="*/ 106 h 348"/>
              <a:gd name="T14" fmla="*/ 59 w 117"/>
              <a:gd name="T15" fmla="*/ 107 h 348"/>
              <a:gd name="T16" fmla="*/ 63 w 117"/>
              <a:gd name="T17" fmla="*/ 87 h 348"/>
              <a:gd name="T18" fmla="*/ 58 w 117"/>
              <a:gd name="T19" fmla="*/ 85 h 348"/>
              <a:gd name="T20" fmla="*/ 50 w 117"/>
              <a:gd name="T21" fmla="*/ 121 h 348"/>
              <a:gd name="T22" fmla="*/ 46 w 117"/>
              <a:gd name="T23" fmla="*/ 141 h 348"/>
              <a:gd name="T24" fmla="*/ 51 w 117"/>
              <a:gd name="T25" fmla="*/ 143 h 348"/>
              <a:gd name="T26" fmla="*/ 55 w 117"/>
              <a:gd name="T27" fmla="*/ 122 h 348"/>
              <a:gd name="T28" fmla="*/ 50 w 117"/>
              <a:gd name="T29" fmla="*/ 121 h 348"/>
              <a:gd name="T30" fmla="*/ 42 w 117"/>
              <a:gd name="T31" fmla="*/ 157 h 348"/>
              <a:gd name="T32" fmla="*/ 38 w 117"/>
              <a:gd name="T33" fmla="*/ 177 h 348"/>
              <a:gd name="T34" fmla="*/ 43 w 117"/>
              <a:gd name="T35" fmla="*/ 178 h 348"/>
              <a:gd name="T36" fmla="*/ 47 w 117"/>
              <a:gd name="T37" fmla="*/ 158 h 348"/>
              <a:gd name="T38" fmla="*/ 42 w 117"/>
              <a:gd name="T39" fmla="*/ 157 h 348"/>
              <a:gd name="T40" fmla="*/ 34 w 117"/>
              <a:gd name="T41" fmla="*/ 192 h 348"/>
              <a:gd name="T42" fmla="*/ 30 w 117"/>
              <a:gd name="T43" fmla="*/ 212 h 348"/>
              <a:gd name="T44" fmla="*/ 35 w 117"/>
              <a:gd name="T45" fmla="*/ 214 h 348"/>
              <a:gd name="T46" fmla="*/ 39 w 117"/>
              <a:gd name="T47" fmla="*/ 193 h 348"/>
              <a:gd name="T48" fmla="*/ 34 w 117"/>
              <a:gd name="T49" fmla="*/ 192 h 348"/>
              <a:gd name="T50" fmla="*/ 26 w 117"/>
              <a:gd name="T51" fmla="*/ 228 h 348"/>
              <a:gd name="T52" fmla="*/ 22 w 117"/>
              <a:gd name="T53" fmla="*/ 248 h 348"/>
              <a:gd name="T54" fmla="*/ 27 w 117"/>
              <a:gd name="T55" fmla="*/ 249 h 348"/>
              <a:gd name="T56" fmla="*/ 31 w 117"/>
              <a:gd name="T57" fmla="*/ 229 h 348"/>
              <a:gd name="T58" fmla="*/ 26 w 117"/>
              <a:gd name="T59" fmla="*/ 228 h 348"/>
              <a:gd name="T60" fmla="*/ 18 w 117"/>
              <a:gd name="T61" fmla="*/ 263 h 348"/>
              <a:gd name="T62" fmla="*/ 14 w 117"/>
              <a:gd name="T63" fmla="*/ 283 h 348"/>
              <a:gd name="T64" fmla="*/ 19 w 117"/>
              <a:gd name="T65" fmla="*/ 284 h 348"/>
              <a:gd name="T66" fmla="*/ 23 w 117"/>
              <a:gd name="T67" fmla="*/ 264 h 348"/>
              <a:gd name="T68" fmla="*/ 18 w 117"/>
              <a:gd name="T69" fmla="*/ 263 h 348"/>
              <a:gd name="T70" fmla="*/ 11 w 117"/>
              <a:gd name="T71" fmla="*/ 299 h 348"/>
              <a:gd name="T72" fmla="*/ 6 w 117"/>
              <a:gd name="T73" fmla="*/ 319 h 348"/>
              <a:gd name="T74" fmla="*/ 11 w 117"/>
              <a:gd name="T75" fmla="*/ 320 h 348"/>
              <a:gd name="T76" fmla="*/ 15 w 117"/>
              <a:gd name="T77" fmla="*/ 300 h 348"/>
              <a:gd name="T78" fmla="*/ 11 w 117"/>
              <a:gd name="T79" fmla="*/ 299 h 348"/>
              <a:gd name="T80" fmla="*/ 2 w 117"/>
              <a:gd name="T81" fmla="*/ 334 h 348"/>
              <a:gd name="T82" fmla="*/ 0 w 117"/>
              <a:gd name="T83" fmla="*/ 347 h 348"/>
              <a:gd name="T84" fmla="*/ 5 w 117"/>
              <a:gd name="T85" fmla="*/ 348 h 348"/>
              <a:gd name="T86" fmla="*/ 8 w 117"/>
              <a:gd name="T87" fmla="*/ 335 h 348"/>
              <a:gd name="T88" fmla="*/ 2 w 117"/>
              <a:gd name="T89" fmla="*/ 334 h 348"/>
              <a:gd name="T90" fmla="*/ 117 w 117"/>
              <a:gd name="T91" fmla="*/ 72 h 348"/>
              <a:gd name="T92" fmla="*/ 80 w 117"/>
              <a:gd name="T93" fmla="*/ 0 h 348"/>
              <a:gd name="T94" fmla="*/ 16 w 117"/>
              <a:gd name="T95" fmla="*/ 49 h 348"/>
              <a:gd name="T96" fmla="*/ 117 w 117"/>
              <a:gd name="T97" fmla="*/ 72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7" h="348">
                <a:moveTo>
                  <a:pt x="66" y="50"/>
                </a:moveTo>
                <a:lnTo>
                  <a:pt x="61" y="70"/>
                </a:lnTo>
                <a:lnTo>
                  <a:pt x="67" y="71"/>
                </a:lnTo>
                <a:lnTo>
                  <a:pt x="71" y="51"/>
                </a:lnTo>
                <a:lnTo>
                  <a:pt x="66" y="50"/>
                </a:lnTo>
                <a:close/>
                <a:moveTo>
                  <a:pt x="58" y="85"/>
                </a:moveTo>
                <a:lnTo>
                  <a:pt x="54" y="106"/>
                </a:lnTo>
                <a:lnTo>
                  <a:pt x="59" y="107"/>
                </a:lnTo>
                <a:lnTo>
                  <a:pt x="63" y="87"/>
                </a:lnTo>
                <a:lnTo>
                  <a:pt x="58" y="85"/>
                </a:lnTo>
                <a:close/>
                <a:moveTo>
                  <a:pt x="50" y="121"/>
                </a:moveTo>
                <a:lnTo>
                  <a:pt x="46" y="141"/>
                </a:lnTo>
                <a:lnTo>
                  <a:pt x="51" y="143"/>
                </a:lnTo>
                <a:lnTo>
                  <a:pt x="55" y="122"/>
                </a:lnTo>
                <a:lnTo>
                  <a:pt x="50" y="121"/>
                </a:lnTo>
                <a:close/>
                <a:moveTo>
                  <a:pt x="42" y="157"/>
                </a:moveTo>
                <a:lnTo>
                  <a:pt x="38" y="177"/>
                </a:lnTo>
                <a:lnTo>
                  <a:pt x="43" y="178"/>
                </a:lnTo>
                <a:lnTo>
                  <a:pt x="47" y="158"/>
                </a:lnTo>
                <a:lnTo>
                  <a:pt x="42" y="157"/>
                </a:lnTo>
                <a:close/>
                <a:moveTo>
                  <a:pt x="34" y="192"/>
                </a:moveTo>
                <a:lnTo>
                  <a:pt x="30" y="212"/>
                </a:lnTo>
                <a:lnTo>
                  <a:pt x="35" y="214"/>
                </a:lnTo>
                <a:lnTo>
                  <a:pt x="39" y="193"/>
                </a:lnTo>
                <a:lnTo>
                  <a:pt x="34" y="192"/>
                </a:lnTo>
                <a:close/>
                <a:moveTo>
                  <a:pt x="26" y="228"/>
                </a:moveTo>
                <a:lnTo>
                  <a:pt x="22" y="248"/>
                </a:lnTo>
                <a:lnTo>
                  <a:pt x="27" y="249"/>
                </a:lnTo>
                <a:lnTo>
                  <a:pt x="31" y="229"/>
                </a:lnTo>
                <a:lnTo>
                  <a:pt x="26" y="228"/>
                </a:lnTo>
                <a:close/>
                <a:moveTo>
                  <a:pt x="18" y="263"/>
                </a:moveTo>
                <a:lnTo>
                  <a:pt x="14" y="283"/>
                </a:lnTo>
                <a:lnTo>
                  <a:pt x="19" y="284"/>
                </a:lnTo>
                <a:lnTo>
                  <a:pt x="23" y="264"/>
                </a:lnTo>
                <a:lnTo>
                  <a:pt x="18" y="263"/>
                </a:lnTo>
                <a:close/>
                <a:moveTo>
                  <a:pt x="11" y="299"/>
                </a:moveTo>
                <a:lnTo>
                  <a:pt x="6" y="319"/>
                </a:lnTo>
                <a:lnTo>
                  <a:pt x="11" y="320"/>
                </a:lnTo>
                <a:lnTo>
                  <a:pt x="15" y="300"/>
                </a:lnTo>
                <a:lnTo>
                  <a:pt x="11" y="299"/>
                </a:lnTo>
                <a:close/>
                <a:moveTo>
                  <a:pt x="2" y="334"/>
                </a:moveTo>
                <a:lnTo>
                  <a:pt x="0" y="347"/>
                </a:lnTo>
                <a:lnTo>
                  <a:pt x="5" y="348"/>
                </a:lnTo>
                <a:lnTo>
                  <a:pt x="8" y="335"/>
                </a:lnTo>
                <a:lnTo>
                  <a:pt x="2" y="334"/>
                </a:lnTo>
                <a:close/>
                <a:moveTo>
                  <a:pt x="117" y="72"/>
                </a:moveTo>
                <a:lnTo>
                  <a:pt x="80" y="0"/>
                </a:lnTo>
                <a:lnTo>
                  <a:pt x="16" y="49"/>
                </a:lnTo>
                <a:lnTo>
                  <a:pt x="117" y="72"/>
                </a:lnTo>
                <a:close/>
              </a:path>
            </a:pathLst>
          </a:custGeom>
          <a:solidFill>
            <a:srgbClr val="4472C4"/>
          </a:solidFill>
          <a:ln w="0" cap="flat">
            <a:solidFill>
              <a:srgbClr val="4472C4"/>
            </a:solidFill>
            <a:prstDash val="solid"/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 sz="400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9861D5F-8355-45DE-B90F-7B6AED89A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8197" y="3877057"/>
            <a:ext cx="680292" cy="371236"/>
          </a:xfrm>
          <a:prstGeom prst="rect">
            <a:avLst/>
          </a:prstGeom>
          <a:solidFill>
            <a:srgbClr val="FFE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 sz="400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30BC8A3-4A78-426A-B96E-C9307B07D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5233" y="3834887"/>
            <a:ext cx="729130" cy="448525"/>
          </a:xfrm>
          <a:prstGeom prst="rect">
            <a:avLst/>
          </a:prstGeom>
          <a:noFill/>
          <a:ln w="16510" cap="flat">
            <a:solidFill>
              <a:srgbClr val="44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 sz="400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833059E-A146-447A-BEC7-307A41C04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4554" y="3871435"/>
            <a:ext cx="6528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>
            <a:spAutoFit/>
          </a:bodyPr>
          <a:lstStyle/>
          <a:p>
            <a:pPr hangingPunct="0">
              <a:spcAft>
                <a:spcPts val="90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Additional</a:t>
            </a:r>
            <a:b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sensors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25B27A0-27E7-4091-8DDE-06E1140B8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4275" y="5101193"/>
            <a:ext cx="1806455" cy="500703"/>
          </a:xfrm>
          <a:prstGeom prst="rect">
            <a:avLst/>
          </a:prstGeom>
          <a:solidFill>
            <a:srgbClr val="C5E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 sz="400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5FBFDC8-F5B3-40A5-B2FC-71BC986F5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4275" y="5101193"/>
            <a:ext cx="1806455" cy="500703"/>
          </a:xfrm>
          <a:prstGeom prst="rect">
            <a:avLst/>
          </a:prstGeom>
          <a:noFill/>
          <a:ln w="16510" cap="flat">
            <a:solidFill>
              <a:srgbClr val="44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 sz="400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0C30CF3-D703-46A5-8E41-97E33F069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5363" y="5234647"/>
            <a:ext cx="140160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spAutoFit/>
          </a:bodyPr>
          <a:lstStyle/>
          <a:p>
            <a:pPr hangingPunct="0">
              <a:spcAft>
                <a:spcPts val="900"/>
              </a:spcAft>
            </a:pPr>
            <a:r>
              <a:rPr lang="en-US" sz="16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Old lift upgraded</a:t>
            </a:r>
            <a:endParaRPr lang="it-IT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" name="Freeform 73">
            <a:extLst>
              <a:ext uri="{FF2B5EF4-FFF2-40B4-BE49-F238E27FC236}">
                <a16:creationId xmlns:a16="http://schemas.microsoft.com/office/drawing/2014/main" id="{3ADD8B48-EAD2-49B5-BEA1-8724888F300D}"/>
              </a:ext>
            </a:extLst>
          </p:cNvPr>
          <p:cNvSpPr>
            <a:spLocks noEditPoints="1"/>
          </p:cNvSpPr>
          <p:nvPr/>
        </p:nvSpPr>
        <p:spPr bwMode="auto">
          <a:xfrm>
            <a:off x="8221091" y="3865992"/>
            <a:ext cx="1283183" cy="1487057"/>
          </a:xfrm>
          <a:custGeom>
            <a:avLst/>
            <a:gdLst>
              <a:gd name="T0" fmla="*/ 1118 w 1155"/>
              <a:gd name="T1" fmla="*/ 1442 h 1482"/>
              <a:gd name="T2" fmla="*/ 32 w 1155"/>
              <a:gd name="T3" fmla="*/ 43 h 1482"/>
              <a:gd name="T4" fmla="*/ 36 w 1155"/>
              <a:gd name="T5" fmla="*/ 40 h 1482"/>
              <a:gd name="T6" fmla="*/ 1122 w 1155"/>
              <a:gd name="T7" fmla="*/ 1439 h 1482"/>
              <a:gd name="T8" fmla="*/ 1118 w 1155"/>
              <a:gd name="T9" fmla="*/ 1442 h 1482"/>
              <a:gd name="T10" fmla="*/ 1155 w 1155"/>
              <a:gd name="T11" fmla="*/ 1401 h 1482"/>
              <a:gd name="T12" fmla="*/ 1152 w 1155"/>
              <a:gd name="T13" fmla="*/ 1482 h 1482"/>
              <a:gd name="T14" fmla="*/ 1073 w 1155"/>
              <a:gd name="T15" fmla="*/ 1464 h 1482"/>
              <a:gd name="T16" fmla="*/ 1155 w 1155"/>
              <a:gd name="T17" fmla="*/ 1401 h 1482"/>
              <a:gd name="T18" fmla="*/ 0 w 1155"/>
              <a:gd name="T19" fmla="*/ 82 h 1482"/>
              <a:gd name="T20" fmla="*/ 2 w 1155"/>
              <a:gd name="T21" fmla="*/ 0 h 1482"/>
              <a:gd name="T22" fmla="*/ 82 w 1155"/>
              <a:gd name="T23" fmla="*/ 18 h 1482"/>
              <a:gd name="T24" fmla="*/ 0 w 1155"/>
              <a:gd name="T25" fmla="*/ 82 h 1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55" h="1482">
                <a:moveTo>
                  <a:pt x="1118" y="1442"/>
                </a:moveTo>
                <a:lnTo>
                  <a:pt x="32" y="43"/>
                </a:lnTo>
                <a:lnTo>
                  <a:pt x="36" y="40"/>
                </a:lnTo>
                <a:lnTo>
                  <a:pt x="1122" y="1439"/>
                </a:lnTo>
                <a:lnTo>
                  <a:pt x="1118" y="1442"/>
                </a:lnTo>
                <a:close/>
                <a:moveTo>
                  <a:pt x="1155" y="1401"/>
                </a:moveTo>
                <a:lnTo>
                  <a:pt x="1152" y="1482"/>
                </a:lnTo>
                <a:lnTo>
                  <a:pt x="1073" y="1464"/>
                </a:lnTo>
                <a:lnTo>
                  <a:pt x="1155" y="1401"/>
                </a:lnTo>
                <a:close/>
                <a:moveTo>
                  <a:pt x="0" y="82"/>
                </a:moveTo>
                <a:lnTo>
                  <a:pt x="2" y="0"/>
                </a:lnTo>
                <a:lnTo>
                  <a:pt x="82" y="18"/>
                </a:lnTo>
                <a:lnTo>
                  <a:pt x="0" y="82"/>
                </a:lnTo>
                <a:close/>
              </a:path>
            </a:pathLst>
          </a:custGeom>
          <a:solidFill>
            <a:srgbClr val="4472C4"/>
          </a:solidFill>
          <a:ln w="0" cap="flat">
            <a:solidFill>
              <a:srgbClr val="4472C4"/>
            </a:solidFill>
            <a:prstDash val="solid"/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 sz="400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27D7188-EA0E-4500-ACC4-32091ACF3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489" y="3095371"/>
            <a:ext cx="287744" cy="1188041"/>
          </a:xfrm>
          <a:prstGeom prst="rect">
            <a:avLst/>
          </a:prstGeom>
          <a:solidFill>
            <a:srgbClr val="C5E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 sz="400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648F6EE-F839-4A33-8ABC-46CAF4CC2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489" y="3095371"/>
            <a:ext cx="287744" cy="1188041"/>
          </a:xfrm>
          <a:prstGeom prst="rect">
            <a:avLst/>
          </a:prstGeom>
          <a:noFill/>
          <a:ln w="16510" cap="flat">
            <a:solidFill>
              <a:srgbClr val="44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 sz="400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FE67FFA-56D2-44E1-ABCE-FC58D0865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477" y="3231835"/>
            <a:ext cx="865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spAutoFit/>
          </a:bodyPr>
          <a:lstStyle/>
          <a:p>
            <a:pPr hangingPunct="0">
              <a:spcAft>
                <a:spcPts val="900"/>
              </a:spcAft>
            </a:pPr>
            <a:r>
              <a:rPr lang="en-US" sz="16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</a:t>
            </a:r>
            <a:endParaRPr lang="it-IT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2CF069A-2F33-4447-A98D-6F87210FE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4142" y="3457603"/>
            <a:ext cx="512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spAutoFit/>
          </a:bodyPr>
          <a:lstStyle/>
          <a:p>
            <a:pPr hangingPunct="0">
              <a:spcAft>
                <a:spcPts val="900"/>
              </a:spcAft>
            </a:pPr>
            <a:r>
              <a:rPr lang="en-US" sz="16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endParaRPr lang="it-IT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70FED41-38D0-4711-A54C-CE5A2FDC8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923" y="3680361"/>
            <a:ext cx="9457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spAutoFit/>
          </a:bodyPr>
          <a:lstStyle/>
          <a:p>
            <a:pPr hangingPunct="0">
              <a:spcAft>
                <a:spcPts val="900"/>
              </a:spcAft>
            </a:pPr>
            <a:r>
              <a:rPr lang="en-US" sz="16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</a:t>
            </a:r>
            <a:endParaRPr lang="it-IT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B04B263-EB17-42FF-86DA-6E400112B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257" y="3911146"/>
            <a:ext cx="993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spAutoFit/>
          </a:bodyPr>
          <a:lstStyle/>
          <a:p>
            <a:pPr hangingPunct="0">
              <a:spcAft>
                <a:spcPts val="900"/>
              </a:spcAft>
            </a:pPr>
            <a:r>
              <a:rPr lang="en-US" sz="16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endParaRPr lang="it-IT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7739CDE-D23F-421C-917C-2A0E86706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2478" y="2923135"/>
            <a:ext cx="692141" cy="302027"/>
          </a:xfrm>
          <a:prstGeom prst="rect">
            <a:avLst/>
          </a:prstGeom>
          <a:solidFill>
            <a:srgbClr val="FBE5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 sz="400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EE472D6-3482-4688-8177-AC2ECB4DE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2478" y="2923135"/>
            <a:ext cx="692141" cy="302027"/>
          </a:xfrm>
          <a:prstGeom prst="rect">
            <a:avLst/>
          </a:prstGeom>
          <a:noFill/>
          <a:ln w="10160" cap="flat">
            <a:solidFill>
              <a:srgbClr val="44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 sz="400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B21B46C-4AA5-4677-BE36-4A49A2072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4691" y="2961265"/>
            <a:ext cx="3013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spAutoFit/>
          </a:bodyPr>
          <a:lstStyle/>
          <a:p>
            <a:pPr hangingPunct="0">
              <a:spcAft>
                <a:spcPts val="90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APs</a:t>
            </a:r>
            <a:endParaRPr lang="it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362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6A1AF-69CB-499F-8A6C-A55820447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200" dirty="0">
                <a:solidFill>
                  <a:srgbClr val="283481"/>
                </a:solidFill>
                <a:latin typeface="TIM Sans Medium" panose="02020503040602060503" pitchFamily="18" charset="0"/>
              </a:rPr>
              <a:t>Smart Lift IoT System - </a:t>
            </a:r>
            <a:r>
              <a:rPr lang="en-GB" sz="2200" kern="1000" spc="-20" dirty="0">
                <a:solidFill>
                  <a:srgbClr val="283481"/>
                </a:solidFill>
                <a:latin typeface="TIM Sans" panose="02020503040602060503" pitchFamily="18" charset="77"/>
                <a:cs typeface="Arial" panose="020B0604020202020204" pitchFamily="34" charset="0"/>
              </a:rPr>
              <a:t>ETSI TS 103 735 : Architecture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BBF604-8036-46F6-AEC5-6D2DAE360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7771" y="1281703"/>
            <a:ext cx="6652555" cy="4554490"/>
          </a:xfrm>
          <a:prstGeom prst="rect">
            <a:avLst/>
          </a:prstGeom>
          <a:solidFill>
            <a:srgbClr val="DEEB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F81DF2-20B8-4E86-B23A-D8E666A64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4123" y="1297256"/>
            <a:ext cx="6652555" cy="4554490"/>
          </a:xfrm>
          <a:prstGeom prst="rect">
            <a:avLst/>
          </a:prstGeom>
          <a:noFill/>
          <a:ln w="10160" cap="flat">
            <a:solidFill>
              <a:srgbClr val="44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9153583C-D801-438D-9E94-63D791392732}"/>
              </a:ext>
            </a:extLst>
          </p:cNvPr>
          <p:cNvSpPr>
            <a:spLocks noEditPoints="1"/>
          </p:cNvSpPr>
          <p:nvPr/>
        </p:nvSpPr>
        <p:spPr bwMode="auto">
          <a:xfrm>
            <a:off x="609759" y="2446163"/>
            <a:ext cx="2296398" cy="2349992"/>
          </a:xfrm>
          <a:custGeom>
            <a:avLst/>
            <a:gdLst>
              <a:gd name="T0" fmla="*/ 2 w 2067"/>
              <a:gd name="T1" fmla="*/ 1122 h 2342"/>
              <a:gd name="T2" fmla="*/ 12 w 2067"/>
              <a:gd name="T3" fmla="*/ 993 h 2342"/>
              <a:gd name="T4" fmla="*/ 42 w 2067"/>
              <a:gd name="T5" fmla="*/ 843 h 2342"/>
              <a:gd name="T6" fmla="*/ 89 w 2067"/>
              <a:gd name="T7" fmla="*/ 744 h 2342"/>
              <a:gd name="T8" fmla="*/ 117 w 2067"/>
              <a:gd name="T9" fmla="*/ 670 h 2342"/>
              <a:gd name="T10" fmla="*/ 164 w 2067"/>
              <a:gd name="T11" fmla="*/ 572 h 2342"/>
              <a:gd name="T12" fmla="*/ 291 w 2067"/>
              <a:gd name="T13" fmla="*/ 360 h 2342"/>
              <a:gd name="T14" fmla="*/ 350 w 2067"/>
              <a:gd name="T15" fmla="*/ 316 h 2342"/>
              <a:gd name="T16" fmla="*/ 410 w 2067"/>
              <a:gd name="T17" fmla="*/ 259 h 2342"/>
              <a:gd name="T18" fmla="*/ 486 w 2067"/>
              <a:gd name="T19" fmla="*/ 179 h 2342"/>
              <a:gd name="T20" fmla="*/ 593 w 2067"/>
              <a:gd name="T21" fmla="*/ 129 h 2342"/>
              <a:gd name="T22" fmla="*/ 732 w 2067"/>
              <a:gd name="T23" fmla="*/ 68 h 2342"/>
              <a:gd name="T24" fmla="*/ 829 w 2067"/>
              <a:gd name="T25" fmla="*/ 40 h 2342"/>
              <a:gd name="T26" fmla="*/ 930 w 2067"/>
              <a:gd name="T27" fmla="*/ 22 h 2342"/>
              <a:gd name="T28" fmla="*/ 999 w 2067"/>
              <a:gd name="T29" fmla="*/ 17 h 2342"/>
              <a:gd name="T30" fmla="*/ 1108 w 2067"/>
              <a:gd name="T31" fmla="*/ 4 h 2342"/>
              <a:gd name="T32" fmla="*/ 1323 w 2067"/>
              <a:gd name="T33" fmla="*/ 47 h 2342"/>
              <a:gd name="T34" fmla="*/ 1437 w 2067"/>
              <a:gd name="T35" fmla="*/ 93 h 2342"/>
              <a:gd name="T36" fmla="*/ 1570 w 2067"/>
              <a:gd name="T37" fmla="*/ 170 h 2342"/>
              <a:gd name="T38" fmla="*/ 1613 w 2067"/>
              <a:gd name="T39" fmla="*/ 201 h 2342"/>
              <a:gd name="T40" fmla="*/ 1729 w 2067"/>
              <a:gd name="T41" fmla="*/ 305 h 2342"/>
              <a:gd name="T42" fmla="*/ 1799 w 2067"/>
              <a:gd name="T43" fmla="*/ 411 h 2342"/>
              <a:gd name="T44" fmla="*/ 1918 w 2067"/>
              <a:gd name="T45" fmla="*/ 565 h 2342"/>
              <a:gd name="T46" fmla="*/ 1975 w 2067"/>
              <a:gd name="T47" fmla="*/ 686 h 2342"/>
              <a:gd name="T48" fmla="*/ 1996 w 2067"/>
              <a:gd name="T49" fmla="*/ 793 h 2342"/>
              <a:gd name="T50" fmla="*/ 2020 w 2067"/>
              <a:gd name="T51" fmla="*/ 882 h 2342"/>
              <a:gd name="T52" fmla="*/ 2040 w 2067"/>
              <a:gd name="T53" fmla="*/ 995 h 2342"/>
              <a:gd name="T54" fmla="*/ 2051 w 2067"/>
              <a:gd name="T55" fmla="*/ 1112 h 2342"/>
              <a:gd name="T56" fmla="*/ 2052 w 2067"/>
              <a:gd name="T57" fmla="*/ 1171 h 2342"/>
              <a:gd name="T58" fmla="*/ 2047 w 2067"/>
              <a:gd name="T59" fmla="*/ 1290 h 2342"/>
              <a:gd name="T60" fmla="*/ 2036 w 2067"/>
              <a:gd name="T61" fmla="*/ 1376 h 2342"/>
              <a:gd name="T62" fmla="*/ 2030 w 2067"/>
              <a:gd name="T63" fmla="*/ 1486 h 2342"/>
              <a:gd name="T64" fmla="*/ 1959 w 2067"/>
              <a:gd name="T65" fmla="*/ 1693 h 2342"/>
              <a:gd name="T66" fmla="*/ 1891 w 2067"/>
              <a:gd name="T67" fmla="*/ 1826 h 2342"/>
              <a:gd name="T68" fmla="*/ 1816 w 2067"/>
              <a:gd name="T69" fmla="*/ 1936 h 2342"/>
              <a:gd name="T70" fmla="*/ 1735 w 2067"/>
              <a:gd name="T71" fmla="*/ 2009 h 2342"/>
              <a:gd name="T72" fmla="*/ 1681 w 2067"/>
              <a:gd name="T73" fmla="*/ 2064 h 2342"/>
              <a:gd name="T74" fmla="*/ 1603 w 2067"/>
              <a:gd name="T75" fmla="*/ 2130 h 2342"/>
              <a:gd name="T76" fmla="*/ 1534 w 2067"/>
              <a:gd name="T77" fmla="*/ 2178 h 2342"/>
              <a:gd name="T78" fmla="*/ 1430 w 2067"/>
              <a:gd name="T79" fmla="*/ 2236 h 2342"/>
              <a:gd name="T80" fmla="*/ 1288 w 2067"/>
              <a:gd name="T81" fmla="*/ 2290 h 2342"/>
              <a:gd name="T82" fmla="*/ 1176 w 2067"/>
              <a:gd name="T83" fmla="*/ 2316 h 2342"/>
              <a:gd name="T84" fmla="*/ 1087 w 2067"/>
              <a:gd name="T85" fmla="*/ 2325 h 2342"/>
              <a:gd name="T86" fmla="*/ 981 w 2067"/>
              <a:gd name="T87" fmla="*/ 2325 h 2342"/>
              <a:gd name="T88" fmla="*/ 914 w 2067"/>
              <a:gd name="T89" fmla="*/ 2319 h 2342"/>
              <a:gd name="T90" fmla="*/ 804 w 2067"/>
              <a:gd name="T91" fmla="*/ 2313 h 2342"/>
              <a:gd name="T92" fmla="*/ 600 w 2067"/>
              <a:gd name="T93" fmla="*/ 2234 h 2342"/>
              <a:gd name="T94" fmla="*/ 498 w 2067"/>
              <a:gd name="T95" fmla="*/ 2173 h 2342"/>
              <a:gd name="T96" fmla="*/ 505 w 2067"/>
              <a:gd name="T97" fmla="*/ 2178 h 2342"/>
              <a:gd name="T98" fmla="*/ 425 w 2067"/>
              <a:gd name="T99" fmla="*/ 2098 h 2342"/>
              <a:gd name="T100" fmla="*/ 349 w 2067"/>
              <a:gd name="T101" fmla="*/ 2026 h 2342"/>
              <a:gd name="T102" fmla="*/ 266 w 2067"/>
              <a:gd name="T103" fmla="*/ 1953 h 2342"/>
              <a:gd name="T104" fmla="*/ 145 w 2067"/>
              <a:gd name="T105" fmla="*/ 1770 h 2342"/>
              <a:gd name="T106" fmla="*/ 82 w 2067"/>
              <a:gd name="T107" fmla="*/ 1627 h 2342"/>
              <a:gd name="T108" fmla="*/ 44 w 2067"/>
              <a:gd name="T109" fmla="*/ 1508 h 2342"/>
              <a:gd name="T110" fmla="*/ 36 w 2067"/>
              <a:gd name="T111" fmla="*/ 1398 h 2342"/>
              <a:gd name="T112" fmla="*/ 28 w 2067"/>
              <a:gd name="T113" fmla="*/ 1348 h 2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067" h="2342">
                <a:moveTo>
                  <a:pt x="2" y="1231"/>
                </a:moveTo>
                <a:lnTo>
                  <a:pt x="0" y="1171"/>
                </a:lnTo>
                <a:lnTo>
                  <a:pt x="1" y="1169"/>
                </a:lnTo>
                <a:lnTo>
                  <a:pt x="16" y="1169"/>
                </a:lnTo>
                <a:lnTo>
                  <a:pt x="16" y="1172"/>
                </a:lnTo>
                <a:lnTo>
                  <a:pt x="16" y="1171"/>
                </a:lnTo>
                <a:lnTo>
                  <a:pt x="17" y="1231"/>
                </a:lnTo>
                <a:lnTo>
                  <a:pt x="2" y="1231"/>
                </a:lnTo>
                <a:close/>
                <a:moveTo>
                  <a:pt x="2" y="1122"/>
                </a:moveTo>
                <a:lnTo>
                  <a:pt x="2" y="1111"/>
                </a:lnTo>
                <a:lnTo>
                  <a:pt x="5" y="1059"/>
                </a:lnTo>
                <a:lnTo>
                  <a:pt x="21" y="1060"/>
                </a:lnTo>
                <a:lnTo>
                  <a:pt x="17" y="1112"/>
                </a:lnTo>
                <a:lnTo>
                  <a:pt x="17" y="1112"/>
                </a:lnTo>
                <a:lnTo>
                  <a:pt x="17" y="1122"/>
                </a:lnTo>
                <a:lnTo>
                  <a:pt x="2" y="1122"/>
                </a:lnTo>
                <a:close/>
                <a:moveTo>
                  <a:pt x="10" y="1013"/>
                </a:moveTo>
                <a:lnTo>
                  <a:pt x="12" y="993"/>
                </a:lnTo>
                <a:lnTo>
                  <a:pt x="19" y="951"/>
                </a:lnTo>
                <a:lnTo>
                  <a:pt x="34" y="953"/>
                </a:lnTo>
                <a:lnTo>
                  <a:pt x="28" y="995"/>
                </a:lnTo>
                <a:lnTo>
                  <a:pt x="28" y="995"/>
                </a:lnTo>
                <a:lnTo>
                  <a:pt x="26" y="1014"/>
                </a:lnTo>
                <a:lnTo>
                  <a:pt x="10" y="1013"/>
                </a:lnTo>
                <a:close/>
                <a:moveTo>
                  <a:pt x="28" y="904"/>
                </a:moveTo>
                <a:lnTo>
                  <a:pt x="33" y="879"/>
                </a:lnTo>
                <a:lnTo>
                  <a:pt x="42" y="843"/>
                </a:lnTo>
                <a:lnTo>
                  <a:pt x="57" y="847"/>
                </a:lnTo>
                <a:lnTo>
                  <a:pt x="48" y="882"/>
                </a:lnTo>
                <a:lnTo>
                  <a:pt x="48" y="882"/>
                </a:lnTo>
                <a:lnTo>
                  <a:pt x="43" y="907"/>
                </a:lnTo>
                <a:lnTo>
                  <a:pt x="28" y="904"/>
                </a:lnTo>
                <a:close/>
                <a:moveTo>
                  <a:pt x="55" y="798"/>
                </a:moveTo>
                <a:lnTo>
                  <a:pt x="63" y="769"/>
                </a:lnTo>
                <a:lnTo>
                  <a:pt x="74" y="738"/>
                </a:lnTo>
                <a:lnTo>
                  <a:pt x="89" y="744"/>
                </a:lnTo>
                <a:lnTo>
                  <a:pt x="78" y="774"/>
                </a:lnTo>
                <a:lnTo>
                  <a:pt x="78" y="774"/>
                </a:lnTo>
                <a:lnTo>
                  <a:pt x="70" y="802"/>
                </a:lnTo>
                <a:lnTo>
                  <a:pt x="55" y="798"/>
                </a:lnTo>
                <a:close/>
                <a:moveTo>
                  <a:pt x="90" y="694"/>
                </a:moveTo>
                <a:lnTo>
                  <a:pt x="102" y="664"/>
                </a:lnTo>
                <a:lnTo>
                  <a:pt x="115" y="636"/>
                </a:lnTo>
                <a:lnTo>
                  <a:pt x="129" y="643"/>
                </a:lnTo>
                <a:lnTo>
                  <a:pt x="117" y="670"/>
                </a:lnTo>
                <a:lnTo>
                  <a:pt x="117" y="670"/>
                </a:lnTo>
                <a:lnTo>
                  <a:pt x="105" y="700"/>
                </a:lnTo>
                <a:lnTo>
                  <a:pt x="90" y="694"/>
                </a:lnTo>
                <a:close/>
                <a:moveTo>
                  <a:pt x="135" y="594"/>
                </a:moveTo>
                <a:lnTo>
                  <a:pt x="150" y="565"/>
                </a:lnTo>
                <a:lnTo>
                  <a:pt x="165" y="539"/>
                </a:lnTo>
                <a:lnTo>
                  <a:pt x="178" y="547"/>
                </a:lnTo>
                <a:lnTo>
                  <a:pt x="164" y="572"/>
                </a:lnTo>
                <a:lnTo>
                  <a:pt x="164" y="572"/>
                </a:lnTo>
                <a:lnTo>
                  <a:pt x="149" y="601"/>
                </a:lnTo>
                <a:lnTo>
                  <a:pt x="135" y="594"/>
                </a:lnTo>
                <a:close/>
                <a:moveTo>
                  <a:pt x="189" y="498"/>
                </a:moveTo>
                <a:lnTo>
                  <a:pt x="223" y="447"/>
                </a:lnTo>
                <a:lnTo>
                  <a:pt x="236" y="455"/>
                </a:lnTo>
                <a:lnTo>
                  <a:pt x="202" y="507"/>
                </a:lnTo>
                <a:lnTo>
                  <a:pt x="189" y="498"/>
                </a:lnTo>
                <a:close/>
                <a:moveTo>
                  <a:pt x="251" y="408"/>
                </a:moveTo>
                <a:lnTo>
                  <a:pt x="291" y="360"/>
                </a:lnTo>
                <a:lnTo>
                  <a:pt x="303" y="369"/>
                </a:lnTo>
                <a:lnTo>
                  <a:pt x="264" y="418"/>
                </a:lnTo>
                <a:lnTo>
                  <a:pt x="251" y="408"/>
                </a:lnTo>
                <a:close/>
                <a:moveTo>
                  <a:pt x="321" y="324"/>
                </a:moveTo>
                <a:lnTo>
                  <a:pt x="339" y="305"/>
                </a:lnTo>
                <a:lnTo>
                  <a:pt x="365" y="279"/>
                </a:lnTo>
                <a:lnTo>
                  <a:pt x="376" y="290"/>
                </a:lnTo>
                <a:lnTo>
                  <a:pt x="350" y="316"/>
                </a:lnTo>
                <a:lnTo>
                  <a:pt x="350" y="316"/>
                </a:lnTo>
                <a:lnTo>
                  <a:pt x="333" y="334"/>
                </a:lnTo>
                <a:lnTo>
                  <a:pt x="321" y="324"/>
                </a:lnTo>
                <a:close/>
                <a:moveTo>
                  <a:pt x="400" y="247"/>
                </a:moveTo>
                <a:lnTo>
                  <a:pt x="415" y="233"/>
                </a:lnTo>
                <a:lnTo>
                  <a:pt x="448" y="207"/>
                </a:lnTo>
                <a:lnTo>
                  <a:pt x="458" y="219"/>
                </a:lnTo>
                <a:lnTo>
                  <a:pt x="425" y="245"/>
                </a:lnTo>
                <a:lnTo>
                  <a:pt x="425" y="245"/>
                </a:lnTo>
                <a:lnTo>
                  <a:pt x="410" y="259"/>
                </a:lnTo>
                <a:lnTo>
                  <a:pt x="400" y="247"/>
                </a:lnTo>
                <a:close/>
                <a:moveTo>
                  <a:pt x="486" y="179"/>
                </a:moveTo>
                <a:lnTo>
                  <a:pt x="498" y="170"/>
                </a:lnTo>
                <a:lnTo>
                  <a:pt x="538" y="144"/>
                </a:lnTo>
                <a:lnTo>
                  <a:pt x="546" y="157"/>
                </a:lnTo>
                <a:lnTo>
                  <a:pt x="506" y="183"/>
                </a:lnTo>
                <a:lnTo>
                  <a:pt x="507" y="183"/>
                </a:lnTo>
                <a:lnTo>
                  <a:pt x="495" y="191"/>
                </a:lnTo>
                <a:lnTo>
                  <a:pt x="486" y="179"/>
                </a:lnTo>
                <a:close/>
                <a:moveTo>
                  <a:pt x="578" y="120"/>
                </a:moveTo>
                <a:lnTo>
                  <a:pt x="586" y="116"/>
                </a:lnTo>
                <a:lnTo>
                  <a:pt x="631" y="93"/>
                </a:lnTo>
                <a:lnTo>
                  <a:pt x="635" y="91"/>
                </a:lnTo>
                <a:lnTo>
                  <a:pt x="641" y="105"/>
                </a:lnTo>
                <a:lnTo>
                  <a:pt x="638" y="107"/>
                </a:lnTo>
                <a:lnTo>
                  <a:pt x="638" y="107"/>
                </a:lnTo>
                <a:lnTo>
                  <a:pt x="593" y="130"/>
                </a:lnTo>
                <a:lnTo>
                  <a:pt x="593" y="129"/>
                </a:lnTo>
                <a:lnTo>
                  <a:pt x="586" y="134"/>
                </a:lnTo>
                <a:lnTo>
                  <a:pt x="578" y="120"/>
                </a:lnTo>
                <a:close/>
                <a:moveTo>
                  <a:pt x="677" y="72"/>
                </a:moveTo>
                <a:lnTo>
                  <a:pt x="678" y="71"/>
                </a:lnTo>
                <a:lnTo>
                  <a:pt x="727" y="53"/>
                </a:lnTo>
                <a:lnTo>
                  <a:pt x="737" y="50"/>
                </a:lnTo>
                <a:lnTo>
                  <a:pt x="741" y="65"/>
                </a:lnTo>
                <a:lnTo>
                  <a:pt x="731" y="68"/>
                </a:lnTo>
                <a:lnTo>
                  <a:pt x="732" y="68"/>
                </a:lnTo>
                <a:lnTo>
                  <a:pt x="684" y="86"/>
                </a:lnTo>
                <a:lnTo>
                  <a:pt x="684" y="86"/>
                </a:lnTo>
                <a:lnTo>
                  <a:pt x="684" y="86"/>
                </a:lnTo>
                <a:lnTo>
                  <a:pt x="677" y="72"/>
                </a:lnTo>
                <a:close/>
                <a:moveTo>
                  <a:pt x="781" y="36"/>
                </a:moveTo>
                <a:lnTo>
                  <a:pt x="826" y="24"/>
                </a:lnTo>
                <a:lnTo>
                  <a:pt x="842" y="21"/>
                </a:lnTo>
                <a:lnTo>
                  <a:pt x="846" y="36"/>
                </a:lnTo>
                <a:lnTo>
                  <a:pt x="829" y="40"/>
                </a:lnTo>
                <a:lnTo>
                  <a:pt x="829" y="40"/>
                </a:lnTo>
                <a:lnTo>
                  <a:pt x="785" y="51"/>
                </a:lnTo>
                <a:lnTo>
                  <a:pt x="781" y="36"/>
                </a:lnTo>
                <a:close/>
                <a:moveTo>
                  <a:pt x="889" y="12"/>
                </a:moveTo>
                <a:lnTo>
                  <a:pt x="928" y="6"/>
                </a:lnTo>
                <a:lnTo>
                  <a:pt x="951" y="4"/>
                </a:lnTo>
                <a:lnTo>
                  <a:pt x="952" y="20"/>
                </a:lnTo>
                <a:lnTo>
                  <a:pt x="930" y="22"/>
                </a:lnTo>
                <a:lnTo>
                  <a:pt x="930" y="22"/>
                </a:lnTo>
                <a:lnTo>
                  <a:pt x="891" y="28"/>
                </a:lnTo>
                <a:lnTo>
                  <a:pt x="889" y="12"/>
                </a:lnTo>
                <a:close/>
                <a:moveTo>
                  <a:pt x="998" y="1"/>
                </a:moveTo>
                <a:lnTo>
                  <a:pt x="1034" y="0"/>
                </a:lnTo>
                <a:lnTo>
                  <a:pt x="1061" y="1"/>
                </a:lnTo>
                <a:lnTo>
                  <a:pt x="1061" y="17"/>
                </a:lnTo>
                <a:lnTo>
                  <a:pt x="1034" y="16"/>
                </a:lnTo>
                <a:lnTo>
                  <a:pt x="1034" y="16"/>
                </a:lnTo>
                <a:lnTo>
                  <a:pt x="999" y="17"/>
                </a:lnTo>
                <a:lnTo>
                  <a:pt x="998" y="1"/>
                </a:lnTo>
                <a:close/>
                <a:moveTo>
                  <a:pt x="1108" y="4"/>
                </a:moveTo>
                <a:lnTo>
                  <a:pt x="1140" y="7"/>
                </a:lnTo>
                <a:lnTo>
                  <a:pt x="1170" y="11"/>
                </a:lnTo>
                <a:lnTo>
                  <a:pt x="1168" y="26"/>
                </a:lnTo>
                <a:lnTo>
                  <a:pt x="1138" y="22"/>
                </a:lnTo>
                <a:lnTo>
                  <a:pt x="1138" y="22"/>
                </a:lnTo>
                <a:lnTo>
                  <a:pt x="1107" y="19"/>
                </a:lnTo>
                <a:lnTo>
                  <a:pt x="1108" y="4"/>
                </a:lnTo>
                <a:close/>
                <a:moveTo>
                  <a:pt x="1217" y="19"/>
                </a:moveTo>
                <a:lnTo>
                  <a:pt x="1243" y="24"/>
                </a:lnTo>
                <a:lnTo>
                  <a:pt x="1278" y="33"/>
                </a:lnTo>
                <a:lnTo>
                  <a:pt x="1274" y="49"/>
                </a:lnTo>
                <a:lnTo>
                  <a:pt x="1239" y="40"/>
                </a:lnTo>
                <a:lnTo>
                  <a:pt x="1239" y="40"/>
                </a:lnTo>
                <a:lnTo>
                  <a:pt x="1214" y="34"/>
                </a:lnTo>
                <a:lnTo>
                  <a:pt x="1217" y="19"/>
                </a:lnTo>
                <a:close/>
                <a:moveTo>
                  <a:pt x="1323" y="47"/>
                </a:moveTo>
                <a:lnTo>
                  <a:pt x="1342" y="53"/>
                </a:lnTo>
                <a:lnTo>
                  <a:pt x="1382" y="69"/>
                </a:lnTo>
                <a:lnTo>
                  <a:pt x="1376" y="83"/>
                </a:lnTo>
                <a:lnTo>
                  <a:pt x="1336" y="68"/>
                </a:lnTo>
                <a:lnTo>
                  <a:pt x="1337" y="68"/>
                </a:lnTo>
                <a:lnTo>
                  <a:pt x="1318" y="62"/>
                </a:lnTo>
                <a:lnTo>
                  <a:pt x="1323" y="47"/>
                </a:lnTo>
                <a:close/>
                <a:moveTo>
                  <a:pt x="1425" y="88"/>
                </a:moveTo>
                <a:lnTo>
                  <a:pt x="1437" y="93"/>
                </a:lnTo>
                <a:lnTo>
                  <a:pt x="1481" y="115"/>
                </a:lnTo>
                <a:lnTo>
                  <a:pt x="1474" y="129"/>
                </a:lnTo>
                <a:lnTo>
                  <a:pt x="1430" y="107"/>
                </a:lnTo>
                <a:lnTo>
                  <a:pt x="1430" y="107"/>
                </a:lnTo>
                <a:lnTo>
                  <a:pt x="1419" y="102"/>
                </a:lnTo>
                <a:lnTo>
                  <a:pt x="1425" y="88"/>
                </a:lnTo>
                <a:close/>
                <a:moveTo>
                  <a:pt x="1522" y="139"/>
                </a:moveTo>
                <a:lnTo>
                  <a:pt x="1527" y="142"/>
                </a:lnTo>
                <a:lnTo>
                  <a:pt x="1570" y="170"/>
                </a:lnTo>
                <a:lnTo>
                  <a:pt x="1575" y="174"/>
                </a:lnTo>
                <a:lnTo>
                  <a:pt x="1566" y="186"/>
                </a:lnTo>
                <a:lnTo>
                  <a:pt x="1561" y="183"/>
                </a:lnTo>
                <a:lnTo>
                  <a:pt x="1562" y="183"/>
                </a:lnTo>
                <a:lnTo>
                  <a:pt x="1519" y="155"/>
                </a:lnTo>
                <a:lnTo>
                  <a:pt x="1519" y="155"/>
                </a:lnTo>
                <a:lnTo>
                  <a:pt x="1514" y="152"/>
                </a:lnTo>
                <a:lnTo>
                  <a:pt x="1522" y="139"/>
                </a:lnTo>
                <a:close/>
                <a:moveTo>
                  <a:pt x="1613" y="201"/>
                </a:moveTo>
                <a:lnTo>
                  <a:pt x="1653" y="233"/>
                </a:lnTo>
                <a:lnTo>
                  <a:pt x="1661" y="241"/>
                </a:lnTo>
                <a:lnTo>
                  <a:pt x="1651" y="253"/>
                </a:lnTo>
                <a:lnTo>
                  <a:pt x="1642" y="245"/>
                </a:lnTo>
                <a:lnTo>
                  <a:pt x="1643" y="245"/>
                </a:lnTo>
                <a:lnTo>
                  <a:pt x="1603" y="213"/>
                </a:lnTo>
                <a:lnTo>
                  <a:pt x="1613" y="201"/>
                </a:lnTo>
                <a:close/>
                <a:moveTo>
                  <a:pt x="1696" y="273"/>
                </a:moveTo>
                <a:lnTo>
                  <a:pt x="1729" y="305"/>
                </a:lnTo>
                <a:lnTo>
                  <a:pt x="1741" y="317"/>
                </a:lnTo>
                <a:lnTo>
                  <a:pt x="1729" y="328"/>
                </a:lnTo>
                <a:lnTo>
                  <a:pt x="1718" y="316"/>
                </a:lnTo>
                <a:lnTo>
                  <a:pt x="1718" y="316"/>
                </a:lnTo>
                <a:lnTo>
                  <a:pt x="1685" y="284"/>
                </a:lnTo>
                <a:lnTo>
                  <a:pt x="1696" y="273"/>
                </a:lnTo>
                <a:close/>
                <a:moveTo>
                  <a:pt x="1772" y="352"/>
                </a:moveTo>
                <a:lnTo>
                  <a:pt x="1811" y="401"/>
                </a:lnTo>
                <a:lnTo>
                  <a:pt x="1799" y="411"/>
                </a:lnTo>
                <a:lnTo>
                  <a:pt x="1760" y="362"/>
                </a:lnTo>
                <a:lnTo>
                  <a:pt x="1772" y="352"/>
                </a:lnTo>
                <a:close/>
                <a:moveTo>
                  <a:pt x="1840" y="439"/>
                </a:moveTo>
                <a:lnTo>
                  <a:pt x="1874" y="491"/>
                </a:lnTo>
                <a:lnTo>
                  <a:pt x="1861" y="499"/>
                </a:lnTo>
                <a:lnTo>
                  <a:pt x="1827" y="447"/>
                </a:lnTo>
                <a:lnTo>
                  <a:pt x="1840" y="439"/>
                </a:lnTo>
                <a:close/>
                <a:moveTo>
                  <a:pt x="1899" y="531"/>
                </a:moveTo>
                <a:lnTo>
                  <a:pt x="1918" y="565"/>
                </a:lnTo>
                <a:lnTo>
                  <a:pt x="1929" y="586"/>
                </a:lnTo>
                <a:lnTo>
                  <a:pt x="1915" y="593"/>
                </a:lnTo>
                <a:lnTo>
                  <a:pt x="1904" y="572"/>
                </a:lnTo>
                <a:lnTo>
                  <a:pt x="1905" y="572"/>
                </a:lnTo>
                <a:lnTo>
                  <a:pt x="1886" y="538"/>
                </a:lnTo>
                <a:lnTo>
                  <a:pt x="1899" y="531"/>
                </a:lnTo>
                <a:close/>
                <a:moveTo>
                  <a:pt x="1950" y="628"/>
                </a:moveTo>
                <a:lnTo>
                  <a:pt x="1966" y="664"/>
                </a:lnTo>
                <a:lnTo>
                  <a:pt x="1975" y="686"/>
                </a:lnTo>
                <a:lnTo>
                  <a:pt x="1960" y="691"/>
                </a:lnTo>
                <a:lnTo>
                  <a:pt x="1952" y="670"/>
                </a:lnTo>
                <a:lnTo>
                  <a:pt x="1952" y="670"/>
                </a:lnTo>
                <a:lnTo>
                  <a:pt x="1936" y="634"/>
                </a:lnTo>
                <a:lnTo>
                  <a:pt x="1950" y="628"/>
                </a:lnTo>
                <a:close/>
                <a:moveTo>
                  <a:pt x="1991" y="730"/>
                </a:moveTo>
                <a:lnTo>
                  <a:pt x="2005" y="769"/>
                </a:lnTo>
                <a:lnTo>
                  <a:pt x="2011" y="789"/>
                </a:lnTo>
                <a:lnTo>
                  <a:pt x="1996" y="793"/>
                </a:lnTo>
                <a:lnTo>
                  <a:pt x="1990" y="774"/>
                </a:lnTo>
                <a:lnTo>
                  <a:pt x="1990" y="774"/>
                </a:lnTo>
                <a:lnTo>
                  <a:pt x="1977" y="735"/>
                </a:lnTo>
                <a:lnTo>
                  <a:pt x="1991" y="730"/>
                </a:lnTo>
                <a:close/>
                <a:moveTo>
                  <a:pt x="2024" y="834"/>
                </a:moveTo>
                <a:lnTo>
                  <a:pt x="2035" y="879"/>
                </a:lnTo>
                <a:lnTo>
                  <a:pt x="2038" y="895"/>
                </a:lnTo>
                <a:lnTo>
                  <a:pt x="2023" y="898"/>
                </a:lnTo>
                <a:lnTo>
                  <a:pt x="2020" y="882"/>
                </a:lnTo>
                <a:lnTo>
                  <a:pt x="2020" y="882"/>
                </a:lnTo>
                <a:lnTo>
                  <a:pt x="2009" y="838"/>
                </a:lnTo>
                <a:lnTo>
                  <a:pt x="2024" y="834"/>
                </a:lnTo>
                <a:close/>
                <a:moveTo>
                  <a:pt x="2048" y="941"/>
                </a:moveTo>
                <a:lnTo>
                  <a:pt x="2056" y="993"/>
                </a:lnTo>
                <a:lnTo>
                  <a:pt x="2057" y="1003"/>
                </a:lnTo>
                <a:lnTo>
                  <a:pt x="2041" y="1005"/>
                </a:lnTo>
                <a:lnTo>
                  <a:pt x="2040" y="995"/>
                </a:lnTo>
                <a:lnTo>
                  <a:pt x="2040" y="995"/>
                </a:lnTo>
                <a:lnTo>
                  <a:pt x="2032" y="944"/>
                </a:lnTo>
                <a:lnTo>
                  <a:pt x="2048" y="941"/>
                </a:lnTo>
                <a:close/>
                <a:moveTo>
                  <a:pt x="2062" y="1050"/>
                </a:moveTo>
                <a:lnTo>
                  <a:pt x="2062" y="1052"/>
                </a:lnTo>
                <a:lnTo>
                  <a:pt x="2066" y="1111"/>
                </a:lnTo>
                <a:lnTo>
                  <a:pt x="2066" y="1113"/>
                </a:lnTo>
                <a:lnTo>
                  <a:pt x="2051" y="1113"/>
                </a:lnTo>
                <a:lnTo>
                  <a:pt x="2051" y="1112"/>
                </a:lnTo>
                <a:lnTo>
                  <a:pt x="2051" y="1112"/>
                </a:lnTo>
                <a:lnTo>
                  <a:pt x="2047" y="1053"/>
                </a:lnTo>
                <a:lnTo>
                  <a:pt x="2047" y="1053"/>
                </a:lnTo>
                <a:lnTo>
                  <a:pt x="2047" y="1052"/>
                </a:lnTo>
                <a:lnTo>
                  <a:pt x="2062" y="1050"/>
                </a:lnTo>
                <a:close/>
                <a:moveTo>
                  <a:pt x="2067" y="1160"/>
                </a:moveTo>
                <a:lnTo>
                  <a:pt x="2067" y="1171"/>
                </a:lnTo>
                <a:lnTo>
                  <a:pt x="2066" y="1222"/>
                </a:lnTo>
                <a:lnTo>
                  <a:pt x="2051" y="1222"/>
                </a:lnTo>
                <a:lnTo>
                  <a:pt x="2052" y="1171"/>
                </a:lnTo>
                <a:lnTo>
                  <a:pt x="2052" y="1172"/>
                </a:lnTo>
                <a:lnTo>
                  <a:pt x="2052" y="1160"/>
                </a:lnTo>
                <a:lnTo>
                  <a:pt x="2067" y="1160"/>
                </a:lnTo>
                <a:close/>
                <a:moveTo>
                  <a:pt x="2064" y="1269"/>
                </a:moveTo>
                <a:lnTo>
                  <a:pt x="2062" y="1291"/>
                </a:lnTo>
                <a:lnTo>
                  <a:pt x="2058" y="1332"/>
                </a:lnTo>
                <a:lnTo>
                  <a:pt x="2042" y="1330"/>
                </a:lnTo>
                <a:lnTo>
                  <a:pt x="2047" y="1290"/>
                </a:lnTo>
                <a:lnTo>
                  <a:pt x="2047" y="1290"/>
                </a:lnTo>
                <a:lnTo>
                  <a:pt x="2048" y="1268"/>
                </a:lnTo>
                <a:lnTo>
                  <a:pt x="2064" y="1269"/>
                </a:lnTo>
                <a:close/>
                <a:moveTo>
                  <a:pt x="2051" y="1378"/>
                </a:moveTo>
                <a:lnTo>
                  <a:pt x="2047" y="1407"/>
                </a:lnTo>
                <a:lnTo>
                  <a:pt x="2040" y="1440"/>
                </a:lnTo>
                <a:lnTo>
                  <a:pt x="2025" y="1437"/>
                </a:lnTo>
                <a:lnTo>
                  <a:pt x="2031" y="1404"/>
                </a:lnTo>
                <a:lnTo>
                  <a:pt x="2031" y="1405"/>
                </a:lnTo>
                <a:lnTo>
                  <a:pt x="2036" y="1376"/>
                </a:lnTo>
                <a:lnTo>
                  <a:pt x="2051" y="1378"/>
                </a:lnTo>
                <a:close/>
                <a:moveTo>
                  <a:pt x="2030" y="1486"/>
                </a:moveTo>
                <a:lnTo>
                  <a:pt x="2021" y="1520"/>
                </a:lnTo>
                <a:lnTo>
                  <a:pt x="2013" y="1546"/>
                </a:lnTo>
                <a:lnTo>
                  <a:pt x="1998" y="1542"/>
                </a:lnTo>
                <a:lnTo>
                  <a:pt x="2006" y="1515"/>
                </a:lnTo>
                <a:lnTo>
                  <a:pt x="2006" y="1516"/>
                </a:lnTo>
                <a:lnTo>
                  <a:pt x="2014" y="1482"/>
                </a:lnTo>
                <a:lnTo>
                  <a:pt x="2030" y="1486"/>
                </a:lnTo>
                <a:close/>
                <a:moveTo>
                  <a:pt x="1999" y="1591"/>
                </a:moveTo>
                <a:lnTo>
                  <a:pt x="1987" y="1627"/>
                </a:lnTo>
                <a:lnTo>
                  <a:pt x="1977" y="1650"/>
                </a:lnTo>
                <a:lnTo>
                  <a:pt x="1963" y="1644"/>
                </a:lnTo>
                <a:lnTo>
                  <a:pt x="1972" y="1621"/>
                </a:lnTo>
                <a:lnTo>
                  <a:pt x="1972" y="1622"/>
                </a:lnTo>
                <a:lnTo>
                  <a:pt x="1984" y="1586"/>
                </a:lnTo>
                <a:lnTo>
                  <a:pt x="1999" y="1591"/>
                </a:lnTo>
                <a:close/>
                <a:moveTo>
                  <a:pt x="1959" y="1693"/>
                </a:moveTo>
                <a:lnTo>
                  <a:pt x="1943" y="1730"/>
                </a:lnTo>
                <a:lnTo>
                  <a:pt x="1933" y="1750"/>
                </a:lnTo>
                <a:lnTo>
                  <a:pt x="1919" y="1743"/>
                </a:lnTo>
                <a:lnTo>
                  <a:pt x="1929" y="1723"/>
                </a:lnTo>
                <a:lnTo>
                  <a:pt x="1929" y="1723"/>
                </a:lnTo>
                <a:lnTo>
                  <a:pt x="1945" y="1687"/>
                </a:lnTo>
                <a:lnTo>
                  <a:pt x="1959" y="1693"/>
                </a:lnTo>
                <a:close/>
                <a:moveTo>
                  <a:pt x="1911" y="1792"/>
                </a:moveTo>
                <a:lnTo>
                  <a:pt x="1891" y="1826"/>
                </a:lnTo>
                <a:lnTo>
                  <a:pt x="1878" y="1845"/>
                </a:lnTo>
                <a:lnTo>
                  <a:pt x="1865" y="1837"/>
                </a:lnTo>
                <a:lnTo>
                  <a:pt x="1878" y="1817"/>
                </a:lnTo>
                <a:lnTo>
                  <a:pt x="1878" y="1818"/>
                </a:lnTo>
                <a:lnTo>
                  <a:pt x="1897" y="1784"/>
                </a:lnTo>
                <a:lnTo>
                  <a:pt x="1911" y="1792"/>
                </a:lnTo>
                <a:close/>
                <a:moveTo>
                  <a:pt x="1853" y="1885"/>
                </a:moveTo>
                <a:lnTo>
                  <a:pt x="1832" y="1916"/>
                </a:lnTo>
                <a:lnTo>
                  <a:pt x="1816" y="1936"/>
                </a:lnTo>
                <a:lnTo>
                  <a:pt x="1804" y="1926"/>
                </a:lnTo>
                <a:lnTo>
                  <a:pt x="1820" y="1906"/>
                </a:lnTo>
                <a:lnTo>
                  <a:pt x="1819" y="1907"/>
                </a:lnTo>
                <a:lnTo>
                  <a:pt x="1840" y="1876"/>
                </a:lnTo>
                <a:lnTo>
                  <a:pt x="1853" y="1885"/>
                </a:lnTo>
                <a:close/>
                <a:moveTo>
                  <a:pt x="1787" y="1972"/>
                </a:moveTo>
                <a:lnTo>
                  <a:pt x="1766" y="1999"/>
                </a:lnTo>
                <a:lnTo>
                  <a:pt x="1746" y="2020"/>
                </a:lnTo>
                <a:lnTo>
                  <a:pt x="1735" y="2009"/>
                </a:lnTo>
                <a:lnTo>
                  <a:pt x="1754" y="1989"/>
                </a:lnTo>
                <a:lnTo>
                  <a:pt x="1754" y="1989"/>
                </a:lnTo>
                <a:lnTo>
                  <a:pt x="1775" y="1963"/>
                </a:lnTo>
                <a:lnTo>
                  <a:pt x="1787" y="1972"/>
                </a:lnTo>
                <a:close/>
                <a:moveTo>
                  <a:pt x="1713" y="2054"/>
                </a:moveTo>
                <a:lnTo>
                  <a:pt x="1692" y="2075"/>
                </a:lnTo>
                <a:lnTo>
                  <a:pt x="1667" y="2097"/>
                </a:lnTo>
                <a:lnTo>
                  <a:pt x="1657" y="2085"/>
                </a:lnTo>
                <a:lnTo>
                  <a:pt x="1681" y="2064"/>
                </a:lnTo>
                <a:lnTo>
                  <a:pt x="1681" y="2064"/>
                </a:lnTo>
                <a:lnTo>
                  <a:pt x="1702" y="2043"/>
                </a:lnTo>
                <a:lnTo>
                  <a:pt x="1713" y="2054"/>
                </a:lnTo>
                <a:close/>
                <a:moveTo>
                  <a:pt x="1631" y="2127"/>
                </a:moveTo>
                <a:lnTo>
                  <a:pt x="1612" y="2142"/>
                </a:lnTo>
                <a:lnTo>
                  <a:pt x="1581" y="2165"/>
                </a:lnTo>
                <a:lnTo>
                  <a:pt x="1572" y="2152"/>
                </a:lnTo>
                <a:lnTo>
                  <a:pt x="1603" y="2130"/>
                </a:lnTo>
                <a:lnTo>
                  <a:pt x="1603" y="2130"/>
                </a:lnTo>
                <a:lnTo>
                  <a:pt x="1622" y="2115"/>
                </a:lnTo>
                <a:lnTo>
                  <a:pt x="1631" y="2127"/>
                </a:lnTo>
                <a:close/>
                <a:moveTo>
                  <a:pt x="1543" y="2191"/>
                </a:moveTo>
                <a:lnTo>
                  <a:pt x="1527" y="2201"/>
                </a:lnTo>
                <a:lnTo>
                  <a:pt x="1489" y="2224"/>
                </a:lnTo>
                <a:lnTo>
                  <a:pt x="1481" y="2210"/>
                </a:lnTo>
                <a:lnTo>
                  <a:pt x="1519" y="2188"/>
                </a:lnTo>
                <a:lnTo>
                  <a:pt x="1519" y="2188"/>
                </a:lnTo>
                <a:lnTo>
                  <a:pt x="1534" y="2178"/>
                </a:lnTo>
                <a:lnTo>
                  <a:pt x="1543" y="2191"/>
                </a:lnTo>
                <a:close/>
                <a:moveTo>
                  <a:pt x="1447" y="2245"/>
                </a:moveTo>
                <a:lnTo>
                  <a:pt x="1437" y="2250"/>
                </a:lnTo>
                <a:lnTo>
                  <a:pt x="1390" y="2272"/>
                </a:lnTo>
                <a:lnTo>
                  <a:pt x="1389" y="2272"/>
                </a:lnTo>
                <a:lnTo>
                  <a:pt x="1384" y="2257"/>
                </a:lnTo>
                <a:lnTo>
                  <a:pt x="1384" y="2257"/>
                </a:lnTo>
                <a:lnTo>
                  <a:pt x="1384" y="2257"/>
                </a:lnTo>
                <a:lnTo>
                  <a:pt x="1430" y="2236"/>
                </a:lnTo>
                <a:lnTo>
                  <a:pt x="1430" y="2236"/>
                </a:lnTo>
                <a:lnTo>
                  <a:pt x="1440" y="2231"/>
                </a:lnTo>
                <a:lnTo>
                  <a:pt x="1447" y="2245"/>
                </a:lnTo>
                <a:close/>
                <a:moveTo>
                  <a:pt x="1346" y="2288"/>
                </a:moveTo>
                <a:lnTo>
                  <a:pt x="1342" y="2290"/>
                </a:lnTo>
                <a:lnTo>
                  <a:pt x="1293" y="2306"/>
                </a:lnTo>
                <a:lnTo>
                  <a:pt x="1285" y="2307"/>
                </a:lnTo>
                <a:lnTo>
                  <a:pt x="1282" y="2292"/>
                </a:lnTo>
                <a:lnTo>
                  <a:pt x="1288" y="2290"/>
                </a:lnTo>
                <a:lnTo>
                  <a:pt x="1288" y="2291"/>
                </a:lnTo>
                <a:lnTo>
                  <a:pt x="1337" y="2275"/>
                </a:lnTo>
                <a:lnTo>
                  <a:pt x="1336" y="2275"/>
                </a:lnTo>
                <a:lnTo>
                  <a:pt x="1340" y="2274"/>
                </a:lnTo>
                <a:lnTo>
                  <a:pt x="1346" y="2288"/>
                </a:lnTo>
                <a:close/>
                <a:moveTo>
                  <a:pt x="1240" y="2319"/>
                </a:moveTo>
                <a:lnTo>
                  <a:pt x="1192" y="2329"/>
                </a:lnTo>
                <a:lnTo>
                  <a:pt x="1178" y="2331"/>
                </a:lnTo>
                <a:lnTo>
                  <a:pt x="1176" y="2316"/>
                </a:lnTo>
                <a:lnTo>
                  <a:pt x="1189" y="2314"/>
                </a:lnTo>
                <a:lnTo>
                  <a:pt x="1189" y="2314"/>
                </a:lnTo>
                <a:lnTo>
                  <a:pt x="1237" y="2304"/>
                </a:lnTo>
                <a:lnTo>
                  <a:pt x="1240" y="2319"/>
                </a:lnTo>
                <a:close/>
                <a:moveTo>
                  <a:pt x="1132" y="2337"/>
                </a:moveTo>
                <a:lnTo>
                  <a:pt x="1087" y="2341"/>
                </a:lnTo>
                <a:lnTo>
                  <a:pt x="1069" y="2341"/>
                </a:lnTo>
                <a:lnTo>
                  <a:pt x="1069" y="2326"/>
                </a:lnTo>
                <a:lnTo>
                  <a:pt x="1087" y="2325"/>
                </a:lnTo>
                <a:lnTo>
                  <a:pt x="1086" y="2325"/>
                </a:lnTo>
                <a:lnTo>
                  <a:pt x="1130" y="2322"/>
                </a:lnTo>
                <a:lnTo>
                  <a:pt x="1132" y="2337"/>
                </a:lnTo>
                <a:close/>
                <a:moveTo>
                  <a:pt x="1022" y="2342"/>
                </a:moveTo>
                <a:lnTo>
                  <a:pt x="981" y="2341"/>
                </a:lnTo>
                <a:lnTo>
                  <a:pt x="959" y="2339"/>
                </a:lnTo>
                <a:lnTo>
                  <a:pt x="961" y="2323"/>
                </a:lnTo>
                <a:lnTo>
                  <a:pt x="982" y="2325"/>
                </a:lnTo>
                <a:lnTo>
                  <a:pt x="981" y="2325"/>
                </a:lnTo>
                <a:lnTo>
                  <a:pt x="1022" y="2326"/>
                </a:lnTo>
                <a:lnTo>
                  <a:pt x="1022" y="2342"/>
                </a:lnTo>
                <a:close/>
                <a:moveTo>
                  <a:pt x="912" y="2334"/>
                </a:moveTo>
                <a:lnTo>
                  <a:pt x="876" y="2329"/>
                </a:lnTo>
                <a:lnTo>
                  <a:pt x="850" y="2324"/>
                </a:lnTo>
                <a:lnTo>
                  <a:pt x="853" y="2309"/>
                </a:lnTo>
                <a:lnTo>
                  <a:pt x="879" y="2314"/>
                </a:lnTo>
                <a:lnTo>
                  <a:pt x="879" y="2314"/>
                </a:lnTo>
                <a:lnTo>
                  <a:pt x="914" y="2319"/>
                </a:lnTo>
                <a:lnTo>
                  <a:pt x="912" y="2334"/>
                </a:lnTo>
                <a:close/>
                <a:moveTo>
                  <a:pt x="804" y="2313"/>
                </a:moveTo>
                <a:lnTo>
                  <a:pt x="776" y="2306"/>
                </a:lnTo>
                <a:lnTo>
                  <a:pt x="744" y="2296"/>
                </a:lnTo>
                <a:lnTo>
                  <a:pt x="749" y="2281"/>
                </a:lnTo>
                <a:lnTo>
                  <a:pt x="780" y="2291"/>
                </a:lnTo>
                <a:lnTo>
                  <a:pt x="780" y="2290"/>
                </a:lnTo>
                <a:lnTo>
                  <a:pt x="808" y="2298"/>
                </a:lnTo>
                <a:lnTo>
                  <a:pt x="804" y="2313"/>
                </a:lnTo>
                <a:close/>
                <a:moveTo>
                  <a:pt x="700" y="2280"/>
                </a:moveTo>
                <a:lnTo>
                  <a:pt x="678" y="2272"/>
                </a:lnTo>
                <a:lnTo>
                  <a:pt x="642" y="2255"/>
                </a:lnTo>
                <a:lnTo>
                  <a:pt x="649" y="2241"/>
                </a:lnTo>
                <a:lnTo>
                  <a:pt x="685" y="2257"/>
                </a:lnTo>
                <a:lnTo>
                  <a:pt x="684" y="2257"/>
                </a:lnTo>
                <a:lnTo>
                  <a:pt x="705" y="2265"/>
                </a:lnTo>
                <a:lnTo>
                  <a:pt x="700" y="2280"/>
                </a:lnTo>
                <a:close/>
                <a:moveTo>
                  <a:pt x="600" y="2234"/>
                </a:moveTo>
                <a:lnTo>
                  <a:pt x="586" y="2227"/>
                </a:lnTo>
                <a:lnTo>
                  <a:pt x="545" y="2203"/>
                </a:lnTo>
                <a:lnTo>
                  <a:pt x="553" y="2190"/>
                </a:lnTo>
                <a:lnTo>
                  <a:pt x="593" y="2213"/>
                </a:lnTo>
                <a:lnTo>
                  <a:pt x="593" y="2213"/>
                </a:lnTo>
                <a:lnTo>
                  <a:pt x="607" y="2220"/>
                </a:lnTo>
                <a:lnTo>
                  <a:pt x="600" y="2234"/>
                </a:lnTo>
                <a:close/>
                <a:moveTo>
                  <a:pt x="505" y="2178"/>
                </a:moveTo>
                <a:lnTo>
                  <a:pt x="498" y="2173"/>
                </a:lnTo>
                <a:lnTo>
                  <a:pt x="456" y="2142"/>
                </a:lnTo>
                <a:lnTo>
                  <a:pt x="454" y="2141"/>
                </a:lnTo>
                <a:lnTo>
                  <a:pt x="464" y="2129"/>
                </a:lnTo>
                <a:lnTo>
                  <a:pt x="466" y="2130"/>
                </a:lnTo>
                <a:lnTo>
                  <a:pt x="465" y="2130"/>
                </a:lnTo>
                <a:lnTo>
                  <a:pt x="507" y="2160"/>
                </a:lnTo>
                <a:lnTo>
                  <a:pt x="507" y="2160"/>
                </a:lnTo>
                <a:lnTo>
                  <a:pt x="514" y="2165"/>
                </a:lnTo>
                <a:lnTo>
                  <a:pt x="505" y="2178"/>
                </a:lnTo>
                <a:close/>
                <a:moveTo>
                  <a:pt x="418" y="2112"/>
                </a:moveTo>
                <a:lnTo>
                  <a:pt x="415" y="2110"/>
                </a:lnTo>
                <a:lnTo>
                  <a:pt x="376" y="2075"/>
                </a:lnTo>
                <a:lnTo>
                  <a:pt x="371" y="2070"/>
                </a:lnTo>
                <a:lnTo>
                  <a:pt x="382" y="2059"/>
                </a:lnTo>
                <a:lnTo>
                  <a:pt x="387" y="2064"/>
                </a:lnTo>
                <a:lnTo>
                  <a:pt x="387" y="2064"/>
                </a:lnTo>
                <a:lnTo>
                  <a:pt x="425" y="2098"/>
                </a:lnTo>
                <a:lnTo>
                  <a:pt x="425" y="2098"/>
                </a:lnTo>
                <a:lnTo>
                  <a:pt x="428" y="2100"/>
                </a:lnTo>
                <a:lnTo>
                  <a:pt x="418" y="2112"/>
                </a:lnTo>
                <a:close/>
                <a:moveTo>
                  <a:pt x="337" y="2037"/>
                </a:moveTo>
                <a:lnTo>
                  <a:pt x="303" y="1999"/>
                </a:lnTo>
                <a:lnTo>
                  <a:pt x="295" y="1990"/>
                </a:lnTo>
                <a:lnTo>
                  <a:pt x="308" y="1980"/>
                </a:lnTo>
                <a:lnTo>
                  <a:pt x="315" y="1989"/>
                </a:lnTo>
                <a:lnTo>
                  <a:pt x="315" y="1989"/>
                </a:lnTo>
                <a:lnTo>
                  <a:pt x="349" y="2026"/>
                </a:lnTo>
                <a:lnTo>
                  <a:pt x="337" y="2037"/>
                </a:lnTo>
                <a:close/>
                <a:moveTo>
                  <a:pt x="266" y="1953"/>
                </a:moveTo>
                <a:lnTo>
                  <a:pt x="236" y="1916"/>
                </a:lnTo>
                <a:lnTo>
                  <a:pt x="228" y="1903"/>
                </a:lnTo>
                <a:lnTo>
                  <a:pt x="241" y="1895"/>
                </a:lnTo>
                <a:lnTo>
                  <a:pt x="249" y="1907"/>
                </a:lnTo>
                <a:lnTo>
                  <a:pt x="249" y="1906"/>
                </a:lnTo>
                <a:lnTo>
                  <a:pt x="278" y="1943"/>
                </a:lnTo>
                <a:lnTo>
                  <a:pt x="266" y="1953"/>
                </a:lnTo>
                <a:close/>
                <a:moveTo>
                  <a:pt x="202" y="1864"/>
                </a:moveTo>
                <a:lnTo>
                  <a:pt x="177" y="1826"/>
                </a:lnTo>
                <a:lnTo>
                  <a:pt x="169" y="1811"/>
                </a:lnTo>
                <a:lnTo>
                  <a:pt x="182" y="1804"/>
                </a:lnTo>
                <a:lnTo>
                  <a:pt x="190" y="1818"/>
                </a:lnTo>
                <a:lnTo>
                  <a:pt x="190" y="1817"/>
                </a:lnTo>
                <a:lnTo>
                  <a:pt x="215" y="1855"/>
                </a:lnTo>
                <a:lnTo>
                  <a:pt x="202" y="1864"/>
                </a:lnTo>
                <a:close/>
                <a:moveTo>
                  <a:pt x="145" y="1770"/>
                </a:moveTo>
                <a:lnTo>
                  <a:pt x="125" y="1730"/>
                </a:lnTo>
                <a:lnTo>
                  <a:pt x="118" y="1714"/>
                </a:lnTo>
                <a:lnTo>
                  <a:pt x="132" y="1707"/>
                </a:lnTo>
                <a:lnTo>
                  <a:pt x="139" y="1723"/>
                </a:lnTo>
                <a:lnTo>
                  <a:pt x="139" y="1723"/>
                </a:lnTo>
                <a:lnTo>
                  <a:pt x="159" y="1763"/>
                </a:lnTo>
                <a:lnTo>
                  <a:pt x="145" y="1770"/>
                </a:lnTo>
                <a:close/>
                <a:moveTo>
                  <a:pt x="99" y="1671"/>
                </a:moveTo>
                <a:lnTo>
                  <a:pt x="82" y="1627"/>
                </a:lnTo>
                <a:lnTo>
                  <a:pt x="76" y="1612"/>
                </a:lnTo>
                <a:lnTo>
                  <a:pt x="91" y="1607"/>
                </a:lnTo>
                <a:lnTo>
                  <a:pt x="96" y="1622"/>
                </a:lnTo>
                <a:lnTo>
                  <a:pt x="96" y="1621"/>
                </a:lnTo>
                <a:lnTo>
                  <a:pt x="114" y="1665"/>
                </a:lnTo>
                <a:lnTo>
                  <a:pt x="99" y="1671"/>
                </a:lnTo>
                <a:close/>
                <a:moveTo>
                  <a:pt x="61" y="1568"/>
                </a:moveTo>
                <a:lnTo>
                  <a:pt x="47" y="1520"/>
                </a:lnTo>
                <a:lnTo>
                  <a:pt x="44" y="1508"/>
                </a:lnTo>
                <a:lnTo>
                  <a:pt x="59" y="1504"/>
                </a:lnTo>
                <a:lnTo>
                  <a:pt x="62" y="1516"/>
                </a:lnTo>
                <a:lnTo>
                  <a:pt x="62" y="1515"/>
                </a:lnTo>
                <a:lnTo>
                  <a:pt x="76" y="1563"/>
                </a:lnTo>
                <a:lnTo>
                  <a:pt x="61" y="1568"/>
                </a:lnTo>
                <a:close/>
                <a:moveTo>
                  <a:pt x="33" y="1462"/>
                </a:moveTo>
                <a:lnTo>
                  <a:pt x="22" y="1407"/>
                </a:lnTo>
                <a:lnTo>
                  <a:pt x="21" y="1400"/>
                </a:lnTo>
                <a:lnTo>
                  <a:pt x="36" y="1398"/>
                </a:lnTo>
                <a:lnTo>
                  <a:pt x="37" y="1405"/>
                </a:lnTo>
                <a:lnTo>
                  <a:pt x="37" y="1404"/>
                </a:lnTo>
                <a:lnTo>
                  <a:pt x="48" y="1459"/>
                </a:lnTo>
                <a:lnTo>
                  <a:pt x="33" y="1462"/>
                </a:lnTo>
                <a:close/>
                <a:moveTo>
                  <a:pt x="13" y="1354"/>
                </a:moveTo>
                <a:lnTo>
                  <a:pt x="12" y="1350"/>
                </a:lnTo>
                <a:lnTo>
                  <a:pt x="6" y="1292"/>
                </a:lnTo>
                <a:lnTo>
                  <a:pt x="22" y="1290"/>
                </a:lnTo>
                <a:lnTo>
                  <a:pt x="28" y="1348"/>
                </a:lnTo>
                <a:lnTo>
                  <a:pt x="28" y="1348"/>
                </a:lnTo>
                <a:lnTo>
                  <a:pt x="28" y="1352"/>
                </a:lnTo>
                <a:lnTo>
                  <a:pt x="13" y="1354"/>
                </a:lnTo>
                <a:close/>
                <a:moveTo>
                  <a:pt x="3" y="1245"/>
                </a:moveTo>
                <a:lnTo>
                  <a:pt x="2" y="1232"/>
                </a:lnTo>
                <a:lnTo>
                  <a:pt x="17" y="1231"/>
                </a:lnTo>
                <a:lnTo>
                  <a:pt x="18" y="1244"/>
                </a:lnTo>
                <a:lnTo>
                  <a:pt x="3" y="1245"/>
                </a:lnTo>
                <a:close/>
              </a:path>
            </a:pathLst>
          </a:custGeom>
          <a:solidFill>
            <a:srgbClr val="2F528F"/>
          </a:solidFill>
          <a:ln w="0" cap="flat">
            <a:solidFill>
              <a:srgbClr val="2F528F"/>
            </a:solidFill>
            <a:prstDash val="solid"/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4BC8C-45D1-403E-8F27-7793AA6AB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7465" y="3094368"/>
            <a:ext cx="952111" cy="505720"/>
          </a:xfrm>
          <a:prstGeom prst="rect">
            <a:avLst/>
          </a:prstGeom>
          <a:solidFill>
            <a:srgbClr val="FFE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8BF94C-35C3-4CCC-8F5E-1732601EF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4123" y="3084334"/>
            <a:ext cx="952111" cy="505720"/>
          </a:xfrm>
          <a:prstGeom prst="rect">
            <a:avLst/>
          </a:prstGeom>
          <a:noFill/>
          <a:ln w="16510" cap="flat">
            <a:solidFill>
              <a:srgbClr val="44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3D6B4E-052E-4BDA-98F0-BE11FDE5B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176" y="3158084"/>
            <a:ext cx="604333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spAutoFit/>
          </a:bodyPr>
          <a:lstStyle/>
          <a:p>
            <a:pPr hangingPunct="0">
              <a:spcAft>
                <a:spcPts val="900"/>
              </a:spcAft>
            </a:pP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Edge Control</a:t>
            </a:r>
          </a:p>
          <a:p>
            <a:pPr hangingPunct="0">
              <a:spcAft>
                <a:spcPts val="900"/>
              </a:spcAft>
            </a:pP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UNIT</a:t>
            </a:r>
            <a:endParaRPr lang="it-IT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7874FC-7959-4906-8B08-0D26A8AF5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4275" y="3558948"/>
            <a:ext cx="1806455" cy="437488"/>
          </a:xfrm>
          <a:prstGeom prst="rect">
            <a:avLst/>
          </a:prstGeom>
          <a:solidFill>
            <a:srgbClr val="C5E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9F7B28-A21E-4703-9F73-8823E55B6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4275" y="3558948"/>
            <a:ext cx="1806455" cy="437488"/>
          </a:xfrm>
          <a:prstGeom prst="rect">
            <a:avLst/>
          </a:prstGeom>
          <a:noFill/>
          <a:ln w="16510" cap="flat">
            <a:solidFill>
              <a:srgbClr val="44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2CF87A-E428-4A58-8B70-E318542D2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0923" y="3697419"/>
            <a:ext cx="1449830" cy="41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spAutoFit/>
          </a:bodyPr>
          <a:lstStyle/>
          <a:p>
            <a:pPr hangingPunct="0">
              <a:spcAft>
                <a:spcPts val="900"/>
              </a:spcAft>
            </a:pPr>
            <a:r>
              <a:rPr lang="en-US" sz="9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Non standard lifts</a:t>
            </a:r>
            <a:endParaRPr lang="it-IT" sz="1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AB41590-935F-4709-87D4-93EF8F5F8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4275" y="2610723"/>
            <a:ext cx="1488715" cy="828819"/>
          </a:xfrm>
          <a:prstGeom prst="rect">
            <a:avLst/>
          </a:prstGeom>
          <a:solidFill>
            <a:srgbClr val="C5E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4FEB4AE-CDF0-4DB1-A268-74F5CA1C0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4275" y="2610723"/>
            <a:ext cx="1488715" cy="828819"/>
          </a:xfrm>
          <a:prstGeom prst="rect">
            <a:avLst/>
          </a:prstGeom>
          <a:noFill/>
          <a:ln w="16510" cap="flat">
            <a:solidFill>
              <a:srgbClr val="44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E24D5-61CE-4BBC-879F-4A0F114F3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3144" y="2748191"/>
            <a:ext cx="1107648" cy="41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spAutoFit/>
          </a:bodyPr>
          <a:lstStyle/>
          <a:p>
            <a:pPr hangingPunct="0">
              <a:spcAft>
                <a:spcPts val="900"/>
              </a:spcAft>
            </a:pPr>
            <a:r>
              <a:rPr lang="en-US" sz="9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Non standard </a:t>
            </a:r>
            <a:endParaRPr lang="it-IT" sz="1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75A079-6B7C-4F14-8877-CA8C75EC6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4223" y="2971952"/>
            <a:ext cx="582154" cy="41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spAutoFit/>
          </a:bodyPr>
          <a:lstStyle/>
          <a:p>
            <a:pPr hangingPunct="0">
              <a:spcAft>
                <a:spcPts val="900"/>
              </a:spcAft>
            </a:pPr>
            <a:r>
              <a:rPr lang="en-US" sz="9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Service </a:t>
            </a:r>
            <a:endParaRPr lang="it-IT" sz="1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11573-3188-430F-B400-B0E1A3551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0897" y="3197719"/>
            <a:ext cx="709917" cy="41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spAutoFit/>
          </a:bodyPr>
          <a:lstStyle/>
          <a:p>
            <a:pPr hangingPunct="0">
              <a:spcAft>
                <a:spcPts val="900"/>
              </a:spcAft>
            </a:pPr>
            <a:r>
              <a:rPr lang="en-US" sz="9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platform</a:t>
            </a:r>
            <a:endParaRPr lang="it-IT" sz="1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71FADC2-0BD5-46E9-8E58-E5BAD1702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3747" y="1740764"/>
            <a:ext cx="1332066" cy="437488"/>
          </a:xfrm>
          <a:prstGeom prst="rect">
            <a:avLst/>
          </a:prstGeom>
          <a:solidFill>
            <a:srgbClr val="FFE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81BB0B4-277D-404B-8C77-B2155FD35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3747" y="1740764"/>
            <a:ext cx="1332066" cy="437488"/>
          </a:xfrm>
          <a:prstGeom prst="rect">
            <a:avLst/>
          </a:prstGeom>
          <a:noFill/>
          <a:ln w="16510" cap="flat">
            <a:solidFill>
              <a:srgbClr val="44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D9F28CC-395D-42E9-8D5C-F5E0033D0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324" y="1868657"/>
            <a:ext cx="112691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spAutoFit/>
          </a:bodyPr>
          <a:lstStyle/>
          <a:p>
            <a:pPr hangingPunct="0">
              <a:spcAft>
                <a:spcPts val="900"/>
              </a:spcAft>
            </a:pPr>
            <a:r>
              <a:rPr lang="en-US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Administrative platform</a:t>
            </a:r>
            <a:endParaRPr lang="it-IT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390849F-A964-43A7-97BF-943832858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8183" y="3376327"/>
            <a:ext cx="1333177" cy="505720"/>
          </a:xfrm>
          <a:prstGeom prst="rect">
            <a:avLst/>
          </a:prstGeom>
          <a:solidFill>
            <a:srgbClr val="FFE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BB5298E-7EEC-415A-84B7-D7E047C06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8183" y="3376327"/>
            <a:ext cx="1333177" cy="505720"/>
          </a:xfrm>
          <a:prstGeom prst="rect">
            <a:avLst/>
          </a:prstGeom>
          <a:noFill/>
          <a:ln w="16510" cap="flat">
            <a:solidFill>
              <a:srgbClr val="44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AD079D3-B3A3-4EEB-8309-297E765FC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8128" y="3513794"/>
            <a:ext cx="27090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spAutoFit/>
          </a:bodyPr>
          <a:lstStyle/>
          <a:p>
            <a:pPr hangingPunct="0">
              <a:spcAft>
                <a:spcPts val="900"/>
              </a:spcAft>
            </a:pPr>
            <a:r>
              <a:rPr lang="en-US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Cloud</a:t>
            </a:r>
            <a:endParaRPr lang="it-IT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6E60902-4EE5-4558-8CCF-3722F3EC8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182" y="5571794"/>
            <a:ext cx="3098527" cy="41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spAutoFit/>
          </a:bodyPr>
          <a:lstStyle/>
          <a:p>
            <a:pPr hangingPunct="0">
              <a:spcAft>
                <a:spcPts val="900"/>
              </a:spcAft>
            </a:pPr>
            <a:r>
              <a:rPr lang="en-US" sz="9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Smart Lift Communication Framework</a:t>
            </a:r>
            <a:endParaRPr lang="it-IT" sz="1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6921FEF-1930-44B4-A0FB-F0E76F960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0000" y="1824048"/>
            <a:ext cx="3024091" cy="630143"/>
          </a:xfrm>
          <a:prstGeom prst="rect">
            <a:avLst/>
          </a:prstGeom>
          <a:solidFill>
            <a:srgbClr val="C5E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F2BC38D-0654-4073-8ABE-2A575E9A1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0000" y="1824048"/>
            <a:ext cx="3024091" cy="630143"/>
          </a:xfrm>
          <a:prstGeom prst="rect">
            <a:avLst/>
          </a:prstGeom>
          <a:noFill/>
          <a:ln w="16510" cap="flat">
            <a:solidFill>
              <a:srgbClr val="44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590EFC2-8805-4244-9EEF-1A2331F0F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5519" y="1958505"/>
            <a:ext cx="2323062" cy="41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spAutoFit/>
          </a:bodyPr>
          <a:lstStyle/>
          <a:p>
            <a:pPr hangingPunct="0">
              <a:spcAft>
                <a:spcPts val="900"/>
              </a:spcAft>
            </a:pPr>
            <a:r>
              <a:rPr lang="en-US" sz="9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Non standard administrative </a:t>
            </a:r>
            <a:endParaRPr lang="it-IT" sz="1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36DBE8C-134A-4B46-A100-A074FC6A3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1039" y="2184273"/>
            <a:ext cx="1722021" cy="41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spAutoFit/>
          </a:bodyPr>
          <a:lstStyle/>
          <a:p>
            <a:pPr hangingPunct="0">
              <a:spcAft>
                <a:spcPts val="900"/>
              </a:spcAft>
            </a:pPr>
            <a:r>
              <a:rPr lang="en-US" sz="9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information platform</a:t>
            </a:r>
            <a:endParaRPr lang="it-IT" sz="1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5D2C6CC-9AE9-4D1D-9E78-0E0EEB8DF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7798" y="3402416"/>
            <a:ext cx="692141" cy="432471"/>
          </a:xfrm>
          <a:prstGeom prst="rect">
            <a:avLst/>
          </a:prstGeom>
          <a:solidFill>
            <a:srgbClr val="C5E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50201BA-ABF2-4CB2-BE82-FB34CEEA1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7798" y="3402416"/>
            <a:ext cx="692141" cy="432471"/>
          </a:xfrm>
          <a:prstGeom prst="rect">
            <a:avLst/>
          </a:prstGeom>
          <a:noFill/>
          <a:ln w="16510" cap="flat">
            <a:solidFill>
              <a:srgbClr val="44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FF8F381-D95F-461A-BA8C-23273D06E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555" y="3392748"/>
            <a:ext cx="876564" cy="437488"/>
          </a:xfrm>
          <a:prstGeom prst="rect">
            <a:avLst/>
          </a:prstGeom>
          <a:solidFill>
            <a:srgbClr val="FFE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31A5C28-E973-47E5-A5EE-4BB0FD0AD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555" y="3397399"/>
            <a:ext cx="876564" cy="437488"/>
          </a:xfrm>
          <a:prstGeom prst="rect">
            <a:avLst/>
          </a:prstGeom>
          <a:noFill/>
          <a:ln w="16510" cap="flat">
            <a:solidFill>
              <a:srgbClr val="44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C92CD1C-D476-4504-B559-F60A0F9DA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3954" y="3424406"/>
            <a:ext cx="629981" cy="40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spAutoFit/>
          </a:bodyPr>
          <a:lstStyle/>
          <a:p>
            <a:pPr hangingPunct="0">
              <a:spcAft>
                <a:spcPts val="900"/>
              </a:spcAft>
            </a:pPr>
            <a:r>
              <a:rPr lang="en-US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Interworking </a:t>
            </a:r>
          </a:p>
          <a:p>
            <a:pPr hangingPunct="0">
              <a:spcAft>
                <a:spcPts val="900"/>
              </a:spcAft>
            </a:pP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gateway</a:t>
            </a:r>
            <a:endParaRPr lang="it-IT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32F9FE3-1304-4FFB-8363-55FA07E8D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4275" y="4153730"/>
            <a:ext cx="1806455" cy="729481"/>
          </a:xfrm>
          <a:prstGeom prst="rect">
            <a:avLst/>
          </a:prstGeom>
          <a:solidFill>
            <a:srgbClr val="C5E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7287BFC-0084-4459-8139-C2CA1C981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4275" y="4163002"/>
            <a:ext cx="1806455" cy="729481"/>
          </a:xfrm>
          <a:prstGeom prst="rect">
            <a:avLst/>
          </a:prstGeom>
          <a:noFill/>
          <a:ln w="16510" cap="flat">
            <a:solidFill>
              <a:srgbClr val="44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F54AF58-EF95-44F4-8F02-5FB901BEB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2029" y="4298463"/>
            <a:ext cx="1372062" cy="41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spAutoFit/>
          </a:bodyPr>
          <a:lstStyle/>
          <a:p>
            <a:pPr hangingPunct="0">
              <a:spcAft>
                <a:spcPts val="900"/>
              </a:spcAft>
            </a:pPr>
            <a:r>
              <a:rPr lang="en-US" sz="9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Non standard lift </a:t>
            </a:r>
            <a:endParaRPr lang="it-IT" sz="1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DD92D20-3171-412C-A9C8-3D8EB65CF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8676" y="4522224"/>
            <a:ext cx="1038767" cy="41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spAutoFit/>
          </a:bodyPr>
          <a:lstStyle/>
          <a:p>
            <a:pPr hangingPunct="0">
              <a:spcAft>
                <a:spcPts val="900"/>
              </a:spcAft>
            </a:pPr>
            <a:r>
              <a:rPr lang="en-US" sz="9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Components</a:t>
            </a:r>
            <a:endParaRPr lang="it-IT" sz="1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Freeform 39">
            <a:extLst>
              <a:ext uri="{FF2B5EF4-FFF2-40B4-BE49-F238E27FC236}">
                <a16:creationId xmlns:a16="http://schemas.microsoft.com/office/drawing/2014/main" id="{B7729428-5DA8-4FA3-9871-6A475BEB7046}"/>
              </a:ext>
            </a:extLst>
          </p:cNvPr>
          <p:cNvSpPr>
            <a:spLocks noEditPoints="1"/>
          </p:cNvSpPr>
          <p:nvPr/>
        </p:nvSpPr>
        <p:spPr bwMode="auto">
          <a:xfrm>
            <a:off x="8685481" y="3626177"/>
            <a:ext cx="707695" cy="183625"/>
          </a:xfrm>
          <a:custGeom>
            <a:avLst/>
            <a:gdLst>
              <a:gd name="T0" fmla="*/ 585 w 637"/>
              <a:gd name="T1" fmla="*/ 135 h 183"/>
              <a:gd name="T2" fmla="*/ 51 w 637"/>
              <a:gd name="T3" fmla="*/ 53 h 183"/>
              <a:gd name="T4" fmla="*/ 52 w 637"/>
              <a:gd name="T5" fmla="*/ 48 h 183"/>
              <a:gd name="T6" fmla="*/ 586 w 637"/>
              <a:gd name="T7" fmla="*/ 130 h 183"/>
              <a:gd name="T8" fmla="*/ 585 w 637"/>
              <a:gd name="T9" fmla="*/ 135 h 183"/>
              <a:gd name="T10" fmla="*/ 584 w 637"/>
              <a:gd name="T11" fmla="*/ 80 h 183"/>
              <a:gd name="T12" fmla="*/ 637 w 637"/>
              <a:gd name="T13" fmla="*/ 141 h 183"/>
              <a:gd name="T14" fmla="*/ 568 w 637"/>
              <a:gd name="T15" fmla="*/ 183 h 183"/>
              <a:gd name="T16" fmla="*/ 584 w 637"/>
              <a:gd name="T17" fmla="*/ 80 h 183"/>
              <a:gd name="T18" fmla="*/ 53 w 637"/>
              <a:gd name="T19" fmla="*/ 103 h 183"/>
              <a:gd name="T20" fmla="*/ 0 w 637"/>
              <a:gd name="T21" fmla="*/ 42 h 183"/>
              <a:gd name="T22" fmla="*/ 69 w 637"/>
              <a:gd name="T23" fmla="*/ 0 h 183"/>
              <a:gd name="T24" fmla="*/ 53 w 637"/>
              <a:gd name="T25" fmla="*/ 10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37" h="183">
                <a:moveTo>
                  <a:pt x="585" y="135"/>
                </a:moveTo>
                <a:lnTo>
                  <a:pt x="51" y="53"/>
                </a:lnTo>
                <a:lnTo>
                  <a:pt x="52" y="48"/>
                </a:lnTo>
                <a:lnTo>
                  <a:pt x="586" y="130"/>
                </a:lnTo>
                <a:lnTo>
                  <a:pt x="585" y="135"/>
                </a:lnTo>
                <a:close/>
                <a:moveTo>
                  <a:pt x="584" y="80"/>
                </a:moveTo>
                <a:lnTo>
                  <a:pt x="637" y="141"/>
                </a:lnTo>
                <a:lnTo>
                  <a:pt x="568" y="183"/>
                </a:lnTo>
                <a:lnTo>
                  <a:pt x="584" y="80"/>
                </a:lnTo>
                <a:close/>
                <a:moveTo>
                  <a:pt x="53" y="103"/>
                </a:moveTo>
                <a:lnTo>
                  <a:pt x="0" y="42"/>
                </a:lnTo>
                <a:lnTo>
                  <a:pt x="69" y="0"/>
                </a:lnTo>
                <a:lnTo>
                  <a:pt x="53" y="103"/>
                </a:lnTo>
                <a:close/>
              </a:path>
            </a:pathLst>
          </a:custGeom>
          <a:solidFill>
            <a:srgbClr val="4472C4"/>
          </a:solidFill>
          <a:ln w="0" cap="flat">
            <a:solidFill>
              <a:srgbClr val="4472C4"/>
            </a:solidFill>
            <a:prstDash val="solid"/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/>
          </a:p>
        </p:txBody>
      </p:sp>
      <p:sp>
        <p:nvSpPr>
          <p:cNvPr id="42" name="Freeform 40">
            <a:extLst>
              <a:ext uri="{FF2B5EF4-FFF2-40B4-BE49-F238E27FC236}">
                <a16:creationId xmlns:a16="http://schemas.microsoft.com/office/drawing/2014/main" id="{82981133-C224-443B-80E5-951F3BF30582}"/>
              </a:ext>
            </a:extLst>
          </p:cNvPr>
          <p:cNvSpPr>
            <a:spLocks noEditPoints="1"/>
          </p:cNvSpPr>
          <p:nvPr/>
        </p:nvSpPr>
        <p:spPr bwMode="auto">
          <a:xfrm>
            <a:off x="8575494" y="3896095"/>
            <a:ext cx="859899" cy="492676"/>
          </a:xfrm>
          <a:custGeom>
            <a:avLst/>
            <a:gdLst>
              <a:gd name="T0" fmla="*/ 729 w 774"/>
              <a:gd name="T1" fmla="*/ 454 h 491"/>
              <a:gd name="T2" fmla="*/ 43 w 774"/>
              <a:gd name="T3" fmla="*/ 41 h 491"/>
              <a:gd name="T4" fmla="*/ 46 w 774"/>
              <a:gd name="T5" fmla="*/ 37 h 491"/>
              <a:gd name="T6" fmla="*/ 731 w 774"/>
              <a:gd name="T7" fmla="*/ 449 h 491"/>
              <a:gd name="T8" fmla="*/ 729 w 774"/>
              <a:gd name="T9" fmla="*/ 454 h 491"/>
              <a:gd name="T10" fmla="*/ 748 w 774"/>
              <a:gd name="T11" fmla="*/ 402 h 491"/>
              <a:gd name="T12" fmla="*/ 774 w 774"/>
              <a:gd name="T13" fmla="*/ 478 h 491"/>
              <a:gd name="T14" fmla="*/ 694 w 774"/>
              <a:gd name="T15" fmla="*/ 491 h 491"/>
              <a:gd name="T16" fmla="*/ 748 w 774"/>
              <a:gd name="T17" fmla="*/ 402 h 491"/>
              <a:gd name="T18" fmla="*/ 27 w 774"/>
              <a:gd name="T19" fmla="*/ 89 h 491"/>
              <a:gd name="T20" fmla="*/ 0 w 774"/>
              <a:gd name="T21" fmla="*/ 12 h 491"/>
              <a:gd name="T22" fmla="*/ 80 w 774"/>
              <a:gd name="T23" fmla="*/ 0 h 491"/>
              <a:gd name="T24" fmla="*/ 27 w 774"/>
              <a:gd name="T25" fmla="*/ 89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74" h="491">
                <a:moveTo>
                  <a:pt x="729" y="454"/>
                </a:moveTo>
                <a:lnTo>
                  <a:pt x="43" y="41"/>
                </a:lnTo>
                <a:lnTo>
                  <a:pt x="46" y="37"/>
                </a:lnTo>
                <a:lnTo>
                  <a:pt x="731" y="449"/>
                </a:lnTo>
                <a:lnTo>
                  <a:pt x="729" y="454"/>
                </a:lnTo>
                <a:close/>
                <a:moveTo>
                  <a:pt x="748" y="402"/>
                </a:moveTo>
                <a:lnTo>
                  <a:pt x="774" y="478"/>
                </a:lnTo>
                <a:lnTo>
                  <a:pt x="694" y="491"/>
                </a:lnTo>
                <a:lnTo>
                  <a:pt x="748" y="402"/>
                </a:lnTo>
                <a:close/>
                <a:moveTo>
                  <a:pt x="27" y="89"/>
                </a:moveTo>
                <a:lnTo>
                  <a:pt x="0" y="12"/>
                </a:lnTo>
                <a:lnTo>
                  <a:pt x="80" y="0"/>
                </a:lnTo>
                <a:lnTo>
                  <a:pt x="27" y="89"/>
                </a:lnTo>
                <a:close/>
              </a:path>
            </a:pathLst>
          </a:custGeom>
          <a:solidFill>
            <a:srgbClr val="4472C4"/>
          </a:solidFill>
          <a:ln w="0" cap="flat">
            <a:solidFill>
              <a:srgbClr val="4472C4"/>
            </a:solidFill>
            <a:prstDash val="solid"/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/>
          </a:p>
        </p:txBody>
      </p:sp>
      <p:sp>
        <p:nvSpPr>
          <p:cNvPr id="43" name="Freeform 41">
            <a:extLst>
              <a:ext uri="{FF2B5EF4-FFF2-40B4-BE49-F238E27FC236}">
                <a16:creationId xmlns:a16="http://schemas.microsoft.com/office/drawing/2014/main" id="{D26F6EA4-8285-4B74-B55C-850EF11C85E3}"/>
              </a:ext>
            </a:extLst>
          </p:cNvPr>
          <p:cNvSpPr>
            <a:spLocks noEditPoints="1"/>
          </p:cNvSpPr>
          <p:nvPr/>
        </p:nvSpPr>
        <p:spPr bwMode="auto">
          <a:xfrm>
            <a:off x="8604380" y="3062259"/>
            <a:ext cx="833236" cy="478628"/>
          </a:xfrm>
          <a:custGeom>
            <a:avLst/>
            <a:gdLst>
              <a:gd name="T0" fmla="*/ 705 w 750"/>
              <a:gd name="T1" fmla="*/ 37 h 477"/>
              <a:gd name="T2" fmla="*/ 43 w 750"/>
              <a:gd name="T3" fmla="*/ 436 h 477"/>
              <a:gd name="T4" fmla="*/ 46 w 750"/>
              <a:gd name="T5" fmla="*/ 440 h 477"/>
              <a:gd name="T6" fmla="*/ 708 w 750"/>
              <a:gd name="T7" fmla="*/ 41 h 477"/>
              <a:gd name="T8" fmla="*/ 705 w 750"/>
              <a:gd name="T9" fmla="*/ 37 h 477"/>
              <a:gd name="T10" fmla="*/ 724 w 750"/>
              <a:gd name="T11" fmla="*/ 89 h 477"/>
              <a:gd name="T12" fmla="*/ 750 w 750"/>
              <a:gd name="T13" fmla="*/ 12 h 477"/>
              <a:gd name="T14" fmla="*/ 670 w 750"/>
              <a:gd name="T15" fmla="*/ 0 h 477"/>
              <a:gd name="T16" fmla="*/ 724 w 750"/>
              <a:gd name="T17" fmla="*/ 89 h 477"/>
              <a:gd name="T18" fmla="*/ 27 w 750"/>
              <a:gd name="T19" fmla="*/ 388 h 477"/>
              <a:gd name="T20" fmla="*/ 0 w 750"/>
              <a:gd name="T21" fmla="*/ 464 h 477"/>
              <a:gd name="T22" fmla="*/ 80 w 750"/>
              <a:gd name="T23" fmla="*/ 477 h 477"/>
              <a:gd name="T24" fmla="*/ 27 w 750"/>
              <a:gd name="T25" fmla="*/ 388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50" h="477">
                <a:moveTo>
                  <a:pt x="705" y="37"/>
                </a:moveTo>
                <a:lnTo>
                  <a:pt x="43" y="436"/>
                </a:lnTo>
                <a:lnTo>
                  <a:pt x="46" y="440"/>
                </a:lnTo>
                <a:lnTo>
                  <a:pt x="708" y="41"/>
                </a:lnTo>
                <a:lnTo>
                  <a:pt x="705" y="37"/>
                </a:lnTo>
                <a:close/>
                <a:moveTo>
                  <a:pt x="724" y="89"/>
                </a:moveTo>
                <a:lnTo>
                  <a:pt x="750" y="12"/>
                </a:lnTo>
                <a:lnTo>
                  <a:pt x="670" y="0"/>
                </a:lnTo>
                <a:lnTo>
                  <a:pt x="724" y="89"/>
                </a:lnTo>
                <a:close/>
                <a:moveTo>
                  <a:pt x="27" y="388"/>
                </a:moveTo>
                <a:lnTo>
                  <a:pt x="0" y="464"/>
                </a:lnTo>
                <a:lnTo>
                  <a:pt x="80" y="477"/>
                </a:lnTo>
                <a:lnTo>
                  <a:pt x="27" y="388"/>
                </a:lnTo>
                <a:close/>
              </a:path>
            </a:pathLst>
          </a:custGeom>
          <a:solidFill>
            <a:srgbClr val="4472C4"/>
          </a:solidFill>
          <a:ln w="0" cap="flat">
            <a:solidFill>
              <a:srgbClr val="4472C4"/>
            </a:solidFill>
            <a:prstDash val="solid"/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/>
          </a:p>
        </p:txBody>
      </p:sp>
      <p:sp>
        <p:nvSpPr>
          <p:cNvPr id="44" name="Freeform 42">
            <a:extLst>
              <a:ext uri="{FF2B5EF4-FFF2-40B4-BE49-F238E27FC236}">
                <a16:creationId xmlns:a16="http://schemas.microsoft.com/office/drawing/2014/main" id="{7F58A7D9-F850-4FBB-ABB6-1D78BACF7AF4}"/>
              </a:ext>
            </a:extLst>
          </p:cNvPr>
          <p:cNvSpPr>
            <a:spLocks noEditPoints="1"/>
          </p:cNvSpPr>
          <p:nvPr/>
        </p:nvSpPr>
        <p:spPr bwMode="auto">
          <a:xfrm>
            <a:off x="8137768" y="2527440"/>
            <a:ext cx="563267" cy="858921"/>
          </a:xfrm>
          <a:custGeom>
            <a:avLst/>
            <a:gdLst>
              <a:gd name="T0" fmla="*/ 464 w 507"/>
              <a:gd name="T1" fmla="*/ 44 h 856"/>
              <a:gd name="T2" fmla="*/ 38 w 507"/>
              <a:gd name="T3" fmla="*/ 810 h 856"/>
              <a:gd name="T4" fmla="*/ 42 w 507"/>
              <a:gd name="T5" fmla="*/ 812 h 856"/>
              <a:gd name="T6" fmla="*/ 469 w 507"/>
              <a:gd name="T7" fmla="*/ 46 h 856"/>
              <a:gd name="T8" fmla="*/ 464 w 507"/>
              <a:gd name="T9" fmla="*/ 44 h 856"/>
              <a:gd name="T10" fmla="*/ 507 w 507"/>
              <a:gd name="T11" fmla="*/ 80 h 856"/>
              <a:gd name="T12" fmla="*/ 492 w 507"/>
              <a:gd name="T13" fmla="*/ 0 h 856"/>
              <a:gd name="T14" fmla="*/ 416 w 507"/>
              <a:gd name="T15" fmla="*/ 29 h 856"/>
              <a:gd name="T16" fmla="*/ 507 w 507"/>
              <a:gd name="T17" fmla="*/ 80 h 856"/>
              <a:gd name="T18" fmla="*/ 0 w 507"/>
              <a:gd name="T19" fmla="*/ 776 h 856"/>
              <a:gd name="T20" fmla="*/ 15 w 507"/>
              <a:gd name="T21" fmla="*/ 856 h 856"/>
              <a:gd name="T22" fmla="*/ 91 w 507"/>
              <a:gd name="T23" fmla="*/ 827 h 856"/>
              <a:gd name="T24" fmla="*/ 0 w 507"/>
              <a:gd name="T25" fmla="*/ 776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07" h="856">
                <a:moveTo>
                  <a:pt x="464" y="44"/>
                </a:moveTo>
                <a:lnTo>
                  <a:pt x="38" y="810"/>
                </a:lnTo>
                <a:lnTo>
                  <a:pt x="42" y="812"/>
                </a:lnTo>
                <a:lnTo>
                  <a:pt x="469" y="46"/>
                </a:lnTo>
                <a:lnTo>
                  <a:pt x="464" y="44"/>
                </a:lnTo>
                <a:close/>
                <a:moveTo>
                  <a:pt x="507" y="80"/>
                </a:moveTo>
                <a:lnTo>
                  <a:pt x="492" y="0"/>
                </a:lnTo>
                <a:lnTo>
                  <a:pt x="416" y="29"/>
                </a:lnTo>
                <a:lnTo>
                  <a:pt x="507" y="80"/>
                </a:lnTo>
                <a:close/>
                <a:moveTo>
                  <a:pt x="0" y="776"/>
                </a:moveTo>
                <a:lnTo>
                  <a:pt x="15" y="856"/>
                </a:lnTo>
                <a:lnTo>
                  <a:pt x="91" y="827"/>
                </a:lnTo>
                <a:lnTo>
                  <a:pt x="0" y="776"/>
                </a:lnTo>
                <a:close/>
              </a:path>
            </a:pathLst>
          </a:custGeom>
          <a:solidFill>
            <a:srgbClr val="4472C4"/>
          </a:solidFill>
          <a:ln w="0" cap="flat">
            <a:solidFill>
              <a:srgbClr val="4472C4"/>
            </a:solidFill>
            <a:prstDash val="solid"/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/>
          </a:p>
        </p:txBody>
      </p:sp>
      <p:sp>
        <p:nvSpPr>
          <p:cNvPr id="45" name="Freeform 43">
            <a:extLst>
              <a:ext uri="{FF2B5EF4-FFF2-40B4-BE49-F238E27FC236}">
                <a16:creationId xmlns:a16="http://schemas.microsoft.com/office/drawing/2014/main" id="{CA0C6B44-3E4A-4CED-A5C6-1CAA5159490F}"/>
              </a:ext>
            </a:extLst>
          </p:cNvPr>
          <p:cNvSpPr>
            <a:spLocks noEditPoints="1"/>
          </p:cNvSpPr>
          <p:nvPr/>
        </p:nvSpPr>
        <p:spPr bwMode="auto">
          <a:xfrm>
            <a:off x="5921360" y="3564968"/>
            <a:ext cx="1180973" cy="115392"/>
          </a:xfrm>
          <a:custGeom>
            <a:avLst/>
            <a:gdLst>
              <a:gd name="T0" fmla="*/ 1011 w 1063"/>
              <a:gd name="T1" fmla="*/ 49 h 115"/>
              <a:gd name="T2" fmla="*/ 52 w 1063"/>
              <a:gd name="T3" fmla="*/ 60 h 115"/>
              <a:gd name="T4" fmla="*/ 52 w 1063"/>
              <a:gd name="T5" fmla="*/ 65 h 115"/>
              <a:gd name="T6" fmla="*/ 1011 w 1063"/>
              <a:gd name="T7" fmla="*/ 54 h 115"/>
              <a:gd name="T8" fmla="*/ 1011 w 1063"/>
              <a:gd name="T9" fmla="*/ 49 h 115"/>
              <a:gd name="T10" fmla="*/ 1002 w 1063"/>
              <a:gd name="T11" fmla="*/ 104 h 115"/>
              <a:gd name="T12" fmla="*/ 1063 w 1063"/>
              <a:gd name="T13" fmla="*/ 51 h 115"/>
              <a:gd name="T14" fmla="*/ 1000 w 1063"/>
              <a:gd name="T15" fmla="*/ 0 h 115"/>
              <a:gd name="T16" fmla="*/ 1002 w 1063"/>
              <a:gd name="T17" fmla="*/ 104 h 115"/>
              <a:gd name="T18" fmla="*/ 62 w 1063"/>
              <a:gd name="T19" fmla="*/ 11 h 115"/>
              <a:gd name="T20" fmla="*/ 0 w 1063"/>
              <a:gd name="T21" fmla="*/ 63 h 115"/>
              <a:gd name="T22" fmla="*/ 63 w 1063"/>
              <a:gd name="T23" fmla="*/ 115 h 115"/>
              <a:gd name="T24" fmla="*/ 62 w 1063"/>
              <a:gd name="T25" fmla="*/ 11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63" h="115">
                <a:moveTo>
                  <a:pt x="1011" y="49"/>
                </a:moveTo>
                <a:lnTo>
                  <a:pt x="52" y="60"/>
                </a:lnTo>
                <a:lnTo>
                  <a:pt x="52" y="65"/>
                </a:lnTo>
                <a:lnTo>
                  <a:pt x="1011" y="54"/>
                </a:lnTo>
                <a:lnTo>
                  <a:pt x="1011" y="49"/>
                </a:lnTo>
                <a:close/>
                <a:moveTo>
                  <a:pt x="1002" y="104"/>
                </a:moveTo>
                <a:lnTo>
                  <a:pt x="1063" y="51"/>
                </a:lnTo>
                <a:lnTo>
                  <a:pt x="1000" y="0"/>
                </a:lnTo>
                <a:lnTo>
                  <a:pt x="1002" y="104"/>
                </a:lnTo>
                <a:close/>
                <a:moveTo>
                  <a:pt x="62" y="11"/>
                </a:moveTo>
                <a:lnTo>
                  <a:pt x="0" y="63"/>
                </a:lnTo>
                <a:lnTo>
                  <a:pt x="63" y="115"/>
                </a:lnTo>
                <a:lnTo>
                  <a:pt x="62" y="11"/>
                </a:lnTo>
                <a:close/>
              </a:path>
            </a:pathLst>
          </a:custGeom>
          <a:solidFill>
            <a:srgbClr val="4472C4"/>
          </a:solidFill>
          <a:ln w="0" cap="flat">
            <a:solidFill>
              <a:srgbClr val="4472C4"/>
            </a:solidFill>
            <a:prstDash val="solid"/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/>
          </a:p>
        </p:txBody>
      </p:sp>
      <p:sp>
        <p:nvSpPr>
          <p:cNvPr id="46" name="Freeform 44">
            <a:extLst>
              <a:ext uri="{FF2B5EF4-FFF2-40B4-BE49-F238E27FC236}">
                <a16:creationId xmlns:a16="http://schemas.microsoft.com/office/drawing/2014/main" id="{1DD3C6E0-86A8-423B-975B-52FF513105D4}"/>
              </a:ext>
            </a:extLst>
          </p:cNvPr>
          <p:cNvSpPr>
            <a:spLocks noEditPoints="1"/>
          </p:cNvSpPr>
          <p:nvPr/>
        </p:nvSpPr>
        <p:spPr bwMode="auto">
          <a:xfrm>
            <a:off x="5165893" y="2225413"/>
            <a:ext cx="114431" cy="1113788"/>
          </a:xfrm>
          <a:custGeom>
            <a:avLst/>
            <a:gdLst>
              <a:gd name="T0" fmla="*/ 54 w 103"/>
              <a:gd name="T1" fmla="*/ 51 h 1110"/>
              <a:gd name="T2" fmla="*/ 54 w 103"/>
              <a:gd name="T3" fmla="*/ 1058 h 1110"/>
              <a:gd name="T4" fmla="*/ 49 w 103"/>
              <a:gd name="T5" fmla="*/ 1058 h 1110"/>
              <a:gd name="T6" fmla="*/ 49 w 103"/>
              <a:gd name="T7" fmla="*/ 51 h 1110"/>
              <a:gd name="T8" fmla="*/ 54 w 103"/>
              <a:gd name="T9" fmla="*/ 51 h 1110"/>
              <a:gd name="T10" fmla="*/ 0 w 103"/>
              <a:gd name="T11" fmla="*/ 62 h 1110"/>
              <a:gd name="T12" fmla="*/ 52 w 103"/>
              <a:gd name="T13" fmla="*/ 0 h 1110"/>
              <a:gd name="T14" fmla="*/ 103 w 103"/>
              <a:gd name="T15" fmla="*/ 62 h 1110"/>
              <a:gd name="T16" fmla="*/ 0 w 103"/>
              <a:gd name="T17" fmla="*/ 62 h 1110"/>
              <a:gd name="T18" fmla="*/ 103 w 103"/>
              <a:gd name="T19" fmla="*/ 1048 h 1110"/>
              <a:gd name="T20" fmla="*/ 52 w 103"/>
              <a:gd name="T21" fmla="*/ 1110 h 1110"/>
              <a:gd name="T22" fmla="*/ 0 w 103"/>
              <a:gd name="T23" fmla="*/ 1048 h 1110"/>
              <a:gd name="T24" fmla="*/ 103 w 103"/>
              <a:gd name="T25" fmla="*/ 1048 h 1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3" h="1110">
                <a:moveTo>
                  <a:pt x="54" y="51"/>
                </a:moveTo>
                <a:lnTo>
                  <a:pt x="54" y="1058"/>
                </a:lnTo>
                <a:lnTo>
                  <a:pt x="49" y="1058"/>
                </a:lnTo>
                <a:lnTo>
                  <a:pt x="49" y="51"/>
                </a:lnTo>
                <a:lnTo>
                  <a:pt x="54" y="51"/>
                </a:lnTo>
                <a:close/>
                <a:moveTo>
                  <a:pt x="0" y="62"/>
                </a:moveTo>
                <a:lnTo>
                  <a:pt x="52" y="0"/>
                </a:lnTo>
                <a:lnTo>
                  <a:pt x="103" y="62"/>
                </a:lnTo>
                <a:lnTo>
                  <a:pt x="0" y="62"/>
                </a:lnTo>
                <a:close/>
                <a:moveTo>
                  <a:pt x="103" y="1048"/>
                </a:moveTo>
                <a:lnTo>
                  <a:pt x="52" y="1110"/>
                </a:lnTo>
                <a:lnTo>
                  <a:pt x="0" y="1048"/>
                </a:lnTo>
                <a:lnTo>
                  <a:pt x="103" y="1048"/>
                </a:lnTo>
                <a:close/>
              </a:path>
            </a:pathLst>
          </a:custGeom>
          <a:solidFill>
            <a:srgbClr val="4472C4"/>
          </a:solidFill>
          <a:ln w="0" cap="flat">
            <a:solidFill>
              <a:srgbClr val="4472C4"/>
            </a:solidFill>
            <a:prstDash val="solid"/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/>
          </a:p>
        </p:txBody>
      </p:sp>
      <p:sp>
        <p:nvSpPr>
          <p:cNvPr id="47" name="Freeform 45">
            <a:extLst>
              <a:ext uri="{FF2B5EF4-FFF2-40B4-BE49-F238E27FC236}">
                <a16:creationId xmlns:a16="http://schemas.microsoft.com/office/drawing/2014/main" id="{5F85C9C9-7937-46BE-BCC1-3653B859E3DA}"/>
              </a:ext>
            </a:extLst>
          </p:cNvPr>
          <p:cNvSpPr>
            <a:spLocks noEditPoints="1"/>
          </p:cNvSpPr>
          <p:nvPr/>
        </p:nvSpPr>
        <p:spPr bwMode="auto">
          <a:xfrm>
            <a:off x="2246234" y="3295050"/>
            <a:ext cx="2307508" cy="327113"/>
          </a:xfrm>
          <a:custGeom>
            <a:avLst/>
            <a:gdLst>
              <a:gd name="T0" fmla="*/ 52 w 2077"/>
              <a:gd name="T1" fmla="*/ 48 h 326"/>
              <a:gd name="T2" fmla="*/ 2026 w 2077"/>
              <a:gd name="T3" fmla="*/ 273 h 326"/>
              <a:gd name="T4" fmla="*/ 2025 w 2077"/>
              <a:gd name="T5" fmla="*/ 278 h 326"/>
              <a:gd name="T6" fmla="*/ 51 w 2077"/>
              <a:gd name="T7" fmla="*/ 53 h 326"/>
              <a:gd name="T8" fmla="*/ 52 w 2077"/>
              <a:gd name="T9" fmla="*/ 48 h 326"/>
              <a:gd name="T10" fmla="*/ 56 w 2077"/>
              <a:gd name="T11" fmla="*/ 104 h 326"/>
              <a:gd name="T12" fmla="*/ 0 w 2077"/>
              <a:gd name="T13" fmla="*/ 45 h 326"/>
              <a:gd name="T14" fmla="*/ 68 w 2077"/>
              <a:gd name="T15" fmla="*/ 0 h 326"/>
              <a:gd name="T16" fmla="*/ 56 w 2077"/>
              <a:gd name="T17" fmla="*/ 104 h 326"/>
              <a:gd name="T18" fmla="*/ 2021 w 2077"/>
              <a:gd name="T19" fmla="*/ 222 h 326"/>
              <a:gd name="T20" fmla="*/ 2077 w 2077"/>
              <a:gd name="T21" fmla="*/ 281 h 326"/>
              <a:gd name="T22" fmla="*/ 2009 w 2077"/>
              <a:gd name="T23" fmla="*/ 326 h 326"/>
              <a:gd name="T24" fmla="*/ 2021 w 2077"/>
              <a:gd name="T25" fmla="*/ 222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77" h="326">
                <a:moveTo>
                  <a:pt x="52" y="48"/>
                </a:moveTo>
                <a:lnTo>
                  <a:pt x="2026" y="273"/>
                </a:lnTo>
                <a:lnTo>
                  <a:pt x="2025" y="278"/>
                </a:lnTo>
                <a:lnTo>
                  <a:pt x="51" y="53"/>
                </a:lnTo>
                <a:lnTo>
                  <a:pt x="52" y="48"/>
                </a:lnTo>
                <a:close/>
                <a:moveTo>
                  <a:pt x="56" y="104"/>
                </a:moveTo>
                <a:lnTo>
                  <a:pt x="0" y="45"/>
                </a:lnTo>
                <a:lnTo>
                  <a:pt x="68" y="0"/>
                </a:lnTo>
                <a:lnTo>
                  <a:pt x="56" y="104"/>
                </a:lnTo>
                <a:close/>
                <a:moveTo>
                  <a:pt x="2021" y="222"/>
                </a:moveTo>
                <a:lnTo>
                  <a:pt x="2077" y="281"/>
                </a:lnTo>
                <a:lnTo>
                  <a:pt x="2009" y="326"/>
                </a:lnTo>
                <a:lnTo>
                  <a:pt x="2021" y="222"/>
                </a:lnTo>
                <a:close/>
              </a:path>
            </a:pathLst>
          </a:custGeom>
          <a:solidFill>
            <a:srgbClr val="4472C4"/>
          </a:solidFill>
          <a:ln w="0" cap="flat">
            <a:solidFill>
              <a:srgbClr val="4472C4"/>
            </a:solidFill>
            <a:prstDash val="solid"/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BEC4500-6B47-4261-A1F1-A872D915D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971" y="4794149"/>
            <a:ext cx="692141" cy="302027"/>
          </a:xfrm>
          <a:prstGeom prst="rect">
            <a:avLst/>
          </a:prstGeom>
          <a:solidFill>
            <a:srgbClr val="FBE5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BBA73B8-B001-4322-80CC-F9111F60F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971" y="4794149"/>
            <a:ext cx="692141" cy="302027"/>
          </a:xfrm>
          <a:prstGeom prst="rect">
            <a:avLst/>
          </a:prstGeom>
          <a:noFill/>
          <a:ln w="10160" cap="flat">
            <a:solidFill>
              <a:srgbClr val="44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F97F872-E842-413F-8470-684C24B37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8184" y="4832279"/>
            <a:ext cx="17152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spAutoFit/>
          </a:bodyPr>
          <a:lstStyle/>
          <a:p>
            <a:pPr hangingPunct="0">
              <a:spcAft>
                <a:spcPts val="900"/>
              </a:spcAft>
            </a:pPr>
            <a:r>
              <a:rPr lang="en-US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APs</a:t>
            </a:r>
            <a:endParaRPr lang="it-IT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Freeform 49">
            <a:extLst>
              <a:ext uri="{FF2B5EF4-FFF2-40B4-BE49-F238E27FC236}">
                <a16:creationId xmlns:a16="http://schemas.microsoft.com/office/drawing/2014/main" id="{8810F1B9-197D-4745-8857-F279D153ABFE}"/>
              </a:ext>
            </a:extLst>
          </p:cNvPr>
          <p:cNvSpPr>
            <a:spLocks noEditPoints="1"/>
          </p:cNvSpPr>
          <p:nvPr/>
        </p:nvSpPr>
        <p:spPr bwMode="auto">
          <a:xfrm>
            <a:off x="4747053" y="3877030"/>
            <a:ext cx="339960" cy="891030"/>
          </a:xfrm>
          <a:custGeom>
            <a:avLst/>
            <a:gdLst>
              <a:gd name="T0" fmla="*/ 256 w 306"/>
              <a:gd name="T1" fmla="*/ 49 h 888"/>
              <a:gd name="T2" fmla="*/ 45 w 306"/>
              <a:gd name="T3" fmla="*/ 837 h 888"/>
              <a:gd name="T4" fmla="*/ 50 w 306"/>
              <a:gd name="T5" fmla="*/ 839 h 888"/>
              <a:gd name="T6" fmla="*/ 261 w 306"/>
              <a:gd name="T7" fmla="*/ 51 h 888"/>
              <a:gd name="T8" fmla="*/ 256 w 306"/>
              <a:gd name="T9" fmla="*/ 49 h 888"/>
              <a:gd name="T10" fmla="*/ 306 w 306"/>
              <a:gd name="T11" fmla="*/ 73 h 888"/>
              <a:gd name="T12" fmla="*/ 272 w 306"/>
              <a:gd name="T13" fmla="*/ 0 h 888"/>
              <a:gd name="T14" fmla="*/ 206 w 306"/>
              <a:gd name="T15" fmla="*/ 47 h 888"/>
              <a:gd name="T16" fmla="*/ 306 w 306"/>
              <a:gd name="T17" fmla="*/ 73 h 888"/>
              <a:gd name="T18" fmla="*/ 0 w 306"/>
              <a:gd name="T19" fmla="*/ 815 h 888"/>
              <a:gd name="T20" fmla="*/ 34 w 306"/>
              <a:gd name="T21" fmla="*/ 888 h 888"/>
              <a:gd name="T22" fmla="*/ 100 w 306"/>
              <a:gd name="T23" fmla="*/ 841 h 888"/>
              <a:gd name="T24" fmla="*/ 0 w 306"/>
              <a:gd name="T25" fmla="*/ 815 h 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06" h="888">
                <a:moveTo>
                  <a:pt x="256" y="49"/>
                </a:moveTo>
                <a:lnTo>
                  <a:pt x="45" y="837"/>
                </a:lnTo>
                <a:lnTo>
                  <a:pt x="50" y="839"/>
                </a:lnTo>
                <a:lnTo>
                  <a:pt x="261" y="51"/>
                </a:lnTo>
                <a:lnTo>
                  <a:pt x="256" y="49"/>
                </a:lnTo>
                <a:close/>
                <a:moveTo>
                  <a:pt x="306" y="73"/>
                </a:moveTo>
                <a:lnTo>
                  <a:pt x="272" y="0"/>
                </a:lnTo>
                <a:lnTo>
                  <a:pt x="206" y="47"/>
                </a:lnTo>
                <a:lnTo>
                  <a:pt x="306" y="73"/>
                </a:lnTo>
                <a:close/>
                <a:moveTo>
                  <a:pt x="0" y="815"/>
                </a:moveTo>
                <a:lnTo>
                  <a:pt x="34" y="888"/>
                </a:lnTo>
                <a:lnTo>
                  <a:pt x="100" y="841"/>
                </a:lnTo>
                <a:lnTo>
                  <a:pt x="0" y="815"/>
                </a:lnTo>
                <a:close/>
              </a:path>
            </a:pathLst>
          </a:custGeom>
          <a:solidFill>
            <a:srgbClr val="4472C4"/>
          </a:solidFill>
          <a:ln w="0" cap="flat">
            <a:solidFill>
              <a:srgbClr val="4472C4"/>
            </a:solidFill>
            <a:prstDash val="solid"/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D54192-32C5-4D60-876C-BF9056EF6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9656" y="2667918"/>
            <a:ext cx="693252" cy="302027"/>
          </a:xfrm>
          <a:prstGeom prst="rect">
            <a:avLst/>
          </a:prstGeom>
          <a:solidFill>
            <a:srgbClr val="FBE5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544058B-1DEB-4ED6-8C05-22CF910CF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9656" y="2667918"/>
            <a:ext cx="693252" cy="302027"/>
          </a:xfrm>
          <a:prstGeom prst="rect">
            <a:avLst/>
          </a:prstGeom>
          <a:noFill/>
          <a:ln w="10160" cap="flat">
            <a:solidFill>
              <a:srgbClr val="44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019A024-CD06-4A50-AF8A-0E3C2FB0F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869" y="2706047"/>
            <a:ext cx="17152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spAutoFit/>
          </a:bodyPr>
          <a:lstStyle/>
          <a:p>
            <a:pPr hangingPunct="0">
              <a:spcAft>
                <a:spcPts val="900"/>
              </a:spcAft>
            </a:pPr>
            <a:r>
              <a:rPr lang="en-US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APs</a:t>
            </a:r>
            <a:endParaRPr lang="it-IT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AB764E3-7903-4110-8E9C-AB3B77DDD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0105" y="3007071"/>
            <a:ext cx="692141" cy="302027"/>
          </a:xfrm>
          <a:prstGeom prst="rect">
            <a:avLst/>
          </a:prstGeom>
          <a:solidFill>
            <a:srgbClr val="FBE5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1B771D1-EFD1-430E-AFB4-9311E1A0E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0105" y="3007071"/>
            <a:ext cx="692141" cy="302027"/>
          </a:xfrm>
          <a:prstGeom prst="rect">
            <a:avLst/>
          </a:prstGeom>
          <a:noFill/>
          <a:ln w="10160" cap="flat">
            <a:solidFill>
              <a:srgbClr val="44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8C86E7A-D2EA-4BCD-B361-72DF1633B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3429" y="3042190"/>
            <a:ext cx="498831" cy="41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spAutoFit/>
          </a:bodyPr>
          <a:lstStyle/>
          <a:p>
            <a:pPr hangingPunct="0">
              <a:spcAft>
                <a:spcPts val="900"/>
              </a:spcAft>
            </a:pPr>
            <a:r>
              <a:rPr lang="en-US" sz="9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SLAPP</a:t>
            </a:r>
            <a:endParaRPr lang="it-IT" sz="1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944F991-E68E-48A0-BB99-D521052D2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1536" y="3022122"/>
            <a:ext cx="692141" cy="302027"/>
          </a:xfrm>
          <a:prstGeom prst="rect">
            <a:avLst/>
          </a:prstGeom>
          <a:solidFill>
            <a:srgbClr val="FBE5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1217014-FC93-4931-B935-0DFB4A727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1536" y="3022122"/>
            <a:ext cx="692141" cy="302027"/>
          </a:xfrm>
          <a:prstGeom prst="rect">
            <a:avLst/>
          </a:prstGeom>
          <a:noFill/>
          <a:ln w="10160" cap="flat">
            <a:solidFill>
              <a:srgbClr val="44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063494C-5941-4512-A162-EAAE3ED89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4859" y="3060252"/>
            <a:ext cx="17152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spAutoFit/>
          </a:bodyPr>
          <a:lstStyle/>
          <a:p>
            <a:pPr hangingPunct="0">
              <a:spcAft>
                <a:spcPts val="900"/>
              </a:spcAft>
            </a:pP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US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Ps</a:t>
            </a:r>
            <a:endParaRPr lang="it-IT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175FFD4-064A-4395-A98A-D1532E39A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192" y="1370505"/>
            <a:ext cx="692141" cy="307044"/>
          </a:xfrm>
          <a:prstGeom prst="rect">
            <a:avLst/>
          </a:prstGeom>
          <a:solidFill>
            <a:srgbClr val="FBE5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EBBB373-73A7-4EBF-86ED-6591F3E24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192" y="1370505"/>
            <a:ext cx="692141" cy="307044"/>
          </a:xfrm>
          <a:prstGeom prst="rect">
            <a:avLst/>
          </a:prstGeom>
          <a:noFill/>
          <a:ln w="10160" cap="flat">
            <a:solidFill>
              <a:srgbClr val="44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D78CF4A-78A8-4434-8E30-53435FF4F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9294" y="1409638"/>
            <a:ext cx="17152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spAutoFit/>
          </a:bodyPr>
          <a:lstStyle/>
          <a:p>
            <a:pPr hangingPunct="0">
              <a:spcAft>
                <a:spcPts val="900"/>
              </a:spcAft>
            </a:pP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US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Ps</a:t>
            </a:r>
            <a:endParaRPr lang="it-IT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817CF85-5D93-4660-B41C-98F2869A1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9661" y="5919978"/>
            <a:ext cx="1900889" cy="41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spAutoFit/>
          </a:bodyPr>
          <a:lstStyle/>
          <a:p>
            <a:pPr hangingPunct="0">
              <a:spcAft>
                <a:spcPts val="900"/>
              </a:spcAft>
            </a:pPr>
            <a:r>
              <a:rPr lang="en-US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SLAPP= SLUAS or SLSAS</a:t>
            </a:r>
            <a:endParaRPr lang="it-IT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" name="Freeform 63">
            <a:extLst>
              <a:ext uri="{FF2B5EF4-FFF2-40B4-BE49-F238E27FC236}">
                <a16:creationId xmlns:a16="http://schemas.microsoft.com/office/drawing/2014/main" id="{86A19FE6-FBF2-4288-A083-F563564F5C44}"/>
              </a:ext>
            </a:extLst>
          </p:cNvPr>
          <p:cNvSpPr>
            <a:spLocks noEditPoints="1"/>
          </p:cNvSpPr>
          <p:nvPr/>
        </p:nvSpPr>
        <p:spPr bwMode="auto">
          <a:xfrm>
            <a:off x="1957379" y="3685378"/>
            <a:ext cx="2630804" cy="512744"/>
          </a:xfrm>
          <a:custGeom>
            <a:avLst/>
            <a:gdLst>
              <a:gd name="T0" fmla="*/ 52 w 2368"/>
              <a:gd name="T1" fmla="*/ 465 h 511"/>
              <a:gd name="T2" fmla="*/ 2318 w 2368"/>
              <a:gd name="T3" fmla="*/ 52 h 511"/>
              <a:gd name="T4" fmla="*/ 2317 w 2368"/>
              <a:gd name="T5" fmla="*/ 47 h 511"/>
              <a:gd name="T6" fmla="*/ 51 w 2368"/>
              <a:gd name="T7" fmla="*/ 460 h 511"/>
              <a:gd name="T8" fmla="*/ 52 w 2368"/>
              <a:gd name="T9" fmla="*/ 465 h 511"/>
              <a:gd name="T10" fmla="*/ 52 w 2368"/>
              <a:gd name="T11" fmla="*/ 409 h 511"/>
              <a:gd name="T12" fmla="*/ 0 w 2368"/>
              <a:gd name="T13" fmla="*/ 471 h 511"/>
              <a:gd name="T14" fmla="*/ 71 w 2368"/>
              <a:gd name="T15" fmla="*/ 511 h 511"/>
              <a:gd name="T16" fmla="*/ 52 w 2368"/>
              <a:gd name="T17" fmla="*/ 409 h 511"/>
              <a:gd name="T18" fmla="*/ 2316 w 2368"/>
              <a:gd name="T19" fmla="*/ 102 h 511"/>
              <a:gd name="T20" fmla="*/ 2368 w 2368"/>
              <a:gd name="T21" fmla="*/ 40 h 511"/>
              <a:gd name="T22" fmla="*/ 2298 w 2368"/>
              <a:gd name="T23" fmla="*/ 0 h 511"/>
              <a:gd name="T24" fmla="*/ 2316 w 2368"/>
              <a:gd name="T25" fmla="*/ 102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68" h="511">
                <a:moveTo>
                  <a:pt x="52" y="465"/>
                </a:moveTo>
                <a:lnTo>
                  <a:pt x="2318" y="52"/>
                </a:lnTo>
                <a:lnTo>
                  <a:pt x="2317" y="47"/>
                </a:lnTo>
                <a:lnTo>
                  <a:pt x="51" y="460"/>
                </a:lnTo>
                <a:lnTo>
                  <a:pt x="52" y="465"/>
                </a:lnTo>
                <a:close/>
                <a:moveTo>
                  <a:pt x="52" y="409"/>
                </a:moveTo>
                <a:lnTo>
                  <a:pt x="0" y="471"/>
                </a:lnTo>
                <a:lnTo>
                  <a:pt x="71" y="511"/>
                </a:lnTo>
                <a:lnTo>
                  <a:pt x="52" y="409"/>
                </a:lnTo>
                <a:close/>
                <a:moveTo>
                  <a:pt x="2316" y="102"/>
                </a:moveTo>
                <a:lnTo>
                  <a:pt x="2368" y="40"/>
                </a:lnTo>
                <a:lnTo>
                  <a:pt x="2298" y="0"/>
                </a:lnTo>
                <a:lnTo>
                  <a:pt x="2316" y="102"/>
                </a:lnTo>
                <a:close/>
              </a:path>
            </a:pathLst>
          </a:custGeom>
          <a:solidFill>
            <a:srgbClr val="4472C4"/>
          </a:solidFill>
          <a:ln w="0" cap="flat">
            <a:solidFill>
              <a:srgbClr val="4472C4"/>
            </a:solidFill>
            <a:prstDash val="solid"/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FAD25F8-6B3F-4DBE-B971-940045F47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4113" y="5052026"/>
            <a:ext cx="806572" cy="41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spAutoFit/>
          </a:bodyPr>
          <a:lstStyle/>
          <a:p>
            <a:pPr hangingPunct="0">
              <a:spcAft>
                <a:spcPts val="900"/>
              </a:spcAft>
            </a:pPr>
            <a:r>
              <a:rPr lang="en-US" sz="9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Smart Lift</a:t>
            </a:r>
            <a:endParaRPr lang="it-IT" sz="1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E5ECCCE-0811-423B-9B77-99458E731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4113" y="5275787"/>
            <a:ext cx="938779" cy="41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spAutoFit/>
          </a:bodyPr>
          <a:lstStyle/>
          <a:p>
            <a:pPr hangingPunct="0">
              <a:spcAft>
                <a:spcPts val="900"/>
              </a:spcAft>
            </a:pPr>
            <a:r>
              <a:rPr lang="en-US" sz="9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Installation</a:t>
            </a:r>
            <a:endParaRPr lang="it-IT" sz="1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" name="Freeform 66">
            <a:extLst>
              <a:ext uri="{FF2B5EF4-FFF2-40B4-BE49-F238E27FC236}">
                <a16:creationId xmlns:a16="http://schemas.microsoft.com/office/drawing/2014/main" id="{3A45F3D6-AB5C-46EE-895D-D86E1F98D4CE}"/>
              </a:ext>
            </a:extLst>
          </p:cNvPr>
          <p:cNvSpPr>
            <a:spLocks noEditPoints="1"/>
          </p:cNvSpPr>
          <p:nvPr/>
        </p:nvSpPr>
        <p:spPr bwMode="auto">
          <a:xfrm>
            <a:off x="1776289" y="4768060"/>
            <a:ext cx="129985" cy="349188"/>
          </a:xfrm>
          <a:custGeom>
            <a:avLst/>
            <a:gdLst>
              <a:gd name="T0" fmla="*/ 66 w 117"/>
              <a:gd name="T1" fmla="*/ 50 h 348"/>
              <a:gd name="T2" fmla="*/ 61 w 117"/>
              <a:gd name="T3" fmla="*/ 70 h 348"/>
              <a:gd name="T4" fmla="*/ 67 w 117"/>
              <a:gd name="T5" fmla="*/ 71 h 348"/>
              <a:gd name="T6" fmla="*/ 71 w 117"/>
              <a:gd name="T7" fmla="*/ 51 h 348"/>
              <a:gd name="T8" fmla="*/ 66 w 117"/>
              <a:gd name="T9" fmla="*/ 50 h 348"/>
              <a:gd name="T10" fmla="*/ 58 w 117"/>
              <a:gd name="T11" fmla="*/ 85 h 348"/>
              <a:gd name="T12" fmla="*/ 54 w 117"/>
              <a:gd name="T13" fmla="*/ 106 h 348"/>
              <a:gd name="T14" fmla="*/ 59 w 117"/>
              <a:gd name="T15" fmla="*/ 107 h 348"/>
              <a:gd name="T16" fmla="*/ 63 w 117"/>
              <a:gd name="T17" fmla="*/ 87 h 348"/>
              <a:gd name="T18" fmla="*/ 58 w 117"/>
              <a:gd name="T19" fmla="*/ 85 h 348"/>
              <a:gd name="T20" fmla="*/ 50 w 117"/>
              <a:gd name="T21" fmla="*/ 121 h 348"/>
              <a:gd name="T22" fmla="*/ 46 w 117"/>
              <a:gd name="T23" fmla="*/ 141 h 348"/>
              <a:gd name="T24" fmla="*/ 51 w 117"/>
              <a:gd name="T25" fmla="*/ 143 h 348"/>
              <a:gd name="T26" fmla="*/ 55 w 117"/>
              <a:gd name="T27" fmla="*/ 122 h 348"/>
              <a:gd name="T28" fmla="*/ 50 w 117"/>
              <a:gd name="T29" fmla="*/ 121 h 348"/>
              <a:gd name="T30" fmla="*/ 42 w 117"/>
              <a:gd name="T31" fmla="*/ 157 h 348"/>
              <a:gd name="T32" fmla="*/ 38 w 117"/>
              <a:gd name="T33" fmla="*/ 177 h 348"/>
              <a:gd name="T34" fmla="*/ 43 w 117"/>
              <a:gd name="T35" fmla="*/ 178 h 348"/>
              <a:gd name="T36" fmla="*/ 47 w 117"/>
              <a:gd name="T37" fmla="*/ 158 h 348"/>
              <a:gd name="T38" fmla="*/ 42 w 117"/>
              <a:gd name="T39" fmla="*/ 157 h 348"/>
              <a:gd name="T40" fmla="*/ 34 w 117"/>
              <a:gd name="T41" fmla="*/ 192 h 348"/>
              <a:gd name="T42" fmla="*/ 30 w 117"/>
              <a:gd name="T43" fmla="*/ 212 h 348"/>
              <a:gd name="T44" fmla="*/ 35 w 117"/>
              <a:gd name="T45" fmla="*/ 214 h 348"/>
              <a:gd name="T46" fmla="*/ 39 w 117"/>
              <a:gd name="T47" fmla="*/ 193 h 348"/>
              <a:gd name="T48" fmla="*/ 34 w 117"/>
              <a:gd name="T49" fmla="*/ 192 h 348"/>
              <a:gd name="T50" fmla="*/ 26 w 117"/>
              <a:gd name="T51" fmla="*/ 228 h 348"/>
              <a:gd name="T52" fmla="*/ 22 w 117"/>
              <a:gd name="T53" fmla="*/ 248 h 348"/>
              <a:gd name="T54" fmla="*/ 27 w 117"/>
              <a:gd name="T55" fmla="*/ 249 h 348"/>
              <a:gd name="T56" fmla="*/ 31 w 117"/>
              <a:gd name="T57" fmla="*/ 229 h 348"/>
              <a:gd name="T58" fmla="*/ 26 w 117"/>
              <a:gd name="T59" fmla="*/ 228 h 348"/>
              <a:gd name="T60" fmla="*/ 18 w 117"/>
              <a:gd name="T61" fmla="*/ 263 h 348"/>
              <a:gd name="T62" fmla="*/ 14 w 117"/>
              <a:gd name="T63" fmla="*/ 283 h 348"/>
              <a:gd name="T64" fmla="*/ 19 w 117"/>
              <a:gd name="T65" fmla="*/ 284 h 348"/>
              <a:gd name="T66" fmla="*/ 23 w 117"/>
              <a:gd name="T67" fmla="*/ 264 h 348"/>
              <a:gd name="T68" fmla="*/ 18 w 117"/>
              <a:gd name="T69" fmla="*/ 263 h 348"/>
              <a:gd name="T70" fmla="*/ 11 w 117"/>
              <a:gd name="T71" fmla="*/ 299 h 348"/>
              <a:gd name="T72" fmla="*/ 6 w 117"/>
              <a:gd name="T73" fmla="*/ 319 h 348"/>
              <a:gd name="T74" fmla="*/ 11 w 117"/>
              <a:gd name="T75" fmla="*/ 320 h 348"/>
              <a:gd name="T76" fmla="*/ 15 w 117"/>
              <a:gd name="T77" fmla="*/ 300 h 348"/>
              <a:gd name="T78" fmla="*/ 11 w 117"/>
              <a:gd name="T79" fmla="*/ 299 h 348"/>
              <a:gd name="T80" fmla="*/ 2 w 117"/>
              <a:gd name="T81" fmla="*/ 334 h 348"/>
              <a:gd name="T82" fmla="*/ 0 w 117"/>
              <a:gd name="T83" fmla="*/ 347 h 348"/>
              <a:gd name="T84" fmla="*/ 5 w 117"/>
              <a:gd name="T85" fmla="*/ 348 h 348"/>
              <a:gd name="T86" fmla="*/ 8 w 117"/>
              <a:gd name="T87" fmla="*/ 335 h 348"/>
              <a:gd name="T88" fmla="*/ 2 w 117"/>
              <a:gd name="T89" fmla="*/ 334 h 348"/>
              <a:gd name="T90" fmla="*/ 117 w 117"/>
              <a:gd name="T91" fmla="*/ 72 h 348"/>
              <a:gd name="T92" fmla="*/ 80 w 117"/>
              <a:gd name="T93" fmla="*/ 0 h 348"/>
              <a:gd name="T94" fmla="*/ 16 w 117"/>
              <a:gd name="T95" fmla="*/ 49 h 348"/>
              <a:gd name="T96" fmla="*/ 117 w 117"/>
              <a:gd name="T97" fmla="*/ 72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7" h="348">
                <a:moveTo>
                  <a:pt x="66" y="50"/>
                </a:moveTo>
                <a:lnTo>
                  <a:pt x="61" y="70"/>
                </a:lnTo>
                <a:lnTo>
                  <a:pt x="67" y="71"/>
                </a:lnTo>
                <a:lnTo>
                  <a:pt x="71" y="51"/>
                </a:lnTo>
                <a:lnTo>
                  <a:pt x="66" y="50"/>
                </a:lnTo>
                <a:close/>
                <a:moveTo>
                  <a:pt x="58" y="85"/>
                </a:moveTo>
                <a:lnTo>
                  <a:pt x="54" y="106"/>
                </a:lnTo>
                <a:lnTo>
                  <a:pt x="59" y="107"/>
                </a:lnTo>
                <a:lnTo>
                  <a:pt x="63" y="87"/>
                </a:lnTo>
                <a:lnTo>
                  <a:pt x="58" y="85"/>
                </a:lnTo>
                <a:close/>
                <a:moveTo>
                  <a:pt x="50" y="121"/>
                </a:moveTo>
                <a:lnTo>
                  <a:pt x="46" y="141"/>
                </a:lnTo>
                <a:lnTo>
                  <a:pt x="51" y="143"/>
                </a:lnTo>
                <a:lnTo>
                  <a:pt x="55" y="122"/>
                </a:lnTo>
                <a:lnTo>
                  <a:pt x="50" y="121"/>
                </a:lnTo>
                <a:close/>
                <a:moveTo>
                  <a:pt x="42" y="157"/>
                </a:moveTo>
                <a:lnTo>
                  <a:pt x="38" y="177"/>
                </a:lnTo>
                <a:lnTo>
                  <a:pt x="43" y="178"/>
                </a:lnTo>
                <a:lnTo>
                  <a:pt x="47" y="158"/>
                </a:lnTo>
                <a:lnTo>
                  <a:pt x="42" y="157"/>
                </a:lnTo>
                <a:close/>
                <a:moveTo>
                  <a:pt x="34" y="192"/>
                </a:moveTo>
                <a:lnTo>
                  <a:pt x="30" y="212"/>
                </a:lnTo>
                <a:lnTo>
                  <a:pt x="35" y="214"/>
                </a:lnTo>
                <a:lnTo>
                  <a:pt x="39" y="193"/>
                </a:lnTo>
                <a:lnTo>
                  <a:pt x="34" y="192"/>
                </a:lnTo>
                <a:close/>
                <a:moveTo>
                  <a:pt x="26" y="228"/>
                </a:moveTo>
                <a:lnTo>
                  <a:pt x="22" y="248"/>
                </a:lnTo>
                <a:lnTo>
                  <a:pt x="27" y="249"/>
                </a:lnTo>
                <a:lnTo>
                  <a:pt x="31" y="229"/>
                </a:lnTo>
                <a:lnTo>
                  <a:pt x="26" y="228"/>
                </a:lnTo>
                <a:close/>
                <a:moveTo>
                  <a:pt x="18" y="263"/>
                </a:moveTo>
                <a:lnTo>
                  <a:pt x="14" y="283"/>
                </a:lnTo>
                <a:lnTo>
                  <a:pt x="19" y="284"/>
                </a:lnTo>
                <a:lnTo>
                  <a:pt x="23" y="264"/>
                </a:lnTo>
                <a:lnTo>
                  <a:pt x="18" y="263"/>
                </a:lnTo>
                <a:close/>
                <a:moveTo>
                  <a:pt x="11" y="299"/>
                </a:moveTo>
                <a:lnTo>
                  <a:pt x="6" y="319"/>
                </a:lnTo>
                <a:lnTo>
                  <a:pt x="11" y="320"/>
                </a:lnTo>
                <a:lnTo>
                  <a:pt x="15" y="300"/>
                </a:lnTo>
                <a:lnTo>
                  <a:pt x="11" y="299"/>
                </a:lnTo>
                <a:close/>
                <a:moveTo>
                  <a:pt x="2" y="334"/>
                </a:moveTo>
                <a:lnTo>
                  <a:pt x="0" y="347"/>
                </a:lnTo>
                <a:lnTo>
                  <a:pt x="5" y="348"/>
                </a:lnTo>
                <a:lnTo>
                  <a:pt x="8" y="335"/>
                </a:lnTo>
                <a:lnTo>
                  <a:pt x="2" y="334"/>
                </a:lnTo>
                <a:close/>
                <a:moveTo>
                  <a:pt x="117" y="72"/>
                </a:moveTo>
                <a:lnTo>
                  <a:pt x="80" y="0"/>
                </a:lnTo>
                <a:lnTo>
                  <a:pt x="16" y="49"/>
                </a:lnTo>
                <a:lnTo>
                  <a:pt x="117" y="72"/>
                </a:lnTo>
                <a:close/>
              </a:path>
            </a:pathLst>
          </a:custGeom>
          <a:solidFill>
            <a:srgbClr val="4472C4"/>
          </a:solidFill>
          <a:ln w="0" cap="flat">
            <a:solidFill>
              <a:srgbClr val="4472C4"/>
            </a:solidFill>
            <a:prstDash val="solid"/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9861D5F-8355-45DE-B90F-7B6AED89A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8197" y="3877057"/>
            <a:ext cx="680292" cy="371236"/>
          </a:xfrm>
          <a:prstGeom prst="rect">
            <a:avLst/>
          </a:prstGeom>
          <a:solidFill>
            <a:srgbClr val="FFE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30BC8A3-4A78-426A-B96E-C9307B07D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5233" y="3834887"/>
            <a:ext cx="663256" cy="448525"/>
          </a:xfrm>
          <a:prstGeom prst="rect">
            <a:avLst/>
          </a:prstGeom>
          <a:noFill/>
          <a:ln w="16510" cap="flat">
            <a:solidFill>
              <a:srgbClr val="44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833059E-A146-447A-BEC7-307A41C04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4458" y="3874019"/>
            <a:ext cx="48571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spAutoFit/>
          </a:bodyPr>
          <a:lstStyle/>
          <a:p>
            <a:pPr hangingPunct="0">
              <a:spcAft>
                <a:spcPts val="900"/>
              </a:spcAft>
            </a:pPr>
            <a:r>
              <a:rPr lang="en-US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Additional</a:t>
            </a:r>
          </a:p>
          <a:p>
            <a:pPr hangingPunct="0">
              <a:spcAft>
                <a:spcPts val="900"/>
              </a:spcAft>
            </a:pPr>
            <a:r>
              <a:rPr lang="en-US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sensors</a:t>
            </a:r>
            <a:endParaRPr lang="it-IT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25B27A0-27E7-4091-8DDE-06E1140B8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4275" y="5101193"/>
            <a:ext cx="1806455" cy="500703"/>
          </a:xfrm>
          <a:prstGeom prst="rect">
            <a:avLst/>
          </a:prstGeom>
          <a:solidFill>
            <a:srgbClr val="C5E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5FBFDC8-F5B3-40A5-B2FC-71BC986F5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4275" y="5101193"/>
            <a:ext cx="1806455" cy="500703"/>
          </a:xfrm>
          <a:prstGeom prst="rect">
            <a:avLst/>
          </a:prstGeom>
          <a:noFill/>
          <a:ln w="16510" cap="flat">
            <a:solidFill>
              <a:srgbClr val="44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0C30CF3-D703-46A5-8E41-97E33F069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5363" y="5234647"/>
            <a:ext cx="1375395" cy="41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spAutoFit/>
          </a:bodyPr>
          <a:lstStyle/>
          <a:p>
            <a:pPr hangingPunct="0">
              <a:spcAft>
                <a:spcPts val="900"/>
              </a:spcAft>
            </a:pPr>
            <a:r>
              <a:rPr lang="en-US" sz="9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Old lift upgraded</a:t>
            </a:r>
            <a:endParaRPr lang="it-IT" sz="1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" name="Freeform 73">
            <a:extLst>
              <a:ext uri="{FF2B5EF4-FFF2-40B4-BE49-F238E27FC236}">
                <a16:creationId xmlns:a16="http://schemas.microsoft.com/office/drawing/2014/main" id="{3ADD8B48-EAD2-49B5-BEA1-8724888F300D}"/>
              </a:ext>
            </a:extLst>
          </p:cNvPr>
          <p:cNvSpPr>
            <a:spLocks noEditPoints="1"/>
          </p:cNvSpPr>
          <p:nvPr/>
        </p:nvSpPr>
        <p:spPr bwMode="auto">
          <a:xfrm>
            <a:off x="8221091" y="3865992"/>
            <a:ext cx="1283183" cy="1487057"/>
          </a:xfrm>
          <a:custGeom>
            <a:avLst/>
            <a:gdLst>
              <a:gd name="T0" fmla="*/ 1118 w 1155"/>
              <a:gd name="T1" fmla="*/ 1442 h 1482"/>
              <a:gd name="T2" fmla="*/ 32 w 1155"/>
              <a:gd name="T3" fmla="*/ 43 h 1482"/>
              <a:gd name="T4" fmla="*/ 36 w 1155"/>
              <a:gd name="T5" fmla="*/ 40 h 1482"/>
              <a:gd name="T6" fmla="*/ 1122 w 1155"/>
              <a:gd name="T7" fmla="*/ 1439 h 1482"/>
              <a:gd name="T8" fmla="*/ 1118 w 1155"/>
              <a:gd name="T9" fmla="*/ 1442 h 1482"/>
              <a:gd name="T10" fmla="*/ 1155 w 1155"/>
              <a:gd name="T11" fmla="*/ 1401 h 1482"/>
              <a:gd name="T12" fmla="*/ 1152 w 1155"/>
              <a:gd name="T13" fmla="*/ 1482 h 1482"/>
              <a:gd name="T14" fmla="*/ 1073 w 1155"/>
              <a:gd name="T15" fmla="*/ 1464 h 1482"/>
              <a:gd name="T16" fmla="*/ 1155 w 1155"/>
              <a:gd name="T17" fmla="*/ 1401 h 1482"/>
              <a:gd name="T18" fmla="*/ 0 w 1155"/>
              <a:gd name="T19" fmla="*/ 82 h 1482"/>
              <a:gd name="T20" fmla="*/ 2 w 1155"/>
              <a:gd name="T21" fmla="*/ 0 h 1482"/>
              <a:gd name="T22" fmla="*/ 82 w 1155"/>
              <a:gd name="T23" fmla="*/ 18 h 1482"/>
              <a:gd name="T24" fmla="*/ 0 w 1155"/>
              <a:gd name="T25" fmla="*/ 82 h 1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55" h="1482">
                <a:moveTo>
                  <a:pt x="1118" y="1442"/>
                </a:moveTo>
                <a:lnTo>
                  <a:pt x="32" y="43"/>
                </a:lnTo>
                <a:lnTo>
                  <a:pt x="36" y="40"/>
                </a:lnTo>
                <a:lnTo>
                  <a:pt x="1122" y="1439"/>
                </a:lnTo>
                <a:lnTo>
                  <a:pt x="1118" y="1442"/>
                </a:lnTo>
                <a:close/>
                <a:moveTo>
                  <a:pt x="1155" y="1401"/>
                </a:moveTo>
                <a:lnTo>
                  <a:pt x="1152" y="1482"/>
                </a:lnTo>
                <a:lnTo>
                  <a:pt x="1073" y="1464"/>
                </a:lnTo>
                <a:lnTo>
                  <a:pt x="1155" y="1401"/>
                </a:lnTo>
                <a:close/>
                <a:moveTo>
                  <a:pt x="0" y="82"/>
                </a:moveTo>
                <a:lnTo>
                  <a:pt x="2" y="0"/>
                </a:lnTo>
                <a:lnTo>
                  <a:pt x="82" y="18"/>
                </a:lnTo>
                <a:lnTo>
                  <a:pt x="0" y="82"/>
                </a:lnTo>
                <a:close/>
              </a:path>
            </a:pathLst>
          </a:custGeom>
          <a:solidFill>
            <a:srgbClr val="4472C4"/>
          </a:solidFill>
          <a:ln w="0" cap="flat">
            <a:solidFill>
              <a:srgbClr val="4472C4"/>
            </a:solidFill>
            <a:prstDash val="solid"/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27D7188-EA0E-4500-ACC4-32091ACF3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489" y="3095371"/>
            <a:ext cx="287744" cy="1188041"/>
          </a:xfrm>
          <a:prstGeom prst="rect">
            <a:avLst/>
          </a:prstGeom>
          <a:solidFill>
            <a:srgbClr val="C5E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648F6EE-F839-4A33-8ABC-46CAF4CC2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489" y="3095371"/>
            <a:ext cx="287744" cy="1188041"/>
          </a:xfrm>
          <a:prstGeom prst="rect">
            <a:avLst/>
          </a:prstGeom>
          <a:noFill/>
          <a:ln w="16510" cap="flat">
            <a:solidFill>
              <a:srgbClr val="44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FE67FFA-56D2-44E1-ABCE-FC58D0865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477" y="3231835"/>
            <a:ext cx="84435" cy="41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spAutoFit/>
          </a:bodyPr>
          <a:lstStyle/>
          <a:p>
            <a:pPr hangingPunct="0">
              <a:spcAft>
                <a:spcPts val="900"/>
              </a:spcAft>
            </a:pPr>
            <a:r>
              <a:rPr lang="en-US" sz="9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</a:t>
            </a:r>
            <a:endParaRPr lang="it-IT" sz="1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2CF069A-2F33-4447-A98D-6F87210FE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4142" y="3457603"/>
            <a:ext cx="49994" cy="41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spAutoFit/>
          </a:bodyPr>
          <a:lstStyle/>
          <a:p>
            <a:pPr hangingPunct="0">
              <a:spcAft>
                <a:spcPts val="900"/>
              </a:spcAft>
            </a:pPr>
            <a:r>
              <a:rPr lang="en-US" sz="9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endParaRPr lang="it-IT" sz="1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70FED41-38D0-4711-A54C-CE5A2FDC8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923" y="3680361"/>
            <a:ext cx="92211" cy="41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spAutoFit/>
          </a:bodyPr>
          <a:lstStyle/>
          <a:p>
            <a:pPr hangingPunct="0">
              <a:spcAft>
                <a:spcPts val="900"/>
              </a:spcAft>
            </a:pPr>
            <a:r>
              <a:rPr lang="en-US" sz="9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</a:t>
            </a:r>
            <a:endParaRPr lang="it-IT" sz="1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B04B263-EB17-42FF-86DA-6E400112B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257" y="3911146"/>
            <a:ext cx="97766" cy="41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spAutoFit/>
          </a:bodyPr>
          <a:lstStyle/>
          <a:p>
            <a:pPr hangingPunct="0">
              <a:spcAft>
                <a:spcPts val="900"/>
              </a:spcAft>
            </a:pPr>
            <a:r>
              <a:rPr lang="en-US" sz="9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endParaRPr lang="it-IT" sz="1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86" name="Gruppo 1">
            <a:extLst>
              <a:ext uri="{FF2B5EF4-FFF2-40B4-BE49-F238E27FC236}">
                <a16:creationId xmlns:a16="http://schemas.microsoft.com/office/drawing/2014/main" id="{7590F1C3-A2E6-4BC0-90C3-840332C64EAE}"/>
              </a:ext>
            </a:extLst>
          </p:cNvPr>
          <p:cNvGrpSpPr/>
          <p:nvPr/>
        </p:nvGrpSpPr>
        <p:grpSpPr>
          <a:xfrm>
            <a:off x="678516" y="2244949"/>
            <a:ext cx="879705" cy="790748"/>
            <a:chOff x="1810939" y="1394060"/>
            <a:chExt cx="879705" cy="790748"/>
          </a:xfrm>
        </p:grpSpPr>
        <p:cxnSp>
          <p:nvCxnSpPr>
            <p:cNvPr id="87" name="Connettore 1 11">
              <a:extLst>
                <a:ext uri="{FF2B5EF4-FFF2-40B4-BE49-F238E27FC236}">
                  <a16:creationId xmlns:a16="http://schemas.microsoft.com/office/drawing/2014/main" id="{7A00A31F-C755-46EF-8C7E-E23702BE0DE0}"/>
                </a:ext>
              </a:extLst>
            </p:cNvPr>
            <p:cNvCxnSpPr/>
            <p:nvPr/>
          </p:nvCxnSpPr>
          <p:spPr>
            <a:xfrm flipH="1">
              <a:off x="2690297" y="1394060"/>
              <a:ext cx="347" cy="790748"/>
            </a:xfrm>
            <a:prstGeom prst="line">
              <a:avLst/>
            </a:prstGeom>
            <a:ln>
              <a:solidFill>
                <a:srgbClr val="EB0027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88" name="Rettangolo 33">
              <a:extLst>
                <a:ext uri="{FF2B5EF4-FFF2-40B4-BE49-F238E27FC236}">
                  <a16:creationId xmlns:a16="http://schemas.microsoft.com/office/drawing/2014/main" id="{2CE73C03-610C-45CB-B5F5-6145C35D0B72}"/>
                </a:ext>
              </a:extLst>
            </p:cNvPr>
            <p:cNvSpPr/>
            <p:nvPr/>
          </p:nvSpPr>
          <p:spPr>
            <a:xfrm>
              <a:off x="1810939" y="1442663"/>
              <a:ext cx="588867" cy="588867"/>
            </a:xfrm>
            <a:prstGeom prst="rect">
              <a:avLst/>
            </a:prstGeom>
            <a:solidFill>
              <a:srgbClr val="FF4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9" name="Rettangolo 3">
            <a:extLst>
              <a:ext uri="{FF2B5EF4-FFF2-40B4-BE49-F238E27FC236}">
                <a16:creationId xmlns:a16="http://schemas.microsoft.com/office/drawing/2014/main" id="{F4820C77-968B-4679-AE7D-E700CBFD2650}"/>
              </a:ext>
            </a:extLst>
          </p:cNvPr>
          <p:cNvSpPr/>
          <p:nvPr/>
        </p:nvSpPr>
        <p:spPr>
          <a:xfrm>
            <a:off x="709334" y="2394690"/>
            <a:ext cx="527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baseline="30000">
                <a:solidFill>
                  <a:srgbClr val="FFFFFF"/>
                </a:solidFill>
                <a:latin typeface="TIM Sans" panose="00000500000000000000" pitchFamily="50" charset="0"/>
              </a:rPr>
              <a:t>#</a:t>
            </a:r>
            <a:r>
              <a:rPr lang="en-GB">
                <a:solidFill>
                  <a:srgbClr val="FFFFFF"/>
                </a:solidFill>
                <a:latin typeface="TIM Sans" panose="00000500000000000000" pitchFamily="50" charset="0"/>
              </a:rPr>
              <a:t>01</a:t>
            </a:r>
            <a:endParaRPr lang="en-GB"/>
          </a:p>
        </p:txBody>
      </p:sp>
      <p:grpSp>
        <p:nvGrpSpPr>
          <p:cNvPr id="90" name="Gruppo 2">
            <a:extLst>
              <a:ext uri="{FF2B5EF4-FFF2-40B4-BE49-F238E27FC236}">
                <a16:creationId xmlns:a16="http://schemas.microsoft.com/office/drawing/2014/main" id="{D076A17B-8E41-4FD7-AB21-0B2DFB90DE15}"/>
              </a:ext>
            </a:extLst>
          </p:cNvPr>
          <p:cNvGrpSpPr/>
          <p:nvPr/>
        </p:nvGrpSpPr>
        <p:grpSpPr>
          <a:xfrm>
            <a:off x="5940001" y="1213471"/>
            <a:ext cx="879705" cy="790748"/>
            <a:chOff x="1810939" y="2474850"/>
            <a:chExt cx="879705" cy="790748"/>
          </a:xfrm>
        </p:grpSpPr>
        <p:cxnSp>
          <p:nvCxnSpPr>
            <p:cNvPr id="91" name="Connettore 1 14">
              <a:extLst>
                <a:ext uri="{FF2B5EF4-FFF2-40B4-BE49-F238E27FC236}">
                  <a16:creationId xmlns:a16="http://schemas.microsoft.com/office/drawing/2014/main" id="{6A37CC61-5CBC-455C-AD40-A5D6996BD283}"/>
                </a:ext>
              </a:extLst>
            </p:cNvPr>
            <p:cNvCxnSpPr/>
            <p:nvPr/>
          </p:nvCxnSpPr>
          <p:spPr>
            <a:xfrm flipH="1">
              <a:off x="2690297" y="2474850"/>
              <a:ext cx="347" cy="790748"/>
            </a:xfrm>
            <a:prstGeom prst="line">
              <a:avLst/>
            </a:prstGeom>
            <a:ln>
              <a:solidFill>
                <a:srgbClr val="EB0027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92" name="Rettangolo 34">
              <a:extLst>
                <a:ext uri="{FF2B5EF4-FFF2-40B4-BE49-F238E27FC236}">
                  <a16:creationId xmlns:a16="http://schemas.microsoft.com/office/drawing/2014/main" id="{432DFBDB-FF68-407A-97A8-7A9C2C7461E5}"/>
                </a:ext>
              </a:extLst>
            </p:cNvPr>
            <p:cNvSpPr/>
            <p:nvPr/>
          </p:nvSpPr>
          <p:spPr>
            <a:xfrm>
              <a:off x="1810939" y="2573632"/>
              <a:ext cx="588867" cy="58886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3" name="Rettangolo 37">
            <a:extLst>
              <a:ext uri="{FF2B5EF4-FFF2-40B4-BE49-F238E27FC236}">
                <a16:creationId xmlns:a16="http://schemas.microsoft.com/office/drawing/2014/main" id="{E51D2BB3-0D86-4365-94CB-D4184A297EF6}"/>
              </a:ext>
            </a:extLst>
          </p:cNvPr>
          <p:cNvSpPr/>
          <p:nvPr/>
        </p:nvSpPr>
        <p:spPr>
          <a:xfrm>
            <a:off x="5970018" y="1425422"/>
            <a:ext cx="529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baseline="30000">
                <a:solidFill>
                  <a:srgbClr val="FFFFFF"/>
                </a:solidFill>
                <a:latin typeface="TIM Sans" panose="00000500000000000000" pitchFamily="50" charset="0"/>
              </a:rPr>
              <a:t>#</a:t>
            </a:r>
            <a:r>
              <a:rPr lang="en-GB">
                <a:solidFill>
                  <a:srgbClr val="FFFFFF"/>
                </a:solidFill>
                <a:latin typeface="TIM Sans" panose="00000500000000000000" pitchFamily="50" charset="0"/>
              </a:rPr>
              <a:t>02</a:t>
            </a:r>
            <a:endParaRPr lang="en-GB"/>
          </a:p>
        </p:txBody>
      </p:sp>
      <p:grpSp>
        <p:nvGrpSpPr>
          <p:cNvPr id="98" name="Gruppo 4">
            <a:extLst>
              <a:ext uri="{FF2B5EF4-FFF2-40B4-BE49-F238E27FC236}">
                <a16:creationId xmlns:a16="http://schemas.microsoft.com/office/drawing/2014/main" id="{84B70CD9-5793-4803-9AF6-552F31B75395}"/>
              </a:ext>
            </a:extLst>
          </p:cNvPr>
          <p:cNvGrpSpPr/>
          <p:nvPr/>
        </p:nvGrpSpPr>
        <p:grpSpPr>
          <a:xfrm>
            <a:off x="5280324" y="3879494"/>
            <a:ext cx="879705" cy="790748"/>
            <a:chOff x="1810939" y="3554300"/>
            <a:chExt cx="879705" cy="790748"/>
          </a:xfrm>
        </p:grpSpPr>
        <p:cxnSp>
          <p:nvCxnSpPr>
            <p:cNvPr id="99" name="Connettore 1 17">
              <a:extLst>
                <a:ext uri="{FF2B5EF4-FFF2-40B4-BE49-F238E27FC236}">
                  <a16:creationId xmlns:a16="http://schemas.microsoft.com/office/drawing/2014/main" id="{8FFDBB19-FFF8-40D6-A8E2-AF61092576D6}"/>
                </a:ext>
              </a:extLst>
            </p:cNvPr>
            <p:cNvCxnSpPr/>
            <p:nvPr/>
          </p:nvCxnSpPr>
          <p:spPr>
            <a:xfrm flipH="1">
              <a:off x="2690297" y="3554300"/>
              <a:ext cx="347" cy="790748"/>
            </a:xfrm>
            <a:prstGeom prst="line">
              <a:avLst/>
            </a:prstGeom>
            <a:ln>
              <a:solidFill>
                <a:srgbClr val="EB0027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00" name="Rettangolo 35">
              <a:extLst>
                <a:ext uri="{FF2B5EF4-FFF2-40B4-BE49-F238E27FC236}">
                  <a16:creationId xmlns:a16="http://schemas.microsoft.com/office/drawing/2014/main" id="{CAC3A0B7-B897-4FBB-B718-D86337FFC461}"/>
                </a:ext>
              </a:extLst>
            </p:cNvPr>
            <p:cNvSpPr/>
            <p:nvPr/>
          </p:nvSpPr>
          <p:spPr>
            <a:xfrm>
              <a:off x="1810939" y="3656474"/>
              <a:ext cx="588867" cy="588867"/>
            </a:xfrm>
            <a:prstGeom prst="rect">
              <a:avLst/>
            </a:prstGeom>
            <a:solidFill>
              <a:srgbClr val="FF4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1" name="Rettangolo 39">
            <a:extLst>
              <a:ext uri="{FF2B5EF4-FFF2-40B4-BE49-F238E27FC236}">
                <a16:creationId xmlns:a16="http://schemas.microsoft.com/office/drawing/2014/main" id="{BBA9FEDB-4049-4580-88C3-A9B482D9CE57}"/>
              </a:ext>
            </a:extLst>
          </p:cNvPr>
          <p:cNvSpPr/>
          <p:nvPr/>
        </p:nvSpPr>
        <p:spPr>
          <a:xfrm>
            <a:off x="5310341" y="4106869"/>
            <a:ext cx="529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baseline="30000">
                <a:solidFill>
                  <a:srgbClr val="FFFFFF"/>
                </a:solidFill>
                <a:latin typeface="TIM Sans" panose="00000500000000000000" pitchFamily="50" charset="0"/>
              </a:rPr>
              <a:t>#</a:t>
            </a:r>
            <a:r>
              <a:rPr lang="en-GB">
                <a:solidFill>
                  <a:srgbClr val="FFFFFF"/>
                </a:solidFill>
                <a:latin typeface="TIM Sans" panose="00000500000000000000" pitchFamily="50" charset="0"/>
              </a:rPr>
              <a:t>03</a:t>
            </a:r>
            <a:endParaRPr lang="en-GB"/>
          </a:p>
        </p:txBody>
      </p:sp>
      <p:grpSp>
        <p:nvGrpSpPr>
          <p:cNvPr id="114" name="Gruppo 5">
            <a:extLst>
              <a:ext uri="{FF2B5EF4-FFF2-40B4-BE49-F238E27FC236}">
                <a16:creationId xmlns:a16="http://schemas.microsoft.com/office/drawing/2014/main" id="{B4758CBB-D024-48B0-A788-751244E5A97F}"/>
              </a:ext>
            </a:extLst>
          </p:cNvPr>
          <p:cNvGrpSpPr/>
          <p:nvPr/>
        </p:nvGrpSpPr>
        <p:grpSpPr>
          <a:xfrm>
            <a:off x="7162275" y="3830236"/>
            <a:ext cx="879705" cy="790748"/>
            <a:chOff x="1810939" y="4635090"/>
            <a:chExt cx="879705" cy="790748"/>
          </a:xfrm>
        </p:grpSpPr>
        <p:cxnSp>
          <p:nvCxnSpPr>
            <p:cNvPr id="115" name="Connettore 1 20">
              <a:extLst>
                <a:ext uri="{FF2B5EF4-FFF2-40B4-BE49-F238E27FC236}">
                  <a16:creationId xmlns:a16="http://schemas.microsoft.com/office/drawing/2014/main" id="{E595880F-0208-401E-B006-E2E2C18D7A06}"/>
                </a:ext>
              </a:extLst>
            </p:cNvPr>
            <p:cNvCxnSpPr/>
            <p:nvPr/>
          </p:nvCxnSpPr>
          <p:spPr>
            <a:xfrm flipH="1">
              <a:off x="2690297" y="4635090"/>
              <a:ext cx="347" cy="790748"/>
            </a:xfrm>
            <a:prstGeom prst="line">
              <a:avLst/>
            </a:prstGeom>
            <a:ln>
              <a:solidFill>
                <a:srgbClr val="EB0027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16" name="Rettangolo 36">
              <a:extLst>
                <a:ext uri="{FF2B5EF4-FFF2-40B4-BE49-F238E27FC236}">
                  <a16:creationId xmlns:a16="http://schemas.microsoft.com/office/drawing/2014/main" id="{AE1D4485-B025-4CE1-B173-F04B1727C9A6}"/>
                </a:ext>
              </a:extLst>
            </p:cNvPr>
            <p:cNvSpPr/>
            <p:nvPr/>
          </p:nvSpPr>
          <p:spPr>
            <a:xfrm>
              <a:off x="1810939" y="4739316"/>
              <a:ext cx="588867" cy="58886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7" name="Rettangolo 40">
            <a:extLst>
              <a:ext uri="{FF2B5EF4-FFF2-40B4-BE49-F238E27FC236}">
                <a16:creationId xmlns:a16="http://schemas.microsoft.com/office/drawing/2014/main" id="{108B7A6C-CC75-4FE6-94F5-20BCE800DBD6}"/>
              </a:ext>
            </a:extLst>
          </p:cNvPr>
          <p:cNvSpPr/>
          <p:nvPr/>
        </p:nvSpPr>
        <p:spPr>
          <a:xfrm>
            <a:off x="7187483" y="4040944"/>
            <a:ext cx="5389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aseline="30000">
                <a:solidFill>
                  <a:srgbClr val="FFFFFF"/>
                </a:solidFill>
                <a:latin typeface="TIM Sans" panose="00000500000000000000" pitchFamily="50" charset="0"/>
              </a:rPr>
              <a:t>#</a:t>
            </a:r>
            <a:r>
              <a:rPr lang="en-GB">
                <a:solidFill>
                  <a:srgbClr val="FFFFFF"/>
                </a:solidFill>
                <a:latin typeface="TIM Sans" panose="00000500000000000000" pitchFamily="50" charset="0"/>
              </a:rPr>
              <a:t>04</a:t>
            </a:r>
            <a:endParaRPr lang="en-GB"/>
          </a:p>
        </p:txBody>
      </p:sp>
      <p:grpSp>
        <p:nvGrpSpPr>
          <p:cNvPr id="118" name="Gruppo 4">
            <a:extLst>
              <a:ext uri="{FF2B5EF4-FFF2-40B4-BE49-F238E27FC236}">
                <a16:creationId xmlns:a16="http://schemas.microsoft.com/office/drawing/2014/main" id="{1026A3F3-5CA9-4268-B716-2E0390AF7503}"/>
              </a:ext>
            </a:extLst>
          </p:cNvPr>
          <p:cNvGrpSpPr/>
          <p:nvPr/>
        </p:nvGrpSpPr>
        <p:grpSpPr>
          <a:xfrm>
            <a:off x="1752809" y="4154916"/>
            <a:ext cx="879705" cy="790748"/>
            <a:chOff x="1810939" y="3554300"/>
            <a:chExt cx="879705" cy="790748"/>
          </a:xfrm>
        </p:grpSpPr>
        <p:cxnSp>
          <p:nvCxnSpPr>
            <p:cNvPr id="119" name="Connettore 1 17">
              <a:extLst>
                <a:ext uri="{FF2B5EF4-FFF2-40B4-BE49-F238E27FC236}">
                  <a16:creationId xmlns:a16="http://schemas.microsoft.com/office/drawing/2014/main" id="{5DE68F03-35D4-4D2C-9C0B-35E9388262CA}"/>
                </a:ext>
              </a:extLst>
            </p:cNvPr>
            <p:cNvCxnSpPr/>
            <p:nvPr/>
          </p:nvCxnSpPr>
          <p:spPr>
            <a:xfrm flipH="1">
              <a:off x="2690297" y="3554300"/>
              <a:ext cx="347" cy="790748"/>
            </a:xfrm>
            <a:prstGeom prst="line">
              <a:avLst/>
            </a:prstGeom>
            <a:ln>
              <a:solidFill>
                <a:srgbClr val="EB0027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20" name="Rettangolo 35">
              <a:extLst>
                <a:ext uri="{FF2B5EF4-FFF2-40B4-BE49-F238E27FC236}">
                  <a16:creationId xmlns:a16="http://schemas.microsoft.com/office/drawing/2014/main" id="{6BD904F2-75B5-4288-9DD7-297606CA9CB0}"/>
                </a:ext>
              </a:extLst>
            </p:cNvPr>
            <p:cNvSpPr/>
            <p:nvPr/>
          </p:nvSpPr>
          <p:spPr>
            <a:xfrm>
              <a:off x="1810939" y="3656474"/>
              <a:ext cx="588867" cy="588867"/>
            </a:xfrm>
            <a:prstGeom prst="rect">
              <a:avLst/>
            </a:prstGeom>
            <a:solidFill>
              <a:srgbClr val="FF4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1" name="Rettangolo 40">
            <a:extLst>
              <a:ext uri="{FF2B5EF4-FFF2-40B4-BE49-F238E27FC236}">
                <a16:creationId xmlns:a16="http://schemas.microsoft.com/office/drawing/2014/main" id="{AFDC67AE-8B95-406D-AB75-E5DC6A417CC8}"/>
              </a:ext>
            </a:extLst>
          </p:cNvPr>
          <p:cNvSpPr/>
          <p:nvPr/>
        </p:nvSpPr>
        <p:spPr>
          <a:xfrm>
            <a:off x="1813644" y="4405572"/>
            <a:ext cx="529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baseline="30000">
                <a:solidFill>
                  <a:srgbClr val="FFFFFF"/>
                </a:solidFill>
                <a:latin typeface="TIM Sans" panose="00000500000000000000" pitchFamily="50" charset="0"/>
              </a:rPr>
              <a:t>#</a:t>
            </a:r>
            <a:r>
              <a:rPr lang="en-GB">
                <a:solidFill>
                  <a:srgbClr val="FFFFFF"/>
                </a:solidFill>
                <a:latin typeface="TIM Sans" panose="00000500000000000000" pitchFamily="50" charset="0"/>
              </a:rPr>
              <a:t>05</a:t>
            </a:r>
            <a:endParaRPr lang="en-GB"/>
          </a:p>
        </p:txBody>
      </p:sp>
      <p:grpSp>
        <p:nvGrpSpPr>
          <p:cNvPr id="126" name="Gruppo 4">
            <a:extLst>
              <a:ext uri="{FF2B5EF4-FFF2-40B4-BE49-F238E27FC236}">
                <a16:creationId xmlns:a16="http://schemas.microsoft.com/office/drawing/2014/main" id="{88645067-0B8D-4CE5-A11E-FC175E312686}"/>
              </a:ext>
            </a:extLst>
          </p:cNvPr>
          <p:cNvGrpSpPr/>
          <p:nvPr/>
        </p:nvGrpSpPr>
        <p:grpSpPr>
          <a:xfrm>
            <a:off x="10135416" y="5524604"/>
            <a:ext cx="879705" cy="790748"/>
            <a:chOff x="1810939" y="3554300"/>
            <a:chExt cx="879705" cy="790748"/>
          </a:xfrm>
        </p:grpSpPr>
        <p:cxnSp>
          <p:nvCxnSpPr>
            <p:cNvPr id="127" name="Connettore 1 17">
              <a:extLst>
                <a:ext uri="{FF2B5EF4-FFF2-40B4-BE49-F238E27FC236}">
                  <a16:creationId xmlns:a16="http://schemas.microsoft.com/office/drawing/2014/main" id="{82626C19-5C7B-4274-AF05-B1BA00754849}"/>
                </a:ext>
              </a:extLst>
            </p:cNvPr>
            <p:cNvCxnSpPr/>
            <p:nvPr/>
          </p:nvCxnSpPr>
          <p:spPr>
            <a:xfrm flipH="1">
              <a:off x="2690297" y="3554300"/>
              <a:ext cx="347" cy="790748"/>
            </a:xfrm>
            <a:prstGeom prst="line">
              <a:avLst/>
            </a:prstGeom>
            <a:ln>
              <a:solidFill>
                <a:srgbClr val="EB0027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28" name="Rettangolo 35">
              <a:extLst>
                <a:ext uri="{FF2B5EF4-FFF2-40B4-BE49-F238E27FC236}">
                  <a16:creationId xmlns:a16="http://schemas.microsoft.com/office/drawing/2014/main" id="{9E0DC9FF-DFE5-4FE3-A7EB-B0A237CF24ED}"/>
                </a:ext>
              </a:extLst>
            </p:cNvPr>
            <p:cNvSpPr/>
            <p:nvPr/>
          </p:nvSpPr>
          <p:spPr>
            <a:xfrm>
              <a:off x="1810939" y="3656474"/>
              <a:ext cx="588867" cy="588867"/>
            </a:xfrm>
            <a:prstGeom prst="rect">
              <a:avLst/>
            </a:prstGeom>
            <a:solidFill>
              <a:srgbClr val="FF4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9" name="Rettangolo 40">
            <a:extLst>
              <a:ext uri="{FF2B5EF4-FFF2-40B4-BE49-F238E27FC236}">
                <a16:creationId xmlns:a16="http://schemas.microsoft.com/office/drawing/2014/main" id="{4D4B901B-4CC3-443D-AD89-C3CFFA4D768B}"/>
              </a:ext>
            </a:extLst>
          </p:cNvPr>
          <p:cNvSpPr/>
          <p:nvPr/>
        </p:nvSpPr>
        <p:spPr>
          <a:xfrm>
            <a:off x="10196251" y="5775260"/>
            <a:ext cx="529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aseline="30000" dirty="0">
                <a:solidFill>
                  <a:srgbClr val="FFFFFF"/>
                </a:solidFill>
                <a:latin typeface="TIM Sans" panose="00000500000000000000" pitchFamily="50" charset="0"/>
              </a:rPr>
              <a:t>#</a:t>
            </a:r>
            <a:r>
              <a:rPr lang="en-GB" dirty="0">
                <a:solidFill>
                  <a:srgbClr val="FFFFFF"/>
                </a:solidFill>
                <a:latin typeface="TIM Sans" panose="00000500000000000000" pitchFamily="50" charset="0"/>
              </a:rPr>
              <a:t>05</a:t>
            </a:r>
            <a:endParaRPr lang="en-GB" dirty="0"/>
          </a:p>
        </p:txBody>
      </p:sp>
      <p:grpSp>
        <p:nvGrpSpPr>
          <p:cNvPr id="130" name="Gruppo 4">
            <a:extLst>
              <a:ext uri="{FF2B5EF4-FFF2-40B4-BE49-F238E27FC236}">
                <a16:creationId xmlns:a16="http://schemas.microsoft.com/office/drawing/2014/main" id="{616BF162-877F-4920-97EF-4C0DAEC68626}"/>
              </a:ext>
            </a:extLst>
          </p:cNvPr>
          <p:cNvGrpSpPr/>
          <p:nvPr/>
        </p:nvGrpSpPr>
        <p:grpSpPr>
          <a:xfrm>
            <a:off x="11316908" y="4301173"/>
            <a:ext cx="879705" cy="790748"/>
            <a:chOff x="1810939" y="3554300"/>
            <a:chExt cx="879705" cy="790748"/>
          </a:xfrm>
        </p:grpSpPr>
        <p:cxnSp>
          <p:nvCxnSpPr>
            <p:cNvPr id="131" name="Connettore 1 17">
              <a:extLst>
                <a:ext uri="{FF2B5EF4-FFF2-40B4-BE49-F238E27FC236}">
                  <a16:creationId xmlns:a16="http://schemas.microsoft.com/office/drawing/2014/main" id="{6D263847-0587-4694-87B4-047E388D0B1C}"/>
                </a:ext>
              </a:extLst>
            </p:cNvPr>
            <p:cNvCxnSpPr/>
            <p:nvPr/>
          </p:nvCxnSpPr>
          <p:spPr>
            <a:xfrm flipH="1">
              <a:off x="2690297" y="3554300"/>
              <a:ext cx="347" cy="790748"/>
            </a:xfrm>
            <a:prstGeom prst="line">
              <a:avLst/>
            </a:prstGeom>
            <a:ln>
              <a:solidFill>
                <a:srgbClr val="EB0027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32" name="Rettangolo 35">
              <a:extLst>
                <a:ext uri="{FF2B5EF4-FFF2-40B4-BE49-F238E27FC236}">
                  <a16:creationId xmlns:a16="http://schemas.microsoft.com/office/drawing/2014/main" id="{199F7F6E-D886-44E1-9CF8-BCA2DDC7D3E4}"/>
                </a:ext>
              </a:extLst>
            </p:cNvPr>
            <p:cNvSpPr/>
            <p:nvPr/>
          </p:nvSpPr>
          <p:spPr>
            <a:xfrm>
              <a:off x="1810939" y="3656474"/>
              <a:ext cx="588867" cy="588867"/>
            </a:xfrm>
            <a:prstGeom prst="rect">
              <a:avLst/>
            </a:prstGeom>
            <a:solidFill>
              <a:srgbClr val="FF4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3" name="Rettangolo 40">
            <a:extLst>
              <a:ext uri="{FF2B5EF4-FFF2-40B4-BE49-F238E27FC236}">
                <a16:creationId xmlns:a16="http://schemas.microsoft.com/office/drawing/2014/main" id="{BC2B97A7-9A90-4862-9A21-F326ABE2E65B}"/>
              </a:ext>
            </a:extLst>
          </p:cNvPr>
          <p:cNvSpPr/>
          <p:nvPr/>
        </p:nvSpPr>
        <p:spPr>
          <a:xfrm>
            <a:off x="11377743" y="4551829"/>
            <a:ext cx="529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baseline="30000">
                <a:solidFill>
                  <a:srgbClr val="FFFFFF"/>
                </a:solidFill>
                <a:latin typeface="TIM Sans" panose="00000500000000000000" pitchFamily="50" charset="0"/>
              </a:rPr>
              <a:t>#</a:t>
            </a:r>
            <a:r>
              <a:rPr lang="en-GB">
                <a:solidFill>
                  <a:srgbClr val="FFFFFF"/>
                </a:solidFill>
                <a:latin typeface="TIM Sans" panose="00000500000000000000" pitchFamily="50" charset="0"/>
              </a:rPr>
              <a:t>05</a:t>
            </a:r>
            <a:endParaRPr lang="en-GB"/>
          </a:p>
        </p:txBody>
      </p:sp>
      <p:grpSp>
        <p:nvGrpSpPr>
          <p:cNvPr id="137" name="Gruppo 5">
            <a:extLst>
              <a:ext uri="{FF2B5EF4-FFF2-40B4-BE49-F238E27FC236}">
                <a16:creationId xmlns:a16="http://schemas.microsoft.com/office/drawing/2014/main" id="{7FB18299-08BE-485F-B8C4-030F2C164461}"/>
              </a:ext>
            </a:extLst>
          </p:cNvPr>
          <p:cNvGrpSpPr/>
          <p:nvPr/>
        </p:nvGrpSpPr>
        <p:grpSpPr>
          <a:xfrm>
            <a:off x="11378595" y="3205688"/>
            <a:ext cx="879705" cy="790748"/>
            <a:chOff x="1810939" y="4635090"/>
            <a:chExt cx="879705" cy="790748"/>
          </a:xfrm>
        </p:grpSpPr>
        <p:cxnSp>
          <p:nvCxnSpPr>
            <p:cNvPr id="138" name="Connettore 1 20">
              <a:extLst>
                <a:ext uri="{FF2B5EF4-FFF2-40B4-BE49-F238E27FC236}">
                  <a16:creationId xmlns:a16="http://schemas.microsoft.com/office/drawing/2014/main" id="{846206E6-B8C3-4A30-B2EE-0A6EFE1137A6}"/>
                </a:ext>
              </a:extLst>
            </p:cNvPr>
            <p:cNvCxnSpPr/>
            <p:nvPr/>
          </p:nvCxnSpPr>
          <p:spPr>
            <a:xfrm flipH="1">
              <a:off x="2690297" y="4635090"/>
              <a:ext cx="347" cy="790748"/>
            </a:xfrm>
            <a:prstGeom prst="line">
              <a:avLst/>
            </a:prstGeom>
            <a:ln>
              <a:solidFill>
                <a:srgbClr val="EB0027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39" name="Rettangolo 36">
              <a:extLst>
                <a:ext uri="{FF2B5EF4-FFF2-40B4-BE49-F238E27FC236}">
                  <a16:creationId xmlns:a16="http://schemas.microsoft.com/office/drawing/2014/main" id="{8BDB4502-921D-4C8F-BD73-6CFD1D60CA5A}"/>
                </a:ext>
              </a:extLst>
            </p:cNvPr>
            <p:cNvSpPr/>
            <p:nvPr/>
          </p:nvSpPr>
          <p:spPr>
            <a:xfrm>
              <a:off x="1810939" y="4739316"/>
              <a:ext cx="588867" cy="58886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0" name="Rettangolo 40">
            <a:extLst>
              <a:ext uri="{FF2B5EF4-FFF2-40B4-BE49-F238E27FC236}">
                <a16:creationId xmlns:a16="http://schemas.microsoft.com/office/drawing/2014/main" id="{17F591CC-2F92-4D3E-AEDE-682142E84D2D}"/>
              </a:ext>
            </a:extLst>
          </p:cNvPr>
          <p:cNvSpPr/>
          <p:nvPr/>
        </p:nvSpPr>
        <p:spPr>
          <a:xfrm>
            <a:off x="11403803" y="3416396"/>
            <a:ext cx="5389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aseline="30000">
                <a:solidFill>
                  <a:srgbClr val="FFFFFF"/>
                </a:solidFill>
                <a:latin typeface="TIM Sans" panose="00000500000000000000" pitchFamily="50" charset="0"/>
              </a:rPr>
              <a:t>#</a:t>
            </a:r>
            <a:r>
              <a:rPr lang="en-GB">
                <a:solidFill>
                  <a:srgbClr val="FFFFFF"/>
                </a:solidFill>
                <a:latin typeface="TIM Sans" panose="00000500000000000000" pitchFamily="50" charset="0"/>
              </a:rPr>
              <a:t>04</a:t>
            </a:r>
            <a:endParaRPr lang="en-GB"/>
          </a:p>
        </p:txBody>
      </p:sp>
      <p:grpSp>
        <p:nvGrpSpPr>
          <p:cNvPr id="141" name="Gruppo 5">
            <a:extLst>
              <a:ext uri="{FF2B5EF4-FFF2-40B4-BE49-F238E27FC236}">
                <a16:creationId xmlns:a16="http://schemas.microsoft.com/office/drawing/2014/main" id="{BBB26438-2F51-4D97-9210-C2F760C0C4D1}"/>
              </a:ext>
            </a:extLst>
          </p:cNvPr>
          <p:cNvGrpSpPr/>
          <p:nvPr/>
        </p:nvGrpSpPr>
        <p:grpSpPr>
          <a:xfrm>
            <a:off x="11002986" y="2434105"/>
            <a:ext cx="879705" cy="790748"/>
            <a:chOff x="1810939" y="4635090"/>
            <a:chExt cx="879705" cy="790748"/>
          </a:xfrm>
        </p:grpSpPr>
        <p:cxnSp>
          <p:nvCxnSpPr>
            <p:cNvPr id="142" name="Connettore 1 20">
              <a:extLst>
                <a:ext uri="{FF2B5EF4-FFF2-40B4-BE49-F238E27FC236}">
                  <a16:creationId xmlns:a16="http://schemas.microsoft.com/office/drawing/2014/main" id="{FF895D49-81EE-411D-991A-AF808CE03148}"/>
                </a:ext>
              </a:extLst>
            </p:cNvPr>
            <p:cNvCxnSpPr/>
            <p:nvPr/>
          </p:nvCxnSpPr>
          <p:spPr>
            <a:xfrm flipH="1">
              <a:off x="2690297" y="4635090"/>
              <a:ext cx="347" cy="790748"/>
            </a:xfrm>
            <a:prstGeom prst="line">
              <a:avLst/>
            </a:prstGeom>
            <a:ln>
              <a:solidFill>
                <a:srgbClr val="EB0027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43" name="Rettangolo 36">
              <a:extLst>
                <a:ext uri="{FF2B5EF4-FFF2-40B4-BE49-F238E27FC236}">
                  <a16:creationId xmlns:a16="http://schemas.microsoft.com/office/drawing/2014/main" id="{7407F093-4986-4A7A-8205-68A2B34981A8}"/>
                </a:ext>
              </a:extLst>
            </p:cNvPr>
            <p:cNvSpPr/>
            <p:nvPr/>
          </p:nvSpPr>
          <p:spPr>
            <a:xfrm>
              <a:off x="1810939" y="4739316"/>
              <a:ext cx="588867" cy="58886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4" name="Rettangolo 40">
            <a:extLst>
              <a:ext uri="{FF2B5EF4-FFF2-40B4-BE49-F238E27FC236}">
                <a16:creationId xmlns:a16="http://schemas.microsoft.com/office/drawing/2014/main" id="{C7833BEF-32E7-4601-8785-CE795CD8D1E8}"/>
              </a:ext>
            </a:extLst>
          </p:cNvPr>
          <p:cNvSpPr/>
          <p:nvPr/>
        </p:nvSpPr>
        <p:spPr>
          <a:xfrm>
            <a:off x="11028194" y="2644813"/>
            <a:ext cx="5389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aseline="30000">
                <a:solidFill>
                  <a:srgbClr val="FFFFFF"/>
                </a:solidFill>
                <a:latin typeface="TIM Sans" panose="00000500000000000000" pitchFamily="50" charset="0"/>
              </a:rPr>
              <a:t>#</a:t>
            </a:r>
            <a:r>
              <a:rPr lang="en-GB">
                <a:solidFill>
                  <a:srgbClr val="FFFFFF"/>
                </a:solidFill>
                <a:latin typeface="TIM Sans" panose="00000500000000000000" pitchFamily="50" charset="0"/>
              </a:rPr>
              <a:t>04</a:t>
            </a:r>
            <a:endParaRPr lang="en-GB"/>
          </a:p>
        </p:txBody>
      </p:sp>
      <p:grpSp>
        <p:nvGrpSpPr>
          <p:cNvPr id="145" name="Gruppo 5">
            <a:extLst>
              <a:ext uri="{FF2B5EF4-FFF2-40B4-BE49-F238E27FC236}">
                <a16:creationId xmlns:a16="http://schemas.microsoft.com/office/drawing/2014/main" id="{9389CAC2-B591-4C96-8742-42AD536B06C0}"/>
              </a:ext>
            </a:extLst>
          </p:cNvPr>
          <p:cNvGrpSpPr/>
          <p:nvPr/>
        </p:nvGrpSpPr>
        <p:grpSpPr>
          <a:xfrm>
            <a:off x="9953207" y="1105659"/>
            <a:ext cx="879705" cy="790748"/>
            <a:chOff x="1810939" y="4635090"/>
            <a:chExt cx="879705" cy="790748"/>
          </a:xfrm>
        </p:grpSpPr>
        <p:cxnSp>
          <p:nvCxnSpPr>
            <p:cNvPr id="146" name="Connettore 1 20">
              <a:extLst>
                <a:ext uri="{FF2B5EF4-FFF2-40B4-BE49-F238E27FC236}">
                  <a16:creationId xmlns:a16="http://schemas.microsoft.com/office/drawing/2014/main" id="{F5E44F81-0CE3-4B75-93D8-A66D039CF1CE}"/>
                </a:ext>
              </a:extLst>
            </p:cNvPr>
            <p:cNvCxnSpPr/>
            <p:nvPr/>
          </p:nvCxnSpPr>
          <p:spPr>
            <a:xfrm flipH="1">
              <a:off x="2690297" y="4635090"/>
              <a:ext cx="347" cy="790748"/>
            </a:xfrm>
            <a:prstGeom prst="line">
              <a:avLst/>
            </a:prstGeom>
            <a:ln>
              <a:solidFill>
                <a:srgbClr val="EB0027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47" name="Rettangolo 36">
              <a:extLst>
                <a:ext uri="{FF2B5EF4-FFF2-40B4-BE49-F238E27FC236}">
                  <a16:creationId xmlns:a16="http://schemas.microsoft.com/office/drawing/2014/main" id="{8B2602B6-66A2-4B4D-85DD-23485A848DCE}"/>
                </a:ext>
              </a:extLst>
            </p:cNvPr>
            <p:cNvSpPr/>
            <p:nvPr/>
          </p:nvSpPr>
          <p:spPr>
            <a:xfrm>
              <a:off x="1810939" y="4739316"/>
              <a:ext cx="588867" cy="58886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8" name="Rettangolo 40">
            <a:extLst>
              <a:ext uri="{FF2B5EF4-FFF2-40B4-BE49-F238E27FC236}">
                <a16:creationId xmlns:a16="http://schemas.microsoft.com/office/drawing/2014/main" id="{CD6F08DD-8D1D-4678-A2BB-0BBF9766F89C}"/>
              </a:ext>
            </a:extLst>
          </p:cNvPr>
          <p:cNvSpPr/>
          <p:nvPr/>
        </p:nvSpPr>
        <p:spPr>
          <a:xfrm>
            <a:off x="9978415" y="1316367"/>
            <a:ext cx="5389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aseline="30000">
                <a:solidFill>
                  <a:srgbClr val="FFFFFF"/>
                </a:solidFill>
                <a:latin typeface="TIM Sans" panose="00000500000000000000" pitchFamily="50" charset="0"/>
              </a:rPr>
              <a:t>#</a:t>
            </a:r>
            <a:r>
              <a:rPr lang="en-GB">
                <a:solidFill>
                  <a:srgbClr val="FFFFFF"/>
                </a:solidFill>
                <a:latin typeface="TIM Sans" panose="00000500000000000000" pitchFamily="50" charset="0"/>
              </a:rPr>
              <a:t>04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131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D5526-C99D-4E68-B445-1816A8B70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OneM2M mapping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FD6CC7-2799-4247-8B94-B4BEECC0FF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CEFDA2-BA7C-4A2C-BF23-91B04AACB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759" y="1375269"/>
            <a:ext cx="10412896" cy="501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77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o 4">
            <a:extLst>
              <a:ext uri="{FF2B5EF4-FFF2-40B4-BE49-F238E27FC236}">
                <a16:creationId xmlns:a16="http://schemas.microsoft.com/office/drawing/2014/main" id="{D2634AAC-68FA-4DD0-923E-5213E2D61900}"/>
              </a:ext>
            </a:extLst>
          </p:cNvPr>
          <p:cNvGrpSpPr/>
          <p:nvPr/>
        </p:nvGrpSpPr>
        <p:grpSpPr>
          <a:xfrm>
            <a:off x="392127" y="5546406"/>
            <a:ext cx="879705" cy="790748"/>
            <a:chOff x="1810939" y="3554300"/>
            <a:chExt cx="879705" cy="790748"/>
          </a:xfrm>
          <a:solidFill>
            <a:srgbClr val="00B0F0"/>
          </a:solidFill>
        </p:grpSpPr>
        <p:cxnSp>
          <p:nvCxnSpPr>
            <p:cNvPr id="29" name="Connettore 1 17">
              <a:extLst>
                <a:ext uri="{FF2B5EF4-FFF2-40B4-BE49-F238E27FC236}">
                  <a16:creationId xmlns:a16="http://schemas.microsoft.com/office/drawing/2014/main" id="{7C37A17E-6170-45AA-91DD-82DB8F60D97C}"/>
                </a:ext>
              </a:extLst>
            </p:cNvPr>
            <p:cNvCxnSpPr/>
            <p:nvPr/>
          </p:nvCxnSpPr>
          <p:spPr>
            <a:xfrm flipH="1">
              <a:off x="2690297" y="3554300"/>
              <a:ext cx="347" cy="790748"/>
            </a:xfrm>
            <a:prstGeom prst="line">
              <a:avLst/>
            </a:prstGeom>
            <a:grpFill/>
            <a:ln>
              <a:solidFill>
                <a:srgbClr val="298FD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0" name="Rettangolo 35">
              <a:extLst>
                <a:ext uri="{FF2B5EF4-FFF2-40B4-BE49-F238E27FC236}">
                  <a16:creationId xmlns:a16="http://schemas.microsoft.com/office/drawing/2014/main" id="{33A5950E-A379-4E93-8B9F-0B03A3E37D02}"/>
                </a:ext>
              </a:extLst>
            </p:cNvPr>
            <p:cNvSpPr/>
            <p:nvPr/>
          </p:nvSpPr>
          <p:spPr>
            <a:xfrm>
              <a:off x="1810939" y="3656474"/>
              <a:ext cx="588867" cy="588867"/>
            </a:xfrm>
            <a:prstGeom prst="rect">
              <a:avLst/>
            </a:prstGeom>
            <a:grpFill/>
            <a:ln>
              <a:solidFill>
                <a:srgbClr val="298F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9" name="Titolo 1">
            <a:extLst>
              <a:ext uri="{FF2B5EF4-FFF2-40B4-BE49-F238E27FC236}">
                <a16:creationId xmlns:a16="http://schemas.microsoft.com/office/drawing/2014/main" id="{56A268B8-9F05-CD4F-AA9F-19FD7A6F96E1}"/>
              </a:ext>
            </a:extLst>
          </p:cNvPr>
          <p:cNvSpPr txBox="1">
            <a:spLocks/>
          </p:cNvSpPr>
          <p:nvPr/>
        </p:nvSpPr>
        <p:spPr>
          <a:xfrm>
            <a:off x="616190" y="382808"/>
            <a:ext cx="7213757" cy="4352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200" dirty="0">
                <a:solidFill>
                  <a:srgbClr val="283481"/>
                </a:solidFill>
                <a:latin typeface="TIM Sans Medium" panose="02020503040602060503" pitchFamily="18" charset="0"/>
              </a:rPr>
              <a:t>Smart Lift IoT System - </a:t>
            </a:r>
            <a:r>
              <a:rPr lang="en-GB" sz="2400" kern="1000" spc="-20" dirty="0">
                <a:solidFill>
                  <a:srgbClr val="283481"/>
                </a:solidFill>
                <a:latin typeface="TIM Sans" panose="02020503040602060503" pitchFamily="18" charset="77"/>
                <a:cs typeface="Arial" panose="020B0604020202020204" pitchFamily="34" charset="0"/>
              </a:rPr>
              <a:t>ETSI TS 103 735: information</a:t>
            </a:r>
          </a:p>
          <a:p>
            <a:endParaRPr lang="en-GB" sz="2200" dirty="0">
              <a:solidFill>
                <a:srgbClr val="283481"/>
              </a:solidFill>
              <a:latin typeface="TIM Sans Medium" panose="02020503040602060503" pitchFamily="18" charset="0"/>
            </a:endParaRPr>
          </a:p>
        </p:txBody>
      </p:sp>
      <p:sp>
        <p:nvSpPr>
          <p:cNvPr id="11" name="Segnaposto testo 13">
            <a:extLst>
              <a:ext uri="{FF2B5EF4-FFF2-40B4-BE49-F238E27FC236}">
                <a16:creationId xmlns:a16="http://schemas.microsoft.com/office/drawing/2014/main" id="{4A5CA9B5-611D-CA41-A8EA-B9CCFBCCFEF4}"/>
              </a:ext>
            </a:extLst>
          </p:cNvPr>
          <p:cNvSpPr txBox="1">
            <a:spLocks/>
          </p:cNvSpPr>
          <p:nvPr/>
        </p:nvSpPr>
        <p:spPr>
          <a:xfrm>
            <a:off x="1302173" y="1406190"/>
            <a:ext cx="4471428" cy="79074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 sz="1400" b="0" baseline="0">
                <a:solidFill>
                  <a:schemeClr val="accent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marL="446088" indent="11113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>
                <a:solidFill>
                  <a:schemeClr val="accent1"/>
                </a:solidFill>
                <a:latin typeface="Arial"/>
                <a:ea typeface="Arial" charset="0"/>
                <a:cs typeface="Arial"/>
              </a:defRPr>
            </a:lvl2pPr>
            <a:lvl3pPr marL="893763" indent="20638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 sz="1600">
                <a:solidFill>
                  <a:schemeClr val="accent1"/>
                </a:solidFill>
                <a:latin typeface="Arial"/>
                <a:ea typeface="Arial" charset="0"/>
                <a:cs typeface="Arial"/>
              </a:defRPr>
            </a:lvl3pPr>
            <a:lvl4pPr marL="1339850" indent="317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 sz="1200">
                <a:solidFill>
                  <a:srgbClr val="114986"/>
                </a:solidFill>
                <a:latin typeface="Arial"/>
                <a:ea typeface="Arial" charset="0"/>
                <a:cs typeface="Arial"/>
              </a:defRPr>
            </a:lvl4pPr>
            <a:lvl5pPr marL="20716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5pPr>
            <a:lvl6pPr marL="25288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6pPr>
            <a:lvl7pPr marL="29860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7pPr>
            <a:lvl8pPr marL="34432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8pPr>
            <a:lvl9pPr marL="39004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9pPr>
          </a:lstStyle>
          <a:p>
            <a:r>
              <a:rPr lang="en-GB" sz="1300" b="1" dirty="0">
                <a:solidFill>
                  <a:srgbClr val="00468F"/>
                </a:solidFill>
                <a:latin typeface="TIM Sans" panose="02020503040602060503" pitchFamily="18" charset="77"/>
              </a:rPr>
              <a:t>Smart Lift installations Identification and information</a:t>
            </a:r>
            <a:endParaRPr lang="en-GB" sz="1300" dirty="0">
              <a:solidFill>
                <a:srgbClr val="00468F"/>
              </a:solidFill>
              <a:latin typeface="TIM Sans" panose="02020503040602060503" pitchFamily="18" charset="77"/>
            </a:endParaRP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CE21CBC5-57D2-6747-95D3-9BFA7E7F41C4}"/>
              </a:ext>
            </a:extLst>
          </p:cNvPr>
          <p:cNvSpPr txBox="1">
            <a:spLocks/>
          </p:cNvSpPr>
          <p:nvPr/>
        </p:nvSpPr>
        <p:spPr>
          <a:xfrm>
            <a:off x="1302173" y="2486980"/>
            <a:ext cx="4469346" cy="79074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 sz="1400" b="0" baseline="0">
                <a:solidFill>
                  <a:schemeClr val="accent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marL="446088" indent="11113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>
                <a:solidFill>
                  <a:schemeClr val="accent1"/>
                </a:solidFill>
                <a:latin typeface="Arial"/>
                <a:ea typeface="Arial" charset="0"/>
                <a:cs typeface="Arial"/>
              </a:defRPr>
            </a:lvl2pPr>
            <a:lvl3pPr marL="893763" indent="20638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 sz="1600">
                <a:solidFill>
                  <a:schemeClr val="accent1"/>
                </a:solidFill>
                <a:latin typeface="Arial"/>
                <a:ea typeface="Arial" charset="0"/>
                <a:cs typeface="Arial"/>
              </a:defRPr>
            </a:lvl3pPr>
            <a:lvl4pPr marL="1339850" indent="317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 sz="1200">
                <a:solidFill>
                  <a:srgbClr val="114986"/>
                </a:solidFill>
                <a:latin typeface="Arial"/>
                <a:ea typeface="Arial" charset="0"/>
                <a:cs typeface="Arial"/>
              </a:defRPr>
            </a:lvl4pPr>
            <a:lvl5pPr marL="20716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5pPr>
            <a:lvl6pPr marL="25288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6pPr>
            <a:lvl7pPr marL="29860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7pPr>
            <a:lvl8pPr marL="34432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8pPr>
            <a:lvl9pPr marL="39004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9pPr>
          </a:lstStyle>
          <a:p>
            <a:r>
              <a:rPr lang="en-GB" sz="1300" b="1" dirty="0">
                <a:solidFill>
                  <a:srgbClr val="00468F"/>
                </a:solidFill>
                <a:latin typeface="TIM Sans" panose="02020503040602060503" pitchFamily="18" charset="77"/>
              </a:rPr>
              <a:t>administrative Information</a:t>
            </a:r>
            <a:endParaRPr lang="en-GB" sz="1300" dirty="0">
              <a:solidFill>
                <a:srgbClr val="00468F"/>
              </a:solidFill>
              <a:latin typeface="TIM Sans" panose="02020503040602060503" pitchFamily="18" charset="77"/>
            </a:endParaRPr>
          </a:p>
        </p:txBody>
      </p:sp>
      <p:sp>
        <p:nvSpPr>
          <p:cNvPr id="17" name="Segnaposto testo 13">
            <a:extLst>
              <a:ext uri="{FF2B5EF4-FFF2-40B4-BE49-F238E27FC236}">
                <a16:creationId xmlns:a16="http://schemas.microsoft.com/office/drawing/2014/main" id="{E32DFAF9-044C-614E-AE5C-5319366E8D5D}"/>
              </a:ext>
            </a:extLst>
          </p:cNvPr>
          <p:cNvSpPr txBox="1">
            <a:spLocks/>
          </p:cNvSpPr>
          <p:nvPr/>
        </p:nvSpPr>
        <p:spPr>
          <a:xfrm>
            <a:off x="1313113" y="3621985"/>
            <a:ext cx="4580097" cy="79074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 sz="1400" b="0" baseline="0">
                <a:solidFill>
                  <a:schemeClr val="accent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marL="446088" indent="11113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>
                <a:solidFill>
                  <a:schemeClr val="accent1"/>
                </a:solidFill>
                <a:latin typeface="Arial"/>
                <a:ea typeface="Arial" charset="0"/>
                <a:cs typeface="Arial"/>
              </a:defRPr>
            </a:lvl2pPr>
            <a:lvl3pPr marL="893763" indent="20638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 sz="1600">
                <a:solidFill>
                  <a:schemeClr val="accent1"/>
                </a:solidFill>
                <a:latin typeface="Arial"/>
                <a:ea typeface="Arial" charset="0"/>
                <a:cs typeface="Arial"/>
              </a:defRPr>
            </a:lvl3pPr>
            <a:lvl4pPr marL="1339850" indent="317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 sz="1200">
                <a:solidFill>
                  <a:srgbClr val="114986"/>
                </a:solidFill>
                <a:latin typeface="Arial"/>
                <a:ea typeface="Arial" charset="0"/>
                <a:cs typeface="Arial"/>
              </a:defRPr>
            </a:lvl4pPr>
            <a:lvl5pPr marL="20716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5pPr>
            <a:lvl6pPr marL="25288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6pPr>
            <a:lvl7pPr marL="29860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7pPr>
            <a:lvl8pPr marL="34432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8pPr>
            <a:lvl9pPr marL="39004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9pPr>
          </a:lstStyle>
          <a:p>
            <a:r>
              <a:rPr lang="en-GB" sz="1300" b="1" dirty="0">
                <a:solidFill>
                  <a:srgbClr val="00468F"/>
                </a:solidFill>
                <a:latin typeface="TIM Sans" panose="02020503040602060503" pitchFamily="18" charset="77"/>
              </a:rPr>
              <a:t>Configuration information</a:t>
            </a:r>
            <a:endParaRPr lang="en-GB" sz="1300" dirty="0">
              <a:solidFill>
                <a:srgbClr val="00468F"/>
              </a:solidFill>
              <a:latin typeface="TIM Sans" panose="02020503040602060503" pitchFamily="18" charset="77"/>
            </a:endParaRPr>
          </a:p>
        </p:txBody>
      </p:sp>
      <p:sp>
        <p:nvSpPr>
          <p:cNvPr id="20" name="Segnaposto testo 13">
            <a:extLst>
              <a:ext uri="{FF2B5EF4-FFF2-40B4-BE49-F238E27FC236}">
                <a16:creationId xmlns:a16="http://schemas.microsoft.com/office/drawing/2014/main" id="{1F96EC89-FE46-CA40-B04C-39C8DC2689F1}"/>
              </a:ext>
            </a:extLst>
          </p:cNvPr>
          <p:cNvSpPr txBox="1">
            <a:spLocks/>
          </p:cNvSpPr>
          <p:nvPr/>
        </p:nvSpPr>
        <p:spPr>
          <a:xfrm>
            <a:off x="1302173" y="4647220"/>
            <a:ext cx="4466223" cy="79074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 sz="1400" b="0" baseline="0">
                <a:solidFill>
                  <a:schemeClr val="accent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marL="446088" indent="11113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>
                <a:solidFill>
                  <a:schemeClr val="accent1"/>
                </a:solidFill>
                <a:latin typeface="Arial"/>
                <a:ea typeface="Arial" charset="0"/>
                <a:cs typeface="Arial"/>
              </a:defRPr>
            </a:lvl2pPr>
            <a:lvl3pPr marL="893763" indent="20638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 sz="1600">
                <a:solidFill>
                  <a:schemeClr val="accent1"/>
                </a:solidFill>
                <a:latin typeface="Arial"/>
                <a:ea typeface="Arial" charset="0"/>
                <a:cs typeface="Arial"/>
              </a:defRPr>
            </a:lvl3pPr>
            <a:lvl4pPr marL="1339850" indent="317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 sz="1200">
                <a:solidFill>
                  <a:srgbClr val="114986"/>
                </a:solidFill>
                <a:latin typeface="Arial"/>
                <a:ea typeface="Arial" charset="0"/>
                <a:cs typeface="Arial"/>
              </a:defRPr>
            </a:lvl4pPr>
            <a:lvl5pPr marL="20716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5pPr>
            <a:lvl6pPr marL="25288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6pPr>
            <a:lvl7pPr marL="29860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7pPr>
            <a:lvl8pPr marL="34432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8pPr>
            <a:lvl9pPr marL="39004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9pPr>
          </a:lstStyle>
          <a:p>
            <a:r>
              <a:rPr lang="en-GB" sz="1300" b="1" dirty="0">
                <a:solidFill>
                  <a:srgbClr val="00468F"/>
                </a:solidFill>
                <a:latin typeface="TIM Sans" panose="02020503040602060503" pitchFamily="18" charset="77"/>
              </a:rPr>
              <a:t>Status information</a:t>
            </a:r>
            <a:endParaRPr lang="en-GB" sz="1300" dirty="0">
              <a:solidFill>
                <a:srgbClr val="00468F"/>
              </a:solidFill>
              <a:latin typeface="TIM Sans" panose="02020503040602060503" pitchFamily="18" charset="77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8C8DC613-34FF-F647-AAEE-94A0F4C2D745}"/>
              </a:ext>
            </a:extLst>
          </p:cNvPr>
          <p:cNvGrpSpPr/>
          <p:nvPr/>
        </p:nvGrpSpPr>
        <p:grpSpPr>
          <a:xfrm>
            <a:off x="392127" y="1311594"/>
            <a:ext cx="879705" cy="790748"/>
            <a:chOff x="1810939" y="1394060"/>
            <a:chExt cx="879705" cy="790748"/>
          </a:xfrm>
          <a:solidFill>
            <a:srgbClr val="00B0F0"/>
          </a:solidFill>
        </p:grpSpPr>
        <p:cxnSp>
          <p:nvCxnSpPr>
            <p:cNvPr id="12" name="Connettore 1 11">
              <a:extLst>
                <a:ext uri="{FF2B5EF4-FFF2-40B4-BE49-F238E27FC236}">
                  <a16:creationId xmlns:a16="http://schemas.microsoft.com/office/drawing/2014/main" id="{46BE18AD-EC4C-3644-86D4-9237036B9C62}"/>
                </a:ext>
              </a:extLst>
            </p:cNvPr>
            <p:cNvCxnSpPr/>
            <p:nvPr/>
          </p:nvCxnSpPr>
          <p:spPr>
            <a:xfrm flipH="1">
              <a:off x="2690297" y="1394060"/>
              <a:ext cx="347" cy="790748"/>
            </a:xfrm>
            <a:prstGeom prst="line">
              <a:avLst/>
            </a:prstGeom>
            <a:grpFill/>
            <a:ln>
              <a:solidFill>
                <a:srgbClr val="298FD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4" name="Rettangolo 33">
              <a:extLst>
                <a:ext uri="{FF2B5EF4-FFF2-40B4-BE49-F238E27FC236}">
                  <a16:creationId xmlns:a16="http://schemas.microsoft.com/office/drawing/2014/main" id="{4062E0B0-2A37-BE4D-BFB4-9F4B0F7D9364}"/>
                </a:ext>
              </a:extLst>
            </p:cNvPr>
            <p:cNvSpPr/>
            <p:nvPr/>
          </p:nvSpPr>
          <p:spPr>
            <a:xfrm>
              <a:off x="1810939" y="1442663"/>
              <a:ext cx="588867" cy="588867"/>
            </a:xfrm>
            <a:prstGeom prst="rect">
              <a:avLst/>
            </a:prstGeom>
            <a:grpFill/>
            <a:ln>
              <a:solidFill>
                <a:srgbClr val="298F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uppo 2">
            <a:extLst>
              <a:ext uri="{FF2B5EF4-FFF2-40B4-BE49-F238E27FC236}">
                <a16:creationId xmlns:a16="http://schemas.microsoft.com/office/drawing/2014/main" id="{3AB596CF-9B1E-1442-ADD3-6DF643DA2547}"/>
              </a:ext>
            </a:extLst>
          </p:cNvPr>
          <p:cNvGrpSpPr/>
          <p:nvPr/>
        </p:nvGrpSpPr>
        <p:grpSpPr>
          <a:xfrm>
            <a:off x="392127" y="2392384"/>
            <a:ext cx="879705" cy="790748"/>
            <a:chOff x="1810939" y="2474850"/>
            <a:chExt cx="879705" cy="790748"/>
          </a:xfrm>
          <a:solidFill>
            <a:schemeClr val="bg1">
              <a:lumMod val="50000"/>
            </a:schemeClr>
          </a:solidFill>
        </p:grpSpPr>
        <p:cxnSp>
          <p:nvCxnSpPr>
            <p:cNvPr id="15" name="Connettore 1 14">
              <a:extLst>
                <a:ext uri="{FF2B5EF4-FFF2-40B4-BE49-F238E27FC236}">
                  <a16:creationId xmlns:a16="http://schemas.microsoft.com/office/drawing/2014/main" id="{C49F6FC3-A866-014A-BF14-8B77C4A98C17}"/>
                </a:ext>
              </a:extLst>
            </p:cNvPr>
            <p:cNvCxnSpPr/>
            <p:nvPr/>
          </p:nvCxnSpPr>
          <p:spPr>
            <a:xfrm flipH="1">
              <a:off x="2690297" y="2474850"/>
              <a:ext cx="347" cy="790748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BBD21D8E-9D97-2043-B26E-CFF468DC3C44}"/>
                </a:ext>
              </a:extLst>
            </p:cNvPr>
            <p:cNvSpPr/>
            <p:nvPr/>
          </p:nvSpPr>
          <p:spPr>
            <a:xfrm>
              <a:off x="1810939" y="2573632"/>
              <a:ext cx="588867" cy="588867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3D4F3256-93EA-C740-9DC3-B2A054502389}"/>
              </a:ext>
            </a:extLst>
          </p:cNvPr>
          <p:cNvGrpSpPr/>
          <p:nvPr/>
        </p:nvGrpSpPr>
        <p:grpSpPr>
          <a:xfrm>
            <a:off x="392127" y="3445453"/>
            <a:ext cx="879705" cy="790748"/>
            <a:chOff x="1810939" y="3554300"/>
            <a:chExt cx="879705" cy="790748"/>
          </a:xfrm>
          <a:solidFill>
            <a:srgbClr val="00B0F0"/>
          </a:solidFill>
        </p:grpSpPr>
        <p:cxnSp>
          <p:nvCxnSpPr>
            <p:cNvPr id="18" name="Connettore 1 17">
              <a:extLst>
                <a:ext uri="{FF2B5EF4-FFF2-40B4-BE49-F238E27FC236}">
                  <a16:creationId xmlns:a16="http://schemas.microsoft.com/office/drawing/2014/main" id="{2FCE068B-5ED4-694A-9F1C-AF2730B7FECF}"/>
                </a:ext>
              </a:extLst>
            </p:cNvPr>
            <p:cNvCxnSpPr/>
            <p:nvPr/>
          </p:nvCxnSpPr>
          <p:spPr>
            <a:xfrm flipH="1">
              <a:off x="2690297" y="3554300"/>
              <a:ext cx="347" cy="790748"/>
            </a:xfrm>
            <a:prstGeom prst="line">
              <a:avLst/>
            </a:prstGeom>
            <a:grpFill/>
            <a:ln>
              <a:solidFill>
                <a:srgbClr val="EB0027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6" name="Rettangolo 35">
              <a:extLst>
                <a:ext uri="{FF2B5EF4-FFF2-40B4-BE49-F238E27FC236}">
                  <a16:creationId xmlns:a16="http://schemas.microsoft.com/office/drawing/2014/main" id="{4B0E0EF2-9E9D-F44A-8EBC-DEDE6B9737F4}"/>
                </a:ext>
              </a:extLst>
            </p:cNvPr>
            <p:cNvSpPr/>
            <p:nvPr/>
          </p:nvSpPr>
          <p:spPr>
            <a:xfrm>
              <a:off x="1810939" y="3656474"/>
              <a:ext cx="588867" cy="5888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uppo 5">
            <a:extLst>
              <a:ext uri="{FF2B5EF4-FFF2-40B4-BE49-F238E27FC236}">
                <a16:creationId xmlns:a16="http://schemas.microsoft.com/office/drawing/2014/main" id="{C226D8D9-B245-4C41-8DAE-255729EFB565}"/>
              </a:ext>
            </a:extLst>
          </p:cNvPr>
          <p:cNvGrpSpPr/>
          <p:nvPr/>
        </p:nvGrpSpPr>
        <p:grpSpPr>
          <a:xfrm>
            <a:off x="392127" y="4552624"/>
            <a:ext cx="879705" cy="790748"/>
            <a:chOff x="1810939" y="4635090"/>
            <a:chExt cx="879705" cy="790748"/>
          </a:xfrm>
          <a:solidFill>
            <a:schemeClr val="bg1">
              <a:lumMod val="50000"/>
            </a:schemeClr>
          </a:solidFill>
        </p:grpSpPr>
        <p:cxnSp>
          <p:nvCxnSpPr>
            <p:cNvPr id="21" name="Connettore 1 20">
              <a:extLst>
                <a:ext uri="{FF2B5EF4-FFF2-40B4-BE49-F238E27FC236}">
                  <a16:creationId xmlns:a16="http://schemas.microsoft.com/office/drawing/2014/main" id="{79DFD1C3-202A-9941-B2DC-47EF6694F431}"/>
                </a:ext>
              </a:extLst>
            </p:cNvPr>
            <p:cNvCxnSpPr/>
            <p:nvPr/>
          </p:nvCxnSpPr>
          <p:spPr>
            <a:xfrm flipH="1">
              <a:off x="2690297" y="4635090"/>
              <a:ext cx="347" cy="790748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7" name="Rettangolo 36">
              <a:extLst>
                <a:ext uri="{FF2B5EF4-FFF2-40B4-BE49-F238E27FC236}">
                  <a16:creationId xmlns:a16="http://schemas.microsoft.com/office/drawing/2014/main" id="{9E6BF885-ABD2-2444-AF92-CA2800C0AAB1}"/>
                </a:ext>
              </a:extLst>
            </p:cNvPr>
            <p:cNvSpPr/>
            <p:nvPr/>
          </p:nvSpPr>
          <p:spPr>
            <a:xfrm>
              <a:off x="1810939" y="4739316"/>
              <a:ext cx="588867" cy="588867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Rettangolo 3">
            <a:extLst>
              <a:ext uri="{FF2B5EF4-FFF2-40B4-BE49-F238E27FC236}">
                <a16:creationId xmlns:a16="http://schemas.microsoft.com/office/drawing/2014/main" id="{1D49DBD8-DA3A-3540-A082-6BFB76088BD0}"/>
              </a:ext>
            </a:extLst>
          </p:cNvPr>
          <p:cNvSpPr/>
          <p:nvPr/>
        </p:nvSpPr>
        <p:spPr>
          <a:xfrm>
            <a:off x="422945" y="1461335"/>
            <a:ext cx="527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baseline="30000" dirty="0">
                <a:solidFill>
                  <a:srgbClr val="FFFFFF"/>
                </a:solidFill>
                <a:latin typeface="TIM Sans" panose="00000500000000000000" pitchFamily="50" charset="0"/>
              </a:rPr>
              <a:t>#</a:t>
            </a:r>
            <a:r>
              <a:rPr lang="en-GB" dirty="0">
                <a:solidFill>
                  <a:srgbClr val="FFFFFF"/>
                </a:solidFill>
                <a:latin typeface="TIM Sans" panose="00000500000000000000" pitchFamily="50" charset="0"/>
              </a:rPr>
              <a:t>01</a:t>
            </a:r>
            <a:endParaRPr lang="en-GB" dirty="0"/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9E401F1A-8ECF-4E4D-932C-9789CA8EF125}"/>
              </a:ext>
            </a:extLst>
          </p:cNvPr>
          <p:cNvSpPr/>
          <p:nvPr/>
        </p:nvSpPr>
        <p:spPr>
          <a:xfrm>
            <a:off x="422144" y="2604335"/>
            <a:ext cx="529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baseline="30000">
                <a:solidFill>
                  <a:srgbClr val="FFFFFF"/>
                </a:solidFill>
                <a:latin typeface="TIM Sans" panose="00000500000000000000" pitchFamily="50" charset="0"/>
              </a:rPr>
              <a:t>#</a:t>
            </a:r>
            <a:r>
              <a:rPr lang="en-GB">
                <a:solidFill>
                  <a:srgbClr val="FFFFFF"/>
                </a:solidFill>
                <a:latin typeface="TIM Sans" panose="00000500000000000000" pitchFamily="50" charset="0"/>
              </a:rPr>
              <a:t>02</a:t>
            </a:r>
            <a:endParaRPr lang="en-GB"/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8CFB3A98-D169-4547-8F26-658E4B3C64A8}"/>
              </a:ext>
            </a:extLst>
          </p:cNvPr>
          <p:cNvSpPr/>
          <p:nvPr/>
        </p:nvSpPr>
        <p:spPr>
          <a:xfrm>
            <a:off x="422144" y="3699209"/>
            <a:ext cx="529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baseline="30000">
                <a:solidFill>
                  <a:srgbClr val="FFFFFF"/>
                </a:solidFill>
                <a:latin typeface="TIM Sans" panose="00000500000000000000" pitchFamily="50" charset="0"/>
              </a:rPr>
              <a:t>#</a:t>
            </a:r>
            <a:r>
              <a:rPr lang="en-GB">
                <a:solidFill>
                  <a:srgbClr val="FFFFFF"/>
                </a:solidFill>
                <a:latin typeface="TIM Sans" panose="00000500000000000000" pitchFamily="50" charset="0"/>
              </a:rPr>
              <a:t>03</a:t>
            </a:r>
            <a:endParaRPr lang="en-GB"/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B37D340E-B73F-274D-BC50-770FFC5AAB73}"/>
              </a:ext>
            </a:extLst>
          </p:cNvPr>
          <p:cNvSpPr/>
          <p:nvPr/>
        </p:nvSpPr>
        <p:spPr>
          <a:xfrm>
            <a:off x="417335" y="4763332"/>
            <a:ext cx="538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baseline="30000">
                <a:solidFill>
                  <a:srgbClr val="FFFFFF"/>
                </a:solidFill>
                <a:latin typeface="TIM Sans" panose="00000500000000000000" pitchFamily="50" charset="0"/>
              </a:rPr>
              <a:t>#</a:t>
            </a:r>
            <a:r>
              <a:rPr lang="en-GB">
                <a:solidFill>
                  <a:srgbClr val="FFFFFF"/>
                </a:solidFill>
                <a:latin typeface="TIM Sans" panose="00000500000000000000" pitchFamily="50" charset="0"/>
              </a:rPr>
              <a:t>04</a:t>
            </a:r>
            <a:endParaRPr lang="en-GB"/>
          </a:p>
        </p:txBody>
      </p:sp>
      <p:sp>
        <p:nvSpPr>
          <p:cNvPr id="23" name="Segnaposto testo 13">
            <a:extLst>
              <a:ext uri="{FF2B5EF4-FFF2-40B4-BE49-F238E27FC236}">
                <a16:creationId xmlns:a16="http://schemas.microsoft.com/office/drawing/2014/main" id="{0326012D-29B2-4C92-A1DC-D55930332437}"/>
              </a:ext>
            </a:extLst>
          </p:cNvPr>
          <p:cNvSpPr txBox="1">
            <a:spLocks/>
          </p:cNvSpPr>
          <p:nvPr/>
        </p:nvSpPr>
        <p:spPr>
          <a:xfrm>
            <a:off x="1332991" y="5680950"/>
            <a:ext cx="4657196" cy="79074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 sz="1400" b="0" baseline="0">
                <a:solidFill>
                  <a:schemeClr val="accent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marL="446088" indent="11113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>
                <a:solidFill>
                  <a:schemeClr val="accent1"/>
                </a:solidFill>
                <a:latin typeface="Arial"/>
                <a:ea typeface="Arial" charset="0"/>
                <a:cs typeface="Arial"/>
              </a:defRPr>
            </a:lvl2pPr>
            <a:lvl3pPr marL="893763" indent="20638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 sz="1600">
                <a:solidFill>
                  <a:schemeClr val="accent1"/>
                </a:solidFill>
                <a:latin typeface="Arial"/>
                <a:ea typeface="Arial" charset="0"/>
                <a:cs typeface="Arial"/>
              </a:defRPr>
            </a:lvl3pPr>
            <a:lvl4pPr marL="1339850" indent="317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 sz="1200">
                <a:solidFill>
                  <a:srgbClr val="114986"/>
                </a:solidFill>
                <a:latin typeface="Arial"/>
                <a:ea typeface="Arial" charset="0"/>
                <a:cs typeface="Arial"/>
              </a:defRPr>
            </a:lvl4pPr>
            <a:lvl5pPr marL="20716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5pPr>
            <a:lvl6pPr marL="25288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6pPr>
            <a:lvl7pPr marL="29860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7pPr>
            <a:lvl8pPr marL="34432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8pPr>
            <a:lvl9pPr marL="39004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9pPr>
          </a:lstStyle>
          <a:p>
            <a:r>
              <a:rPr lang="en-GB" sz="1300" b="1" dirty="0">
                <a:solidFill>
                  <a:srgbClr val="00468F"/>
                </a:solidFill>
                <a:latin typeface="TIM Sans" panose="02020503040602060503" pitchFamily="18" charset="77"/>
              </a:rPr>
              <a:t>Statistic information</a:t>
            </a:r>
            <a:endParaRPr lang="en-GB" sz="1300" dirty="0">
              <a:solidFill>
                <a:srgbClr val="00468F"/>
              </a:solidFill>
              <a:latin typeface="TIM Sans" panose="02020503040602060503" pitchFamily="18" charset="77"/>
            </a:endParaRPr>
          </a:p>
        </p:txBody>
      </p:sp>
      <p:sp>
        <p:nvSpPr>
          <p:cNvPr id="27" name="Rettangolo 40">
            <a:extLst>
              <a:ext uri="{FF2B5EF4-FFF2-40B4-BE49-F238E27FC236}">
                <a16:creationId xmlns:a16="http://schemas.microsoft.com/office/drawing/2014/main" id="{2A607F46-CD3D-4AC9-9AD7-B5374D1A8DDA}"/>
              </a:ext>
            </a:extLst>
          </p:cNvPr>
          <p:cNvSpPr/>
          <p:nvPr/>
        </p:nvSpPr>
        <p:spPr>
          <a:xfrm>
            <a:off x="452962" y="5797062"/>
            <a:ext cx="529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baseline="30000">
                <a:solidFill>
                  <a:srgbClr val="FFFFFF"/>
                </a:solidFill>
                <a:latin typeface="TIM Sans" panose="00000500000000000000" pitchFamily="50" charset="0"/>
              </a:rPr>
              <a:t>#</a:t>
            </a:r>
            <a:r>
              <a:rPr lang="en-GB">
                <a:solidFill>
                  <a:srgbClr val="FFFFFF"/>
                </a:solidFill>
                <a:latin typeface="TIM Sans" panose="00000500000000000000" pitchFamily="50" charset="0"/>
              </a:rPr>
              <a:t>05</a:t>
            </a:r>
            <a:endParaRPr lang="en-GB"/>
          </a:p>
        </p:txBody>
      </p:sp>
      <p:grpSp>
        <p:nvGrpSpPr>
          <p:cNvPr id="55" name="Gruppo 4">
            <a:extLst>
              <a:ext uri="{FF2B5EF4-FFF2-40B4-BE49-F238E27FC236}">
                <a16:creationId xmlns:a16="http://schemas.microsoft.com/office/drawing/2014/main" id="{3FFC52AF-FB67-459D-8B66-CB8BD7E0F99F}"/>
              </a:ext>
            </a:extLst>
          </p:cNvPr>
          <p:cNvGrpSpPr/>
          <p:nvPr/>
        </p:nvGrpSpPr>
        <p:grpSpPr>
          <a:xfrm>
            <a:off x="6795624" y="5044300"/>
            <a:ext cx="879705" cy="790748"/>
            <a:chOff x="1810939" y="3554300"/>
            <a:chExt cx="879705" cy="790748"/>
          </a:xfrm>
          <a:solidFill>
            <a:srgbClr val="00B0F0"/>
          </a:solidFill>
        </p:grpSpPr>
        <p:cxnSp>
          <p:nvCxnSpPr>
            <p:cNvPr id="56" name="Connettore 1 17">
              <a:extLst>
                <a:ext uri="{FF2B5EF4-FFF2-40B4-BE49-F238E27FC236}">
                  <a16:creationId xmlns:a16="http://schemas.microsoft.com/office/drawing/2014/main" id="{D6EE51A5-212A-4C70-8FEB-6CABF58054F2}"/>
                </a:ext>
              </a:extLst>
            </p:cNvPr>
            <p:cNvCxnSpPr/>
            <p:nvPr/>
          </p:nvCxnSpPr>
          <p:spPr>
            <a:xfrm flipH="1">
              <a:off x="2690297" y="3554300"/>
              <a:ext cx="347" cy="790748"/>
            </a:xfrm>
            <a:prstGeom prst="line">
              <a:avLst/>
            </a:prstGeom>
            <a:grpFill/>
            <a:ln>
              <a:solidFill>
                <a:srgbClr val="298FD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57" name="Rettangolo 35">
              <a:extLst>
                <a:ext uri="{FF2B5EF4-FFF2-40B4-BE49-F238E27FC236}">
                  <a16:creationId xmlns:a16="http://schemas.microsoft.com/office/drawing/2014/main" id="{D13D33CF-B83E-4B97-A1C8-E2F7EC66DA3C}"/>
                </a:ext>
              </a:extLst>
            </p:cNvPr>
            <p:cNvSpPr/>
            <p:nvPr/>
          </p:nvSpPr>
          <p:spPr>
            <a:xfrm>
              <a:off x="1810939" y="3656474"/>
              <a:ext cx="588867" cy="588867"/>
            </a:xfrm>
            <a:prstGeom prst="rect">
              <a:avLst/>
            </a:prstGeom>
            <a:grpFill/>
            <a:ln>
              <a:solidFill>
                <a:srgbClr val="298F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8" name="Segnaposto testo 13">
            <a:extLst>
              <a:ext uri="{FF2B5EF4-FFF2-40B4-BE49-F238E27FC236}">
                <a16:creationId xmlns:a16="http://schemas.microsoft.com/office/drawing/2014/main" id="{480C27D4-F82C-4998-9C87-A3EA2056261F}"/>
              </a:ext>
            </a:extLst>
          </p:cNvPr>
          <p:cNvSpPr txBox="1">
            <a:spLocks/>
          </p:cNvSpPr>
          <p:nvPr/>
        </p:nvSpPr>
        <p:spPr>
          <a:xfrm>
            <a:off x="7705670" y="1984874"/>
            <a:ext cx="4469346" cy="79074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 sz="1400" b="0" baseline="0">
                <a:solidFill>
                  <a:schemeClr val="accent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marL="446088" indent="11113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>
                <a:solidFill>
                  <a:schemeClr val="accent1"/>
                </a:solidFill>
                <a:latin typeface="Arial"/>
                <a:ea typeface="Arial" charset="0"/>
                <a:cs typeface="Arial"/>
              </a:defRPr>
            </a:lvl2pPr>
            <a:lvl3pPr marL="893763" indent="20638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 sz="1600">
                <a:solidFill>
                  <a:schemeClr val="accent1"/>
                </a:solidFill>
                <a:latin typeface="Arial"/>
                <a:ea typeface="Arial" charset="0"/>
                <a:cs typeface="Arial"/>
              </a:defRPr>
            </a:lvl3pPr>
            <a:lvl4pPr marL="1339850" indent="317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 sz="1200">
                <a:solidFill>
                  <a:srgbClr val="114986"/>
                </a:solidFill>
                <a:latin typeface="Arial"/>
                <a:ea typeface="Arial" charset="0"/>
                <a:cs typeface="Arial"/>
              </a:defRPr>
            </a:lvl4pPr>
            <a:lvl5pPr marL="20716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5pPr>
            <a:lvl6pPr marL="25288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6pPr>
            <a:lvl7pPr marL="29860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7pPr>
            <a:lvl8pPr marL="34432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8pPr>
            <a:lvl9pPr marL="39004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9pPr>
          </a:lstStyle>
          <a:p>
            <a:r>
              <a:rPr lang="en-GB" sz="1300" b="1" dirty="0">
                <a:solidFill>
                  <a:srgbClr val="00468F"/>
                </a:solidFill>
                <a:latin typeface="TIM Sans" panose="02020503040602060503" pitchFamily="18" charset="77"/>
              </a:rPr>
              <a:t>Fault information</a:t>
            </a:r>
            <a:endParaRPr lang="en-GB" sz="1300" dirty="0">
              <a:solidFill>
                <a:srgbClr val="00468F"/>
              </a:solidFill>
              <a:latin typeface="TIM Sans" panose="02020503040602060503" pitchFamily="18" charset="77"/>
            </a:endParaRPr>
          </a:p>
        </p:txBody>
      </p:sp>
      <p:sp>
        <p:nvSpPr>
          <p:cNvPr id="59" name="Segnaposto testo 13">
            <a:extLst>
              <a:ext uri="{FF2B5EF4-FFF2-40B4-BE49-F238E27FC236}">
                <a16:creationId xmlns:a16="http://schemas.microsoft.com/office/drawing/2014/main" id="{913E1B8B-8401-4113-9831-F673EEF12D53}"/>
              </a:ext>
            </a:extLst>
          </p:cNvPr>
          <p:cNvSpPr txBox="1">
            <a:spLocks/>
          </p:cNvSpPr>
          <p:nvPr/>
        </p:nvSpPr>
        <p:spPr>
          <a:xfrm>
            <a:off x="7716611" y="3119879"/>
            <a:ext cx="3971114" cy="79074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 sz="1400" b="0" baseline="0">
                <a:solidFill>
                  <a:schemeClr val="accent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marL="446088" indent="11113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>
                <a:solidFill>
                  <a:schemeClr val="accent1"/>
                </a:solidFill>
                <a:latin typeface="Arial"/>
                <a:ea typeface="Arial" charset="0"/>
                <a:cs typeface="Arial"/>
              </a:defRPr>
            </a:lvl2pPr>
            <a:lvl3pPr marL="893763" indent="20638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 sz="1600">
                <a:solidFill>
                  <a:schemeClr val="accent1"/>
                </a:solidFill>
                <a:latin typeface="Arial"/>
                <a:ea typeface="Arial" charset="0"/>
                <a:cs typeface="Arial"/>
              </a:defRPr>
            </a:lvl3pPr>
            <a:lvl4pPr marL="1339850" indent="317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 sz="1200">
                <a:solidFill>
                  <a:srgbClr val="114986"/>
                </a:solidFill>
                <a:latin typeface="Arial"/>
                <a:ea typeface="Arial" charset="0"/>
                <a:cs typeface="Arial"/>
              </a:defRPr>
            </a:lvl4pPr>
            <a:lvl5pPr marL="20716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5pPr>
            <a:lvl6pPr marL="25288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6pPr>
            <a:lvl7pPr marL="29860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7pPr>
            <a:lvl8pPr marL="34432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8pPr>
            <a:lvl9pPr marL="39004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9pPr>
          </a:lstStyle>
          <a:p>
            <a:r>
              <a:rPr lang="en-GB" sz="1300" b="1" dirty="0">
                <a:solidFill>
                  <a:srgbClr val="00468F"/>
                </a:solidFill>
                <a:latin typeface="TIM Sans" panose="02020503040602060503" pitchFamily="18" charset="77"/>
              </a:rPr>
              <a:t>Commands</a:t>
            </a:r>
            <a:endParaRPr lang="en-GB" sz="1300" dirty="0">
              <a:solidFill>
                <a:srgbClr val="00468F"/>
              </a:solidFill>
              <a:latin typeface="TIM Sans" panose="02020503040602060503" pitchFamily="18" charset="77"/>
            </a:endParaRPr>
          </a:p>
        </p:txBody>
      </p:sp>
      <p:sp>
        <p:nvSpPr>
          <p:cNvPr id="60" name="Segnaposto testo 13">
            <a:extLst>
              <a:ext uri="{FF2B5EF4-FFF2-40B4-BE49-F238E27FC236}">
                <a16:creationId xmlns:a16="http://schemas.microsoft.com/office/drawing/2014/main" id="{FBDA8912-A6FD-4ABA-B6E8-72C424520A83}"/>
              </a:ext>
            </a:extLst>
          </p:cNvPr>
          <p:cNvSpPr txBox="1">
            <a:spLocks/>
          </p:cNvSpPr>
          <p:nvPr/>
        </p:nvSpPr>
        <p:spPr>
          <a:xfrm>
            <a:off x="7716610" y="4182798"/>
            <a:ext cx="4466223" cy="79074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 sz="1400" b="0" baseline="0">
                <a:solidFill>
                  <a:schemeClr val="accent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marL="446088" indent="11113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>
                <a:solidFill>
                  <a:schemeClr val="accent1"/>
                </a:solidFill>
                <a:latin typeface="Arial"/>
                <a:ea typeface="Arial" charset="0"/>
                <a:cs typeface="Arial"/>
              </a:defRPr>
            </a:lvl2pPr>
            <a:lvl3pPr marL="893763" indent="20638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 sz="1600">
                <a:solidFill>
                  <a:schemeClr val="accent1"/>
                </a:solidFill>
                <a:latin typeface="Arial"/>
                <a:ea typeface="Arial" charset="0"/>
                <a:cs typeface="Arial"/>
              </a:defRPr>
            </a:lvl3pPr>
            <a:lvl4pPr marL="1339850" indent="317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 sz="1200">
                <a:solidFill>
                  <a:srgbClr val="114986"/>
                </a:solidFill>
                <a:latin typeface="Arial"/>
                <a:ea typeface="Arial" charset="0"/>
                <a:cs typeface="Arial"/>
              </a:defRPr>
            </a:lvl4pPr>
            <a:lvl5pPr marL="20716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5pPr>
            <a:lvl6pPr marL="25288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6pPr>
            <a:lvl7pPr marL="29860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7pPr>
            <a:lvl8pPr marL="34432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8pPr>
            <a:lvl9pPr marL="39004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9pPr>
          </a:lstStyle>
          <a:p>
            <a:r>
              <a:rPr lang="en-GB" sz="1300" b="1" dirty="0">
                <a:solidFill>
                  <a:srgbClr val="00468F"/>
                </a:solidFill>
                <a:latin typeface="TIM Sans" panose="02020503040602060503" pitchFamily="18" charset="77"/>
              </a:rPr>
              <a:t>Power Energy Information</a:t>
            </a:r>
            <a:endParaRPr lang="en-GB" sz="1300" dirty="0">
              <a:solidFill>
                <a:srgbClr val="00468F"/>
              </a:solidFill>
              <a:latin typeface="TIM Sans" panose="02020503040602060503" pitchFamily="18" charset="77"/>
            </a:endParaRPr>
          </a:p>
        </p:txBody>
      </p:sp>
      <p:grpSp>
        <p:nvGrpSpPr>
          <p:cNvPr id="61" name="Gruppo 2">
            <a:extLst>
              <a:ext uri="{FF2B5EF4-FFF2-40B4-BE49-F238E27FC236}">
                <a16:creationId xmlns:a16="http://schemas.microsoft.com/office/drawing/2014/main" id="{8DE871F0-EA2A-4563-812C-231B842997A2}"/>
              </a:ext>
            </a:extLst>
          </p:cNvPr>
          <p:cNvGrpSpPr/>
          <p:nvPr/>
        </p:nvGrpSpPr>
        <p:grpSpPr>
          <a:xfrm>
            <a:off x="6795624" y="1890278"/>
            <a:ext cx="879705" cy="790748"/>
            <a:chOff x="1810939" y="2474850"/>
            <a:chExt cx="879705" cy="790748"/>
          </a:xfrm>
          <a:solidFill>
            <a:schemeClr val="bg1">
              <a:lumMod val="50000"/>
            </a:schemeClr>
          </a:solidFill>
        </p:grpSpPr>
        <p:cxnSp>
          <p:nvCxnSpPr>
            <p:cNvPr id="62" name="Connettore 1 14">
              <a:extLst>
                <a:ext uri="{FF2B5EF4-FFF2-40B4-BE49-F238E27FC236}">
                  <a16:creationId xmlns:a16="http://schemas.microsoft.com/office/drawing/2014/main" id="{CC3E30A7-33D4-40B7-8F6F-0AF3F10B3351}"/>
                </a:ext>
              </a:extLst>
            </p:cNvPr>
            <p:cNvCxnSpPr/>
            <p:nvPr/>
          </p:nvCxnSpPr>
          <p:spPr>
            <a:xfrm flipH="1">
              <a:off x="2690297" y="2474850"/>
              <a:ext cx="347" cy="790748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63" name="Rettangolo 34">
              <a:extLst>
                <a:ext uri="{FF2B5EF4-FFF2-40B4-BE49-F238E27FC236}">
                  <a16:creationId xmlns:a16="http://schemas.microsoft.com/office/drawing/2014/main" id="{3B0293A6-2D5C-4BDD-BBD7-0474C98D0D25}"/>
                </a:ext>
              </a:extLst>
            </p:cNvPr>
            <p:cNvSpPr/>
            <p:nvPr/>
          </p:nvSpPr>
          <p:spPr>
            <a:xfrm>
              <a:off x="1810939" y="2573632"/>
              <a:ext cx="588867" cy="588867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4" name="Gruppo 4">
            <a:extLst>
              <a:ext uri="{FF2B5EF4-FFF2-40B4-BE49-F238E27FC236}">
                <a16:creationId xmlns:a16="http://schemas.microsoft.com/office/drawing/2014/main" id="{D5A0CCDF-BF3E-4402-BB29-DC71458C8539}"/>
              </a:ext>
            </a:extLst>
          </p:cNvPr>
          <p:cNvGrpSpPr/>
          <p:nvPr/>
        </p:nvGrpSpPr>
        <p:grpSpPr>
          <a:xfrm>
            <a:off x="6795624" y="2943347"/>
            <a:ext cx="879705" cy="790748"/>
            <a:chOff x="1810939" y="3554300"/>
            <a:chExt cx="879705" cy="790748"/>
          </a:xfrm>
          <a:solidFill>
            <a:srgbClr val="00B0F0"/>
          </a:solidFill>
        </p:grpSpPr>
        <p:cxnSp>
          <p:nvCxnSpPr>
            <p:cNvPr id="65" name="Connettore 1 17">
              <a:extLst>
                <a:ext uri="{FF2B5EF4-FFF2-40B4-BE49-F238E27FC236}">
                  <a16:creationId xmlns:a16="http://schemas.microsoft.com/office/drawing/2014/main" id="{92F2BD94-2878-418D-8BBA-74D2002A4534}"/>
                </a:ext>
              </a:extLst>
            </p:cNvPr>
            <p:cNvCxnSpPr/>
            <p:nvPr/>
          </p:nvCxnSpPr>
          <p:spPr>
            <a:xfrm flipH="1">
              <a:off x="2690297" y="3554300"/>
              <a:ext cx="347" cy="790748"/>
            </a:xfrm>
            <a:prstGeom prst="line">
              <a:avLst/>
            </a:prstGeom>
            <a:grpFill/>
            <a:ln>
              <a:solidFill>
                <a:srgbClr val="EB0027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66" name="Rettangolo 35">
              <a:extLst>
                <a:ext uri="{FF2B5EF4-FFF2-40B4-BE49-F238E27FC236}">
                  <a16:creationId xmlns:a16="http://schemas.microsoft.com/office/drawing/2014/main" id="{46C79FE3-BA94-49A2-8D3C-2E71537E4B3E}"/>
                </a:ext>
              </a:extLst>
            </p:cNvPr>
            <p:cNvSpPr/>
            <p:nvPr/>
          </p:nvSpPr>
          <p:spPr>
            <a:xfrm>
              <a:off x="1810939" y="3656474"/>
              <a:ext cx="588867" cy="5888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7" name="Gruppo 5">
            <a:extLst>
              <a:ext uri="{FF2B5EF4-FFF2-40B4-BE49-F238E27FC236}">
                <a16:creationId xmlns:a16="http://schemas.microsoft.com/office/drawing/2014/main" id="{2B75CC67-9F47-4148-A75B-73B07251BE67}"/>
              </a:ext>
            </a:extLst>
          </p:cNvPr>
          <p:cNvGrpSpPr/>
          <p:nvPr/>
        </p:nvGrpSpPr>
        <p:grpSpPr>
          <a:xfrm>
            <a:off x="6795624" y="4050518"/>
            <a:ext cx="879705" cy="790748"/>
            <a:chOff x="1810939" y="4635090"/>
            <a:chExt cx="879705" cy="790748"/>
          </a:xfrm>
          <a:solidFill>
            <a:schemeClr val="bg1">
              <a:lumMod val="50000"/>
            </a:schemeClr>
          </a:solidFill>
        </p:grpSpPr>
        <p:cxnSp>
          <p:nvCxnSpPr>
            <p:cNvPr id="68" name="Connettore 1 20">
              <a:extLst>
                <a:ext uri="{FF2B5EF4-FFF2-40B4-BE49-F238E27FC236}">
                  <a16:creationId xmlns:a16="http://schemas.microsoft.com/office/drawing/2014/main" id="{8F4A1F79-6A64-47F8-8F21-034411FFB191}"/>
                </a:ext>
              </a:extLst>
            </p:cNvPr>
            <p:cNvCxnSpPr/>
            <p:nvPr/>
          </p:nvCxnSpPr>
          <p:spPr>
            <a:xfrm flipH="1">
              <a:off x="2690297" y="4635090"/>
              <a:ext cx="347" cy="790748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69" name="Rettangolo 36">
              <a:extLst>
                <a:ext uri="{FF2B5EF4-FFF2-40B4-BE49-F238E27FC236}">
                  <a16:creationId xmlns:a16="http://schemas.microsoft.com/office/drawing/2014/main" id="{61A42F29-B77E-46C2-B408-2F14E61F6FFB}"/>
                </a:ext>
              </a:extLst>
            </p:cNvPr>
            <p:cNvSpPr/>
            <p:nvPr/>
          </p:nvSpPr>
          <p:spPr>
            <a:xfrm>
              <a:off x="1810939" y="4739316"/>
              <a:ext cx="588867" cy="588867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0" name="Rettangolo 37">
            <a:extLst>
              <a:ext uri="{FF2B5EF4-FFF2-40B4-BE49-F238E27FC236}">
                <a16:creationId xmlns:a16="http://schemas.microsoft.com/office/drawing/2014/main" id="{D1EF474B-4FBC-422C-A6AC-5E9ED7BB0106}"/>
              </a:ext>
            </a:extLst>
          </p:cNvPr>
          <p:cNvSpPr/>
          <p:nvPr/>
        </p:nvSpPr>
        <p:spPr>
          <a:xfrm>
            <a:off x="6822435" y="2102229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baseline="30000" dirty="0">
                <a:solidFill>
                  <a:srgbClr val="FFFFFF"/>
                </a:solidFill>
                <a:latin typeface="TIM Sans" panose="00000500000000000000" pitchFamily="50" charset="0"/>
              </a:rPr>
              <a:t>#</a:t>
            </a:r>
            <a:r>
              <a:rPr lang="en-GB" dirty="0">
                <a:solidFill>
                  <a:srgbClr val="FFFFFF"/>
                </a:solidFill>
                <a:latin typeface="TIM Sans" panose="00000500000000000000" pitchFamily="50" charset="0"/>
              </a:rPr>
              <a:t>06</a:t>
            </a:r>
            <a:endParaRPr lang="en-GB" dirty="0"/>
          </a:p>
        </p:txBody>
      </p:sp>
      <p:sp>
        <p:nvSpPr>
          <p:cNvPr id="71" name="Rettangolo 39">
            <a:extLst>
              <a:ext uri="{FF2B5EF4-FFF2-40B4-BE49-F238E27FC236}">
                <a16:creationId xmlns:a16="http://schemas.microsoft.com/office/drawing/2014/main" id="{EFD9680C-1252-49AF-8EA5-FB11683ADED5}"/>
              </a:ext>
            </a:extLst>
          </p:cNvPr>
          <p:cNvSpPr/>
          <p:nvPr/>
        </p:nvSpPr>
        <p:spPr>
          <a:xfrm>
            <a:off x="6832053" y="3197103"/>
            <a:ext cx="516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baseline="30000" dirty="0">
                <a:solidFill>
                  <a:srgbClr val="FFFFFF"/>
                </a:solidFill>
                <a:latin typeface="TIM Sans" panose="00000500000000000000" pitchFamily="50" charset="0"/>
              </a:rPr>
              <a:t>#</a:t>
            </a:r>
            <a:r>
              <a:rPr lang="en-GB" dirty="0">
                <a:solidFill>
                  <a:srgbClr val="FFFFFF"/>
                </a:solidFill>
                <a:latin typeface="TIM Sans" panose="00000500000000000000" pitchFamily="50" charset="0"/>
              </a:rPr>
              <a:t>07</a:t>
            </a:r>
            <a:endParaRPr lang="en-GB" dirty="0"/>
          </a:p>
        </p:txBody>
      </p:sp>
      <p:sp>
        <p:nvSpPr>
          <p:cNvPr id="72" name="Rettangolo 40">
            <a:extLst>
              <a:ext uri="{FF2B5EF4-FFF2-40B4-BE49-F238E27FC236}">
                <a16:creationId xmlns:a16="http://schemas.microsoft.com/office/drawing/2014/main" id="{9194DE2F-1BC3-4F5A-8C1A-5DBE7309D637}"/>
              </a:ext>
            </a:extLst>
          </p:cNvPr>
          <p:cNvSpPr/>
          <p:nvPr/>
        </p:nvSpPr>
        <p:spPr>
          <a:xfrm>
            <a:off x="6821633" y="4261226"/>
            <a:ext cx="537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baseline="30000" dirty="0">
                <a:solidFill>
                  <a:srgbClr val="FFFFFF"/>
                </a:solidFill>
                <a:latin typeface="TIM Sans" panose="00000500000000000000" pitchFamily="50" charset="0"/>
              </a:rPr>
              <a:t>#</a:t>
            </a:r>
            <a:r>
              <a:rPr lang="en-GB" dirty="0">
                <a:solidFill>
                  <a:srgbClr val="FFFFFF"/>
                </a:solidFill>
                <a:latin typeface="TIM Sans" panose="00000500000000000000" pitchFamily="50" charset="0"/>
              </a:rPr>
              <a:t>08</a:t>
            </a:r>
            <a:endParaRPr lang="en-GB" dirty="0"/>
          </a:p>
        </p:txBody>
      </p:sp>
      <p:sp>
        <p:nvSpPr>
          <p:cNvPr id="73" name="Rettangolo 40">
            <a:extLst>
              <a:ext uri="{FF2B5EF4-FFF2-40B4-BE49-F238E27FC236}">
                <a16:creationId xmlns:a16="http://schemas.microsoft.com/office/drawing/2014/main" id="{9418EE63-AFC7-4F96-A7CE-DB81989C5133}"/>
              </a:ext>
            </a:extLst>
          </p:cNvPr>
          <p:cNvSpPr/>
          <p:nvPr/>
        </p:nvSpPr>
        <p:spPr>
          <a:xfrm>
            <a:off x="6853253" y="5294956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baseline="30000" dirty="0">
                <a:solidFill>
                  <a:srgbClr val="FFFFFF"/>
                </a:solidFill>
                <a:latin typeface="TIM Sans" panose="00000500000000000000" pitchFamily="50" charset="0"/>
              </a:rPr>
              <a:t>#</a:t>
            </a:r>
            <a:r>
              <a:rPr lang="en-GB" dirty="0">
                <a:solidFill>
                  <a:srgbClr val="FFFFFF"/>
                </a:solidFill>
                <a:latin typeface="TIM Sans" panose="00000500000000000000" pitchFamily="50" charset="0"/>
              </a:rPr>
              <a:t>09</a:t>
            </a:r>
            <a:endParaRPr lang="en-GB" dirty="0"/>
          </a:p>
        </p:txBody>
      </p:sp>
      <p:sp>
        <p:nvSpPr>
          <p:cNvPr id="93" name="Segnaposto testo 13">
            <a:extLst>
              <a:ext uri="{FF2B5EF4-FFF2-40B4-BE49-F238E27FC236}">
                <a16:creationId xmlns:a16="http://schemas.microsoft.com/office/drawing/2014/main" id="{292A223E-890D-41EF-B186-8078D612BEBF}"/>
              </a:ext>
            </a:extLst>
          </p:cNvPr>
          <p:cNvSpPr txBox="1">
            <a:spLocks/>
          </p:cNvSpPr>
          <p:nvPr/>
        </p:nvSpPr>
        <p:spPr>
          <a:xfrm>
            <a:off x="7670496" y="5245717"/>
            <a:ext cx="4466223" cy="79074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 sz="1400" b="0" baseline="0">
                <a:solidFill>
                  <a:schemeClr val="accent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marL="446088" indent="11113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>
                <a:solidFill>
                  <a:schemeClr val="accent1"/>
                </a:solidFill>
                <a:latin typeface="Arial"/>
                <a:ea typeface="Arial" charset="0"/>
                <a:cs typeface="Arial"/>
              </a:defRPr>
            </a:lvl2pPr>
            <a:lvl3pPr marL="893763" indent="20638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 sz="1600">
                <a:solidFill>
                  <a:schemeClr val="accent1"/>
                </a:solidFill>
                <a:latin typeface="Arial"/>
                <a:ea typeface="Arial" charset="0"/>
                <a:cs typeface="Arial"/>
              </a:defRPr>
            </a:lvl3pPr>
            <a:lvl4pPr marL="1339850" indent="317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 sz="1200">
                <a:solidFill>
                  <a:srgbClr val="114986"/>
                </a:solidFill>
                <a:latin typeface="Arial"/>
                <a:ea typeface="Arial" charset="0"/>
                <a:cs typeface="Arial"/>
              </a:defRPr>
            </a:lvl4pPr>
            <a:lvl5pPr marL="20716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5pPr>
            <a:lvl6pPr marL="25288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6pPr>
            <a:lvl7pPr marL="29860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7pPr>
            <a:lvl8pPr marL="34432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8pPr>
            <a:lvl9pPr marL="39004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9pPr>
          </a:lstStyle>
          <a:p>
            <a:r>
              <a:rPr lang="en-GB" sz="1300" b="1" dirty="0">
                <a:solidFill>
                  <a:srgbClr val="00468F"/>
                </a:solidFill>
                <a:latin typeface="TIM Sans" panose="02020503040602060503" pitchFamily="18" charset="77"/>
              </a:rPr>
              <a:t>Communication system</a:t>
            </a:r>
            <a:endParaRPr lang="en-GB" sz="1300" dirty="0">
              <a:solidFill>
                <a:srgbClr val="00468F"/>
              </a:solidFill>
              <a:latin typeface="TIM Sans" panose="020205030406020605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7002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773B3EBD-D41B-4506-8E69-B61708381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59" y="274702"/>
            <a:ext cx="9666755" cy="866110"/>
          </a:xfrm>
        </p:spPr>
        <p:txBody>
          <a:bodyPr/>
          <a:lstStyle/>
          <a:p>
            <a:r>
              <a:rPr lang="en-US" altLang="fr-FR" dirty="0">
                <a:ea typeface="ＭＳ Ｐゴシック" charset="-128"/>
              </a:rPr>
              <a:t>TC SmartM2M Smart Lifts Standardization: </a:t>
            </a:r>
            <a:br>
              <a:rPr lang="en-US" altLang="fr-FR" dirty="0">
                <a:ea typeface="ＭＳ Ｐゴシック" charset="-128"/>
              </a:rPr>
            </a:br>
            <a:r>
              <a:rPr lang="en-US" altLang="fr-FR" dirty="0">
                <a:ea typeface="ＭＳ Ｐゴシック" charset="-128"/>
              </a:rPr>
              <a:t>The ingredients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BB1DD55E-A9D4-4896-AFC4-2AAF5FBD14F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4098" y="1234811"/>
            <a:ext cx="10370993" cy="4680000"/>
          </a:xfrm>
        </p:spPr>
        <p:txBody>
          <a:bodyPr/>
          <a:lstStyle/>
          <a:p>
            <a:pPr marL="674325" lvl="1" indent="-350838"/>
            <a:endParaRPr lang="en-GB" sz="2000" b="1" dirty="0"/>
          </a:p>
          <a:p>
            <a:pPr marL="674325" lvl="1" indent="-350838"/>
            <a:r>
              <a:rPr lang="en-GB" sz="2800" b="1" dirty="0"/>
              <a:t>Sector stakeholders interest and support</a:t>
            </a:r>
          </a:p>
          <a:p>
            <a:pPr marL="674325" lvl="1" indent="-350838"/>
            <a:r>
              <a:rPr lang="en-GB" sz="2800" b="1" dirty="0"/>
              <a:t>Tools: OneM2M, SAREF  and 3GPP for voice calls</a:t>
            </a:r>
          </a:p>
          <a:p>
            <a:pPr marL="674325" lvl="1" indent="-350838"/>
            <a:r>
              <a:rPr lang="en-GB" sz="2800" b="1" dirty="0"/>
              <a:t>Know how</a:t>
            </a:r>
          </a:p>
          <a:p>
            <a:pPr marL="674325" lvl="1" indent="-350838"/>
            <a:r>
              <a:rPr lang="en-GB" sz="2800" b="1" dirty="0"/>
              <a:t>Experience</a:t>
            </a:r>
          </a:p>
          <a:p>
            <a:pPr marL="674325" lvl="1" indent="-350838"/>
            <a:r>
              <a:rPr lang="en-GB" sz="2800" b="1" dirty="0"/>
              <a:t>Organization</a:t>
            </a:r>
          </a:p>
          <a:p>
            <a:pPr marL="674325" lvl="1" indent="-350838"/>
            <a:r>
              <a:rPr lang="en-GB" sz="2800" b="1" dirty="0"/>
              <a:t>Processes</a:t>
            </a:r>
          </a:p>
        </p:txBody>
      </p:sp>
    </p:spTree>
    <p:extLst>
      <p:ext uri="{BB962C8B-B14F-4D97-AF65-F5344CB8AC3E}">
        <p14:creationId xmlns:p14="http://schemas.microsoft.com/office/powerpoint/2010/main" val="2973615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69" y="232400"/>
            <a:ext cx="8737600" cy="715962"/>
          </a:xfrm>
        </p:spPr>
        <p:txBody>
          <a:bodyPr>
            <a:noAutofit/>
          </a:bodyPr>
          <a:lstStyle/>
          <a:p>
            <a:r>
              <a:rPr lang="en-US" sz="3600" b="1" dirty="0"/>
              <a:t>OneM2M</a:t>
            </a:r>
            <a:endParaRPr lang="en-US" altLang="en-US" sz="36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Rounded Rectangle 41"/>
          <p:cNvSpPr/>
          <p:nvPr/>
        </p:nvSpPr>
        <p:spPr bwMode="auto">
          <a:xfrm>
            <a:off x="812800" y="2944758"/>
            <a:ext cx="3425963" cy="505443"/>
          </a:xfrm>
          <a:prstGeom prst="roundRect">
            <a:avLst/>
          </a:prstGeom>
          <a:solidFill>
            <a:srgbClr val="C00000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Service Layer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88" y="2765928"/>
            <a:ext cx="1099623" cy="577103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  <a:effectLst/>
        </p:spPr>
      </p:pic>
      <p:sp>
        <p:nvSpPr>
          <p:cNvPr id="11" name="Espace réservé du contenu 3"/>
          <p:cNvSpPr txBox="1">
            <a:spLocks/>
          </p:cNvSpPr>
          <p:nvPr/>
        </p:nvSpPr>
        <p:spPr>
          <a:xfrm>
            <a:off x="304801" y="5410201"/>
            <a:ext cx="11333019" cy="10667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400" dirty="0"/>
              <a:t>…and most importantly:                </a:t>
            </a:r>
            <a:r>
              <a:rPr lang="en-US" sz="2400" b="1" i="1" dirty="0">
                <a:solidFill>
                  <a:srgbClr val="C00000"/>
                </a:solidFill>
              </a:rPr>
              <a:t>  is a </a:t>
            </a:r>
            <a:r>
              <a:rPr lang="en-US" sz="2800" b="1" i="1" u="sng" dirty="0">
                <a:solidFill>
                  <a:srgbClr val="C00000"/>
                </a:solidFill>
              </a:rPr>
              <a:t>Global Standard</a:t>
            </a:r>
            <a:r>
              <a:rPr lang="en-US" sz="28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>
                <a:solidFill>
                  <a:srgbClr val="C00000"/>
                </a:solidFill>
              </a:rPr>
              <a:t>– not controlled by a single private company!</a:t>
            </a:r>
          </a:p>
        </p:txBody>
      </p:sp>
      <p:pic>
        <p:nvPicPr>
          <p:cNvPr id="12" name="Picture 2" descr="3GPP-logo_we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42" y="4642141"/>
            <a:ext cx="1145315" cy="500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3264" y="4684629"/>
            <a:ext cx="716721" cy="37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图片 82" descr="3.jpg"/>
          <p:cNvPicPr>
            <a:picLocks noChangeAspect="1"/>
          </p:cNvPicPr>
          <p:nvPr/>
        </p:nvPicPr>
        <p:blipFill rotWithShape="1">
          <a:blip r:embed="rId5" cstate="print"/>
          <a:srcRect l="17084" t="3245" r="11964"/>
          <a:stretch/>
        </p:blipFill>
        <p:spPr bwMode="auto">
          <a:xfrm>
            <a:off x="2008895" y="4584125"/>
            <a:ext cx="625004" cy="50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ounded Rectangle 46"/>
          <p:cNvSpPr/>
          <p:nvPr/>
        </p:nvSpPr>
        <p:spPr bwMode="auto">
          <a:xfrm>
            <a:off x="812800" y="1823548"/>
            <a:ext cx="3425379" cy="505443"/>
          </a:xfrm>
          <a:prstGeom prst="roundRect">
            <a:avLst/>
          </a:prstGeom>
          <a:solidFill>
            <a:schemeClr val="accent6">
              <a:lumMod val="90000"/>
              <a:lumOff val="10000"/>
            </a:schemeClr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kern="0" dirty="0">
                <a:solidFill>
                  <a:prstClr val="white"/>
                </a:solidFill>
                <a:latin typeface="+mn-lt"/>
              </a:rPr>
              <a:t>Application Layer</a:t>
            </a:r>
          </a:p>
        </p:txBody>
      </p:sp>
      <p:sp>
        <p:nvSpPr>
          <p:cNvPr id="45" name="Rounded Rectangle 44"/>
          <p:cNvSpPr/>
          <p:nvPr/>
        </p:nvSpPr>
        <p:spPr bwMode="auto">
          <a:xfrm>
            <a:off x="812800" y="4055974"/>
            <a:ext cx="3425963" cy="505443"/>
          </a:xfrm>
          <a:prstGeom prst="roundRect">
            <a:avLst/>
          </a:prstGeom>
          <a:solidFill>
            <a:schemeClr val="bg2">
              <a:lumMod val="65000"/>
            </a:schemeClr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kern="0" dirty="0">
                <a:solidFill>
                  <a:prstClr val="white"/>
                </a:solidFill>
                <a:latin typeface="+mn-lt"/>
              </a:rPr>
              <a:t>Network Layer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1" kern="0" dirty="0">
              <a:solidFill>
                <a:prstClr val="white"/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3232112" cy="60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Image 214" descr="See original image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5" t="13846" r="11734" b="13846"/>
          <a:stretch/>
        </p:blipFill>
        <p:spPr bwMode="auto">
          <a:xfrm>
            <a:off x="3400099" y="5446601"/>
            <a:ext cx="1077309" cy="6035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Left Brace 5"/>
          <p:cNvSpPr/>
          <p:nvPr/>
        </p:nvSpPr>
        <p:spPr>
          <a:xfrm>
            <a:off x="4238179" y="1200156"/>
            <a:ext cx="1145315" cy="3942429"/>
          </a:xfrm>
          <a:prstGeom prst="leftBrace">
            <a:avLst>
              <a:gd name="adj1" fmla="val 63236"/>
              <a:gd name="adj2" fmla="val 50000"/>
            </a:avLst>
          </a:prstGeom>
          <a:gradFill>
            <a:gsLst>
              <a:gs pos="0">
                <a:srgbClr val="C00000"/>
              </a:gs>
              <a:gs pos="35000">
                <a:srgbClr val="C00000"/>
              </a:gs>
              <a:gs pos="100000">
                <a:schemeClr val="bg1"/>
              </a:gs>
            </a:gsLst>
            <a:lin ang="0" scaled="0"/>
          </a:gra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5" name="TextBox 4"/>
          <p:cNvSpPr txBox="1"/>
          <p:nvPr/>
        </p:nvSpPr>
        <p:spPr>
          <a:xfrm>
            <a:off x="5147744" y="1094473"/>
            <a:ext cx="69426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45054"/>
                </a:solidFill>
                <a:latin typeface="+mn-lt"/>
              </a:rPr>
              <a:t>oneM2M specifies a </a:t>
            </a:r>
            <a:r>
              <a:rPr lang="en-US" sz="2000" b="1" dirty="0">
                <a:solidFill>
                  <a:srgbClr val="C00000"/>
                </a:solidFill>
                <a:latin typeface="+mn-lt"/>
              </a:rPr>
              <a:t>distributed software/</a:t>
            </a:r>
            <a:r>
              <a:rPr lang="en-US" sz="2000" b="1" u="sng" dirty="0">
                <a:solidFill>
                  <a:srgbClr val="C00000"/>
                </a:solidFill>
                <a:latin typeface="+mn-lt"/>
              </a:rPr>
              <a:t>middleware layer</a:t>
            </a:r>
            <a:r>
              <a:rPr lang="en-US" sz="2000" dirty="0">
                <a:solidFill>
                  <a:srgbClr val="545054"/>
                </a:solidFill>
                <a:latin typeface="+mn-lt"/>
              </a:rPr>
              <a:t>, sitting between applications and underlying communication networking HW/</a:t>
            </a:r>
            <a:r>
              <a:rPr lang="en-US" sz="2000" dirty="0" err="1">
                <a:solidFill>
                  <a:srgbClr val="545054"/>
                </a:solidFill>
                <a:latin typeface="+mn-lt"/>
              </a:rPr>
              <a:t>SW,Integrated</a:t>
            </a:r>
            <a:r>
              <a:rPr lang="en-US" sz="2000" dirty="0">
                <a:solidFill>
                  <a:srgbClr val="545054"/>
                </a:solidFill>
                <a:latin typeface="+mn-lt"/>
              </a:rPr>
              <a:t> into </a:t>
            </a:r>
            <a:r>
              <a:rPr lang="en-US" sz="2000" b="1" dirty="0">
                <a:solidFill>
                  <a:srgbClr val="C00000"/>
                </a:solidFill>
                <a:latin typeface="+mn-lt"/>
              </a:rPr>
              <a:t>devices  gateways &amp; servers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srgbClr val="C00000"/>
                </a:solidFill>
                <a:latin typeface="+mn-lt"/>
              </a:rPr>
              <a:t>Bridges</a:t>
            </a:r>
            <a:r>
              <a:rPr lang="en-US" sz="2000" dirty="0">
                <a:solidFill>
                  <a:srgbClr val="545054"/>
                </a:solidFill>
                <a:latin typeface="+mn-lt"/>
              </a:rPr>
              <a:t> communication technologies, e.g.: </a:t>
            </a:r>
            <a:r>
              <a:rPr lang="en-US" sz="2000" b="1" dirty="0">
                <a:solidFill>
                  <a:srgbClr val="C00000"/>
                </a:solidFill>
                <a:latin typeface="+mn-lt"/>
              </a:rPr>
              <a:t>fixed, NB-</a:t>
            </a:r>
            <a:r>
              <a:rPr lang="en-US" sz="2000" b="1" dirty="0" err="1">
                <a:solidFill>
                  <a:srgbClr val="C00000"/>
                </a:solidFill>
                <a:latin typeface="+mn-lt"/>
              </a:rPr>
              <a:t>IoT</a:t>
            </a:r>
            <a:r>
              <a:rPr lang="en-US" sz="2000" b="1" dirty="0">
                <a:solidFill>
                  <a:srgbClr val="C00000"/>
                </a:solidFill>
                <a:latin typeface="+mn-lt"/>
              </a:rPr>
              <a:t>, 3GPP 4G, 5G, </a:t>
            </a:r>
            <a:r>
              <a:rPr lang="en-US" sz="2000" b="1" dirty="0" err="1">
                <a:solidFill>
                  <a:srgbClr val="C00000"/>
                </a:solidFill>
                <a:latin typeface="+mn-lt"/>
              </a:rPr>
              <a:t>LoRa</a:t>
            </a:r>
            <a:r>
              <a:rPr lang="en-US" sz="2000" b="1" dirty="0">
                <a:solidFill>
                  <a:srgbClr val="C00000"/>
                </a:solidFill>
                <a:latin typeface="+mn-lt"/>
              </a:rPr>
              <a:t>..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srgbClr val="C00000"/>
                </a:solidFill>
                <a:latin typeface="+mn-lt"/>
              </a:rPr>
              <a:t>Interworks</a:t>
            </a:r>
            <a:r>
              <a:rPr lang="en-US" sz="2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545054"/>
                </a:solidFill>
                <a:latin typeface="+mn-lt"/>
              </a:rPr>
              <a:t>existing solutions</a:t>
            </a:r>
            <a:endParaRPr lang="en-US" sz="2000" b="1" dirty="0">
              <a:solidFill>
                <a:srgbClr val="C00000"/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srgbClr val="C00000"/>
                </a:solidFill>
                <a:latin typeface="+mn-lt"/>
              </a:rPr>
              <a:t>Manages data</a:t>
            </a:r>
            <a:r>
              <a:rPr lang="en-US" sz="2000" dirty="0">
                <a:solidFill>
                  <a:srgbClr val="545054"/>
                </a:solidFill>
                <a:latin typeface="+mn-lt"/>
              </a:rPr>
              <a:t> (communicate, store, share)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srgbClr val="C00000"/>
                </a:solidFill>
              </a:rPr>
              <a:t>Manages devices and nodes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45054"/>
                </a:solidFill>
                <a:latin typeface="+mn-lt"/>
              </a:rPr>
              <a:t>Allows to </a:t>
            </a:r>
            <a:r>
              <a:rPr lang="en-US" sz="2000" b="1" u="sng" dirty="0">
                <a:solidFill>
                  <a:srgbClr val="C00000"/>
                </a:solidFill>
                <a:latin typeface="+mn-lt"/>
              </a:rPr>
              <a:t>annotate data </a:t>
            </a:r>
            <a:r>
              <a:rPr lang="en-US" sz="2000" dirty="0">
                <a:solidFill>
                  <a:srgbClr val="545054"/>
                </a:solidFill>
                <a:latin typeface="+mn-lt"/>
              </a:rPr>
              <a:t>with</a:t>
            </a:r>
            <a:r>
              <a:rPr lang="en-US" sz="2000" b="1" dirty="0">
                <a:solidFill>
                  <a:srgbClr val="C00000"/>
                </a:solidFill>
                <a:latin typeface="+mn-lt"/>
              </a:rPr>
              <a:t> semantic descriptions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</a:rPr>
              <a:t>It is </a:t>
            </a:r>
            <a:r>
              <a:rPr lang="en-US" sz="2000" b="1" u="sng" dirty="0">
                <a:solidFill>
                  <a:srgbClr val="C00000"/>
                </a:solidFill>
              </a:rPr>
              <a:t>IP based </a:t>
            </a:r>
            <a:r>
              <a:rPr lang="en-US" sz="2000" b="1" dirty="0">
                <a:solidFill>
                  <a:srgbClr val="C00000"/>
                </a:solidFill>
              </a:rPr>
              <a:t>and URL/URI based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srgbClr val="C00000"/>
                </a:solidFill>
                <a:latin typeface="+mn-lt"/>
              </a:rPr>
              <a:t>Identifiers</a:t>
            </a:r>
            <a:r>
              <a:rPr lang="en-US" sz="2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545054"/>
                </a:solidFill>
              </a:rPr>
              <a:t>are</a:t>
            </a:r>
            <a:r>
              <a:rPr lang="en-US" sz="2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545054"/>
                </a:solidFill>
              </a:rPr>
              <a:t>IP domain based </a:t>
            </a:r>
            <a:r>
              <a:rPr lang="en-US" sz="2000" b="1" dirty="0">
                <a:solidFill>
                  <a:srgbClr val="C00000"/>
                </a:solidFill>
                <a:latin typeface="+mn-lt"/>
              </a:rPr>
              <a:t>(</a:t>
            </a:r>
            <a:r>
              <a:rPr lang="en-US" sz="2000" b="1" u="sng" dirty="0">
                <a:solidFill>
                  <a:srgbClr val="C00000"/>
                </a:solidFill>
                <a:latin typeface="+mn-lt"/>
              </a:rPr>
              <a:t>URI-like format</a:t>
            </a:r>
            <a:r>
              <a:rPr lang="en-US" sz="2000" b="1" dirty="0">
                <a:solidFill>
                  <a:srgbClr val="C00000"/>
                </a:solidFill>
                <a:latin typeface="+mn-lt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srgbClr val="C00000"/>
                </a:solidFill>
              </a:rPr>
              <a:t>Separation</a:t>
            </a:r>
            <a:r>
              <a:rPr lang="en-US" sz="2000" dirty="0">
                <a:solidFill>
                  <a:srgbClr val="545054"/>
                </a:solidFill>
              </a:rPr>
              <a:t> of </a:t>
            </a:r>
            <a:r>
              <a:rPr lang="en-US" sz="2000" b="1" dirty="0">
                <a:solidFill>
                  <a:srgbClr val="C00000"/>
                </a:solidFill>
              </a:rPr>
              <a:t>communication</a:t>
            </a:r>
            <a:r>
              <a:rPr lang="en-US" sz="2000" dirty="0">
                <a:solidFill>
                  <a:srgbClr val="545054"/>
                </a:solidFill>
              </a:rPr>
              <a:t> (data management) from specific </a:t>
            </a:r>
            <a:r>
              <a:rPr lang="en-US" sz="2000" b="1" dirty="0">
                <a:solidFill>
                  <a:srgbClr val="C00000"/>
                </a:solidFill>
              </a:rPr>
              <a:t>semantic</a:t>
            </a:r>
            <a:r>
              <a:rPr lang="en-US" sz="2000" dirty="0">
                <a:solidFill>
                  <a:srgbClr val="545054"/>
                </a:solidFill>
              </a:rPr>
              <a:t> aspects (the information)</a:t>
            </a:r>
          </a:p>
        </p:txBody>
      </p:sp>
    </p:spTree>
    <p:extLst>
      <p:ext uri="{BB962C8B-B14F-4D97-AF65-F5344CB8AC3E}">
        <p14:creationId xmlns:p14="http://schemas.microsoft.com/office/powerpoint/2010/main" val="2305883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00BA9-AC6E-45A4-86C8-73BE74D14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821" y="368487"/>
            <a:ext cx="9525657" cy="866110"/>
          </a:xfrm>
        </p:spPr>
        <p:txBody>
          <a:bodyPr/>
          <a:lstStyle/>
          <a:p>
            <a:r>
              <a:rPr lang="en-GB" sz="3200" dirty="0"/>
              <a:t>Agenda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61A0D-E749-4768-836A-6C81357FA63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759" y="1351996"/>
            <a:ext cx="11225625" cy="4680000"/>
          </a:xfrm>
        </p:spPr>
        <p:txBody>
          <a:bodyPr/>
          <a:lstStyle/>
          <a:p>
            <a:pPr marL="342900" indent="-342900">
              <a:buSzPct val="93000"/>
              <a:buBlip>
                <a:blip r:embed="rId2"/>
              </a:buBlip>
            </a:pPr>
            <a:r>
              <a:rPr lang="en-GB" sz="1800" dirty="0">
                <a:latin typeface="+mj-lt"/>
              </a:rPr>
              <a:t>Meeting opening</a:t>
            </a:r>
          </a:p>
          <a:p>
            <a:pPr marL="702900" lvl="1" indent="-342900">
              <a:spcBef>
                <a:spcPts val="800"/>
              </a:spcBef>
            </a:pPr>
            <a:r>
              <a:rPr lang="en-GB" sz="1800" dirty="0"/>
              <a:t>Welcome &amp; participant introduction</a:t>
            </a:r>
            <a:endParaRPr lang="en-GB" sz="1800" dirty="0">
              <a:latin typeface="+mj-lt"/>
            </a:endParaRPr>
          </a:p>
          <a:p>
            <a:pPr marL="342900" indent="-342900">
              <a:buSzPct val="93000"/>
              <a:buBlip>
                <a:blip r:embed="rId2"/>
              </a:buBlip>
            </a:pPr>
            <a:r>
              <a:rPr lang="en-GB" sz="1800" dirty="0">
                <a:latin typeface="+mj-lt"/>
              </a:rPr>
              <a:t>Objectives: </a:t>
            </a:r>
          </a:p>
          <a:p>
            <a:pPr marL="702900" lvl="1" indent="-342900"/>
            <a:r>
              <a:rPr lang="en-GB" sz="1800" dirty="0">
                <a:latin typeface="+mj-lt"/>
              </a:rPr>
              <a:t>potential  timing and content of a second release of TS 103.735, Smart Lifts IoT system?</a:t>
            </a:r>
          </a:p>
          <a:p>
            <a:pPr marL="702900" lvl="1" indent="-342900"/>
            <a:r>
              <a:rPr lang="en-GB" sz="1800" dirty="0">
                <a:latin typeface="+mj-lt"/>
              </a:rPr>
              <a:t>And for TS 103 849  Smart Escalators IoT </a:t>
            </a:r>
            <a:r>
              <a:rPr lang="en-GB" sz="1800" dirty="0" err="1">
                <a:latin typeface="+mj-lt"/>
              </a:rPr>
              <a:t>Syste</a:t>
            </a:r>
            <a:r>
              <a:rPr lang="en-GB" sz="1800" dirty="0">
                <a:latin typeface="+mj-lt"/>
              </a:rPr>
              <a:t>,?</a:t>
            </a:r>
          </a:p>
          <a:p>
            <a:pPr marL="702900" lvl="1" indent="-342900"/>
            <a:r>
              <a:rPr lang="en-GB" sz="1800" dirty="0">
                <a:latin typeface="+mj-lt"/>
              </a:rPr>
              <a:t>SAREF4lift evolution?</a:t>
            </a:r>
          </a:p>
          <a:p>
            <a:pPr marL="702900" lvl="1" indent="-342900"/>
            <a:r>
              <a:rPr lang="en-GB" sz="1800" dirty="0"/>
              <a:t>SAREF4Escalators?</a:t>
            </a:r>
            <a:endParaRPr lang="en-GB" sz="1800" dirty="0">
              <a:latin typeface="+mj-lt"/>
            </a:endParaRPr>
          </a:p>
          <a:p>
            <a:pPr marL="342900" indent="-342900">
              <a:buSzPct val="93000"/>
              <a:buBlip>
                <a:blip r:embed="rId2"/>
              </a:buBlip>
            </a:pPr>
            <a:r>
              <a:rPr lang="en-GB" sz="1800" dirty="0">
                <a:latin typeface="+mj-lt"/>
              </a:rPr>
              <a:t>Warm up: Introduction to the context and content of  the Smart Lift System Specification</a:t>
            </a:r>
          </a:p>
          <a:p>
            <a:pPr marL="342900" indent="-342900">
              <a:buSzPct val="93000"/>
              <a:buBlip>
                <a:blip r:embed="rId2"/>
              </a:buBlip>
            </a:pPr>
            <a:r>
              <a:rPr lang="en-GB" sz="1800" dirty="0">
                <a:latin typeface="+mj-lt"/>
              </a:rPr>
              <a:t>Discussion, conclusion and recommendations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413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olo 1">
            <a:extLst>
              <a:ext uri="{FF2B5EF4-FFF2-40B4-BE49-F238E27FC236}">
                <a16:creationId xmlns:a16="http://schemas.microsoft.com/office/drawing/2014/main" id="{56A268B8-9F05-CD4F-AA9F-19FD7A6F96E1}"/>
              </a:ext>
            </a:extLst>
          </p:cNvPr>
          <p:cNvSpPr txBox="1">
            <a:spLocks/>
          </p:cNvSpPr>
          <p:nvPr/>
        </p:nvSpPr>
        <p:spPr>
          <a:xfrm>
            <a:off x="616191" y="382809"/>
            <a:ext cx="5368412" cy="3141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200" dirty="0">
                <a:solidFill>
                  <a:srgbClr val="283481"/>
                </a:solidFill>
                <a:latin typeface="TIM Sans Medium" panose="02020503040602060503" pitchFamily="18" charset="0"/>
              </a:rPr>
              <a:t>WHY to use oneM2M For Smart </a:t>
            </a:r>
            <a:r>
              <a:rPr lang="it-IT" sz="2200" dirty="0" err="1">
                <a:solidFill>
                  <a:srgbClr val="283481"/>
                </a:solidFill>
                <a:latin typeface="TIM Sans Medium" panose="02020503040602060503" pitchFamily="18" charset="0"/>
              </a:rPr>
              <a:t>Lifts</a:t>
            </a:r>
            <a:r>
              <a:rPr lang="it-IT" sz="2200" dirty="0">
                <a:solidFill>
                  <a:srgbClr val="283481"/>
                </a:solidFill>
                <a:latin typeface="TIM Sans Medium" panose="02020503040602060503" pitchFamily="18" charset="0"/>
              </a:rPr>
              <a:t>? 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D4C7EB0-21FB-44A3-9372-BBD21F456D11}"/>
              </a:ext>
            </a:extLst>
          </p:cNvPr>
          <p:cNvSpPr/>
          <p:nvPr/>
        </p:nvSpPr>
        <p:spPr>
          <a:xfrm>
            <a:off x="3948641" y="1117886"/>
            <a:ext cx="4121960" cy="1870457"/>
          </a:xfrm>
          <a:prstGeom prst="ellipse">
            <a:avLst/>
          </a:prstGeom>
          <a:solidFill>
            <a:schemeClr val="bg1"/>
          </a:solidFill>
          <a:ln>
            <a:solidFill>
              <a:srgbClr val="B42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oneM2M is hugely stable and complete</a:t>
            </a:r>
          </a:p>
          <a:p>
            <a:pPr algn="ctr"/>
            <a:r>
              <a:rPr lang="it-IT" b="1" dirty="0">
                <a:solidFill>
                  <a:srgbClr val="C00000"/>
                </a:solidFill>
              </a:rPr>
              <a:t>I</a:t>
            </a:r>
            <a:r>
              <a:rPr lang="en-US" b="1" dirty="0">
                <a:solidFill>
                  <a:srgbClr val="C00000"/>
                </a:solidFill>
              </a:rPr>
              <a:t>t shares the innovation effort of hundreds of companies with more than 500 man years of work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3133E0D-01EB-4FFD-9300-D8A1386EDE2E}"/>
              </a:ext>
            </a:extLst>
          </p:cNvPr>
          <p:cNvGrpSpPr/>
          <p:nvPr/>
        </p:nvGrpSpPr>
        <p:grpSpPr>
          <a:xfrm>
            <a:off x="277587" y="2593999"/>
            <a:ext cx="5368413" cy="3651817"/>
            <a:chOff x="241093" y="1537885"/>
            <a:chExt cx="8969376" cy="5085433"/>
          </a:xfrm>
        </p:grpSpPr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37FC7128-FFD1-40F9-B0F9-43F0599E08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41093" y="1537885"/>
              <a:ext cx="8969376" cy="3954862"/>
            </a:xfrm>
            <a:prstGeom prst="rect">
              <a:avLst/>
            </a:prstGeom>
            <a:noFill/>
            <a:ln>
              <a:noFill/>
            </a:ln>
            <a:effectLst/>
          </p:spPr>
        </p:pic>
        <p:cxnSp>
          <p:nvCxnSpPr>
            <p:cNvPr id="9" name="Connecteur droit 110">
              <a:extLst>
                <a:ext uri="{FF2B5EF4-FFF2-40B4-BE49-F238E27FC236}">
                  <a16:creationId xmlns:a16="http://schemas.microsoft.com/office/drawing/2014/main" id="{7953FA98-3ED3-43A9-B313-0C607C3C4366}"/>
                </a:ext>
              </a:extLst>
            </p:cNvPr>
            <p:cNvCxnSpPr>
              <a:cxnSpLocks/>
              <a:endCxn id="28" idx="0"/>
            </p:cNvCxnSpPr>
            <p:nvPr/>
          </p:nvCxnSpPr>
          <p:spPr>
            <a:xfrm flipH="1" flipV="1">
              <a:off x="4867863" y="1681804"/>
              <a:ext cx="3435352" cy="223987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onnecteur droit 38">
              <a:extLst>
                <a:ext uri="{FF2B5EF4-FFF2-40B4-BE49-F238E27FC236}">
                  <a16:creationId xmlns:a16="http://schemas.microsoft.com/office/drawing/2014/main" id="{16D22D32-02AC-4A4D-A747-858B8796F3A3}"/>
                </a:ext>
              </a:extLst>
            </p:cNvPr>
            <p:cNvCxnSpPr>
              <a:cxnSpLocks/>
              <a:endCxn id="28" idx="0"/>
            </p:cNvCxnSpPr>
            <p:nvPr/>
          </p:nvCxnSpPr>
          <p:spPr>
            <a:xfrm flipV="1">
              <a:off x="1564276" y="1681804"/>
              <a:ext cx="3303587" cy="19334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necteur droit 105">
              <a:extLst>
                <a:ext uri="{FF2B5EF4-FFF2-40B4-BE49-F238E27FC236}">
                  <a16:creationId xmlns:a16="http://schemas.microsoft.com/office/drawing/2014/main" id="{C3AE2E8B-4F0F-4499-8BED-9BA259773083}"/>
                </a:ext>
              </a:extLst>
            </p:cNvPr>
            <p:cNvCxnSpPr>
              <a:cxnSpLocks/>
              <a:endCxn id="28" idx="0"/>
            </p:cNvCxnSpPr>
            <p:nvPr/>
          </p:nvCxnSpPr>
          <p:spPr>
            <a:xfrm flipV="1">
              <a:off x="2445338" y="1681804"/>
              <a:ext cx="2422525" cy="192396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Connecteur droit 106">
              <a:extLst>
                <a:ext uri="{FF2B5EF4-FFF2-40B4-BE49-F238E27FC236}">
                  <a16:creationId xmlns:a16="http://schemas.microsoft.com/office/drawing/2014/main" id="{0B957462-20C8-40A1-9E06-7674751AF43A}"/>
                </a:ext>
              </a:extLst>
            </p:cNvPr>
            <p:cNvCxnSpPr>
              <a:cxnSpLocks/>
              <a:endCxn id="28" idx="2"/>
            </p:cNvCxnSpPr>
            <p:nvPr/>
          </p:nvCxnSpPr>
          <p:spPr>
            <a:xfrm flipV="1">
              <a:off x="4659900" y="2115191"/>
              <a:ext cx="207963" cy="13207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Connecteur droit 107">
              <a:extLst>
                <a:ext uri="{FF2B5EF4-FFF2-40B4-BE49-F238E27FC236}">
                  <a16:creationId xmlns:a16="http://schemas.microsoft.com/office/drawing/2014/main" id="{54CF9CE8-EC7E-4452-84A9-91F65292DD76}"/>
                </a:ext>
              </a:extLst>
            </p:cNvPr>
            <p:cNvCxnSpPr>
              <a:cxnSpLocks/>
              <a:endCxn id="28" idx="0"/>
            </p:cNvCxnSpPr>
            <p:nvPr/>
          </p:nvCxnSpPr>
          <p:spPr>
            <a:xfrm flipH="1" flipV="1">
              <a:off x="4867863" y="1681804"/>
              <a:ext cx="2001840" cy="202397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onnecteur droit 108">
              <a:extLst>
                <a:ext uri="{FF2B5EF4-FFF2-40B4-BE49-F238E27FC236}">
                  <a16:creationId xmlns:a16="http://schemas.microsoft.com/office/drawing/2014/main" id="{15D247A3-A580-4414-B363-93339B66DEAB}"/>
                </a:ext>
              </a:extLst>
            </p:cNvPr>
            <p:cNvCxnSpPr>
              <a:cxnSpLocks/>
              <a:stCxn id="28" idx="0"/>
            </p:cNvCxnSpPr>
            <p:nvPr/>
          </p:nvCxnSpPr>
          <p:spPr>
            <a:xfrm>
              <a:off x="4867863" y="1681804"/>
              <a:ext cx="2636837" cy="202397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onnecteur droit 109">
              <a:extLst>
                <a:ext uri="{FF2B5EF4-FFF2-40B4-BE49-F238E27FC236}">
                  <a16:creationId xmlns:a16="http://schemas.microsoft.com/office/drawing/2014/main" id="{C09C01E7-9875-41FC-8159-F14F7D5C1DF8}"/>
                </a:ext>
              </a:extLst>
            </p:cNvPr>
            <p:cNvCxnSpPr>
              <a:cxnSpLocks/>
              <a:stCxn id="28" idx="0"/>
            </p:cNvCxnSpPr>
            <p:nvPr/>
          </p:nvCxnSpPr>
          <p:spPr>
            <a:xfrm>
              <a:off x="4867863" y="1681804"/>
              <a:ext cx="3435351" cy="180172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6" name="Groupe 18">
              <a:extLst>
                <a:ext uri="{FF2B5EF4-FFF2-40B4-BE49-F238E27FC236}">
                  <a16:creationId xmlns:a16="http://schemas.microsoft.com/office/drawing/2014/main" id="{7DABC7EE-25A3-44C3-B272-DA2D7A0109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2850" y="3148784"/>
              <a:ext cx="1055688" cy="433387"/>
              <a:chOff x="3886200" y="4881632"/>
              <a:chExt cx="1054800" cy="432000"/>
            </a:xfrm>
          </p:grpSpPr>
          <p:sp>
            <p:nvSpPr>
              <p:cNvPr id="49" name="Rounded Rectangle 13">
                <a:extLst>
                  <a:ext uri="{FF2B5EF4-FFF2-40B4-BE49-F238E27FC236}">
                    <a16:creationId xmlns:a16="http://schemas.microsoft.com/office/drawing/2014/main" id="{B1428295-7912-47A7-BF14-B788C5877F39}"/>
                  </a:ext>
                </a:extLst>
              </p:cNvPr>
              <p:cNvSpPr/>
              <p:nvPr/>
            </p:nvSpPr>
            <p:spPr>
              <a:xfrm>
                <a:off x="3886200" y="4881632"/>
                <a:ext cx="1054800" cy="432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>
                  <a:defRPr/>
                </a:pPr>
                <a:endParaRPr lang="fr-FR" altLang="fr-FR" sz="800" dirty="0">
                  <a:solidFill>
                    <a:srgbClr val="262626"/>
                  </a:solidFill>
                </a:endParaRPr>
              </a:p>
            </p:txBody>
          </p:sp>
          <p:pic>
            <p:nvPicPr>
              <p:cNvPr id="50" name="Picture 13">
                <a:extLst>
                  <a:ext uri="{FF2B5EF4-FFF2-40B4-BE49-F238E27FC236}">
                    <a16:creationId xmlns:a16="http://schemas.microsoft.com/office/drawing/2014/main" id="{0AA5649C-89CC-4D4C-911B-3495230260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922513" y="4917632"/>
                <a:ext cx="982174" cy="36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7" name="Groupe 19">
              <a:extLst>
                <a:ext uri="{FF2B5EF4-FFF2-40B4-BE49-F238E27FC236}">
                  <a16:creationId xmlns:a16="http://schemas.microsoft.com/office/drawing/2014/main" id="{ECDADE8F-6D12-4B70-8C88-3807A3D2DF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39588" y="3413895"/>
              <a:ext cx="684212" cy="431800"/>
              <a:chOff x="6912212" y="3380691"/>
              <a:chExt cx="684000" cy="432000"/>
            </a:xfrm>
          </p:grpSpPr>
          <p:sp>
            <p:nvSpPr>
              <p:cNvPr id="47" name="Rounded Rectangle 13">
                <a:extLst>
                  <a:ext uri="{FF2B5EF4-FFF2-40B4-BE49-F238E27FC236}">
                    <a16:creationId xmlns:a16="http://schemas.microsoft.com/office/drawing/2014/main" id="{ABB11246-269F-4834-A715-0E5870DEEF4B}"/>
                  </a:ext>
                </a:extLst>
              </p:cNvPr>
              <p:cNvSpPr/>
              <p:nvPr/>
            </p:nvSpPr>
            <p:spPr>
              <a:xfrm>
                <a:off x="6912212" y="3380691"/>
                <a:ext cx="684000" cy="432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>
                  <a:defRPr/>
                </a:pPr>
                <a:endParaRPr lang="fr-FR" altLang="fr-FR" sz="800" dirty="0">
                  <a:solidFill>
                    <a:srgbClr val="262626"/>
                  </a:solidFill>
                </a:endParaRPr>
              </a:p>
            </p:txBody>
          </p:sp>
          <p:pic>
            <p:nvPicPr>
              <p:cNvPr id="48" name="Picture 14">
                <a:extLst>
                  <a:ext uri="{FF2B5EF4-FFF2-40B4-BE49-F238E27FC236}">
                    <a16:creationId xmlns:a16="http://schemas.microsoft.com/office/drawing/2014/main" id="{5BD30D38-748A-40DF-B4A6-7CF8376ECC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948212" y="3416691"/>
                <a:ext cx="612000" cy="36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8" name="Groupe 20">
              <a:extLst>
                <a:ext uri="{FF2B5EF4-FFF2-40B4-BE49-F238E27FC236}">
                  <a16:creationId xmlns:a16="http://schemas.microsoft.com/office/drawing/2014/main" id="{CA1BD6ED-87AB-42FA-B338-A5855BEB55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30000" y="3420245"/>
              <a:ext cx="431800" cy="431800"/>
              <a:chOff x="5221831" y="4419600"/>
              <a:chExt cx="432000" cy="432000"/>
            </a:xfrm>
          </p:grpSpPr>
          <p:sp>
            <p:nvSpPr>
              <p:cNvPr id="45" name="Rounded Rectangle 13">
                <a:extLst>
                  <a:ext uri="{FF2B5EF4-FFF2-40B4-BE49-F238E27FC236}">
                    <a16:creationId xmlns:a16="http://schemas.microsoft.com/office/drawing/2014/main" id="{08B269AD-228D-48C0-B792-AA675E7F3E43}"/>
                  </a:ext>
                </a:extLst>
              </p:cNvPr>
              <p:cNvSpPr/>
              <p:nvPr/>
            </p:nvSpPr>
            <p:spPr>
              <a:xfrm>
                <a:off x="5221831" y="4419600"/>
                <a:ext cx="432000" cy="432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>
                  <a:defRPr/>
                </a:pPr>
                <a:endParaRPr lang="fr-FR" altLang="fr-FR" sz="800" dirty="0">
                  <a:solidFill>
                    <a:srgbClr val="262626"/>
                  </a:solidFill>
                </a:endParaRPr>
              </a:p>
            </p:txBody>
          </p:sp>
          <p:pic>
            <p:nvPicPr>
              <p:cNvPr id="46" name="Picture 17">
                <a:extLst>
                  <a:ext uri="{FF2B5EF4-FFF2-40B4-BE49-F238E27FC236}">
                    <a16:creationId xmlns:a16="http://schemas.microsoft.com/office/drawing/2014/main" id="{D2196369-A4B5-42F0-A53B-97FDD0162C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57831" y="4455600"/>
                <a:ext cx="360000" cy="36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9" name="Groupe 65">
              <a:extLst>
                <a:ext uri="{FF2B5EF4-FFF2-40B4-BE49-F238E27FC236}">
                  <a16:creationId xmlns:a16="http://schemas.microsoft.com/office/drawing/2014/main" id="{9A9545B1-1D9F-405D-ABDF-CEC0BE7DE5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81813" y="3328170"/>
              <a:ext cx="679450" cy="431800"/>
              <a:chOff x="1975800" y="3295184"/>
              <a:chExt cx="680400" cy="432000"/>
            </a:xfrm>
          </p:grpSpPr>
          <p:sp>
            <p:nvSpPr>
              <p:cNvPr id="43" name="Rounded Rectangle 13">
                <a:extLst>
                  <a:ext uri="{FF2B5EF4-FFF2-40B4-BE49-F238E27FC236}">
                    <a16:creationId xmlns:a16="http://schemas.microsoft.com/office/drawing/2014/main" id="{EBD6E634-92BF-437A-A661-BCD8B9424B40}"/>
                  </a:ext>
                </a:extLst>
              </p:cNvPr>
              <p:cNvSpPr/>
              <p:nvPr/>
            </p:nvSpPr>
            <p:spPr>
              <a:xfrm>
                <a:off x="1975800" y="3295184"/>
                <a:ext cx="680400" cy="432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>
                  <a:defRPr/>
                </a:pPr>
                <a:endParaRPr lang="fr-FR" altLang="fr-FR" sz="800" dirty="0">
                  <a:solidFill>
                    <a:srgbClr val="262626"/>
                  </a:solidFill>
                </a:endParaRPr>
              </a:p>
            </p:txBody>
          </p:sp>
          <p:pic>
            <p:nvPicPr>
              <p:cNvPr id="44" name="Picture 8">
                <a:extLst>
                  <a:ext uri="{FF2B5EF4-FFF2-40B4-BE49-F238E27FC236}">
                    <a16:creationId xmlns:a16="http://schemas.microsoft.com/office/drawing/2014/main" id="{573E8E70-D45A-4EB6-BD9C-0F148D76FC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011074" y="3323697"/>
                <a:ext cx="609851" cy="36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0" name="Groupe 66">
              <a:extLst>
                <a:ext uri="{FF2B5EF4-FFF2-40B4-BE49-F238E27FC236}">
                  <a16:creationId xmlns:a16="http://schemas.microsoft.com/office/drawing/2014/main" id="{641F8A88-99C9-4255-87D3-2C358E98FA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76926" y="3329758"/>
              <a:ext cx="792163" cy="431800"/>
              <a:chOff x="971400" y="3296484"/>
              <a:chExt cx="792000" cy="432000"/>
            </a:xfrm>
          </p:grpSpPr>
          <p:sp>
            <p:nvSpPr>
              <p:cNvPr id="41" name="Rounded Rectangle 13">
                <a:extLst>
                  <a:ext uri="{FF2B5EF4-FFF2-40B4-BE49-F238E27FC236}">
                    <a16:creationId xmlns:a16="http://schemas.microsoft.com/office/drawing/2014/main" id="{3AF74357-DBB1-47C0-A0ED-1DE8CE8BB2B1}"/>
                  </a:ext>
                </a:extLst>
              </p:cNvPr>
              <p:cNvSpPr/>
              <p:nvPr/>
            </p:nvSpPr>
            <p:spPr>
              <a:xfrm>
                <a:off x="971400" y="3296484"/>
                <a:ext cx="792000" cy="432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>
                  <a:defRPr/>
                </a:pPr>
                <a:endParaRPr lang="fr-FR" altLang="fr-FR" sz="800" dirty="0">
                  <a:solidFill>
                    <a:srgbClr val="262626"/>
                  </a:solidFill>
                </a:endParaRPr>
              </a:p>
            </p:txBody>
          </p:sp>
          <p:pic>
            <p:nvPicPr>
              <p:cNvPr id="42" name="Picture 32">
                <a:extLst>
                  <a:ext uri="{FF2B5EF4-FFF2-40B4-BE49-F238E27FC236}">
                    <a16:creationId xmlns:a16="http://schemas.microsoft.com/office/drawing/2014/main" id="{3061A178-4585-4940-8721-5A35DC5870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007400" y="3323697"/>
                <a:ext cx="720000" cy="36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1" name="Groupe 5">
              <a:extLst>
                <a:ext uri="{FF2B5EF4-FFF2-40B4-BE49-F238E27FC236}">
                  <a16:creationId xmlns:a16="http://schemas.microsoft.com/office/drawing/2014/main" id="{E874273F-8654-4D47-A4FA-30704383F5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19051" y="3639320"/>
              <a:ext cx="720725" cy="431800"/>
              <a:chOff x="7737806" y="3683697"/>
              <a:chExt cx="720000" cy="432000"/>
            </a:xfrm>
          </p:grpSpPr>
          <p:sp>
            <p:nvSpPr>
              <p:cNvPr id="38" name="Rounded Rectangle 13">
                <a:extLst>
                  <a:ext uri="{FF2B5EF4-FFF2-40B4-BE49-F238E27FC236}">
                    <a16:creationId xmlns:a16="http://schemas.microsoft.com/office/drawing/2014/main" id="{D4527C88-CB7E-4D70-8757-DAE0E9766AB2}"/>
                  </a:ext>
                </a:extLst>
              </p:cNvPr>
              <p:cNvSpPr/>
              <p:nvPr/>
            </p:nvSpPr>
            <p:spPr>
              <a:xfrm>
                <a:off x="7737806" y="3683697"/>
                <a:ext cx="720000" cy="432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>
                  <a:defRPr/>
                </a:pPr>
                <a:endParaRPr lang="fr-FR" altLang="fr-FR" sz="800" dirty="0">
                  <a:solidFill>
                    <a:srgbClr val="262626"/>
                  </a:solidFill>
                </a:endParaRPr>
              </a:p>
            </p:txBody>
          </p:sp>
          <p:pic>
            <p:nvPicPr>
              <p:cNvPr id="40" name="Picture 6">
                <a:extLst>
                  <a:ext uri="{FF2B5EF4-FFF2-40B4-BE49-F238E27FC236}">
                    <a16:creationId xmlns:a16="http://schemas.microsoft.com/office/drawing/2014/main" id="{3E8B3B1D-3C7D-4391-B22F-8A208C7FEC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772806" y="3719697"/>
                <a:ext cx="650000" cy="36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2" name="Groupe 4">
              <a:extLst>
                <a:ext uri="{FF2B5EF4-FFF2-40B4-BE49-F238E27FC236}">
                  <a16:creationId xmlns:a16="http://schemas.microsoft.com/office/drawing/2014/main" id="{FE661AEC-31C8-4D4D-9C0D-CA03105D3B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19051" y="3171009"/>
              <a:ext cx="720725" cy="433387"/>
              <a:chOff x="7883605" y="3235816"/>
              <a:chExt cx="720000" cy="432000"/>
            </a:xfrm>
          </p:grpSpPr>
          <p:sp>
            <p:nvSpPr>
              <p:cNvPr id="36" name="Rounded Rectangle 13">
                <a:extLst>
                  <a:ext uri="{FF2B5EF4-FFF2-40B4-BE49-F238E27FC236}">
                    <a16:creationId xmlns:a16="http://schemas.microsoft.com/office/drawing/2014/main" id="{D53F5471-E9E6-4CB3-9693-20A59F63E527}"/>
                  </a:ext>
                </a:extLst>
              </p:cNvPr>
              <p:cNvSpPr/>
              <p:nvPr/>
            </p:nvSpPr>
            <p:spPr>
              <a:xfrm>
                <a:off x="7883605" y="3235816"/>
                <a:ext cx="720000" cy="432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>
                  <a:defRPr/>
                </a:pPr>
                <a:endParaRPr lang="fr-FR" altLang="fr-FR" sz="800" dirty="0">
                  <a:solidFill>
                    <a:srgbClr val="262626"/>
                  </a:solidFill>
                </a:endParaRPr>
              </a:p>
            </p:txBody>
          </p:sp>
          <p:pic>
            <p:nvPicPr>
              <p:cNvPr id="37" name="Picture 2">
                <a:extLst>
                  <a:ext uri="{FF2B5EF4-FFF2-40B4-BE49-F238E27FC236}">
                    <a16:creationId xmlns:a16="http://schemas.microsoft.com/office/drawing/2014/main" id="{F0DA0B6F-9B93-4520-9E04-9B4EACBB41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7934501" y="3271816"/>
                <a:ext cx="618207" cy="36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23" name="Connecteur droit 53">
              <a:extLst>
                <a:ext uri="{FF2B5EF4-FFF2-40B4-BE49-F238E27FC236}">
                  <a16:creationId xmlns:a16="http://schemas.microsoft.com/office/drawing/2014/main" id="{ED7D2A08-3138-4BC7-8F77-A2A868F298BF}"/>
                </a:ext>
              </a:extLst>
            </p:cNvPr>
            <p:cNvCxnSpPr>
              <a:cxnSpLocks/>
              <a:endCxn id="28" idx="0"/>
            </p:cNvCxnSpPr>
            <p:nvPr/>
          </p:nvCxnSpPr>
          <p:spPr>
            <a:xfrm flipH="1" flipV="1">
              <a:off x="4867863" y="1681804"/>
              <a:ext cx="1552578" cy="24922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Rounded Rectangle 14">
              <a:extLst>
                <a:ext uri="{FF2B5EF4-FFF2-40B4-BE49-F238E27FC236}">
                  <a16:creationId xmlns:a16="http://schemas.microsoft.com/office/drawing/2014/main" id="{EB4ACD37-7D66-435A-B640-3162F5327CFA}"/>
                </a:ext>
              </a:extLst>
            </p:cNvPr>
            <p:cNvSpPr/>
            <p:nvPr/>
          </p:nvSpPr>
          <p:spPr>
            <a:xfrm>
              <a:off x="2719976" y="1681804"/>
              <a:ext cx="4295774" cy="43338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b="1" dirty="0">
                  <a:solidFill>
                    <a:schemeClr val="tx2">
                      <a:lumMod val="75000"/>
                    </a:schemeClr>
                  </a:solidFill>
                  <a:latin typeface="Myriad Pro"/>
                </a:rPr>
                <a:t> over 220 member organizations </a:t>
              </a:r>
            </a:p>
          </p:txBody>
        </p:sp>
        <p:grpSp>
          <p:nvGrpSpPr>
            <p:cNvPr id="29" name="Groupe 2">
              <a:extLst>
                <a:ext uri="{FF2B5EF4-FFF2-40B4-BE49-F238E27FC236}">
                  <a16:creationId xmlns:a16="http://schemas.microsoft.com/office/drawing/2014/main" id="{B1832BBD-47DF-4D13-AFED-DDB46AD7D7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20401" y="3886970"/>
              <a:ext cx="752475" cy="433388"/>
              <a:chOff x="479713" y="5004453"/>
              <a:chExt cx="752400" cy="433387"/>
            </a:xfrm>
          </p:grpSpPr>
          <p:sp>
            <p:nvSpPr>
              <p:cNvPr id="34" name="Rounded Rectangle 13">
                <a:extLst>
                  <a:ext uri="{FF2B5EF4-FFF2-40B4-BE49-F238E27FC236}">
                    <a16:creationId xmlns:a16="http://schemas.microsoft.com/office/drawing/2014/main" id="{639ECE0E-66DD-4087-8CF7-956E5F626BC2}"/>
                  </a:ext>
                </a:extLst>
              </p:cNvPr>
              <p:cNvSpPr/>
              <p:nvPr/>
            </p:nvSpPr>
            <p:spPr bwMode="auto">
              <a:xfrm>
                <a:off x="479713" y="5004453"/>
                <a:ext cx="752400" cy="43338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>
                  <a:defRPr/>
                </a:pPr>
                <a:endParaRPr lang="fr-FR" altLang="fr-FR" sz="800" dirty="0">
                  <a:solidFill>
                    <a:srgbClr val="262626"/>
                  </a:solidFill>
                </a:endParaRPr>
              </a:p>
            </p:txBody>
          </p:sp>
          <p:pic>
            <p:nvPicPr>
              <p:cNvPr id="35" name="Picture 2">
                <a:extLst>
                  <a:ext uri="{FF2B5EF4-FFF2-40B4-BE49-F238E27FC236}">
                    <a16:creationId xmlns:a16="http://schemas.microsoft.com/office/drawing/2014/main" id="{DD0177D6-3192-4069-A233-AE9A6681D2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515913" y="5041146"/>
                <a:ext cx="680000" cy="36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040B6F4-7376-4583-8804-147CC2565489}"/>
                </a:ext>
              </a:extLst>
            </p:cNvPr>
            <p:cNvGrpSpPr/>
            <p:nvPr/>
          </p:nvGrpSpPr>
          <p:grpSpPr>
            <a:xfrm>
              <a:off x="3759391" y="5187191"/>
              <a:ext cx="2008980" cy="524632"/>
              <a:chOff x="8558214" y="5488508"/>
              <a:chExt cx="2008980" cy="524632"/>
            </a:xfrm>
          </p:grpSpPr>
          <p:sp>
            <p:nvSpPr>
              <p:cNvPr id="32" name="Rounded Rectangle 14">
                <a:extLst>
                  <a:ext uri="{FF2B5EF4-FFF2-40B4-BE49-F238E27FC236}">
                    <a16:creationId xmlns:a16="http://schemas.microsoft.com/office/drawing/2014/main" id="{ABD3E9DC-363C-4238-889A-810E11459BD2}"/>
                  </a:ext>
                </a:extLst>
              </p:cNvPr>
              <p:cNvSpPr/>
              <p:nvPr/>
            </p:nvSpPr>
            <p:spPr bwMode="auto">
              <a:xfrm>
                <a:off x="8558214" y="5488508"/>
                <a:ext cx="2008980" cy="52463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>
                  <a:defRPr/>
                </a:pPr>
                <a:endParaRPr lang="fr-FR" altLang="fr-FR" sz="800" dirty="0">
                  <a:solidFill>
                    <a:srgbClr val="262626"/>
                  </a:solidFill>
                </a:endParaRPr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0BAAC3DA-D611-4672-85C1-44F4D74B4E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94224" y="5601324"/>
                <a:ext cx="1895676" cy="318984"/>
              </a:xfrm>
              <a:prstGeom prst="rect">
                <a:avLst/>
              </a:prstGeom>
            </p:spPr>
          </p:pic>
        </p:grpSp>
        <p:sp>
          <p:nvSpPr>
            <p:cNvPr id="31" name="TextBox 1">
              <a:extLst>
                <a:ext uri="{FF2B5EF4-FFF2-40B4-BE49-F238E27FC236}">
                  <a16:creationId xmlns:a16="http://schemas.microsoft.com/office/drawing/2014/main" id="{0F0CF04B-3776-40C7-B37C-5B0DE9F136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9976" y="5822774"/>
              <a:ext cx="4295773" cy="800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hlinkClick r:id="rId12"/>
                </a:rPr>
                <a:t>www.oneM2M.org</a:t>
              </a:r>
              <a:endPara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All documents and specifications are publically available</a:t>
              </a:r>
            </a:p>
          </p:txBody>
        </p:sp>
      </p:grpSp>
      <p:sp>
        <p:nvSpPr>
          <p:cNvPr id="51" name="Oval 50">
            <a:extLst>
              <a:ext uri="{FF2B5EF4-FFF2-40B4-BE49-F238E27FC236}">
                <a16:creationId xmlns:a16="http://schemas.microsoft.com/office/drawing/2014/main" id="{5E508B88-68EC-4DA1-9E81-C5155F7D710E}"/>
              </a:ext>
            </a:extLst>
          </p:cNvPr>
          <p:cNvSpPr/>
          <p:nvPr/>
        </p:nvSpPr>
        <p:spPr>
          <a:xfrm>
            <a:off x="261503" y="909376"/>
            <a:ext cx="3249960" cy="1649568"/>
          </a:xfrm>
          <a:prstGeom prst="ellipse">
            <a:avLst/>
          </a:prstGeom>
          <a:solidFill>
            <a:schemeClr val="bg1"/>
          </a:solidFill>
          <a:ln>
            <a:solidFill>
              <a:srgbClr val="B42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oneM2M is a global Standard</a:t>
            </a:r>
          </a:p>
          <a:p>
            <a:pPr algn="ctr"/>
            <a:r>
              <a:rPr lang="it-IT" b="1" dirty="0">
                <a:solidFill>
                  <a:srgbClr val="C00000"/>
                </a:solidFill>
              </a:rPr>
              <a:t>- </a:t>
            </a:r>
            <a:r>
              <a:rPr lang="it-IT" b="1" dirty="0" err="1">
                <a:solidFill>
                  <a:srgbClr val="C00000"/>
                </a:solidFill>
              </a:rPr>
              <a:t>It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 err="1">
                <a:solidFill>
                  <a:srgbClr val="C00000"/>
                </a:solidFill>
              </a:rPr>
              <a:t>is</a:t>
            </a:r>
            <a:r>
              <a:rPr lang="it-IT" b="1" dirty="0">
                <a:solidFill>
                  <a:srgbClr val="C00000"/>
                </a:solidFill>
              </a:rPr>
              <a:t> open and </a:t>
            </a:r>
            <a:r>
              <a:rPr lang="en-US" b="1" dirty="0">
                <a:solidFill>
                  <a:srgbClr val="C00000"/>
                </a:solidFill>
              </a:rPr>
              <a:t>not controlled by a single private company!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557032D4-17B4-46AE-B920-089097996E7E}"/>
              </a:ext>
            </a:extLst>
          </p:cNvPr>
          <p:cNvSpPr/>
          <p:nvPr/>
        </p:nvSpPr>
        <p:spPr>
          <a:xfrm>
            <a:off x="8309053" y="589960"/>
            <a:ext cx="3775109" cy="1767184"/>
          </a:xfrm>
          <a:prstGeom prst="ellipse">
            <a:avLst/>
          </a:prstGeom>
          <a:solidFill>
            <a:schemeClr val="bg1"/>
          </a:solidFill>
          <a:ln>
            <a:solidFill>
              <a:srgbClr val="B42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Full Ecosystem: 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open “de jure” specs –opensource-interoperability –certification-products and services</a:t>
            </a:r>
          </a:p>
        </p:txBody>
      </p:sp>
      <p:sp>
        <p:nvSpPr>
          <p:cNvPr id="115" name="Slide Number Placeholder 3">
            <a:extLst>
              <a:ext uri="{FF2B5EF4-FFF2-40B4-BE49-F238E27FC236}">
                <a16:creationId xmlns:a16="http://schemas.microsoft.com/office/drawing/2014/main" id="{3489A2B5-065D-4D14-9DC5-E426B16482D4}"/>
              </a:ext>
            </a:extLst>
          </p:cNvPr>
          <p:cNvSpPr txBox="1">
            <a:spLocks/>
          </p:cNvSpPr>
          <p:nvPr/>
        </p:nvSpPr>
        <p:spPr>
          <a:xfrm>
            <a:off x="5012910" y="1662806"/>
            <a:ext cx="0" cy="0"/>
          </a:xfr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C99F031F-DC22-430D-B21A-14867A7380A6}"/>
              </a:ext>
            </a:extLst>
          </p:cNvPr>
          <p:cNvSpPr/>
          <p:nvPr/>
        </p:nvSpPr>
        <p:spPr>
          <a:xfrm>
            <a:off x="6343466" y="4760966"/>
            <a:ext cx="161633" cy="16215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3D6E3802-91B1-4475-A18A-9754EE4AC34F}"/>
              </a:ext>
            </a:extLst>
          </p:cNvPr>
          <p:cNvSpPr txBox="1"/>
          <p:nvPr/>
        </p:nvSpPr>
        <p:spPr>
          <a:xfrm>
            <a:off x="6451019" y="4691566"/>
            <a:ext cx="1782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oneM2M Product Offerings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9BE54947-B2A3-4D94-AA69-4B044C57EFDC}"/>
              </a:ext>
            </a:extLst>
          </p:cNvPr>
          <p:cNvSpPr/>
          <p:nvPr/>
        </p:nvSpPr>
        <p:spPr>
          <a:xfrm>
            <a:off x="6338096" y="5205672"/>
            <a:ext cx="152052" cy="1656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414206C-CD23-41AD-98BE-CDE9E8DA1369}"/>
              </a:ext>
            </a:extLst>
          </p:cNvPr>
          <p:cNvSpPr txBox="1"/>
          <p:nvPr/>
        </p:nvSpPr>
        <p:spPr>
          <a:xfrm>
            <a:off x="6441238" y="5109716"/>
            <a:ext cx="1782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3"/>
                </a:solidFill>
              </a:rPr>
              <a:t>oneM2M Trial Deployment</a:t>
            </a:r>
          </a:p>
        </p:txBody>
      </p:sp>
      <p:sp>
        <p:nvSpPr>
          <p:cNvPr id="121" name="Isosceles Triangle 120">
            <a:extLst>
              <a:ext uri="{FF2B5EF4-FFF2-40B4-BE49-F238E27FC236}">
                <a16:creationId xmlns:a16="http://schemas.microsoft.com/office/drawing/2014/main" id="{D44F99EB-06DA-456B-B48F-0A52CED248C3}"/>
              </a:ext>
            </a:extLst>
          </p:cNvPr>
          <p:cNvSpPr/>
          <p:nvPr/>
        </p:nvSpPr>
        <p:spPr>
          <a:xfrm>
            <a:off x="6324368" y="5742705"/>
            <a:ext cx="165780" cy="153657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5176E20E-8EB1-4189-91B1-80B35A10CE2F}"/>
              </a:ext>
            </a:extLst>
          </p:cNvPr>
          <p:cNvSpPr txBox="1"/>
          <p:nvPr/>
        </p:nvSpPr>
        <p:spPr>
          <a:xfrm>
            <a:off x="6451019" y="5564032"/>
            <a:ext cx="2053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8FD6"/>
                </a:solidFill>
              </a:rPr>
              <a:t>oneM2M Commercial Deployment</a:t>
            </a:r>
          </a:p>
        </p:txBody>
      </p:sp>
      <p:sp>
        <p:nvSpPr>
          <p:cNvPr id="141" name="Star: 5 Points 140">
            <a:extLst>
              <a:ext uri="{FF2B5EF4-FFF2-40B4-BE49-F238E27FC236}">
                <a16:creationId xmlns:a16="http://schemas.microsoft.com/office/drawing/2014/main" id="{58EAB5BF-EFA1-4492-A586-DDCA6AB6099C}"/>
              </a:ext>
            </a:extLst>
          </p:cNvPr>
          <p:cNvSpPr/>
          <p:nvPr/>
        </p:nvSpPr>
        <p:spPr>
          <a:xfrm>
            <a:off x="6345982" y="4387259"/>
            <a:ext cx="175360" cy="189178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422F46E0-CBA7-478B-A6FC-B560A157A349}"/>
              </a:ext>
            </a:extLst>
          </p:cNvPr>
          <p:cNvSpPr txBox="1"/>
          <p:nvPr/>
        </p:nvSpPr>
        <p:spPr>
          <a:xfrm>
            <a:off x="6451019" y="4237463"/>
            <a:ext cx="1782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oneM2M Open Source Project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5E0C87A-DD9A-44E1-AF39-80AF26544E83}"/>
              </a:ext>
            </a:extLst>
          </p:cNvPr>
          <p:cNvGrpSpPr/>
          <p:nvPr/>
        </p:nvGrpSpPr>
        <p:grpSpPr>
          <a:xfrm>
            <a:off x="6641065" y="2561773"/>
            <a:ext cx="5493659" cy="2902420"/>
            <a:chOff x="6626917" y="2584134"/>
            <a:chExt cx="5493659" cy="2741294"/>
          </a:xfrm>
        </p:grpSpPr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4D83F046-3C4D-43C6-AB5F-F694A9728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26917" y="2584134"/>
              <a:ext cx="5493659" cy="2741294"/>
            </a:xfrm>
            <a:prstGeom prst="rect">
              <a:avLst/>
            </a:prstGeom>
          </p:spPr>
        </p:pic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EDCE0770-5A0F-42AC-A622-138BA807CC07}"/>
                </a:ext>
              </a:extLst>
            </p:cNvPr>
            <p:cNvSpPr/>
            <p:nvPr/>
          </p:nvSpPr>
          <p:spPr>
            <a:xfrm>
              <a:off x="8014568" y="3990449"/>
              <a:ext cx="80816" cy="8208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12B3ECA-9FD6-45D8-BF15-D50C86896268}"/>
                </a:ext>
              </a:extLst>
            </p:cNvPr>
            <p:cNvSpPr/>
            <p:nvPr/>
          </p:nvSpPr>
          <p:spPr>
            <a:xfrm>
              <a:off x="9133146" y="4003743"/>
              <a:ext cx="73532" cy="718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2CFA814D-44DB-4DC9-9FD6-BFF042D3798C}"/>
                </a:ext>
              </a:extLst>
            </p:cNvPr>
            <p:cNvSpPr/>
            <p:nvPr/>
          </p:nvSpPr>
          <p:spPr>
            <a:xfrm>
              <a:off x="9206679" y="3911187"/>
              <a:ext cx="73532" cy="718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1C70E96C-2DC7-40E0-BF58-F4958B1F9D55}"/>
                </a:ext>
              </a:extLst>
            </p:cNvPr>
            <p:cNvSpPr/>
            <p:nvPr/>
          </p:nvSpPr>
          <p:spPr>
            <a:xfrm>
              <a:off x="9373747" y="3961510"/>
              <a:ext cx="73532" cy="718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77406AAF-24F7-44CC-84D5-35B43D8598B7}"/>
                </a:ext>
              </a:extLst>
            </p:cNvPr>
            <p:cNvSpPr/>
            <p:nvPr/>
          </p:nvSpPr>
          <p:spPr>
            <a:xfrm>
              <a:off x="9336981" y="3810840"/>
              <a:ext cx="73532" cy="718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3A29D1C7-348C-4784-A0B1-3242808FEF15}"/>
                </a:ext>
              </a:extLst>
            </p:cNvPr>
            <p:cNvSpPr/>
            <p:nvPr/>
          </p:nvSpPr>
          <p:spPr>
            <a:xfrm>
              <a:off x="10371996" y="4259110"/>
              <a:ext cx="73532" cy="718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D3AC2708-1AC7-4747-8F09-71096E9152FE}"/>
                </a:ext>
              </a:extLst>
            </p:cNvPr>
            <p:cNvSpPr/>
            <p:nvPr/>
          </p:nvSpPr>
          <p:spPr>
            <a:xfrm>
              <a:off x="9280211" y="3900939"/>
              <a:ext cx="80816" cy="8208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Isosceles Triangle 129">
              <a:extLst>
                <a:ext uri="{FF2B5EF4-FFF2-40B4-BE49-F238E27FC236}">
                  <a16:creationId xmlns:a16="http://schemas.microsoft.com/office/drawing/2014/main" id="{F676826E-316C-4A18-B9CB-E945C5894F82}"/>
                </a:ext>
              </a:extLst>
            </p:cNvPr>
            <p:cNvSpPr/>
            <p:nvPr/>
          </p:nvSpPr>
          <p:spPr>
            <a:xfrm>
              <a:off x="9161463" y="3727882"/>
              <a:ext cx="90431" cy="82958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FA3A165E-DB7D-486A-BB74-68C4713DFB86}"/>
                </a:ext>
              </a:extLst>
            </p:cNvPr>
            <p:cNvSpPr/>
            <p:nvPr/>
          </p:nvSpPr>
          <p:spPr>
            <a:xfrm>
              <a:off x="11296820" y="3995628"/>
              <a:ext cx="73532" cy="718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1C740816-A775-4C42-9E29-DCD28F5A3F3F}"/>
                </a:ext>
              </a:extLst>
            </p:cNvPr>
            <p:cNvSpPr/>
            <p:nvPr/>
          </p:nvSpPr>
          <p:spPr>
            <a:xfrm>
              <a:off x="7366168" y="3956386"/>
              <a:ext cx="80816" cy="8208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CD3BA57-A2DB-4FB3-9CB2-50233E34DC17}"/>
                </a:ext>
              </a:extLst>
            </p:cNvPr>
            <p:cNvSpPr/>
            <p:nvPr/>
          </p:nvSpPr>
          <p:spPr>
            <a:xfrm>
              <a:off x="11311076" y="4056313"/>
              <a:ext cx="80816" cy="8208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2466D226-A04E-4473-94A2-417EFD479216}"/>
                </a:ext>
              </a:extLst>
            </p:cNvPr>
            <p:cNvSpPr/>
            <p:nvPr/>
          </p:nvSpPr>
          <p:spPr>
            <a:xfrm>
              <a:off x="10950501" y="4135453"/>
              <a:ext cx="73532" cy="718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B8BFE680-D3F8-49E7-9E9C-E8F683FECFC5}"/>
                </a:ext>
              </a:extLst>
            </p:cNvPr>
            <p:cNvSpPr/>
            <p:nvPr/>
          </p:nvSpPr>
          <p:spPr>
            <a:xfrm>
              <a:off x="10964757" y="4196138"/>
              <a:ext cx="80816" cy="8208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Isosceles Triangle 135">
              <a:extLst>
                <a:ext uri="{FF2B5EF4-FFF2-40B4-BE49-F238E27FC236}">
                  <a16:creationId xmlns:a16="http://schemas.microsoft.com/office/drawing/2014/main" id="{963659C4-0793-4ECC-89AA-C344B08F1E04}"/>
                </a:ext>
              </a:extLst>
            </p:cNvPr>
            <p:cNvSpPr/>
            <p:nvPr/>
          </p:nvSpPr>
          <p:spPr>
            <a:xfrm>
              <a:off x="10978646" y="4106942"/>
              <a:ext cx="90431" cy="82958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7EEA0140-BFDA-4781-A72B-02646926E8BB}"/>
                </a:ext>
              </a:extLst>
            </p:cNvPr>
            <p:cNvSpPr/>
            <p:nvPr/>
          </p:nvSpPr>
          <p:spPr>
            <a:xfrm>
              <a:off x="11147270" y="3983292"/>
              <a:ext cx="73532" cy="718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B5922F80-7946-4874-A439-564C3BEB361A}"/>
                </a:ext>
              </a:extLst>
            </p:cNvPr>
            <p:cNvSpPr/>
            <p:nvPr/>
          </p:nvSpPr>
          <p:spPr>
            <a:xfrm>
              <a:off x="11161527" y="4043977"/>
              <a:ext cx="80816" cy="8208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Isosceles Triangle 138">
              <a:extLst>
                <a:ext uri="{FF2B5EF4-FFF2-40B4-BE49-F238E27FC236}">
                  <a16:creationId xmlns:a16="http://schemas.microsoft.com/office/drawing/2014/main" id="{537D52F7-301F-4148-B527-01FBE26F194E}"/>
                </a:ext>
              </a:extLst>
            </p:cNvPr>
            <p:cNvSpPr/>
            <p:nvPr/>
          </p:nvSpPr>
          <p:spPr>
            <a:xfrm>
              <a:off x="11175416" y="3954781"/>
              <a:ext cx="90431" cy="82958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B3310094-EB97-4BFF-9AAA-786B0E54D8B9}"/>
                </a:ext>
              </a:extLst>
            </p:cNvPr>
            <p:cNvSpPr/>
            <p:nvPr/>
          </p:nvSpPr>
          <p:spPr>
            <a:xfrm>
              <a:off x="9158106" y="3810328"/>
              <a:ext cx="73532" cy="718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Star: 5 Points 142">
              <a:extLst>
                <a:ext uri="{FF2B5EF4-FFF2-40B4-BE49-F238E27FC236}">
                  <a16:creationId xmlns:a16="http://schemas.microsoft.com/office/drawing/2014/main" id="{6526CD2A-2C7A-4C7A-BE5A-F92ECC6B88DC}"/>
                </a:ext>
              </a:extLst>
            </p:cNvPr>
            <p:cNvSpPr/>
            <p:nvPr/>
          </p:nvSpPr>
          <p:spPr>
            <a:xfrm>
              <a:off x="9346793" y="3867591"/>
              <a:ext cx="99071" cy="111315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Star: 5 Points 143">
              <a:extLst>
                <a:ext uri="{FF2B5EF4-FFF2-40B4-BE49-F238E27FC236}">
                  <a16:creationId xmlns:a16="http://schemas.microsoft.com/office/drawing/2014/main" id="{025E7017-3393-4DF3-A710-6BB356DB1ACE}"/>
                </a:ext>
              </a:extLst>
            </p:cNvPr>
            <p:cNvSpPr/>
            <p:nvPr/>
          </p:nvSpPr>
          <p:spPr>
            <a:xfrm>
              <a:off x="7366168" y="4019922"/>
              <a:ext cx="99071" cy="111315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Star: 5 Points 144">
              <a:extLst>
                <a:ext uri="{FF2B5EF4-FFF2-40B4-BE49-F238E27FC236}">
                  <a16:creationId xmlns:a16="http://schemas.microsoft.com/office/drawing/2014/main" id="{E8050D4D-60BF-4C94-A29E-3E586F3C41F8}"/>
                </a:ext>
              </a:extLst>
            </p:cNvPr>
            <p:cNvSpPr/>
            <p:nvPr/>
          </p:nvSpPr>
          <p:spPr>
            <a:xfrm>
              <a:off x="7942649" y="3980206"/>
              <a:ext cx="99071" cy="111315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Star: 5 Points 145">
              <a:extLst>
                <a:ext uri="{FF2B5EF4-FFF2-40B4-BE49-F238E27FC236}">
                  <a16:creationId xmlns:a16="http://schemas.microsoft.com/office/drawing/2014/main" id="{EC1D2FE8-049C-4DF4-91B8-C950356C707E}"/>
                </a:ext>
              </a:extLst>
            </p:cNvPr>
            <p:cNvSpPr/>
            <p:nvPr/>
          </p:nvSpPr>
          <p:spPr>
            <a:xfrm>
              <a:off x="11076065" y="3999473"/>
              <a:ext cx="99071" cy="111315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Star: 5 Points 146">
              <a:extLst>
                <a:ext uri="{FF2B5EF4-FFF2-40B4-BE49-F238E27FC236}">
                  <a16:creationId xmlns:a16="http://schemas.microsoft.com/office/drawing/2014/main" id="{75C144C1-F4F6-4AEA-8E86-EF014E4CCF6B}"/>
                </a:ext>
              </a:extLst>
            </p:cNvPr>
            <p:cNvSpPr/>
            <p:nvPr/>
          </p:nvSpPr>
          <p:spPr>
            <a:xfrm>
              <a:off x="9387895" y="3765117"/>
              <a:ext cx="99071" cy="111315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Isosceles Triangle 147">
              <a:extLst>
                <a:ext uri="{FF2B5EF4-FFF2-40B4-BE49-F238E27FC236}">
                  <a16:creationId xmlns:a16="http://schemas.microsoft.com/office/drawing/2014/main" id="{E28278A6-625C-4D94-8830-9E4F7DCA0FBE}"/>
                </a:ext>
              </a:extLst>
            </p:cNvPr>
            <p:cNvSpPr/>
            <p:nvPr/>
          </p:nvSpPr>
          <p:spPr>
            <a:xfrm>
              <a:off x="9374066" y="3734486"/>
              <a:ext cx="90431" cy="82958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Isosceles Triangle 148">
              <a:extLst>
                <a:ext uri="{FF2B5EF4-FFF2-40B4-BE49-F238E27FC236}">
                  <a16:creationId xmlns:a16="http://schemas.microsoft.com/office/drawing/2014/main" id="{80C394B5-B0E1-4A27-AB02-DAC91DC9BD82}"/>
                </a:ext>
              </a:extLst>
            </p:cNvPr>
            <p:cNvSpPr/>
            <p:nvPr/>
          </p:nvSpPr>
          <p:spPr>
            <a:xfrm>
              <a:off x="9409851" y="3974261"/>
              <a:ext cx="90431" cy="82958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Isosceles Triangle 149">
              <a:extLst>
                <a:ext uri="{FF2B5EF4-FFF2-40B4-BE49-F238E27FC236}">
                  <a16:creationId xmlns:a16="http://schemas.microsoft.com/office/drawing/2014/main" id="{41194343-8F30-403D-84D9-CE63F1BD6E9A}"/>
                </a:ext>
              </a:extLst>
            </p:cNvPr>
            <p:cNvSpPr/>
            <p:nvPr/>
          </p:nvSpPr>
          <p:spPr>
            <a:xfrm>
              <a:off x="10409719" y="4249227"/>
              <a:ext cx="90431" cy="82958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3EE63A46-0009-497F-8D4E-076AA5337408}"/>
                </a:ext>
              </a:extLst>
            </p:cNvPr>
            <p:cNvSpPr/>
            <p:nvPr/>
          </p:nvSpPr>
          <p:spPr>
            <a:xfrm>
              <a:off x="10378968" y="4213127"/>
              <a:ext cx="80816" cy="8208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" name="Isosceles Triangle 151">
              <a:extLst>
                <a:ext uri="{FF2B5EF4-FFF2-40B4-BE49-F238E27FC236}">
                  <a16:creationId xmlns:a16="http://schemas.microsoft.com/office/drawing/2014/main" id="{2BA01C47-ACEE-4CCF-993D-37551E0F37CD}"/>
                </a:ext>
              </a:extLst>
            </p:cNvPr>
            <p:cNvSpPr/>
            <p:nvPr/>
          </p:nvSpPr>
          <p:spPr>
            <a:xfrm>
              <a:off x="11265847" y="4060354"/>
              <a:ext cx="90431" cy="82958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62506098-6377-48EB-ADE8-AFBE87AE0A7E}"/>
                </a:ext>
              </a:extLst>
            </p:cNvPr>
            <p:cNvSpPr/>
            <p:nvPr/>
          </p:nvSpPr>
          <p:spPr>
            <a:xfrm>
              <a:off x="7982921" y="4051178"/>
              <a:ext cx="73532" cy="718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4" name="Rectangle 153">
            <a:extLst>
              <a:ext uri="{FF2B5EF4-FFF2-40B4-BE49-F238E27FC236}">
                <a16:creationId xmlns:a16="http://schemas.microsoft.com/office/drawing/2014/main" id="{1A61F03C-67C8-408B-8595-8F00DAD5F165}"/>
              </a:ext>
            </a:extLst>
          </p:cNvPr>
          <p:cNvSpPr/>
          <p:nvPr/>
        </p:nvSpPr>
        <p:spPr>
          <a:xfrm>
            <a:off x="8101056" y="2526138"/>
            <a:ext cx="40336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1200" u="sng" dirty="0">
                <a:hlinkClick r:id="rId14"/>
              </a:rPr>
              <a:t>http://onem2m.org/membership/list-of-deployments</a:t>
            </a:r>
            <a:r>
              <a:rPr lang="en-US" sz="1200" dirty="0"/>
              <a:t> </a:t>
            </a:r>
            <a:endParaRPr lang="en-US" sz="1200" dirty="0">
              <a:latin typeface="Myriad Pro"/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A3129A15-D409-4DDD-A97F-104C0EEE991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6586" y="-25459"/>
            <a:ext cx="1499842" cy="112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74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olo 1">
            <a:extLst>
              <a:ext uri="{FF2B5EF4-FFF2-40B4-BE49-F238E27FC236}">
                <a16:creationId xmlns:a16="http://schemas.microsoft.com/office/drawing/2014/main" id="{56A268B8-9F05-CD4F-AA9F-19FD7A6F96E1}"/>
              </a:ext>
            </a:extLst>
          </p:cNvPr>
          <p:cNvSpPr txBox="1">
            <a:spLocks/>
          </p:cNvSpPr>
          <p:nvPr/>
        </p:nvSpPr>
        <p:spPr>
          <a:xfrm>
            <a:off x="616191" y="382809"/>
            <a:ext cx="5079436" cy="3141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200" dirty="0">
                <a:solidFill>
                  <a:srgbClr val="283481"/>
                </a:solidFill>
                <a:latin typeface="TIM Sans Medium" panose="02020503040602060503" pitchFamily="18" charset="0"/>
              </a:rPr>
              <a:t>WHY to use oneM2M for Smart </a:t>
            </a:r>
            <a:r>
              <a:rPr lang="it-IT" sz="2200" dirty="0" err="1">
                <a:solidFill>
                  <a:srgbClr val="283481"/>
                </a:solidFill>
                <a:latin typeface="TIM Sans Medium" panose="02020503040602060503" pitchFamily="18" charset="0"/>
              </a:rPr>
              <a:t>Lifts</a:t>
            </a:r>
            <a:r>
              <a:rPr lang="it-IT" sz="2200" dirty="0">
                <a:solidFill>
                  <a:srgbClr val="283481"/>
                </a:solidFill>
                <a:latin typeface="TIM Sans Medium" panose="02020503040602060503" pitchFamily="18" charset="0"/>
              </a:rPr>
              <a:t>? </a:t>
            </a:r>
          </a:p>
        </p:txBody>
      </p:sp>
      <p:sp>
        <p:nvSpPr>
          <p:cNvPr id="24" name="Rettangolo 3">
            <a:extLst>
              <a:ext uri="{FF2B5EF4-FFF2-40B4-BE49-F238E27FC236}">
                <a16:creationId xmlns:a16="http://schemas.microsoft.com/office/drawing/2014/main" id="{739DDAFC-D1F6-4966-BC51-DA2593914CE3}"/>
              </a:ext>
            </a:extLst>
          </p:cNvPr>
          <p:cNvSpPr/>
          <p:nvPr/>
        </p:nvSpPr>
        <p:spPr>
          <a:xfrm>
            <a:off x="41577" y="1526387"/>
            <a:ext cx="4793897" cy="458586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A1"/>
                </a:solidFill>
                <a:latin typeface="Calibri"/>
                <a:ea typeface="Calibri"/>
              </a:rPr>
              <a:t>THE ONLY IOT STANDARD “DE JURE” dedicated to Ecosystems integration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A1"/>
                </a:solidFill>
                <a:ea typeface="Calibri"/>
              </a:rPr>
              <a:t>SECURE: MULTIPLE SECURITY LEVELS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A1"/>
                </a:solidFill>
                <a:ea typeface="Calibri"/>
              </a:rPr>
              <a:t>DYNAMIC PRIVACY AND ACCESS CONTROL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33A1"/>
                </a:solidFill>
                <a:ea typeface="Calibri"/>
              </a:rPr>
              <a:t>E</a:t>
            </a:r>
            <a:r>
              <a:rPr lang="en-US" b="1" dirty="0">
                <a:solidFill>
                  <a:srgbClr val="0033A1"/>
                </a:solidFill>
                <a:ea typeface="Calibri"/>
              </a:rPr>
              <a:t>ASY DB AND CLOUD INTEGRATION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A1"/>
                </a:solidFill>
                <a:latin typeface="Calibri"/>
                <a:ea typeface="Calibri"/>
              </a:rPr>
              <a:t>DATA MANAGEMENT - DATA HISTORIZATION - INFORMATION SHARING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A1"/>
                </a:solidFill>
                <a:latin typeface="Calibri"/>
                <a:ea typeface="Calibri"/>
              </a:rPr>
              <a:t>STORAGE AND EXPOSURE FOR</a:t>
            </a:r>
          </a:p>
          <a:p>
            <a:pPr marL="742950" lvl="1" indent="-2857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A1"/>
                </a:solidFill>
                <a:latin typeface="Calibri"/>
                <a:ea typeface="Calibri"/>
              </a:rPr>
              <a:t>Historical data</a:t>
            </a:r>
          </a:p>
          <a:p>
            <a:pPr marL="742950" lvl="1" indent="-2857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A1"/>
                </a:solidFill>
                <a:latin typeface="Calibri"/>
                <a:ea typeface="Calibri"/>
              </a:rPr>
              <a:t>Data search and aggregation</a:t>
            </a:r>
          </a:p>
          <a:p>
            <a:pPr marL="742950" lvl="1" indent="-2857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A1"/>
                </a:solidFill>
                <a:latin typeface="Calibri"/>
                <a:ea typeface="Calibri"/>
              </a:rPr>
              <a:t>Context information</a:t>
            </a:r>
          </a:p>
          <a:p>
            <a:pPr marL="742950" lvl="1" indent="-2857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A1"/>
                </a:solidFill>
                <a:latin typeface="Calibri"/>
                <a:ea typeface="Calibri"/>
              </a:rPr>
              <a:t>Dynamic data</a:t>
            </a:r>
          </a:p>
          <a:p>
            <a:pPr marL="742950" lvl="1" indent="-2857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A1"/>
                </a:solidFill>
                <a:latin typeface="Calibri"/>
                <a:ea typeface="Calibri"/>
              </a:rPr>
              <a:t>Real time control and actuation</a:t>
            </a:r>
          </a:p>
          <a:p>
            <a:pPr marL="742950" lvl="1" indent="-2857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A1"/>
                </a:solidFill>
                <a:latin typeface="Calibri"/>
                <a:ea typeface="Calibri"/>
              </a:rPr>
              <a:t>Field device management</a:t>
            </a:r>
          </a:p>
          <a:p>
            <a:pPr marL="742950" lvl="1" indent="-2857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A1"/>
                </a:solidFill>
                <a:latin typeface="Calibri"/>
                <a:ea typeface="Calibri"/>
              </a:rPr>
              <a:t>Network technologies independence</a:t>
            </a:r>
          </a:p>
        </p:txBody>
      </p:sp>
      <p:sp>
        <p:nvSpPr>
          <p:cNvPr id="25" name="Rettangolo 3">
            <a:extLst>
              <a:ext uri="{FF2B5EF4-FFF2-40B4-BE49-F238E27FC236}">
                <a16:creationId xmlns:a16="http://schemas.microsoft.com/office/drawing/2014/main" id="{DD645DBB-82E1-49D1-9669-665E21D48873}"/>
              </a:ext>
            </a:extLst>
          </p:cNvPr>
          <p:cNvSpPr/>
          <p:nvPr/>
        </p:nvSpPr>
        <p:spPr>
          <a:xfrm>
            <a:off x="6982148" y="1526387"/>
            <a:ext cx="5168275" cy="470128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A1"/>
                </a:solidFill>
                <a:latin typeface="Calibri"/>
                <a:ea typeface="Calibri"/>
              </a:rPr>
              <a:t>NATIVE DEVICE MANAGEMENT 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A1"/>
                </a:solidFill>
                <a:ea typeface="Calibri"/>
              </a:rPr>
              <a:t>FLEXIBLE DEPLOYMENT adapting to the requirements of the different domains</a:t>
            </a:r>
            <a:endParaRPr lang="en-US" b="1" dirty="0">
              <a:solidFill>
                <a:srgbClr val="0033A1"/>
              </a:solidFill>
              <a:latin typeface="Calibri"/>
              <a:ea typeface="Calibri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A1"/>
                </a:solidFill>
                <a:latin typeface="Calibri"/>
                <a:ea typeface="Calibri"/>
              </a:rPr>
              <a:t>SCALABLE 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33A1"/>
                </a:solidFill>
                <a:latin typeface="Calibri"/>
                <a:ea typeface="Calibri"/>
              </a:rPr>
              <a:t>INTER-PROVIDER NATIVE SUPPORT</a:t>
            </a:r>
            <a:endParaRPr lang="en-US" b="1" dirty="0">
              <a:solidFill>
                <a:srgbClr val="0033A1"/>
              </a:solidFill>
              <a:latin typeface="Calibri"/>
              <a:ea typeface="Calibri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A1"/>
                </a:solidFill>
                <a:latin typeface="Calibri"/>
                <a:ea typeface="Calibri"/>
              </a:rPr>
              <a:t>AN INTERWORKING FRAMEWORK FOR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A1"/>
                </a:solidFill>
                <a:latin typeface="Calibri"/>
                <a:ea typeface="Calibri"/>
              </a:rPr>
              <a:t>Legacy field and core server technologies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A1"/>
                </a:solidFill>
                <a:latin typeface="Calibri"/>
                <a:ea typeface="Calibri"/>
              </a:rPr>
              <a:t>Other technologies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A1"/>
                </a:solidFill>
                <a:latin typeface="Calibri"/>
                <a:ea typeface="Calibri"/>
              </a:rPr>
              <a:t>Proprietary solution</a:t>
            </a:r>
          </a:p>
          <a:p>
            <a:pPr lvl="1">
              <a:spcBef>
                <a:spcPts val="300"/>
              </a:spcBef>
            </a:pPr>
            <a:r>
              <a:rPr lang="it-IT" b="1" dirty="0">
                <a:solidFill>
                  <a:srgbClr val="0033A1"/>
                </a:solidFill>
                <a:latin typeface="Calibri"/>
                <a:ea typeface="Calibri"/>
              </a:rPr>
              <a:t>-&gt; </a:t>
            </a:r>
            <a:r>
              <a:rPr lang="it-IT" b="1" dirty="0" err="1">
                <a:solidFill>
                  <a:srgbClr val="0033A1"/>
                </a:solidFill>
                <a:latin typeface="Calibri"/>
                <a:ea typeface="Calibri"/>
              </a:rPr>
              <a:t>Not</a:t>
            </a:r>
            <a:r>
              <a:rPr lang="it-IT" b="1" dirty="0">
                <a:solidFill>
                  <a:srgbClr val="0033A1"/>
                </a:solidFill>
                <a:latin typeface="Calibri"/>
                <a:ea typeface="Calibri"/>
              </a:rPr>
              <a:t> an </a:t>
            </a:r>
            <a:r>
              <a:rPr lang="it-IT" b="1" dirty="0" err="1">
                <a:solidFill>
                  <a:srgbClr val="0033A1"/>
                </a:solidFill>
                <a:latin typeface="Calibri"/>
                <a:ea typeface="Calibri"/>
              </a:rPr>
              <a:t>additional</a:t>
            </a:r>
            <a:r>
              <a:rPr lang="it-IT" b="1" dirty="0">
                <a:solidFill>
                  <a:srgbClr val="0033A1"/>
                </a:solidFill>
                <a:latin typeface="Calibri"/>
                <a:ea typeface="Calibri"/>
              </a:rPr>
              <a:t> </a:t>
            </a:r>
            <a:r>
              <a:rPr lang="it-IT" b="1" dirty="0" err="1">
                <a:solidFill>
                  <a:srgbClr val="0033A1"/>
                </a:solidFill>
                <a:latin typeface="Calibri"/>
                <a:ea typeface="Calibri"/>
              </a:rPr>
              <a:t>solution</a:t>
            </a:r>
            <a:r>
              <a:rPr lang="it-IT" b="1" dirty="0">
                <a:solidFill>
                  <a:srgbClr val="0033A1"/>
                </a:solidFill>
                <a:latin typeface="Calibri"/>
                <a:ea typeface="Calibri"/>
              </a:rPr>
              <a:t>, </a:t>
            </a:r>
            <a:r>
              <a:rPr lang="it-IT" b="1" dirty="0" err="1">
                <a:solidFill>
                  <a:srgbClr val="0033A1"/>
                </a:solidFill>
                <a:latin typeface="Calibri"/>
                <a:ea typeface="Calibri"/>
              </a:rPr>
              <a:t>but</a:t>
            </a:r>
            <a:r>
              <a:rPr lang="it-IT" b="1" dirty="0">
                <a:solidFill>
                  <a:srgbClr val="0033A1"/>
                </a:solidFill>
                <a:latin typeface="Calibri"/>
                <a:ea typeface="Calibri"/>
              </a:rPr>
              <a:t> a standard to integrate the </a:t>
            </a:r>
            <a:r>
              <a:rPr lang="it-IT" b="1" dirty="0" err="1">
                <a:solidFill>
                  <a:srgbClr val="0033A1"/>
                </a:solidFill>
                <a:latin typeface="Calibri"/>
                <a:ea typeface="Calibri"/>
              </a:rPr>
              <a:t>different</a:t>
            </a:r>
            <a:r>
              <a:rPr lang="it-IT" b="1" dirty="0">
                <a:solidFill>
                  <a:srgbClr val="0033A1"/>
                </a:solidFill>
                <a:latin typeface="Calibri"/>
                <a:ea typeface="Calibri"/>
              </a:rPr>
              <a:t> </a:t>
            </a:r>
            <a:r>
              <a:rPr lang="it-IT" b="1" dirty="0" err="1">
                <a:solidFill>
                  <a:srgbClr val="0033A1"/>
                </a:solidFill>
                <a:latin typeface="Calibri"/>
                <a:ea typeface="Calibri"/>
              </a:rPr>
              <a:t>solutions</a:t>
            </a:r>
            <a:endParaRPr lang="en-US" b="1" dirty="0">
              <a:solidFill>
                <a:srgbClr val="0033A1"/>
              </a:solidFill>
              <a:latin typeface="Calibri"/>
              <a:ea typeface="Calibri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33A1"/>
                </a:solidFill>
                <a:latin typeface="Calibri"/>
                <a:ea typeface="Calibri"/>
              </a:rPr>
              <a:t>SEMANTIC ENABLED TO SHARE </a:t>
            </a:r>
            <a:r>
              <a:rPr lang="en-US" b="1" dirty="0">
                <a:solidFill>
                  <a:srgbClr val="0033A1"/>
                </a:solidFill>
                <a:latin typeface="Calibri"/>
                <a:ea typeface="Calibri"/>
              </a:rPr>
              <a:t>INFORMATION, NOT ONLY DATA!!!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A1"/>
                </a:solidFill>
                <a:latin typeface="Calibri"/>
                <a:ea typeface="Calibri"/>
              </a:rPr>
              <a:t>INTERNET FRIENDLY FOR HUMAN INTERACTION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A1"/>
                </a:solidFill>
                <a:latin typeface="Calibri"/>
                <a:ea typeface="Calibri"/>
              </a:rPr>
              <a:t>SIMPLE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4137D1-A24A-495E-840D-8A03F29CA0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1776" y="2778493"/>
            <a:ext cx="1954070" cy="146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67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ETSI-BLEU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43"/>
          <a:stretch>
            <a:fillRect/>
          </a:stretch>
        </p:blipFill>
        <p:spPr bwMode="auto">
          <a:xfrm>
            <a:off x="9591453" y="3952812"/>
            <a:ext cx="2342076" cy="51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636934" y="248778"/>
            <a:ext cx="9529325" cy="577543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/>
          <a:p>
            <a:pPr defTabSz="914400">
              <a:lnSpc>
                <a:spcPts val="3000"/>
              </a:lnSpc>
            </a:pPr>
            <a:r>
              <a:rPr lang="en-US" altLang="en-US" sz="2800" b="1" dirty="0">
                <a:solidFill>
                  <a:schemeClr val="accent1"/>
                </a:solidFill>
                <a:latin typeface="+mn-lt"/>
                <a:cs typeface="Tahoma" panose="020B0604030504040204" pitchFamily="34" charset="0"/>
              </a:rPr>
              <a:t>Universal semantic interoperability using SAREF/oneM2M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582838" y="5778785"/>
            <a:ext cx="3647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>
                <a:solidFill>
                  <a:srgbClr val="000000"/>
                </a:solidFill>
                <a:latin typeface="Franklin Gothic Demi" pitchFamily="34" charset="0"/>
              </a:rPr>
              <a:t>3) </a:t>
            </a:r>
            <a:r>
              <a:rPr lang="it-IT" sz="2400" b="1" dirty="0" err="1">
                <a:solidFill>
                  <a:srgbClr val="000000"/>
                </a:solidFill>
                <a:latin typeface="Franklin Gothic Demi" pitchFamily="34" charset="0"/>
              </a:rPr>
              <a:t>Communication</a:t>
            </a:r>
            <a:br>
              <a:rPr lang="it-IT" sz="2400" b="1" dirty="0">
                <a:solidFill>
                  <a:srgbClr val="000000"/>
                </a:solidFill>
                <a:latin typeface="Franklin Gothic Demi" pitchFamily="34" charset="0"/>
              </a:rPr>
            </a:br>
            <a:r>
              <a:rPr lang="it-IT" sz="2400" b="1" dirty="0">
                <a:solidFill>
                  <a:srgbClr val="000000"/>
                </a:solidFill>
                <a:latin typeface="Franklin Gothic Demi" pitchFamily="34" charset="0"/>
              </a:rPr>
              <a:t>     Framework</a:t>
            </a:r>
            <a:endParaRPr lang="en-US" sz="2400" b="1" dirty="0">
              <a:solidFill>
                <a:srgbClr val="000000"/>
              </a:solidFill>
              <a:latin typeface="Franklin Gothic Demi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82839" y="5003493"/>
            <a:ext cx="3647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>
                <a:solidFill>
                  <a:srgbClr val="000000"/>
                </a:solidFill>
                <a:latin typeface="Franklin Gothic Demi" pitchFamily="34" charset="0"/>
              </a:rPr>
              <a:t>2) </a:t>
            </a:r>
            <a:r>
              <a:rPr lang="it-IT" sz="2400" b="1" dirty="0" err="1">
                <a:solidFill>
                  <a:srgbClr val="000000"/>
                </a:solidFill>
                <a:latin typeface="Franklin Gothic Demi" pitchFamily="34" charset="0"/>
              </a:rPr>
              <a:t>Semantic</a:t>
            </a:r>
            <a:r>
              <a:rPr lang="it-IT" sz="2400" b="1" dirty="0">
                <a:solidFill>
                  <a:srgbClr val="000000"/>
                </a:solidFill>
                <a:latin typeface="Franklin Gothic Demi" pitchFamily="34" charset="0"/>
              </a:rPr>
              <a:t> Support</a:t>
            </a:r>
            <a:endParaRPr lang="en-US" sz="2400" b="1" dirty="0">
              <a:solidFill>
                <a:srgbClr val="000000"/>
              </a:solidFill>
              <a:latin typeface="Franklin Gothic Demi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5932094" y="4800343"/>
            <a:ext cx="3647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 err="1">
                <a:solidFill>
                  <a:srgbClr val="000000"/>
                </a:solidFill>
                <a:latin typeface="Franklin Gothic Demi" pitchFamily="34" charset="0"/>
              </a:rPr>
              <a:t>IoT</a:t>
            </a:r>
            <a:r>
              <a:rPr lang="it-IT" sz="2400" b="1" dirty="0">
                <a:solidFill>
                  <a:srgbClr val="000000"/>
                </a:solidFill>
                <a:latin typeface="Franklin Gothic Demi" pitchFamily="34" charset="0"/>
              </a:rPr>
              <a:t> base </a:t>
            </a:r>
            <a:r>
              <a:rPr lang="it-IT" sz="2400" b="1" dirty="0" err="1">
                <a:solidFill>
                  <a:srgbClr val="000000"/>
                </a:solidFill>
                <a:latin typeface="Franklin Gothic Demi" pitchFamily="34" charset="0"/>
              </a:rPr>
              <a:t>ontology</a:t>
            </a:r>
            <a:r>
              <a:rPr lang="it-IT" sz="2400" b="1" dirty="0">
                <a:solidFill>
                  <a:srgbClr val="000000"/>
                </a:solidFill>
                <a:latin typeface="Franklin Gothic Demi" pitchFamily="34" charset="0"/>
              </a:rPr>
              <a:t> +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>
                <a:solidFill>
                  <a:srgbClr val="000000"/>
                </a:solidFill>
                <a:latin typeface="Franklin Gothic Demi" pitchFamily="34" charset="0"/>
              </a:rPr>
              <a:t>Data </a:t>
            </a:r>
            <a:r>
              <a:rPr lang="it-IT" sz="2400" b="1" dirty="0" err="1">
                <a:solidFill>
                  <a:srgbClr val="000000"/>
                </a:solidFill>
                <a:latin typeface="Franklin Gothic Demi" pitchFamily="34" charset="0"/>
              </a:rPr>
              <a:t>annnotation</a:t>
            </a:r>
            <a:endParaRPr lang="en-US" sz="2400" b="1" dirty="0">
              <a:solidFill>
                <a:srgbClr val="000000"/>
              </a:solidFill>
              <a:latin typeface="Franklin Gothic Demi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36934" y="3843681"/>
            <a:ext cx="4162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>
                <a:solidFill>
                  <a:srgbClr val="000000"/>
                </a:solidFill>
                <a:latin typeface="Franklin Gothic Demi" pitchFamily="34" charset="0"/>
              </a:rPr>
              <a:t>1) Vertical </a:t>
            </a:r>
            <a:r>
              <a:rPr lang="it-IT" sz="2400" b="1" dirty="0" err="1">
                <a:solidFill>
                  <a:srgbClr val="000000"/>
                </a:solidFill>
                <a:latin typeface="Franklin Gothic Demi" pitchFamily="34" charset="0"/>
              </a:rPr>
              <a:t>ontologies</a:t>
            </a:r>
            <a:br>
              <a:rPr lang="it-IT" sz="2400" b="1" dirty="0">
                <a:solidFill>
                  <a:srgbClr val="000000"/>
                </a:solidFill>
                <a:latin typeface="Franklin Gothic Demi" pitchFamily="34" charset="0"/>
              </a:rPr>
            </a:br>
            <a:r>
              <a:rPr lang="it-IT" sz="2400" b="1" dirty="0">
                <a:solidFill>
                  <a:srgbClr val="000000"/>
                </a:solidFill>
                <a:latin typeface="Franklin Gothic Demi" pitchFamily="34" charset="0"/>
              </a:rPr>
              <a:t>     </a:t>
            </a:r>
            <a:r>
              <a:rPr lang="it-IT" sz="2400" b="1" dirty="0" err="1">
                <a:solidFill>
                  <a:srgbClr val="000000"/>
                </a:solidFill>
                <a:latin typeface="Franklin Gothic Demi" pitchFamily="34" charset="0"/>
              </a:rPr>
              <a:t>support</a:t>
            </a:r>
            <a:endParaRPr lang="en-US" sz="2400" b="1" dirty="0">
              <a:solidFill>
                <a:srgbClr val="000000"/>
              </a:solidFill>
              <a:latin typeface="Franklin Gothic Demi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5937766" y="4027130"/>
            <a:ext cx="5635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>
                <a:solidFill>
                  <a:srgbClr val="000000"/>
                </a:solidFill>
                <a:latin typeface="Franklin Gothic Demi" pitchFamily="34" charset="0"/>
              </a:rPr>
              <a:t>SAREF and </a:t>
            </a:r>
            <a:r>
              <a:rPr lang="it-IT" sz="2400" b="1" dirty="0" err="1">
                <a:solidFill>
                  <a:srgbClr val="000000"/>
                </a:solidFill>
                <a:latin typeface="Franklin Gothic Demi" pitchFamily="34" charset="0"/>
              </a:rPr>
              <a:t>its</a:t>
            </a:r>
            <a:r>
              <a:rPr lang="it-IT" sz="2400" b="1" dirty="0">
                <a:solidFill>
                  <a:srgbClr val="000000"/>
                </a:solidFill>
                <a:latin typeface="Franklin Gothic Demi" pitchFamily="34" charset="0"/>
              </a:rPr>
              <a:t> </a:t>
            </a:r>
            <a:r>
              <a:rPr lang="it-IT" sz="2400" b="1" dirty="0" err="1">
                <a:solidFill>
                  <a:srgbClr val="000000"/>
                </a:solidFill>
                <a:latin typeface="Franklin Gothic Demi" pitchFamily="34" charset="0"/>
              </a:rPr>
              <a:t>extensions</a:t>
            </a:r>
            <a:endParaRPr lang="en-US" sz="2400" b="1" dirty="0">
              <a:solidFill>
                <a:srgbClr val="000000"/>
              </a:solidFill>
              <a:latin typeface="Franklin Gothic Demi" pitchFamily="34" charset="0"/>
            </a:endParaRPr>
          </a:p>
        </p:txBody>
      </p:sp>
      <p:sp>
        <p:nvSpPr>
          <p:cNvPr id="3" name="Freccia a destra 2"/>
          <p:cNvSpPr/>
          <p:nvPr/>
        </p:nvSpPr>
        <p:spPr>
          <a:xfrm>
            <a:off x="3852644" y="4133992"/>
            <a:ext cx="1785871" cy="38636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5" name="Freccia a destra 24"/>
          <p:cNvSpPr/>
          <p:nvPr/>
        </p:nvSpPr>
        <p:spPr>
          <a:xfrm>
            <a:off x="3820284" y="5022659"/>
            <a:ext cx="1785871" cy="38636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6" name="Freccia a destra 25"/>
          <p:cNvSpPr/>
          <p:nvPr/>
        </p:nvSpPr>
        <p:spPr>
          <a:xfrm>
            <a:off x="3820283" y="6142500"/>
            <a:ext cx="1785871" cy="38636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18" name="Picture 7" descr="C:\Documents and Settings\mcauley\Local Settings\Temp\wz83a6\oneM2M\oneM2M-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621" y="4592378"/>
            <a:ext cx="2129042" cy="108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 descr="C:\Documents and Settings\mcauley\Local Settings\Temp\wz83a6\oneM2M\oneM2M-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621" y="5770092"/>
            <a:ext cx="2129042" cy="108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sellaDiTesto 19"/>
          <p:cNvSpPr txBox="1"/>
          <p:nvPr/>
        </p:nvSpPr>
        <p:spPr>
          <a:xfrm>
            <a:off x="5995900" y="6008610"/>
            <a:ext cx="3647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 err="1">
                <a:solidFill>
                  <a:srgbClr val="000000"/>
                </a:solidFill>
                <a:latin typeface="Franklin Gothic Demi" pitchFamily="34" charset="0"/>
              </a:rPr>
              <a:t>IoT</a:t>
            </a:r>
            <a:r>
              <a:rPr lang="it-IT" sz="2400" b="1" dirty="0">
                <a:solidFill>
                  <a:srgbClr val="000000"/>
                </a:solidFill>
                <a:latin typeface="Franklin Gothic Demi" pitchFamily="34" charset="0"/>
              </a:rPr>
              <a:t> Data </a:t>
            </a:r>
            <a:r>
              <a:rPr lang="it-IT" sz="2400" b="1" dirty="0" err="1">
                <a:solidFill>
                  <a:srgbClr val="000000"/>
                </a:solidFill>
                <a:latin typeface="Franklin Gothic Demi" pitchFamily="34" charset="0"/>
              </a:rPr>
              <a:t>sharing</a:t>
            </a:r>
            <a:endParaRPr lang="en-US" sz="2400" b="1" dirty="0">
              <a:solidFill>
                <a:srgbClr val="000000"/>
              </a:solidFill>
              <a:latin typeface="Franklin Gothic Demi" pitchFamily="34" charset="0"/>
            </a:endParaRPr>
          </a:p>
        </p:txBody>
      </p:sp>
      <p:cxnSp>
        <p:nvCxnSpPr>
          <p:cNvPr id="21" name="Conector recto de flecha 135"/>
          <p:cNvCxnSpPr/>
          <p:nvPr/>
        </p:nvCxnSpPr>
        <p:spPr>
          <a:xfrm>
            <a:off x="5527812" y="3492817"/>
            <a:ext cx="0" cy="171303"/>
          </a:xfrm>
          <a:prstGeom prst="straightConnector1">
            <a:avLst/>
          </a:prstGeom>
          <a:ln>
            <a:solidFill>
              <a:schemeClr val="accent6">
                <a:lumMod val="90000"/>
                <a:lumOff val="10000"/>
              </a:schemeClr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39"/>
          <p:cNvSpPr txBox="1"/>
          <p:nvPr/>
        </p:nvSpPr>
        <p:spPr>
          <a:xfrm>
            <a:off x="5526476" y="1103970"/>
            <a:ext cx="2731224" cy="923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>
                <a:solidFill>
                  <a:srgbClr val="000000"/>
                </a:solidFill>
                <a:latin typeface="Franklin Gothic Demi" pitchFamily="34" charset="0"/>
              </a:rPr>
              <a:t>General  </a:t>
            </a:r>
            <a:r>
              <a:rPr lang="de-DE" dirty="0" err="1">
                <a:solidFill>
                  <a:srgbClr val="000000"/>
                </a:solidFill>
                <a:latin typeface="Franklin Gothic Demi" pitchFamily="34" charset="0"/>
              </a:rPr>
              <a:t>base</a:t>
            </a:r>
            <a:endParaRPr lang="de-DE" dirty="0">
              <a:solidFill>
                <a:srgbClr val="000000"/>
              </a:solidFill>
              <a:latin typeface="Franklin Gothic Demi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 err="1">
                <a:solidFill>
                  <a:srgbClr val="000000"/>
                </a:solidFill>
                <a:latin typeface="Franklin Gothic Demi" pitchFamily="34" charset="0"/>
              </a:rPr>
              <a:t>Ontology</a:t>
            </a:r>
            <a:br>
              <a:rPr lang="de-DE" dirty="0">
                <a:solidFill>
                  <a:srgbClr val="000000"/>
                </a:solidFill>
                <a:latin typeface="Franklin Gothic Demi" pitchFamily="34" charset="0"/>
              </a:rPr>
            </a:br>
            <a:endParaRPr lang="en-GB" dirty="0">
              <a:solidFill>
                <a:srgbClr val="000000"/>
              </a:solidFill>
              <a:latin typeface="Franklin Gothic Demi" pitchFamily="34" charset="0"/>
            </a:endParaRP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520" y="1097130"/>
            <a:ext cx="3972142" cy="1279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8"/>
          <p:cNvSpPr txBox="1"/>
          <p:nvPr/>
        </p:nvSpPr>
        <p:spPr>
          <a:xfrm>
            <a:off x="628690" y="965470"/>
            <a:ext cx="2711661" cy="923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>
                <a:solidFill>
                  <a:srgbClr val="000000"/>
                </a:solidFill>
                <a:latin typeface="Franklin Gothic Demi" pitchFamily="34" charset="0"/>
              </a:rPr>
              <a:t>Specific Abstraction</a:t>
            </a:r>
            <a:br>
              <a:rPr lang="de-DE" dirty="0">
                <a:solidFill>
                  <a:srgbClr val="000000"/>
                </a:solidFill>
                <a:latin typeface="Franklin Gothic Demi" pitchFamily="34" charset="0"/>
              </a:rPr>
            </a:br>
            <a:r>
              <a:rPr lang="de-DE" dirty="0">
                <a:solidFill>
                  <a:srgbClr val="000000"/>
                </a:solidFill>
                <a:latin typeface="Franklin Gothic Demi" pitchFamily="34" charset="0"/>
              </a:rPr>
              <a:t>Models, </a:t>
            </a:r>
            <a:r>
              <a:rPr lang="de-DE" dirty="0" err="1">
                <a:solidFill>
                  <a:srgbClr val="000000"/>
                </a:solidFill>
                <a:latin typeface="Franklin Gothic Demi" pitchFamily="34" charset="0"/>
              </a:rPr>
              <a:t>grouped</a:t>
            </a:r>
            <a:r>
              <a:rPr lang="de-DE" dirty="0">
                <a:solidFill>
                  <a:srgbClr val="000000"/>
                </a:solidFill>
                <a:latin typeface="Franklin Gothic Demi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Franklin Gothic Demi" pitchFamily="34" charset="0"/>
              </a:rPr>
              <a:t>around</a:t>
            </a:r>
            <a:r>
              <a:rPr lang="de-DE" dirty="0">
                <a:solidFill>
                  <a:srgbClr val="000000"/>
                </a:solidFill>
                <a:latin typeface="Franklin Gothic Demi" pitchFamily="34" charset="0"/>
              </a:rPr>
              <a:t> a </a:t>
            </a:r>
            <a:r>
              <a:rPr lang="de-DE" dirty="0" err="1">
                <a:solidFill>
                  <a:srgbClr val="000000"/>
                </a:solidFill>
                <a:latin typeface="Franklin Gothic Demi" pitchFamily="34" charset="0"/>
              </a:rPr>
              <a:t>core</a:t>
            </a:r>
            <a:r>
              <a:rPr lang="de-DE" dirty="0">
                <a:solidFill>
                  <a:srgbClr val="000000"/>
                </a:solidFill>
                <a:latin typeface="Franklin Gothic Demi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Franklin Gothic Demi" pitchFamily="34" charset="0"/>
              </a:rPr>
              <a:t>common</a:t>
            </a:r>
            <a:r>
              <a:rPr lang="de-DE" dirty="0">
                <a:solidFill>
                  <a:srgbClr val="000000"/>
                </a:solidFill>
                <a:latin typeface="Franklin Gothic Demi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Franklin Gothic Demi" pitchFamily="34" charset="0"/>
              </a:rPr>
              <a:t>ontology</a:t>
            </a:r>
            <a:endParaRPr lang="en-GB" dirty="0">
              <a:solidFill>
                <a:srgbClr val="000000"/>
              </a:solidFill>
              <a:latin typeface="Franklin Gothic Demi" pitchFamily="34" charset="0"/>
            </a:endParaRPr>
          </a:p>
        </p:txBody>
      </p:sp>
      <p:sp>
        <p:nvSpPr>
          <p:cNvPr id="34" name="Rettangolo 33"/>
          <p:cNvSpPr/>
          <p:nvPr/>
        </p:nvSpPr>
        <p:spPr>
          <a:xfrm>
            <a:off x="5698193" y="2674332"/>
            <a:ext cx="3476941" cy="646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>
                <a:solidFill>
                  <a:srgbClr val="000000"/>
                </a:solidFill>
                <a:latin typeface="Franklin Gothic Demi" pitchFamily="34" charset="0"/>
              </a:rPr>
              <a:t>OneM2M </a:t>
            </a:r>
            <a:r>
              <a:rPr lang="de-DE" dirty="0" err="1">
                <a:solidFill>
                  <a:srgbClr val="000000"/>
                </a:solidFill>
                <a:latin typeface="Franklin Gothic Demi" pitchFamily="34" charset="0"/>
              </a:rPr>
              <a:t>resources</a:t>
            </a:r>
            <a:endParaRPr lang="de-DE" dirty="0">
              <a:solidFill>
                <a:srgbClr val="000000"/>
              </a:solidFill>
              <a:latin typeface="Franklin Gothic Demi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 err="1">
                <a:solidFill>
                  <a:srgbClr val="000000"/>
                </a:solidFill>
                <a:latin typeface="Franklin Gothic Demi" pitchFamily="34" charset="0"/>
              </a:rPr>
              <a:t>Semantic</a:t>
            </a:r>
            <a:r>
              <a:rPr lang="de-DE" dirty="0">
                <a:solidFill>
                  <a:srgbClr val="000000"/>
                </a:solidFill>
                <a:latin typeface="Franklin Gothic Demi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Franklin Gothic Demi" pitchFamily="34" charset="0"/>
              </a:rPr>
              <a:t>annotation</a:t>
            </a:r>
            <a:r>
              <a:rPr lang="de-DE" dirty="0">
                <a:solidFill>
                  <a:srgbClr val="000000"/>
                </a:solidFill>
                <a:latin typeface="Franklin Gothic Demi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Franklin Gothic Demi" pitchFamily="34" charset="0"/>
              </a:rPr>
              <a:t>of</a:t>
            </a:r>
            <a:r>
              <a:rPr lang="de-DE" dirty="0">
                <a:solidFill>
                  <a:srgbClr val="000000"/>
                </a:solidFill>
                <a:latin typeface="Franklin Gothic Demi" pitchFamily="34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Franklin Gothic Demi" pitchFamily="34" charset="0"/>
              </a:rPr>
              <a:t>data</a:t>
            </a:r>
            <a:endParaRPr lang="de-DE" dirty="0">
              <a:solidFill>
                <a:srgbClr val="000000"/>
              </a:solidFill>
              <a:latin typeface="Franklin Gothic Demi" pitchFamily="34" charset="0"/>
            </a:endParaRPr>
          </a:p>
        </p:txBody>
      </p:sp>
      <p:pic>
        <p:nvPicPr>
          <p:cNvPr id="38" name="Picture 9" descr="ETSI-BLEU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43"/>
          <a:stretch>
            <a:fillRect/>
          </a:stretch>
        </p:blipFill>
        <p:spPr bwMode="auto">
          <a:xfrm>
            <a:off x="3445726" y="1153672"/>
            <a:ext cx="1353948" cy="47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7" descr="C:\Documents and Settings\mcauley\Local Settings\Temp\wz83a6\oneM2M\oneM2M-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476" y="1659352"/>
            <a:ext cx="1978534" cy="101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" name="Groupe 28"/>
          <p:cNvGrpSpPr>
            <a:grpSpLocks/>
          </p:cNvGrpSpPr>
          <p:nvPr/>
        </p:nvGrpSpPr>
        <p:grpSpPr bwMode="auto">
          <a:xfrm>
            <a:off x="8993097" y="2550527"/>
            <a:ext cx="1173162" cy="1219200"/>
            <a:chOff x="9267460" y="2132682"/>
            <a:chExt cx="2059083" cy="1477704"/>
          </a:xfrm>
        </p:grpSpPr>
        <p:grpSp>
          <p:nvGrpSpPr>
            <p:cNvPr id="42" name="Groupe 35"/>
            <p:cNvGrpSpPr>
              <a:grpSpLocks/>
            </p:cNvGrpSpPr>
            <p:nvPr/>
          </p:nvGrpSpPr>
          <p:grpSpPr bwMode="auto">
            <a:xfrm>
              <a:off x="9267460" y="2132682"/>
              <a:ext cx="2059083" cy="1220118"/>
              <a:chOff x="-3955893" y="961473"/>
              <a:chExt cx="3370264" cy="2860456"/>
            </a:xfrm>
          </p:grpSpPr>
          <p:sp>
            <p:nvSpPr>
              <p:cNvPr id="45" name="Rectangle 39"/>
              <p:cNvSpPr/>
              <p:nvPr/>
            </p:nvSpPr>
            <p:spPr>
              <a:xfrm>
                <a:off x="-3955893" y="961473"/>
                <a:ext cx="1436580" cy="387934"/>
              </a:xfrm>
              <a:prstGeom prst="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fr-F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Rectangle à coins arrondis 40"/>
              <p:cNvSpPr/>
              <p:nvPr/>
            </p:nvSpPr>
            <p:spPr>
              <a:xfrm>
                <a:off x="-2893280" y="2210984"/>
                <a:ext cx="1395536" cy="383422"/>
              </a:xfrm>
              <a:prstGeom prst="round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fr-FR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47" name="Connecteur en angle 41"/>
              <p:cNvCxnSpPr>
                <a:stCxn id="45" idx="2"/>
                <a:endCxn id="46" idx="1"/>
              </p:cNvCxnSpPr>
              <p:nvPr/>
            </p:nvCxnSpPr>
            <p:spPr>
              <a:xfrm rot="16200000" flipH="1">
                <a:off x="-3589818" y="1703903"/>
                <a:ext cx="1051033" cy="342042"/>
              </a:xfrm>
              <a:prstGeom prst="bentConnector2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48" name="Rectangle à coins arrondis 42"/>
              <p:cNvSpPr/>
              <p:nvPr/>
            </p:nvSpPr>
            <p:spPr>
              <a:xfrm>
                <a:off x="-2893280" y="1606528"/>
                <a:ext cx="1395536" cy="383422"/>
              </a:xfrm>
              <a:prstGeom prst="round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fr-FR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49" name="Connecteur en angle 43"/>
              <p:cNvCxnSpPr>
                <a:stCxn id="45" idx="2"/>
                <a:endCxn id="48" idx="1"/>
              </p:cNvCxnSpPr>
              <p:nvPr/>
            </p:nvCxnSpPr>
            <p:spPr>
              <a:xfrm rot="16200000" flipH="1">
                <a:off x="-3287591" y="1401676"/>
                <a:ext cx="446577" cy="342042"/>
              </a:xfrm>
              <a:prstGeom prst="bentConnector2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50" name="Rectangle à coins arrondis 44"/>
              <p:cNvSpPr/>
              <p:nvPr/>
            </p:nvSpPr>
            <p:spPr>
              <a:xfrm>
                <a:off x="-1981165" y="3437939"/>
                <a:ext cx="1395536" cy="383422"/>
              </a:xfrm>
              <a:prstGeom prst="round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fr-FR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51" name="Connecteur en angle 45"/>
              <p:cNvCxnSpPr>
                <a:stCxn id="46" idx="2"/>
                <a:endCxn id="50" idx="1"/>
              </p:cNvCxnSpPr>
              <p:nvPr/>
            </p:nvCxnSpPr>
            <p:spPr>
              <a:xfrm rot="16200000" flipH="1">
                <a:off x="-2607089" y="3005984"/>
                <a:ext cx="1037499" cy="214346"/>
              </a:xfrm>
              <a:prstGeom prst="bentConnector2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52" name="Rectangle à coins arrondis 46"/>
              <p:cNvSpPr/>
              <p:nvPr/>
            </p:nvSpPr>
            <p:spPr>
              <a:xfrm>
                <a:off x="-1981165" y="2837992"/>
                <a:ext cx="1395536" cy="383425"/>
              </a:xfrm>
              <a:prstGeom prst="round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fr-FR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53" name="Connecteur en angle 47"/>
              <p:cNvCxnSpPr>
                <a:stCxn id="46" idx="2"/>
                <a:endCxn id="52" idx="1"/>
              </p:cNvCxnSpPr>
              <p:nvPr/>
            </p:nvCxnSpPr>
            <p:spPr>
              <a:xfrm rot="16200000" flipH="1">
                <a:off x="-2307116" y="2706011"/>
                <a:ext cx="437555" cy="214346"/>
              </a:xfrm>
              <a:prstGeom prst="bentConnector2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43" name="Rectangle à coins arrondis 35"/>
            <p:cNvSpPr/>
            <p:nvPr/>
          </p:nvSpPr>
          <p:spPr bwMode="auto">
            <a:xfrm>
              <a:off x="9911097" y="3446839"/>
              <a:ext cx="852611" cy="163547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fr-FR" dirty="0">
                <a:solidFill>
                  <a:prstClr val="black"/>
                </a:solidFill>
              </a:endParaRPr>
            </a:p>
          </p:txBody>
        </p:sp>
        <p:cxnSp>
          <p:nvCxnSpPr>
            <p:cNvPr id="44" name="Connecteur en angle 36"/>
            <p:cNvCxnSpPr>
              <a:stCxn id="45" idx="2"/>
              <a:endCxn id="43" idx="1"/>
            </p:cNvCxnSpPr>
            <p:nvPr/>
          </p:nvCxnSpPr>
          <p:spPr bwMode="auto">
            <a:xfrm rot="16200000" flipH="1">
              <a:off x="9194649" y="2811202"/>
              <a:ext cx="1229497" cy="203400"/>
            </a:xfrm>
            <a:prstGeom prst="bentConnector2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pic>
        <p:nvPicPr>
          <p:cNvPr id="37" name="Picture 5">
            <a:extLst>
              <a:ext uri="{FF2B5EF4-FFF2-40B4-BE49-F238E27FC236}">
                <a16:creationId xmlns:a16="http://schemas.microsoft.com/office/drawing/2014/main" id="{7CE0E434-B86B-2843-8DE3-E3F5875709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420" y="1977428"/>
            <a:ext cx="3211698" cy="184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66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title"/>
          </p:nvPr>
        </p:nvSpPr>
        <p:spPr bwMode="auto">
          <a:xfrm>
            <a:off x="334696" y="233642"/>
            <a:ext cx="7850299" cy="711327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/>
          <a:p>
            <a:pPr defTabSz="914400">
              <a:lnSpc>
                <a:spcPts val="3000"/>
              </a:lnSpc>
            </a:pPr>
            <a:r>
              <a:rPr lang="fr-FR" altLang="fr-FR" sz="3200" b="1" dirty="0">
                <a:solidFill>
                  <a:schemeClr val="accent1"/>
                </a:solidFill>
                <a:latin typeface="+mn-lt"/>
                <a:cs typeface="Tahoma" panose="020B0604030504040204" pitchFamily="34" charset="0"/>
              </a:rPr>
              <a:t>SAREF and </a:t>
            </a:r>
            <a:r>
              <a:rPr lang="fr-FR" altLang="fr-FR" sz="3200" b="1" dirty="0" err="1">
                <a:solidFill>
                  <a:schemeClr val="accent1"/>
                </a:solidFill>
                <a:latin typeface="+mn-lt"/>
                <a:cs typeface="Tahoma" panose="020B0604030504040204" pitchFamily="34" charset="0"/>
              </a:rPr>
              <a:t>its</a:t>
            </a:r>
            <a:r>
              <a:rPr lang="fr-FR" altLang="fr-FR" sz="3200" b="1" dirty="0">
                <a:solidFill>
                  <a:schemeClr val="accent1"/>
                </a:solidFill>
                <a:latin typeface="+mn-lt"/>
                <a:cs typeface="Tahoma" panose="020B0604030504040204" pitchFamily="34" charset="0"/>
              </a:rPr>
              <a:t> extensions</a:t>
            </a:r>
          </a:p>
        </p:txBody>
      </p:sp>
      <p:sp>
        <p:nvSpPr>
          <p:cNvPr id="18" name="Flèche droite 17"/>
          <p:cNvSpPr/>
          <p:nvPr/>
        </p:nvSpPr>
        <p:spPr bwMode="auto">
          <a:xfrm>
            <a:off x="300581" y="3453911"/>
            <a:ext cx="10255857" cy="75150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538" name="ZoneTexte 37"/>
          <p:cNvSpPr txBox="1">
            <a:spLocks noChangeArrowheads="1"/>
          </p:cNvSpPr>
          <p:nvPr/>
        </p:nvSpPr>
        <p:spPr bwMode="auto">
          <a:xfrm>
            <a:off x="3660070" y="3665302"/>
            <a:ext cx="2628999" cy="35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dirty="0">
                <a:solidFill>
                  <a:srgbClr val="FFFFFF"/>
                </a:solidFill>
              </a:rPr>
              <a:t>Semantic interoperability</a:t>
            </a:r>
          </a:p>
        </p:txBody>
      </p:sp>
      <p:sp>
        <p:nvSpPr>
          <p:cNvPr id="3" name="Rectangle 2"/>
          <p:cNvSpPr/>
          <p:nvPr/>
        </p:nvSpPr>
        <p:spPr>
          <a:xfrm rot="16200000">
            <a:off x="-231374" y="4760519"/>
            <a:ext cx="1653614" cy="67402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C00000"/>
                </a:solidFill>
              </a:rPr>
              <a:t>SAREF Core</a:t>
            </a:r>
          </a:p>
        </p:txBody>
      </p:sp>
      <p:sp>
        <p:nvSpPr>
          <p:cNvPr id="32" name="Rectangle 31"/>
          <p:cNvSpPr/>
          <p:nvPr/>
        </p:nvSpPr>
        <p:spPr>
          <a:xfrm rot="16200000">
            <a:off x="578389" y="4760519"/>
            <a:ext cx="1653614" cy="67402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C00000"/>
                </a:solidFill>
              </a:rPr>
              <a:t>Energy</a:t>
            </a:r>
          </a:p>
        </p:txBody>
      </p:sp>
      <p:sp>
        <p:nvSpPr>
          <p:cNvPr id="33" name="Rectangle 32"/>
          <p:cNvSpPr/>
          <p:nvPr/>
        </p:nvSpPr>
        <p:spPr>
          <a:xfrm rot="16200000">
            <a:off x="1409994" y="4763533"/>
            <a:ext cx="1653616" cy="67402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C00000"/>
                </a:solidFill>
              </a:rPr>
              <a:t>Building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 rot="16200000">
            <a:off x="2215077" y="4760519"/>
            <a:ext cx="1653614" cy="67402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C00000"/>
                </a:solidFill>
              </a:rPr>
              <a:t>Environment</a:t>
            </a:r>
          </a:p>
        </p:txBody>
      </p:sp>
      <p:sp>
        <p:nvSpPr>
          <p:cNvPr id="35" name="Rectangle 34"/>
          <p:cNvSpPr/>
          <p:nvPr/>
        </p:nvSpPr>
        <p:spPr>
          <a:xfrm rot="16200000">
            <a:off x="3059165" y="4784615"/>
            <a:ext cx="1653614" cy="67402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C00000"/>
                </a:solidFill>
              </a:rPr>
              <a:t>Smart Cities</a:t>
            </a:r>
          </a:p>
        </p:txBody>
      </p:sp>
      <p:sp>
        <p:nvSpPr>
          <p:cNvPr id="36" name="Rectangle 35"/>
          <p:cNvSpPr/>
          <p:nvPr/>
        </p:nvSpPr>
        <p:spPr>
          <a:xfrm rot="16200000">
            <a:off x="3868927" y="4784615"/>
            <a:ext cx="1653614" cy="67402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C00000"/>
                </a:solidFill>
              </a:rPr>
              <a:t>Industry &amp; Manufacturing</a:t>
            </a:r>
          </a:p>
        </p:txBody>
      </p:sp>
      <p:sp>
        <p:nvSpPr>
          <p:cNvPr id="50" name="Rectangle 35"/>
          <p:cNvSpPr/>
          <p:nvPr/>
        </p:nvSpPr>
        <p:spPr>
          <a:xfrm rot="16200000">
            <a:off x="4667770" y="4790638"/>
            <a:ext cx="1653614" cy="67402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C00000"/>
                </a:solidFill>
              </a:rPr>
              <a:t>Smart Agriculture</a:t>
            </a:r>
          </a:p>
        </p:txBody>
      </p:sp>
      <p:sp>
        <p:nvSpPr>
          <p:cNvPr id="51" name="Rectangle 35"/>
          <p:cNvSpPr/>
          <p:nvPr/>
        </p:nvSpPr>
        <p:spPr>
          <a:xfrm rot="16200000">
            <a:off x="5441645" y="4784616"/>
            <a:ext cx="1653615" cy="67402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C00000"/>
                </a:solidFill>
              </a:rPr>
              <a:t>Automotive</a:t>
            </a:r>
          </a:p>
        </p:txBody>
      </p:sp>
      <p:sp>
        <p:nvSpPr>
          <p:cNvPr id="38" name="Rectangle 35"/>
          <p:cNvSpPr/>
          <p:nvPr/>
        </p:nvSpPr>
        <p:spPr>
          <a:xfrm rot="16200000">
            <a:off x="6215522" y="4796665"/>
            <a:ext cx="1653615" cy="67402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dirty="0">
                <a:solidFill>
                  <a:srgbClr val="C00000"/>
                </a:solidFill>
              </a:rPr>
              <a:t>E-</a:t>
            </a:r>
            <a:r>
              <a:rPr lang="it-IT" dirty="0" err="1">
                <a:solidFill>
                  <a:srgbClr val="C00000"/>
                </a:solidFill>
              </a:rPr>
              <a:t>Health</a:t>
            </a:r>
            <a:r>
              <a:rPr lang="it-IT" dirty="0">
                <a:solidFill>
                  <a:srgbClr val="C00000"/>
                </a:solidFill>
              </a:rPr>
              <a:t>/ 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dirty="0" err="1">
                <a:solidFill>
                  <a:srgbClr val="C00000"/>
                </a:solidFill>
              </a:rPr>
              <a:t>Aging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Well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9" name="Rectangle 35"/>
          <p:cNvSpPr/>
          <p:nvPr/>
        </p:nvSpPr>
        <p:spPr>
          <a:xfrm rot="16200000">
            <a:off x="7014363" y="4820761"/>
            <a:ext cx="1653615" cy="67402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dirty="0" err="1">
                <a:solidFill>
                  <a:srgbClr val="C00000"/>
                </a:solidFill>
              </a:rPr>
              <a:t>Wearables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0" name="Rectangle 35"/>
          <p:cNvSpPr/>
          <p:nvPr/>
        </p:nvSpPr>
        <p:spPr>
          <a:xfrm rot="16200000">
            <a:off x="7813204" y="4808713"/>
            <a:ext cx="1653615" cy="67402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dirty="0">
                <a:solidFill>
                  <a:srgbClr val="C00000"/>
                </a:solidFill>
              </a:rPr>
              <a:t>Smart Water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FB218EB-0B70-44EA-8394-8845D9A9C2ED}"/>
              </a:ext>
            </a:extLst>
          </p:cNvPr>
          <p:cNvGrpSpPr/>
          <p:nvPr/>
        </p:nvGrpSpPr>
        <p:grpSpPr>
          <a:xfrm>
            <a:off x="1766922" y="1250359"/>
            <a:ext cx="6090782" cy="2258662"/>
            <a:chOff x="84216" y="1273105"/>
            <a:chExt cx="8002242" cy="2209871"/>
          </a:xfrm>
        </p:grpSpPr>
        <p:pic>
          <p:nvPicPr>
            <p:cNvPr id="22532" name="Picture 2" descr="http://www.icon2s.com/wp-content/uploads/2013/07/black-white-metro-computer-icon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4633" y="2840039"/>
              <a:ext cx="1189567" cy="598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3" name="Picture 4" descr="https://cdn2.iconfinder.com/data/icons/windows-8-metro-style/128/user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7942" y="2739231"/>
              <a:ext cx="1678516" cy="72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Pensées 7"/>
            <p:cNvSpPr/>
            <p:nvPr/>
          </p:nvSpPr>
          <p:spPr bwMode="auto">
            <a:xfrm flipH="1">
              <a:off x="939489" y="1638300"/>
              <a:ext cx="2817283" cy="863600"/>
            </a:xfrm>
            <a:prstGeom prst="cloudCallout">
              <a:avLst>
                <a:gd name="adj1" fmla="val 23914"/>
                <a:gd name="adj2" fmla="val 70120"/>
              </a:avLst>
            </a:prstGeom>
            <a:solidFill>
              <a:schemeClr val="accent1">
                <a:alpha val="24000"/>
              </a:schemeClr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  <p:sp>
          <p:nvSpPr>
            <p:cNvPr id="9" name="Pensées 8"/>
            <p:cNvSpPr/>
            <p:nvPr/>
          </p:nvSpPr>
          <p:spPr bwMode="auto">
            <a:xfrm>
              <a:off x="4616139" y="1638300"/>
              <a:ext cx="2719917" cy="863600"/>
            </a:xfrm>
            <a:prstGeom prst="cloudCallout">
              <a:avLst>
                <a:gd name="adj1" fmla="val 22570"/>
                <a:gd name="adj2" fmla="val 77037"/>
              </a:avLst>
            </a:prstGeom>
            <a:solidFill>
              <a:schemeClr val="accent1">
                <a:alpha val="24000"/>
              </a:schemeClr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22551" name="Picture 6" descr="http://png-2.findicons.com/files/icons/1579/devine/256/bulb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4232" y="2220105"/>
              <a:ext cx="562620" cy="240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2" name="Picture 8" descr="https://cdn4.iconfinder.com/data/icons/devine_icons/Black/PNG/Folder%20and%20Places/Home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3354" y="1733716"/>
              <a:ext cx="1002230" cy="428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4" name="Picture 12" descr="http://kimbia.com/media/Contact-Methods-Phone-icon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1562" y="1971981"/>
              <a:ext cx="527209" cy="22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5" name="Picture 20" descr="http://www.clker.com/cliparts/b/f/d/3/k/d/man-figure-symbol-hi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2290" y="2024763"/>
              <a:ext cx="299304" cy="300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4" descr="https://cdn2.iconfinder.com/data/icons/windows-8-metro-style/128/user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16" y="2714625"/>
              <a:ext cx="1678516" cy="72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2" descr="http://www.icon2s.com/wp-content/uploads/2013/07/black-white-metro-computer-icon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2381" y="2863851"/>
              <a:ext cx="1189567" cy="598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6" descr="http://png-2.findicons.com/files/icons/1579/devine/256/bulb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1532" y="2220106"/>
              <a:ext cx="562620" cy="240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8" descr="https://cdn4.iconfinder.com/data/icons/devine_icons/Black/PNG/Folder%20and%20Places/Home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0654" y="1733716"/>
              <a:ext cx="1002229" cy="428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10" descr="https://cdn2.iconfinder.com/data/icons/windows-8-metro-style/256/sun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0620" y="1782728"/>
              <a:ext cx="565291" cy="24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12" descr="http://kimbia.com/media/Contact-Methods-Phone-icon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8862" y="1971982"/>
              <a:ext cx="527209" cy="22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20" descr="http://www.clker.com/cliparts/b/f/d/3/k/d/man-figure-symbol-hi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9590" y="2024763"/>
              <a:ext cx="299304" cy="300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2" descr="oneM2M Logo transparent 196x13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3412" y="2674939"/>
              <a:ext cx="1625600" cy="808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1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4724" y="1273105"/>
              <a:ext cx="1504288" cy="514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Freccia bidirezionale orizzontale 1"/>
          <p:cNvSpPr/>
          <p:nvPr/>
        </p:nvSpPr>
        <p:spPr>
          <a:xfrm>
            <a:off x="289155" y="5972531"/>
            <a:ext cx="3089740" cy="24527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43" name="Freccia bidirezionale orizzontale 42"/>
          <p:cNvSpPr/>
          <p:nvPr/>
        </p:nvSpPr>
        <p:spPr>
          <a:xfrm>
            <a:off x="3551391" y="5984581"/>
            <a:ext cx="2268770" cy="24527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53" name="Freccia bidirezionale orizzontale 52"/>
          <p:cNvSpPr/>
          <p:nvPr/>
        </p:nvSpPr>
        <p:spPr>
          <a:xfrm>
            <a:off x="5931441" y="5956898"/>
            <a:ext cx="3045582" cy="24527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>
              <a:solidFill>
                <a:prstClr val="white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271253" y="6229858"/>
            <a:ext cx="1066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0000"/>
                </a:solidFill>
              </a:rPr>
              <a:t>01/2017</a:t>
            </a:r>
          </a:p>
        </p:txBody>
      </p:sp>
      <p:sp>
        <p:nvSpPr>
          <p:cNvPr id="54" name="CasellaDiTesto 53"/>
          <p:cNvSpPr txBox="1"/>
          <p:nvPr/>
        </p:nvSpPr>
        <p:spPr>
          <a:xfrm>
            <a:off x="4286864" y="6241257"/>
            <a:ext cx="1286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0000"/>
                </a:solidFill>
              </a:rPr>
              <a:t>Q3/2019</a:t>
            </a:r>
          </a:p>
        </p:txBody>
      </p:sp>
      <p:sp>
        <p:nvSpPr>
          <p:cNvPr id="55" name="CasellaDiTesto 54"/>
          <p:cNvSpPr txBox="1"/>
          <p:nvPr/>
        </p:nvSpPr>
        <p:spPr>
          <a:xfrm>
            <a:off x="6903318" y="6217809"/>
            <a:ext cx="1274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0000"/>
                </a:solidFill>
              </a:rPr>
              <a:t>Q2/2020</a:t>
            </a:r>
          </a:p>
        </p:txBody>
      </p:sp>
      <p:pic>
        <p:nvPicPr>
          <p:cNvPr id="42" name="Picture 9" descr="ETSI-BLEU2.jpg">
            <a:extLst>
              <a:ext uri="{FF2B5EF4-FFF2-40B4-BE49-F238E27FC236}">
                <a16:creationId xmlns:a16="http://schemas.microsoft.com/office/drawing/2014/main" id="{465C44A0-7D39-4BDC-A434-3F26B28B725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43"/>
          <a:stretch>
            <a:fillRect/>
          </a:stretch>
        </p:blipFill>
        <p:spPr bwMode="auto">
          <a:xfrm>
            <a:off x="3445726" y="1153672"/>
            <a:ext cx="1353947" cy="47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Rectangle 35">
            <a:extLst>
              <a:ext uri="{FF2B5EF4-FFF2-40B4-BE49-F238E27FC236}">
                <a16:creationId xmlns:a16="http://schemas.microsoft.com/office/drawing/2014/main" id="{A2A73576-E316-4DEE-9467-125A9E6E0D16}"/>
              </a:ext>
            </a:extLst>
          </p:cNvPr>
          <p:cNvSpPr/>
          <p:nvPr/>
        </p:nvSpPr>
        <p:spPr>
          <a:xfrm rot="16200000">
            <a:off x="8587080" y="4796664"/>
            <a:ext cx="1653615" cy="67402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dirty="0">
                <a:solidFill>
                  <a:srgbClr val="C00000"/>
                </a:solidFill>
              </a:rPr>
              <a:t>Smart </a:t>
            </a:r>
            <a:r>
              <a:rPr lang="it-IT" dirty="0" err="1">
                <a:solidFill>
                  <a:srgbClr val="C00000"/>
                </a:solidFill>
              </a:rPr>
              <a:t>Lifts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7" name="Freccia bidirezionale orizzontale 52">
            <a:extLst>
              <a:ext uri="{FF2B5EF4-FFF2-40B4-BE49-F238E27FC236}">
                <a16:creationId xmlns:a16="http://schemas.microsoft.com/office/drawing/2014/main" id="{E37520D8-7522-4301-9681-F82388CF5E89}"/>
              </a:ext>
            </a:extLst>
          </p:cNvPr>
          <p:cNvSpPr/>
          <p:nvPr/>
        </p:nvSpPr>
        <p:spPr>
          <a:xfrm>
            <a:off x="9088303" y="5972530"/>
            <a:ext cx="674023" cy="24527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>
              <a:solidFill>
                <a:prstClr val="white"/>
              </a:solidFill>
            </a:endParaRPr>
          </a:p>
        </p:txBody>
      </p:sp>
      <p:sp>
        <p:nvSpPr>
          <p:cNvPr id="58" name="CasellaDiTesto 54">
            <a:extLst>
              <a:ext uri="{FF2B5EF4-FFF2-40B4-BE49-F238E27FC236}">
                <a16:creationId xmlns:a16="http://schemas.microsoft.com/office/drawing/2014/main" id="{43B32E89-4670-4679-9097-7D71502605DE}"/>
              </a:ext>
            </a:extLst>
          </p:cNvPr>
          <p:cNvSpPr txBox="1"/>
          <p:nvPr/>
        </p:nvSpPr>
        <p:spPr>
          <a:xfrm>
            <a:off x="8938401" y="6217809"/>
            <a:ext cx="1274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0000"/>
                </a:solidFill>
              </a:rPr>
              <a:t>H12021</a:t>
            </a:r>
          </a:p>
        </p:txBody>
      </p:sp>
      <p:sp>
        <p:nvSpPr>
          <p:cNvPr id="65" name="Rectangle 35">
            <a:extLst>
              <a:ext uri="{FF2B5EF4-FFF2-40B4-BE49-F238E27FC236}">
                <a16:creationId xmlns:a16="http://schemas.microsoft.com/office/drawing/2014/main" id="{CE644ACC-3EF3-44B0-92FA-6F2FF6796EFB}"/>
              </a:ext>
            </a:extLst>
          </p:cNvPr>
          <p:cNvSpPr/>
          <p:nvPr/>
        </p:nvSpPr>
        <p:spPr>
          <a:xfrm rot="16200000">
            <a:off x="9392621" y="4818434"/>
            <a:ext cx="1653615" cy="67402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dirty="0">
                <a:solidFill>
                  <a:srgbClr val="C00000"/>
                </a:solidFill>
              </a:rPr>
              <a:t>Smart </a:t>
            </a:r>
            <a:r>
              <a:rPr lang="it-IT" dirty="0" err="1">
                <a:solidFill>
                  <a:srgbClr val="C00000"/>
                </a:solidFill>
              </a:rPr>
              <a:t>escalatorsi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6" name="CasellaDiTesto 54">
            <a:extLst>
              <a:ext uri="{FF2B5EF4-FFF2-40B4-BE49-F238E27FC236}">
                <a16:creationId xmlns:a16="http://schemas.microsoft.com/office/drawing/2014/main" id="{64957878-E200-4AAF-8EB7-AC48EE480488}"/>
              </a:ext>
            </a:extLst>
          </p:cNvPr>
          <p:cNvSpPr txBox="1"/>
          <p:nvPr/>
        </p:nvSpPr>
        <p:spPr>
          <a:xfrm>
            <a:off x="9743942" y="6239579"/>
            <a:ext cx="1274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0000"/>
                </a:solidFill>
              </a:rPr>
              <a:t>H12022</a:t>
            </a:r>
          </a:p>
        </p:txBody>
      </p:sp>
      <p:sp>
        <p:nvSpPr>
          <p:cNvPr id="67" name="Freccia bidirezionale orizzontale 52">
            <a:extLst>
              <a:ext uri="{FF2B5EF4-FFF2-40B4-BE49-F238E27FC236}">
                <a16:creationId xmlns:a16="http://schemas.microsoft.com/office/drawing/2014/main" id="{EB9F5C24-B4B8-4763-A6EC-901DEB0705C3}"/>
              </a:ext>
            </a:extLst>
          </p:cNvPr>
          <p:cNvSpPr/>
          <p:nvPr/>
        </p:nvSpPr>
        <p:spPr>
          <a:xfrm>
            <a:off x="9882416" y="5966508"/>
            <a:ext cx="674023" cy="24527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>
              <a:solidFill>
                <a:prstClr val="white"/>
              </a:solidFill>
            </a:endParaRPr>
          </a:p>
        </p:txBody>
      </p:sp>
      <p:sp>
        <p:nvSpPr>
          <p:cNvPr id="59" name="Rettangolo 33">
            <a:extLst>
              <a:ext uri="{FF2B5EF4-FFF2-40B4-BE49-F238E27FC236}">
                <a16:creationId xmlns:a16="http://schemas.microsoft.com/office/drawing/2014/main" id="{D8200C08-5CBA-48B1-9696-370AADFCB5D7}"/>
              </a:ext>
            </a:extLst>
          </p:cNvPr>
          <p:cNvSpPr/>
          <p:nvPr/>
        </p:nvSpPr>
        <p:spPr>
          <a:xfrm>
            <a:off x="8952240" y="1153672"/>
            <a:ext cx="1762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>
                <a:solidFill>
                  <a:srgbClr val="000000"/>
                </a:solidFill>
                <a:latin typeface="Franklin Gothic Demi" pitchFamily="34" charset="0"/>
              </a:rPr>
              <a:t>saref.etesi.org</a:t>
            </a:r>
          </a:p>
        </p:txBody>
      </p:sp>
    </p:spTree>
    <p:extLst>
      <p:ext uri="{BB962C8B-B14F-4D97-AF65-F5344CB8AC3E}">
        <p14:creationId xmlns:p14="http://schemas.microsoft.com/office/powerpoint/2010/main" val="1340822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C3214A1-26FD-44BC-A571-C84FB27AB13B}"/>
              </a:ext>
            </a:extLst>
          </p:cNvPr>
          <p:cNvSpPr/>
          <p:nvPr/>
        </p:nvSpPr>
        <p:spPr>
          <a:xfrm>
            <a:off x="9009245" y="5257800"/>
            <a:ext cx="2333475" cy="7522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err="1"/>
          </a:p>
        </p:txBody>
      </p:sp>
      <p:pic>
        <p:nvPicPr>
          <p:cNvPr id="4" name="Immagine 3" descr="primario_rgb.png">
            <a:extLst>
              <a:ext uri="{FF2B5EF4-FFF2-40B4-BE49-F238E27FC236}">
                <a16:creationId xmlns:a16="http://schemas.microsoft.com/office/drawing/2014/main" id="{CE919CCB-E1F6-EF49-9CA6-C3F54ECACF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9398" y="5378805"/>
            <a:ext cx="1963495" cy="519859"/>
          </a:xfrm>
          <a:prstGeom prst="rect">
            <a:avLst/>
          </a:prstGeom>
          <a:noFill/>
        </p:spPr>
      </p:pic>
      <p:sp>
        <p:nvSpPr>
          <p:cNvPr id="5" name="Elementi di base">
            <a:extLst>
              <a:ext uri="{FF2B5EF4-FFF2-40B4-BE49-F238E27FC236}">
                <a16:creationId xmlns:a16="http://schemas.microsoft.com/office/drawing/2014/main" id="{44271F31-083D-4549-81B0-929124352CC4}"/>
              </a:ext>
            </a:extLst>
          </p:cNvPr>
          <p:cNvSpPr txBox="1"/>
          <p:nvPr/>
        </p:nvSpPr>
        <p:spPr>
          <a:xfrm>
            <a:off x="1122646" y="4485200"/>
            <a:ext cx="2333475" cy="954970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74" tIns="72000" rIns="50774" bIns="50774" anchor="ctr" anchorCtr="0">
            <a:spAutoFit/>
          </a:bodyPr>
          <a:lstStyle>
            <a:lvl1pPr algn="l">
              <a:lnSpc>
                <a:spcPct val="50000"/>
              </a:lnSpc>
              <a:defRPr sz="15000" b="1">
                <a:latin typeface="+mn-lt"/>
                <a:ea typeface="+mn-ea"/>
                <a:cs typeface="+mn-cs"/>
                <a:sym typeface="TIM Sans"/>
              </a:defRPr>
            </a:lvl1pPr>
          </a:lstStyle>
          <a:p>
            <a:pPr marL="0" marR="0" lvl="0" indent="0" algn="ctr" defTabSz="18275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 Sans" pitchFamily="2" charset="77"/>
                <a:sym typeface="TIM Sans"/>
              </a:rPr>
              <a:t>Grazie!</a:t>
            </a:r>
          </a:p>
          <a:p>
            <a:pPr marL="0" marR="0" lvl="0" indent="0" algn="ctr" defTabSz="18275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000" kern="0" dirty="0">
                <a:solidFill>
                  <a:srgbClr val="FF0000"/>
                </a:solidFill>
                <a:latin typeface="TIM Sans" pitchFamily="2" charset="77"/>
              </a:rPr>
              <a:t>Thank </a:t>
            </a:r>
            <a:r>
              <a:rPr lang="it-IT" sz="3000" kern="0" dirty="0" err="1">
                <a:solidFill>
                  <a:srgbClr val="FF0000"/>
                </a:solidFill>
                <a:latin typeface="TIM Sans" pitchFamily="2" charset="77"/>
              </a:rPr>
              <a:t>you</a:t>
            </a:r>
            <a:r>
              <a:rPr lang="it-IT" sz="3000" kern="0" dirty="0">
                <a:solidFill>
                  <a:srgbClr val="FF0000"/>
                </a:solidFill>
                <a:latin typeface="TIM Sans" pitchFamily="2" charset="77"/>
              </a:rPr>
              <a:t>!</a:t>
            </a:r>
            <a:endParaRPr kumimoji="0" lang="it-IT" sz="30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 Sans" pitchFamily="2" charset="77"/>
              <a:sym typeface="TIM Sans"/>
            </a:endParaRPr>
          </a:p>
        </p:txBody>
      </p:sp>
      <p:cxnSp>
        <p:nvCxnSpPr>
          <p:cNvPr id="6" name="Connettore 4 5">
            <a:extLst>
              <a:ext uri="{FF2B5EF4-FFF2-40B4-BE49-F238E27FC236}">
                <a16:creationId xmlns:a16="http://schemas.microsoft.com/office/drawing/2014/main" id="{E9BFCE22-D137-2B49-87E5-05DD1F015705}"/>
              </a:ext>
            </a:extLst>
          </p:cNvPr>
          <p:cNvCxnSpPr>
            <a:cxnSpLocks/>
          </p:cNvCxnSpPr>
          <p:nvPr/>
        </p:nvCxnSpPr>
        <p:spPr>
          <a:xfrm flipV="1">
            <a:off x="0" y="4961097"/>
            <a:ext cx="965200" cy="908457"/>
          </a:xfrm>
          <a:prstGeom prst="bentConnector3">
            <a:avLst>
              <a:gd name="adj1" fmla="val 50000"/>
            </a:avLst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739B0A22-84B6-4866-8CE4-3639FBFE04E6}"/>
              </a:ext>
            </a:extLst>
          </p:cNvPr>
          <p:cNvSpPr txBox="1">
            <a:spLocks/>
          </p:cNvSpPr>
          <p:nvPr/>
        </p:nvSpPr>
        <p:spPr>
          <a:xfrm>
            <a:off x="9043298" y="3537778"/>
            <a:ext cx="3153127" cy="752241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 defTabSz="685800" rtl="0" eaLnBrk="1" latinLnBrk="0" hangingPunct="1">
              <a:lnSpc>
                <a:spcPct val="150000"/>
              </a:lnSpc>
              <a:spcBef>
                <a:spcPts val="750"/>
              </a:spcBef>
              <a:buFontTx/>
              <a:buNone/>
              <a:defRPr sz="1000" kern="1200" baseline="0">
                <a:solidFill>
                  <a:srgbClr val="FFFFFF"/>
                </a:solidFill>
                <a:latin typeface="TIM Sans" panose="00000500000000000000" pitchFamily="50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Tx/>
              <a:buNone/>
              <a:defRPr sz="800" kern="1200" baseline="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Tx/>
              <a:buNone/>
              <a:defRPr sz="800" kern="1200" baseline="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800" kern="1200" baseline="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800" kern="1200" baseline="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1200" dirty="0">
                <a:solidFill>
                  <a:srgbClr val="FF0000"/>
                </a:solidFill>
                <a:ea typeface="ＭＳ Ｐゴシック"/>
                <a:cs typeface="Arial"/>
              </a:rPr>
              <a:t>M2M/IoT Standardization Manager</a:t>
            </a:r>
            <a:br>
              <a:rPr lang="en-US" sz="1200" dirty="0">
                <a:solidFill>
                  <a:srgbClr val="FF0000"/>
                </a:solidFill>
                <a:ea typeface="ＭＳ Ｐゴシック"/>
                <a:cs typeface="Arial"/>
              </a:rPr>
            </a:br>
            <a:r>
              <a:rPr lang="en-US" sz="1200" dirty="0">
                <a:solidFill>
                  <a:srgbClr val="FF0000"/>
                </a:solidFill>
                <a:ea typeface="ＭＳ Ｐゴシック"/>
                <a:cs typeface="Arial"/>
              </a:rPr>
              <a:t>TIM | Communication and Standards</a:t>
            </a: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ＭＳ Ｐゴシック"/>
              <a:cs typeface="Arial"/>
            </a:endParaRP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6D2A0F1E-3713-4DC4-8B1A-2CB30E081744}"/>
              </a:ext>
            </a:extLst>
          </p:cNvPr>
          <p:cNvSpPr txBox="1">
            <a:spLocks/>
          </p:cNvSpPr>
          <p:nvPr/>
        </p:nvSpPr>
        <p:spPr>
          <a:xfrm>
            <a:off x="9018325" y="3087524"/>
            <a:ext cx="2416758" cy="231891"/>
          </a:xfrm>
          <a:prstGeom prst="rect">
            <a:avLst/>
          </a:prstGeom>
        </p:spPr>
        <p:txBody>
          <a:bodyPr vert="horz" lIns="0" tIns="0" bIns="0" anchor="ctr" anchorCtr="0"/>
          <a:lstStyle>
            <a:lvl1pPr marL="0" indent="0" algn="l" defTabSz="685800" rtl="0" eaLnBrk="1" latinLnBrk="0" hangingPunct="1">
              <a:lnSpc>
                <a:spcPct val="150000"/>
              </a:lnSpc>
              <a:spcBef>
                <a:spcPts val="750"/>
              </a:spcBef>
              <a:buFontTx/>
              <a:buNone/>
              <a:defRPr sz="1000" kern="1200" baseline="0">
                <a:solidFill>
                  <a:schemeClr val="bg1"/>
                </a:solidFill>
                <a:latin typeface="TIM Sans" panose="00000500000000000000" pitchFamily="50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Tx/>
              <a:buNone/>
              <a:defRPr sz="800" kern="1200" baseline="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Tx/>
              <a:buNone/>
              <a:defRPr sz="800" kern="1200" baseline="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800" kern="1200" baseline="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800" kern="1200" baseline="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 Sans" panose="00000500000000000000" pitchFamily="50" charset="0"/>
                <a:ea typeface="ＭＳ Ｐゴシック"/>
                <a:cs typeface="Arial"/>
              </a:rPr>
              <a:t> Dr.</a:t>
            </a:r>
            <a:r>
              <a:rPr kumimoji="0" lang="it-IT" sz="1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 Sans" panose="00000500000000000000" pitchFamily="50" charset="0"/>
                <a:ea typeface="ＭＳ Ｐゴシック"/>
                <a:cs typeface="Arial"/>
              </a:rPr>
              <a:t>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 Sans" panose="00000500000000000000" pitchFamily="50" charset="0"/>
                <a:ea typeface="ＭＳ Ｐゴシック"/>
                <a:cs typeface="Arial"/>
              </a:rPr>
              <a:t>Enrico Scarrone</a:t>
            </a:r>
          </a:p>
        </p:txBody>
      </p:sp>
      <p:sp>
        <p:nvSpPr>
          <p:cNvPr id="9" name="Segnaposto testo 6">
            <a:extLst>
              <a:ext uri="{FF2B5EF4-FFF2-40B4-BE49-F238E27FC236}">
                <a16:creationId xmlns:a16="http://schemas.microsoft.com/office/drawing/2014/main" id="{39FFBAE4-6812-4259-B694-C456B107A945}"/>
              </a:ext>
            </a:extLst>
          </p:cNvPr>
          <p:cNvSpPr txBox="1">
            <a:spLocks/>
          </p:cNvSpPr>
          <p:nvPr/>
        </p:nvSpPr>
        <p:spPr>
          <a:xfrm>
            <a:off x="9043298" y="4287196"/>
            <a:ext cx="3224604" cy="13593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 defTabSz="685800" rtl="0" eaLnBrk="1" latinLnBrk="0" hangingPunct="1">
              <a:lnSpc>
                <a:spcPct val="150000"/>
              </a:lnSpc>
              <a:spcBef>
                <a:spcPts val="750"/>
              </a:spcBef>
              <a:buFontTx/>
              <a:buNone/>
              <a:defRPr sz="1000" kern="1200" baseline="0">
                <a:solidFill>
                  <a:srgbClr val="FFFFFF"/>
                </a:solidFill>
                <a:latin typeface="TIM Sans" panose="00000500000000000000" pitchFamily="50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Tx/>
              <a:buNone/>
              <a:defRPr sz="800" kern="1200" baseline="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Tx/>
              <a:buNone/>
              <a:defRPr sz="800" kern="1200" baseline="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800" kern="1200" baseline="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800" kern="1200" baseline="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1200" dirty="0">
                <a:solidFill>
                  <a:srgbClr val="FF0000"/>
                </a:solidFill>
                <a:ea typeface="ＭＳ Ｐゴシック"/>
                <a:cs typeface="Arial"/>
              </a:rPr>
              <a:t>OneM2M  Steering Committee Chairman</a:t>
            </a:r>
            <a:br>
              <a:rPr lang="en-US" sz="1200" dirty="0">
                <a:solidFill>
                  <a:srgbClr val="FF0000"/>
                </a:solidFill>
                <a:ea typeface="ＭＳ Ｐゴシック"/>
                <a:cs typeface="Arial"/>
              </a:rPr>
            </a:br>
            <a:r>
              <a:rPr lang="en-US" sz="1200" dirty="0">
                <a:solidFill>
                  <a:srgbClr val="FF0000"/>
                </a:solidFill>
                <a:ea typeface="ＭＳ Ｐゴシック"/>
                <a:cs typeface="Arial"/>
              </a:rPr>
              <a:t>ETSI TC SmartM2M Chairman</a:t>
            </a:r>
          </a:p>
          <a:p>
            <a:pPr lvl="0">
              <a:defRPr/>
            </a:pPr>
            <a:r>
              <a:rPr lang="en-US" sz="1200" dirty="0">
                <a:solidFill>
                  <a:srgbClr val="FF0000"/>
                </a:solidFill>
                <a:ea typeface="ＭＳ Ｐゴシック"/>
                <a:cs typeface="Arial"/>
              </a:rPr>
              <a:t>enrico.scarrone@telecomitalia.it</a:t>
            </a:r>
          </a:p>
          <a:p>
            <a:pPr lvl="0">
              <a:defRPr/>
            </a:pPr>
            <a:endParaRPr lang="en-US" sz="1200" dirty="0">
              <a:solidFill>
                <a:srgbClr val="FF0000"/>
              </a:solidFill>
              <a:ea typeface="ＭＳ Ｐゴシック"/>
              <a:cs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ＭＳ Ｐゴシック"/>
              <a:cs typeface="Arial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2DCED3F-A3CB-48B2-8BB2-A4A021211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298" y="1229432"/>
            <a:ext cx="1738974" cy="182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17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6906B-D4E2-4D45-AA2F-885916DBE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 and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620DF-8674-43C2-A4C6-69CD81DC8C5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Discussion</a:t>
            </a:r>
          </a:p>
          <a:p>
            <a:r>
              <a:rPr lang="en-GB" dirty="0" err="1"/>
              <a:t>Reccomandations</a:t>
            </a:r>
            <a:r>
              <a:rPr lang="en-GB" dirty="0"/>
              <a:t> to SmartM2M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C08CB3-72A4-42AE-AABF-D1C0D8AB5F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64200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70EFC105-4126-4095-9808-AAFCC9AA83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10180" y="5636941"/>
            <a:ext cx="5102749" cy="78059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sz="1800" b="1" i="0" u="none" strike="noStrike" baseline="0" dirty="0">
                <a:latin typeface="DejaVuSans-Bold"/>
              </a:rPr>
              <a:t>ETSI SmartM2M Smart lift Workshop</a:t>
            </a:r>
          </a:p>
          <a:p>
            <a:pPr>
              <a:lnSpc>
                <a:spcPct val="120000"/>
              </a:lnSpc>
            </a:pPr>
            <a:r>
              <a:rPr lang="en-GB" b="1" dirty="0">
                <a:solidFill>
                  <a:srgbClr val="004A8D"/>
                </a:solidFill>
              </a:rPr>
              <a:t>24 November 2022</a:t>
            </a:r>
            <a:endParaRPr lang="en-US" b="1" dirty="0">
              <a:solidFill>
                <a:srgbClr val="004A8D"/>
              </a:solidFill>
            </a:endParaRPr>
          </a:p>
          <a:p>
            <a:endParaRPr lang="en-US" dirty="0">
              <a:solidFill>
                <a:srgbClr val="004A8D"/>
              </a:solidFill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4A59707F-057E-4A2B-8139-5C96DDFC9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588" y="2685352"/>
            <a:ext cx="10998774" cy="1330920"/>
          </a:xfrm>
        </p:spPr>
        <p:txBody>
          <a:bodyPr/>
          <a:lstStyle/>
          <a:p>
            <a:r>
              <a:rPr lang="en-GB" dirty="0"/>
              <a:t>ETSI and OneM2M </a:t>
            </a:r>
            <a:br>
              <a:rPr lang="en-GB" dirty="0"/>
            </a:br>
            <a:r>
              <a:rPr lang="en-GB" dirty="0"/>
              <a:t>standards for </a:t>
            </a:r>
            <a:br>
              <a:rPr lang="en-GB" dirty="0"/>
            </a:br>
            <a:r>
              <a:rPr lang="en-GB" dirty="0"/>
              <a:t>lift and escalators sector.</a:t>
            </a:r>
            <a:endParaRPr lang="en-US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83F8D3C-4FCC-45C2-A491-65EFF4E00A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1588" y="4526592"/>
            <a:ext cx="4595674" cy="360000"/>
          </a:xfrm>
        </p:spPr>
        <p:txBody>
          <a:bodyPr/>
          <a:lstStyle/>
          <a:p>
            <a:r>
              <a:rPr lang="en-US" dirty="0">
                <a:solidFill>
                  <a:srgbClr val="004A8D"/>
                </a:solidFill>
              </a:rPr>
              <a:t>Dr. Enrico Scarrone</a:t>
            </a:r>
            <a:br>
              <a:rPr lang="en-US" dirty="0">
                <a:solidFill>
                  <a:srgbClr val="004A8D"/>
                </a:solidFill>
              </a:rPr>
            </a:br>
            <a:r>
              <a:rPr lang="en-US" dirty="0">
                <a:solidFill>
                  <a:srgbClr val="004A8D"/>
                </a:solidFill>
              </a:rPr>
              <a:t>TC SmartM2M Chair</a:t>
            </a:r>
            <a:br>
              <a:rPr lang="en-US" dirty="0">
                <a:solidFill>
                  <a:srgbClr val="004A8D"/>
                </a:solidFill>
              </a:rPr>
            </a:br>
            <a:r>
              <a:rPr lang="en-US" dirty="0">
                <a:solidFill>
                  <a:srgbClr val="004A8D"/>
                </a:solidFill>
              </a:rPr>
              <a:t>oneM2M Steering Committee Chair</a:t>
            </a:r>
          </a:p>
        </p:txBody>
      </p:sp>
      <p:sp>
        <p:nvSpPr>
          <p:cNvPr id="7" name="מציין מיקום טקסט 2">
            <a:extLst>
              <a:ext uri="{FF2B5EF4-FFF2-40B4-BE49-F238E27FC236}">
                <a16:creationId xmlns:a16="http://schemas.microsoft.com/office/drawing/2014/main" id="{37370C00-EED3-41EA-ADF7-21F965BCE6FD}"/>
              </a:ext>
            </a:extLst>
          </p:cNvPr>
          <p:cNvSpPr txBox="1">
            <a:spLocks/>
          </p:cNvSpPr>
          <p:nvPr/>
        </p:nvSpPr>
        <p:spPr>
          <a:xfrm>
            <a:off x="3401588" y="4526591"/>
            <a:ext cx="3004780" cy="325683"/>
          </a:xfrm>
          <a:prstGeom prst="rect">
            <a:avLst/>
          </a:prstGeom>
        </p:spPr>
        <p:txBody>
          <a:bodyPr vert="horz" lIns="108878" tIns="54439" rIns="108878" bIns="54439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None/>
              <a:defRPr lang="en-US" sz="2000" b="1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defRPr>
            </a:lvl1pPr>
            <a:lvl2pPr marL="36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3"/>
              </a:buClr>
              <a:buSzPct val="93000"/>
              <a:buFontTx/>
              <a:buBlip>
                <a:blip r:embed="rId2"/>
              </a:buBlip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2pPr>
            <a:lvl3pPr marL="7200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93000"/>
              <a:buFontTx/>
              <a:buBlip>
                <a:blip r:embed="rId2"/>
              </a:buBlip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3pPr>
            <a:lvl4pPr marL="10080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SzPct val="93000"/>
              <a:buFontTx/>
              <a:buBlip>
                <a:blip r:embed="rId2"/>
              </a:buBlip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4pPr>
            <a:lvl5pPr marL="36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+mj-lt"/>
              <a:buAutoNum type="arabicPeriod"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5pPr>
            <a:lvl6pPr marL="7200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+mj-lt"/>
              <a:buAutoNum type="arabicParenR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6pPr>
            <a:lvl7pPr marL="10080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+mj-lt"/>
              <a:buAutoNum type="alphaLcParenR"/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solidFill>
                <a:srgbClr val="004A8D"/>
              </a:solidFill>
            </a:endParaRPr>
          </a:p>
        </p:txBody>
      </p:sp>
      <p:pic>
        <p:nvPicPr>
          <p:cNvPr id="6" name="Immagine 12" descr="secondario_rgb.png">
            <a:extLst>
              <a:ext uri="{FF2B5EF4-FFF2-40B4-BE49-F238E27FC236}">
                <a16:creationId xmlns:a16="http://schemas.microsoft.com/office/drawing/2014/main" id="{4C39F903-92CC-4977-BDEC-8850E9C8B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248" y="4592353"/>
            <a:ext cx="1052015" cy="27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507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00BA9-AC6E-45A4-86C8-73BE74D14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821" y="368487"/>
            <a:ext cx="9525657" cy="866110"/>
          </a:xfrm>
        </p:spPr>
        <p:txBody>
          <a:bodyPr/>
          <a:lstStyle/>
          <a:p>
            <a:r>
              <a:rPr lang="en-GB" sz="3200" dirty="0"/>
              <a:t>ETSI: The open, global ICT standards organization…</a:t>
            </a:r>
            <a:r>
              <a:rPr lang="en-GB" dirty="0"/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61A0D-E749-4768-836A-6C81357FA63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759" y="1351996"/>
            <a:ext cx="11225625" cy="4680000"/>
          </a:xfrm>
        </p:spPr>
        <p:txBody>
          <a:bodyPr/>
          <a:lstStyle/>
          <a:p>
            <a:pPr marL="342900" indent="-342900">
              <a:buSzPct val="93000"/>
              <a:buBlip>
                <a:blip r:embed="rId2"/>
              </a:buBlip>
            </a:pPr>
            <a:r>
              <a:rPr lang="en-GB" sz="1800" dirty="0">
                <a:latin typeface="+mj-lt"/>
              </a:rPr>
              <a:t>Open, inclusive environment </a:t>
            </a:r>
          </a:p>
          <a:p>
            <a:pPr marL="702900" lvl="1" indent="-342900">
              <a:spcBef>
                <a:spcPts val="800"/>
              </a:spcBef>
            </a:pPr>
            <a:r>
              <a:rPr lang="en-GB" sz="1800" dirty="0"/>
              <a:t>T</a:t>
            </a:r>
            <a:r>
              <a:rPr lang="en-GB" sz="1800" dirty="0">
                <a:latin typeface="+mj-lt"/>
              </a:rPr>
              <a:t>o support the development and testing of globally applicable standards</a:t>
            </a:r>
          </a:p>
          <a:p>
            <a:pPr marL="702900" lvl="1" indent="-342900">
              <a:spcBef>
                <a:spcPts val="800"/>
              </a:spcBef>
            </a:pPr>
            <a:r>
              <a:rPr lang="en-GB" sz="1800" dirty="0"/>
              <a:t>F</a:t>
            </a:r>
            <a:r>
              <a:rPr lang="en-GB" sz="1800" dirty="0">
                <a:latin typeface="+mj-lt"/>
              </a:rPr>
              <a:t>or ICT systems and services across all sectors of industry and society</a:t>
            </a:r>
          </a:p>
          <a:p>
            <a:pPr marL="342900" indent="-342900">
              <a:buSzPct val="93000"/>
              <a:buBlip>
                <a:blip r:embed="rId2"/>
              </a:buBlip>
            </a:pPr>
            <a:r>
              <a:rPr lang="en-GB" sz="1800" dirty="0">
                <a:latin typeface="+mj-lt"/>
              </a:rPr>
              <a:t>Independent, non-profit organization with fair IPR policy</a:t>
            </a:r>
          </a:p>
          <a:p>
            <a:pPr marL="342900" indent="-342900">
              <a:buSzPct val="93000"/>
              <a:buBlip>
                <a:blip r:embed="rId2"/>
              </a:buBlip>
            </a:pPr>
            <a:r>
              <a:rPr lang="en-GB" sz="1800" dirty="0">
                <a:latin typeface="+mj-lt"/>
              </a:rPr>
              <a:t>30-years track record of technical excellence in the ICT sector</a:t>
            </a:r>
          </a:p>
          <a:p>
            <a:pPr marL="342900" indent="-342900">
              <a:buSzPct val="93000"/>
              <a:buBlip>
                <a:blip r:embed="rId2"/>
              </a:buBlip>
            </a:pPr>
            <a:r>
              <a:rPr lang="en-GB" sz="1800" dirty="0">
                <a:latin typeface="+mj-lt"/>
              </a:rPr>
              <a:t>Available to all, our standards are free of charge (</a:t>
            </a:r>
            <a:r>
              <a:rPr lang="en-US" sz="1800" dirty="0">
                <a:hlinkClick r:id="rId3"/>
              </a:rPr>
              <a:t>www.etsi.org</a:t>
            </a:r>
            <a:r>
              <a:rPr lang="en-US" sz="1800" dirty="0"/>
              <a:t>  -&gt;standards)</a:t>
            </a:r>
          </a:p>
          <a:p>
            <a:pPr marL="342900" indent="-342900">
              <a:buSzPct val="93000"/>
              <a:buBlip>
                <a:blip r:embed="rId2"/>
              </a:buBlip>
            </a:pPr>
            <a:r>
              <a:rPr lang="en-GB" sz="1800" dirty="0"/>
              <a:t>Officially recognized by the European Union to support EU regulation and policies  </a:t>
            </a:r>
            <a:r>
              <a:rPr lang="en-US" sz="1800" dirty="0">
                <a:hlinkClick r:id="rId4"/>
              </a:rPr>
              <a:t>https://www.etsi.org/standards/types-of-standards</a:t>
            </a:r>
            <a:endParaRPr lang="en-GB" sz="1800" dirty="0">
              <a:latin typeface="+mj-lt"/>
            </a:endParaRPr>
          </a:p>
          <a:p>
            <a:pPr marL="342900" indent="-342900">
              <a:spcBef>
                <a:spcPts val="1200"/>
              </a:spcBef>
              <a:buSzPct val="93000"/>
              <a:buBlip>
                <a:blip r:embed="rId2"/>
              </a:buBlip>
            </a:pPr>
            <a:endParaRPr lang="en-GB" sz="1800" dirty="0">
              <a:latin typeface="+mj-lt"/>
            </a:endParaRPr>
          </a:p>
          <a:p>
            <a:pPr marL="342900" indent="-342900">
              <a:spcBef>
                <a:spcPts val="800"/>
              </a:spcBef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rgbClr val="2B7DC3"/>
                </a:solidFill>
              </a:rPr>
              <a:t>over 50 000 standards published to date</a:t>
            </a:r>
          </a:p>
          <a:p>
            <a:pPr marL="342900" indent="-342900">
              <a:spcBef>
                <a:spcPts val="800"/>
              </a:spcBef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rgbClr val="2B7DC3"/>
                </a:solidFill>
              </a:rPr>
              <a:t>Over 2 600 standards published annually</a:t>
            </a:r>
          </a:p>
          <a:p>
            <a:pPr marL="342900" indent="-342900">
              <a:spcBef>
                <a:spcPts val="800"/>
              </a:spcBef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rgbClr val="2B7DC3"/>
                </a:solidFill>
              </a:rPr>
              <a:t>17.5 million downloads </a:t>
            </a:r>
            <a:r>
              <a:rPr lang="en-GB" sz="2000" dirty="0" err="1">
                <a:solidFill>
                  <a:srgbClr val="2B7DC3"/>
                </a:solidFill>
              </a:rPr>
              <a:t>annaully</a:t>
            </a:r>
            <a:endParaRPr lang="en-GB" sz="2000" dirty="0">
              <a:solidFill>
                <a:srgbClr val="2B7DC3"/>
              </a:solidFill>
            </a:endParaRP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608679-B2B3-435B-8E8D-407A57284E6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3047" y="1185169"/>
            <a:ext cx="3281194" cy="2163053"/>
          </a:xfrm>
          <a:prstGeom prst="rect">
            <a:avLst/>
          </a:prstGeom>
        </p:spPr>
      </p:pic>
      <p:pic>
        <p:nvPicPr>
          <p:cNvPr id="5" name="Picture 4" descr="A tall building&#10;&#10;Description generated with high confidence">
            <a:extLst>
              <a:ext uri="{FF2B5EF4-FFF2-40B4-BE49-F238E27FC236}">
                <a16:creationId xmlns:a16="http://schemas.microsoft.com/office/drawing/2014/main" id="{F4669716-F06E-4545-B951-CB3B79EFE6B2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4853" y="4733808"/>
            <a:ext cx="3543417" cy="17782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9224DE-1AB0-4B9A-8748-BF2E0ED294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7084" y="3592094"/>
            <a:ext cx="1272960" cy="8599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21C883-332A-4E8B-9CB1-E1E140CCE09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86288" y="3465621"/>
            <a:ext cx="1466321" cy="109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51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D506C-8509-48A9-A71F-A1CC08A9D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power of global and local partnerships</a:t>
            </a:r>
            <a:r>
              <a:rPr lang="en-GB" sz="3200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C7397-8C3D-4005-A5E8-EE9AB693225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10230" y="1768540"/>
            <a:ext cx="6166995" cy="4680000"/>
          </a:xfrm>
        </p:spPr>
        <p:txBody>
          <a:bodyPr/>
          <a:lstStyle/>
          <a:p>
            <a:pPr marL="342900" indent="-342900">
              <a:buSzPct val="93000"/>
              <a:buBlip>
                <a:blip r:embed="rId2"/>
              </a:buBlip>
            </a:pPr>
            <a:r>
              <a:rPr lang="en-GB" sz="1800" dirty="0">
                <a:latin typeface="+mj-lt"/>
              </a:rPr>
              <a:t>Over 100 strategic partnership agreements </a:t>
            </a:r>
          </a:p>
          <a:p>
            <a:pPr marL="702900" lvl="1" indent="-342900">
              <a:spcBef>
                <a:spcPts val="600"/>
              </a:spcBef>
            </a:pPr>
            <a:r>
              <a:rPr lang="en-GB" sz="1600" dirty="0">
                <a:latin typeface="+mj-lt"/>
              </a:rPr>
              <a:t>With other fora and consortia</a:t>
            </a:r>
          </a:p>
          <a:p>
            <a:pPr marL="702900" lvl="1" indent="-342900">
              <a:spcBef>
                <a:spcPts val="600"/>
              </a:spcBef>
            </a:pPr>
            <a:r>
              <a:rPr lang="en-GB" sz="1600" dirty="0"/>
              <a:t>With</a:t>
            </a:r>
            <a:r>
              <a:rPr lang="en-GB" sz="1600" dirty="0">
                <a:latin typeface="+mj-lt"/>
              </a:rPr>
              <a:t> international and regional Standards Developing Organizations around the world</a:t>
            </a:r>
          </a:p>
          <a:p>
            <a:pPr marL="342900" indent="-342900">
              <a:buSzPct val="93000"/>
              <a:buBlip>
                <a:blip r:embed="rId2"/>
              </a:buBlip>
            </a:pPr>
            <a:r>
              <a:rPr lang="en-GB" sz="1800" dirty="0">
                <a:latin typeface="+mj-lt"/>
              </a:rPr>
              <a:t>Driving global standardization on ITC and telecommunication</a:t>
            </a:r>
          </a:p>
          <a:p>
            <a:pPr marL="342900" indent="-342900"/>
            <a:r>
              <a:rPr lang="en-GB" sz="1800" dirty="0"/>
              <a:t>	3GPP </a:t>
            </a:r>
          </a:p>
          <a:p>
            <a:pPr marL="702900" lvl="1" indent="-342900">
              <a:spcBef>
                <a:spcPts val="600"/>
              </a:spcBef>
            </a:pPr>
            <a:r>
              <a:rPr lang="en-GB" sz="1600" dirty="0"/>
              <a:t>Over 700 members from worldwide</a:t>
            </a:r>
            <a:r>
              <a:rPr lang="en-GB" sz="1600" dirty="0">
                <a:solidFill>
                  <a:srgbClr val="EC008C"/>
                </a:solidFill>
              </a:rPr>
              <a:t> </a:t>
            </a:r>
            <a:r>
              <a:rPr lang="en-GB" sz="1600" dirty="0"/>
              <a:t>telecommunications  SDOs</a:t>
            </a:r>
          </a:p>
          <a:p>
            <a:pPr marL="702900" lvl="1" indent="-342900">
              <a:spcBef>
                <a:spcPts val="600"/>
              </a:spcBef>
            </a:pPr>
            <a:r>
              <a:rPr lang="en-GB" sz="1600" dirty="0"/>
              <a:t>Provides system specifications for cellular telecommunications network technologies up to 5G </a:t>
            </a:r>
            <a:r>
              <a:rPr lang="en-GB" sz="1600" dirty="0">
                <a:hlinkClick r:id="rId3"/>
              </a:rPr>
              <a:t>www.3gpp.org</a:t>
            </a:r>
            <a:r>
              <a:rPr lang="en-GB" sz="1600" dirty="0"/>
              <a:t> </a:t>
            </a:r>
          </a:p>
          <a:p>
            <a:pPr lvl="1" indent="0">
              <a:buNone/>
            </a:pPr>
            <a:r>
              <a:rPr lang="en-GB" sz="1800" b="1" dirty="0"/>
              <a:t>oneM2M </a:t>
            </a:r>
          </a:p>
          <a:p>
            <a:pPr marL="702900" lvl="1" indent="-342900">
              <a:spcBef>
                <a:spcPts val="600"/>
              </a:spcBef>
            </a:pPr>
            <a:r>
              <a:rPr lang="en-GB" sz="1600" dirty="0"/>
              <a:t>Over 220 players from worldwide telecommunications SDOs</a:t>
            </a:r>
          </a:p>
          <a:p>
            <a:pPr marL="702900" lvl="1" indent="-342900">
              <a:spcBef>
                <a:spcPts val="600"/>
              </a:spcBef>
            </a:pPr>
            <a:r>
              <a:rPr lang="en-GB" sz="1600" dirty="0"/>
              <a:t>Provides a horizontal layer of functions to support applications and services for the Internet of Things </a:t>
            </a:r>
            <a:r>
              <a:rPr lang="en-GB" sz="1600" dirty="0">
                <a:hlinkClick r:id="rId4"/>
              </a:rPr>
              <a:t>www.oneM2M.org</a:t>
            </a:r>
            <a:r>
              <a:rPr lang="en-GB" sz="1600" dirty="0"/>
              <a:t> </a:t>
            </a:r>
            <a:endParaRPr lang="en-GB" sz="1600" dirty="0">
              <a:latin typeface="+mj-lt"/>
            </a:endParaRPr>
          </a:p>
          <a:p>
            <a:pPr marL="342900" indent="-342900">
              <a:buSzPct val="93000"/>
              <a:buBlip>
                <a:blip r:embed="rId2"/>
              </a:buBlip>
            </a:pPr>
            <a:endParaRPr lang="en-GB" sz="1800" dirty="0">
              <a:latin typeface="+mj-lt"/>
            </a:endParaRPr>
          </a:p>
          <a:p>
            <a:pPr lvl="1" indent="0">
              <a:buNone/>
            </a:pPr>
            <a:endParaRPr lang="en-GB" sz="1800" dirty="0">
              <a:latin typeface="+mj-lt"/>
            </a:endParaRPr>
          </a:p>
          <a:p>
            <a:pPr marL="342900" indent="-342900">
              <a:buSzPct val="93000"/>
              <a:buBlip>
                <a:blip r:embed="rId2"/>
              </a:buBlip>
            </a:pPr>
            <a:endParaRPr lang="en-GB" sz="18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B72B82-2211-4828-9BC0-7CE0A448346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7225" y="4077121"/>
            <a:ext cx="1205175" cy="928633"/>
          </a:xfrm>
          <a:prstGeom prst="rect">
            <a:avLst/>
          </a:prstGeom>
        </p:spPr>
      </p:pic>
      <p:pic>
        <p:nvPicPr>
          <p:cNvPr id="11" name="Picture 10" descr="A picture containing sky, outdoor, water, sunset&#10;&#10;Description generated with very high confidence">
            <a:extLst>
              <a:ext uri="{FF2B5EF4-FFF2-40B4-BE49-F238E27FC236}">
                <a16:creationId xmlns:a16="http://schemas.microsoft.com/office/drawing/2014/main" id="{78266D7A-2494-4A00-A39E-D7CD7D5D4C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888" y="1807059"/>
            <a:ext cx="3126309" cy="39080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65B6AE-E443-4CBB-835B-5C71398E3F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0800" y="5175938"/>
            <a:ext cx="1519442" cy="113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195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>
            <a:extLst>
              <a:ext uri="{FF2B5EF4-FFF2-40B4-BE49-F238E27FC236}">
                <a16:creationId xmlns:a16="http://schemas.microsoft.com/office/drawing/2014/main" id="{A65D2746-1550-4AEC-AFA6-7B26F488A7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4133" y="240966"/>
            <a:ext cx="9273720" cy="654050"/>
          </a:xfrm>
        </p:spPr>
        <p:txBody>
          <a:bodyPr anchor="b">
            <a:normAutofit fontScale="90000"/>
          </a:bodyPr>
          <a:lstStyle/>
          <a:p>
            <a:r>
              <a:rPr lang="it-IT" altLang="en-US" sz="3600" dirty="0">
                <a:latin typeface="+mn-lt"/>
              </a:rPr>
              <a:t>VALUE: From Connectivity to Information sharing</a:t>
            </a:r>
            <a:endParaRPr lang="en-US" altLang="en-US" sz="3600" dirty="0">
              <a:latin typeface="+mn-lt"/>
            </a:endParaRPr>
          </a:p>
        </p:txBody>
      </p:sp>
      <p:grpSp>
        <p:nvGrpSpPr>
          <p:cNvPr id="60" name="Gruppo 5">
            <a:extLst>
              <a:ext uri="{FF2B5EF4-FFF2-40B4-BE49-F238E27FC236}">
                <a16:creationId xmlns:a16="http://schemas.microsoft.com/office/drawing/2014/main" id="{5C2DCD4E-F141-4C38-9D31-410121B37338}"/>
              </a:ext>
            </a:extLst>
          </p:cNvPr>
          <p:cNvGrpSpPr>
            <a:grpSpLocks/>
          </p:cNvGrpSpPr>
          <p:nvPr/>
        </p:nvGrpSpPr>
        <p:grpSpPr bwMode="auto">
          <a:xfrm>
            <a:off x="5481151" y="3277580"/>
            <a:ext cx="2315550" cy="2053757"/>
            <a:chOff x="1520825" y="1728056"/>
            <a:chExt cx="1827213" cy="3128107"/>
          </a:xfrm>
        </p:grpSpPr>
        <p:sp>
          <p:nvSpPr>
            <p:cNvPr id="77" name="AutoShape 8">
              <a:extLst>
                <a:ext uri="{FF2B5EF4-FFF2-40B4-BE49-F238E27FC236}">
                  <a16:creationId xmlns:a16="http://schemas.microsoft.com/office/drawing/2014/main" id="{703DBFE5-5E39-4E42-9DE7-6E2AF498098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094941" y="2430463"/>
              <a:ext cx="777875" cy="1439863"/>
            </a:xfrm>
            <a:prstGeom prst="chevron">
              <a:avLst>
                <a:gd name="adj" fmla="val 16009"/>
              </a:avLst>
            </a:prstGeom>
            <a:noFill/>
            <a:ln w="28575" algn="ctr">
              <a:solidFill>
                <a:srgbClr val="82B9E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anchor="ctr"/>
            <a:lstStyle>
              <a:lvl1pPr eaLnBrk="0" hangingPunct="0">
                <a:spcBef>
                  <a:spcPct val="20000"/>
                </a:spcBef>
                <a:buSzPct val="90000"/>
                <a:buBlip>
                  <a:blip r:embed="rId2"/>
                </a:buBlip>
                <a:defRPr sz="32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800"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base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 panose="020B07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78" name="AutoShape 8">
              <a:extLst>
                <a:ext uri="{FF2B5EF4-FFF2-40B4-BE49-F238E27FC236}">
                  <a16:creationId xmlns:a16="http://schemas.microsoft.com/office/drawing/2014/main" id="{0AB357FC-CD6F-4D03-8B0F-805F5F4DF5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087797" y="3740150"/>
              <a:ext cx="792163" cy="1439863"/>
            </a:xfrm>
            <a:prstGeom prst="chevron">
              <a:avLst>
                <a:gd name="adj" fmla="val 16009"/>
              </a:avLst>
            </a:prstGeom>
            <a:noFill/>
            <a:ln w="28575" algn="ctr">
              <a:solidFill>
                <a:srgbClr val="82B9E6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anchor="ctr"/>
            <a:lstStyle>
              <a:lvl1pPr eaLnBrk="0" hangingPunct="0">
                <a:spcBef>
                  <a:spcPct val="20000"/>
                </a:spcBef>
                <a:buSzPct val="90000"/>
                <a:buBlip>
                  <a:blip r:embed="rId2"/>
                </a:buBlip>
                <a:defRPr sz="32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800"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base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 panose="020B07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79" name="AutoShape 8">
              <a:extLst>
                <a:ext uri="{FF2B5EF4-FFF2-40B4-BE49-F238E27FC236}">
                  <a16:creationId xmlns:a16="http://schemas.microsoft.com/office/drawing/2014/main" id="{FC25CE0D-8E4B-4083-937A-B6A2B2793D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094941" y="3079750"/>
              <a:ext cx="777875" cy="1439863"/>
            </a:xfrm>
            <a:prstGeom prst="chevron">
              <a:avLst>
                <a:gd name="adj" fmla="val 16009"/>
              </a:avLst>
            </a:prstGeom>
            <a:noFill/>
            <a:ln w="28575" algn="ctr">
              <a:solidFill>
                <a:srgbClr val="82B9E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anchor="ctr"/>
            <a:lstStyle>
              <a:lvl1pPr eaLnBrk="0" hangingPunct="0">
                <a:spcBef>
                  <a:spcPct val="20000"/>
                </a:spcBef>
                <a:buSzPct val="90000"/>
                <a:buBlip>
                  <a:blip r:embed="rId2"/>
                </a:buBlip>
                <a:defRPr sz="32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800"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base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 panose="020B07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80" name="Text Box 12">
              <a:extLst>
                <a:ext uri="{FF2B5EF4-FFF2-40B4-BE49-F238E27FC236}">
                  <a16:creationId xmlns:a16="http://schemas.microsoft.com/office/drawing/2014/main" id="{35CB1504-AB4F-4F0F-A517-BC9840D83C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0825" y="4346576"/>
              <a:ext cx="1792288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SzPct val="90000"/>
                <a:buBlip>
                  <a:blip r:embed="rId2"/>
                </a:buBlip>
                <a:defRPr sz="32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800"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base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Devices </a:t>
              </a:r>
            </a:p>
          </p:txBody>
        </p:sp>
        <p:sp>
          <p:nvSpPr>
            <p:cNvPr id="81" name="Text Box 15">
              <a:extLst>
                <a:ext uri="{FF2B5EF4-FFF2-40B4-BE49-F238E27FC236}">
                  <a16:creationId xmlns:a16="http://schemas.microsoft.com/office/drawing/2014/main" id="{FBC7FCC9-577A-45C8-9293-638F8862B8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8398" y="3694532"/>
              <a:ext cx="1397486" cy="478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SzPct val="90000"/>
                <a:buBlip>
                  <a:blip r:embed="rId2"/>
                </a:buBlip>
                <a:defRPr sz="32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800"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Arial"/>
                </a:rPr>
                <a:t>Connectivity</a:t>
              </a:r>
              <a:endParaRPr kumimoji="0" lang="it-IT" altLang="en-US" sz="1000" b="1" i="0" u="none" strike="noStrike" kern="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82" name="AutoShape 8">
              <a:extLst>
                <a:ext uri="{FF2B5EF4-FFF2-40B4-BE49-F238E27FC236}">
                  <a16:creationId xmlns:a16="http://schemas.microsoft.com/office/drawing/2014/main" id="{EBA68854-D372-4110-84E5-C6213366EE6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907616" y="1584387"/>
              <a:ext cx="1152525" cy="1439863"/>
            </a:xfrm>
            <a:prstGeom prst="chevron">
              <a:avLst>
                <a:gd name="adj" fmla="val 10884"/>
              </a:avLst>
            </a:prstGeom>
            <a:noFill/>
            <a:ln w="28575" algn="ctr">
              <a:solidFill>
                <a:srgbClr val="82B9E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anchor="ctr"/>
            <a:lstStyle>
              <a:lvl1pPr eaLnBrk="0" hangingPunct="0">
                <a:spcBef>
                  <a:spcPct val="20000"/>
                </a:spcBef>
                <a:buSzPct val="90000"/>
                <a:buBlip>
                  <a:blip r:embed="rId2"/>
                </a:buBlip>
                <a:defRPr sz="32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800"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base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 panose="020B07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83" name="Text Box 7">
              <a:extLst>
                <a:ext uri="{FF2B5EF4-FFF2-40B4-BE49-F238E27FC236}">
                  <a16:creationId xmlns:a16="http://schemas.microsoft.com/office/drawing/2014/main" id="{DA87FA86-03F0-4957-A994-B6223FF5A6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6863" y="1827213"/>
              <a:ext cx="1781175" cy="45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SzPct val="90000"/>
                <a:buBlip>
                  <a:blip r:embed="rId2"/>
                </a:buBlip>
                <a:defRPr sz="32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800"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base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Service Enablement</a:t>
              </a:r>
              <a:endParaRPr kumimoji="0" lang="it-IT" altLang="en-US" sz="1300" b="1" i="0" u="none" strike="noStrike" kern="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84" name="AutoShape 14">
              <a:extLst>
                <a:ext uri="{FF2B5EF4-FFF2-40B4-BE49-F238E27FC236}">
                  <a16:creationId xmlns:a16="http://schemas.microsoft.com/office/drawing/2014/main" id="{72B6091A-9F91-4585-89FD-597BEE2322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5625" y="2330451"/>
              <a:ext cx="1223963" cy="431800"/>
            </a:xfrm>
            <a:prstGeom prst="can">
              <a:avLst>
                <a:gd name="adj" fmla="val 25000"/>
              </a:avLst>
            </a:prstGeom>
            <a:solidFill>
              <a:srgbClr val="004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SzPct val="90000"/>
                <a:buBlip>
                  <a:blip r:embed="rId2"/>
                </a:buBlip>
                <a:defRPr sz="32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800"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MS PGothic" pitchFamily="34" charset="-128"/>
                  <a:cs typeface="Arial"/>
                </a:rPr>
                <a:t>Data</a:t>
              </a:r>
              <a:endPara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" panose="020B0703020102020204" pitchFamily="34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85" name="Text Box 7">
              <a:extLst>
                <a:ext uri="{FF2B5EF4-FFF2-40B4-BE49-F238E27FC236}">
                  <a16:creationId xmlns:a16="http://schemas.microsoft.com/office/drawing/2014/main" id="{B0FA8DE8-7BB8-4585-954C-BD00AEE297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5620" y="2906713"/>
              <a:ext cx="1320330" cy="45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SzPct val="90000"/>
                <a:buBlip>
                  <a:blip r:embed="rId2"/>
                </a:buBlip>
                <a:defRPr sz="32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800"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base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Management </a:t>
              </a:r>
            </a:p>
            <a:p>
              <a:pPr marL="0" marR="0" lvl="0" indent="0" algn="ctr" defTabSz="457200" eaLnBrk="1" fontAlgn="base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Services</a:t>
              </a:r>
            </a:p>
          </p:txBody>
        </p:sp>
      </p:grpSp>
      <p:sp>
        <p:nvSpPr>
          <p:cNvPr id="61" name="AutoShape 11">
            <a:extLst>
              <a:ext uri="{FF2B5EF4-FFF2-40B4-BE49-F238E27FC236}">
                <a16:creationId xmlns:a16="http://schemas.microsoft.com/office/drawing/2014/main" id="{5FE1942C-9CB9-4E44-9A01-60CB74C23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710" y="5619867"/>
            <a:ext cx="2736010" cy="426313"/>
          </a:xfrm>
          <a:prstGeom prst="homePlate">
            <a:avLst>
              <a:gd name="adj" fmla="val 82786"/>
            </a:avLst>
          </a:prstGeom>
          <a:noFill/>
          <a:ln w="28575" algn="ctr">
            <a:solidFill>
              <a:srgbClr val="82B9E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/>
              </a:rPr>
              <a:t>Connectivity</a:t>
            </a:r>
            <a:endParaRPr kumimoji="0" lang="en-US" altLang="en-US" sz="1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Demi" panose="020B0703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2" name="AutoShape 8">
            <a:extLst>
              <a:ext uri="{FF2B5EF4-FFF2-40B4-BE49-F238E27FC236}">
                <a16:creationId xmlns:a16="http://schemas.microsoft.com/office/drawing/2014/main" id="{5DBBB97F-A7D5-4534-B0AB-54587DF3C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048" y="5619867"/>
            <a:ext cx="2736010" cy="426313"/>
          </a:xfrm>
          <a:prstGeom prst="chevron">
            <a:avLst>
              <a:gd name="adj" fmla="val 84078"/>
            </a:avLst>
          </a:prstGeom>
          <a:noFill/>
          <a:ln w="28575" algn="ctr">
            <a:solidFill>
              <a:srgbClr val="82B9E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Deployment</a:t>
            </a:r>
            <a:endParaRPr kumimoji="0" lang="en-US" altLang="en-US" sz="1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3" name="AutoShape 8">
            <a:extLst>
              <a:ext uri="{FF2B5EF4-FFF2-40B4-BE49-F238E27FC236}">
                <a16:creationId xmlns:a16="http://schemas.microsoft.com/office/drawing/2014/main" id="{F30E39B3-F520-4462-A771-E929A6B45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2397" y="5619867"/>
            <a:ext cx="2667610" cy="426313"/>
          </a:xfrm>
          <a:prstGeom prst="chevron">
            <a:avLst>
              <a:gd name="adj" fmla="val 81976"/>
            </a:avLst>
          </a:prstGeom>
          <a:noFill/>
          <a:ln w="28575" algn="ctr">
            <a:solidFill>
              <a:srgbClr val="82B9E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it-IT" altLang="en-US" sz="1800" b="1" kern="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/>
              </a:rPr>
              <a:t>Data sharing</a:t>
            </a:r>
            <a:endParaRPr kumimoji="0" lang="en-US" alt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/>
            </a:endParaRPr>
          </a:p>
        </p:txBody>
      </p:sp>
      <p:sp>
        <p:nvSpPr>
          <p:cNvPr id="64" name="AutoShape 38">
            <a:extLst>
              <a:ext uri="{FF2B5EF4-FFF2-40B4-BE49-F238E27FC236}">
                <a16:creationId xmlns:a16="http://schemas.microsoft.com/office/drawing/2014/main" id="{28F787DC-E004-4C7A-BBC8-80C1D7535787}"/>
              </a:ext>
            </a:extLst>
          </p:cNvPr>
          <p:cNvSpPr>
            <a:spLocks noChangeArrowheads="1"/>
          </p:cNvSpPr>
          <p:nvPr/>
        </p:nvSpPr>
        <p:spPr bwMode="auto">
          <a:xfrm rot="10006679">
            <a:off x="1299804" y="2673049"/>
            <a:ext cx="8105184" cy="314466"/>
          </a:xfrm>
          <a:prstGeom prst="leftArrow">
            <a:avLst>
              <a:gd name="adj1" fmla="val 53704"/>
              <a:gd name="adj2" fmla="val 174855"/>
            </a:avLst>
          </a:prstGeom>
          <a:solidFill>
            <a:srgbClr val="3366FF"/>
          </a:solidFill>
          <a:ln>
            <a:noFill/>
          </a:ln>
          <a:effectLst>
            <a:prstShdw prst="shdw17" dist="17961" dir="2700000">
              <a:srgbClr val="1F3D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45720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panose="020B0703020102020204" pitchFamily="34" charset="0"/>
              <a:buNone/>
              <a:tabLst/>
              <a:defRPr/>
            </a:pPr>
            <a:endParaRPr kumimoji="0" lang="en-US" altLang="en-US" sz="1400" b="1" i="0" u="none" strike="noStrike" kern="0" cap="none" spc="0" normalizeH="0" baseline="0" noProof="0">
              <a:ln>
                <a:noFill/>
              </a:ln>
              <a:solidFill>
                <a:srgbClr val="82B9E6"/>
              </a:solidFill>
              <a:effectLst/>
              <a:uLnTx/>
              <a:uFillTx/>
              <a:latin typeface="Franklin Gothic Demi" panose="020B0703020102020204" pitchFamily="34" charset="0"/>
              <a:ea typeface="MS PGothic" pitchFamily="34" charset="-128"/>
              <a:cs typeface="Arial"/>
            </a:endParaRPr>
          </a:p>
        </p:txBody>
      </p:sp>
      <p:grpSp>
        <p:nvGrpSpPr>
          <p:cNvPr id="65" name="Gruppo 4">
            <a:extLst>
              <a:ext uri="{FF2B5EF4-FFF2-40B4-BE49-F238E27FC236}">
                <a16:creationId xmlns:a16="http://schemas.microsoft.com/office/drawing/2014/main" id="{3579AD13-0878-4239-BF1D-D35C6CEB0C81}"/>
              </a:ext>
            </a:extLst>
          </p:cNvPr>
          <p:cNvGrpSpPr>
            <a:grpSpLocks/>
          </p:cNvGrpSpPr>
          <p:nvPr/>
        </p:nvGrpSpPr>
        <p:grpSpPr bwMode="auto">
          <a:xfrm>
            <a:off x="3171636" y="3995665"/>
            <a:ext cx="2271291" cy="1376195"/>
            <a:chOff x="3283782" y="2774494"/>
            <a:chExt cx="1792288" cy="2094706"/>
          </a:xfrm>
        </p:grpSpPr>
        <p:sp>
          <p:nvSpPr>
            <p:cNvPr id="71" name="AutoShape 8">
              <a:extLst>
                <a:ext uri="{FF2B5EF4-FFF2-40B4-BE49-F238E27FC236}">
                  <a16:creationId xmlns:a16="http://schemas.microsoft.com/office/drawing/2014/main" id="{45FB0777-6084-43AE-937A-9988C7B32E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857898" y="2443500"/>
              <a:ext cx="777875" cy="1439863"/>
            </a:xfrm>
            <a:prstGeom prst="chevron">
              <a:avLst>
                <a:gd name="adj" fmla="val 16009"/>
              </a:avLst>
            </a:prstGeom>
            <a:noFill/>
            <a:ln w="28575" algn="ctr">
              <a:solidFill>
                <a:srgbClr val="82B9E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anchor="ctr"/>
            <a:lstStyle>
              <a:lvl1pPr eaLnBrk="0" hangingPunct="0">
                <a:spcBef>
                  <a:spcPct val="20000"/>
                </a:spcBef>
                <a:buSzPct val="90000"/>
                <a:buBlip>
                  <a:blip r:embed="rId2"/>
                </a:buBlip>
                <a:defRPr sz="32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800"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base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 panose="020B07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72" name="AutoShape 8">
              <a:extLst>
                <a:ext uri="{FF2B5EF4-FFF2-40B4-BE49-F238E27FC236}">
                  <a16:creationId xmlns:a16="http://schemas.microsoft.com/office/drawing/2014/main" id="{2D95059B-2431-47D0-86D7-CF6F8443F0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850754" y="3753187"/>
              <a:ext cx="792163" cy="1439863"/>
            </a:xfrm>
            <a:prstGeom prst="chevron">
              <a:avLst>
                <a:gd name="adj" fmla="val 16009"/>
              </a:avLst>
            </a:prstGeom>
            <a:noFill/>
            <a:ln w="28575" algn="ctr">
              <a:solidFill>
                <a:srgbClr val="82B9E6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anchor="ctr"/>
            <a:lstStyle>
              <a:lvl1pPr eaLnBrk="0" hangingPunct="0">
                <a:spcBef>
                  <a:spcPct val="20000"/>
                </a:spcBef>
                <a:buSzPct val="90000"/>
                <a:buBlip>
                  <a:blip r:embed="rId2"/>
                </a:buBlip>
                <a:defRPr sz="32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800"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base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 panose="020B07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73" name="AutoShape 8">
              <a:extLst>
                <a:ext uri="{FF2B5EF4-FFF2-40B4-BE49-F238E27FC236}">
                  <a16:creationId xmlns:a16="http://schemas.microsoft.com/office/drawing/2014/main" id="{9ADBE575-40EA-44FC-93B0-392D115CD65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857898" y="3092787"/>
              <a:ext cx="777875" cy="1439863"/>
            </a:xfrm>
            <a:prstGeom prst="chevron">
              <a:avLst>
                <a:gd name="adj" fmla="val 16009"/>
              </a:avLst>
            </a:prstGeom>
            <a:noFill/>
            <a:ln w="28575" algn="ctr">
              <a:solidFill>
                <a:srgbClr val="82B9E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anchor="ctr"/>
            <a:lstStyle>
              <a:lvl1pPr eaLnBrk="0" hangingPunct="0">
                <a:spcBef>
                  <a:spcPct val="20000"/>
                </a:spcBef>
                <a:buSzPct val="90000"/>
                <a:buBlip>
                  <a:blip r:embed="rId2"/>
                </a:buBlip>
                <a:defRPr sz="32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800"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base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 panose="020B07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74" name="Text Box 12">
              <a:extLst>
                <a:ext uri="{FF2B5EF4-FFF2-40B4-BE49-F238E27FC236}">
                  <a16:creationId xmlns:a16="http://schemas.microsoft.com/office/drawing/2014/main" id="{E2ABE461-5F93-462D-957F-B2D79CBB38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3782" y="4359613"/>
              <a:ext cx="1792288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SzPct val="90000"/>
                <a:buBlip>
                  <a:blip r:embed="rId2"/>
                </a:buBlip>
                <a:defRPr sz="32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800"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base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Devices </a:t>
              </a:r>
            </a:p>
          </p:txBody>
        </p:sp>
        <p:sp>
          <p:nvSpPr>
            <p:cNvPr id="75" name="Text Box 15">
              <a:extLst>
                <a:ext uri="{FF2B5EF4-FFF2-40B4-BE49-F238E27FC236}">
                  <a16:creationId xmlns:a16="http://schemas.microsoft.com/office/drawing/2014/main" id="{20DE5E7A-15B1-42DA-98C7-A3BF094880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1356" y="3705781"/>
              <a:ext cx="1397496" cy="478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SzPct val="90000"/>
                <a:buBlip>
                  <a:blip r:embed="rId2"/>
                </a:buBlip>
                <a:defRPr sz="32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800"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Arial"/>
                </a:rPr>
                <a:t>Connectivity</a:t>
              </a:r>
              <a:endParaRPr kumimoji="0" lang="it-IT" altLang="en-US" sz="1000" b="1" i="0" u="none" strike="noStrike" kern="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76" name="Text Box 7">
              <a:extLst>
                <a:ext uri="{FF2B5EF4-FFF2-40B4-BE49-F238E27FC236}">
                  <a16:creationId xmlns:a16="http://schemas.microsoft.com/office/drawing/2014/main" id="{9E52C5AA-0C6C-470E-A1D1-961B1CB0D9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8577" y="2919750"/>
              <a:ext cx="1320330" cy="45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SzPct val="90000"/>
                <a:buBlip>
                  <a:blip r:embed="rId2"/>
                </a:buBlip>
                <a:defRPr sz="32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800"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base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Management </a:t>
              </a:r>
            </a:p>
            <a:p>
              <a:pPr marL="0" marR="0" lvl="0" indent="0" algn="ctr" defTabSz="457200" eaLnBrk="1" fontAlgn="base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Services</a:t>
              </a:r>
            </a:p>
          </p:txBody>
        </p:sp>
      </p:grpSp>
      <p:grpSp>
        <p:nvGrpSpPr>
          <p:cNvPr id="66" name="Gruppo 3">
            <a:extLst>
              <a:ext uri="{FF2B5EF4-FFF2-40B4-BE49-F238E27FC236}">
                <a16:creationId xmlns:a16="http://schemas.microsoft.com/office/drawing/2014/main" id="{D8EA4AA2-205D-41CB-84AD-F483AF39590D}"/>
              </a:ext>
            </a:extLst>
          </p:cNvPr>
          <p:cNvGrpSpPr>
            <a:grpSpLocks/>
          </p:cNvGrpSpPr>
          <p:nvPr/>
        </p:nvGrpSpPr>
        <p:grpSpPr bwMode="auto">
          <a:xfrm>
            <a:off x="763545" y="4417115"/>
            <a:ext cx="2271291" cy="948262"/>
            <a:chOff x="5156042" y="3429000"/>
            <a:chExt cx="1792288" cy="1445419"/>
          </a:xfrm>
        </p:grpSpPr>
        <p:sp>
          <p:nvSpPr>
            <p:cNvPr id="67" name="AutoShape 8">
              <a:extLst>
                <a:ext uri="{FF2B5EF4-FFF2-40B4-BE49-F238E27FC236}">
                  <a16:creationId xmlns:a16="http://schemas.microsoft.com/office/drawing/2014/main" id="{5EF4220B-C454-41AA-8C91-1B2F44667F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723014" y="3758406"/>
              <a:ext cx="792163" cy="1439863"/>
            </a:xfrm>
            <a:prstGeom prst="chevron">
              <a:avLst>
                <a:gd name="adj" fmla="val 16009"/>
              </a:avLst>
            </a:prstGeom>
            <a:noFill/>
            <a:ln w="28575" algn="ctr">
              <a:solidFill>
                <a:srgbClr val="82B9E6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anchor="ctr"/>
            <a:lstStyle>
              <a:lvl1pPr eaLnBrk="0" hangingPunct="0">
                <a:spcBef>
                  <a:spcPct val="20000"/>
                </a:spcBef>
                <a:buSzPct val="90000"/>
                <a:buBlip>
                  <a:blip r:embed="rId2"/>
                </a:buBlip>
                <a:defRPr sz="32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800"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base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 panose="020B07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8" name="AutoShape 8">
              <a:extLst>
                <a:ext uri="{FF2B5EF4-FFF2-40B4-BE49-F238E27FC236}">
                  <a16:creationId xmlns:a16="http://schemas.microsoft.com/office/drawing/2014/main" id="{95A68FF4-6F71-441D-BDFD-F38433D85E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730158" y="3098006"/>
              <a:ext cx="777875" cy="1439863"/>
            </a:xfrm>
            <a:prstGeom prst="chevron">
              <a:avLst>
                <a:gd name="adj" fmla="val 16009"/>
              </a:avLst>
            </a:prstGeom>
            <a:noFill/>
            <a:ln w="28575" algn="ctr">
              <a:solidFill>
                <a:srgbClr val="82B9E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anchor="ctr"/>
            <a:lstStyle>
              <a:lvl1pPr eaLnBrk="0" hangingPunct="0">
                <a:spcBef>
                  <a:spcPct val="20000"/>
                </a:spcBef>
                <a:buSzPct val="90000"/>
                <a:buBlip>
                  <a:blip r:embed="rId2"/>
                </a:buBlip>
                <a:defRPr sz="32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800"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base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 panose="020B07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9" name="Text Box 12">
              <a:extLst>
                <a:ext uri="{FF2B5EF4-FFF2-40B4-BE49-F238E27FC236}">
                  <a16:creationId xmlns:a16="http://schemas.microsoft.com/office/drawing/2014/main" id="{AE62B2B2-6A51-4006-A2BC-574AFEF117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56042" y="4364832"/>
              <a:ext cx="1792288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SzPct val="90000"/>
                <a:buBlip>
                  <a:blip r:embed="rId2"/>
                </a:buBlip>
                <a:defRPr sz="32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800"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base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Devices </a:t>
              </a:r>
            </a:p>
          </p:txBody>
        </p:sp>
        <p:sp>
          <p:nvSpPr>
            <p:cNvPr id="70" name="Text Box 15">
              <a:extLst>
                <a:ext uri="{FF2B5EF4-FFF2-40B4-BE49-F238E27FC236}">
                  <a16:creationId xmlns:a16="http://schemas.microsoft.com/office/drawing/2014/main" id="{DE4CD8C4-D634-43C3-A5B5-BFBC3D118B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3616" y="3644982"/>
              <a:ext cx="1397496" cy="479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SzPct val="90000"/>
                <a:buBlip>
                  <a:blip r:embed="rId2"/>
                </a:buBlip>
                <a:defRPr sz="3200">
                  <a:solidFill>
                    <a:srgbClr val="404040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800">
                  <a:solidFill>
                    <a:srgbClr val="404040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400">
                  <a:solidFill>
                    <a:srgbClr val="404040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Arial"/>
                </a:rPr>
                <a:t>Connectivity</a:t>
              </a:r>
              <a:endParaRPr kumimoji="0" lang="it-IT" altLang="en-US" sz="1000" b="1" i="0" u="none" strike="noStrike" kern="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Arial"/>
              </a:endParaRPr>
            </a:p>
          </p:txBody>
        </p:sp>
      </p:grpSp>
      <p:sp>
        <p:nvSpPr>
          <p:cNvPr id="32" name="AutoShape 8">
            <a:extLst>
              <a:ext uri="{FF2B5EF4-FFF2-40B4-BE49-F238E27FC236}">
                <a16:creationId xmlns:a16="http://schemas.microsoft.com/office/drawing/2014/main" id="{82AA0774-09D3-4379-B859-A09AC7538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2442" y="5619867"/>
            <a:ext cx="2736010" cy="426313"/>
          </a:xfrm>
          <a:prstGeom prst="chevron">
            <a:avLst>
              <a:gd name="adj" fmla="val 84078"/>
            </a:avLst>
          </a:prstGeom>
          <a:noFill/>
          <a:ln w="28575" algn="ctr">
            <a:solidFill>
              <a:srgbClr val="82B9E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Information sharing</a:t>
            </a:r>
            <a:endParaRPr kumimoji="0" lang="en-US" altLang="en-US" sz="1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4" name="AutoShape 8">
            <a:extLst>
              <a:ext uri="{FF2B5EF4-FFF2-40B4-BE49-F238E27FC236}">
                <a16:creationId xmlns:a16="http://schemas.microsoft.com/office/drawing/2014/main" id="{6E040863-EDEA-464F-900A-F95B622615F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697840" y="3307781"/>
            <a:ext cx="510713" cy="1824678"/>
          </a:xfrm>
          <a:prstGeom prst="chevron">
            <a:avLst>
              <a:gd name="adj" fmla="val 16009"/>
            </a:avLst>
          </a:prstGeom>
          <a:noFill/>
          <a:ln w="28575" algn="ctr">
            <a:solidFill>
              <a:srgbClr val="82B9E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anchor="ctr"/>
          <a:lstStyle>
            <a:lvl1pPr eaLnBrk="0" hangingPunct="0"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Demi" panose="020B0703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5" name="AutoShape 8">
            <a:extLst>
              <a:ext uri="{FF2B5EF4-FFF2-40B4-BE49-F238E27FC236}">
                <a16:creationId xmlns:a16="http://schemas.microsoft.com/office/drawing/2014/main" id="{72CECA8A-160B-4E52-AEC9-FC80FB1E876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693150" y="4167655"/>
            <a:ext cx="520094" cy="1824678"/>
          </a:xfrm>
          <a:prstGeom prst="chevron">
            <a:avLst>
              <a:gd name="adj" fmla="val 16009"/>
            </a:avLst>
          </a:prstGeom>
          <a:noFill/>
          <a:ln w="28575" algn="ctr">
            <a:solidFill>
              <a:srgbClr val="82B9E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anchor="ctr"/>
          <a:lstStyle>
            <a:lvl1pPr eaLnBrk="0" hangingPunct="0"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Demi" panose="020B0703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6" name="AutoShape 8">
            <a:extLst>
              <a:ext uri="{FF2B5EF4-FFF2-40B4-BE49-F238E27FC236}">
                <a16:creationId xmlns:a16="http://schemas.microsoft.com/office/drawing/2014/main" id="{6BD2CD56-C976-46F0-82DB-03C85A213DA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697840" y="3734070"/>
            <a:ext cx="510713" cy="1824678"/>
          </a:xfrm>
          <a:prstGeom prst="chevron">
            <a:avLst>
              <a:gd name="adj" fmla="val 16009"/>
            </a:avLst>
          </a:prstGeom>
          <a:noFill/>
          <a:ln w="28575" algn="ctr">
            <a:solidFill>
              <a:srgbClr val="82B9E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anchor="ctr"/>
          <a:lstStyle>
            <a:lvl1pPr eaLnBrk="0" hangingPunct="0"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Demi" panose="020B0703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7" name="Text Box 12">
            <a:extLst>
              <a:ext uri="{FF2B5EF4-FFF2-40B4-BE49-F238E27FC236}">
                <a16:creationId xmlns:a16="http://schemas.microsoft.com/office/drawing/2014/main" id="{D7C3C840-95D8-4D87-8E15-107116DAE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2760" y="5005472"/>
            <a:ext cx="2271291" cy="239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200" b="1" i="0" u="none" strike="noStrike" kern="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Devices </a:t>
            </a:r>
          </a:p>
        </p:txBody>
      </p:sp>
      <p:sp>
        <p:nvSpPr>
          <p:cNvPr id="38" name="Text Box 15">
            <a:extLst>
              <a:ext uri="{FF2B5EF4-FFF2-40B4-BE49-F238E27FC236}">
                <a16:creationId xmlns:a16="http://schemas.microsoft.com/office/drawing/2014/main" id="{026C5793-8385-46F8-8E9C-1855793DA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3826" y="4577373"/>
            <a:ext cx="1770975" cy="31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200" b="1" i="0" u="none" strike="noStrike" kern="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Arial"/>
              </a:rPr>
              <a:t>Connectivity</a:t>
            </a:r>
            <a:endParaRPr kumimoji="0" lang="it-IT" altLang="en-US" sz="1000" b="1" i="0" u="none" strike="noStrike" kern="0" cap="none" spc="0" normalizeH="0" baseline="0" noProof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Arial"/>
            </a:endParaRPr>
          </a:p>
        </p:txBody>
      </p:sp>
      <p:sp>
        <p:nvSpPr>
          <p:cNvPr id="39" name="AutoShape 8">
            <a:extLst>
              <a:ext uri="{FF2B5EF4-FFF2-40B4-BE49-F238E27FC236}">
                <a16:creationId xmlns:a16="http://schemas.microsoft.com/office/drawing/2014/main" id="{6DE8EB89-D1D5-44A1-96B4-184001F38A8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574852" y="2752290"/>
            <a:ext cx="756690" cy="1824678"/>
          </a:xfrm>
          <a:prstGeom prst="chevron">
            <a:avLst>
              <a:gd name="adj" fmla="val 10884"/>
            </a:avLst>
          </a:prstGeom>
          <a:noFill/>
          <a:ln w="28575" algn="ctr">
            <a:solidFill>
              <a:srgbClr val="82B9E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anchor="ctr"/>
          <a:lstStyle>
            <a:lvl1pPr eaLnBrk="0" hangingPunct="0"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Demi" panose="020B0703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0" name="Text Box 7">
            <a:extLst>
              <a:ext uri="{FF2B5EF4-FFF2-40B4-BE49-F238E27FC236}">
                <a16:creationId xmlns:a16="http://schemas.microsoft.com/office/drawing/2014/main" id="{51275466-49CD-45A6-8952-97F61A81B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1102" y="3351385"/>
            <a:ext cx="2257208" cy="296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200" b="1" i="0" u="none" strike="noStrike" kern="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Service Enablement</a:t>
            </a:r>
            <a:endParaRPr kumimoji="0" lang="it-IT" altLang="en-US" sz="1300" b="1" i="0" u="none" strike="noStrike" kern="0" cap="none" spc="0" normalizeH="0" baseline="0" noProof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  <p:sp>
        <p:nvSpPr>
          <p:cNvPr id="41" name="AutoShape 14">
            <a:extLst>
              <a:ext uri="{FF2B5EF4-FFF2-40B4-BE49-F238E27FC236}">
                <a16:creationId xmlns:a16="http://schemas.microsoft.com/office/drawing/2014/main" id="{C5C64D7E-823E-4574-B53B-D7E3182AB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5778" y="3660090"/>
            <a:ext cx="1551077" cy="283498"/>
          </a:xfrm>
          <a:prstGeom prst="can">
            <a:avLst>
              <a:gd name="adj" fmla="val 25000"/>
            </a:avLst>
          </a:prstGeom>
          <a:solidFill>
            <a:srgbClr val="0046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" panose="020B0703020102020204" pitchFamily="34" charset="0"/>
                <a:ea typeface="MS PGothic" pitchFamily="34" charset="-128"/>
                <a:cs typeface="Arial"/>
              </a:rPr>
              <a:t>Data</a:t>
            </a:r>
            <a:endParaRPr kumimoji="0" lang="en-US" alt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Demi" panose="020B0703020102020204" pitchFamily="34" charset="0"/>
              <a:ea typeface="MS PGothic" pitchFamily="34" charset="-128"/>
              <a:cs typeface="Arial"/>
            </a:endParaRPr>
          </a:p>
        </p:txBody>
      </p:sp>
      <p:sp>
        <p:nvSpPr>
          <p:cNvPr id="42" name="Text Box 7">
            <a:extLst>
              <a:ext uri="{FF2B5EF4-FFF2-40B4-BE49-F238E27FC236}">
                <a16:creationId xmlns:a16="http://schemas.microsoft.com/office/drawing/2014/main" id="{8A10EA6B-AA87-44BF-BD2A-D7D3A2827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1686" y="4060131"/>
            <a:ext cx="1673199" cy="296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Management </a:t>
            </a:r>
          </a:p>
          <a:p>
            <a:pPr marL="0" marR="0" lvl="0" indent="0" algn="ctr" defTabSz="457200" eaLnBrk="1" fontAlgn="base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Services</a:t>
            </a:r>
          </a:p>
        </p:txBody>
      </p:sp>
      <p:sp>
        <p:nvSpPr>
          <p:cNvPr id="44" name="Text Box 7">
            <a:extLst>
              <a:ext uri="{FF2B5EF4-FFF2-40B4-BE49-F238E27FC236}">
                <a16:creationId xmlns:a16="http://schemas.microsoft.com/office/drawing/2014/main" id="{310C5871-C3FF-410A-82DA-10B646CD3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2713" y="2596009"/>
            <a:ext cx="1673199" cy="296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Semantic support</a:t>
            </a:r>
          </a:p>
        </p:txBody>
      </p:sp>
      <p:sp>
        <p:nvSpPr>
          <p:cNvPr id="45" name="AutoShape 14">
            <a:extLst>
              <a:ext uri="{FF2B5EF4-FFF2-40B4-BE49-F238E27FC236}">
                <a16:creationId xmlns:a16="http://schemas.microsoft.com/office/drawing/2014/main" id="{CFDD1575-0608-4DF0-9256-1745A2D45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3773" y="2930129"/>
            <a:ext cx="1551077" cy="283498"/>
          </a:xfrm>
          <a:prstGeom prst="can">
            <a:avLst>
              <a:gd name="adj" fmla="val 25000"/>
            </a:avLst>
          </a:prstGeom>
          <a:solidFill>
            <a:srgbClr val="0046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en-US" sz="1800" b="1" kern="0" dirty="0">
                <a:solidFill>
                  <a:prstClr val="white"/>
                </a:solidFill>
                <a:latin typeface="Franklin Gothic Demi" panose="020B0703020102020204" pitchFamily="34" charset="0"/>
                <a:ea typeface="MS PGothic" pitchFamily="34" charset="-128"/>
                <a:cs typeface="Arial"/>
              </a:rPr>
              <a:t>Information</a:t>
            </a:r>
            <a:endParaRPr kumimoji="0" lang="en-US" alt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Demi" panose="020B0703020102020204" pitchFamily="34" charset="0"/>
              <a:ea typeface="MS PGothic" pitchFamily="34" charset="-128"/>
              <a:cs typeface="Arial"/>
            </a:endParaRPr>
          </a:p>
        </p:txBody>
      </p:sp>
      <p:sp>
        <p:nvSpPr>
          <p:cNvPr id="46" name="AutoShape 8">
            <a:extLst>
              <a:ext uri="{FF2B5EF4-FFF2-40B4-BE49-F238E27FC236}">
                <a16:creationId xmlns:a16="http://schemas.microsoft.com/office/drawing/2014/main" id="{B3F2BBCA-1C94-4441-8390-F344A206E47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576178" y="2069806"/>
            <a:ext cx="756690" cy="1824678"/>
          </a:xfrm>
          <a:prstGeom prst="chevron">
            <a:avLst>
              <a:gd name="adj" fmla="val 10884"/>
            </a:avLst>
          </a:prstGeom>
          <a:noFill/>
          <a:ln w="28575" algn="ctr">
            <a:solidFill>
              <a:srgbClr val="82B9E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anchor="ctr"/>
          <a:lstStyle>
            <a:lvl1pPr eaLnBrk="0" hangingPunct="0"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Demi" panose="020B0703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3FC60E-9924-4E49-A0EE-010DF3550891}"/>
              </a:ext>
            </a:extLst>
          </p:cNvPr>
          <p:cNvSpPr txBox="1"/>
          <p:nvPr/>
        </p:nvSpPr>
        <p:spPr>
          <a:xfrm rot="20894949">
            <a:off x="3967390" y="2001530"/>
            <a:ext cx="3144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66FF"/>
                </a:solidFill>
              </a:rPr>
              <a:t>VALUE</a:t>
            </a:r>
          </a:p>
        </p:txBody>
      </p:sp>
    </p:spTree>
    <p:extLst>
      <p:ext uri="{BB962C8B-B14F-4D97-AF65-F5344CB8AC3E}">
        <p14:creationId xmlns:p14="http://schemas.microsoft.com/office/powerpoint/2010/main" val="1100042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06494-B64B-4D59-8106-AF2825F59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IoT: what is about!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23CF265-FC53-49F5-A45E-34932A3620EB}"/>
              </a:ext>
            </a:extLst>
          </p:cNvPr>
          <p:cNvSpPr/>
          <p:nvPr/>
        </p:nvSpPr>
        <p:spPr>
          <a:xfrm>
            <a:off x="4365011" y="2680078"/>
            <a:ext cx="3761613" cy="15272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Sharing information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60430D1-E3C8-4F08-9D78-A5192FBD5A3C}"/>
              </a:ext>
            </a:extLst>
          </p:cNvPr>
          <p:cNvSpPr/>
          <p:nvPr/>
        </p:nvSpPr>
        <p:spPr>
          <a:xfrm>
            <a:off x="363723" y="2867581"/>
            <a:ext cx="2623331" cy="108932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Things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5CF602A-94EC-47E5-8213-A8A939991894}"/>
              </a:ext>
            </a:extLst>
          </p:cNvPr>
          <p:cNvSpPr/>
          <p:nvPr/>
        </p:nvSpPr>
        <p:spPr>
          <a:xfrm>
            <a:off x="2402669" y="3990419"/>
            <a:ext cx="2552198" cy="108932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Machines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8BD7A3B-F21F-4077-9C01-E26107A83919}"/>
              </a:ext>
            </a:extLst>
          </p:cNvPr>
          <p:cNvSpPr/>
          <p:nvPr/>
        </p:nvSpPr>
        <p:spPr>
          <a:xfrm>
            <a:off x="894272" y="1667747"/>
            <a:ext cx="2623331" cy="108932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Humans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84C5560-B073-417E-9B23-1EE2333533D2}"/>
              </a:ext>
            </a:extLst>
          </p:cNvPr>
          <p:cNvSpPr/>
          <p:nvPr/>
        </p:nvSpPr>
        <p:spPr>
          <a:xfrm>
            <a:off x="126920" y="5948737"/>
            <a:ext cx="1290913" cy="48270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Cloud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D96F5EA-DA3F-4DF2-9118-0D9C3AC152D3}"/>
              </a:ext>
            </a:extLst>
          </p:cNvPr>
          <p:cNvSpPr/>
          <p:nvPr/>
        </p:nvSpPr>
        <p:spPr>
          <a:xfrm>
            <a:off x="1480724" y="5948737"/>
            <a:ext cx="2412775" cy="48270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Connectivity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9B59F5C-B5BF-4DB8-B349-CD32132C04DD}"/>
              </a:ext>
            </a:extLst>
          </p:cNvPr>
          <p:cNvSpPr/>
          <p:nvPr/>
        </p:nvSpPr>
        <p:spPr>
          <a:xfrm>
            <a:off x="4088647" y="5948736"/>
            <a:ext cx="2412775" cy="48270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protocols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692BAFB-3D9A-4245-BC67-1421A90D8B3A}"/>
              </a:ext>
            </a:extLst>
          </p:cNvPr>
          <p:cNvSpPr/>
          <p:nvPr/>
        </p:nvSpPr>
        <p:spPr>
          <a:xfrm>
            <a:off x="6564314" y="5948736"/>
            <a:ext cx="1048838" cy="48270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API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FA7E142-5159-46D1-97D6-A7D950440C65}"/>
              </a:ext>
            </a:extLst>
          </p:cNvPr>
          <p:cNvSpPr/>
          <p:nvPr/>
        </p:nvSpPr>
        <p:spPr>
          <a:xfrm>
            <a:off x="7869537" y="5948736"/>
            <a:ext cx="1777897" cy="48270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platforms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0BC078A-FC12-4487-A00B-93A8962D72EA}"/>
              </a:ext>
            </a:extLst>
          </p:cNvPr>
          <p:cNvSpPr/>
          <p:nvPr/>
        </p:nvSpPr>
        <p:spPr>
          <a:xfrm>
            <a:off x="10375222" y="5823554"/>
            <a:ext cx="1777897" cy="48270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Edges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B911219-314B-4597-B78E-D3B1A107E23F}"/>
              </a:ext>
            </a:extLst>
          </p:cNvPr>
          <p:cNvSpPr/>
          <p:nvPr/>
        </p:nvSpPr>
        <p:spPr>
          <a:xfrm>
            <a:off x="9063557" y="3300907"/>
            <a:ext cx="2623331" cy="108932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New services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39CF511-AF53-4966-BE4A-6A7247F142AE}"/>
              </a:ext>
            </a:extLst>
          </p:cNvPr>
          <p:cNvSpPr/>
          <p:nvPr/>
        </p:nvSpPr>
        <p:spPr>
          <a:xfrm>
            <a:off x="9063557" y="2073295"/>
            <a:ext cx="2623331" cy="108932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Better services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21" name="Arrow: Left-Right 20">
            <a:extLst>
              <a:ext uri="{FF2B5EF4-FFF2-40B4-BE49-F238E27FC236}">
                <a16:creationId xmlns:a16="http://schemas.microsoft.com/office/drawing/2014/main" id="{31B5F1BC-89E3-4246-94D0-7AF08A84D622}"/>
              </a:ext>
            </a:extLst>
          </p:cNvPr>
          <p:cNvSpPr/>
          <p:nvPr/>
        </p:nvSpPr>
        <p:spPr>
          <a:xfrm>
            <a:off x="3141707" y="2621380"/>
            <a:ext cx="751792" cy="1089328"/>
          </a:xfrm>
          <a:prstGeom prst="leftRightArrow">
            <a:avLst>
              <a:gd name="adj1" fmla="val 46227"/>
              <a:gd name="adj2" fmla="val 308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Left-Right 21">
            <a:extLst>
              <a:ext uri="{FF2B5EF4-FFF2-40B4-BE49-F238E27FC236}">
                <a16:creationId xmlns:a16="http://schemas.microsoft.com/office/drawing/2014/main" id="{1BB782F2-B9CE-4948-8278-F3EC6BCCEC8B}"/>
              </a:ext>
            </a:extLst>
          </p:cNvPr>
          <p:cNvSpPr/>
          <p:nvPr/>
        </p:nvSpPr>
        <p:spPr>
          <a:xfrm>
            <a:off x="8377697" y="2680078"/>
            <a:ext cx="751792" cy="1089328"/>
          </a:xfrm>
          <a:prstGeom prst="leftRightArrow">
            <a:avLst>
              <a:gd name="adj1" fmla="val 46227"/>
              <a:gd name="adj2" fmla="val 308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A93481B-08E3-4C12-BF51-61E866347A2E}"/>
              </a:ext>
            </a:extLst>
          </p:cNvPr>
          <p:cNvSpPr/>
          <p:nvPr/>
        </p:nvSpPr>
        <p:spPr>
          <a:xfrm>
            <a:off x="54795" y="752584"/>
            <a:ext cx="12082409" cy="46899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sz="6000" b="1" dirty="0">
                <a:solidFill>
                  <a:schemeClr val="tx1"/>
                </a:solidFill>
              </a:rPr>
              <a:t>IoT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AB079D5-C8FC-498B-9B1E-34A4F8EED5A7}"/>
              </a:ext>
            </a:extLst>
          </p:cNvPr>
          <p:cNvSpPr/>
          <p:nvPr/>
        </p:nvSpPr>
        <p:spPr>
          <a:xfrm>
            <a:off x="3777693" y="935580"/>
            <a:ext cx="2623331" cy="108932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Vertical business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1C9D047-3C79-4E56-8113-B2E617C93BFF}"/>
              </a:ext>
            </a:extLst>
          </p:cNvPr>
          <p:cNvSpPr/>
          <p:nvPr/>
        </p:nvSpPr>
        <p:spPr>
          <a:xfrm>
            <a:off x="6505530" y="969921"/>
            <a:ext cx="3018614" cy="108932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Ecosystems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26" name="Arrow: Left-Right 25">
            <a:extLst>
              <a:ext uri="{FF2B5EF4-FFF2-40B4-BE49-F238E27FC236}">
                <a16:creationId xmlns:a16="http://schemas.microsoft.com/office/drawing/2014/main" id="{CE2AE3DF-43D2-4922-85AB-D4C42B4BEF6D}"/>
              </a:ext>
            </a:extLst>
          </p:cNvPr>
          <p:cNvSpPr/>
          <p:nvPr/>
        </p:nvSpPr>
        <p:spPr>
          <a:xfrm rot="5400000">
            <a:off x="6079506" y="1697399"/>
            <a:ext cx="751792" cy="1089328"/>
          </a:xfrm>
          <a:prstGeom prst="leftRightArrow">
            <a:avLst>
              <a:gd name="adj1" fmla="val 46227"/>
              <a:gd name="adj2" fmla="val 308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E00C0E6-080E-4692-B00B-6BC02EFA7BC8}"/>
              </a:ext>
            </a:extLst>
          </p:cNvPr>
          <p:cNvSpPr/>
          <p:nvPr/>
        </p:nvSpPr>
        <p:spPr>
          <a:xfrm>
            <a:off x="10195984" y="5884369"/>
            <a:ext cx="1777897" cy="48270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Edges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07D3899-92D9-4CE0-A397-04C98C3657CD}"/>
              </a:ext>
            </a:extLst>
          </p:cNvPr>
          <p:cNvSpPr/>
          <p:nvPr/>
        </p:nvSpPr>
        <p:spPr>
          <a:xfrm>
            <a:off x="9870216" y="5945184"/>
            <a:ext cx="1777897" cy="48270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Edges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484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olo 1">
            <a:extLst>
              <a:ext uri="{FF2B5EF4-FFF2-40B4-BE49-F238E27FC236}">
                <a16:creationId xmlns:a16="http://schemas.microsoft.com/office/drawing/2014/main" id="{56A268B8-9F05-CD4F-AA9F-19FD7A6F96E1}"/>
              </a:ext>
            </a:extLst>
          </p:cNvPr>
          <p:cNvSpPr txBox="1">
            <a:spLocks/>
          </p:cNvSpPr>
          <p:nvPr/>
        </p:nvSpPr>
        <p:spPr>
          <a:xfrm>
            <a:off x="616190" y="382810"/>
            <a:ext cx="8869715" cy="3860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200" dirty="0">
                <a:solidFill>
                  <a:srgbClr val="283481"/>
                </a:solidFill>
                <a:latin typeface="TIM Sans Medium" panose="02020503040602060503" pitchFamily="18" charset="0"/>
              </a:rPr>
              <a:t>Smart Lift IoT </a:t>
            </a:r>
            <a:r>
              <a:rPr lang="it-IT" sz="2200" dirty="0" err="1">
                <a:solidFill>
                  <a:srgbClr val="283481"/>
                </a:solidFill>
                <a:latin typeface="TIM Sans Medium" panose="02020503040602060503" pitchFamily="18" charset="0"/>
              </a:rPr>
              <a:t>EcoSystem</a:t>
            </a:r>
            <a:r>
              <a:rPr lang="it-IT" sz="2200" dirty="0">
                <a:solidFill>
                  <a:srgbClr val="283481"/>
                </a:solidFill>
                <a:latin typeface="TIM Sans Medium" panose="02020503040602060503" pitchFamily="18" charset="0"/>
              </a:rPr>
              <a:t>: The </a:t>
            </a:r>
            <a:r>
              <a:rPr lang="it-IT" sz="2200" dirty="0" err="1">
                <a:solidFill>
                  <a:srgbClr val="283481"/>
                </a:solidFill>
                <a:latin typeface="TIM Sans Medium" panose="02020503040602060503" pitchFamily="18" charset="0"/>
              </a:rPr>
              <a:t>vision</a:t>
            </a:r>
            <a:r>
              <a:rPr lang="it-IT" sz="2200" dirty="0">
                <a:solidFill>
                  <a:srgbClr val="283481"/>
                </a:solidFill>
                <a:latin typeface="TIM Sans Medium" panose="02020503040602060503" pitchFamily="18" charset="0"/>
              </a:rPr>
              <a:t> of </a:t>
            </a:r>
            <a:r>
              <a:rPr lang="it-IT" sz="2200" dirty="0" err="1">
                <a:solidFill>
                  <a:srgbClr val="283481"/>
                </a:solidFill>
                <a:latin typeface="TIM Sans Medium" panose="02020503040602060503" pitchFamily="18" charset="0"/>
              </a:rPr>
              <a:t>interoperability</a:t>
            </a:r>
            <a:endParaRPr lang="it-IT" sz="2200" dirty="0">
              <a:solidFill>
                <a:srgbClr val="283481"/>
              </a:solidFill>
              <a:latin typeface="TIM Sans Medium" panose="02020503040602060503" pitchFamily="18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1D49DBD8-DA3A-3540-A082-6BFB76088BD0}"/>
              </a:ext>
            </a:extLst>
          </p:cNvPr>
          <p:cNvSpPr/>
          <p:nvPr/>
        </p:nvSpPr>
        <p:spPr>
          <a:xfrm>
            <a:off x="2418154" y="1595889"/>
            <a:ext cx="527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baseline="30000" dirty="0">
                <a:solidFill>
                  <a:srgbClr val="FFFFFF"/>
                </a:solidFill>
                <a:latin typeface="TIM Sans" panose="00000500000000000000" pitchFamily="50" charset="0"/>
              </a:rPr>
              <a:t>#</a:t>
            </a:r>
            <a:r>
              <a:rPr lang="it-IT" dirty="0">
                <a:solidFill>
                  <a:srgbClr val="FFFFFF"/>
                </a:solidFill>
                <a:latin typeface="TIM Sans" panose="00000500000000000000" pitchFamily="50" charset="0"/>
              </a:rPr>
              <a:t>01</a:t>
            </a:r>
            <a:endParaRPr lang="it-IT"/>
          </a:p>
        </p:txBody>
      </p:sp>
      <p:pic>
        <p:nvPicPr>
          <p:cNvPr id="23" name="Immagine 4">
            <a:extLst>
              <a:ext uri="{FF2B5EF4-FFF2-40B4-BE49-F238E27FC236}">
                <a16:creationId xmlns:a16="http://schemas.microsoft.com/office/drawing/2014/main" id="{4A4D9B9B-2EC7-4B4B-B921-D4F4A91F5F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21121"/>
            <a:ext cx="12192000" cy="5380488"/>
          </a:xfrm>
          <a:prstGeom prst="rect">
            <a:avLst/>
          </a:prstGeom>
        </p:spPr>
      </p:pic>
      <p:pic>
        <p:nvPicPr>
          <p:cNvPr id="24" name="Immagine 7">
            <a:extLst>
              <a:ext uri="{FF2B5EF4-FFF2-40B4-BE49-F238E27FC236}">
                <a16:creationId xmlns:a16="http://schemas.microsoft.com/office/drawing/2014/main" id="{97093465-7A8A-4ED7-9991-AB61BC7FBC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6916" y="1002675"/>
            <a:ext cx="1925092" cy="1925091"/>
          </a:xfrm>
          <a:prstGeom prst="rect">
            <a:avLst/>
          </a:prstGeom>
          <a:ln w="76200">
            <a:noFill/>
            <a:miter lim="800000"/>
          </a:ln>
        </p:spPr>
      </p:pic>
      <p:pic>
        <p:nvPicPr>
          <p:cNvPr id="25" name="Immagine 21">
            <a:extLst>
              <a:ext uri="{FF2B5EF4-FFF2-40B4-BE49-F238E27FC236}">
                <a16:creationId xmlns:a16="http://schemas.microsoft.com/office/drawing/2014/main" id="{9763F5F1-09B9-46FA-B4B4-A885389FE5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9" t="20737" r="12897" b="6794"/>
          <a:stretch/>
        </p:blipFill>
        <p:spPr>
          <a:xfrm>
            <a:off x="320538" y="3456323"/>
            <a:ext cx="2517170" cy="2216729"/>
          </a:xfrm>
          <a:prstGeom prst="rect">
            <a:avLst/>
          </a:prstGeom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1E4E959C-C540-4613-A41F-7AD84A2A2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158" y="950587"/>
            <a:ext cx="4897126" cy="146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" name="Oggetto 4">
            <a:extLst>
              <a:ext uri="{FF2B5EF4-FFF2-40B4-BE49-F238E27FC236}">
                <a16:creationId xmlns:a16="http://schemas.microsoft.com/office/drawing/2014/main" id="{E546D396-AD5F-4009-8F48-86EDD8578E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75158" y="3861603"/>
          <a:ext cx="5197841" cy="2015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Acrobat Document" r:id="rId7" imgW="8286645" imgH="5943398" progId="AcroExch.Document.7">
                  <p:embed/>
                </p:oleObj>
              </mc:Choice>
              <mc:Fallback>
                <p:oleObj name="Acrobat Document" r:id="rId7" imgW="8286645" imgH="5943398" progId="AcroExch.Document.7">
                  <p:embed/>
                  <p:pic>
                    <p:nvPicPr>
                      <p:cNvPr id="28" name="Oggetto 4">
                        <a:extLst>
                          <a:ext uri="{FF2B5EF4-FFF2-40B4-BE49-F238E27FC236}">
                            <a16:creationId xmlns:a16="http://schemas.microsoft.com/office/drawing/2014/main" id="{E546D396-AD5F-4009-8F48-86EDD8578E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75158" y="3861603"/>
                        <a:ext cx="5197841" cy="2015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 descr="Smart building: parte il gruppo di lavoro Anitec - BIM Portale">
            <a:extLst>
              <a:ext uri="{FF2B5EF4-FFF2-40B4-BE49-F238E27FC236}">
                <a16:creationId xmlns:a16="http://schemas.microsoft.com/office/drawing/2014/main" id="{45E461B4-A595-4A25-88B7-2334C7927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427" y="3041466"/>
            <a:ext cx="2313305" cy="152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egnaposto testo 6">
            <a:extLst>
              <a:ext uri="{FF2B5EF4-FFF2-40B4-BE49-F238E27FC236}">
                <a16:creationId xmlns:a16="http://schemas.microsoft.com/office/drawing/2014/main" id="{15F55B93-2D22-4566-9B08-58F1C0D9AEE8}"/>
              </a:ext>
            </a:extLst>
          </p:cNvPr>
          <p:cNvSpPr txBox="1">
            <a:spLocks/>
          </p:cNvSpPr>
          <p:nvPr/>
        </p:nvSpPr>
        <p:spPr>
          <a:xfrm>
            <a:off x="320538" y="5777947"/>
            <a:ext cx="1438932" cy="258932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 defTabSz="685800" rtl="0" eaLnBrk="1" latinLnBrk="0" hangingPunct="1">
              <a:lnSpc>
                <a:spcPct val="150000"/>
              </a:lnSpc>
              <a:spcBef>
                <a:spcPts val="750"/>
              </a:spcBef>
              <a:buFontTx/>
              <a:buNone/>
              <a:defRPr sz="1000" kern="1200" baseline="0">
                <a:solidFill>
                  <a:srgbClr val="FFFFFF"/>
                </a:solidFill>
                <a:latin typeface="TIM Sans" panose="00000500000000000000" pitchFamily="50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Tx/>
              <a:buNone/>
              <a:defRPr sz="800" kern="1200" baseline="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Tx/>
              <a:buNone/>
              <a:defRPr sz="800" kern="1200" baseline="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800" kern="1200" baseline="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800" kern="1200" baseline="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1200" dirty="0">
                <a:ea typeface="ＭＳ Ｐゴシック"/>
                <a:cs typeface="Arial"/>
              </a:rPr>
              <a:t>Building Managers</a:t>
            </a:r>
          </a:p>
        </p:txBody>
      </p:sp>
      <p:sp>
        <p:nvSpPr>
          <p:cNvPr id="31" name="Segnaposto testo 6">
            <a:extLst>
              <a:ext uri="{FF2B5EF4-FFF2-40B4-BE49-F238E27FC236}">
                <a16:creationId xmlns:a16="http://schemas.microsoft.com/office/drawing/2014/main" id="{9602AF55-72EA-4B67-80D2-22335214B39C}"/>
              </a:ext>
            </a:extLst>
          </p:cNvPr>
          <p:cNvSpPr txBox="1">
            <a:spLocks/>
          </p:cNvSpPr>
          <p:nvPr/>
        </p:nvSpPr>
        <p:spPr>
          <a:xfrm>
            <a:off x="759018" y="2959156"/>
            <a:ext cx="1922990" cy="258932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 defTabSz="685800" rtl="0" eaLnBrk="1" latinLnBrk="0" hangingPunct="1">
              <a:lnSpc>
                <a:spcPct val="150000"/>
              </a:lnSpc>
              <a:spcBef>
                <a:spcPts val="750"/>
              </a:spcBef>
              <a:buFontTx/>
              <a:buNone/>
              <a:defRPr sz="1000" kern="1200" baseline="0">
                <a:solidFill>
                  <a:srgbClr val="FFFFFF"/>
                </a:solidFill>
                <a:latin typeface="TIM Sans" panose="00000500000000000000" pitchFamily="50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Tx/>
              <a:buNone/>
              <a:defRPr sz="800" kern="1200" baseline="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Tx/>
              <a:buNone/>
              <a:defRPr sz="800" kern="1200" baseline="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800" kern="1200" baseline="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800" kern="1200" baseline="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1200" dirty="0">
                <a:ea typeface="ＭＳ Ｐゴシック"/>
                <a:cs typeface="Arial"/>
              </a:rPr>
              <a:t>Communication networks</a:t>
            </a:r>
          </a:p>
        </p:txBody>
      </p:sp>
      <p:sp>
        <p:nvSpPr>
          <p:cNvPr id="32" name="Segnaposto testo 6">
            <a:extLst>
              <a:ext uri="{FF2B5EF4-FFF2-40B4-BE49-F238E27FC236}">
                <a16:creationId xmlns:a16="http://schemas.microsoft.com/office/drawing/2014/main" id="{11C69B40-69FB-4C2A-A739-E23B1544BBC0}"/>
              </a:ext>
            </a:extLst>
          </p:cNvPr>
          <p:cNvSpPr txBox="1">
            <a:spLocks/>
          </p:cNvSpPr>
          <p:nvPr/>
        </p:nvSpPr>
        <p:spPr>
          <a:xfrm>
            <a:off x="3741751" y="2463711"/>
            <a:ext cx="4464654" cy="111791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 defTabSz="685800" rtl="0" eaLnBrk="1" latinLnBrk="0" hangingPunct="1">
              <a:lnSpc>
                <a:spcPct val="150000"/>
              </a:lnSpc>
              <a:spcBef>
                <a:spcPts val="750"/>
              </a:spcBef>
              <a:buFontTx/>
              <a:buNone/>
              <a:defRPr sz="1000" kern="1200" baseline="0">
                <a:solidFill>
                  <a:srgbClr val="FFFFFF"/>
                </a:solidFill>
                <a:latin typeface="TIM Sans" panose="00000500000000000000" pitchFamily="50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Tx/>
              <a:buNone/>
              <a:defRPr sz="800" kern="1200" baseline="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Tx/>
              <a:buNone/>
              <a:defRPr sz="800" kern="1200" baseline="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800" kern="1200" baseline="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800" kern="1200" baseline="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1200" dirty="0">
                <a:ea typeface="ＭＳ Ｐゴシック"/>
                <a:cs typeface="Arial"/>
              </a:rPr>
              <a:t>Control Rooms (remote tests, predictive maintenance, </a:t>
            </a:r>
            <a:r>
              <a:rPr lang="en-US" sz="1200" dirty="0" err="1">
                <a:ea typeface="ＭＳ Ｐゴシック"/>
                <a:cs typeface="Arial"/>
              </a:rPr>
              <a:t>etc</a:t>
            </a:r>
            <a:r>
              <a:rPr lang="en-US" sz="1200" dirty="0">
                <a:ea typeface="ＭＳ Ｐゴシック"/>
                <a:cs typeface="Arial"/>
              </a:rPr>
              <a:t>…</a:t>
            </a:r>
          </a:p>
        </p:txBody>
      </p:sp>
      <p:sp>
        <p:nvSpPr>
          <p:cNvPr id="33" name="Segnaposto testo 6">
            <a:extLst>
              <a:ext uri="{FF2B5EF4-FFF2-40B4-BE49-F238E27FC236}">
                <a16:creationId xmlns:a16="http://schemas.microsoft.com/office/drawing/2014/main" id="{779E1220-F828-4D05-9322-0A6576647C19}"/>
              </a:ext>
            </a:extLst>
          </p:cNvPr>
          <p:cNvSpPr txBox="1">
            <a:spLocks/>
          </p:cNvSpPr>
          <p:nvPr/>
        </p:nvSpPr>
        <p:spPr>
          <a:xfrm>
            <a:off x="5549524" y="4255005"/>
            <a:ext cx="1083417" cy="349283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 defTabSz="685800" rtl="0" eaLnBrk="1" latinLnBrk="0" hangingPunct="1">
              <a:lnSpc>
                <a:spcPct val="150000"/>
              </a:lnSpc>
              <a:spcBef>
                <a:spcPts val="750"/>
              </a:spcBef>
              <a:buFontTx/>
              <a:buNone/>
              <a:defRPr sz="1000" kern="1200" baseline="0">
                <a:solidFill>
                  <a:srgbClr val="FFFFFF"/>
                </a:solidFill>
                <a:latin typeface="TIM Sans" panose="00000500000000000000" pitchFamily="50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Tx/>
              <a:buNone/>
              <a:defRPr sz="800" kern="1200" baseline="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Tx/>
              <a:buNone/>
              <a:defRPr sz="800" kern="1200" baseline="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800" kern="1200" baseline="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800" kern="1200" baseline="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1200" dirty="0">
                <a:ea typeface="ＭＳ Ｐゴシック"/>
                <a:cs typeface="Arial"/>
              </a:rPr>
              <a:t>Smart Building</a:t>
            </a:r>
          </a:p>
        </p:txBody>
      </p:sp>
      <p:sp>
        <p:nvSpPr>
          <p:cNvPr id="43" name="Segnaposto testo 6">
            <a:extLst>
              <a:ext uri="{FF2B5EF4-FFF2-40B4-BE49-F238E27FC236}">
                <a16:creationId xmlns:a16="http://schemas.microsoft.com/office/drawing/2014/main" id="{1EA2093B-24B5-456B-98D0-B40F356ED336}"/>
              </a:ext>
            </a:extLst>
          </p:cNvPr>
          <p:cNvSpPr txBox="1">
            <a:spLocks/>
          </p:cNvSpPr>
          <p:nvPr/>
        </p:nvSpPr>
        <p:spPr>
          <a:xfrm>
            <a:off x="5770880" y="5839865"/>
            <a:ext cx="1083417" cy="349283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 defTabSz="685800" rtl="0" eaLnBrk="1" latinLnBrk="0" hangingPunct="1">
              <a:lnSpc>
                <a:spcPct val="150000"/>
              </a:lnSpc>
              <a:spcBef>
                <a:spcPts val="750"/>
              </a:spcBef>
              <a:buFontTx/>
              <a:buNone/>
              <a:defRPr sz="1000" kern="1200" baseline="0">
                <a:solidFill>
                  <a:srgbClr val="FFFFFF"/>
                </a:solidFill>
                <a:latin typeface="TIM Sans" panose="00000500000000000000" pitchFamily="50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Tx/>
              <a:buNone/>
              <a:defRPr sz="800" kern="1200" baseline="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Tx/>
              <a:buNone/>
              <a:defRPr sz="800" kern="1200" baseline="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800" kern="1200" baseline="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800" kern="1200" baseline="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1200" dirty="0">
                <a:ea typeface="ＭＳ Ｐゴシック"/>
                <a:cs typeface="Arial"/>
              </a:rPr>
              <a:t>Smart City</a:t>
            </a:r>
          </a:p>
        </p:txBody>
      </p:sp>
      <p:pic>
        <p:nvPicPr>
          <p:cNvPr id="1029" name="Picture 5" descr="Frost &amp; Sullivan Examines Seven Virtual and Augmented Reality Application Areas Boosted by Global 5G Deployment">
            <a:extLst>
              <a:ext uri="{FF2B5EF4-FFF2-40B4-BE49-F238E27FC236}">
                <a16:creationId xmlns:a16="http://schemas.microsoft.com/office/drawing/2014/main" id="{BC48047B-9B12-4784-B7AF-9546986F2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450" y="867062"/>
            <a:ext cx="2733505" cy="170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Segnaposto testo 6">
            <a:extLst>
              <a:ext uri="{FF2B5EF4-FFF2-40B4-BE49-F238E27FC236}">
                <a16:creationId xmlns:a16="http://schemas.microsoft.com/office/drawing/2014/main" id="{03693EB8-35C1-4DB4-95BE-384E2A22A407}"/>
              </a:ext>
            </a:extLst>
          </p:cNvPr>
          <p:cNvSpPr txBox="1">
            <a:spLocks/>
          </p:cNvSpPr>
          <p:nvPr/>
        </p:nvSpPr>
        <p:spPr>
          <a:xfrm>
            <a:off x="8899554" y="2658679"/>
            <a:ext cx="2599296" cy="358866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 defTabSz="685800" rtl="0" eaLnBrk="1" latinLnBrk="0" hangingPunct="1">
              <a:lnSpc>
                <a:spcPct val="150000"/>
              </a:lnSpc>
              <a:spcBef>
                <a:spcPts val="750"/>
              </a:spcBef>
              <a:buFontTx/>
              <a:buNone/>
              <a:defRPr sz="1000" kern="1200" baseline="0">
                <a:solidFill>
                  <a:srgbClr val="FFFFFF"/>
                </a:solidFill>
                <a:latin typeface="TIM Sans" panose="00000500000000000000" pitchFamily="50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Tx/>
              <a:buNone/>
              <a:defRPr sz="800" kern="1200" baseline="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Tx/>
              <a:buNone/>
              <a:defRPr sz="800" kern="1200" baseline="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800" kern="1200" baseline="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800" kern="1200" baseline="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1200" dirty="0">
                <a:ea typeface="ＭＳ Ｐゴシック"/>
                <a:cs typeface="Arial"/>
              </a:rPr>
              <a:t>Augmented reality for technicians and for users</a:t>
            </a:r>
          </a:p>
        </p:txBody>
      </p:sp>
      <p:pic>
        <p:nvPicPr>
          <p:cNvPr id="1031" name="Picture 7" descr="All You Need To Know About LULA Commercial Elevators">
            <a:extLst>
              <a:ext uri="{FF2B5EF4-FFF2-40B4-BE49-F238E27FC236}">
                <a16:creationId xmlns:a16="http://schemas.microsoft.com/office/drawing/2014/main" id="{E998F5A9-07B5-4152-A777-F9CE6564F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927" y="3510598"/>
            <a:ext cx="2744535" cy="154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Segnaposto testo 6">
            <a:extLst>
              <a:ext uri="{FF2B5EF4-FFF2-40B4-BE49-F238E27FC236}">
                <a16:creationId xmlns:a16="http://schemas.microsoft.com/office/drawing/2014/main" id="{853BE96F-8A66-4945-B78A-A33D599EC4C9}"/>
              </a:ext>
            </a:extLst>
          </p:cNvPr>
          <p:cNvSpPr txBox="1">
            <a:spLocks/>
          </p:cNvSpPr>
          <p:nvPr/>
        </p:nvSpPr>
        <p:spPr>
          <a:xfrm>
            <a:off x="9223714" y="5094037"/>
            <a:ext cx="2599296" cy="358866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 defTabSz="685800" rtl="0" eaLnBrk="1" latinLnBrk="0" hangingPunct="1">
              <a:lnSpc>
                <a:spcPct val="150000"/>
              </a:lnSpc>
              <a:spcBef>
                <a:spcPts val="750"/>
              </a:spcBef>
              <a:buFontTx/>
              <a:buNone/>
              <a:defRPr sz="1000" kern="1200" baseline="0">
                <a:solidFill>
                  <a:srgbClr val="FFFFFF"/>
                </a:solidFill>
                <a:latin typeface="TIM Sans" panose="00000500000000000000" pitchFamily="50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Tx/>
              <a:buNone/>
              <a:defRPr sz="800" kern="1200" baseline="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Tx/>
              <a:buNone/>
              <a:defRPr sz="800" kern="1200" baseline="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800" kern="1200" baseline="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800" kern="1200" baseline="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1200" dirty="0">
                <a:ea typeface="ＭＳ Ｐゴシック"/>
                <a:cs typeface="Arial"/>
              </a:rPr>
              <a:t>Intelligent services for users</a:t>
            </a:r>
          </a:p>
        </p:txBody>
      </p:sp>
    </p:spTree>
    <p:extLst>
      <p:ext uri="{BB962C8B-B14F-4D97-AF65-F5344CB8AC3E}">
        <p14:creationId xmlns:p14="http://schemas.microsoft.com/office/powerpoint/2010/main" val="146546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43" grpId="0"/>
      <p:bldP spid="44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773B3EBD-D41B-4506-8E69-B61708381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96" y="520700"/>
            <a:ext cx="7850299" cy="647700"/>
          </a:xfrm>
        </p:spPr>
        <p:txBody>
          <a:bodyPr>
            <a:noAutofit/>
          </a:bodyPr>
          <a:lstStyle/>
          <a:p>
            <a:r>
              <a:rPr lang="en-US" altLang="fr-FR" sz="3600" dirty="0">
                <a:ea typeface="ＭＳ Ｐゴシック" charset="-128"/>
              </a:rPr>
              <a:t>TC SmartM2M: </a:t>
            </a:r>
            <a:br>
              <a:rPr lang="en-US" altLang="fr-FR" sz="3600" dirty="0">
                <a:ea typeface="ＭＳ Ｐゴシック" charset="-128"/>
              </a:rPr>
            </a:br>
            <a:r>
              <a:rPr lang="en-US" altLang="fr-FR" sz="3600" dirty="0">
                <a:ea typeface="ＭＳ Ｐゴシック" charset="-128"/>
              </a:rPr>
              <a:t>ETSI Smart Lifts Standardization 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BB1DD55E-A9D4-4896-AFC4-2AAF5FBD14F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38113" y="1447800"/>
            <a:ext cx="7240587" cy="5222875"/>
          </a:xfrm>
        </p:spPr>
        <p:txBody>
          <a:bodyPr>
            <a:normAutofit lnSpcReduction="10000"/>
          </a:bodyPr>
          <a:lstStyle/>
          <a:p>
            <a:pPr marL="674325" lvl="1" indent="-350838"/>
            <a:r>
              <a:rPr lang="en-GB" dirty="0"/>
              <a:t>TS 103 735 SmartM2M; Smart Lifts IoT System</a:t>
            </a:r>
            <a:br>
              <a:rPr lang="en-GB" dirty="0"/>
            </a:br>
            <a:r>
              <a:rPr lang="en-GB" dirty="0"/>
              <a:t>Aiming to evolve the Lifts to IoT and integrate it in the big picture of IoT.</a:t>
            </a:r>
          </a:p>
          <a:p>
            <a:pPr marL="1034325" lvl="2" indent="-350838"/>
            <a:r>
              <a:rPr lang="en-GB" sz="1800" dirty="0"/>
              <a:t>Developed with the support </a:t>
            </a:r>
            <a:r>
              <a:rPr lang="en-GB" sz="1800"/>
              <a:t>of major </a:t>
            </a:r>
            <a:r>
              <a:rPr lang="en-GB" sz="1800" dirty="0"/>
              <a:t>Lift Stakeholders:</a:t>
            </a:r>
          </a:p>
          <a:p>
            <a:pPr marL="1034325" lvl="2" indent="-350838"/>
            <a:r>
              <a:rPr lang="en-GB" sz="1800" dirty="0"/>
              <a:t>Excellent collaboration with vertical stakeholders (</a:t>
            </a:r>
            <a:r>
              <a:rPr lang="en-GB" sz="1800" dirty="0">
                <a:hlinkClick r:id="rId2"/>
              </a:rPr>
              <a:t>www.efesme.org</a:t>
            </a:r>
            <a:r>
              <a:rPr lang="en-GB" sz="1800" dirty="0"/>
              <a:t>) and (</a:t>
            </a:r>
            <a:r>
              <a:rPr lang="en-GB" sz="1800" dirty="0">
                <a:hlinkClick r:id="rId3"/>
              </a:rPr>
              <a:t>www.ela-aisbl.eu</a:t>
            </a:r>
            <a:r>
              <a:rPr lang="en-GB" sz="1800" dirty="0"/>
              <a:t>) </a:t>
            </a:r>
          </a:p>
          <a:p>
            <a:pPr marL="1034325" lvl="2" indent="-350838"/>
            <a:r>
              <a:rPr lang="en-GB" sz="1800" dirty="0"/>
              <a:t>Parallel </a:t>
            </a:r>
            <a:r>
              <a:rPr lang="en-GB" sz="1800" dirty="0" err="1"/>
              <a:t>PoC</a:t>
            </a:r>
            <a:r>
              <a:rPr lang="en-GB" sz="1800" dirty="0"/>
              <a:t> (TREE/TIM) developed</a:t>
            </a:r>
          </a:p>
          <a:p>
            <a:pPr marL="1034325" lvl="2" indent="-350838"/>
            <a:r>
              <a:rPr lang="en-GB" sz="1800" dirty="0"/>
              <a:t>9 months to develop the full system specification (leveraging on oneM2M communication/interworking framework)</a:t>
            </a:r>
          </a:p>
          <a:p>
            <a:pPr marL="674325" lvl="1" indent="-350838"/>
            <a:r>
              <a:rPr lang="en-GB" dirty="0"/>
              <a:t> TS 103 410-11 SAREF4LIFTS extension developed on the basis of TS 103.735</a:t>
            </a:r>
          </a:p>
          <a:p>
            <a:pPr marL="674325" lvl="1" indent="-350838"/>
            <a:r>
              <a:rPr lang="en-GB" dirty="0"/>
              <a:t>A twin specification on escalators is under development:</a:t>
            </a:r>
            <a:r>
              <a:rPr lang="sv-SE" dirty="0"/>
              <a:t>TS 103 849  Smart Escalators IoT System</a:t>
            </a:r>
            <a:endParaRPr lang="en-GB" dirty="0"/>
          </a:p>
          <a:p>
            <a:pPr marL="674325" lvl="1" indent="-350838"/>
            <a:endParaRPr lang="it-IT" sz="2000" dirty="0"/>
          </a:p>
          <a:p>
            <a:pPr marL="363537" lvl="1" indent="0">
              <a:buNone/>
            </a:pPr>
            <a:endParaRPr lang="en-GB" altLang="fr-FR" sz="2000" dirty="0">
              <a:ea typeface="ＭＳ Ｐゴシック" charset="-128"/>
            </a:endParaRPr>
          </a:p>
        </p:txBody>
      </p:sp>
      <p:grpSp>
        <p:nvGrpSpPr>
          <p:cNvPr id="43" name="Gruppo 57">
            <a:extLst>
              <a:ext uri="{FF2B5EF4-FFF2-40B4-BE49-F238E27FC236}">
                <a16:creationId xmlns:a16="http://schemas.microsoft.com/office/drawing/2014/main" id="{7E1B796B-AAC5-46B2-94D4-E346F3623A59}"/>
              </a:ext>
            </a:extLst>
          </p:cNvPr>
          <p:cNvGrpSpPr/>
          <p:nvPr/>
        </p:nvGrpSpPr>
        <p:grpSpPr>
          <a:xfrm>
            <a:off x="6724047" y="1184960"/>
            <a:ext cx="5312780" cy="5573210"/>
            <a:chOff x="0" y="422882"/>
            <a:chExt cx="6371074" cy="6581723"/>
          </a:xfrm>
        </p:grpSpPr>
        <p:grpSp>
          <p:nvGrpSpPr>
            <p:cNvPr id="44" name="Gruppo 20">
              <a:extLst>
                <a:ext uri="{FF2B5EF4-FFF2-40B4-BE49-F238E27FC236}">
                  <a16:creationId xmlns:a16="http://schemas.microsoft.com/office/drawing/2014/main" id="{8ED87E03-4762-4118-9A8F-14CE2CD33063}"/>
                </a:ext>
              </a:extLst>
            </p:cNvPr>
            <p:cNvGrpSpPr/>
            <p:nvPr/>
          </p:nvGrpSpPr>
          <p:grpSpPr>
            <a:xfrm>
              <a:off x="0" y="422882"/>
              <a:ext cx="6371074" cy="6581723"/>
              <a:chOff x="9330507" y="1616729"/>
              <a:chExt cx="2287415" cy="2905380"/>
            </a:xfrm>
          </p:grpSpPr>
          <p:grpSp>
            <p:nvGrpSpPr>
              <p:cNvPr id="47" name="Gruppo 21">
                <a:extLst>
                  <a:ext uri="{FF2B5EF4-FFF2-40B4-BE49-F238E27FC236}">
                    <a16:creationId xmlns:a16="http://schemas.microsoft.com/office/drawing/2014/main" id="{E098E2BA-F1F1-4401-8B05-001003633623}"/>
                  </a:ext>
                </a:extLst>
              </p:cNvPr>
              <p:cNvGrpSpPr/>
              <p:nvPr/>
            </p:nvGrpSpPr>
            <p:grpSpPr>
              <a:xfrm>
                <a:off x="9330507" y="1616729"/>
                <a:ext cx="2287415" cy="2905380"/>
                <a:chOff x="201070" y="2322975"/>
                <a:chExt cx="6666345" cy="7967077"/>
              </a:xfrm>
            </p:grpSpPr>
            <p:pic>
              <p:nvPicPr>
                <p:cNvPr id="53" name="Immagine 27" descr="Immagine che contiene interni, sedendo, frigorifero, stanza&#10;&#10;Descrizione generata automaticamente">
                  <a:extLst>
                    <a:ext uri="{FF2B5EF4-FFF2-40B4-BE49-F238E27FC236}">
                      <a16:creationId xmlns:a16="http://schemas.microsoft.com/office/drawing/2014/main" id="{81B9EC41-CD0D-41F1-96D6-7501CE1438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36738" y="2322975"/>
                  <a:ext cx="2584523" cy="7546050"/>
                </a:xfrm>
                <a:prstGeom prst="rect">
                  <a:avLst/>
                </a:prstGeom>
              </p:spPr>
            </p:pic>
            <p:pic>
              <p:nvPicPr>
                <p:cNvPr id="54" name="Immagine 28" descr="Immagine che contiene disegnando&#10;&#10;Descrizione generata automaticamente">
                  <a:extLst>
                    <a:ext uri="{FF2B5EF4-FFF2-40B4-BE49-F238E27FC236}">
                      <a16:creationId xmlns:a16="http://schemas.microsoft.com/office/drawing/2014/main" id="{825C43FD-458F-41AD-A636-E2988D0734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43203" y="5450996"/>
                  <a:ext cx="924619" cy="762936"/>
                </a:xfrm>
                <a:prstGeom prst="rect">
                  <a:avLst/>
                </a:prstGeom>
              </p:spPr>
            </p:pic>
            <p:pic>
              <p:nvPicPr>
                <p:cNvPr id="55" name="Immagine 29" descr="Immagine che contiene disegnando&#10;&#10;Descrizione generata automaticamente">
                  <a:extLst>
                    <a:ext uri="{FF2B5EF4-FFF2-40B4-BE49-F238E27FC236}">
                      <a16:creationId xmlns:a16="http://schemas.microsoft.com/office/drawing/2014/main" id="{F81B2650-EA8C-468F-A4D7-BFE3F9C133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25071" y="8457061"/>
                  <a:ext cx="924619" cy="762936"/>
                </a:xfrm>
                <a:prstGeom prst="rect">
                  <a:avLst/>
                </a:prstGeom>
              </p:spPr>
            </p:pic>
            <p:pic>
              <p:nvPicPr>
                <p:cNvPr id="56" name="Immagine 30" descr="Immagine che contiene disegnando&#10;&#10;Descrizione generata automaticamente">
                  <a:extLst>
                    <a:ext uri="{FF2B5EF4-FFF2-40B4-BE49-F238E27FC236}">
                      <a16:creationId xmlns:a16="http://schemas.microsoft.com/office/drawing/2014/main" id="{01C6AE0E-BACF-4E42-90F7-C2E0327329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85290" y="3047804"/>
                  <a:ext cx="427827" cy="352689"/>
                </a:xfrm>
                <a:prstGeom prst="rect">
                  <a:avLst/>
                </a:prstGeom>
              </p:spPr>
            </p:pic>
            <p:pic>
              <p:nvPicPr>
                <p:cNvPr id="57" name="Immagine 31" descr="Immagine che contiene disegnando&#10;&#10;Descrizione generata automaticamente">
                  <a:extLst>
                    <a:ext uri="{FF2B5EF4-FFF2-40B4-BE49-F238E27FC236}">
                      <a16:creationId xmlns:a16="http://schemas.microsoft.com/office/drawing/2014/main" id="{03045153-FBD1-4D7F-A4AD-B91F0032E8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39995" y="5496988"/>
                  <a:ext cx="427827" cy="352689"/>
                </a:xfrm>
                <a:prstGeom prst="rect">
                  <a:avLst/>
                </a:prstGeom>
              </p:spPr>
            </p:pic>
            <p:pic>
              <p:nvPicPr>
                <p:cNvPr id="58" name="Immagine 32" descr="Immagine che contiene disegnando&#10;&#10;Descrizione generata automaticamente">
                  <a:extLst>
                    <a:ext uri="{FF2B5EF4-FFF2-40B4-BE49-F238E27FC236}">
                      <a16:creationId xmlns:a16="http://schemas.microsoft.com/office/drawing/2014/main" id="{076BB3FF-7D05-417D-8AE6-02C32C8A67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21862" y="8489514"/>
                  <a:ext cx="427827" cy="352689"/>
                </a:xfrm>
                <a:prstGeom prst="rect">
                  <a:avLst/>
                </a:prstGeom>
              </p:spPr>
            </p:pic>
            <p:pic>
              <p:nvPicPr>
                <p:cNvPr id="59" name="Immagine 33" descr="Immagine che contiene disegnando&#10;&#10;Descrizione generata automaticamente">
                  <a:extLst>
                    <a:ext uri="{FF2B5EF4-FFF2-40B4-BE49-F238E27FC236}">
                      <a16:creationId xmlns:a16="http://schemas.microsoft.com/office/drawing/2014/main" id="{EB7039AD-A535-45E7-B925-7230380FFB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3415053" y="9052959"/>
                  <a:ext cx="216499" cy="82582"/>
                </a:xfrm>
                <a:prstGeom prst="rect">
                  <a:avLst/>
                </a:prstGeom>
              </p:spPr>
            </p:pic>
            <p:pic>
              <p:nvPicPr>
                <p:cNvPr id="60" name="Immagine 34" descr="Immagine che contiene disegnando&#10;&#10;Descrizione generata automaticamente">
                  <a:extLst>
                    <a:ext uri="{FF2B5EF4-FFF2-40B4-BE49-F238E27FC236}">
                      <a16:creationId xmlns:a16="http://schemas.microsoft.com/office/drawing/2014/main" id="{F3F6AD2F-5569-417A-A210-67D7F26CCD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3642295" y="6507879"/>
                  <a:ext cx="216499" cy="82582"/>
                </a:xfrm>
                <a:prstGeom prst="rect">
                  <a:avLst/>
                </a:prstGeom>
              </p:spPr>
            </p:pic>
            <p:pic>
              <p:nvPicPr>
                <p:cNvPr id="61" name="Immagine 35" descr="Immagine che contiene disegnando&#10;&#10;Descrizione generata automaticamente">
                  <a:extLst>
                    <a:ext uri="{FF2B5EF4-FFF2-40B4-BE49-F238E27FC236}">
                      <a16:creationId xmlns:a16="http://schemas.microsoft.com/office/drawing/2014/main" id="{140140F9-2F8D-40E4-BC03-3D81225625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52752" y="5849677"/>
                  <a:ext cx="924619" cy="762936"/>
                </a:xfrm>
                <a:prstGeom prst="rect">
                  <a:avLst/>
                </a:prstGeom>
              </p:spPr>
            </p:pic>
            <p:pic>
              <p:nvPicPr>
                <p:cNvPr id="62" name="Immagine 36" descr="Immagine che contiene disegnando&#10;&#10;Descrizione generata automaticamente">
                  <a:extLst>
                    <a:ext uri="{FF2B5EF4-FFF2-40B4-BE49-F238E27FC236}">
                      <a16:creationId xmlns:a16="http://schemas.microsoft.com/office/drawing/2014/main" id="{6E19E7D0-7ED5-431E-A4DF-F310D7DCAA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49544" y="5895669"/>
                  <a:ext cx="427827" cy="352689"/>
                </a:xfrm>
                <a:prstGeom prst="rect">
                  <a:avLst/>
                </a:prstGeom>
              </p:spPr>
            </p:pic>
            <p:pic>
              <p:nvPicPr>
                <p:cNvPr id="63" name="Immagine 37" descr="Immagine che contiene disegnando&#10;&#10;Descrizione generata automaticamente">
                  <a:extLst>
                    <a:ext uri="{FF2B5EF4-FFF2-40B4-BE49-F238E27FC236}">
                      <a16:creationId xmlns:a16="http://schemas.microsoft.com/office/drawing/2014/main" id="{95B1074B-769D-4D8B-AFC7-9917D23446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3642295" y="6229482"/>
                  <a:ext cx="216499" cy="82582"/>
                </a:xfrm>
                <a:prstGeom prst="rect">
                  <a:avLst/>
                </a:prstGeom>
              </p:spPr>
            </p:pic>
            <p:pic>
              <p:nvPicPr>
                <p:cNvPr id="64" name="Immagine 38" descr="Immagine che contiene disegnando&#10;&#10;Descrizione generata automaticamente">
                  <a:extLst>
                    <a:ext uri="{FF2B5EF4-FFF2-40B4-BE49-F238E27FC236}">
                      <a16:creationId xmlns:a16="http://schemas.microsoft.com/office/drawing/2014/main" id="{A0A4C374-A82F-4331-A7E4-8A2318A838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3631552" y="2992518"/>
                  <a:ext cx="216499" cy="82582"/>
                </a:xfrm>
                <a:prstGeom prst="rect">
                  <a:avLst/>
                </a:prstGeom>
              </p:spPr>
            </p:pic>
            <p:pic>
              <p:nvPicPr>
                <p:cNvPr id="65" name="Immagine 39" descr="Immagine che contiene disegnando&#10;&#10;Descrizione generata automaticamente">
                  <a:extLst>
                    <a:ext uri="{FF2B5EF4-FFF2-40B4-BE49-F238E27FC236}">
                      <a16:creationId xmlns:a16="http://schemas.microsoft.com/office/drawing/2014/main" id="{DEB4659C-EA10-4DEB-8393-0758485313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95502" y="2716290"/>
                  <a:ext cx="924619" cy="762936"/>
                </a:xfrm>
                <a:prstGeom prst="rect">
                  <a:avLst/>
                </a:prstGeom>
              </p:spPr>
            </p:pic>
            <p:pic>
              <p:nvPicPr>
                <p:cNvPr id="66" name="Immagine 40" descr="Immagine che contiene disegnando&#10;&#10;Descrizione generata automaticamente">
                  <a:extLst>
                    <a:ext uri="{FF2B5EF4-FFF2-40B4-BE49-F238E27FC236}">
                      <a16:creationId xmlns:a16="http://schemas.microsoft.com/office/drawing/2014/main" id="{9365C7A0-324A-42C2-9AE4-FE6E14316F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92294" y="2762282"/>
                  <a:ext cx="427827" cy="352689"/>
                </a:xfrm>
                <a:prstGeom prst="rect">
                  <a:avLst/>
                </a:prstGeom>
              </p:spPr>
            </p:pic>
            <p:sp>
              <p:nvSpPr>
                <p:cNvPr id="67" name="Rettangolo 41">
                  <a:extLst>
                    <a:ext uri="{FF2B5EF4-FFF2-40B4-BE49-F238E27FC236}">
                      <a16:creationId xmlns:a16="http://schemas.microsoft.com/office/drawing/2014/main" id="{C0798669-961A-4388-BD2B-4B4BA686E495}"/>
                    </a:ext>
                  </a:extLst>
                </p:cNvPr>
                <p:cNvSpPr/>
                <p:nvPr/>
              </p:nvSpPr>
              <p:spPr>
                <a:xfrm>
                  <a:off x="201070" y="3736243"/>
                  <a:ext cx="2627909" cy="113937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it-IT" sz="105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Control Panel</a:t>
                  </a:r>
                  <a:endParaRPr lang="it-IT" sz="105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8" name="Rettangolo 42">
                  <a:extLst>
                    <a:ext uri="{FF2B5EF4-FFF2-40B4-BE49-F238E27FC236}">
                      <a16:creationId xmlns:a16="http://schemas.microsoft.com/office/drawing/2014/main" id="{3414BC4C-22F8-4C40-A3BB-EB1081B40795}"/>
                    </a:ext>
                  </a:extLst>
                </p:cNvPr>
                <p:cNvSpPr/>
                <p:nvPr/>
              </p:nvSpPr>
              <p:spPr>
                <a:xfrm>
                  <a:off x="610368" y="6630585"/>
                  <a:ext cx="2009386" cy="113937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it-IT" sz="105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Car Sensor </a:t>
                  </a:r>
                </a:p>
              </p:txBody>
            </p:sp>
            <p:sp>
              <p:nvSpPr>
                <p:cNvPr id="69" name="Rettangolo 43">
                  <a:extLst>
                    <a:ext uri="{FF2B5EF4-FFF2-40B4-BE49-F238E27FC236}">
                      <a16:creationId xmlns:a16="http://schemas.microsoft.com/office/drawing/2014/main" id="{FC155A9A-7247-4253-8742-E06190386BF2}"/>
                    </a:ext>
                  </a:extLst>
                </p:cNvPr>
                <p:cNvSpPr/>
                <p:nvPr/>
              </p:nvSpPr>
              <p:spPr>
                <a:xfrm>
                  <a:off x="3468865" y="6156232"/>
                  <a:ext cx="2661552" cy="113937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it-IT" sz="105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 </a:t>
                  </a:r>
                  <a:r>
                    <a:rPr lang="it-IT" sz="1050" dirty="0" err="1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Vibration</a:t>
                  </a:r>
                  <a:endParaRPr lang="it-IT" sz="105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  <a:p>
                  <a:pPr algn="ctr"/>
                  <a:r>
                    <a:rPr lang="it-IT" sz="1050" b="0" cap="none" spc="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Sensor</a:t>
                  </a:r>
                </a:p>
              </p:txBody>
            </p:sp>
            <p:sp>
              <p:nvSpPr>
                <p:cNvPr id="70" name="Rettangolo 44">
                  <a:extLst>
                    <a:ext uri="{FF2B5EF4-FFF2-40B4-BE49-F238E27FC236}">
                      <a16:creationId xmlns:a16="http://schemas.microsoft.com/office/drawing/2014/main" id="{6DBEC82B-2E51-4863-BE16-FB2007A436D7}"/>
                    </a:ext>
                  </a:extLst>
                </p:cNvPr>
                <p:cNvSpPr/>
                <p:nvPr/>
              </p:nvSpPr>
              <p:spPr>
                <a:xfrm>
                  <a:off x="3992167" y="9192878"/>
                  <a:ext cx="2390426" cy="1097174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it-IT" sz="100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Water in pit</a:t>
                  </a:r>
                </a:p>
                <a:p>
                  <a:pPr algn="ctr"/>
                  <a:r>
                    <a:rPr lang="it-IT" sz="100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Sensor</a:t>
                  </a:r>
                  <a:endParaRPr lang="it-IT" sz="10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1" name="Rettangolo 45">
                  <a:extLst>
                    <a:ext uri="{FF2B5EF4-FFF2-40B4-BE49-F238E27FC236}">
                      <a16:creationId xmlns:a16="http://schemas.microsoft.com/office/drawing/2014/main" id="{9A10F3F1-6F34-4276-AEF0-2CA238B8D996}"/>
                    </a:ext>
                  </a:extLst>
                </p:cNvPr>
                <p:cNvSpPr/>
                <p:nvPr/>
              </p:nvSpPr>
              <p:spPr>
                <a:xfrm>
                  <a:off x="3921486" y="3469573"/>
                  <a:ext cx="2945929" cy="113937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it-IT" sz="105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Temperature</a:t>
                  </a:r>
                </a:p>
                <a:p>
                  <a:pPr algn="ctr"/>
                  <a:r>
                    <a:rPr lang="it-IT" sz="1050" b="0" cap="none" spc="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Sensor</a:t>
                  </a:r>
                </a:p>
              </p:txBody>
            </p:sp>
            <p:cxnSp>
              <p:nvCxnSpPr>
                <p:cNvPr id="72" name="Connettore diritto 46">
                  <a:extLst>
                    <a:ext uri="{FF2B5EF4-FFF2-40B4-BE49-F238E27FC236}">
                      <a16:creationId xmlns:a16="http://schemas.microsoft.com/office/drawing/2014/main" id="{F80D58C4-8B8E-4EA0-BD95-A12ABE3CEE9A}"/>
                    </a:ext>
                  </a:extLst>
                </p:cNvPr>
                <p:cNvCxnSpPr/>
                <p:nvPr/>
              </p:nvCxnSpPr>
              <p:spPr>
                <a:xfrm>
                  <a:off x="752475" y="4075878"/>
                  <a:ext cx="178345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Connettore diritto 47">
                  <a:extLst>
                    <a:ext uri="{FF2B5EF4-FFF2-40B4-BE49-F238E27FC236}">
                      <a16:creationId xmlns:a16="http://schemas.microsoft.com/office/drawing/2014/main" id="{044B8E48-71A8-42CF-B674-4A8E68C42560}"/>
                    </a:ext>
                  </a:extLst>
                </p:cNvPr>
                <p:cNvCxnSpPr/>
                <p:nvPr/>
              </p:nvCxnSpPr>
              <p:spPr>
                <a:xfrm flipV="1">
                  <a:off x="2535934" y="3695527"/>
                  <a:ext cx="463270" cy="38035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Connettore diritto 48">
                  <a:extLst>
                    <a:ext uri="{FF2B5EF4-FFF2-40B4-BE49-F238E27FC236}">
                      <a16:creationId xmlns:a16="http://schemas.microsoft.com/office/drawing/2014/main" id="{E12CBD7F-E0B0-40CE-9F3F-262E2512E1C4}"/>
                    </a:ext>
                  </a:extLst>
                </p:cNvPr>
                <p:cNvCxnSpPr>
                  <a:cxnSpLocks/>
                  <a:stCxn id="64" idx="0"/>
                </p:cNvCxnSpPr>
                <p:nvPr/>
              </p:nvCxnSpPr>
              <p:spPr>
                <a:xfrm>
                  <a:off x="3739802" y="2992518"/>
                  <a:ext cx="1100192" cy="28408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Connettore diritto 49">
                  <a:extLst>
                    <a:ext uri="{FF2B5EF4-FFF2-40B4-BE49-F238E27FC236}">
                      <a16:creationId xmlns:a16="http://schemas.microsoft.com/office/drawing/2014/main" id="{C5402BE3-3C6E-478B-A51A-B6E5D611889F}"/>
                    </a:ext>
                  </a:extLst>
                </p:cNvPr>
                <p:cNvCxnSpPr>
                  <a:cxnSpLocks/>
                  <a:stCxn id="63" idx="0"/>
                </p:cNvCxnSpPr>
                <p:nvPr/>
              </p:nvCxnSpPr>
              <p:spPr>
                <a:xfrm flipV="1">
                  <a:off x="3750545" y="6033667"/>
                  <a:ext cx="629838" cy="19581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Connettore diritto 50">
                  <a:extLst>
                    <a:ext uri="{FF2B5EF4-FFF2-40B4-BE49-F238E27FC236}">
                      <a16:creationId xmlns:a16="http://schemas.microsoft.com/office/drawing/2014/main" id="{257F3A88-36E2-40BE-85BF-879D23C93BE7}"/>
                    </a:ext>
                  </a:extLst>
                </p:cNvPr>
                <p:cNvCxnSpPr>
                  <a:cxnSpLocks/>
                  <a:stCxn id="60" idx="2"/>
                </p:cNvCxnSpPr>
                <p:nvPr/>
              </p:nvCxnSpPr>
              <p:spPr>
                <a:xfrm flipH="1" flipV="1">
                  <a:off x="2077371" y="6409747"/>
                  <a:ext cx="1673174" cy="18071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Connettore diritto 51">
                  <a:extLst>
                    <a:ext uri="{FF2B5EF4-FFF2-40B4-BE49-F238E27FC236}">
                      <a16:creationId xmlns:a16="http://schemas.microsoft.com/office/drawing/2014/main" id="{A751AEAF-4940-42BE-A915-88ACB9B94ECE}"/>
                    </a:ext>
                  </a:extLst>
                </p:cNvPr>
                <p:cNvCxnSpPr>
                  <a:cxnSpLocks/>
                  <a:stCxn id="59" idx="3"/>
                </p:cNvCxnSpPr>
                <p:nvPr/>
              </p:nvCxnSpPr>
              <p:spPr>
                <a:xfrm flipV="1">
                  <a:off x="3631552" y="9052959"/>
                  <a:ext cx="1089709" cy="4129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78" name="Immagine 52" descr="Immagine che contiene disegnando&#10;&#10;Descrizione generata automaticamente">
                  <a:extLst>
                    <a:ext uri="{FF2B5EF4-FFF2-40B4-BE49-F238E27FC236}">
                      <a16:creationId xmlns:a16="http://schemas.microsoft.com/office/drawing/2014/main" id="{B5E0378E-1020-42A6-9B3A-D80C501D04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2805708" y="4484845"/>
                  <a:ext cx="216499" cy="82582"/>
                </a:xfrm>
                <a:prstGeom prst="rect">
                  <a:avLst/>
                </a:prstGeom>
              </p:spPr>
            </p:pic>
            <p:cxnSp>
              <p:nvCxnSpPr>
                <p:cNvPr id="79" name="Connettore diritto 53">
                  <a:extLst>
                    <a:ext uri="{FF2B5EF4-FFF2-40B4-BE49-F238E27FC236}">
                      <a16:creationId xmlns:a16="http://schemas.microsoft.com/office/drawing/2014/main" id="{6B3774ED-36B4-4AC9-A60E-4ADA70081C65}"/>
                    </a:ext>
                  </a:extLst>
                </p:cNvPr>
                <p:cNvCxnSpPr>
                  <a:cxnSpLocks/>
                  <a:stCxn id="78" idx="3"/>
                </p:cNvCxnSpPr>
                <p:nvPr/>
              </p:nvCxnSpPr>
              <p:spPr>
                <a:xfrm flipV="1">
                  <a:off x="3022207" y="3276600"/>
                  <a:ext cx="1817787" cy="124953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" name="Ovale 22">
                <a:extLst>
                  <a:ext uri="{FF2B5EF4-FFF2-40B4-BE49-F238E27FC236}">
                    <a16:creationId xmlns:a16="http://schemas.microsoft.com/office/drawing/2014/main" id="{EF3359C7-594E-4857-ADA8-8E331A858593}"/>
                  </a:ext>
                </a:extLst>
              </p:cNvPr>
              <p:cNvSpPr/>
              <p:nvPr/>
            </p:nvSpPr>
            <p:spPr>
              <a:xfrm>
                <a:off x="9750187" y="2035505"/>
                <a:ext cx="75501" cy="75501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9" name="Ovale 23">
                <a:extLst>
                  <a:ext uri="{FF2B5EF4-FFF2-40B4-BE49-F238E27FC236}">
                    <a16:creationId xmlns:a16="http://schemas.microsoft.com/office/drawing/2014/main" id="{3B566169-45DF-4FBD-A7BE-2DBA9F2B6D99}"/>
                  </a:ext>
                </a:extLst>
              </p:cNvPr>
              <p:cNvSpPr/>
              <p:nvPr/>
            </p:nvSpPr>
            <p:spPr>
              <a:xfrm>
                <a:off x="11087549" y="1627931"/>
                <a:ext cx="75501" cy="75501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0" name="Ovale 24">
                <a:extLst>
                  <a:ext uri="{FF2B5EF4-FFF2-40B4-BE49-F238E27FC236}">
                    <a16:creationId xmlns:a16="http://schemas.microsoft.com/office/drawing/2014/main" id="{A1458998-1E3F-43C3-A556-E2EF5807082D}"/>
                  </a:ext>
                </a:extLst>
              </p:cNvPr>
              <p:cNvSpPr/>
              <p:nvPr/>
            </p:nvSpPr>
            <p:spPr>
              <a:xfrm>
                <a:off x="11253339" y="3965408"/>
                <a:ext cx="75501" cy="7550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1" name="Ovale 25">
                <a:extLst>
                  <a:ext uri="{FF2B5EF4-FFF2-40B4-BE49-F238E27FC236}">
                    <a16:creationId xmlns:a16="http://schemas.microsoft.com/office/drawing/2014/main" id="{B42BE4E7-9422-4866-8D20-0DEA60534B64}"/>
                  </a:ext>
                </a:extLst>
              </p:cNvPr>
              <p:cNvSpPr/>
              <p:nvPr/>
            </p:nvSpPr>
            <p:spPr>
              <a:xfrm>
                <a:off x="10881514" y="2634947"/>
                <a:ext cx="75501" cy="7550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2" name="Ovale 26">
                <a:extLst>
                  <a:ext uri="{FF2B5EF4-FFF2-40B4-BE49-F238E27FC236}">
                    <a16:creationId xmlns:a16="http://schemas.microsoft.com/office/drawing/2014/main" id="{2AFFD63F-19A7-4300-8B1D-51C4CB439986}"/>
                  </a:ext>
                </a:extLst>
              </p:cNvPr>
              <p:cNvSpPr/>
              <p:nvPr/>
            </p:nvSpPr>
            <p:spPr>
              <a:xfrm>
                <a:off x="9732928" y="2746477"/>
                <a:ext cx="75501" cy="75501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pic>
          <p:nvPicPr>
            <p:cNvPr id="45" name="Immagine 54" descr="Immagine che contiene disegnando&#10;&#10;Descrizione generata automaticamente">
              <a:extLst>
                <a:ext uri="{FF2B5EF4-FFF2-40B4-BE49-F238E27FC236}">
                  <a16:creationId xmlns:a16="http://schemas.microsoft.com/office/drawing/2014/main" id="{6E8174CC-D5E9-4703-85E1-4FC94701E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140" y="1315958"/>
              <a:ext cx="379183" cy="274744"/>
            </a:xfrm>
            <a:prstGeom prst="rect">
              <a:avLst/>
            </a:prstGeom>
          </p:spPr>
        </p:pic>
        <p:sp>
          <p:nvSpPr>
            <p:cNvPr id="46" name="Rettangolo 55">
              <a:extLst>
                <a:ext uri="{FF2B5EF4-FFF2-40B4-BE49-F238E27FC236}">
                  <a16:creationId xmlns:a16="http://schemas.microsoft.com/office/drawing/2014/main" id="{999B3D17-F7C8-467A-B2B2-8CBC21359F53}"/>
                </a:ext>
              </a:extLst>
            </p:cNvPr>
            <p:cNvSpPr/>
            <p:nvPr/>
          </p:nvSpPr>
          <p:spPr>
            <a:xfrm>
              <a:off x="45871" y="4113876"/>
              <a:ext cx="2610979" cy="57708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105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+</a:t>
              </a:r>
            </a:p>
            <a:p>
              <a:pPr algn="ctr"/>
              <a:r>
                <a:rPr lang="it-IT" sz="105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Temperature</a:t>
              </a:r>
            </a:p>
            <a:p>
              <a:pPr algn="ctr"/>
              <a:r>
                <a:rPr lang="it-IT" sz="105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Sensor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4722455"/>
      </p:ext>
    </p:extLst>
  </p:cSld>
  <p:clrMapOvr>
    <a:masterClrMapping/>
  </p:clrMapOvr>
</p:sld>
</file>

<file path=ppt/theme/theme1.xml><?xml version="1.0" encoding="utf-8"?>
<a:theme xmlns:a="http://schemas.openxmlformats.org/drawingml/2006/main" name="ETSI Corporate 2018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TSI_CORPORATE_PRESENTATION_template_2018_Light_Version.potx" id="{CB5D5A26-A336-48A1-83E2-7F60682C534B}" vid="{ADE37C7C-7BA7-4E3F-A699-25BCAA02F9BA}"/>
    </a:ext>
  </a:extLst>
</a:theme>
</file>

<file path=ppt/theme/theme2.xml><?xml version="1.0" encoding="utf-8"?>
<a:theme xmlns:a="http://schemas.openxmlformats.org/drawingml/2006/main" name="Office Theme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69189ABC708B42A55EEB59F874FE96" ma:contentTypeVersion="13" ma:contentTypeDescription="Create a new document." ma:contentTypeScope="" ma:versionID="7c0142fb1b5685b9fdfd39f8e8a8f704">
  <xsd:schema xmlns:xsd="http://www.w3.org/2001/XMLSchema" xmlns:xs="http://www.w3.org/2001/XMLSchema" xmlns:p="http://schemas.microsoft.com/office/2006/metadata/properties" xmlns:ns2="ceec14dd-0943-441c-82a6-590875f5264e" xmlns:ns3="4d080209-f468-4021-ab62-2332ee302ede" targetNamespace="http://schemas.microsoft.com/office/2006/metadata/properties" ma:root="true" ma:fieldsID="d46d7902ad5ed6b6499c6ea1118d501e" ns2:_="" ns3:_="">
    <xsd:import namespace="ceec14dd-0943-441c-82a6-590875f5264e"/>
    <xsd:import namespace="4d080209-f468-4021-ab62-2332ee302e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c14dd-0943-441c-82a6-590875f526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80209-f468-4021-ab62-2332ee302ed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20034E-7713-4DAA-8DBA-E5D3922D24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CA386C-F494-4310-A843-29909CE2FB64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4d080209-f468-4021-ab62-2332ee302ede"/>
    <ds:schemaRef ds:uri="ceec14dd-0943-441c-82a6-590875f5264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1C04DE2-599E-4699-BCAB-BF6B2D7BFABD}">
  <ds:schemaRefs>
    <ds:schemaRef ds:uri="4d080209-f468-4021-ab62-2332ee302ede"/>
    <ds:schemaRef ds:uri="ceec14dd-0943-441c-82a6-590875f5264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ETSI_CORPORATE_PRESENTATION_template_2018_Super_Light_Version</Template>
  <TotalTime>561</TotalTime>
  <Words>1645</Words>
  <Application>Microsoft Office PowerPoint</Application>
  <PresentationFormat>Widescreen</PresentationFormat>
  <Paragraphs>372</Paragraphs>
  <Slides>25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Arial</vt:lpstr>
      <vt:lpstr>Calibri</vt:lpstr>
      <vt:lpstr>Calibri Light</vt:lpstr>
      <vt:lpstr>DejaVuSans-Bold</vt:lpstr>
      <vt:lpstr>Franklin Gothic Demi</vt:lpstr>
      <vt:lpstr>Myriad Pro</vt:lpstr>
      <vt:lpstr>TIM Sans</vt:lpstr>
      <vt:lpstr>TIM Sans Medium</vt:lpstr>
      <vt:lpstr>Times New Roman</vt:lpstr>
      <vt:lpstr>Verdana</vt:lpstr>
      <vt:lpstr>Wingdings</vt:lpstr>
      <vt:lpstr>ETSI Corporate 2018</vt:lpstr>
      <vt:lpstr>Acrobat Document</vt:lpstr>
      <vt:lpstr>ETSI SmartM2M Smart lift Workshop 24 November 2022</vt:lpstr>
      <vt:lpstr>Agenda</vt:lpstr>
      <vt:lpstr>ETSI and OneM2M  standards for  lift and escalators sector.</vt:lpstr>
      <vt:lpstr>ETSI: The open, global ICT standards organization… </vt:lpstr>
      <vt:lpstr>The power of global and local partnerships…</vt:lpstr>
      <vt:lpstr>VALUE: From Connectivity to Information sharing</vt:lpstr>
      <vt:lpstr>IoT: what is about!</vt:lpstr>
      <vt:lpstr>PowerPoint Presentation</vt:lpstr>
      <vt:lpstr>TC SmartM2M:  ETSI Smart Lifts Standardization  </vt:lpstr>
      <vt:lpstr>PowerPoint Presentation</vt:lpstr>
      <vt:lpstr>PowerPoint Presentation</vt:lpstr>
      <vt:lpstr>PowerPoint Presentation</vt:lpstr>
      <vt:lpstr>PowerPoint Presentation</vt:lpstr>
      <vt:lpstr>Smart Lift IoT System - ETSI TS 103 735 : Architecture</vt:lpstr>
      <vt:lpstr>Smart Lift IoT System - ETSI TS 103 735 : Architecture</vt:lpstr>
      <vt:lpstr>OneM2M mapping</vt:lpstr>
      <vt:lpstr>PowerPoint Presentation</vt:lpstr>
      <vt:lpstr>TC SmartM2M Smart Lifts Standardization:  The ingredients  </vt:lpstr>
      <vt:lpstr>OneM2M</vt:lpstr>
      <vt:lpstr>PowerPoint Presentation</vt:lpstr>
      <vt:lpstr>PowerPoint Presentation</vt:lpstr>
      <vt:lpstr>Universal semantic interoperability using SAREF/oneM2M</vt:lpstr>
      <vt:lpstr>SAREF and its extensions</vt:lpstr>
      <vt:lpstr>PowerPoint Presentation</vt:lpstr>
      <vt:lpstr>Discussion and 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Report from XX to OCG</dc:title>
  <dc:subject>&lt;Speech title here&gt;</dc:subject>
  <dc:creator>Christine Mera</dc:creator>
  <cp:keywords>Amdocs</cp:keywords>
  <cp:lastModifiedBy>Scarrone Enrico</cp:lastModifiedBy>
  <cp:revision>62</cp:revision>
  <dcterms:created xsi:type="dcterms:W3CDTF">2018-12-18T08:47:19Z</dcterms:created>
  <dcterms:modified xsi:type="dcterms:W3CDTF">2022-11-24T12:11:22Z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curityLevel">
    <vt:lpwstr>Level 2 – Sensitive</vt:lpwstr>
  </property>
  <property fmtid="{D5CDD505-2E9C-101B-9397-08002B2CF9AE}" pid="3" name="Updated">
    <vt:bool>true</vt:bool>
  </property>
  <property fmtid="{D5CDD505-2E9C-101B-9397-08002B2CF9AE}" pid="4" name="ContentTypeId">
    <vt:lpwstr>0x010100C169189ABC708B42A55EEB59F874FE96</vt:lpwstr>
  </property>
  <property fmtid="{D5CDD505-2E9C-101B-9397-08002B2CF9AE}" pid="5" name="MSIP_Label_d5e397fc-1581-4f20-a09a-f1b2dd53ab2e_Enabled">
    <vt:lpwstr>true</vt:lpwstr>
  </property>
  <property fmtid="{D5CDD505-2E9C-101B-9397-08002B2CF9AE}" pid="6" name="MSIP_Label_d5e397fc-1581-4f20-a09a-f1b2dd53ab2e_SetDate">
    <vt:lpwstr>2022-01-18T12:36:27Z</vt:lpwstr>
  </property>
  <property fmtid="{D5CDD505-2E9C-101B-9397-08002B2CF9AE}" pid="7" name="MSIP_Label_d5e397fc-1581-4f20-a09a-f1b2dd53ab2e_Method">
    <vt:lpwstr>Privileged</vt:lpwstr>
  </property>
  <property fmtid="{D5CDD505-2E9C-101B-9397-08002B2CF9AE}" pid="8" name="MSIP_Label_d5e397fc-1581-4f20-a09a-f1b2dd53ab2e_Name">
    <vt:lpwstr>PUBBLICO</vt:lpwstr>
  </property>
  <property fmtid="{D5CDD505-2E9C-101B-9397-08002B2CF9AE}" pid="9" name="MSIP_Label_d5e397fc-1581-4f20-a09a-f1b2dd53ab2e_SiteId">
    <vt:lpwstr>6815f468-021c-48f2-a6b2-d65c8e979dfb</vt:lpwstr>
  </property>
  <property fmtid="{D5CDD505-2E9C-101B-9397-08002B2CF9AE}" pid="10" name="MSIP_Label_d5e397fc-1581-4f20-a09a-f1b2dd53ab2e_ActionId">
    <vt:lpwstr>3fe7dcba-ff57-4335-ba48-dbcd0148855f</vt:lpwstr>
  </property>
  <property fmtid="{D5CDD505-2E9C-101B-9397-08002B2CF9AE}" pid="11" name="MSIP_Label_d5e397fc-1581-4f20-a09a-f1b2dd53ab2e_ContentBits">
    <vt:lpwstr>0</vt:lpwstr>
  </property>
</Properties>
</file>