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4" r:id="rId5"/>
  </p:sldMasterIdLst>
  <p:notesMasterIdLst>
    <p:notesMasterId r:id="rId30"/>
  </p:notesMasterIdLst>
  <p:handoutMasterIdLst>
    <p:handoutMasterId r:id="rId31"/>
  </p:handoutMasterIdLst>
  <p:sldIdLst>
    <p:sldId id="3839" r:id="rId6"/>
    <p:sldId id="22008" r:id="rId7"/>
    <p:sldId id="2134806319" r:id="rId8"/>
    <p:sldId id="22751" r:id="rId9"/>
    <p:sldId id="385" r:id="rId10"/>
    <p:sldId id="386" r:id="rId11"/>
    <p:sldId id="2145706548" r:id="rId12"/>
    <p:sldId id="2146846448" r:id="rId13"/>
    <p:sldId id="2145706621" r:id="rId14"/>
    <p:sldId id="2146846442" r:id="rId15"/>
    <p:sldId id="22752" r:id="rId16"/>
    <p:sldId id="2146846440" r:id="rId17"/>
    <p:sldId id="2146846444" r:id="rId18"/>
    <p:sldId id="2146846446" r:id="rId19"/>
    <p:sldId id="2146846438" r:id="rId20"/>
    <p:sldId id="2146846445" r:id="rId21"/>
    <p:sldId id="2146846449" r:id="rId22"/>
    <p:sldId id="2145706614" r:id="rId23"/>
    <p:sldId id="2145706634" r:id="rId24"/>
    <p:sldId id="2145706624" r:id="rId25"/>
    <p:sldId id="2145706639" r:id="rId26"/>
    <p:sldId id="2145706632" r:id="rId27"/>
    <p:sldId id="2145706631" r:id="rId28"/>
    <p:sldId id="2146846443" r:id="rId29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8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5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A9"/>
    <a:srgbClr val="F5ADAD"/>
    <a:srgbClr val="58585A"/>
    <a:srgbClr val="7C7C7C"/>
    <a:srgbClr val="0058A2"/>
    <a:srgbClr val="1F497D"/>
    <a:srgbClr val="FFFF00"/>
    <a:srgbClr val="1F4B7D"/>
    <a:srgbClr val="DCDCDC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CCCF44-221C-4AB5-AF6B-29A5358C67BE}" v="74" dt="2023-04-19T05:52:31.0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4" autoAdjust="0"/>
    <p:restoredTop sz="85176" autoAdjust="0"/>
  </p:normalViewPr>
  <p:slideViewPr>
    <p:cSldViewPr>
      <p:cViewPr varScale="1">
        <p:scale>
          <a:sx n="96" d="100"/>
          <a:sy n="96" d="100"/>
        </p:scale>
        <p:origin x="998" y="77"/>
      </p:cViewPr>
      <p:guideLst>
        <p:guide orient="horz" pos="678"/>
        <p:guide pos="2880"/>
        <p:guide orient="horz" pos="5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86"/>
    </p:cViewPr>
  </p:sorterViewPr>
  <p:notesViewPr>
    <p:cSldViewPr>
      <p:cViewPr varScale="1">
        <p:scale>
          <a:sx n="98" d="100"/>
          <a:sy n="98" d="100"/>
        </p:scale>
        <p:origin x="-351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04929-0CB8-4C8F-B35E-07CE3AFAB9F7}" type="datetimeFigureOut">
              <a:rPr lang="fr-CH" smtClean="0"/>
              <a:t>23.04.2023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42417-273F-4C42-B2FF-65DB4A2BE73C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92325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7E8E0-0D3D-41CA-8D25-F5788B78549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76D2D-CF9E-47DC-A4C3-3C5A97CA601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30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FE7A-8EF3-4502-8788-3F64DADF0B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478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Starting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definition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77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the all-electric system needs also connectivity and automation which will be shown later on. Therefore IEC called is the all-electric and connected society (AECS).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E7B5A-4229-49BB-BF45-38BAD0652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052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Suggested</a:t>
            </a:r>
            <a:r>
              <a:rPr lang="de-DE" dirty="0"/>
              <a:t> </a:t>
            </a:r>
            <a:r>
              <a:rPr lang="de-DE" dirty="0" err="1"/>
              <a:t>definition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ahG</a:t>
            </a:r>
            <a:r>
              <a:rPr lang="de-DE" dirty="0"/>
              <a:t> 95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61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graphic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shows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automation</a:t>
            </a:r>
            <a:r>
              <a:rPr lang="de-DE" dirty="0"/>
              <a:t> and </a:t>
            </a:r>
            <a:r>
              <a:rPr lang="de-DE" dirty="0" err="1"/>
              <a:t>connectivity</a:t>
            </a:r>
            <a:r>
              <a:rPr lang="de-DE" dirty="0"/>
              <a:t> to </a:t>
            </a:r>
            <a:r>
              <a:rPr lang="de-DE" dirty="0" err="1"/>
              <a:t>contral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network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needed</a:t>
            </a:r>
            <a:r>
              <a:rPr lang="de-DE" dirty="0"/>
              <a:t>.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uses</a:t>
            </a:r>
            <a:r>
              <a:rPr lang="de-DE" dirty="0"/>
              <a:t> </a:t>
            </a:r>
            <a:r>
              <a:rPr lang="de-DE" dirty="0" err="1"/>
              <a:t>cases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menitioned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</a:p>
          <a:p>
            <a:r>
              <a:rPr lang="de-DE" dirty="0" err="1"/>
              <a:t>Sector</a:t>
            </a:r>
            <a:r>
              <a:rPr lang="de-DE" dirty="0"/>
              <a:t> Coupling </a:t>
            </a:r>
            <a:r>
              <a:rPr lang="de-DE" dirty="0" err="1"/>
              <a:t>means</a:t>
            </a:r>
            <a:r>
              <a:rPr lang="de-DE" dirty="0"/>
              <a:t> intelligent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management</a:t>
            </a:r>
            <a:r>
              <a:rPr lang="de-DE" dirty="0"/>
              <a:t> </a:t>
            </a:r>
            <a:r>
              <a:rPr lang="de-DE" dirty="0" err="1"/>
              <a:t>cross</a:t>
            </a:r>
            <a:r>
              <a:rPr lang="de-DE" dirty="0"/>
              <a:t> different </a:t>
            </a:r>
            <a:r>
              <a:rPr lang="de-DE" dirty="0" err="1"/>
              <a:t>sectors</a:t>
            </a:r>
            <a:r>
              <a:rPr lang="de-DE" dirty="0"/>
              <a:t> and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carriers</a:t>
            </a:r>
            <a:r>
              <a:rPr lang="de-DE" dirty="0"/>
              <a:t> (power-to-X)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4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semantic</a:t>
            </a:r>
            <a:r>
              <a:rPr lang="de-DE" dirty="0"/>
              <a:t> </a:t>
            </a:r>
            <a:r>
              <a:rPr lang="de-DE" dirty="0" err="1"/>
              <a:t>interoperability</a:t>
            </a:r>
            <a:r>
              <a:rPr lang="de-DE" dirty="0"/>
              <a:t> to </a:t>
            </a:r>
            <a:r>
              <a:rPr lang="de-DE" dirty="0" err="1"/>
              <a:t>exchange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different </a:t>
            </a:r>
            <a:r>
              <a:rPr lang="de-DE" dirty="0" err="1"/>
              <a:t>sectors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62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E7B5A-4229-49BB-BF45-38BAD0652391}" type="slidenum">
              <a:rPr lang="de-CH" smtClean="0"/>
              <a:pPr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81217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And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standards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97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Coming back to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intial</a:t>
            </a:r>
            <a:r>
              <a:rPr lang="de-DE" dirty="0"/>
              <a:t> </a:t>
            </a:r>
            <a:r>
              <a:rPr lang="de-DE" dirty="0" err="1"/>
              <a:t>graphic</a:t>
            </a:r>
            <a:r>
              <a:rPr lang="de-DE" dirty="0"/>
              <a:t> </a:t>
            </a:r>
            <a:r>
              <a:rPr lang="de-DE" dirty="0" err="1"/>
              <a:t>demonstrating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changes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discussed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might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define</a:t>
            </a:r>
            <a:r>
              <a:rPr lang="de-DE" dirty="0"/>
              <a:t> an </a:t>
            </a:r>
            <a:r>
              <a:rPr lang="de-DE" dirty="0" err="1"/>
              <a:t>architecture</a:t>
            </a:r>
            <a:r>
              <a:rPr lang="de-DE" dirty="0"/>
              <a:t> </a:t>
            </a:r>
            <a:r>
              <a:rPr lang="de-DE" dirty="0" err="1"/>
              <a:t>framework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97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These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 e. g.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industry</a:t>
            </a:r>
            <a:r>
              <a:rPr lang="de-DE" dirty="0"/>
              <a:t> 4.0 </a:t>
            </a:r>
            <a:r>
              <a:rPr lang="de-DE" dirty="0" err="1"/>
              <a:t>or</a:t>
            </a:r>
            <a:r>
              <a:rPr lang="de-DE" dirty="0"/>
              <a:t> SGAM</a:t>
            </a:r>
          </a:p>
          <a:p>
            <a:r>
              <a:rPr lang="de-DE" dirty="0"/>
              <a:t>But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still </a:t>
            </a:r>
            <a:r>
              <a:rPr lang="de-DE" dirty="0" err="1"/>
              <a:t>considered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X </a:t>
            </a:r>
            <a:r>
              <a:rPr lang="de-DE" dirty="0" err="1"/>
              <a:t>achis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linear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chain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63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But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value</a:t>
            </a:r>
            <a:r>
              <a:rPr lang="de-DE" dirty="0"/>
              <a:t> network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an own </a:t>
            </a:r>
            <a:r>
              <a:rPr lang="de-DE" dirty="0" err="1"/>
              <a:t>layer</a:t>
            </a:r>
            <a:r>
              <a:rPr lang="de-DE" dirty="0"/>
              <a:t>. So </a:t>
            </a:r>
            <a:r>
              <a:rPr lang="de-DE" dirty="0" err="1"/>
              <a:t>the</a:t>
            </a:r>
            <a:r>
              <a:rPr lang="de-DE" dirty="0"/>
              <a:t> Y-</a:t>
            </a:r>
            <a:r>
              <a:rPr lang="de-DE" dirty="0" err="1"/>
              <a:t>achsis</a:t>
            </a:r>
            <a:r>
              <a:rPr lang="de-DE" dirty="0"/>
              <a:t> was </a:t>
            </a:r>
            <a:r>
              <a:rPr lang="de-DE" dirty="0" err="1"/>
              <a:t>moved</a:t>
            </a:r>
            <a:r>
              <a:rPr lang="de-DE" dirty="0"/>
              <a:t> to radial </a:t>
            </a:r>
            <a:r>
              <a:rPr lang="de-DE" dirty="0" err="1"/>
              <a:t>circles</a:t>
            </a:r>
            <a:r>
              <a:rPr lang="de-DE" dirty="0"/>
              <a:t>.</a:t>
            </a:r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added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societal</a:t>
            </a:r>
            <a:r>
              <a:rPr lang="de-DE" dirty="0"/>
              <a:t> </a:t>
            </a:r>
            <a:r>
              <a:rPr lang="de-DE" dirty="0" err="1"/>
              <a:t>aspect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top </a:t>
            </a:r>
            <a:r>
              <a:rPr lang="de-DE" dirty="0" err="1"/>
              <a:t>layer</a:t>
            </a:r>
            <a:r>
              <a:rPr lang="de-DE" dirty="0"/>
              <a:t> and </a:t>
            </a:r>
            <a:r>
              <a:rPr lang="de-DE" dirty="0" err="1"/>
              <a:t>added</a:t>
            </a:r>
            <a:r>
              <a:rPr lang="de-DE" dirty="0"/>
              <a:t> an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basic</a:t>
            </a:r>
            <a:r>
              <a:rPr lang="de-DE" dirty="0"/>
              <a:t> </a:t>
            </a:r>
            <a:r>
              <a:rPr lang="de-DE" dirty="0" err="1"/>
              <a:t>technologies</a:t>
            </a:r>
            <a:r>
              <a:rPr lang="de-DE" dirty="0"/>
              <a:t>.</a:t>
            </a:r>
          </a:p>
          <a:p>
            <a:r>
              <a:rPr lang="de-DE" dirty="0"/>
              <a:t>But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a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consideration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might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further</a:t>
            </a:r>
            <a:r>
              <a:rPr lang="de-DE" dirty="0"/>
              <a:t> </a:t>
            </a:r>
            <a:r>
              <a:rPr lang="de-DE" dirty="0" err="1"/>
              <a:t>discussed</a:t>
            </a:r>
            <a:r>
              <a:rPr lang="de-DE" dirty="0"/>
              <a:t> and </a:t>
            </a:r>
            <a:r>
              <a:rPr lang="de-DE" dirty="0" err="1"/>
              <a:t>improved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01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07811" y="4690269"/>
            <a:ext cx="6042378" cy="4443413"/>
          </a:xfrm>
        </p:spPr>
        <p:txBody>
          <a:bodyPr/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de-DE" sz="2000" i="1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Motivation </a:t>
            </a:r>
            <a:r>
              <a:rPr lang="de-DE" sz="2000" i="1" dirty="0" err="1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de-DE" sz="2000" i="1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i="1" dirty="0" err="1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sz="2000" i="1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AECS</a:t>
            </a:r>
            <a:endParaRPr lang="de-DE" dirty="0"/>
          </a:p>
          <a:p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E7B5A-4229-49BB-BF45-38BAD0652391}" type="slidenum">
              <a:rPr lang="de-CH" smtClean="0"/>
              <a:pPr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40002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top </a:t>
            </a:r>
            <a:r>
              <a:rPr lang="de-DE" dirty="0" err="1"/>
              <a:t>layer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408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This </a:t>
            </a:r>
            <a:r>
              <a:rPr lang="de-DE" dirty="0" err="1"/>
              <a:t>architecture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might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to </a:t>
            </a:r>
            <a:r>
              <a:rPr lang="de-DE" dirty="0" err="1"/>
              <a:t>map</a:t>
            </a:r>
            <a:r>
              <a:rPr lang="de-DE" dirty="0"/>
              <a:t> also </a:t>
            </a:r>
            <a:r>
              <a:rPr lang="de-DE" dirty="0" err="1"/>
              <a:t>standards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committees</a:t>
            </a:r>
            <a:r>
              <a:rPr lang="de-DE" dirty="0"/>
              <a:t>,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an </a:t>
            </a:r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mapping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IEC </a:t>
            </a:r>
            <a:r>
              <a:rPr lang="de-DE" dirty="0" err="1"/>
              <a:t>committees</a:t>
            </a:r>
            <a:r>
              <a:rPr lang="de-DE" dirty="0"/>
              <a:t> (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example</a:t>
            </a:r>
            <a:r>
              <a:rPr lang="de-DE" dirty="0"/>
              <a:t>).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71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70224-FE03-429C-83B7-DC36E71A855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513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E7B5A-4229-49BB-BF45-38BAD0652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67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E7B5A-4229-49BB-BF45-38BAD0652391}" type="slidenum">
              <a:rPr lang="en-US" noProof="0" smtClean="0"/>
              <a:pPr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7723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E7B5A-4229-49BB-BF45-38BAD0652391}" type="slidenum">
              <a:rPr lang="en-US" noProof="0" smtClean="0"/>
              <a:pPr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1307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characteristic will be the electrification of applications using fossil fuels today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E7B5A-4229-49BB-BF45-38BAD0652391}" type="slidenum">
              <a:rPr lang="en-US" noProof="0" smtClean="0"/>
              <a:pPr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8829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77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/>
              <a:t>IEC </a:t>
            </a:r>
            <a:r>
              <a:rPr lang="de-DE" sz="1200" dirty="0" err="1"/>
              <a:t>is</a:t>
            </a:r>
            <a:r>
              <a:rPr lang="de-DE" sz="1200" dirty="0"/>
              <a:t> </a:t>
            </a:r>
            <a:r>
              <a:rPr lang="de-DE" sz="1200" dirty="0" err="1"/>
              <a:t>already</a:t>
            </a:r>
            <a:r>
              <a:rPr lang="de-DE" sz="1200" dirty="0"/>
              <a:t> </a:t>
            </a:r>
            <a:r>
              <a:rPr lang="de-DE" sz="1200" dirty="0" err="1"/>
              <a:t>active</a:t>
            </a:r>
            <a:r>
              <a:rPr lang="de-DE" sz="1200" dirty="0"/>
              <a:t> and </a:t>
            </a:r>
            <a:r>
              <a:rPr lang="de-DE" sz="1200" dirty="0" err="1"/>
              <a:t>well</a:t>
            </a:r>
            <a:r>
              <a:rPr lang="de-DE" sz="1200" dirty="0"/>
              <a:t> </a:t>
            </a:r>
            <a:r>
              <a:rPr lang="de-DE" sz="1200" dirty="0" err="1"/>
              <a:t>positioned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AECS</a:t>
            </a:r>
            <a:endParaRPr lang="de-DE" sz="1200" dirty="0">
              <a:latin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E7B5A-4229-49BB-BF45-38BAD0652391}" type="slidenum">
              <a:rPr lang="de-CH" smtClean="0"/>
              <a:pPr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77550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 flip="none" rotWithShape="1">
          <a:gsLst>
            <a:gs pos="0">
              <a:srgbClr val="FFFFFF"/>
            </a:gs>
            <a:gs pos="40000">
              <a:schemeClr val="bg1"/>
            </a:gs>
            <a:gs pos="100000">
              <a:srgbClr val="7C7C7C"/>
            </a:gs>
          </a:gsLst>
          <a:lin ang="5400000" scaled="0"/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50444" y="3723878"/>
            <a:ext cx="9216000" cy="1447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454" y="3807978"/>
            <a:ext cx="1146050" cy="13197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67545" y="1983199"/>
            <a:ext cx="806489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lang="fr-CH" sz="4000">
                <a:ln w="11430">
                  <a:solidFill>
                    <a:schemeClr val="tx2"/>
                  </a:solidFill>
                </a:ln>
                <a:solidFill>
                  <a:srgbClr val="FFC000"/>
                </a:solidFill>
                <a:effectLst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(change font </a:t>
            </a:r>
            <a:r>
              <a:rPr lang="en-US" dirty="0" err="1"/>
              <a:t>colour</a:t>
            </a:r>
            <a:r>
              <a:rPr lang="en-US" dirty="0"/>
              <a:t> if required)</a:t>
            </a:r>
            <a:endParaRPr lang="en-US" sz="5000" b="1" dirty="0">
              <a:ln w="11430">
                <a:solidFill>
                  <a:schemeClr val="tx2"/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05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 table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829477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und table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31168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ound table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55914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ormity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17307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und table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32251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m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63951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845831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le background &amp; text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06466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le background &amp; text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901882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le background &amp; text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3108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background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43516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ircle background &amp; text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69957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Zwischentitel mit Bild 1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9144000" cy="5144400"/>
          </a:xfrm>
          <a:solidFill>
            <a:srgbClr val="C7D6F1"/>
          </a:solidFill>
        </p:spPr>
        <p:txBody>
          <a:bodyPr tIns="720000" anchor="t" anchorCtr="0"/>
          <a:lstStyle>
            <a:lvl1pPr marL="0" indent="0" algn="ctr">
              <a:spcBef>
                <a:spcPts val="0"/>
              </a:spcBef>
              <a:buNone/>
              <a:defRPr/>
            </a:lvl1pPr>
          </a:lstStyle>
          <a:p>
            <a:r>
              <a:rPr lang="de-DE" noProof="0" dirty="0"/>
              <a:t>Bild oder Video auf Platzhalter ziehen</a:t>
            </a:r>
            <a:br>
              <a:rPr lang="de-DE" noProof="0" dirty="0"/>
            </a:br>
            <a:r>
              <a:rPr lang="de-DE" noProof="0" dirty="0"/>
              <a:t>oder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288000" y="3600000"/>
            <a:ext cx="7344000" cy="432000"/>
          </a:xfrm>
          <a:solidFill>
            <a:schemeClr val="bg1"/>
          </a:solidFill>
        </p:spPr>
        <p:txBody>
          <a:bodyPr wrap="none" lIns="288000" tIns="72000" rIns="288000" bIns="72000" anchor="ctr" anchorCtr="0"/>
          <a:lstStyle/>
          <a:p>
            <a:r>
              <a:rPr lang="de-DE" noProof="0"/>
              <a:t>Mastertitelformat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79664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3672000" y="1080000"/>
            <a:ext cx="4896000" cy="3240000"/>
          </a:xfrm>
          <a:solidFill>
            <a:srgbClr val="EAEAEA"/>
          </a:solidFill>
          <a:ln>
            <a:solidFill>
              <a:srgbClr val="FFFFFF"/>
            </a:solidFill>
          </a:ln>
        </p:spPr>
        <p:txBody>
          <a:bodyPr lIns="180000" tIns="108000" rIns="180000" bIns="108000" anchor="ctr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76000" y="249900"/>
            <a:ext cx="7560000" cy="648000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21CDDAC-1627-4EDA-805C-E959A582276D}" type="datetime1">
              <a:rPr lang="de-DE" noProof="0" smtClean="0"/>
              <a:t>23.04.2023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noProof="0"/>
              <a:t>© DKE - VDE Verband der Elektrotechnik Elektronik Informationstechnik e.V.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AA1E7D3-1333-45EE-ABB9-51527D316BA3}" type="slidenum">
              <a:rPr lang="de-DE" noProof="0" smtClean="0"/>
              <a:pPr/>
              <a:t>‹Nr.›</a:t>
            </a:fld>
            <a:endParaRPr lang="de-DE" noProof="0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76000" y="1080000"/>
            <a:ext cx="2952000" cy="3240000"/>
          </a:xfrm>
          <a:solidFill>
            <a:srgbClr val="C7D6F1"/>
          </a:solidFill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auf Platzhalter ziehen</a:t>
            </a:r>
            <a:br>
              <a:rPr lang="de-DE" noProof="0" dirty="0"/>
            </a:br>
            <a:r>
              <a:rPr lang="de-DE" noProof="0" dirty="0"/>
              <a:t>oder durch Klicken</a:t>
            </a:r>
            <a:br>
              <a:rPr lang="de-DE" noProof="0" dirty="0"/>
            </a:br>
            <a:r>
              <a:rPr lang="de-DE" noProof="0" dirty="0"/>
              <a:t>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23626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1F9F4-CA8B-435F-816B-B6913BD8A100}" type="datetime1">
              <a:rPr lang="de-DE" noProof="0" smtClean="0"/>
              <a:t>23.04.2023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DKE - VDE Verband der Elektrotechnik Elektronik Informationstechnik e.V.</a:t>
            </a:r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1E7D3-1333-45EE-ABB9-51527D316BA3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605987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5B52-9058-4DC5-BC36-D59DDE5089E3}" type="datetime1">
              <a:rPr lang="de-DE" noProof="0" smtClean="0"/>
              <a:t>23.04.2023</a:t>
            </a:fld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DKE - VDE Verband der Elektrotechnik Elektronik Informationstechnik e.V.</a:t>
            </a:r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1E7D3-1333-45EE-ABB9-51527D316BA3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068147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1180B1A-1614-EEC2-2373-CA6E32983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931" y="1900471"/>
            <a:ext cx="4091769" cy="776147"/>
          </a:xfrm>
        </p:spPr>
        <p:txBody>
          <a:bodyPr/>
          <a:lstStyle/>
          <a:p>
            <a:r>
              <a:rPr lang="en-GB" noProof="0" dirty="0"/>
              <a:t>Presentation title (1 or 2 lines)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75596C-4998-B144-B01A-8C58055AA0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931" y="3207360"/>
            <a:ext cx="3992165" cy="300083"/>
          </a:xfrm>
        </p:spPr>
        <p:txBody>
          <a:bodyPr/>
          <a:lstStyle>
            <a:lvl1pPr marL="0" indent="0">
              <a:buNone/>
              <a:defRPr sz="135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sz="1500" noProof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Presented by: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45D2B8A-99D4-BE4A-9E4D-126919EAD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535" y="4730795"/>
            <a:ext cx="2694384" cy="276999"/>
          </a:xfrm>
        </p:spPr>
        <p:txBody>
          <a:bodyPr/>
          <a:lstStyle>
            <a:lvl1pPr marL="0" indent="0">
              <a:buNone/>
              <a:defRPr sz="105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noProof="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DD/MM/YYYY</a:t>
            </a:r>
          </a:p>
        </p:txBody>
      </p:sp>
      <p:sp>
        <p:nvSpPr>
          <p:cNvPr id="213" name="Picture Placeholder  212" descr="Picture placeholder 50.">
            <a:extLst>
              <a:ext uri="{FF2B5EF4-FFF2-40B4-BE49-F238E27FC236}">
                <a16:creationId xmlns:a16="http://schemas.microsoft.com/office/drawing/2014/main" id="{A057584B-BDDE-FA4E-9A8D-E58DAD1C95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4720" y="2"/>
            <a:ext cx="4309281" cy="5143502"/>
          </a:xfrm>
          <a:custGeom>
            <a:avLst/>
            <a:gdLst>
              <a:gd name="connsiteX0" fmla="*/ 392327 w 5745708"/>
              <a:gd name="connsiteY0" fmla="*/ 5096358 h 6825345"/>
              <a:gd name="connsiteX1" fmla="*/ 627227 w 5745708"/>
              <a:gd name="connsiteY1" fmla="*/ 5598436 h 6825345"/>
              <a:gd name="connsiteX2" fmla="*/ 607858 w 5745708"/>
              <a:gd name="connsiteY2" fmla="*/ 5556609 h 6825345"/>
              <a:gd name="connsiteX3" fmla="*/ 595251 w 5745708"/>
              <a:gd name="connsiteY3" fmla="*/ 5527499 h 6825345"/>
              <a:gd name="connsiteX4" fmla="*/ 589787 w 5745708"/>
              <a:gd name="connsiteY4" fmla="*/ 5514123 h 6825345"/>
              <a:gd name="connsiteX5" fmla="*/ 598291 w 5745708"/>
              <a:gd name="connsiteY5" fmla="*/ 5528774 h 6825345"/>
              <a:gd name="connsiteX6" fmla="*/ 617957 w 5745708"/>
              <a:gd name="connsiteY6" fmla="*/ 5560438 h 6825345"/>
              <a:gd name="connsiteX7" fmla="*/ 647380 w 5745708"/>
              <a:gd name="connsiteY7" fmla="*/ 5606071 h 6825345"/>
              <a:gd name="connsiteX8" fmla="*/ 628460 w 5745708"/>
              <a:gd name="connsiteY8" fmla="*/ 5556015 h 6825345"/>
              <a:gd name="connsiteX9" fmla="*/ 610793 w 5745708"/>
              <a:gd name="connsiteY9" fmla="*/ 5505575 h 6825345"/>
              <a:gd name="connsiteX10" fmla="*/ 687369 w 5745708"/>
              <a:gd name="connsiteY10" fmla="*/ 5628889 h 6825345"/>
              <a:gd name="connsiteX11" fmla="*/ 725595 w 5745708"/>
              <a:gd name="connsiteY11" fmla="*/ 5686281 h 6825345"/>
              <a:gd name="connsiteX12" fmla="*/ 765244 w 5745708"/>
              <a:gd name="connsiteY12" fmla="*/ 5742463 h 6825345"/>
              <a:gd name="connsiteX13" fmla="*/ 729464 w 5745708"/>
              <a:gd name="connsiteY13" fmla="*/ 5684432 h 6825345"/>
              <a:gd name="connsiteX14" fmla="*/ 715646 w 5745708"/>
              <a:gd name="connsiteY14" fmla="*/ 5645857 h 6825345"/>
              <a:gd name="connsiteX15" fmla="*/ 734418 w 5745708"/>
              <a:gd name="connsiteY15" fmla="*/ 5656043 h 6825345"/>
              <a:gd name="connsiteX16" fmla="*/ 868417 w 5745708"/>
              <a:gd name="connsiteY16" fmla="*/ 5825800 h 6825345"/>
              <a:gd name="connsiteX17" fmla="*/ 836783 w 5745708"/>
              <a:gd name="connsiteY17" fmla="*/ 5757092 h 6825345"/>
              <a:gd name="connsiteX18" fmla="*/ 945165 w 5745708"/>
              <a:gd name="connsiteY18" fmla="*/ 5928274 h 6825345"/>
              <a:gd name="connsiteX19" fmla="*/ 1053589 w 5745708"/>
              <a:gd name="connsiteY19" fmla="*/ 6085973 h 6825345"/>
              <a:gd name="connsiteX20" fmla="*/ 1080888 w 5745708"/>
              <a:gd name="connsiteY20" fmla="*/ 6093606 h 6825345"/>
              <a:gd name="connsiteX21" fmla="*/ 1132571 w 5745708"/>
              <a:gd name="connsiteY21" fmla="*/ 6146597 h 6825345"/>
              <a:gd name="connsiteX22" fmla="*/ 1232873 w 5745708"/>
              <a:gd name="connsiteY22" fmla="*/ 6232146 h 6825345"/>
              <a:gd name="connsiteX23" fmla="*/ 1182701 w 5745708"/>
              <a:gd name="connsiteY23" fmla="*/ 6175325 h 6825345"/>
              <a:gd name="connsiteX24" fmla="*/ 1245523 w 5745708"/>
              <a:gd name="connsiteY24" fmla="*/ 6226085 h 6825345"/>
              <a:gd name="connsiteX25" fmla="*/ 1289765 w 5745708"/>
              <a:gd name="connsiteY25" fmla="*/ 6259514 h 6825345"/>
              <a:gd name="connsiteX26" fmla="*/ 1291530 w 5745708"/>
              <a:gd name="connsiteY26" fmla="*/ 6260896 h 6825345"/>
              <a:gd name="connsiteX27" fmla="*/ 565658 w 5745708"/>
              <a:gd name="connsiteY27" fmla="*/ 5311450 h 6825345"/>
              <a:gd name="connsiteX28" fmla="*/ 474304 w 5745708"/>
              <a:gd name="connsiteY28" fmla="*/ 5177801 h 6825345"/>
              <a:gd name="connsiteX29" fmla="*/ 503749 w 5745708"/>
              <a:gd name="connsiteY29" fmla="*/ 5264603 h 6825345"/>
              <a:gd name="connsiteX30" fmla="*/ 569973 w 5745708"/>
              <a:gd name="connsiteY30" fmla="*/ 5374690 h 6825345"/>
              <a:gd name="connsiteX31" fmla="*/ 614620 w 5745708"/>
              <a:gd name="connsiteY31" fmla="*/ 5411287 h 6825345"/>
              <a:gd name="connsiteX32" fmla="*/ 655969 w 5745708"/>
              <a:gd name="connsiteY32" fmla="*/ 5503872 h 6825345"/>
              <a:gd name="connsiteX33" fmla="*/ 709566 w 5745708"/>
              <a:gd name="connsiteY33" fmla="*/ 5578449 h 6825345"/>
              <a:gd name="connsiteX34" fmla="*/ 635157 w 5745708"/>
              <a:gd name="connsiteY34" fmla="*/ 5497707 h 6825345"/>
              <a:gd name="connsiteX35" fmla="*/ 550776 w 5745708"/>
              <a:gd name="connsiteY35" fmla="*/ 5371480 h 6825345"/>
              <a:gd name="connsiteX36" fmla="*/ 392327 w 5745708"/>
              <a:gd name="connsiteY36" fmla="*/ 5096358 h 6825345"/>
              <a:gd name="connsiteX37" fmla="*/ 142610 w 5745708"/>
              <a:gd name="connsiteY37" fmla="*/ 4032592 h 6825345"/>
              <a:gd name="connsiteX38" fmla="*/ 143696 w 5745708"/>
              <a:gd name="connsiteY38" fmla="*/ 4076568 h 6825345"/>
              <a:gd name="connsiteX39" fmla="*/ 150795 w 5745708"/>
              <a:gd name="connsiteY39" fmla="*/ 4087371 h 6825345"/>
              <a:gd name="connsiteX40" fmla="*/ 142610 w 5745708"/>
              <a:gd name="connsiteY40" fmla="*/ 4032592 h 6825345"/>
              <a:gd name="connsiteX41" fmla="*/ 2002178 w 5745708"/>
              <a:gd name="connsiteY41" fmla="*/ 0 h 6825345"/>
              <a:gd name="connsiteX42" fmla="*/ 2095742 w 5745708"/>
              <a:gd name="connsiteY42" fmla="*/ 0 h 6825345"/>
              <a:gd name="connsiteX43" fmla="*/ 2079755 w 5745708"/>
              <a:gd name="connsiteY43" fmla="*/ 10531 h 6825345"/>
              <a:gd name="connsiteX44" fmla="*/ 1955810 w 5745708"/>
              <a:gd name="connsiteY44" fmla="*/ 72433 h 6825345"/>
              <a:gd name="connsiteX45" fmla="*/ 1890225 w 5745708"/>
              <a:gd name="connsiteY45" fmla="*/ 87511 h 6825345"/>
              <a:gd name="connsiteX46" fmla="*/ 1798488 w 5745708"/>
              <a:gd name="connsiteY46" fmla="*/ 152111 h 6825345"/>
              <a:gd name="connsiteX47" fmla="*/ 1776336 w 5745708"/>
              <a:gd name="connsiteY47" fmla="*/ 191175 h 6825345"/>
              <a:gd name="connsiteX48" fmla="*/ 1846068 w 5745708"/>
              <a:gd name="connsiteY48" fmla="*/ 160023 h 6825345"/>
              <a:gd name="connsiteX49" fmla="*/ 1881975 w 5745708"/>
              <a:gd name="connsiteY49" fmla="*/ 155173 h 6825345"/>
              <a:gd name="connsiteX50" fmla="*/ 2066616 w 5745708"/>
              <a:gd name="connsiteY50" fmla="*/ 35987 h 6825345"/>
              <a:gd name="connsiteX51" fmla="*/ 1869942 w 5745708"/>
              <a:gd name="connsiteY51" fmla="*/ 164870 h 6825345"/>
              <a:gd name="connsiteX52" fmla="*/ 1808480 w 5745708"/>
              <a:gd name="connsiteY52" fmla="*/ 230876 h 6825345"/>
              <a:gd name="connsiteX53" fmla="*/ 1797148 w 5745708"/>
              <a:gd name="connsiteY53" fmla="*/ 269196 h 6825345"/>
              <a:gd name="connsiteX54" fmla="*/ 1822001 w 5745708"/>
              <a:gd name="connsiteY54" fmla="*/ 278870 h 6825345"/>
              <a:gd name="connsiteX55" fmla="*/ 1869136 w 5745708"/>
              <a:gd name="connsiteY55" fmla="*/ 247845 h 6825345"/>
              <a:gd name="connsiteX56" fmla="*/ 1906169 w 5745708"/>
              <a:gd name="connsiteY56" fmla="*/ 182818 h 6825345"/>
              <a:gd name="connsiteX57" fmla="*/ 2051585 w 5745708"/>
              <a:gd name="connsiteY57" fmla="*/ 68946 h 6825345"/>
              <a:gd name="connsiteX58" fmla="*/ 2140600 w 5745708"/>
              <a:gd name="connsiteY58" fmla="*/ 10511 h 6825345"/>
              <a:gd name="connsiteX59" fmla="*/ 2157277 w 5745708"/>
              <a:gd name="connsiteY59" fmla="*/ 0 h 6825345"/>
              <a:gd name="connsiteX60" fmla="*/ 5745708 w 5745708"/>
              <a:gd name="connsiteY60" fmla="*/ 0 h 6825345"/>
              <a:gd name="connsiteX61" fmla="*/ 5745708 w 5745708"/>
              <a:gd name="connsiteY61" fmla="*/ 6825345 h 6825345"/>
              <a:gd name="connsiteX62" fmla="*/ 5555148 w 5745708"/>
              <a:gd name="connsiteY62" fmla="*/ 6825345 h 6825345"/>
              <a:gd name="connsiteX63" fmla="*/ 2217305 w 5745708"/>
              <a:gd name="connsiteY63" fmla="*/ 6825345 h 6825345"/>
              <a:gd name="connsiteX64" fmla="*/ 1967292 w 5745708"/>
              <a:gd name="connsiteY64" fmla="*/ 6825345 h 6825345"/>
              <a:gd name="connsiteX65" fmla="*/ 1887077 w 5745708"/>
              <a:gd name="connsiteY65" fmla="*/ 6823856 h 6825345"/>
              <a:gd name="connsiteX66" fmla="*/ 1891947 w 5745708"/>
              <a:gd name="connsiteY66" fmla="*/ 6825345 h 6825345"/>
              <a:gd name="connsiteX67" fmla="*/ 1823192 w 5745708"/>
              <a:gd name="connsiteY67" fmla="*/ 6825345 h 6825345"/>
              <a:gd name="connsiteX68" fmla="*/ 1818749 w 5745708"/>
              <a:gd name="connsiteY68" fmla="*/ 6822346 h 6825345"/>
              <a:gd name="connsiteX69" fmla="*/ 1741597 w 5745708"/>
              <a:gd name="connsiteY69" fmla="*/ 6773203 h 6825345"/>
              <a:gd name="connsiteX70" fmla="*/ 1723356 w 5745708"/>
              <a:gd name="connsiteY70" fmla="*/ 6783454 h 6825345"/>
              <a:gd name="connsiteX71" fmla="*/ 1637298 w 5745708"/>
              <a:gd name="connsiteY71" fmla="*/ 6710068 h 6825345"/>
              <a:gd name="connsiteX72" fmla="*/ 1528639 w 5745708"/>
              <a:gd name="connsiteY72" fmla="*/ 6620820 h 6825345"/>
              <a:gd name="connsiteX73" fmla="*/ 1525174 w 5745708"/>
              <a:gd name="connsiteY73" fmla="*/ 6604257 h 6825345"/>
              <a:gd name="connsiteX74" fmla="*/ 1513373 w 5745708"/>
              <a:gd name="connsiteY74" fmla="*/ 6594984 h 6825345"/>
              <a:gd name="connsiteX75" fmla="*/ 1531020 w 5745708"/>
              <a:gd name="connsiteY75" fmla="*/ 6604362 h 6825345"/>
              <a:gd name="connsiteX76" fmla="*/ 1550941 w 5745708"/>
              <a:gd name="connsiteY76" fmla="*/ 6615079 h 6825345"/>
              <a:gd name="connsiteX77" fmla="*/ 1588528 w 5745708"/>
              <a:gd name="connsiteY77" fmla="*/ 6606446 h 6825345"/>
              <a:gd name="connsiteX78" fmla="*/ 1666379 w 5745708"/>
              <a:gd name="connsiteY78" fmla="*/ 6666668 h 6825345"/>
              <a:gd name="connsiteX79" fmla="*/ 1743893 w 5745708"/>
              <a:gd name="connsiteY79" fmla="*/ 6722445 h 6825345"/>
              <a:gd name="connsiteX80" fmla="*/ 1804059 w 5745708"/>
              <a:gd name="connsiteY80" fmla="*/ 6760446 h 6825345"/>
              <a:gd name="connsiteX81" fmla="*/ 1832334 w 5745708"/>
              <a:gd name="connsiteY81" fmla="*/ 6763633 h 6825345"/>
              <a:gd name="connsiteX82" fmla="*/ 1747230 w 5745708"/>
              <a:gd name="connsiteY82" fmla="*/ 6680064 h 6825345"/>
              <a:gd name="connsiteX83" fmla="*/ 1845154 w 5745708"/>
              <a:gd name="connsiteY83" fmla="*/ 6744240 h 6825345"/>
              <a:gd name="connsiteX84" fmla="*/ 1925855 w 5745708"/>
              <a:gd name="connsiteY84" fmla="*/ 6787110 h 6825345"/>
              <a:gd name="connsiteX85" fmla="*/ 1997671 w 5745708"/>
              <a:gd name="connsiteY85" fmla="*/ 6825323 h 6825345"/>
              <a:gd name="connsiteX86" fmla="*/ 2050671 w 5745708"/>
              <a:gd name="connsiteY86" fmla="*/ 6825323 h 6825345"/>
              <a:gd name="connsiteX87" fmla="*/ 1317636 w 5745708"/>
              <a:gd name="connsiteY87" fmla="*/ 6285242 h 6825345"/>
              <a:gd name="connsiteX88" fmla="*/ 1344870 w 5745708"/>
              <a:gd name="connsiteY88" fmla="*/ 6374832 h 6825345"/>
              <a:gd name="connsiteX89" fmla="*/ 1648458 w 5745708"/>
              <a:gd name="connsiteY89" fmla="*/ 6583735 h 6825345"/>
              <a:gd name="connsiteX90" fmla="*/ 1530808 w 5745708"/>
              <a:gd name="connsiteY90" fmla="*/ 6525130 h 6825345"/>
              <a:gd name="connsiteX91" fmla="*/ 1381054 w 5745708"/>
              <a:gd name="connsiteY91" fmla="*/ 6410748 h 6825345"/>
              <a:gd name="connsiteX92" fmla="*/ 1435393 w 5745708"/>
              <a:gd name="connsiteY92" fmla="*/ 6470968 h 6825345"/>
              <a:gd name="connsiteX93" fmla="*/ 1389643 w 5745708"/>
              <a:gd name="connsiteY93" fmla="*/ 6439816 h 6825345"/>
              <a:gd name="connsiteX94" fmla="*/ 1357881 w 5745708"/>
              <a:gd name="connsiteY94" fmla="*/ 6414447 h 6825345"/>
              <a:gd name="connsiteX95" fmla="*/ 1324098 w 5745708"/>
              <a:gd name="connsiteY95" fmla="*/ 6383762 h 6825345"/>
              <a:gd name="connsiteX96" fmla="*/ 1196604 w 5745708"/>
              <a:gd name="connsiteY96" fmla="*/ 6259129 h 6825345"/>
              <a:gd name="connsiteX97" fmla="*/ 1241250 w 5745708"/>
              <a:gd name="connsiteY97" fmla="*/ 6287923 h 6825345"/>
              <a:gd name="connsiteX98" fmla="*/ 1215930 w 5745708"/>
              <a:gd name="connsiteY98" fmla="*/ 6258024 h 6825345"/>
              <a:gd name="connsiteX99" fmla="*/ 1118518 w 5745708"/>
              <a:gd name="connsiteY99" fmla="*/ 6140028 h 6825345"/>
              <a:gd name="connsiteX100" fmla="*/ 1073787 w 5745708"/>
              <a:gd name="connsiteY100" fmla="*/ 6139771 h 6825345"/>
              <a:gd name="connsiteX101" fmla="*/ 1156360 w 5745708"/>
              <a:gd name="connsiteY101" fmla="*/ 6226787 h 6825345"/>
              <a:gd name="connsiteX102" fmla="*/ 1252517 w 5745708"/>
              <a:gd name="connsiteY102" fmla="*/ 6331579 h 6825345"/>
              <a:gd name="connsiteX103" fmla="*/ 1127000 w 5745708"/>
              <a:gd name="connsiteY103" fmla="*/ 6213880 h 6825345"/>
              <a:gd name="connsiteX104" fmla="*/ 1037602 w 5745708"/>
              <a:gd name="connsiteY104" fmla="*/ 6150531 h 6825345"/>
              <a:gd name="connsiteX105" fmla="*/ 956072 w 5745708"/>
              <a:gd name="connsiteY105" fmla="*/ 6088227 h 6825345"/>
              <a:gd name="connsiteX106" fmla="*/ 909364 w 5745708"/>
              <a:gd name="connsiteY106" fmla="*/ 6041126 h 6825345"/>
              <a:gd name="connsiteX107" fmla="*/ 857532 w 5745708"/>
              <a:gd name="connsiteY107" fmla="*/ 5971973 h 6825345"/>
              <a:gd name="connsiteX108" fmla="*/ 852600 w 5745708"/>
              <a:gd name="connsiteY108" fmla="*/ 5903818 h 6825345"/>
              <a:gd name="connsiteX109" fmla="*/ 819096 w 5745708"/>
              <a:gd name="connsiteY109" fmla="*/ 5864607 h 6825345"/>
              <a:gd name="connsiteX110" fmla="*/ 780997 w 5745708"/>
              <a:gd name="connsiteY110" fmla="*/ 5816188 h 6825345"/>
              <a:gd name="connsiteX111" fmla="*/ 713796 w 5745708"/>
              <a:gd name="connsiteY111" fmla="*/ 5733659 h 6825345"/>
              <a:gd name="connsiteX112" fmla="*/ 715177 w 5745708"/>
              <a:gd name="connsiteY112" fmla="*/ 5785121 h 6825345"/>
              <a:gd name="connsiteX113" fmla="*/ 626673 w 5745708"/>
              <a:gd name="connsiteY113" fmla="*/ 5624040 h 6825345"/>
              <a:gd name="connsiteX114" fmla="*/ 588916 w 5745708"/>
              <a:gd name="connsiteY114" fmla="*/ 5544596 h 6825345"/>
              <a:gd name="connsiteX115" fmla="*/ 525901 w 5745708"/>
              <a:gd name="connsiteY115" fmla="*/ 5450796 h 6825345"/>
              <a:gd name="connsiteX116" fmla="*/ 580072 w 5745708"/>
              <a:gd name="connsiteY116" fmla="*/ 5562607 h 6825345"/>
              <a:gd name="connsiteX117" fmla="*/ 451238 w 5745708"/>
              <a:gd name="connsiteY117" fmla="*/ 5311215 h 6825345"/>
              <a:gd name="connsiteX118" fmla="*/ 415118 w 5745708"/>
              <a:gd name="connsiteY118" fmla="*/ 5195323 h 6825345"/>
              <a:gd name="connsiteX119" fmla="*/ 374810 w 5745708"/>
              <a:gd name="connsiteY119" fmla="*/ 5059251 h 6825345"/>
              <a:gd name="connsiteX120" fmla="*/ 350212 w 5745708"/>
              <a:gd name="connsiteY120" fmla="*/ 5049659 h 6825345"/>
              <a:gd name="connsiteX121" fmla="*/ 303142 w 5745708"/>
              <a:gd name="connsiteY121" fmla="*/ 4998073 h 6825345"/>
              <a:gd name="connsiteX122" fmla="*/ 358653 w 5745708"/>
              <a:gd name="connsiteY122" fmla="*/ 5031436 h 6825345"/>
              <a:gd name="connsiteX123" fmla="*/ 266894 w 5745708"/>
              <a:gd name="connsiteY123" fmla="*/ 4832676 h 6825345"/>
              <a:gd name="connsiteX124" fmla="*/ 258263 w 5745708"/>
              <a:gd name="connsiteY124" fmla="*/ 4859213 h 6825345"/>
              <a:gd name="connsiteX125" fmla="*/ 205433 w 5745708"/>
              <a:gd name="connsiteY125" fmla="*/ 4760419 h 6825345"/>
              <a:gd name="connsiteX126" fmla="*/ 249228 w 5745708"/>
              <a:gd name="connsiteY126" fmla="*/ 4820576 h 6825345"/>
              <a:gd name="connsiteX127" fmla="*/ 198503 w 5745708"/>
              <a:gd name="connsiteY127" fmla="*/ 4657456 h 6825345"/>
              <a:gd name="connsiteX128" fmla="*/ 260008 w 5745708"/>
              <a:gd name="connsiteY128" fmla="*/ 4742151 h 6825345"/>
              <a:gd name="connsiteX129" fmla="*/ 302717 w 5745708"/>
              <a:gd name="connsiteY129" fmla="*/ 4826000 h 6825345"/>
              <a:gd name="connsiteX130" fmla="*/ 343707 w 5745708"/>
              <a:gd name="connsiteY130" fmla="*/ 4909527 h 6825345"/>
              <a:gd name="connsiteX131" fmla="*/ 318472 w 5745708"/>
              <a:gd name="connsiteY131" fmla="*/ 4837419 h 6825345"/>
              <a:gd name="connsiteX132" fmla="*/ 372641 w 5745708"/>
              <a:gd name="connsiteY132" fmla="*/ 4964560 h 6825345"/>
              <a:gd name="connsiteX133" fmla="*/ 373108 w 5745708"/>
              <a:gd name="connsiteY133" fmla="*/ 4899405 h 6825345"/>
              <a:gd name="connsiteX134" fmla="*/ 277780 w 5745708"/>
              <a:gd name="connsiteY134" fmla="*/ 4630427 h 6825345"/>
              <a:gd name="connsiteX135" fmla="*/ 231391 w 5745708"/>
              <a:gd name="connsiteY135" fmla="*/ 4550237 h 6825345"/>
              <a:gd name="connsiteX136" fmla="*/ 206750 w 5745708"/>
              <a:gd name="connsiteY136" fmla="*/ 4506965 h 6825345"/>
              <a:gd name="connsiteX137" fmla="*/ 224802 w 5745708"/>
              <a:gd name="connsiteY137" fmla="*/ 4555811 h 6825345"/>
              <a:gd name="connsiteX138" fmla="*/ 266131 w 5745708"/>
              <a:gd name="connsiteY138" fmla="*/ 4635998 h 6825345"/>
              <a:gd name="connsiteX139" fmla="*/ 301442 w 5745708"/>
              <a:gd name="connsiteY139" fmla="*/ 4758272 h 6825345"/>
              <a:gd name="connsiteX140" fmla="*/ 174245 w 5745708"/>
              <a:gd name="connsiteY140" fmla="*/ 4567335 h 6825345"/>
              <a:gd name="connsiteX141" fmla="*/ 186321 w 5745708"/>
              <a:gd name="connsiteY141" fmla="*/ 4607462 h 6825345"/>
              <a:gd name="connsiteX142" fmla="*/ 156940 w 5745708"/>
              <a:gd name="connsiteY142" fmla="*/ 4544030 h 6825345"/>
              <a:gd name="connsiteX143" fmla="*/ 167570 w 5745708"/>
              <a:gd name="connsiteY143" fmla="*/ 4511622 h 6825345"/>
              <a:gd name="connsiteX144" fmla="*/ 131578 w 5745708"/>
              <a:gd name="connsiteY144" fmla="*/ 4414974 h 6825345"/>
              <a:gd name="connsiteX145" fmla="*/ 97944 w 5745708"/>
              <a:gd name="connsiteY145" fmla="*/ 4317155 h 6825345"/>
              <a:gd name="connsiteX146" fmla="*/ 125136 w 5745708"/>
              <a:gd name="connsiteY146" fmla="*/ 4351328 h 6825345"/>
              <a:gd name="connsiteX147" fmla="*/ 164550 w 5745708"/>
              <a:gd name="connsiteY147" fmla="*/ 4429371 h 6825345"/>
              <a:gd name="connsiteX148" fmla="*/ 192890 w 5745708"/>
              <a:gd name="connsiteY148" fmla="*/ 4482128 h 6825345"/>
              <a:gd name="connsiteX149" fmla="*/ 205730 w 5745708"/>
              <a:gd name="connsiteY149" fmla="*/ 4504711 h 6825345"/>
              <a:gd name="connsiteX150" fmla="*/ 169824 w 5745708"/>
              <a:gd name="connsiteY150" fmla="*/ 4348118 h 6825345"/>
              <a:gd name="connsiteX151" fmla="*/ 159618 w 5745708"/>
              <a:gd name="connsiteY151" fmla="*/ 4211195 h 6825345"/>
              <a:gd name="connsiteX152" fmla="*/ 134171 w 5745708"/>
              <a:gd name="connsiteY152" fmla="*/ 4187613 h 6825345"/>
              <a:gd name="connsiteX153" fmla="*/ 117545 w 5745708"/>
              <a:gd name="connsiteY153" fmla="*/ 4039079 h 6825345"/>
              <a:gd name="connsiteX154" fmla="*/ 142079 w 5745708"/>
              <a:gd name="connsiteY154" fmla="*/ 4028553 h 6825345"/>
              <a:gd name="connsiteX155" fmla="*/ 138699 w 5745708"/>
              <a:gd name="connsiteY155" fmla="*/ 4004353 h 6825345"/>
              <a:gd name="connsiteX156" fmla="*/ 128727 w 5745708"/>
              <a:gd name="connsiteY156" fmla="*/ 3950128 h 6825345"/>
              <a:gd name="connsiteX157" fmla="*/ 117353 w 5745708"/>
              <a:gd name="connsiteY157" fmla="*/ 3889908 h 6825345"/>
              <a:gd name="connsiteX158" fmla="*/ 129579 w 5745708"/>
              <a:gd name="connsiteY158" fmla="*/ 3931840 h 6825345"/>
              <a:gd name="connsiteX159" fmla="*/ 103216 w 5745708"/>
              <a:gd name="connsiteY159" fmla="*/ 3481881 h 6825345"/>
              <a:gd name="connsiteX160" fmla="*/ 124859 w 5745708"/>
              <a:gd name="connsiteY160" fmla="*/ 3073238 h 6825345"/>
              <a:gd name="connsiteX161" fmla="*/ 106660 w 5745708"/>
              <a:gd name="connsiteY161" fmla="*/ 2993688 h 6825345"/>
              <a:gd name="connsiteX162" fmla="*/ 84296 w 5745708"/>
              <a:gd name="connsiteY162" fmla="*/ 3080192 h 6825345"/>
              <a:gd name="connsiteX163" fmla="*/ 69115 w 5745708"/>
              <a:gd name="connsiteY163" fmla="*/ 3063307 h 6825345"/>
              <a:gd name="connsiteX164" fmla="*/ 73241 w 5745708"/>
              <a:gd name="connsiteY164" fmla="*/ 3016461 h 6825345"/>
              <a:gd name="connsiteX165" fmla="*/ 54319 w 5745708"/>
              <a:gd name="connsiteY165" fmla="*/ 3048337 h 6825345"/>
              <a:gd name="connsiteX166" fmla="*/ 51471 w 5745708"/>
              <a:gd name="connsiteY166" fmla="*/ 3168589 h 6825345"/>
              <a:gd name="connsiteX167" fmla="*/ 51321 w 5745708"/>
              <a:gd name="connsiteY167" fmla="*/ 3280590 h 6825345"/>
              <a:gd name="connsiteX168" fmla="*/ 75303 w 5745708"/>
              <a:gd name="connsiteY168" fmla="*/ 3440692 h 6825345"/>
              <a:gd name="connsiteX169" fmla="*/ 74963 w 5745708"/>
              <a:gd name="connsiteY169" fmla="*/ 3302300 h 6825345"/>
              <a:gd name="connsiteX170" fmla="*/ 86634 w 5745708"/>
              <a:gd name="connsiteY170" fmla="*/ 3439182 h 6825345"/>
              <a:gd name="connsiteX171" fmla="*/ 90034 w 5745708"/>
              <a:gd name="connsiteY171" fmla="*/ 3615424 h 6825345"/>
              <a:gd name="connsiteX172" fmla="*/ 73750 w 5745708"/>
              <a:gd name="connsiteY172" fmla="*/ 3659570 h 6825345"/>
              <a:gd name="connsiteX173" fmla="*/ 76556 w 5745708"/>
              <a:gd name="connsiteY173" fmla="*/ 3680366 h 6825345"/>
              <a:gd name="connsiteX174" fmla="*/ 83232 w 5745708"/>
              <a:gd name="connsiteY174" fmla="*/ 3725957 h 6825345"/>
              <a:gd name="connsiteX175" fmla="*/ 92989 w 5745708"/>
              <a:gd name="connsiteY175" fmla="*/ 3792112 h 6825345"/>
              <a:gd name="connsiteX176" fmla="*/ 71666 w 5745708"/>
              <a:gd name="connsiteY176" fmla="*/ 3744053 h 6825345"/>
              <a:gd name="connsiteX177" fmla="*/ 60611 w 5745708"/>
              <a:gd name="connsiteY177" fmla="*/ 3708371 h 6825345"/>
              <a:gd name="connsiteX178" fmla="*/ 51471 w 5745708"/>
              <a:gd name="connsiteY178" fmla="*/ 3631732 h 6825345"/>
              <a:gd name="connsiteX179" fmla="*/ 65184 w 5745708"/>
              <a:gd name="connsiteY179" fmla="*/ 3857436 h 6825345"/>
              <a:gd name="connsiteX180" fmla="*/ 78959 w 5745708"/>
              <a:gd name="connsiteY180" fmla="*/ 3878232 h 6825345"/>
              <a:gd name="connsiteX181" fmla="*/ 93204 w 5745708"/>
              <a:gd name="connsiteY181" fmla="*/ 3898796 h 6825345"/>
              <a:gd name="connsiteX182" fmla="*/ 64992 w 5745708"/>
              <a:gd name="connsiteY182" fmla="*/ 3938752 h 6825345"/>
              <a:gd name="connsiteX183" fmla="*/ 57870 w 5745708"/>
              <a:gd name="connsiteY183" fmla="*/ 3905855 h 6825345"/>
              <a:gd name="connsiteX184" fmla="*/ 50577 w 5745708"/>
              <a:gd name="connsiteY184" fmla="*/ 3872087 h 6825345"/>
              <a:gd name="connsiteX185" fmla="*/ 43945 w 5745708"/>
              <a:gd name="connsiteY185" fmla="*/ 3833131 h 6825345"/>
              <a:gd name="connsiteX186" fmla="*/ 26341 w 5745708"/>
              <a:gd name="connsiteY186" fmla="*/ 3726723 h 6825345"/>
              <a:gd name="connsiteX187" fmla="*/ 15136 w 5745708"/>
              <a:gd name="connsiteY187" fmla="*/ 3787624 h 6825345"/>
              <a:gd name="connsiteX188" fmla="*/ 6016 w 5745708"/>
              <a:gd name="connsiteY188" fmla="*/ 3696697 h 6825345"/>
              <a:gd name="connsiteX189" fmla="*/ 1425 w 5745708"/>
              <a:gd name="connsiteY189" fmla="*/ 3634094 h 6825345"/>
              <a:gd name="connsiteX190" fmla="*/ 0 w 5745708"/>
              <a:gd name="connsiteY190" fmla="*/ 3605577 h 6825345"/>
              <a:gd name="connsiteX191" fmla="*/ 13097 w 5745708"/>
              <a:gd name="connsiteY191" fmla="*/ 3648106 h 6825345"/>
              <a:gd name="connsiteX192" fmla="*/ 31954 w 5745708"/>
              <a:gd name="connsiteY192" fmla="*/ 3268257 h 6825345"/>
              <a:gd name="connsiteX193" fmla="*/ 17625 w 5745708"/>
              <a:gd name="connsiteY193" fmla="*/ 3114322 h 6825345"/>
              <a:gd name="connsiteX194" fmla="*/ 42924 w 5745708"/>
              <a:gd name="connsiteY194" fmla="*/ 2896211 h 6825345"/>
              <a:gd name="connsiteX195" fmla="*/ 70732 w 5745708"/>
              <a:gd name="connsiteY195" fmla="*/ 2962895 h 6825345"/>
              <a:gd name="connsiteX196" fmla="*/ 86400 w 5745708"/>
              <a:gd name="connsiteY196" fmla="*/ 2715906 h 6825345"/>
              <a:gd name="connsiteX197" fmla="*/ 100133 w 5745708"/>
              <a:gd name="connsiteY197" fmla="*/ 2780084 h 6825345"/>
              <a:gd name="connsiteX198" fmla="*/ 157279 w 5745708"/>
              <a:gd name="connsiteY198" fmla="*/ 2622321 h 6825345"/>
              <a:gd name="connsiteX199" fmla="*/ 194420 w 5745708"/>
              <a:gd name="connsiteY199" fmla="*/ 2404486 h 6825345"/>
              <a:gd name="connsiteX200" fmla="*/ 203116 w 5745708"/>
              <a:gd name="connsiteY200" fmla="*/ 2261331 h 6825345"/>
              <a:gd name="connsiteX201" fmla="*/ 230031 w 5745708"/>
              <a:gd name="connsiteY201" fmla="*/ 2108694 h 6825345"/>
              <a:gd name="connsiteX202" fmla="*/ 267469 w 5745708"/>
              <a:gd name="connsiteY202" fmla="*/ 2003796 h 6825345"/>
              <a:gd name="connsiteX203" fmla="*/ 331801 w 5745708"/>
              <a:gd name="connsiteY203" fmla="*/ 1867937 h 6825345"/>
              <a:gd name="connsiteX204" fmla="*/ 336541 w 5745708"/>
              <a:gd name="connsiteY204" fmla="*/ 1888753 h 6825345"/>
              <a:gd name="connsiteX205" fmla="*/ 412991 w 5745708"/>
              <a:gd name="connsiteY205" fmla="*/ 1703943 h 6825345"/>
              <a:gd name="connsiteX206" fmla="*/ 492143 w 5745708"/>
              <a:gd name="connsiteY206" fmla="*/ 1548093 h 6825345"/>
              <a:gd name="connsiteX207" fmla="*/ 577267 w 5745708"/>
              <a:gd name="connsiteY207" fmla="*/ 1400136 h 6825345"/>
              <a:gd name="connsiteX208" fmla="*/ 623867 w 5745708"/>
              <a:gd name="connsiteY208" fmla="*/ 1322647 h 6825345"/>
              <a:gd name="connsiteX209" fmla="*/ 674167 w 5745708"/>
              <a:gd name="connsiteY209" fmla="*/ 1239162 h 6825345"/>
              <a:gd name="connsiteX210" fmla="*/ 696489 w 5745708"/>
              <a:gd name="connsiteY210" fmla="*/ 1213920 h 6825345"/>
              <a:gd name="connsiteX211" fmla="*/ 747960 w 5745708"/>
              <a:gd name="connsiteY211" fmla="*/ 1160397 h 6825345"/>
              <a:gd name="connsiteX212" fmla="*/ 822837 w 5745708"/>
              <a:gd name="connsiteY212" fmla="*/ 1083420 h 6825345"/>
              <a:gd name="connsiteX213" fmla="*/ 793095 w 5745708"/>
              <a:gd name="connsiteY213" fmla="*/ 1203350 h 6825345"/>
              <a:gd name="connsiteX214" fmla="*/ 684628 w 5745708"/>
              <a:gd name="connsiteY214" fmla="*/ 1320308 h 6825345"/>
              <a:gd name="connsiteX215" fmla="*/ 636475 w 5745708"/>
              <a:gd name="connsiteY215" fmla="*/ 1386376 h 6825345"/>
              <a:gd name="connsiteX216" fmla="*/ 587046 w 5745708"/>
              <a:gd name="connsiteY216" fmla="*/ 1453232 h 6825345"/>
              <a:gd name="connsiteX217" fmla="*/ 631031 w 5745708"/>
              <a:gd name="connsiteY217" fmla="*/ 1417231 h 6825345"/>
              <a:gd name="connsiteX218" fmla="*/ 529665 w 5745708"/>
              <a:gd name="connsiteY218" fmla="*/ 1576185 h 6825345"/>
              <a:gd name="connsiteX219" fmla="*/ 559705 w 5745708"/>
              <a:gd name="connsiteY219" fmla="*/ 1560748 h 6825345"/>
              <a:gd name="connsiteX220" fmla="*/ 547841 w 5745708"/>
              <a:gd name="connsiteY220" fmla="*/ 1575546 h 6825345"/>
              <a:gd name="connsiteX221" fmla="*/ 522884 w 5745708"/>
              <a:gd name="connsiteY221" fmla="*/ 1608827 h 6825345"/>
              <a:gd name="connsiteX222" fmla="*/ 486487 w 5745708"/>
              <a:gd name="connsiteY222" fmla="*/ 1657501 h 6825345"/>
              <a:gd name="connsiteX223" fmla="*/ 459125 w 5745708"/>
              <a:gd name="connsiteY223" fmla="*/ 1736520 h 6825345"/>
              <a:gd name="connsiteX224" fmla="*/ 456277 w 5745708"/>
              <a:gd name="connsiteY224" fmla="*/ 1779580 h 6825345"/>
              <a:gd name="connsiteX225" fmla="*/ 408803 w 5745708"/>
              <a:gd name="connsiteY225" fmla="*/ 1915250 h 6825345"/>
              <a:gd name="connsiteX226" fmla="*/ 438056 w 5745708"/>
              <a:gd name="connsiteY226" fmla="*/ 1731843 h 6825345"/>
              <a:gd name="connsiteX227" fmla="*/ 437462 w 5745708"/>
              <a:gd name="connsiteY227" fmla="*/ 1714491 h 6825345"/>
              <a:gd name="connsiteX228" fmla="*/ 434869 w 5745708"/>
              <a:gd name="connsiteY228" fmla="*/ 1689759 h 6825345"/>
              <a:gd name="connsiteX229" fmla="*/ 409909 w 5745708"/>
              <a:gd name="connsiteY229" fmla="*/ 1771246 h 6825345"/>
              <a:gd name="connsiteX230" fmla="*/ 380953 w 5745708"/>
              <a:gd name="connsiteY230" fmla="*/ 1841440 h 6825345"/>
              <a:gd name="connsiteX231" fmla="*/ 347810 w 5745708"/>
              <a:gd name="connsiteY231" fmla="*/ 1918163 h 6825345"/>
              <a:gd name="connsiteX232" fmla="*/ 314815 w 5745708"/>
              <a:gd name="connsiteY232" fmla="*/ 2020382 h 6825345"/>
              <a:gd name="connsiteX233" fmla="*/ 328868 w 5745708"/>
              <a:gd name="connsiteY233" fmla="*/ 1955589 h 6825345"/>
              <a:gd name="connsiteX234" fmla="*/ 279417 w 5745708"/>
              <a:gd name="connsiteY234" fmla="*/ 2065676 h 6825345"/>
              <a:gd name="connsiteX235" fmla="*/ 248272 w 5745708"/>
              <a:gd name="connsiteY235" fmla="*/ 2142633 h 6825345"/>
              <a:gd name="connsiteX236" fmla="*/ 234496 w 5745708"/>
              <a:gd name="connsiteY236" fmla="*/ 2177804 h 6825345"/>
              <a:gd name="connsiteX237" fmla="*/ 227330 w 5745708"/>
              <a:gd name="connsiteY237" fmla="*/ 2253718 h 6825345"/>
              <a:gd name="connsiteX238" fmla="*/ 220803 w 5745708"/>
              <a:gd name="connsiteY238" fmla="*/ 2358044 h 6825345"/>
              <a:gd name="connsiteX239" fmla="*/ 245613 w 5745708"/>
              <a:gd name="connsiteY239" fmla="*/ 2280512 h 6825345"/>
              <a:gd name="connsiteX240" fmla="*/ 265257 w 5745708"/>
              <a:gd name="connsiteY240" fmla="*/ 2225225 h 6825345"/>
              <a:gd name="connsiteX241" fmla="*/ 290919 w 5745708"/>
              <a:gd name="connsiteY241" fmla="*/ 2147758 h 6825345"/>
              <a:gd name="connsiteX242" fmla="*/ 384801 w 5745708"/>
              <a:gd name="connsiteY242" fmla="*/ 1918098 h 6825345"/>
              <a:gd name="connsiteX243" fmla="*/ 354762 w 5745708"/>
              <a:gd name="connsiteY243" fmla="*/ 2046707 h 6825345"/>
              <a:gd name="connsiteX244" fmla="*/ 347256 w 5745708"/>
              <a:gd name="connsiteY244" fmla="*/ 2107568 h 6825345"/>
              <a:gd name="connsiteX245" fmla="*/ 346789 w 5745708"/>
              <a:gd name="connsiteY245" fmla="*/ 2132914 h 6825345"/>
              <a:gd name="connsiteX246" fmla="*/ 748980 w 5745708"/>
              <a:gd name="connsiteY246" fmla="*/ 1348994 h 6825345"/>
              <a:gd name="connsiteX247" fmla="*/ 798941 w 5745708"/>
              <a:gd name="connsiteY247" fmla="*/ 1252962 h 6825345"/>
              <a:gd name="connsiteX248" fmla="*/ 855683 w 5745708"/>
              <a:gd name="connsiteY248" fmla="*/ 1151594 h 6825345"/>
              <a:gd name="connsiteX249" fmla="*/ 801514 w 5745708"/>
              <a:gd name="connsiteY249" fmla="*/ 1210923 h 6825345"/>
              <a:gd name="connsiteX250" fmla="*/ 865804 w 5745708"/>
              <a:gd name="connsiteY250" fmla="*/ 1121376 h 6825345"/>
              <a:gd name="connsiteX251" fmla="*/ 951799 w 5745708"/>
              <a:gd name="connsiteY251" fmla="*/ 1020517 h 6825345"/>
              <a:gd name="connsiteX252" fmla="*/ 993787 w 5745708"/>
              <a:gd name="connsiteY252" fmla="*/ 940562 h 6825345"/>
              <a:gd name="connsiteX253" fmla="*/ 884831 w 5745708"/>
              <a:gd name="connsiteY253" fmla="*/ 1066385 h 6825345"/>
              <a:gd name="connsiteX254" fmla="*/ 835869 w 5745708"/>
              <a:gd name="connsiteY254" fmla="*/ 1122993 h 6825345"/>
              <a:gd name="connsiteX255" fmla="*/ 815162 w 5745708"/>
              <a:gd name="connsiteY255" fmla="*/ 1119164 h 6825345"/>
              <a:gd name="connsiteX256" fmla="*/ 945207 w 5745708"/>
              <a:gd name="connsiteY256" fmla="*/ 968249 h 6825345"/>
              <a:gd name="connsiteX257" fmla="*/ 1026697 w 5745708"/>
              <a:gd name="connsiteY257" fmla="*/ 883339 h 6825345"/>
              <a:gd name="connsiteX258" fmla="*/ 1084418 w 5745708"/>
              <a:gd name="connsiteY258" fmla="*/ 797302 h 6825345"/>
              <a:gd name="connsiteX259" fmla="*/ 1083864 w 5745708"/>
              <a:gd name="connsiteY259" fmla="*/ 804597 h 6825345"/>
              <a:gd name="connsiteX260" fmla="*/ 1209296 w 5745708"/>
              <a:gd name="connsiteY260" fmla="*/ 659487 h 6825345"/>
              <a:gd name="connsiteX261" fmla="*/ 1272268 w 5745708"/>
              <a:gd name="connsiteY261" fmla="*/ 567113 h 6825345"/>
              <a:gd name="connsiteX262" fmla="*/ 1268844 w 5745708"/>
              <a:gd name="connsiteY262" fmla="*/ 569558 h 6825345"/>
              <a:gd name="connsiteX263" fmla="*/ 1278411 w 5745708"/>
              <a:gd name="connsiteY263" fmla="*/ 558289 h 6825345"/>
              <a:gd name="connsiteX264" fmla="*/ 1273097 w 5745708"/>
              <a:gd name="connsiteY264" fmla="*/ 566284 h 6825345"/>
              <a:gd name="connsiteX265" fmla="*/ 1366810 w 5745708"/>
              <a:gd name="connsiteY265" fmla="*/ 481352 h 6825345"/>
              <a:gd name="connsiteX266" fmla="*/ 1461032 w 5745708"/>
              <a:gd name="connsiteY266" fmla="*/ 388510 h 6825345"/>
              <a:gd name="connsiteX267" fmla="*/ 1466795 w 5745708"/>
              <a:gd name="connsiteY267" fmla="*/ 398421 h 6825345"/>
              <a:gd name="connsiteX268" fmla="*/ 1479804 w 5745708"/>
              <a:gd name="connsiteY268" fmla="*/ 386171 h 6825345"/>
              <a:gd name="connsiteX269" fmla="*/ 1509123 w 5745708"/>
              <a:gd name="connsiteY269" fmla="*/ 359996 h 6825345"/>
              <a:gd name="connsiteX270" fmla="*/ 1552556 w 5745708"/>
              <a:gd name="connsiteY270" fmla="*/ 322781 h 6825345"/>
              <a:gd name="connsiteX271" fmla="*/ 1479784 w 5745708"/>
              <a:gd name="connsiteY271" fmla="*/ 391190 h 6825345"/>
              <a:gd name="connsiteX272" fmla="*/ 1376207 w 5745708"/>
              <a:gd name="connsiteY272" fmla="*/ 473824 h 6825345"/>
              <a:gd name="connsiteX273" fmla="*/ 1399253 w 5745708"/>
              <a:gd name="connsiteY273" fmla="*/ 481437 h 6825345"/>
              <a:gd name="connsiteX274" fmla="*/ 1290806 w 5745708"/>
              <a:gd name="connsiteY274" fmla="*/ 580658 h 6825345"/>
              <a:gd name="connsiteX275" fmla="*/ 1221711 w 5745708"/>
              <a:gd name="connsiteY275" fmla="*/ 692254 h 6825345"/>
              <a:gd name="connsiteX276" fmla="*/ 1294527 w 5745708"/>
              <a:gd name="connsiteY276" fmla="*/ 610302 h 6825345"/>
              <a:gd name="connsiteX277" fmla="*/ 1380353 w 5745708"/>
              <a:gd name="connsiteY277" fmla="*/ 526391 h 6825345"/>
              <a:gd name="connsiteX278" fmla="*/ 1482143 w 5745708"/>
              <a:gd name="connsiteY278" fmla="*/ 403291 h 6825345"/>
              <a:gd name="connsiteX279" fmla="*/ 1493560 w 5745708"/>
              <a:gd name="connsiteY279" fmla="*/ 397782 h 6825345"/>
              <a:gd name="connsiteX280" fmla="*/ 1518987 w 5745708"/>
              <a:gd name="connsiteY280" fmla="*/ 386171 h 6825345"/>
              <a:gd name="connsiteX281" fmla="*/ 1556447 w 5745708"/>
              <a:gd name="connsiteY281" fmla="*/ 370095 h 6825345"/>
              <a:gd name="connsiteX282" fmla="*/ 1581193 w 5745708"/>
              <a:gd name="connsiteY282" fmla="*/ 340942 h 6825345"/>
              <a:gd name="connsiteX283" fmla="*/ 1520964 w 5745708"/>
              <a:gd name="connsiteY283" fmla="*/ 447479 h 6825345"/>
              <a:gd name="connsiteX284" fmla="*/ 1495432 w 5745708"/>
              <a:gd name="connsiteY284" fmla="*/ 453389 h 6825345"/>
              <a:gd name="connsiteX285" fmla="*/ 1441261 w 5745708"/>
              <a:gd name="connsiteY285" fmla="*/ 521032 h 6825345"/>
              <a:gd name="connsiteX286" fmla="*/ 1399997 w 5745708"/>
              <a:gd name="connsiteY286" fmla="*/ 563945 h 6825345"/>
              <a:gd name="connsiteX287" fmla="*/ 1341363 w 5745708"/>
              <a:gd name="connsiteY287" fmla="*/ 619657 h 6825345"/>
              <a:gd name="connsiteX288" fmla="*/ 1382415 w 5745708"/>
              <a:gd name="connsiteY288" fmla="*/ 565283 h 6825345"/>
              <a:gd name="connsiteX289" fmla="*/ 1300543 w 5745708"/>
              <a:gd name="connsiteY289" fmla="*/ 644305 h 6825345"/>
              <a:gd name="connsiteX290" fmla="*/ 1263722 w 5745708"/>
              <a:gd name="connsiteY290" fmla="*/ 681964 h 6825345"/>
              <a:gd name="connsiteX291" fmla="*/ 1231937 w 5745708"/>
              <a:gd name="connsiteY291" fmla="*/ 719006 h 6825345"/>
              <a:gd name="connsiteX292" fmla="*/ 1153425 w 5745708"/>
              <a:gd name="connsiteY292" fmla="*/ 832666 h 6825345"/>
              <a:gd name="connsiteX293" fmla="*/ 1133272 w 5745708"/>
              <a:gd name="connsiteY293" fmla="*/ 831029 h 6825345"/>
              <a:gd name="connsiteX294" fmla="*/ 1046873 w 5745708"/>
              <a:gd name="connsiteY294" fmla="*/ 870538 h 6825345"/>
              <a:gd name="connsiteX295" fmla="*/ 991873 w 5745708"/>
              <a:gd name="connsiteY295" fmla="*/ 1023964 h 6825345"/>
              <a:gd name="connsiteX296" fmla="*/ 1031437 w 5745708"/>
              <a:gd name="connsiteY296" fmla="*/ 977137 h 6825345"/>
              <a:gd name="connsiteX297" fmla="*/ 1032308 w 5745708"/>
              <a:gd name="connsiteY297" fmla="*/ 975096 h 6825345"/>
              <a:gd name="connsiteX298" fmla="*/ 1032905 w 5745708"/>
              <a:gd name="connsiteY298" fmla="*/ 975415 h 6825345"/>
              <a:gd name="connsiteX299" fmla="*/ 1159208 w 5745708"/>
              <a:gd name="connsiteY299" fmla="*/ 835707 h 6825345"/>
              <a:gd name="connsiteX300" fmla="*/ 1153745 w 5745708"/>
              <a:gd name="connsiteY300" fmla="*/ 832709 h 6825345"/>
              <a:gd name="connsiteX301" fmla="*/ 1640740 w 5745708"/>
              <a:gd name="connsiteY301" fmla="*/ 395189 h 6825345"/>
              <a:gd name="connsiteX302" fmla="*/ 1680050 w 5745708"/>
              <a:gd name="connsiteY302" fmla="*/ 288652 h 6825345"/>
              <a:gd name="connsiteX303" fmla="*/ 1706413 w 5745708"/>
              <a:gd name="connsiteY303" fmla="*/ 199277 h 6825345"/>
              <a:gd name="connsiteX304" fmla="*/ 1974794 w 5745708"/>
              <a:gd name="connsiteY304" fmla="*/ 14279 h 682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745708" h="6825345">
                <a:moveTo>
                  <a:pt x="392327" y="5096358"/>
                </a:moveTo>
                <a:cubicBezTo>
                  <a:pt x="407103" y="5208911"/>
                  <a:pt x="513613" y="5424259"/>
                  <a:pt x="627227" y="5598436"/>
                </a:cubicBezTo>
                <a:cubicBezTo>
                  <a:pt x="627227" y="5598436"/>
                  <a:pt x="617532" y="5577513"/>
                  <a:pt x="607858" y="5556609"/>
                </a:cubicBezTo>
                <a:cubicBezTo>
                  <a:pt x="602841" y="5546254"/>
                  <a:pt x="598440" y="5535578"/>
                  <a:pt x="595251" y="5527499"/>
                </a:cubicBezTo>
                <a:cubicBezTo>
                  <a:pt x="591978" y="5519482"/>
                  <a:pt x="589787" y="5514123"/>
                  <a:pt x="589787" y="5514123"/>
                </a:cubicBezTo>
                <a:cubicBezTo>
                  <a:pt x="589787" y="5514123"/>
                  <a:pt x="593211" y="5519971"/>
                  <a:pt x="598291" y="5528774"/>
                </a:cubicBezTo>
                <a:cubicBezTo>
                  <a:pt x="603245" y="5537663"/>
                  <a:pt x="610536" y="5549082"/>
                  <a:pt x="617957" y="5560438"/>
                </a:cubicBezTo>
                <a:cubicBezTo>
                  <a:pt x="632668" y="5583233"/>
                  <a:pt x="647380" y="5606071"/>
                  <a:pt x="647380" y="5606071"/>
                </a:cubicBezTo>
                <a:cubicBezTo>
                  <a:pt x="647380" y="5606071"/>
                  <a:pt x="637920" y="5581042"/>
                  <a:pt x="628460" y="5556015"/>
                </a:cubicBezTo>
                <a:cubicBezTo>
                  <a:pt x="618638" y="5531325"/>
                  <a:pt x="610793" y="5505575"/>
                  <a:pt x="610793" y="5505575"/>
                </a:cubicBezTo>
                <a:cubicBezTo>
                  <a:pt x="634540" y="5550953"/>
                  <a:pt x="662114" y="5589953"/>
                  <a:pt x="687369" y="5628889"/>
                </a:cubicBezTo>
                <a:cubicBezTo>
                  <a:pt x="700233" y="5648196"/>
                  <a:pt x="712923" y="5667230"/>
                  <a:pt x="725595" y="5686281"/>
                </a:cubicBezTo>
                <a:cubicBezTo>
                  <a:pt x="738777" y="5704951"/>
                  <a:pt x="751936" y="5723601"/>
                  <a:pt x="765244" y="5742463"/>
                </a:cubicBezTo>
                <a:cubicBezTo>
                  <a:pt x="749577" y="5720433"/>
                  <a:pt x="737479" y="5700955"/>
                  <a:pt x="729464" y="5684432"/>
                </a:cubicBezTo>
                <a:cubicBezTo>
                  <a:pt x="721769" y="5667717"/>
                  <a:pt x="717326" y="5654533"/>
                  <a:pt x="715646" y="5645857"/>
                </a:cubicBezTo>
                <a:cubicBezTo>
                  <a:pt x="712286" y="5628527"/>
                  <a:pt x="719877" y="5629229"/>
                  <a:pt x="734418" y="5656043"/>
                </a:cubicBezTo>
                <a:cubicBezTo>
                  <a:pt x="785058" y="5766661"/>
                  <a:pt x="817054" y="5750672"/>
                  <a:pt x="868417" y="5825800"/>
                </a:cubicBezTo>
                <a:cubicBezTo>
                  <a:pt x="840439" y="5783311"/>
                  <a:pt x="802512" y="5729364"/>
                  <a:pt x="836783" y="5757092"/>
                </a:cubicBezTo>
                <a:cubicBezTo>
                  <a:pt x="877603" y="5838282"/>
                  <a:pt x="913553" y="5883042"/>
                  <a:pt x="945165" y="5928274"/>
                </a:cubicBezTo>
                <a:cubicBezTo>
                  <a:pt x="976607" y="5973800"/>
                  <a:pt x="1009752" y="6015075"/>
                  <a:pt x="1053589" y="6085973"/>
                </a:cubicBezTo>
                <a:cubicBezTo>
                  <a:pt x="1056757" y="6076403"/>
                  <a:pt x="1066898" y="6081146"/>
                  <a:pt x="1080888" y="6093606"/>
                </a:cubicBezTo>
                <a:cubicBezTo>
                  <a:pt x="1094771" y="6106237"/>
                  <a:pt x="1112650" y="6126375"/>
                  <a:pt x="1132571" y="6146597"/>
                </a:cubicBezTo>
                <a:cubicBezTo>
                  <a:pt x="1171751" y="6187660"/>
                  <a:pt x="1214378" y="6233271"/>
                  <a:pt x="1232873" y="6232146"/>
                </a:cubicBezTo>
                <a:lnTo>
                  <a:pt x="1182701" y="6175325"/>
                </a:lnTo>
                <a:cubicBezTo>
                  <a:pt x="1182701" y="6175325"/>
                  <a:pt x="1214101" y="6200717"/>
                  <a:pt x="1245523" y="6226085"/>
                </a:cubicBezTo>
                <a:cubicBezTo>
                  <a:pt x="1260914" y="6238950"/>
                  <a:pt x="1277689" y="6250411"/>
                  <a:pt x="1289765" y="6259514"/>
                </a:cubicBezTo>
                <a:cubicBezTo>
                  <a:pt x="1290424" y="6259981"/>
                  <a:pt x="1290933" y="6260365"/>
                  <a:pt x="1291530" y="6260896"/>
                </a:cubicBezTo>
                <a:cubicBezTo>
                  <a:pt x="1003055" y="5985241"/>
                  <a:pt x="757420" y="5665081"/>
                  <a:pt x="565658" y="5311450"/>
                </a:cubicBezTo>
                <a:cubicBezTo>
                  <a:pt x="541294" y="5279701"/>
                  <a:pt x="512700" y="5239064"/>
                  <a:pt x="474304" y="5177801"/>
                </a:cubicBezTo>
                <a:cubicBezTo>
                  <a:pt x="467821" y="5187880"/>
                  <a:pt x="482788" y="5224264"/>
                  <a:pt x="503749" y="5264603"/>
                </a:cubicBezTo>
                <a:cubicBezTo>
                  <a:pt x="525052" y="5304793"/>
                  <a:pt x="550712" y="5349705"/>
                  <a:pt x="569973" y="5374690"/>
                </a:cubicBezTo>
                <a:lnTo>
                  <a:pt x="614620" y="5411287"/>
                </a:lnTo>
                <a:cubicBezTo>
                  <a:pt x="613791" y="5441271"/>
                  <a:pt x="634199" y="5474038"/>
                  <a:pt x="655969" y="5503872"/>
                </a:cubicBezTo>
                <a:cubicBezTo>
                  <a:pt x="678760" y="5533155"/>
                  <a:pt x="703590" y="5559140"/>
                  <a:pt x="709566" y="5578449"/>
                </a:cubicBezTo>
                <a:cubicBezTo>
                  <a:pt x="688454" y="5561713"/>
                  <a:pt x="661625" y="5534111"/>
                  <a:pt x="635157" y="5497707"/>
                </a:cubicBezTo>
                <a:cubicBezTo>
                  <a:pt x="608752" y="5461237"/>
                  <a:pt x="580137" y="5417540"/>
                  <a:pt x="550776" y="5371480"/>
                </a:cubicBezTo>
                <a:cubicBezTo>
                  <a:pt x="494948" y="5277744"/>
                  <a:pt x="437759" y="5173783"/>
                  <a:pt x="392327" y="5096358"/>
                </a:cubicBezTo>
                <a:close/>
                <a:moveTo>
                  <a:pt x="142610" y="4032592"/>
                </a:moveTo>
                <a:cubicBezTo>
                  <a:pt x="138018" y="4038654"/>
                  <a:pt x="140144" y="4053134"/>
                  <a:pt x="143696" y="4076568"/>
                </a:cubicBezTo>
                <a:cubicBezTo>
                  <a:pt x="146267" y="4078717"/>
                  <a:pt x="148563" y="4082713"/>
                  <a:pt x="150795" y="4087371"/>
                </a:cubicBezTo>
                <a:cubicBezTo>
                  <a:pt x="147927" y="4069168"/>
                  <a:pt x="145246" y="4050880"/>
                  <a:pt x="142610" y="4032592"/>
                </a:cubicBezTo>
                <a:close/>
                <a:moveTo>
                  <a:pt x="2002178" y="0"/>
                </a:moveTo>
                <a:lnTo>
                  <a:pt x="2095742" y="0"/>
                </a:lnTo>
                <a:lnTo>
                  <a:pt x="2079755" y="10531"/>
                </a:lnTo>
                <a:cubicBezTo>
                  <a:pt x="2028157" y="45065"/>
                  <a:pt x="1980536" y="72475"/>
                  <a:pt x="1955810" y="72433"/>
                </a:cubicBezTo>
                <a:cubicBezTo>
                  <a:pt x="1918819" y="102055"/>
                  <a:pt x="2025267" y="2876"/>
                  <a:pt x="1890225" y="87511"/>
                </a:cubicBezTo>
                <a:cubicBezTo>
                  <a:pt x="1842411" y="111879"/>
                  <a:pt x="1814391" y="133910"/>
                  <a:pt x="1798488" y="152111"/>
                </a:cubicBezTo>
                <a:cubicBezTo>
                  <a:pt x="1782841" y="170761"/>
                  <a:pt x="1778420" y="184433"/>
                  <a:pt x="1776336" y="191175"/>
                </a:cubicBezTo>
                <a:cubicBezTo>
                  <a:pt x="1779077" y="196641"/>
                  <a:pt x="1814371" y="174524"/>
                  <a:pt x="1846068" y="160023"/>
                </a:cubicBezTo>
                <a:cubicBezTo>
                  <a:pt x="1877340" y="144840"/>
                  <a:pt x="1902725" y="133825"/>
                  <a:pt x="1881975" y="155173"/>
                </a:cubicBezTo>
                <a:cubicBezTo>
                  <a:pt x="1950326" y="110072"/>
                  <a:pt x="1969416" y="78176"/>
                  <a:pt x="2066616" y="35987"/>
                </a:cubicBezTo>
                <a:cubicBezTo>
                  <a:pt x="1995417" y="76239"/>
                  <a:pt x="1915926" y="156364"/>
                  <a:pt x="1869942" y="164870"/>
                </a:cubicBezTo>
                <a:cubicBezTo>
                  <a:pt x="1838689" y="190516"/>
                  <a:pt x="1819493" y="213142"/>
                  <a:pt x="1808480" y="230876"/>
                </a:cubicBezTo>
                <a:cubicBezTo>
                  <a:pt x="1797405" y="248504"/>
                  <a:pt x="1794427" y="261199"/>
                  <a:pt x="1797148" y="269196"/>
                </a:cubicBezTo>
                <a:cubicBezTo>
                  <a:pt x="1800041" y="277702"/>
                  <a:pt x="1809331" y="280762"/>
                  <a:pt x="1822001" y="278870"/>
                </a:cubicBezTo>
                <a:cubicBezTo>
                  <a:pt x="1837671" y="268472"/>
                  <a:pt x="1853296" y="258031"/>
                  <a:pt x="1869136" y="247845"/>
                </a:cubicBezTo>
                <a:cubicBezTo>
                  <a:pt x="1909846" y="207995"/>
                  <a:pt x="2061876" y="104585"/>
                  <a:pt x="1906169" y="182818"/>
                </a:cubicBezTo>
                <a:cubicBezTo>
                  <a:pt x="1940205" y="149178"/>
                  <a:pt x="1992122" y="106562"/>
                  <a:pt x="2051585" y="68946"/>
                </a:cubicBezTo>
                <a:cubicBezTo>
                  <a:pt x="2081053" y="49595"/>
                  <a:pt x="2111262" y="29754"/>
                  <a:pt x="2140600" y="10511"/>
                </a:cubicBezTo>
                <a:lnTo>
                  <a:pt x="2157277" y="0"/>
                </a:lnTo>
                <a:lnTo>
                  <a:pt x="5745708" y="0"/>
                </a:lnTo>
                <a:lnTo>
                  <a:pt x="5745708" y="6825345"/>
                </a:lnTo>
                <a:lnTo>
                  <a:pt x="5555148" y="6825345"/>
                </a:lnTo>
                <a:lnTo>
                  <a:pt x="2217305" y="6825345"/>
                </a:lnTo>
                <a:lnTo>
                  <a:pt x="1967292" y="6825345"/>
                </a:lnTo>
                <a:cubicBezTo>
                  <a:pt x="1879998" y="6785515"/>
                  <a:pt x="1803782" y="6753088"/>
                  <a:pt x="1887077" y="6823856"/>
                </a:cubicBezTo>
                <a:cubicBezTo>
                  <a:pt x="1887077" y="6823856"/>
                  <a:pt x="1888927" y="6824410"/>
                  <a:pt x="1891947" y="6825345"/>
                </a:cubicBezTo>
                <a:lnTo>
                  <a:pt x="1823192" y="6825345"/>
                </a:lnTo>
                <a:cubicBezTo>
                  <a:pt x="1821746" y="6824365"/>
                  <a:pt x="1820194" y="6823304"/>
                  <a:pt x="1818749" y="6822346"/>
                </a:cubicBezTo>
                <a:cubicBezTo>
                  <a:pt x="1786583" y="6801699"/>
                  <a:pt x="1759433" y="6782178"/>
                  <a:pt x="1741597" y="6773203"/>
                </a:cubicBezTo>
                <a:cubicBezTo>
                  <a:pt x="1723803" y="6764230"/>
                  <a:pt x="1715576" y="6765335"/>
                  <a:pt x="1723356" y="6783454"/>
                </a:cubicBezTo>
                <a:cubicBezTo>
                  <a:pt x="1695782" y="6763676"/>
                  <a:pt x="1668656" y="6737818"/>
                  <a:pt x="1637298" y="6710068"/>
                </a:cubicBezTo>
                <a:cubicBezTo>
                  <a:pt x="1605896" y="6682403"/>
                  <a:pt x="1572454" y="6650060"/>
                  <a:pt x="1528639" y="6620820"/>
                </a:cubicBezTo>
                <a:cubicBezTo>
                  <a:pt x="1523026" y="6610487"/>
                  <a:pt x="1522579" y="6605787"/>
                  <a:pt x="1525174" y="6604257"/>
                </a:cubicBezTo>
                <a:lnTo>
                  <a:pt x="1513373" y="6594984"/>
                </a:lnTo>
                <a:cubicBezTo>
                  <a:pt x="1519264" y="6598089"/>
                  <a:pt x="1524960" y="6601172"/>
                  <a:pt x="1531020" y="6604362"/>
                </a:cubicBezTo>
                <a:cubicBezTo>
                  <a:pt x="1535952" y="6606106"/>
                  <a:pt x="1542287" y="6609274"/>
                  <a:pt x="1550941" y="6615079"/>
                </a:cubicBezTo>
                <a:cubicBezTo>
                  <a:pt x="1602559" y="6643084"/>
                  <a:pt x="1643845" y="6663711"/>
                  <a:pt x="1588528" y="6606446"/>
                </a:cubicBezTo>
                <a:cubicBezTo>
                  <a:pt x="1613381" y="6624839"/>
                  <a:pt x="1639190" y="6647105"/>
                  <a:pt x="1666379" y="6666668"/>
                </a:cubicBezTo>
                <a:cubicBezTo>
                  <a:pt x="1693444" y="6686444"/>
                  <a:pt x="1720126" y="6705922"/>
                  <a:pt x="1743893" y="6722445"/>
                </a:cubicBezTo>
                <a:cubicBezTo>
                  <a:pt x="1767683" y="6738968"/>
                  <a:pt x="1788559" y="6752556"/>
                  <a:pt x="1804059" y="6760446"/>
                </a:cubicBezTo>
                <a:cubicBezTo>
                  <a:pt x="1819705" y="6768121"/>
                  <a:pt x="1830230" y="6769609"/>
                  <a:pt x="1832334" y="6763633"/>
                </a:cubicBezTo>
                <a:cubicBezTo>
                  <a:pt x="1812094" y="6742071"/>
                  <a:pt x="1789792" y="6713789"/>
                  <a:pt x="1747230" y="6680064"/>
                </a:cubicBezTo>
                <a:cubicBezTo>
                  <a:pt x="1784925" y="6706496"/>
                  <a:pt x="1815793" y="6728121"/>
                  <a:pt x="1845154" y="6744240"/>
                </a:cubicBezTo>
                <a:cubicBezTo>
                  <a:pt x="1874385" y="6760531"/>
                  <a:pt x="1900323" y="6773904"/>
                  <a:pt x="1925855" y="6787110"/>
                </a:cubicBezTo>
                <a:cubicBezTo>
                  <a:pt x="1949390" y="6799146"/>
                  <a:pt x="1972351" y="6811650"/>
                  <a:pt x="1997671" y="6825323"/>
                </a:cubicBezTo>
                <a:lnTo>
                  <a:pt x="2050671" y="6825323"/>
                </a:lnTo>
                <a:cubicBezTo>
                  <a:pt x="1784988" y="6674428"/>
                  <a:pt x="1538970" y="6492872"/>
                  <a:pt x="1317636" y="6285242"/>
                </a:cubicBezTo>
                <a:cubicBezTo>
                  <a:pt x="1384986" y="6384868"/>
                  <a:pt x="1199624" y="6209670"/>
                  <a:pt x="1344870" y="6374832"/>
                </a:cubicBezTo>
                <a:cubicBezTo>
                  <a:pt x="1498939" y="6517028"/>
                  <a:pt x="1518583" y="6485345"/>
                  <a:pt x="1648458" y="6583735"/>
                </a:cubicBezTo>
                <a:cubicBezTo>
                  <a:pt x="1621097" y="6575294"/>
                  <a:pt x="1579088" y="6554410"/>
                  <a:pt x="1530808" y="6525130"/>
                </a:cubicBezTo>
                <a:cubicBezTo>
                  <a:pt x="1483206" y="6495062"/>
                  <a:pt x="1431247" y="6454318"/>
                  <a:pt x="1381054" y="6410748"/>
                </a:cubicBezTo>
                <a:lnTo>
                  <a:pt x="1435393" y="6470968"/>
                </a:lnTo>
                <a:cubicBezTo>
                  <a:pt x="1425401" y="6466226"/>
                  <a:pt x="1409287" y="6454977"/>
                  <a:pt x="1389643" y="6439816"/>
                </a:cubicBezTo>
                <a:cubicBezTo>
                  <a:pt x="1379821" y="6432226"/>
                  <a:pt x="1369106" y="6423677"/>
                  <a:pt x="1357881" y="6414447"/>
                </a:cubicBezTo>
                <a:cubicBezTo>
                  <a:pt x="1346826" y="6405028"/>
                  <a:pt x="1335684" y="6394437"/>
                  <a:pt x="1324098" y="6383762"/>
                </a:cubicBezTo>
                <a:cubicBezTo>
                  <a:pt x="1278348" y="6340403"/>
                  <a:pt x="1227602" y="6293239"/>
                  <a:pt x="1196604" y="6259129"/>
                </a:cubicBezTo>
                <a:cubicBezTo>
                  <a:pt x="1226793" y="6282818"/>
                  <a:pt x="1240441" y="6289623"/>
                  <a:pt x="1241250" y="6287923"/>
                </a:cubicBezTo>
                <a:cubicBezTo>
                  <a:pt x="1242461" y="6285818"/>
                  <a:pt x="1230917" y="6275101"/>
                  <a:pt x="1215930" y="6258024"/>
                </a:cubicBezTo>
                <a:cubicBezTo>
                  <a:pt x="1185422" y="6224426"/>
                  <a:pt x="1135461" y="6171222"/>
                  <a:pt x="1118518" y="6140028"/>
                </a:cubicBezTo>
                <a:cubicBezTo>
                  <a:pt x="1095195" y="6144046"/>
                  <a:pt x="1164522" y="6213241"/>
                  <a:pt x="1073787" y="6139771"/>
                </a:cubicBezTo>
                <a:cubicBezTo>
                  <a:pt x="1111077" y="6179069"/>
                  <a:pt x="1132441" y="6201568"/>
                  <a:pt x="1156360" y="6226787"/>
                </a:cubicBezTo>
                <a:cubicBezTo>
                  <a:pt x="1180235" y="6252048"/>
                  <a:pt x="1204598" y="6281905"/>
                  <a:pt x="1252517" y="6331579"/>
                </a:cubicBezTo>
                <a:cubicBezTo>
                  <a:pt x="1199304" y="6279332"/>
                  <a:pt x="1161525" y="6240799"/>
                  <a:pt x="1127000" y="6213880"/>
                </a:cubicBezTo>
                <a:cubicBezTo>
                  <a:pt x="1093281" y="6186255"/>
                  <a:pt x="1063708" y="6169308"/>
                  <a:pt x="1037602" y="6150531"/>
                </a:cubicBezTo>
                <a:cubicBezTo>
                  <a:pt x="1010985" y="6132243"/>
                  <a:pt x="985198" y="6114594"/>
                  <a:pt x="956072" y="6088227"/>
                </a:cubicBezTo>
                <a:cubicBezTo>
                  <a:pt x="941531" y="6075063"/>
                  <a:pt x="926095" y="6059731"/>
                  <a:pt x="909364" y="6041126"/>
                </a:cubicBezTo>
                <a:cubicBezTo>
                  <a:pt x="893335" y="6021944"/>
                  <a:pt x="876327" y="5999126"/>
                  <a:pt x="857532" y="5971973"/>
                </a:cubicBezTo>
                <a:cubicBezTo>
                  <a:pt x="939574" y="6061772"/>
                  <a:pt x="853663" y="5920853"/>
                  <a:pt x="852600" y="5903818"/>
                </a:cubicBezTo>
                <a:cubicBezTo>
                  <a:pt x="843395" y="5893016"/>
                  <a:pt x="831808" y="5879428"/>
                  <a:pt x="819096" y="5864607"/>
                </a:cubicBezTo>
                <a:cubicBezTo>
                  <a:pt x="807040" y="5849274"/>
                  <a:pt x="793901" y="5832604"/>
                  <a:pt x="780997" y="5816188"/>
                </a:cubicBezTo>
                <a:cubicBezTo>
                  <a:pt x="755061" y="5783376"/>
                  <a:pt x="729549" y="5751628"/>
                  <a:pt x="713796" y="5733659"/>
                </a:cubicBezTo>
                <a:lnTo>
                  <a:pt x="715177" y="5785121"/>
                </a:lnTo>
                <a:cubicBezTo>
                  <a:pt x="664600" y="5726556"/>
                  <a:pt x="648019" y="5675054"/>
                  <a:pt x="626673" y="5624040"/>
                </a:cubicBezTo>
                <a:cubicBezTo>
                  <a:pt x="616235" y="5598352"/>
                  <a:pt x="604628" y="5572643"/>
                  <a:pt x="588916" y="5544596"/>
                </a:cubicBezTo>
                <a:cubicBezTo>
                  <a:pt x="573970" y="5516015"/>
                  <a:pt x="554348" y="5485480"/>
                  <a:pt x="525901" y="5450796"/>
                </a:cubicBezTo>
                <a:cubicBezTo>
                  <a:pt x="499583" y="5439335"/>
                  <a:pt x="598398" y="5588825"/>
                  <a:pt x="580072" y="5562607"/>
                </a:cubicBezTo>
                <a:cubicBezTo>
                  <a:pt x="511594" y="5462342"/>
                  <a:pt x="475197" y="5387576"/>
                  <a:pt x="451238" y="5311215"/>
                </a:cubicBezTo>
                <a:cubicBezTo>
                  <a:pt x="438695" y="5273344"/>
                  <a:pt x="427279" y="5236002"/>
                  <a:pt x="415118" y="5195323"/>
                </a:cubicBezTo>
                <a:cubicBezTo>
                  <a:pt x="404148" y="5154112"/>
                  <a:pt x="391733" y="5109839"/>
                  <a:pt x="374810" y="5059251"/>
                </a:cubicBezTo>
                <a:cubicBezTo>
                  <a:pt x="368390" y="5055487"/>
                  <a:pt x="361289" y="5056019"/>
                  <a:pt x="350212" y="5049659"/>
                </a:cubicBezTo>
                <a:cubicBezTo>
                  <a:pt x="339137" y="5043260"/>
                  <a:pt x="323616" y="5030266"/>
                  <a:pt x="303142" y="4998073"/>
                </a:cubicBezTo>
                <a:cubicBezTo>
                  <a:pt x="327995" y="5013191"/>
                  <a:pt x="314815" y="4958944"/>
                  <a:pt x="358653" y="5031436"/>
                </a:cubicBezTo>
                <a:cubicBezTo>
                  <a:pt x="337924" y="4963050"/>
                  <a:pt x="295893" y="4889197"/>
                  <a:pt x="266894" y="4832676"/>
                </a:cubicBezTo>
                <a:cubicBezTo>
                  <a:pt x="288730" y="4903828"/>
                  <a:pt x="277887" y="4891813"/>
                  <a:pt x="258263" y="4859213"/>
                </a:cubicBezTo>
                <a:cubicBezTo>
                  <a:pt x="239151" y="4826509"/>
                  <a:pt x="215000" y="4771753"/>
                  <a:pt x="205433" y="4760419"/>
                </a:cubicBezTo>
                <a:cubicBezTo>
                  <a:pt x="183365" y="4685970"/>
                  <a:pt x="229287" y="4777431"/>
                  <a:pt x="249228" y="4820576"/>
                </a:cubicBezTo>
                <a:cubicBezTo>
                  <a:pt x="233495" y="4760099"/>
                  <a:pt x="234239" y="4682972"/>
                  <a:pt x="198503" y="4657456"/>
                </a:cubicBezTo>
                <a:cubicBezTo>
                  <a:pt x="206773" y="4653607"/>
                  <a:pt x="231923" y="4691054"/>
                  <a:pt x="260008" y="4742151"/>
                </a:cubicBezTo>
                <a:cubicBezTo>
                  <a:pt x="274060" y="4767777"/>
                  <a:pt x="288899" y="4796780"/>
                  <a:pt x="302717" y="4826000"/>
                </a:cubicBezTo>
                <a:cubicBezTo>
                  <a:pt x="317898" y="4854748"/>
                  <a:pt x="332248" y="4883584"/>
                  <a:pt x="343707" y="4909527"/>
                </a:cubicBezTo>
                <a:lnTo>
                  <a:pt x="318472" y="4837419"/>
                </a:lnTo>
                <a:cubicBezTo>
                  <a:pt x="346385" y="4883117"/>
                  <a:pt x="347448" y="4893068"/>
                  <a:pt x="372641" y="4964560"/>
                </a:cubicBezTo>
                <a:cubicBezTo>
                  <a:pt x="364648" y="4922795"/>
                  <a:pt x="366603" y="4904997"/>
                  <a:pt x="373108" y="4899405"/>
                </a:cubicBezTo>
                <a:cubicBezTo>
                  <a:pt x="338136" y="4811304"/>
                  <a:pt x="306289" y="4721589"/>
                  <a:pt x="277780" y="4630427"/>
                </a:cubicBezTo>
                <a:cubicBezTo>
                  <a:pt x="260178" y="4601337"/>
                  <a:pt x="244465" y="4572546"/>
                  <a:pt x="231391" y="4550237"/>
                </a:cubicBezTo>
                <a:cubicBezTo>
                  <a:pt x="218359" y="4527357"/>
                  <a:pt x="209112" y="4511111"/>
                  <a:pt x="206750" y="4506965"/>
                </a:cubicBezTo>
                <a:cubicBezTo>
                  <a:pt x="212257" y="4522425"/>
                  <a:pt x="217573" y="4537800"/>
                  <a:pt x="224802" y="4555811"/>
                </a:cubicBezTo>
                <a:cubicBezTo>
                  <a:pt x="239279" y="4581966"/>
                  <a:pt x="253566" y="4605420"/>
                  <a:pt x="266131" y="4635998"/>
                </a:cubicBezTo>
                <a:cubicBezTo>
                  <a:pt x="280011" y="4666194"/>
                  <a:pt x="292194" y="4703451"/>
                  <a:pt x="301442" y="4758272"/>
                </a:cubicBezTo>
                <a:cubicBezTo>
                  <a:pt x="223184" y="4597830"/>
                  <a:pt x="232816" y="4662580"/>
                  <a:pt x="174245" y="4567335"/>
                </a:cubicBezTo>
                <a:lnTo>
                  <a:pt x="186321" y="4607462"/>
                </a:lnTo>
                <a:cubicBezTo>
                  <a:pt x="186787" y="4628258"/>
                  <a:pt x="162786" y="4558701"/>
                  <a:pt x="156940" y="4544030"/>
                </a:cubicBezTo>
                <a:cubicBezTo>
                  <a:pt x="180220" y="4582497"/>
                  <a:pt x="150263" y="4487953"/>
                  <a:pt x="167570" y="4511622"/>
                </a:cubicBezTo>
                <a:cubicBezTo>
                  <a:pt x="167570" y="4511622"/>
                  <a:pt x="147480" y="4464032"/>
                  <a:pt x="131578" y="4414974"/>
                </a:cubicBezTo>
                <a:cubicBezTo>
                  <a:pt x="114760" y="4366066"/>
                  <a:pt x="97944" y="4317155"/>
                  <a:pt x="97944" y="4317155"/>
                </a:cubicBezTo>
                <a:lnTo>
                  <a:pt x="125136" y="4351328"/>
                </a:lnTo>
                <a:cubicBezTo>
                  <a:pt x="125136" y="4351328"/>
                  <a:pt x="144842" y="4390329"/>
                  <a:pt x="164550" y="4429371"/>
                </a:cubicBezTo>
                <a:cubicBezTo>
                  <a:pt x="174033" y="4448849"/>
                  <a:pt x="184578" y="4467923"/>
                  <a:pt x="192890" y="4482128"/>
                </a:cubicBezTo>
                <a:cubicBezTo>
                  <a:pt x="199672" y="4494058"/>
                  <a:pt x="204349" y="4502265"/>
                  <a:pt x="205730" y="4504711"/>
                </a:cubicBezTo>
                <a:cubicBezTo>
                  <a:pt x="182090" y="4441491"/>
                  <a:pt x="175648" y="4392540"/>
                  <a:pt x="169824" y="4348118"/>
                </a:cubicBezTo>
                <a:cubicBezTo>
                  <a:pt x="164997" y="4303165"/>
                  <a:pt x="161830" y="4262314"/>
                  <a:pt x="159618" y="4211195"/>
                </a:cubicBezTo>
                <a:lnTo>
                  <a:pt x="134171" y="4187613"/>
                </a:lnTo>
                <a:cubicBezTo>
                  <a:pt x="125325" y="4129283"/>
                  <a:pt x="115865" y="4072719"/>
                  <a:pt x="117545" y="4039079"/>
                </a:cubicBezTo>
                <a:cubicBezTo>
                  <a:pt x="118481" y="4006459"/>
                  <a:pt x="125283" y="3996655"/>
                  <a:pt x="142079" y="4028553"/>
                </a:cubicBezTo>
                <a:cubicBezTo>
                  <a:pt x="140930" y="4020494"/>
                  <a:pt x="139782" y="4012435"/>
                  <a:pt x="138699" y="4004353"/>
                </a:cubicBezTo>
                <a:cubicBezTo>
                  <a:pt x="134915" y="3983769"/>
                  <a:pt x="131555" y="3965503"/>
                  <a:pt x="128727" y="3950128"/>
                </a:cubicBezTo>
                <a:cubicBezTo>
                  <a:pt x="122011" y="3914531"/>
                  <a:pt x="118034" y="3893480"/>
                  <a:pt x="117353" y="3889908"/>
                </a:cubicBezTo>
                <a:cubicBezTo>
                  <a:pt x="121903" y="3906494"/>
                  <a:pt x="125922" y="3920167"/>
                  <a:pt x="129579" y="3931840"/>
                </a:cubicBezTo>
                <a:cubicBezTo>
                  <a:pt x="112358" y="3784222"/>
                  <a:pt x="103216" y="3634114"/>
                  <a:pt x="103216" y="3481881"/>
                </a:cubicBezTo>
                <a:cubicBezTo>
                  <a:pt x="103216" y="3343830"/>
                  <a:pt x="110679" y="3207524"/>
                  <a:pt x="124859" y="3073238"/>
                </a:cubicBezTo>
                <a:cubicBezTo>
                  <a:pt x="117842" y="3044828"/>
                  <a:pt x="111103" y="3015058"/>
                  <a:pt x="106660" y="2993688"/>
                </a:cubicBezTo>
                <a:cubicBezTo>
                  <a:pt x="92757" y="3067625"/>
                  <a:pt x="89058" y="3082659"/>
                  <a:pt x="84296" y="3080192"/>
                </a:cubicBezTo>
                <a:cubicBezTo>
                  <a:pt x="79810" y="3077766"/>
                  <a:pt x="75982" y="3057906"/>
                  <a:pt x="69115" y="3063307"/>
                </a:cubicBezTo>
                <a:cubicBezTo>
                  <a:pt x="71221" y="3047827"/>
                  <a:pt x="75685" y="3020035"/>
                  <a:pt x="73241" y="3016461"/>
                </a:cubicBezTo>
                <a:cubicBezTo>
                  <a:pt x="70051" y="2994304"/>
                  <a:pt x="61717" y="3044765"/>
                  <a:pt x="54319" y="3048337"/>
                </a:cubicBezTo>
                <a:cubicBezTo>
                  <a:pt x="53363" y="3088676"/>
                  <a:pt x="52407" y="3129313"/>
                  <a:pt x="51471" y="3168589"/>
                </a:cubicBezTo>
                <a:cubicBezTo>
                  <a:pt x="51086" y="3207885"/>
                  <a:pt x="48728" y="3245632"/>
                  <a:pt x="51321" y="3280590"/>
                </a:cubicBezTo>
                <a:cubicBezTo>
                  <a:pt x="55000" y="3350359"/>
                  <a:pt x="61547" y="3408113"/>
                  <a:pt x="75303" y="3440692"/>
                </a:cubicBezTo>
                <a:cubicBezTo>
                  <a:pt x="89610" y="3391974"/>
                  <a:pt x="64757" y="3356973"/>
                  <a:pt x="74963" y="3302300"/>
                </a:cubicBezTo>
                <a:cubicBezTo>
                  <a:pt x="83699" y="3342215"/>
                  <a:pt x="86485" y="3387401"/>
                  <a:pt x="86634" y="3439182"/>
                </a:cubicBezTo>
                <a:cubicBezTo>
                  <a:pt x="87653" y="3490938"/>
                  <a:pt x="88759" y="3549396"/>
                  <a:pt x="90034" y="3615424"/>
                </a:cubicBezTo>
                <a:lnTo>
                  <a:pt x="73750" y="3659570"/>
                </a:lnTo>
                <a:cubicBezTo>
                  <a:pt x="73750" y="3659570"/>
                  <a:pt x="74644" y="3667926"/>
                  <a:pt x="76556" y="3680366"/>
                </a:cubicBezTo>
                <a:cubicBezTo>
                  <a:pt x="78363" y="3692783"/>
                  <a:pt x="80809" y="3709369"/>
                  <a:pt x="83232" y="3725957"/>
                </a:cubicBezTo>
                <a:cubicBezTo>
                  <a:pt x="88122" y="3759043"/>
                  <a:pt x="92989" y="3792112"/>
                  <a:pt x="92989" y="3792112"/>
                </a:cubicBezTo>
                <a:cubicBezTo>
                  <a:pt x="86273" y="3764744"/>
                  <a:pt x="79022" y="3759702"/>
                  <a:pt x="71666" y="3744053"/>
                </a:cubicBezTo>
                <a:cubicBezTo>
                  <a:pt x="67967" y="3736228"/>
                  <a:pt x="64268" y="3725722"/>
                  <a:pt x="60611" y="3708371"/>
                </a:cubicBezTo>
                <a:cubicBezTo>
                  <a:pt x="57082" y="3691061"/>
                  <a:pt x="52724" y="3666925"/>
                  <a:pt x="51471" y="3631732"/>
                </a:cubicBezTo>
                <a:cubicBezTo>
                  <a:pt x="33507" y="3650617"/>
                  <a:pt x="64525" y="3771059"/>
                  <a:pt x="65184" y="3857436"/>
                </a:cubicBezTo>
                <a:cubicBezTo>
                  <a:pt x="65184" y="3857436"/>
                  <a:pt x="71624" y="3867899"/>
                  <a:pt x="78959" y="3878232"/>
                </a:cubicBezTo>
                <a:cubicBezTo>
                  <a:pt x="86080" y="3888503"/>
                  <a:pt x="93204" y="3898796"/>
                  <a:pt x="93204" y="3898796"/>
                </a:cubicBezTo>
                <a:cubicBezTo>
                  <a:pt x="78193" y="3883187"/>
                  <a:pt x="98985" y="4066914"/>
                  <a:pt x="64992" y="3938752"/>
                </a:cubicBezTo>
                <a:cubicBezTo>
                  <a:pt x="64992" y="3938752"/>
                  <a:pt x="62143" y="3925588"/>
                  <a:pt x="57870" y="3905855"/>
                </a:cubicBezTo>
                <a:cubicBezTo>
                  <a:pt x="55721" y="3895966"/>
                  <a:pt x="53235" y="3884420"/>
                  <a:pt x="50577" y="3872087"/>
                </a:cubicBezTo>
                <a:cubicBezTo>
                  <a:pt x="48451" y="3859625"/>
                  <a:pt x="46197" y="3846379"/>
                  <a:pt x="43945" y="3833131"/>
                </a:cubicBezTo>
                <a:cubicBezTo>
                  <a:pt x="35142" y="3779927"/>
                  <a:pt x="26341" y="3726723"/>
                  <a:pt x="26341" y="3726723"/>
                </a:cubicBezTo>
                <a:lnTo>
                  <a:pt x="15136" y="3787624"/>
                </a:lnTo>
                <a:cubicBezTo>
                  <a:pt x="15136" y="3787624"/>
                  <a:pt x="10588" y="3742161"/>
                  <a:pt x="6016" y="3696697"/>
                </a:cubicBezTo>
                <a:cubicBezTo>
                  <a:pt x="3360" y="3673986"/>
                  <a:pt x="2147" y="3651191"/>
                  <a:pt x="1425" y="3634094"/>
                </a:cubicBezTo>
                <a:cubicBezTo>
                  <a:pt x="552" y="3616954"/>
                  <a:pt x="0" y="3605577"/>
                  <a:pt x="0" y="3605577"/>
                </a:cubicBezTo>
                <a:lnTo>
                  <a:pt x="13097" y="3648106"/>
                </a:lnTo>
                <a:cubicBezTo>
                  <a:pt x="-9312" y="3355548"/>
                  <a:pt x="52958" y="3561686"/>
                  <a:pt x="31954" y="3268257"/>
                </a:cubicBezTo>
                <a:cubicBezTo>
                  <a:pt x="19983" y="3221728"/>
                  <a:pt x="16796" y="3173458"/>
                  <a:pt x="17625" y="3114322"/>
                </a:cubicBezTo>
                <a:cubicBezTo>
                  <a:pt x="17370" y="3055098"/>
                  <a:pt x="28190" y="2985521"/>
                  <a:pt x="42924" y="2896211"/>
                </a:cubicBezTo>
                <a:cubicBezTo>
                  <a:pt x="32613" y="3026859"/>
                  <a:pt x="60781" y="2912158"/>
                  <a:pt x="70732" y="2962895"/>
                </a:cubicBezTo>
                <a:cubicBezTo>
                  <a:pt x="97582" y="2833053"/>
                  <a:pt x="85571" y="2786187"/>
                  <a:pt x="86400" y="2715906"/>
                </a:cubicBezTo>
                <a:cubicBezTo>
                  <a:pt x="106980" y="2685263"/>
                  <a:pt x="123009" y="2664127"/>
                  <a:pt x="100133" y="2780084"/>
                </a:cubicBezTo>
                <a:cubicBezTo>
                  <a:pt x="128388" y="2800157"/>
                  <a:pt x="121117" y="2625787"/>
                  <a:pt x="157279" y="2622321"/>
                </a:cubicBezTo>
                <a:cubicBezTo>
                  <a:pt x="178965" y="2527502"/>
                  <a:pt x="186937" y="2459307"/>
                  <a:pt x="194420" y="2404486"/>
                </a:cubicBezTo>
                <a:cubicBezTo>
                  <a:pt x="200693" y="2349368"/>
                  <a:pt x="200565" y="2306201"/>
                  <a:pt x="203116" y="2261331"/>
                </a:cubicBezTo>
                <a:cubicBezTo>
                  <a:pt x="207177" y="2216931"/>
                  <a:pt x="213215" y="2170576"/>
                  <a:pt x="230031" y="2108694"/>
                </a:cubicBezTo>
                <a:cubicBezTo>
                  <a:pt x="237811" y="2077542"/>
                  <a:pt x="250695" y="2043370"/>
                  <a:pt x="267469" y="2003796"/>
                </a:cubicBezTo>
                <a:cubicBezTo>
                  <a:pt x="284584" y="1964393"/>
                  <a:pt x="303845" y="1918779"/>
                  <a:pt x="331801" y="1867937"/>
                </a:cubicBezTo>
                <a:lnTo>
                  <a:pt x="336541" y="1888753"/>
                </a:lnTo>
                <a:cubicBezTo>
                  <a:pt x="363074" y="1820579"/>
                  <a:pt x="387544" y="1759700"/>
                  <a:pt x="412991" y="1703943"/>
                </a:cubicBezTo>
                <a:cubicBezTo>
                  <a:pt x="439971" y="1648910"/>
                  <a:pt x="466099" y="1598130"/>
                  <a:pt x="492143" y="1548093"/>
                </a:cubicBezTo>
                <a:cubicBezTo>
                  <a:pt x="520268" y="1499208"/>
                  <a:pt x="548056" y="1450914"/>
                  <a:pt x="577267" y="1400136"/>
                </a:cubicBezTo>
                <a:cubicBezTo>
                  <a:pt x="591319" y="1374405"/>
                  <a:pt x="607603" y="1349206"/>
                  <a:pt x="623867" y="1322647"/>
                </a:cubicBezTo>
                <a:cubicBezTo>
                  <a:pt x="639962" y="1295937"/>
                  <a:pt x="656650" y="1268230"/>
                  <a:pt x="674167" y="1239162"/>
                </a:cubicBezTo>
                <a:cubicBezTo>
                  <a:pt x="674167" y="1239162"/>
                  <a:pt x="683096" y="1229061"/>
                  <a:pt x="696489" y="1213920"/>
                </a:cubicBezTo>
                <a:cubicBezTo>
                  <a:pt x="710225" y="1199035"/>
                  <a:pt x="729272" y="1179811"/>
                  <a:pt x="747960" y="1160397"/>
                </a:cubicBezTo>
                <a:cubicBezTo>
                  <a:pt x="785377" y="1121907"/>
                  <a:pt x="822837" y="1083420"/>
                  <a:pt x="822837" y="1083420"/>
                </a:cubicBezTo>
                <a:cubicBezTo>
                  <a:pt x="799133" y="1125247"/>
                  <a:pt x="745898" y="1242522"/>
                  <a:pt x="793095" y="1203350"/>
                </a:cubicBezTo>
                <a:cubicBezTo>
                  <a:pt x="749150" y="1234909"/>
                  <a:pt x="716624" y="1276863"/>
                  <a:pt x="684628" y="1320308"/>
                </a:cubicBezTo>
                <a:cubicBezTo>
                  <a:pt x="668703" y="1342145"/>
                  <a:pt x="652654" y="1364177"/>
                  <a:pt x="636475" y="1386376"/>
                </a:cubicBezTo>
                <a:cubicBezTo>
                  <a:pt x="620360" y="1408620"/>
                  <a:pt x="604925" y="1431522"/>
                  <a:pt x="587046" y="1453232"/>
                </a:cubicBezTo>
                <a:cubicBezTo>
                  <a:pt x="588853" y="1467352"/>
                  <a:pt x="616724" y="1431437"/>
                  <a:pt x="631031" y="1417231"/>
                </a:cubicBezTo>
                <a:cubicBezTo>
                  <a:pt x="597824" y="1474860"/>
                  <a:pt x="567295" y="1496145"/>
                  <a:pt x="529665" y="1576185"/>
                </a:cubicBezTo>
                <a:cubicBezTo>
                  <a:pt x="536597" y="1574952"/>
                  <a:pt x="592338" y="1496272"/>
                  <a:pt x="559705" y="1560748"/>
                </a:cubicBezTo>
                <a:cubicBezTo>
                  <a:pt x="559705" y="1560748"/>
                  <a:pt x="554623" y="1566466"/>
                  <a:pt x="547841" y="1575546"/>
                </a:cubicBezTo>
                <a:cubicBezTo>
                  <a:pt x="541040" y="1584627"/>
                  <a:pt x="531939" y="1596727"/>
                  <a:pt x="522884" y="1608827"/>
                </a:cubicBezTo>
                <a:cubicBezTo>
                  <a:pt x="504663" y="1633175"/>
                  <a:pt x="486487" y="1657501"/>
                  <a:pt x="486487" y="1657501"/>
                </a:cubicBezTo>
                <a:cubicBezTo>
                  <a:pt x="470372" y="1694353"/>
                  <a:pt x="462847" y="1718509"/>
                  <a:pt x="459125" y="1736520"/>
                </a:cubicBezTo>
                <a:cubicBezTo>
                  <a:pt x="455935" y="1754786"/>
                  <a:pt x="456659" y="1766993"/>
                  <a:pt x="456277" y="1779580"/>
                </a:cubicBezTo>
                <a:cubicBezTo>
                  <a:pt x="455618" y="1804864"/>
                  <a:pt x="451450" y="1831978"/>
                  <a:pt x="408803" y="1915250"/>
                </a:cubicBezTo>
                <a:cubicBezTo>
                  <a:pt x="406252" y="1876570"/>
                  <a:pt x="411653" y="1800569"/>
                  <a:pt x="438056" y="1731843"/>
                </a:cubicBezTo>
                <a:cubicBezTo>
                  <a:pt x="418667" y="1770458"/>
                  <a:pt x="427299" y="1742708"/>
                  <a:pt x="437462" y="1714491"/>
                </a:cubicBezTo>
                <a:cubicBezTo>
                  <a:pt x="447731" y="1686379"/>
                  <a:pt x="457765" y="1656884"/>
                  <a:pt x="434869" y="1689759"/>
                </a:cubicBezTo>
                <a:cubicBezTo>
                  <a:pt x="426215" y="1720359"/>
                  <a:pt x="418690" y="1746898"/>
                  <a:pt x="409909" y="1771246"/>
                </a:cubicBezTo>
                <a:cubicBezTo>
                  <a:pt x="401150" y="1795594"/>
                  <a:pt x="391456" y="1817985"/>
                  <a:pt x="380953" y="1841440"/>
                </a:cubicBezTo>
                <a:cubicBezTo>
                  <a:pt x="370706" y="1865002"/>
                  <a:pt x="358481" y="1889115"/>
                  <a:pt x="347810" y="1918163"/>
                </a:cubicBezTo>
                <a:cubicBezTo>
                  <a:pt x="337157" y="1947211"/>
                  <a:pt x="326040" y="1980342"/>
                  <a:pt x="314815" y="2020382"/>
                </a:cubicBezTo>
                <a:cubicBezTo>
                  <a:pt x="318427" y="2000926"/>
                  <a:pt x="315389" y="1994205"/>
                  <a:pt x="328868" y="1955589"/>
                </a:cubicBezTo>
                <a:cubicBezTo>
                  <a:pt x="328868" y="1955589"/>
                  <a:pt x="304142" y="2010623"/>
                  <a:pt x="279417" y="2065676"/>
                </a:cubicBezTo>
                <a:cubicBezTo>
                  <a:pt x="266832" y="2093149"/>
                  <a:pt x="256883" y="2121665"/>
                  <a:pt x="248272" y="2142633"/>
                </a:cubicBezTo>
                <a:cubicBezTo>
                  <a:pt x="240022" y="2163727"/>
                  <a:pt x="234496" y="2177804"/>
                  <a:pt x="234496" y="2177804"/>
                </a:cubicBezTo>
                <a:cubicBezTo>
                  <a:pt x="251546" y="2152053"/>
                  <a:pt x="239618" y="2200684"/>
                  <a:pt x="227330" y="2253718"/>
                </a:cubicBezTo>
                <a:cubicBezTo>
                  <a:pt x="215701" y="2307009"/>
                  <a:pt x="206900" y="2365677"/>
                  <a:pt x="220803" y="2358044"/>
                </a:cubicBezTo>
                <a:cubicBezTo>
                  <a:pt x="230520" y="2327741"/>
                  <a:pt x="238642" y="2302309"/>
                  <a:pt x="245613" y="2280512"/>
                </a:cubicBezTo>
                <a:cubicBezTo>
                  <a:pt x="253311" y="2258930"/>
                  <a:pt x="259688" y="2240939"/>
                  <a:pt x="265257" y="2225225"/>
                </a:cubicBezTo>
                <a:cubicBezTo>
                  <a:pt x="276165" y="2193731"/>
                  <a:pt x="283328" y="2171255"/>
                  <a:pt x="290919" y="2147758"/>
                </a:cubicBezTo>
                <a:cubicBezTo>
                  <a:pt x="305078" y="2100422"/>
                  <a:pt x="325486" y="2050323"/>
                  <a:pt x="384801" y="1918098"/>
                </a:cubicBezTo>
                <a:cubicBezTo>
                  <a:pt x="372131" y="1957269"/>
                  <a:pt x="361651" y="2003647"/>
                  <a:pt x="354762" y="2046707"/>
                </a:cubicBezTo>
                <a:cubicBezTo>
                  <a:pt x="351297" y="2068249"/>
                  <a:pt x="348744" y="2088961"/>
                  <a:pt x="347256" y="2107568"/>
                </a:cubicBezTo>
                <a:cubicBezTo>
                  <a:pt x="346832" y="2116541"/>
                  <a:pt x="346705" y="2125005"/>
                  <a:pt x="346789" y="2132914"/>
                </a:cubicBezTo>
                <a:cubicBezTo>
                  <a:pt x="451026" y="1854900"/>
                  <a:pt x="586450" y="1592154"/>
                  <a:pt x="748980" y="1348994"/>
                </a:cubicBezTo>
                <a:cubicBezTo>
                  <a:pt x="759526" y="1319414"/>
                  <a:pt x="777979" y="1285517"/>
                  <a:pt x="798941" y="1252962"/>
                </a:cubicBezTo>
                <a:cubicBezTo>
                  <a:pt x="821774" y="1217727"/>
                  <a:pt x="844608" y="1182554"/>
                  <a:pt x="855683" y="1151594"/>
                </a:cubicBezTo>
                <a:lnTo>
                  <a:pt x="801514" y="1210923"/>
                </a:lnTo>
                <a:cubicBezTo>
                  <a:pt x="831574" y="1145893"/>
                  <a:pt x="847328" y="1134709"/>
                  <a:pt x="865804" y="1121376"/>
                </a:cubicBezTo>
                <a:cubicBezTo>
                  <a:pt x="883915" y="1107618"/>
                  <a:pt x="906579" y="1093137"/>
                  <a:pt x="951799" y="1020517"/>
                </a:cubicBezTo>
                <a:cubicBezTo>
                  <a:pt x="895417" y="1055882"/>
                  <a:pt x="959687" y="1007186"/>
                  <a:pt x="993787" y="940562"/>
                </a:cubicBezTo>
                <a:cubicBezTo>
                  <a:pt x="968870" y="958106"/>
                  <a:pt x="923906" y="1018774"/>
                  <a:pt x="884831" y="1066385"/>
                </a:cubicBezTo>
                <a:cubicBezTo>
                  <a:pt x="864888" y="1089927"/>
                  <a:pt x="848369" y="1111721"/>
                  <a:pt x="835869" y="1122993"/>
                </a:cubicBezTo>
                <a:cubicBezTo>
                  <a:pt x="823432" y="1134285"/>
                  <a:pt x="815482" y="1135390"/>
                  <a:pt x="815162" y="1119164"/>
                </a:cubicBezTo>
                <a:cubicBezTo>
                  <a:pt x="833276" y="1076828"/>
                  <a:pt x="889995" y="1024835"/>
                  <a:pt x="945207" y="968249"/>
                </a:cubicBezTo>
                <a:cubicBezTo>
                  <a:pt x="972336" y="939501"/>
                  <a:pt x="1001887" y="911813"/>
                  <a:pt x="1026697" y="883339"/>
                </a:cubicBezTo>
                <a:cubicBezTo>
                  <a:pt x="1051528" y="854888"/>
                  <a:pt x="1072130" y="826075"/>
                  <a:pt x="1084418" y="797302"/>
                </a:cubicBezTo>
                <a:lnTo>
                  <a:pt x="1083864" y="804597"/>
                </a:lnTo>
                <a:cubicBezTo>
                  <a:pt x="1144454" y="741866"/>
                  <a:pt x="1182933" y="697254"/>
                  <a:pt x="1209296" y="659487"/>
                </a:cubicBezTo>
                <a:cubicBezTo>
                  <a:pt x="1236063" y="622443"/>
                  <a:pt x="1253623" y="594970"/>
                  <a:pt x="1272268" y="567113"/>
                </a:cubicBezTo>
                <a:cubicBezTo>
                  <a:pt x="1271182" y="567879"/>
                  <a:pt x="1270291" y="568517"/>
                  <a:pt x="1268844" y="569558"/>
                </a:cubicBezTo>
                <a:lnTo>
                  <a:pt x="1278411" y="558289"/>
                </a:lnTo>
                <a:cubicBezTo>
                  <a:pt x="1276604" y="560990"/>
                  <a:pt x="1274797" y="563733"/>
                  <a:pt x="1273097" y="566284"/>
                </a:cubicBezTo>
                <a:cubicBezTo>
                  <a:pt x="1304624" y="545360"/>
                  <a:pt x="1334559" y="512845"/>
                  <a:pt x="1366810" y="481352"/>
                </a:cubicBezTo>
                <a:cubicBezTo>
                  <a:pt x="1398976" y="449433"/>
                  <a:pt x="1430738" y="415603"/>
                  <a:pt x="1461032" y="388510"/>
                </a:cubicBezTo>
                <a:lnTo>
                  <a:pt x="1466795" y="398421"/>
                </a:lnTo>
                <a:cubicBezTo>
                  <a:pt x="1466795" y="398421"/>
                  <a:pt x="1471982" y="393529"/>
                  <a:pt x="1479804" y="386171"/>
                </a:cubicBezTo>
                <a:cubicBezTo>
                  <a:pt x="1487480" y="378666"/>
                  <a:pt x="1498173" y="369161"/>
                  <a:pt x="1509123" y="359996"/>
                </a:cubicBezTo>
                <a:cubicBezTo>
                  <a:pt x="1530850" y="341389"/>
                  <a:pt x="1552556" y="322781"/>
                  <a:pt x="1552556" y="322781"/>
                </a:cubicBezTo>
                <a:cubicBezTo>
                  <a:pt x="1537802" y="347958"/>
                  <a:pt x="1510653" y="367459"/>
                  <a:pt x="1479784" y="391190"/>
                </a:cubicBezTo>
                <a:cubicBezTo>
                  <a:pt x="1448871" y="414837"/>
                  <a:pt x="1412305" y="440525"/>
                  <a:pt x="1376207" y="473824"/>
                </a:cubicBezTo>
                <a:lnTo>
                  <a:pt x="1399253" y="481437"/>
                </a:lnTo>
                <a:cubicBezTo>
                  <a:pt x="1347803" y="508358"/>
                  <a:pt x="1316827" y="544552"/>
                  <a:pt x="1290806" y="580658"/>
                </a:cubicBezTo>
                <a:cubicBezTo>
                  <a:pt x="1265444" y="617488"/>
                  <a:pt x="1244567" y="653979"/>
                  <a:pt x="1221711" y="692254"/>
                </a:cubicBezTo>
                <a:cubicBezTo>
                  <a:pt x="1239762" y="665780"/>
                  <a:pt x="1266507" y="638646"/>
                  <a:pt x="1294527" y="610302"/>
                </a:cubicBezTo>
                <a:cubicBezTo>
                  <a:pt x="1322738" y="582168"/>
                  <a:pt x="1352545" y="553120"/>
                  <a:pt x="1380353" y="526391"/>
                </a:cubicBezTo>
                <a:cubicBezTo>
                  <a:pt x="1437542" y="474633"/>
                  <a:pt x="1483888" y="428744"/>
                  <a:pt x="1482143" y="403291"/>
                </a:cubicBezTo>
                <a:cubicBezTo>
                  <a:pt x="1482143" y="403291"/>
                  <a:pt x="1486693" y="401079"/>
                  <a:pt x="1493560" y="397782"/>
                </a:cubicBezTo>
                <a:cubicBezTo>
                  <a:pt x="1500342" y="394423"/>
                  <a:pt x="1509505" y="390085"/>
                  <a:pt x="1518987" y="386171"/>
                </a:cubicBezTo>
                <a:cubicBezTo>
                  <a:pt x="1537717" y="378134"/>
                  <a:pt x="1556447" y="370095"/>
                  <a:pt x="1556447" y="370095"/>
                </a:cubicBezTo>
                <a:lnTo>
                  <a:pt x="1581193" y="340942"/>
                </a:lnTo>
                <a:cubicBezTo>
                  <a:pt x="1637171" y="317722"/>
                  <a:pt x="1604323" y="372925"/>
                  <a:pt x="1520964" y="447479"/>
                </a:cubicBezTo>
                <a:cubicBezTo>
                  <a:pt x="1502850" y="456175"/>
                  <a:pt x="1493772" y="460578"/>
                  <a:pt x="1495432" y="453389"/>
                </a:cubicBezTo>
                <a:cubicBezTo>
                  <a:pt x="1478699" y="474016"/>
                  <a:pt x="1463967" y="495197"/>
                  <a:pt x="1441261" y="521032"/>
                </a:cubicBezTo>
                <a:cubicBezTo>
                  <a:pt x="1429951" y="534004"/>
                  <a:pt x="1416388" y="547889"/>
                  <a:pt x="1399997" y="563945"/>
                </a:cubicBezTo>
                <a:cubicBezTo>
                  <a:pt x="1384052" y="580488"/>
                  <a:pt x="1364918" y="598861"/>
                  <a:pt x="1341363" y="619657"/>
                </a:cubicBezTo>
                <a:lnTo>
                  <a:pt x="1382415" y="565283"/>
                </a:lnTo>
                <a:cubicBezTo>
                  <a:pt x="1353756" y="592035"/>
                  <a:pt x="1326162" y="618636"/>
                  <a:pt x="1300543" y="644305"/>
                </a:cubicBezTo>
                <a:cubicBezTo>
                  <a:pt x="1287893" y="657254"/>
                  <a:pt x="1275585" y="669843"/>
                  <a:pt x="1263722" y="681964"/>
                </a:cubicBezTo>
                <a:cubicBezTo>
                  <a:pt x="1252305" y="694508"/>
                  <a:pt x="1241929" y="707120"/>
                  <a:pt x="1231937" y="719006"/>
                </a:cubicBezTo>
                <a:cubicBezTo>
                  <a:pt x="1192715" y="766449"/>
                  <a:pt x="1164438" y="806424"/>
                  <a:pt x="1153425" y="832666"/>
                </a:cubicBezTo>
                <a:cubicBezTo>
                  <a:pt x="1148026" y="830645"/>
                  <a:pt x="1141244" y="830093"/>
                  <a:pt x="1133272" y="831029"/>
                </a:cubicBezTo>
                <a:cubicBezTo>
                  <a:pt x="1111332" y="833815"/>
                  <a:pt x="1080546" y="847742"/>
                  <a:pt x="1046873" y="870538"/>
                </a:cubicBezTo>
                <a:cubicBezTo>
                  <a:pt x="966830" y="998552"/>
                  <a:pt x="1008796" y="951386"/>
                  <a:pt x="991873" y="1023964"/>
                </a:cubicBezTo>
                <a:cubicBezTo>
                  <a:pt x="1004947" y="1008249"/>
                  <a:pt x="1018128" y="992640"/>
                  <a:pt x="1031437" y="977137"/>
                </a:cubicBezTo>
                <a:cubicBezTo>
                  <a:pt x="1031714" y="976478"/>
                  <a:pt x="1032054" y="975712"/>
                  <a:pt x="1032308" y="975096"/>
                </a:cubicBezTo>
                <a:cubicBezTo>
                  <a:pt x="1032478" y="975268"/>
                  <a:pt x="1032735" y="975268"/>
                  <a:pt x="1032905" y="975415"/>
                </a:cubicBezTo>
                <a:cubicBezTo>
                  <a:pt x="1073872" y="927825"/>
                  <a:pt x="1115965" y="881235"/>
                  <a:pt x="1159208" y="835707"/>
                </a:cubicBezTo>
                <a:cubicBezTo>
                  <a:pt x="1157613" y="834474"/>
                  <a:pt x="1155786" y="833495"/>
                  <a:pt x="1153745" y="832709"/>
                </a:cubicBezTo>
                <a:cubicBezTo>
                  <a:pt x="1311448" y="672606"/>
                  <a:pt x="1475681" y="525520"/>
                  <a:pt x="1640740" y="395189"/>
                </a:cubicBezTo>
                <a:cubicBezTo>
                  <a:pt x="1650754" y="357570"/>
                  <a:pt x="1666210" y="321271"/>
                  <a:pt x="1680050" y="288652"/>
                </a:cubicBezTo>
                <a:cubicBezTo>
                  <a:pt x="1694230" y="256436"/>
                  <a:pt x="1705881" y="226580"/>
                  <a:pt x="1706413" y="199277"/>
                </a:cubicBezTo>
                <a:cubicBezTo>
                  <a:pt x="1781290" y="136328"/>
                  <a:pt x="1881376" y="67339"/>
                  <a:pt x="1974794" y="1427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fr-FR" dirty="0"/>
              <a:t>Picture</a:t>
            </a: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357CFFFC-CAC5-FF5D-1C60-3B189FE91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1449" cy="1491449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538506EF-F3AD-FC7E-0056-537E3ACD71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5522" y="3649266"/>
            <a:ext cx="1665684" cy="938213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Organisation logo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724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background &amp; 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42800" y="140400"/>
            <a:ext cx="8280000" cy="1207214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Chapter slide</a:t>
            </a:r>
            <a:br>
              <a:rPr lang="en-US" dirty="0"/>
            </a:br>
            <a:r>
              <a:rPr lang="en-US" dirty="0"/>
              <a:t>Title size 30 t0 50</a:t>
            </a:r>
            <a:endParaRPr lang="fr-F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42800" y="1571094"/>
            <a:ext cx="8701200" cy="2296800"/>
          </a:xfrm>
          <a:gradFill>
            <a:gsLst>
              <a:gs pos="49000">
                <a:srgbClr val="AAADB6"/>
              </a:gs>
              <a:gs pos="10000">
                <a:srgbClr val="E6E6E6"/>
              </a:gs>
              <a:gs pos="93000">
                <a:srgbClr val="E6E6E6"/>
              </a:gs>
            </a:gsLst>
            <a:lin ang="5400000" scaled="0"/>
          </a:gra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844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size image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gradFill>
            <a:gsLst>
              <a:gs pos="49000">
                <a:srgbClr val="AAADB6"/>
              </a:gs>
              <a:gs pos="10000">
                <a:srgbClr val="E6E6E6"/>
              </a:gs>
              <a:gs pos="93000">
                <a:srgbClr val="E6E6E6"/>
              </a:gs>
            </a:gsLst>
            <a:lin ang="5400000" scaled="0"/>
          </a:gra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</a:t>
            </a:r>
            <a:endParaRPr lang="en-GB" dirty="0"/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442800" y="754707"/>
            <a:ext cx="8280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lang="fr-CH" sz="4000" baseline="0">
                <a:ln w="11430">
                  <a:solidFill>
                    <a:schemeClr val="tx2"/>
                  </a:solidFill>
                </a:ln>
                <a:solidFill>
                  <a:srgbClr val="FFC000"/>
                </a:solidFill>
                <a:effectLst/>
              </a:defRPr>
            </a:lvl1pPr>
          </a:lstStyle>
          <a:p>
            <a:pPr lvl="0"/>
            <a:r>
              <a:rPr lang="en-US" dirty="0"/>
              <a:t>Add title 30 to 60 </a:t>
            </a:r>
            <a:br>
              <a:rPr lang="en-US" dirty="0"/>
            </a:br>
            <a:r>
              <a:rPr lang="en-US" dirty="0"/>
              <a:t>(change font </a:t>
            </a:r>
            <a:r>
              <a:rPr lang="en-US" dirty="0" err="1"/>
              <a:t>colour</a:t>
            </a:r>
            <a:r>
              <a:rPr lang="en-US" dirty="0"/>
              <a:t> if required)</a:t>
            </a:r>
            <a:endParaRPr lang="fr-CH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366400" y="4356000"/>
            <a:ext cx="741600" cy="648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592720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&amp; 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2800" y="1201500"/>
            <a:ext cx="4068000" cy="3315600"/>
          </a:xfrm>
        </p:spPr>
        <p:txBody>
          <a:bodyPr/>
          <a:lstStyle>
            <a:lvl1pPr marL="457200" indent="-45720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 sz="2800" baseline="0"/>
            </a:lvl1pPr>
            <a:lvl2pPr marL="809625" indent="-447675" algn="l" defTabSz="914400" rtl="0" eaLnBrk="1" latinLnBrk="0" hangingPunct="1">
              <a:spcBef>
                <a:spcPts val="600"/>
              </a:spcBef>
              <a:buFont typeface="Symbol" pitchFamily="18" charset="2"/>
              <a:buChar char=""/>
              <a:defRPr lang="en-US" sz="2800" b="1" kern="1200" baseline="0" dirty="0" smtClean="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2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text: font size 28 to 38 / or image</a:t>
            </a:r>
          </a:p>
          <a:p>
            <a:pPr marL="809625" lvl="1" indent="-447675" algn="l" defTabSz="914400" rtl="0" eaLnBrk="1" latinLnBrk="0" hangingPunct="1">
              <a:spcBef>
                <a:spcPts val="600"/>
              </a:spcBef>
              <a:buFont typeface="Symbol" pitchFamily="18" charset="2"/>
              <a:buChar char=""/>
            </a:pPr>
            <a:r>
              <a:rPr lang="en-US" dirty="0"/>
              <a:t>Second level: font size 28</a:t>
            </a:r>
          </a:p>
          <a:p>
            <a:pPr lvl="0"/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4644008" y="1201500"/>
            <a:ext cx="4068000" cy="3315600"/>
          </a:xfrm>
        </p:spPr>
        <p:txBody>
          <a:bodyPr/>
          <a:lstStyle>
            <a:lvl1pPr>
              <a:spcBef>
                <a:spcPts val="1200"/>
              </a:spcBef>
              <a:spcAft>
                <a:spcPts val="0"/>
              </a:spcAft>
              <a:defRPr sz="2800" baseline="0"/>
            </a:lvl1pPr>
            <a:lvl2pPr marL="809625" indent="-447675" algn="l" defTabSz="914400" rtl="0" eaLnBrk="1" latinLnBrk="0" hangingPunct="1">
              <a:spcBef>
                <a:spcPts val="600"/>
              </a:spcBef>
              <a:buFont typeface="Symbol" pitchFamily="18" charset="2"/>
              <a:buChar char=""/>
              <a:defRPr lang="en-US" sz="2800" b="1" kern="1200" baseline="0" dirty="0" smtClean="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2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text: font size 28 to 38 / or image</a:t>
            </a:r>
          </a:p>
          <a:p>
            <a:pPr marL="809625" lvl="1" indent="-447675" algn="l" defTabSz="914400" rtl="0" eaLnBrk="1" latinLnBrk="0" hangingPunct="1">
              <a:spcBef>
                <a:spcPts val="600"/>
              </a:spcBef>
              <a:buFont typeface="Symbol" pitchFamily="18" charset="2"/>
              <a:buChar char=""/>
            </a:pPr>
            <a:r>
              <a:rPr lang="en-US" dirty="0"/>
              <a:t>Second level: font size 28</a:t>
            </a:r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149123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 baseline="0"/>
            </a:lvl3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96094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60805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work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7074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2800" y="1201500"/>
            <a:ext cx="8280920" cy="33156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86262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800" y="1200151"/>
            <a:ext cx="8280000" cy="3315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10288" y="4767263"/>
            <a:ext cx="20621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5A7A9-BE32-4F72-B27D-3E2A326C1DCC}" type="datetime1">
              <a:rPr lang="fr-CH" smtClean="0"/>
              <a:t>23.04.2023</a:t>
            </a:fld>
            <a:endParaRPr lang="fr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84896" y="4767263"/>
            <a:ext cx="43281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800" y="4767263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‹Nr.›</a:t>
            </a:fld>
            <a:endParaRPr lang="fr-CH" dirty="0"/>
          </a:p>
        </p:txBody>
      </p:sp>
      <p:sp>
        <p:nvSpPr>
          <p:cNvPr id="10" name="Title Placeholder 7"/>
          <p:cNvSpPr>
            <a:spLocks noGrp="1"/>
          </p:cNvSpPr>
          <p:nvPr>
            <p:ph type="title"/>
          </p:nvPr>
        </p:nvSpPr>
        <p:spPr>
          <a:xfrm>
            <a:off x="442800" y="141481"/>
            <a:ext cx="8280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glow" dir="t">
                <a:rot lat="0" lon="0" rev="5400000"/>
              </a:lightRig>
            </a:scene3d>
            <a:sp3d>
              <a:contourClr>
                <a:schemeClr val="tx1">
                  <a:lumMod val="95000"/>
                  <a:lumOff val="5000"/>
                </a:schemeClr>
              </a:contourClr>
            </a:sp3d>
          </a:bodyPr>
          <a:lstStyle/>
          <a:p>
            <a:r>
              <a:rPr lang="en-US" dirty="0"/>
              <a:t>Title size 30 to 50</a:t>
            </a:r>
            <a:endParaRPr lang="fr-FR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844" y="4354105"/>
            <a:ext cx="741660" cy="64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1" r:id="rId2"/>
    <p:sldLayoutId id="2147483693" r:id="rId3"/>
    <p:sldLayoutId id="2147483670" r:id="rId4"/>
    <p:sldLayoutId id="2147483685" r:id="rId5"/>
    <p:sldLayoutId id="2147483682" r:id="rId6"/>
    <p:sldLayoutId id="2147483681" r:id="rId7"/>
    <p:sldLayoutId id="2147483680" r:id="rId8"/>
    <p:sldLayoutId id="2147483679" r:id="rId9"/>
    <p:sldLayoutId id="2147483676" r:id="rId10"/>
    <p:sldLayoutId id="2147483686" r:id="rId11"/>
    <p:sldLayoutId id="2147483692" r:id="rId12"/>
    <p:sldLayoutId id="2147483675" r:id="rId13"/>
    <p:sldLayoutId id="2147483687" r:id="rId14"/>
    <p:sldLayoutId id="2147483674" r:id="rId15"/>
    <p:sldLayoutId id="2147483672" r:id="rId16"/>
    <p:sldLayoutId id="2147483688" r:id="rId17"/>
    <p:sldLayoutId id="2147483689" r:id="rId18"/>
    <p:sldLayoutId id="2147483690" r:id="rId19"/>
    <p:sldLayoutId id="2147483691" r:id="rId20"/>
    <p:sldLayoutId id="2147483696" r:id="rId21"/>
    <p:sldLayoutId id="2147483697" r:id="rId22"/>
    <p:sldLayoutId id="2147483698" r:id="rId23"/>
    <p:sldLayoutId id="2147483701" r:id="rId24"/>
  </p:sldLayoutIdLst>
  <p:hf hdr="0" ftr="0" dt="0"/>
  <p:txStyles>
    <p:titleStyle>
      <a:lvl1pPr marL="0" algn="l" defTabSz="914400" rtl="0" eaLnBrk="1" fontAlgn="base" latinLnBrk="0" hangingPunct="1">
        <a:spcBef>
          <a:spcPct val="0"/>
        </a:spcBef>
        <a:spcAft>
          <a:spcPct val="0"/>
        </a:spcAft>
        <a:buNone/>
        <a:defRPr lang="fr-CH" sz="4400" b="1" kern="1200" cap="none" spc="0" dirty="0" smtClean="0">
          <a:ln w="11430"/>
          <a:solidFill>
            <a:srgbClr val="0060A9"/>
          </a:solidFill>
          <a:effectLst/>
          <a:latin typeface="Arial" pitchFamily="34" charset="0"/>
          <a:ea typeface="+mn-ea"/>
          <a:cs typeface="Arial" pitchFamily="34" charset="0"/>
        </a:defRPr>
      </a:lvl1pPr>
    </p:titleStyle>
    <p:bodyStyle>
      <a:lvl1pPr marL="342900" marR="0" indent="-3429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itchFamily="34" charset="0"/>
        <a:buChar char="•"/>
        <a:tabLst/>
        <a:defRPr sz="30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809625" indent="-447675" algn="l" defTabSz="914400" rtl="0" eaLnBrk="1" latinLnBrk="0" hangingPunct="1">
        <a:spcBef>
          <a:spcPts val="0"/>
        </a:spcBef>
        <a:buFont typeface="Symbol" pitchFamily="18" charset="2"/>
        <a:buChar char=""/>
        <a:defRPr sz="2800" b="1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spcBef>
          <a:spcPct val="20000"/>
        </a:spcBef>
        <a:buFont typeface="Symbol" pitchFamily="18" charset="2"/>
        <a:buChar char="-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rgbClr val="58585A"/>
          </a:solidFill>
          <a:latin typeface="+mn-lt"/>
          <a:ea typeface="+mn-ea"/>
          <a:cs typeface="+mn-cs"/>
        </a:defRPr>
      </a:lvl4pPr>
      <a:lvl5pPr marL="21717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rgbClr val="58585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6C8994-A3B1-463A-99D3-3CCEDE20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000" y="256501"/>
            <a:ext cx="7886700" cy="855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F9824-67CF-4534-B152-978BF662D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9000" y="1250672"/>
            <a:ext cx="7886700" cy="3294746"/>
          </a:xfrm>
          <a:prstGeom prst="rect">
            <a:avLst/>
          </a:prstGeom>
        </p:spPr>
        <p:txBody>
          <a:bodyPr vert="horz" lIns="0" tIns="45720" rIns="9000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E3870-DF43-E9A7-A5ED-48A6E68B67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8413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r>
              <a:rPr lang="en-GB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83749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accent1"/>
          </a:solidFill>
          <a:latin typeface="+mj-lt"/>
          <a:ea typeface="+mj-ea"/>
          <a:cs typeface="Poppins" pitchFamily="2" charset="77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Clr>
          <a:schemeClr val="accent1"/>
        </a:buClr>
        <a:buFontTx/>
        <a:buNone/>
        <a:defRPr sz="1350" b="0" i="0" kern="1200">
          <a:solidFill>
            <a:schemeClr val="tx1"/>
          </a:solidFill>
          <a:latin typeface="+mj-lt"/>
          <a:ea typeface="+mn-ea"/>
          <a:cs typeface="Poppins Medium" pitchFamily="2" charset="77"/>
        </a:defRPr>
      </a:lvl1pPr>
      <a:lvl2pPr marL="557213" indent="-214313" algn="l" defTabSz="685800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FontTx/>
        <a:buBlip>
          <a:blip r:embed="rId3"/>
        </a:buBlip>
        <a:defRPr sz="1200" b="0" i="0" kern="1200">
          <a:solidFill>
            <a:schemeClr val="tx1"/>
          </a:solidFill>
          <a:latin typeface="+mn-lt"/>
          <a:ea typeface="+mn-ea"/>
          <a:cs typeface="Poppins Medium" pitchFamily="2" charset="77"/>
        </a:defRPr>
      </a:lvl2pPr>
      <a:lvl3pPr marL="900113" indent="-214313" algn="l" defTabSz="685800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FontTx/>
        <a:buBlip>
          <a:blip r:embed="rId3"/>
        </a:buBlip>
        <a:defRPr sz="1050" b="0" i="0" kern="1200">
          <a:solidFill>
            <a:schemeClr val="tx1"/>
          </a:solidFill>
          <a:latin typeface="+mn-lt"/>
          <a:ea typeface="+mn-ea"/>
          <a:cs typeface="Poppins Medium" pitchFamily="2" charset="77"/>
        </a:defRPr>
      </a:lvl3pPr>
      <a:lvl4pPr marL="1243013" indent="-214313" algn="l" defTabSz="685800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FontTx/>
        <a:buBlip>
          <a:blip r:embed="rId3"/>
        </a:buBlip>
        <a:defRPr sz="900" b="0" i="0" kern="1200">
          <a:solidFill>
            <a:schemeClr val="tx1"/>
          </a:solidFill>
          <a:latin typeface="+mn-lt"/>
          <a:ea typeface="+mn-ea"/>
          <a:cs typeface="Poppins Medium" pitchFamily="2" charset="77"/>
        </a:defRPr>
      </a:lvl4pPr>
      <a:lvl5pPr marL="1500188" indent="-128588" algn="l" defTabSz="685800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FontTx/>
        <a:buBlip>
          <a:blip r:embed="rId3"/>
        </a:buBlip>
        <a:defRPr sz="825" b="0" i="0" kern="1200">
          <a:solidFill>
            <a:schemeClr val="tx1"/>
          </a:solidFill>
          <a:latin typeface="+mn-lt"/>
          <a:ea typeface="+mn-ea"/>
          <a:cs typeface="Poppins Medium" pitchFamily="2" charset="77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sv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hyperlink" Target="https://www.iec.ch/sdgs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18" Type="http://schemas.openxmlformats.org/officeDocument/2006/relationships/image" Target="../media/image75.svg"/><Relationship Id="rId26" Type="http://schemas.openxmlformats.org/officeDocument/2006/relationships/image" Target="../media/image78.png"/><Relationship Id="rId3" Type="http://schemas.openxmlformats.org/officeDocument/2006/relationships/image" Target="../media/image44.png"/><Relationship Id="rId21" Type="http://schemas.openxmlformats.org/officeDocument/2006/relationships/image" Target="../media/image55.png"/><Relationship Id="rId34" Type="http://schemas.openxmlformats.org/officeDocument/2006/relationships/image" Target="../media/image86.png"/><Relationship Id="rId7" Type="http://schemas.openxmlformats.org/officeDocument/2006/relationships/image" Target="../media/image50.svg"/><Relationship Id="rId12" Type="http://schemas.openxmlformats.org/officeDocument/2006/relationships/image" Target="../media/image69.svg"/><Relationship Id="rId17" Type="http://schemas.openxmlformats.org/officeDocument/2006/relationships/image" Target="../media/image74.png"/><Relationship Id="rId25" Type="http://schemas.openxmlformats.org/officeDocument/2006/relationships/image" Target="../media/image64.png"/><Relationship Id="rId33" Type="http://schemas.openxmlformats.org/officeDocument/2006/relationships/image" Target="../media/image85.png"/><Relationship Id="rId2" Type="http://schemas.openxmlformats.org/officeDocument/2006/relationships/image" Target="../media/image42.png"/><Relationship Id="rId16" Type="http://schemas.openxmlformats.org/officeDocument/2006/relationships/image" Target="../media/image73.svg"/><Relationship Id="rId20" Type="http://schemas.openxmlformats.org/officeDocument/2006/relationships/image" Target="../media/image77.svg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11" Type="http://schemas.openxmlformats.org/officeDocument/2006/relationships/image" Target="../media/image68.png"/><Relationship Id="rId24" Type="http://schemas.openxmlformats.org/officeDocument/2006/relationships/image" Target="../media/image48.png"/><Relationship Id="rId32" Type="http://schemas.openxmlformats.org/officeDocument/2006/relationships/image" Target="../media/image84.png"/><Relationship Id="rId37" Type="http://schemas.openxmlformats.org/officeDocument/2006/relationships/image" Target="../media/image89.png"/><Relationship Id="rId5" Type="http://schemas.openxmlformats.org/officeDocument/2006/relationships/image" Target="../media/image47.png"/><Relationship Id="rId15" Type="http://schemas.openxmlformats.org/officeDocument/2006/relationships/image" Target="../media/image72.png"/><Relationship Id="rId23" Type="http://schemas.openxmlformats.org/officeDocument/2006/relationships/image" Target="../media/image28.png"/><Relationship Id="rId28" Type="http://schemas.openxmlformats.org/officeDocument/2006/relationships/image" Target="../media/image80.png"/><Relationship Id="rId36" Type="http://schemas.openxmlformats.org/officeDocument/2006/relationships/image" Target="../media/image88.png"/><Relationship Id="rId10" Type="http://schemas.openxmlformats.org/officeDocument/2006/relationships/image" Target="../media/image54.svg"/><Relationship Id="rId19" Type="http://schemas.openxmlformats.org/officeDocument/2006/relationships/image" Target="../media/image76.png"/><Relationship Id="rId31" Type="http://schemas.openxmlformats.org/officeDocument/2006/relationships/image" Target="../media/image83.png"/><Relationship Id="rId4" Type="http://schemas.openxmlformats.org/officeDocument/2006/relationships/image" Target="../media/image45.png"/><Relationship Id="rId9" Type="http://schemas.openxmlformats.org/officeDocument/2006/relationships/image" Target="../media/image53.png"/><Relationship Id="rId14" Type="http://schemas.openxmlformats.org/officeDocument/2006/relationships/image" Target="../media/image71.svg"/><Relationship Id="rId22" Type="http://schemas.openxmlformats.org/officeDocument/2006/relationships/image" Target="../media/image56.svg"/><Relationship Id="rId27" Type="http://schemas.openxmlformats.org/officeDocument/2006/relationships/image" Target="../media/image79.png"/><Relationship Id="rId30" Type="http://schemas.openxmlformats.org/officeDocument/2006/relationships/image" Target="../media/image82.png"/><Relationship Id="rId35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ke.de/" TargetMode="External"/><Relationship Id="rId2" Type="http://schemas.openxmlformats.org/officeDocument/2006/relationships/hyperlink" Target="mailto:Johannes.Stein@vde.com" TargetMode="Externa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stock.adobe.com/de/images/ripe-wheat-field-and-wind-power-generation-landscape-at-sunset/163734655?prev_url=detai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stock.adobe.com/de/contributor/206575803/noel?load_type=author&amp;prev_url=detai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  9">
            <a:extLst>
              <a:ext uri="{FF2B5EF4-FFF2-40B4-BE49-F238E27FC236}">
                <a16:creationId xmlns:a16="http://schemas.microsoft.com/office/drawing/2014/main" id="{3D3E1028-8F69-A24B-9F4D-2E53CDFD6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7" r="31217"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1E6FCAE-6B92-43C7-82CB-285D789CE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350" dirty="0"/>
              <a:t>ICT Standards Enabling Global Sustainability Goals –</a:t>
            </a:r>
            <a:br>
              <a:rPr lang="en-US" sz="1350" dirty="0"/>
            </a:br>
            <a:r>
              <a:rPr lang="en-US" dirty="0"/>
              <a:t>The All-Electric and Connected Society (AECS)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7FC3D7-302E-A08C-624A-2C67999E3A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5685" y="4730795"/>
            <a:ext cx="2694384" cy="276999"/>
          </a:xfrm>
        </p:spPr>
        <p:txBody>
          <a:bodyPr/>
          <a:lstStyle/>
          <a:p>
            <a:r>
              <a:rPr lang="en-GB" dirty="0"/>
              <a:t>26/04/2023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0E93D97-FB6B-8C55-974A-F0DB6067AC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931" y="3207360"/>
            <a:ext cx="3992165" cy="300083"/>
          </a:xfrm>
        </p:spPr>
        <p:txBody>
          <a:bodyPr/>
          <a:lstStyle>
            <a:lvl1pPr marL="0" indent="0">
              <a:buNone/>
              <a:defRPr sz="18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sz="15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Presented by: Johannes Stein, DKE, Germany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232E6CF-B8B0-FF6E-5781-0961CB342B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A58D29A-7C24-D9E5-CA31-BFB5DE846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522" y="3652627"/>
            <a:ext cx="1080037" cy="94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55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6D9F112A-A7A7-43F6-B33E-66519E1B564D}"/>
              </a:ext>
            </a:extLst>
          </p:cNvPr>
          <p:cNvSpPr/>
          <p:nvPr/>
        </p:nvSpPr>
        <p:spPr bwMode="gray">
          <a:xfrm>
            <a:off x="3931849" y="2246954"/>
            <a:ext cx="777382" cy="580374"/>
          </a:xfrm>
          <a:prstGeom prst="rightArrow">
            <a:avLst/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en-GB" sz="589" b="1" kern="0">
              <a:solidFill>
                <a:srgbClr val="FFFFFF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7DD29F-AC1B-9D56-F351-70D6ED62F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4091"/>
            <a:ext cx="3664625" cy="42457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568ACFA-5142-07DE-0185-AD7384E5C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656" y="123479"/>
            <a:ext cx="3607150" cy="427550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70970AF-FAC9-16BE-1E87-F5F41E8914DF}"/>
              </a:ext>
            </a:extLst>
          </p:cNvPr>
          <p:cNvSpPr/>
          <p:nvPr/>
        </p:nvSpPr>
        <p:spPr>
          <a:xfrm>
            <a:off x="323528" y="4587974"/>
            <a:ext cx="7632848" cy="273844"/>
          </a:xfrm>
          <a:prstGeom prst="rect">
            <a:avLst/>
          </a:prstGeom>
          <a:solidFill>
            <a:srgbClr val="006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/>
              <a:t>From todays linear value chain in the energy system to a network with various possible interactions </a:t>
            </a:r>
          </a:p>
        </p:txBody>
      </p:sp>
    </p:spTree>
    <p:extLst>
      <p:ext uri="{BB962C8B-B14F-4D97-AF65-F5344CB8AC3E}">
        <p14:creationId xmlns:p14="http://schemas.microsoft.com/office/powerpoint/2010/main" val="6451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4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352C0B34-CFDD-4672-955F-75099FA513C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" b="1276"/>
          <a:stretch/>
        </p:blipFill>
        <p:spPr>
          <a:xfrm>
            <a:off x="-55879" y="0"/>
            <a:ext cx="9199880" cy="5143500"/>
          </a:xfrm>
        </p:spPr>
      </p:pic>
      <p:sp>
        <p:nvSpPr>
          <p:cNvPr id="3" name="Titel 4">
            <a:extLst>
              <a:ext uri="{FF2B5EF4-FFF2-40B4-BE49-F238E27FC236}">
                <a16:creationId xmlns:a16="http://schemas.microsoft.com/office/drawing/2014/main" id="{E68B4627-2C95-4F05-90C9-0D49E0BBDE84}"/>
              </a:ext>
            </a:extLst>
          </p:cNvPr>
          <p:cNvSpPr txBox="1">
            <a:spLocks/>
          </p:cNvSpPr>
          <p:nvPr/>
        </p:nvSpPr>
        <p:spPr bwMode="gray">
          <a:xfrm>
            <a:off x="0" y="258913"/>
            <a:ext cx="6422173" cy="44974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5000">
                <a:schemeClr val="bg1">
                  <a:alpha val="95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1707" algn="l"/>
              </a:tabLst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64B4"/>
                </a:solidFill>
                <a:effectLst/>
                <a:uLnTx/>
                <a:uFillTx/>
                <a:latin typeface="Arial (Überschriften)"/>
                <a:ea typeface="+mj-ea"/>
                <a:cs typeface="+mj-cs"/>
              </a:rPr>
              <a:t>	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64B4"/>
                </a:solidFill>
                <a:effectLst/>
                <a:uLnTx/>
                <a:uFillTx/>
                <a:latin typeface="Arial (Überschriften)"/>
                <a:ea typeface="+mj-ea"/>
                <a:cs typeface="+mj-cs"/>
              </a:rPr>
              <a:t>Electrification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64B4"/>
              </a:solidFill>
              <a:effectLst/>
              <a:uLnTx/>
              <a:uFillTx/>
              <a:latin typeface="Arial (Überschriften)"/>
              <a:ea typeface="+mj-ea"/>
              <a:cs typeface="+mj-cs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DC0B8EDD-3C1D-45AE-935D-7D9E4D7DD5C1}"/>
              </a:ext>
            </a:extLst>
          </p:cNvPr>
          <p:cNvSpPr txBox="1">
            <a:spLocks/>
          </p:cNvSpPr>
          <p:nvPr/>
        </p:nvSpPr>
        <p:spPr bwMode="gray">
          <a:xfrm>
            <a:off x="2808515" y="4293884"/>
            <a:ext cx="6335485" cy="449747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100000"/>
                  <a:satMod val="115000"/>
                  <a:alpha val="0"/>
                </a:schemeClr>
              </a:gs>
              <a:gs pos="0">
                <a:schemeClr val="bg1">
                  <a:shade val="100000"/>
                  <a:satMod val="115000"/>
                  <a:alpha val="0"/>
                </a:schemeClr>
              </a:gs>
              <a:gs pos="100000">
                <a:schemeClr val="bg1"/>
              </a:gs>
              <a:gs pos="49000">
                <a:schemeClr val="bg1"/>
              </a:gs>
              <a:gs pos="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1707" algn="l"/>
              </a:tabLst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64B4"/>
                </a:solidFill>
                <a:effectLst/>
                <a:uLnTx/>
                <a:uFillTx/>
                <a:latin typeface="Arial (Überschriften)"/>
                <a:ea typeface="+mj-ea"/>
                <a:cs typeface="+mj-cs"/>
              </a:rPr>
              <a:t>       Automation 	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8F4B1E7-2A52-4D6F-AC8C-07FC76205CFA}"/>
              </a:ext>
            </a:extLst>
          </p:cNvPr>
          <p:cNvSpPr txBox="1">
            <a:spLocks/>
          </p:cNvSpPr>
          <p:nvPr/>
        </p:nvSpPr>
        <p:spPr bwMode="gray">
          <a:xfrm>
            <a:off x="2884356" y="2571750"/>
            <a:ext cx="3537817" cy="44974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5000">
                <a:schemeClr val="bg1">
                  <a:alpha val="95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R="0" lvl="0" indent="0" defTabSz="914217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1707" algn="l"/>
              </a:tabLst>
              <a:defRPr kumimoji="0" sz="2400" b="1" i="0" u="none" strike="noStrike" cap="none" spc="0" normalizeH="0" baseline="0">
                <a:ln>
                  <a:noFill/>
                </a:ln>
                <a:solidFill>
                  <a:srgbClr val="0064B4"/>
                </a:solidFill>
                <a:effectLst/>
                <a:uLnTx/>
                <a:uFillTx/>
                <a:latin typeface="Arial (Überschriften)"/>
                <a:ea typeface="+mj-ea"/>
                <a:cs typeface="+mj-cs"/>
              </a:defRPr>
            </a:lvl1pPr>
          </a:lstStyle>
          <a:p>
            <a:r>
              <a:rPr lang="de-DE" dirty="0"/>
              <a:t>      Connectivity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DAB088B-66B5-4F95-892E-357FA8585021}"/>
              </a:ext>
            </a:extLst>
          </p:cNvPr>
          <p:cNvSpPr txBox="1"/>
          <p:nvPr/>
        </p:nvSpPr>
        <p:spPr bwMode="gray">
          <a:xfrm rot="5400000">
            <a:off x="6467936" y="2580810"/>
            <a:ext cx="5143500" cy="180000"/>
          </a:xfrm>
          <a:prstGeom prst="rect">
            <a:avLst/>
          </a:prstGeom>
        </p:spPr>
        <p:txBody>
          <a:bodyPr vert="horz" wrap="none" lIns="144000" tIns="0" rIns="144000" bIns="0" rtlCol="0" anchor="ctr">
            <a:noAutofit/>
          </a:bodyPr>
          <a:lstStyle>
            <a:lvl1pPr indent="0" algn="r">
              <a:spcBef>
                <a:spcPts val="600"/>
              </a:spcBef>
              <a:buClr>
                <a:schemeClr val="accent1"/>
              </a:buClr>
              <a:buFontTx/>
              <a:buNone/>
              <a:defRPr sz="800">
                <a:solidFill>
                  <a:schemeClr val="accent1"/>
                </a:solidFill>
              </a:defRPr>
            </a:lvl1pPr>
            <a:lvl2pPr marL="36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2pPr>
            <a:lvl3pPr marL="54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72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90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4B4"/>
              </a:buClr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64B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stock.adobe.com - 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64B4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metamorworks 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64B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9F06CBA-57F0-45C7-83B2-E4A706351B47}"/>
              </a:ext>
            </a:extLst>
          </p:cNvPr>
          <p:cNvSpPr txBox="1"/>
          <p:nvPr/>
        </p:nvSpPr>
        <p:spPr>
          <a:xfrm>
            <a:off x="9314537" y="1321820"/>
            <a:ext cx="1487905" cy="4895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Picture Licence on 05.02.2022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413E8C5-E526-4BA4-999B-25F3E3BD50AF}"/>
              </a:ext>
            </a:extLst>
          </p:cNvPr>
          <p:cNvSpPr txBox="1"/>
          <p:nvPr/>
        </p:nvSpPr>
        <p:spPr>
          <a:xfrm>
            <a:off x="9314537" y="1853579"/>
            <a:ext cx="2934268" cy="7389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AI-City: </a:t>
            </a:r>
            <a:br>
              <a:rPr lang="de-DE" sz="1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VDE-Stock_Intelligente-Stadt-und-Kommunikationsnetz_215448798_metamorworks / stock.adobe.com</a:t>
            </a:r>
            <a:endParaRPr lang="de-DE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119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FE01B31-2B23-06F4-F3FF-73CD0CAC63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800" y="1347614"/>
            <a:ext cx="8280920" cy="316948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0" dirty="0"/>
              <a:t>The </a:t>
            </a:r>
            <a:r>
              <a:rPr lang="en-US" dirty="0"/>
              <a:t>All-Electric and Connected Society (AECS) </a:t>
            </a:r>
            <a:r>
              <a:rPr lang="en-US" b="0" dirty="0"/>
              <a:t>is a </a:t>
            </a:r>
          </a:p>
          <a:p>
            <a:r>
              <a:rPr lang="en-US" b="0" dirty="0"/>
              <a:t>human-centric, sustainable, resilient, economically &amp; socially vibrant global </a:t>
            </a:r>
            <a:r>
              <a:rPr lang="en-US" dirty="0"/>
              <a:t>community</a:t>
            </a:r>
            <a:r>
              <a:rPr lang="en-US" b="0" dirty="0"/>
              <a:t> empowering its </a:t>
            </a:r>
            <a:r>
              <a:rPr lang="en-US" dirty="0">
                <a:solidFill>
                  <a:srgbClr val="0060A9"/>
                </a:solidFill>
              </a:rPr>
              <a:t>citizens</a:t>
            </a:r>
            <a:r>
              <a:rPr lang="en-US" b="0" dirty="0"/>
              <a:t> to lead a </a:t>
            </a:r>
          </a:p>
          <a:p>
            <a:r>
              <a:rPr lang="en-US" dirty="0"/>
              <a:t>healthy, safe, secure, and meaningful life </a:t>
            </a:r>
            <a:r>
              <a:rPr lang="en-US" b="0" dirty="0"/>
              <a:t>by virtue of</a:t>
            </a:r>
          </a:p>
          <a:p>
            <a:pPr lvl="1"/>
            <a:r>
              <a:rPr lang="en-US" b="0" dirty="0"/>
              <a:t>the </a:t>
            </a:r>
            <a:r>
              <a:rPr lang="en-US" dirty="0"/>
              <a:t>intelligent &amp; </a:t>
            </a:r>
            <a:r>
              <a:rPr lang="en-US" dirty="0">
                <a:solidFill>
                  <a:srgbClr val="0060A9"/>
                </a:solidFill>
              </a:rPr>
              <a:t>green electrical energy </a:t>
            </a:r>
            <a:r>
              <a:rPr lang="en-US" b="0" dirty="0"/>
              <a:t>and </a:t>
            </a:r>
          </a:p>
          <a:p>
            <a:pPr lvl="1"/>
            <a:r>
              <a:rPr lang="en-US" b="0" dirty="0"/>
              <a:t>cutting-edge </a:t>
            </a:r>
            <a:r>
              <a:rPr lang="en-US" dirty="0">
                <a:solidFill>
                  <a:srgbClr val="0060A9"/>
                </a:solidFill>
              </a:rPr>
              <a:t>communication &amp; digital technologies </a:t>
            </a:r>
            <a:r>
              <a:rPr lang="en-US" b="0" dirty="0"/>
              <a:t>creating </a:t>
            </a:r>
          </a:p>
          <a:p>
            <a:r>
              <a:rPr lang="en-US" b="0" dirty="0"/>
              <a:t>a </a:t>
            </a:r>
            <a:r>
              <a:rPr lang="en-US" dirty="0">
                <a:solidFill>
                  <a:srgbClr val="0060A9"/>
                </a:solidFill>
              </a:rPr>
              <a:t>decarbonized</a:t>
            </a:r>
            <a:r>
              <a:rPr lang="en-US" dirty="0"/>
              <a:t> environment and conducive living conditions.</a:t>
            </a:r>
          </a:p>
          <a:p>
            <a:endParaRPr lang="de-DE" b="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3CCA6E8-BAF2-DB77-BAEA-1052F273D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Definition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All-Electric and </a:t>
            </a:r>
            <a:r>
              <a:rPr lang="de-DE" sz="3200" dirty="0" err="1"/>
              <a:t>Connected</a:t>
            </a:r>
            <a:r>
              <a:rPr lang="de-DE" sz="3200" dirty="0"/>
              <a:t> Society </a:t>
            </a:r>
            <a:r>
              <a:rPr lang="de-DE" sz="1800" dirty="0"/>
              <a:t>(AECS </a:t>
            </a:r>
            <a:r>
              <a:rPr lang="de-DE" sz="1800" dirty="0" err="1"/>
              <a:t>by</a:t>
            </a:r>
            <a:r>
              <a:rPr lang="de-DE" sz="1800" dirty="0"/>
              <a:t> IEC SMB/</a:t>
            </a:r>
            <a:r>
              <a:rPr lang="de-DE" sz="1800" dirty="0" err="1"/>
              <a:t>ahG</a:t>
            </a:r>
            <a:r>
              <a:rPr lang="de-DE" sz="1800" dirty="0"/>
              <a:t> 95)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79826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74E6AC5-B16D-9A0E-1687-B4E9F10769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16016" y="1201500"/>
            <a:ext cx="4007704" cy="33156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Use case: Sector coupling</a:t>
            </a:r>
          </a:p>
          <a:p>
            <a:endParaRPr lang="en-US" dirty="0"/>
          </a:p>
          <a:p>
            <a:r>
              <a:rPr lang="en-US" dirty="0"/>
              <a:t>Energy efficiency</a:t>
            </a:r>
          </a:p>
          <a:p>
            <a:r>
              <a:rPr lang="en-US" dirty="0"/>
              <a:t>Balancing of generation </a:t>
            </a:r>
            <a:br>
              <a:rPr lang="en-US" dirty="0"/>
            </a:br>
            <a:r>
              <a:rPr lang="en-US" dirty="0"/>
              <a:t>and consumption</a:t>
            </a:r>
          </a:p>
          <a:p>
            <a:r>
              <a:rPr lang="en-US" dirty="0"/>
              <a:t>Flexibility thanks to </a:t>
            </a:r>
            <a:br>
              <a:rPr lang="en-US" dirty="0"/>
            </a:br>
            <a:r>
              <a:rPr lang="en-US" dirty="0"/>
              <a:t>energy storage</a:t>
            </a: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CABCD3C-BF7D-4118-7E45-266B77185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On the way to the</a:t>
            </a:r>
            <a:br>
              <a:rPr lang="en-US" sz="3600" dirty="0"/>
            </a:br>
            <a:r>
              <a:rPr lang="en-US" sz="3600" dirty="0"/>
              <a:t>All-Electric and Connected Society</a:t>
            </a:r>
            <a:endParaRPr lang="de-DE" sz="36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ED3BBAA-9901-FD39-4D21-93E6DBEDD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415696"/>
            <a:ext cx="4461790" cy="360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27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74E6AC5-B16D-9A0E-1687-B4E9F10769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024" y="1201500"/>
            <a:ext cx="3935696" cy="3315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Sector coupling requires</a:t>
            </a:r>
          </a:p>
          <a:p>
            <a:endParaRPr lang="en-US" sz="2400" dirty="0"/>
          </a:p>
          <a:p>
            <a:r>
              <a:rPr lang="en-US" sz="2400" dirty="0"/>
              <a:t>connectivity</a:t>
            </a:r>
          </a:p>
          <a:p>
            <a:r>
              <a:rPr lang="en-US" sz="2400" dirty="0"/>
              <a:t>data and information models  </a:t>
            </a:r>
          </a:p>
          <a:p>
            <a:r>
              <a:rPr lang="en-US" sz="2400" dirty="0"/>
              <a:t>unified semantics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de-DE" sz="2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CABCD3C-BF7D-4118-7E45-266B77185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On the way to the</a:t>
            </a:r>
            <a:br>
              <a:rPr lang="en-US" sz="3600" dirty="0"/>
            </a:br>
            <a:r>
              <a:rPr lang="en-US" sz="3600" dirty="0"/>
              <a:t>All-Electric and Connected Society</a:t>
            </a:r>
            <a:endParaRPr lang="de-DE" sz="3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EDDC19C-229F-383E-9762-4352749C7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415696"/>
            <a:ext cx="4461790" cy="360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98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Wolke 119">
            <a:extLst>
              <a:ext uri="{FF2B5EF4-FFF2-40B4-BE49-F238E27FC236}">
                <a16:creationId xmlns:a16="http://schemas.microsoft.com/office/drawing/2014/main" id="{5423C045-EBD8-E9B2-F3BB-94969BD4A025}"/>
              </a:ext>
            </a:extLst>
          </p:cNvPr>
          <p:cNvSpPr/>
          <p:nvPr/>
        </p:nvSpPr>
        <p:spPr bwMode="gray">
          <a:xfrm>
            <a:off x="1375577" y="1015736"/>
            <a:ext cx="5214428" cy="1007500"/>
          </a:xfrm>
          <a:prstGeom prst="cloud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lIns="144000" tIns="144000" rIns="144000" bIns="144000" rtlCol="0" anchor="t" anchorCtr="0"/>
          <a:lstStyle/>
          <a:p>
            <a:pPr algn="ctr" defTabSz="1219170" fontAlgn="auto">
              <a:spcBef>
                <a:spcPts val="200"/>
              </a:spcBef>
              <a:spcAft>
                <a:spcPts val="0"/>
              </a:spcAft>
              <a:buClr>
                <a:srgbClr val="0064B4"/>
              </a:buClr>
            </a:pPr>
            <a:endParaRPr lang="de-DE" sz="900" b="1" i="1" dirty="0"/>
          </a:p>
        </p:txBody>
      </p:sp>
      <p:sp>
        <p:nvSpPr>
          <p:cNvPr id="104" name="Rechteck: abgerundete Ecken 103">
            <a:extLst>
              <a:ext uri="{FF2B5EF4-FFF2-40B4-BE49-F238E27FC236}">
                <a16:creationId xmlns:a16="http://schemas.microsoft.com/office/drawing/2014/main" id="{4E1E534B-4324-F4E7-DCD3-1A512EF8E7D2}"/>
              </a:ext>
            </a:extLst>
          </p:cNvPr>
          <p:cNvSpPr/>
          <p:nvPr/>
        </p:nvSpPr>
        <p:spPr bwMode="gray">
          <a:xfrm>
            <a:off x="4798443" y="1155361"/>
            <a:ext cx="724953" cy="373768"/>
          </a:xfrm>
          <a:prstGeom prst="roundRect">
            <a:avLst/>
          </a:prstGeom>
          <a:solidFill>
            <a:srgbClr val="0064B4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144000" tIns="36000" rIns="144000" bIns="36000" rtlCol="0" anchor="ctr"/>
          <a:lstStyle/>
          <a:p>
            <a:pPr algn="ctr"/>
            <a:endParaRPr lang="de-DE" sz="1100" b="1" kern="0">
              <a:solidFill>
                <a:srgbClr val="FFFFFF"/>
              </a:solidFill>
            </a:endParaRPr>
          </a:p>
        </p:txBody>
      </p:sp>
      <p:sp>
        <p:nvSpPr>
          <p:cNvPr id="103" name="Rechteck: abgerundete Ecken 102">
            <a:extLst>
              <a:ext uri="{FF2B5EF4-FFF2-40B4-BE49-F238E27FC236}">
                <a16:creationId xmlns:a16="http://schemas.microsoft.com/office/drawing/2014/main" id="{30A08640-D763-C177-2073-60FE6CDC8FBD}"/>
              </a:ext>
            </a:extLst>
          </p:cNvPr>
          <p:cNvSpPr/>
          <p:nvPr/>
        </p:nvSpPr>
        <p:spPr bwMode="gray">
          <a:xfrm>
            <a:off x="2155245" y="1305136"/>
            <a:ext cx="724953" cy="373768"/>
          </a:xfrm>
          <a:prstGeom prst="roundRect">
            <a:avLst/>
          </a:prstGeom>
          <a:solidFill>
            <a:srgbClr val="0064B4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144000" tIns="36000" rIns="144000" bIns="36000" rtlCol="0" anchor="ctr"/>
          <a:lstStyle/>
          <a:p>
            <a:pPr algn="ctr"/>
            <a:endParaRPr lang="de-DE" sz="1100" b="1" kern="0">
              <a:solidFill>
                <a:srgbClr val="FFFFFF"/>
              </a:solidFill>
            </a:endParaRPr>
          </a:p>
        </p:txBody>
      </p:sp>
      <p:sp>
        <p:nvSpPr>
          <p:cNvPr id="53" name="Wolke 52">
            <a:extLst>
              <a:ext uri="{FF2B5EF4-FFF2-40B4-BE49-F238E27FC236}">
                <a16:creationId xmlns:a16="http://schemas.microsoft.com/office/drawing/2014/main" id="{FB4A5FED-A197-0AAE-847B-F75769C4BF2E}"/>
              </a:ext>
            </a:extLst>
          </p:cNvPr>
          <p:cNvSpPr/>
          <p:nvPr/>
        </p:nvSpPr>
        <p:spPr bwMode="gray">
          <a:xfrm>
            <a:off x="4331124" y="2298198"/>
            <a:ext cx="957026" cy="544527"/>
          </a:xfrm>
          <a:prstGeom prst="cloud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lIns="144000" tIns="144000" rIns="144000" bIns="144000" rtlCol="0" anchor="t" anchorCtr="0"/>
          <a:lstStyle/>
          <a:p>
            <a:pPr algn="ctr" defTabSz="1219170" fontAlgn="auto">
              <a:spcBef>
                <a:spcPts val="200"/>
              </a:spcBef>
              <a:spcAft>
                <a:spcPts val="0"/>
              </a:spcAft>
              <a:buClr>
                <a:srgbClr val="0064B4"/>
              </a:buClr>
            </a:pPr>
            <a:endParaRPr lang="de-DE" sz="900" b="1" i="1" dirty="0"/>
          </a:p>
        </p:txBody>
      </p:sp>
      <p:sp>
        <p:nvSpPr>
          <p:cNvPr id="68" name="Wolke 67">
            <a:extLst>
              <a:ext uri="{FF2B5EF4-FFF2-40B4-BE49-F238E27FC236}">
                <a16:creationId xmlns:a16="http://schemas.microsoft.com/office/drawing/2014/main" id="{91635A1F-3B24-2A07-19BA-4388D50B1E94}"/>
              </a:ext>
            </a:extLst>
          </p:cNvPr>
          <p:cNvSpPr/>
          <p:nvPr/>
        </p:nvSpPr>
        <p:spPr bwMode="gray">
          <a:xfrm>
            <a:off x="5605638" y="2419885"/>
            <a:ext cx="957026" cy="544527"/>
          </a:xfrm>
          <a:prstGeom prst="cloud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lIns="144000" tIns="144000" rIns="144000" bIns="144000" rtlCol="0" anchor="t" anchorCtr="0"/>
          <a:lstStyle/>
          <a:p>
            <a:pPr algn="ctr" defTabSz="1219170" fontAlgn="auto">
              <a:spcBef>
                <a:spcPts val="200"/>
              </a:spcBef>
              <a:spcAft>
                <a:spcPts val="0"/>
              </a:spcAft>
              <a:buClr>
                <a:srgbClr val="0064B4"/>
              </a:buClr>
            </a:pPr>
            <a:endParaRPr lang="de-DE" sz="900" b="1" i="1" dirty="0"/>
          </a:p>
        </p:txBody>
      </p:sp>
      <p:sp>
        <p:nvSpPr>
          <p:cNvPr id="69" name="Wolke 68">
            <a:extLst>
              <a:ext uri="{FF2B5EF4-FFF2-40B4-BE49-F238E27FC236}">
                <a16:creationId xmlns:a16="http://schemas.microsoft.com/office/drawing/2014/main" id="{4D995C4F-ECB8-ABB4-779E-60FD8889A3EC}"/>
              </a:ext>
            </a:extLst>
          </p:cNvPr>
          <p:cNvSpPr/>
          <p:nvPr/>
        </p:nvSpPr>
        <p:spPr bwMode="gray">
          <a:xfrm>
            <a:off x="6865476" y="2298198"/>
            <a:ext cx="957026" cy="544527"/>
          </a:xfrm>
          <a:prstGeom prst="cloud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lIns="144000" tIns="144000" rIns="144000" bIns="144000" rtlCol="0" anchor="t" anchorCtr="0"/>
          <a:lstStyle/>
          <a:p>
            <a:pPr algn="ctr" defTabSz="1219170" fontAlgn="auto">
              <a:spcBef>
                <a:spcPts val="200"/>
              </a:spcBef>
              <a:spcAft>
                <a:spcPts val="0"/>
              </a:spcAft>
              <a:buClr>
                <a:srgbClr val="0064B4"/>
              </a:buClr>
            </a:pPr>
            <a:endParaRPr lang="de-DE" sz="900" b="1" i="1" dirty="0"/>
          </a:p>
        </p:txBody>
      </p:sp>
      <p:sp>
        <p:nvSpPr>
          <p:cNvPr id="70" name="Wolke 69">
            <a:extLst>
              <a:ext uri="{FF2B5EF4-FFF2-40B4-BE49-F238E27FC236}">
                <a16:creationId xmlns:a16="http://schemas.microsoft.com/office/drawing/2014/main" id="{D526C6D3-67EF-A325-D097-FE3660B2F668}"/>
              </a:ext>
            </a:extLst>
          </p:cNvPr>
          <p:cNvSpPr/>
          <p:nvPr/>
        </p:nvSpPr>
        <p:spPr bwMode="gray">
          <a:xfrm>
            <a:off x="7995842" y="2528250"/>
            <a:ext cx="957026" cy="544527"/>
          </a:xfrm>
          <a:prstGeom prst="cloud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lIns="144000" tIns="144000" rIns="144000" bIns="144000" rtlCol="0" anchor="t" anchorCtr="0"/>
          <a:lstStyle/>
          <a:p>
            <a:pPr algn="ctr" defTabSz="1219170" fontAlgn="auto">
              <a:spcBef>
                <a:spcPts val="200"/>
              </a:spcBef>
              <a:spcAft>
                <a:spcPts val="0"/>
              </a:spcAft>
              <a:buClr>
                <a:srgbClr val="0064B4"/>
              </a:buClr>
            </a:pPr>
            <a:endParaRPr lang="de-DE" sz="900" b="1" i="1" dirty="0"/>
          </a:p>
        </p:txBody>
      </p:sp>
      <p:sp>
        <p:nvSpPr>
          <p:cNvPr id="95" name="Titel 94">
            <a:extLst>
              <a:ext uri="{FF2B5EF4-FFF2-40B4-BE49-F238E27FC236}">
                <a16:creationId xmlns:a16="http://schemas.microsoft.com/office/drawing/2014/main" id="{C4465CA0-1C0C-7105-4CB9-888C549A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"/>
            <a:ext cx="8784976" cy="924448"/>
          </a:xfrm>
        </p:spPr>
        <p:txBody>
          <a:bodyPr/>
          <a:lstStyle/>
          <a:p>
            <a:r>
              <a:rPr lang="de-DE" sz="3200" dirty="0" err="1"/>
              <a:t>Connecting</a:t>
            </a:r>
            <a:r>
              <a:rPr lang="de-DE" sz="3200" dirty="0"/>
              <a:t> </a:t>
            </a:r>
            <a:r>
              <a:rPr lang="de-DE" sz="3200" dirty="0" err="1"/>
              <a:t>data</a:t>
            </a:r>
            <a:r>
              <a:rPr lang="de-DE" sz="3200" dirty="0"/>
              <a:t> </a:t>
            </a:r>
            <a:r>
              <a:rPr lang="de-DE" sz="3200" dirty="0" err="1"/>
              <a:t>spaces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different </a:t>
            </a:r>
            <a:r>
              <a:rPr lang="de-DE" sz="3200" dirty="0" err="1"/>
              <a:t>sectors</a:t>
            </a:r>
            <a:r>
              <a:rPr lang="de-DE" sz="3200" dirty="0"/>
              <a:t>                                            </a:t>
            </a:r>
            <a:r>
              <a:rPr lang="de-DE" sz="1200" b="0" dirty="0" err="1"/>
              <a:t>simplified</a:t>
            </a:r>
            <a:r>
              <a:rPr lang="de-DE" sz="1200" b="0" dirty="0"/>
              <a:t> </a:t>
            </a:r>
            <a:r>
              <a:rPr lang="de-DE" sz="1200" b="0" dirty="0" err="1"/>
              <a:t>presentation</a:t>
            </a:r>
            <a:endParaRPr lang="de-DE" sz="3200" b="0" dirty="0"/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5DFA4FA3-66E4-A642-CD9D-1DA25E5DE90F}"/>
              </a:ext>
            </a:extLst>
          </p:cNvPr>
          <p:cNvSpPr txBox="1">
            <a:spLocks/>
          </p:cNvSpPr>
          <p:nvPr/>
        </p:nvSpPr>
        <p:spPr bwMode="gray">
          <a:xfrm>
            <a:off x="7187330" y="2138099"/>
            <a:ext cx="643342" cy="1555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defTabSz="914378">
              <a:spcBef>
                <a:spcPct val="0"/>
              </a:spcBef>
              <a:buNone/>
              <a:defRPr sz="800" b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DE"/>
              <a:t>Mobility
</a:t>
            </a:r>
            <a:endParaRPr lang="de-DE" dirty="0"/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ACA35C44-6EA1-14C0-77F1-6E5B1E86886C}"/>
              </a:ext>
            </a:extLst>
          </p:cNvPr>
          <p:cNvSpPr txBox="1">
            <a:spLocks/>
          </p:cNvSpPr>
          <p:nvPr/>
        </p:nvSpPr>
        <p:spPr bwMode="gray">
          <a:xfrm>
            <a:off x="5774599" y="2240984"/>
            <a:ext cx="815405" cy="110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Building/House
</a:t>
            </a:r>
            <a:endParaRPr lang="de-DE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el 3">
            <a:extLst>
              <a:ext uri="{FF2B5EF4-FFF2-40B4-BE49-F238E27FC236}">
                <a16:creationId xmlns:a16="http://schemas.microsoft.com/office/drawing/2014/main" id="{8119F125-63EE-AE89-FEA1-9825BD40FCF7}"/>
              </a:ext>
            </a:extLst>
          </p:cNvPr>
          <p:cNvSpPr txBox="1">
            <a:spLocks/>
          </p:cNvSpPr>
          <p:nvPr/>
        </p:nvSpPr>
        <p:spPr bwMode="gray">
          <a:xfrm>
            <a:off x="4363048" y="2147227"/>
            <a:ext cx="479450" cy="1555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
</a:t>
            </a:r>
            <a:endParaRPr lang="de-DE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38A6CA3-C003-AEEB-42FE-6B3C85CC5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520" y="3614627"/>
            <a:ext cx="470915" cy="47091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CFA6E13-C678-B4EC-708A-673A721C7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748" y="3544301"/>
            <a:ext cx="376080" cy="40298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777250B-405A-AB94-B34A-51C3B7866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365" y="3715524"/>
            <a:ext cx="359803" cy="33643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2349AC6-9BB0-FF6C-6FCD-B0B14D6A74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303" y="3388659"/>
            <a:ext cx="467141" cy="46512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A07AA7A-C6AA-B716-9603-C9BF7172C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7605" y="3903953"/>
            <a:ext cx="316463" cy="31509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144444F-62E8-7413-5B69-64F82557C2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8039" y="3546529"/>
            <a:ext cx="479450" cy="47945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6723954-CB97-22D1-CE21-44901F8428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5316" y="3635266"/>
            <a:ext cx="426237" cy="42623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B49677B-DDF8-D718-E441-5D9D84F323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0499" y="3445784"/>
            <a:ext cx="343620" cy="356347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97B89396-9AC0-E1DE-81B3-227102E767F9}"/>
              </a:ext>
            </a:extLst>
          </p:cNvPr>
          <p:cNvSpPr txBox="1"/>
          <p:nvPr/>
        </p:nvSpPr>
        <p:spPr>
          <a:xfrm>
            <a:off x="2942849" y="3976849"/>
            <a:ext cx="619300" cy="3949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200"/>
              </a:spcBef>
              <a:buClr>
                <a:srgbClr val="0064B4"/>
              </a:buClr>
            </a:pPr>
            <a:r>
              <a:rPr lang="de-DE" sz="600"/>
              <a:t>Power-to-H2/Gas Electrolysis + Storage
</a:t>
            </a:r>
            <a:endParaRPr lang="de-DE" sz="6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407C800-B28A-654A-F80C-F891F51E36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16864" y="3566964"/>
            <a:ext cx="359804" cy="359804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7F010637-85EF-7DF9-3E82-6E81DCFD0F5C}"/>
              </a:ext>
            </a:extLst>
          </p:cNvPr>
          <p:cNvSpPr txBox="1"/>
          <p:nvPr/>
        </p:nvSpPr>
        <p:spPr>
          <a:xfrm>
            <a:off x="3724897" y="3980504"/>
            <a:ext cx="519812" cy="302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200"/>
              </a:spcBef>
              <a:buClr>
                <a:srgbClr val="0064B4"/>
              </a:buClr>
            </a:pPr>
            <a:r>
              <a:rPr lang="de-DE" sz="600"/>
              <a:t>Power-to-Heat + Speicherung
</a:t>
            </a:r>
            <a:endParaRPr lang="de-DE" sz="600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5B847516-27E8-1EC9-2060-AFEB6C25B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26829" y="2727653"/>
            <a:ext cx="196010" cy="19601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E0FCF3C3-CFC5-F021-F34E-A37BC021AA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38196" y="3536037"/>
            <a:ext cx="396569" cy="396569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3E452FB0-2201-109B-DFCD-6E7350C537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063719" y="3876349"/>
            <a:ext cx="342703" cy="342703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0C9BE81D-8EBD-F109-D249-A4E5AF7302E2}"/>
              </a:ext>
            </a:extLst>
          </p:cNvPr>
          <p:cNvCxnSpPr>
            <a:cxnSpLocks/>
          </p:cNvCxnSpPr>
          <p:nvPr/>
        </p:nvCxnSpPr>
        <p:spPr bwMode="gray">
          <a:xfrm>
            <a:off x="0" y="3228206"/>
            <a:ext cx="9178768" cy="0"/>
          </a:xfrm>
          <a:prstGeom prst="line">
            <a:avLst/>
          </a:prstGeom>
          <a:ln w="57150">
            <a:solidFill>
              <a:srgbClr val="0064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A2142F7F-5495-6C52-95A4-1E360C1C792A}"/>
              </a:ext>
            </a:extLst>
          </p:cNvPr>
          <p:cNvCxnSpPr>
            <a:cxnSpLocks/>
          </p:cNvCxnSpPr>
          <p:nvPr/>
        </p:nvCxnSpPr>
        <p:spPr bwMode="gray">
          <a:xfrm>
            <a:off x="0" y="2069850"/>
            <a:ext cx="9178768" cy="0"/>
          </a:xfrm>
          <a:prstGeom prst="line">
            <a:avLst/>
          </a:prstGeom>
          <a:ln w="57150">
            <a:solidFill>
              <a:srgbClr val="0064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Wolke 51">
            <a:extLst>
              <a:ext uri="{FF2B5EF4-FFF2-40B4-BE49-F238E27FC236}">
                <a16:creationId xmlns:a16="http://schemas.microsoft.com/office/drawing/2014/main" id="{032B63E4-ABDD-670B-1ECD-F6764A6263CB}"/>
              </a:ext>
            </a:extLst>
          </p:cNvPr>
          <p:cNvSpPr/>
          <p:nvPr/>
        </p:nvSpPr>
        <p:spPr bwMode="gray">
          <a:xfrm>
            <a:off x="3083057" y="2533095"/>
            <a:ext cx="860789" cy="441178"/>
          </a:xfrm>
          <a:prstGeom prst="cloud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lIns="144000" tIns="144000" rIns="144000" bIns="144000" rtlCol="0" anchor="t" anchorCtr="0"/>
          <a:lstStyle/>
          <a:p>
            <a:pPr algn="ctr" defTabSz="1219170" fontAlgn="auto">
              <a:spcBef>
                <a:spcPts val="200"/>
              </a:spcBef>
              <a:spcAft>
                <a:spcPts val="0"/>
              </a:spcAft>
              <a:buClr>
                <a:srgbClr val="0064B4"/>
              </a:buClr>
            </a:pPr>
            <a:endParaRPr lang="de-DE" sz="900" b="1" i="1" dirty="0"/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76EF3117-8550-2C13-F365-AB45C9971B7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216563" y="2747136"/>
            <a:ext cx="154851" cy="154851"/>
          </a:xfrm>
          <a:prstGeom prst="rect">
            <a:avLst/>
          </a:prstGeom>
        </p:spPr>
      </p:pic>
      <p:sp>
        <p:nvSpPr>
          <p:cNvPr id="55" name="Wolke 54">
            <a:extLst>
              <a:ext uri="{FF2B5EF4-FFF2-40B4-BE49-F238E27FC236}">
                <a16:creationId xmlns:a16="http://schemas.microsoft.com/office/drawing/2014/main" id="{EDD7B84C-BA4F-3FED-6A6D-C65C1BCD5B20}"/>
              </a:ext>
            </a:extLst>
          </p:cNvPr>
          <p:cNvSpPr/>
          <p:nvPr/>
        </p:nvSpPr>
        <p:spPr bwMode="gray">
          <a:xfrm>
            <a:off x="1753624" y="2294991"/>
            <a:ext cx="849462" cy="441178"/>
          </a:xfrm>
          <a:prstGeom prst="cloud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lIns="144000" tIns="144000" rIns="144000" bIns="144000" rtlCol="0" anchor="t" anchorCtr="0"/>
          <a:lstStyle/>
          <a:p>
            <a:pPr algn="ctr" defTabSz="1219170" fontAlgn="auto">
              <a:spcBef>
                <a:spcPts val="200"/>
              </a:spcBef>
              <a:spcAft>
                <a:spcPts val="0"/>
              </a:spcAft>
              <a:buClr>
                <a:srgbClr val="0064B4"/>
              </a:buClr>
            </a:pPr>
            <a:endParaRPr lang="de-DE" sz="900" b="1" i="1" dirty="0"/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4F10B037-6590-EBC4-450C-9B89ACC0C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6395" y="2352368"/>
            <a:ext cx="212767" cy="214674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19D59477-38CF-E8DF-0153-349C8745C8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5075" y="2516363"/>
            <a:ext cx="151045" cy="152400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F5475CAF-C85C-08C3-F5CA-F5BBD4ACEA8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172428" y="2324261"/>
            <a:ext cx="170185" cy="172454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C7B5F4B7-C807-106F-FC1C-7C66A9A526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4391" y="2357354"/>
            <a:ext cx="120737" cy="126879"/>
          </a:xfrm>
          <a:prstGeom prst="rect">
            <a:avLst/>
          </a:prstGeom>
          <a:noFill/>
        </p:spPr>
      </p:pic>
      <p:sp>
        <p:nvSpPr>
          <p:cNvPr id="71" name="Titel 3">
            <a:extLst>
              <a:ext uri="{FF2B5EF4-FFF2-40B4-BE49-F238E27FC236}">
                <a16:creationId xmlns:a16="http://schemas.microsoft.com/office/drawing/2014/main" id="{C77FC597-8293-8BA3-2897-AB71E5DBE4B8}"/>
              </a:ext>
            </a:extLst>
          </p:cNvPr>
          <p:cNvSpPr txBox="1">
            <a:spLocks/>
          </p:cNvSpPr>
          <p:nvPr/>
        </p:nvSpPr>
        <p:spPr bwMode="gray">
          <a:xfrm>
            <a:off x="1674693" y="2170533"/>
            <a:ext cx="473141" cy="1555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
</a:t>
            </a:r>
          </a:p>
        </p:txBody>
      </p:sp>
      <p:sp>
        <p:nvSpPr>
          <p:cNvPr id="72" name="Titel 3">
            <a:extLst>
              <a:ext uri="{FF2B5EF4-FFF2-40B4-BE49-F238E27FC236}">
                <a16:creationId xmlns:a16="http://schemas.microsoft.com/office/drawing/2014/main" id="{1190E397-C76B-CD74-B90C-BAAB0C57961B}"/>
              </a:ext>
            </a:extLst>
          </p:cNvPr>
          <p:cNvSpPr txBox="1">
            <a:spLocks/>
          </p:cNvSpPr>
          <p:nvPr/>
        </p:nvSpPr>
        <p:spPr bwMode="gray">
          <a:xfrm>
            <a:off x="3219046" y="2282588"/>
            <a:ext cx="732456" cy="149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Power-to-X</a:t>
            </a:r>
          </a:p>
        </p:txBody>
      </p:sp>
      <p:pic>
        <p:nvPicPr>
          <p:cNvPr id="73" name="Grafik 72">
            <a:extLst>
              <a:ext uri="{FF2B5EF4-FFF2-40B4-BE49-F238E27FC236}">
                <a16:creationId xmlns:a16="http://schemas.microsoft.com/office/drawing/2014/main" id="{FDEBC206-1BAD-383C-0ABC-EDA42B5BAEB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424084" y="2644137"/>
            <a:ext cx="154850" cy="154850"/>
          </a:xfrm>
          <a:prstGeom prst="rect">
            <a:avLst/>
          </a:prstGeom>
        </p:spPr>
      </p:pic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CE93A91C-5E03-E03A-BC79-F2F2E74B8C11}"/>
              </a:ext>
            </a:extLst>
          </p:cNvPr>
          <p:cNvGrpSpPr/>
          <p:nvPr/>
        </p:nvGrpSpPr>
        <p:grpSpPr>
          <a:xfrm>
            <a:off x="2432309" y="3972885"/>
            <a:ext cx="205762" cy="122715"/>
            <a:chOff x="2110140" y="4299938"/>
            <a:chExt cx="205762" cy="122715"/>
          </a:xfrm>
        </p:grpSpPr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BD197CC0-3681-4D4D-50C1-943A8DA97084}"/>
                </a:ext>
              </a:extLst>
            </p:cNvPr>
            <p:cNvSpPr/>
            <p:nvPr/>
          </p:nvSpPr>
          <p:spPr bwMode="gray">
            <a:xfrm>
              <a:off x="2110140" y="4299939"/>
              <a:ext cx="137507" cy="122308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144000" tIns="36000" rIns="144000" bIns="36000" rtlCol="0" anchor="ctr"/>
            <a:lstStyle/>
            <a:p>
              <a:pPr algn="ctr"/>
              <a:endParaRPr lang="de-DE" sz="1100" b="1" kern="0">
                <a:solidFill>
                  <a:srgbClr val="FFFFFF"/>
                </a:solidFill>
              </a:endParaRPr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0FAC02F6-76B7-D631-01FB-065852D69A23}"/>
                </a:ext>
              </a:extLst>
            </p:cNvPr>
            <p:cNvSpPr/>
            <p:nvPr/>
          </p:nvSpPr>
          <p:spPr bwMode="gray">
            <a:xfrm>
              <a:off x="2178395" y="4299938"/>
              <a:ext cx="137507" cy="122715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144000" tIns="36000" rIns="144000" bIns="36000" rtlCol="0" anchor="ctr"/>
            <a:lstStyle/>
            <a:p>
              <a:pPr algn="ctr"/>
              <a:endParaRPr lang="de-DE" sz="1100" b="1" kern="0">
                <a:solidFill>
                  <a:srgbClr val="FFFFFF"/>
                </a:solidFill>
              </a:endParaRPr>
            </a:p>
          </p:txBody>
        </p: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272C910A-E85E-5557-D79F-B3C8CB53EA74}"/>
              </a:ext>
            </a:extLst>
          </p:cNvPr>
          <p:cNvGrpSpPr/>
          <p:nvPr/>
        </p:nvGrpSpPr>
        <p:grpSpPr>
          <a:xfrm>
            <a:off x="2316958" y="2577454"/>
            <a:ext cx="98162" cy="52971"/>
            <a:chOff x="2110140" y="4299938"/>
            <a:chExt cx="205762" cy="122715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B61EF338-2A43-BCD1-4BEB-C0A7750DA349}"/>
                </a:ext>
              </a:extLst>
            </p:cNvPr>
            <p:cNvSpPr/>
            <p:nvPr/>
          </p:nvSpPr>
          <p:spPr bwMode="gray">
            <a:xfrm>
              <a:off x="2110140" y="4299939"/>
              <a:ext cx="137507" cy="122308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144000" tIns="36000" rIns="144000" bIns="36000" rtlCol="0" anchor="ctr"/>
            <a:lstStyle/>
            <a:p>
              <a:pPr algn="ctr"/>
              <a:endParaRPr lang="de-DE" sz="1100" b="1" kern="0">
                <a:solidFill>
                  <a:srgbClr val="FFFFFF"/>
                </a:solidFill>
              </a:endParaRPr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26B01052-981D-CC56-CC4C-FE497F5B9CB8}"/>
                </a:ext>
              </a:extLst>
            </p:cNvPr>
            <p:cNvSpPr/>
            <p:nvPr/>
          </p:nvSpPr>
          <p:spPr bwMode="gray">
            <a:xfrm>
              <a:off x="2178395" y="4299938"/>
              <a:ext cx="137507" cy="122715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144000" tIns="36000" rIns="144000" bIns="36000" rtlCol="0" anchor="ctr"/>
            <a:lstStyle/>
            <a:p>
              <a:pPr algn="ctr"/>
              <a:endParaRPr lang="de-DE" sz="1100" b="1" kern="0">
                <a:solidFill>
                  <a:srgbClr val="FFFFFF"/>
                </a:solidFill>
              </a:endParaRPr>
            </a:p>
          </p:txBody>
        </p:sp>
      </p:grpSp>
      <p:pic>
        <p:nvPicPr>
          <p:cNvPr id="80" name="Grafik 79">
            <a:extLst>
              <a:ext uri="{FF2B5EF4-FFF2-40B4-BE49-F238E27FC236}">
                <a16:creationId xmlns:a16="http://schemas.microsoft.com/office/drawing/2014/main" id="{982464FC-E320-22C4-D418-EFE20D02A3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1184" y="2360113"/>
            <a:ext cx="198842" cy="198842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F9C4DB55-0DAA-B833-A93A-5D4535D808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01588" y="2438167"/>
            <a:ext cx="154850" cy="154850"/>
          </a:xfrm>
          <a:prstGeom prst="rect">
            <a:avLst/>
          </a:prstGeom>
        </p:spPr>
      </p:pic>
      <p:pic>
        <p:nvPicPr>
          <p:cNvPr id="82" name="Grafik 81">
            <a:extLst>
              <a:ext uri="{FF2B5EF4-FFF2-40B4-BE49-F238E27FC236}">
                <a16:creationId xmlns:a16="http://schemas.microsoft.com/office/drawing/2014/main" id="{0978A16E-2E58-FC7E-E791-FEBEDA49D3B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75765" y="2599470"/>
            <a:ext cx="122678" cy="122678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12C7009C-2C54-DB98-6597-1AB5E285A0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45051" y="2731937"/>
            <a:ext cx="154850" cy="154850"/>
          </a:xfrm>
          <a:prstGeom prst="rect">
            <a:avLst/>
          </a:prstGeom>
        </p:spPr>
      </p:pic>
      <p:pic>
        <p:nvPicPr>
          <p:cNvPr id="84" name="Grafik 83">
            <a:extLst>
              <a:ext uri="{FF2B5EF4-FFF2-40B4-BE49-F238E27FC236}">
                <a16:creationId xmlns:a16="http://schemas.microsoft.com/office/drawing/2014/main" id="{22A21DD8-85F2-2964-3B30-533441E74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4774" y="2512542"/>
            <a:ext cx="198842" cy="198842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0F82D09C-83C4-A47C-57AD-58301AB3CC9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66403" y="2467118"/>
            <a:ext cx="278612" cy="278611"/>
          </a:xfrm>
          <a:prstGeom prst="rect">
            <a:avLst/>
          </a:prstGeom>
        </p:spPr>
      </p:pic>
      <p:pic>
        <p:nvPicPr>
          <p:cNvPr id="88" name="Grafik 87">
            <a:extLst>
              <a:ext uri="{FF2B5EF4-FFF2-40B4-BE49-F238E27FC236}">
                <a16:creationId xmlns:a16="http://schemas.microsoft.com/office/drawing/2014/main" id="{3B554BA1-C130-FACF-7D5C-B86F634F8B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1704" y="2435430"/>
            <a:ext cx="224752" cy="224752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856B6E50-F789-C8BF-4C8D-9B8272C899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61499" y="2723496"/>
            <a:ext cx="154850" cy="154850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AB5A39F0-766C-8C1C-C11B-517BE70CEE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2165" y="2475344"/>
            <a:ext cx="224752" cy="224752"/>
          </a:xfrm>
          <a:prstGeom prst="rect">
            <a:avLst/>
          </a:prstGeom>
        </p:spPr>
      </p:pic>
      <p:pic>
        <p:nvPicPr>
          <p:cNvPr id="92" name="Grafik 91">
            <a:extLst>
              <a:ext uri="{FF2B5EF4-FFF2-40B4-BE49-F238E27FC236}">
                <a16:creationId xmlns:a16="http://schemas.microsoft.com/office/drawing/2014/main" id="{3787E657-5080-90EE-43ED-32D44CEBF8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1613" y="2343483"/>
            <a:ext cx="224752" cy="224752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C93F331C-1CCF-03AF-C02C-9210291E8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3225" y="2628549"/>
            <a:ext cx="181949" cy="170132"/>
          </a:xfrm>
          <a:prstGeom prst="rect">
            <a:avLst/>
          </a:prstGeom>
        </p:spPr>
      </p:pic>
      <p:pic>
        <p:nvPicPr>
          <p:cNvPr id="94" name="Grafik 93">
            <a:extLst>
              <a:ext uri="{FF2B5EF4-FFF2-40B4-BE49-F238E27FC236}">
                <a16:creationId xmlns:a16="http://schemas.microsoft.com/office/drawing/2014/main" id="{27BA365B-A35B-2DF0-B5CF-34C1A89146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84334" y="2707787"/>
            <a:ext cx="196010" cy="196010"/>
          </a:xfrm>
          <a:prstGeom prst="rect">
            <a:avLst/>
          </a:prstGeom>
        </p:spPr>
      </p:pic>
      <p:sp>
        <p:nvSpPr>
          <p:cNvPr id="96" name="Wolke 95">
            <a:extLst>
              <a:ext uri="{FF2B5EF4-FFF2-40B4-BE49-F238E27FC236}">
                <a16:creationId xmlns:a16="http://schemas.microsoft.com/office/drawing/2014/main" id="{82839A28-29B0-99F6-5587-BB7C2A8BEFA9}"/>
              </a:ext>
            </a:extLst>
          </p:cNvPr>
          <p:cNvSpPr/>
          <p:nvPr/>
        </p:nvSpPr>
        <p:spPr bwMode="gray">
          <a:xfrm>
            <a:off x="4904774" y="2907677"/>
            <a:ext cx="341098" cy="198842"/>
          </a:xfrm>
          <a:prstGeom prst="cloud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lIns="144000" tIns="144000" rIns="144000" bIns="144000" rtlCol="0" anchor="t" anchorCtr="0"/>
          <a:lstStyle/>
          <a:p>
            <a:pPr algn="ctr" defTabSz="1219170" fontAlgn="auto">
              <a:spcBef>
                <a:spcPts val="200"/>
              </a:spcBef>
              <a:spcAft>
                <a:spcPts val="0"/>
              </a:spcAft>
              <a:buClr>
                <a:srgbClr val="0064B4"/>
              </a:buClr>
            </a:pPr>
            <a:endParaRPr lang="de-DE" sz="900" b="1" i="1" dirty="0"/>
          </a:p>
        </p:txBody>
      </p:sp>
      <p:pic>
        <p:nvPicPr>
          <p:cNvPr id="97" name="Grafik 96">
            <a:extLst>
              <a:ext uri="{FF2B5EF4-FFF2-40B4-BE49-F238E27FC236}">
                <a16:creationId xmlns:a16="http://schemas.microsoft.com/office/drawing/2014/main" id="{D25A02A4-D9DE-AD6F-C0A4-A30FB2189B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8068" y="2909863"/>
            <a:ext cx="198842" cy="198842"/>
          </a:xfrm>
          <a:prstGeom prst="rect">
            <a:avLst/>
          </a:prstGeom>
        </p:spPr>
      </p:pic>
      <p:sp>
        <p:nvSpPr>
          <p:cNvPr id="98" name="Wolke 97">
            <a:extLst>
              <a:ext uri="{FF2B5EF4-FFF2-40B4-BE49-F238E27FC236}">
                <a16:creationId xmlns:a16="http://schemas.microsoft.com/office/drawing/2014/main" id="{EAF6050F-ED9E-DC01-0A81-DEFB36068346}"/>
              </a:ext>
            </a:extLst>
          </p:cNvPr>
          <p:cNvSpPr/>
          <p:nvPr/>
        </p:nvSpPr>
        <p:spPr bwMode="gray">
          <a:xfrm>
            <a:off x="6318785" y="2947202"/>
            <a:ext cx="341098" cy="198842"/>
          </a:xfrm>
          <a:prstGeom prst="cloud">
            <a:avLst/>
          </a:prstGeom>
          <a:solidFill>
            <a:schemeClr val="bg1">
              <a:lumMod val="85000"/>
            </a:schemeClr>
          </a:solidFill>
          <a:ln w="3175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lIns="144000" tIns="144000" rIns="144000" bIns="144000" rtlCol="0" anchor="t" anchorCtr="0"/>
          <a:lstStyle/>
          <a:p>
            <a:pPr algn="ctr" defTabSz="1219170" fontAlgn="auto">
              <a:spcBef>
                <a:spcPts val="200"/>
              </a:spcBef>
              <a:spcAft>
                <a:spcPts val="0"/>
              </a:spcAft>
              <a:buClr>
                <a:srgbClr val="0064B4"/>
              </a:buClr>
            </a:pPr>
            <a:endParaRPr lang="de-DE" sz="900" b="1" i="1" dirty="0"/>
          </a:p>
        </p:txBody>
      </p:sp>
      <p:pic>
        <p:nvPicPr>
          <p:cNvPr id="99" name="Grafik 98">
            <a:extLst>
              <a:ext uri="{FF2B5EF4-FFF2-40B4-BE49-F238E27FC236}">
                <a16:creationId xmlns:a16="http://schemas.microsoft.com/office/drawing/2014/main" id="{8B50CF02-1708-2732-8EA4-A196E81B09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28310" y="2961839"/>
            <a:ext cx="154850" cy="154850"/>
          </a:xfrm>
          <a:prstGeom prst="rect">
            <a:avLst/>
          </a:prstGeom>
        </p:spPr>
      </p:pic>
      <p:sp>
        <p:nvSpPr>
          <p:cNvPr id="102" name="Titel 3">
            <a:extLst>
              <a:ext uri="{FF2B5EF4-FFF2-40B4-BE49-F238E27FC236}">
                <a16:creationId xmlns:a16="http://schemas.microsoft.com/office/drawing/2014/main" id="{B44BD541-A404-C998-3C1C-B6976C7EB37E}"/>
              </a:ext>
            </a:extLst>
          </p:cNvPr>
          <p:cNvSpPr txBox="1">
            <a:spLocks/>
          </p:cNvSpPr>
          <p:nvPr/>
        </p:nvSpPr>
        <p:spPr bwMode="gray">
          <a:xfrm>
            <a:off x="4681544" y="1285263"/>
            <a:ext cx="956021" cy="2087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algn="ctr" defTabSz="914378">
              <a:spcBef>
                <a:spcPct val="0"/>
              </a:spcBef>
              <a:buNone/>
              <a:defRPr sz="8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Use Case B</a:t>
            </a:r>
          </a:p>
        </p:txBody>
      </p:sp>
      <p:sp>
        <p:nvSpPr>
          <p:cNvPr id="101" name="Titel 3">
            <a:extLst>
              <a:ext uri="{FF2B5EF4-FFF2-40B4-BE49-F238E27FC236}">
                <a16:creationId xmlns:a16="http://schemas.microsoft.com/office/drawing/2014/main" id="{E38BCBB2-F366-10E2-5371-BA134BE598C1}"/>
              </a:ext>
            </a:extLst>
          </p:cNvPr>
          <p:cNvSpPr txBox="1">
            <a:spLocks/>
          </p:cNvSpPr>
          <p:nvPr/>
        </p:nvSpPr>
        <p:spPr bwMode="gray">
          <a:xfrm>
            <a:off x="2022553" y="1407222"/>
            <a:ext cx="956021" cy="2087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Use Case A</a:t>
            </a:r>
          </a:p>
        </p:txBody>
      </p:sp>
      <p:cxnSp>
        <p:nvCxnSpPr>
          <p:cNvPr id="106" name="Gerader Verbinder 105">
            <a:extLst>
              <a:ext uri="{FF2B5EF4-FFF2-40B4-BE49-F238E27FC236}">
                <a16:creationId xmlns:a16="http://schemas.microsoft.com/office/drawing/2014/main" id="{3A9EBB09-4EFA-4EB5-969E-050CF10C34FC}"/>
              </a:ext>
            </a:extLst>
          </p:cNvPr>
          <p:cNvCxnSpPr>
            <a:cxnSpLocks/>
          </p:cNvCxnSpPr>
          <p:nvPr/>
        </p:nvCxnSpPr>
        <p:spPr bwMode="gray">
          <a:xfrm flipV="1">
            <a:off x="2276813" y="1740195"/>
            <a:ext cx="155496" cy="503141"/>
          </a:xfrm>
          <a:prstGeom prst="line">
            <a:avLst/>
          </a:prstGeom>
          <a:ln>
            <a:solidFill>
              <a:srgbClr val="0064B4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Gerader Verbinder 106">
            <a:extLst>
              <a:ext uri="{FF2B5EF4-FFF2-40B4-BE49-F238E27FC236}">
                <a16:creationId xmlns:a16="http://schemas.microsoft.com/office/drawing/2014/main" id="{8479C156-58D5-7842-E126-092033073B83}"/>
              </a:ext>
            </a:extLst>
          </p:cNvPr>
          <p:cNvCxnSpPr>
            <a:cxnSpLocks/>
            <a:stCxn id="52" idx="3"/>
          </p:cNvCxnSpPr>
          <p:nvPr/>
        </p:nvCxnSpPr>
        <p:spPr bwMode="gray">
          <a:xfrm flipH="1" flipV="1">
            <a:off x="2611459" y="1754992"/>
            <a:ext cx="901993" cy="803328"/>
          </a:xfrm>
          <a:prstGeom prst="line">
            <a:avLst/>
          </a:prstGeom>
          <a:ln>
            <a:solidFill>
              <a:srgbClr val="0064B4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Gerader Verbinder 109">
            <a:extLst>
              <a:ext uri="{FF2B5EF4-FFF2-40B4-BE49-F238E27FC236}">
                <a16:creationId xmlns:a16="http://schemas.microsoft.com/office/drawing/2014/main" id="{3F84A92D-8E32-9D38-55F7-9A1FAEC6A8C4}"/>
              </a:ext>
            </a:extLst>
          </p:cNvPr>
          <p:cNvCxnSpPr>
            <a:cxnSpLocks/>
          </p:cNvCxnSpPr>
          <p:nvPr/>
        </p:nvCxnSpPr>
        <p:spPr bwMode="gray">
          <a:xfrm flipH="1">
            <a:off x="2517721" y="1570091"/>
            <a:ext cx="2486474" cy="682745"/>
          </a:xfrm>
          <a:prstGeom prst="line">
            <a:avLst/>
          </a:prstGeom>
          <a:ln>
            <a:solidFill>
              <a:srgbClr val="0064B4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Gerader Verbinder 112">
            <a:extLst>
              <a:ext uri="{FF2B5EF4-FFF2-40B4-BE49-F238E27FC236}">
                <a16:creationId xmlns:a16="http://schemas.microsoft.com/office/drawing/2014/main" id="{6957DE6C-06E2-ADF6-1504-4EA88588EE74}"/>
              </a:ext>
            </a:extLst>
          </p:cNvPr>
          <p:cNvCxnSpPr>
            <a:cxnSpLocks/>
          </p:cNvCxnSpPr>
          <p:nvPr/>
        </p:nvCxnSpPr>
        <p:spPr bwMode="gray">
          <a:xfrm>
            <a:off x="5133815" y="1618610"/>
            <a:ext cx="578719" cy="798396"/>
          </a:xfrm>
          <a:prstGeom prst="line">
            <a:avLst/>
          </a:prstGeom>
          <a:ln>
            <a:solidFill>
              <a:srgbClr val="0064B4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Gerader Verbinder 116">
            <a:extLst>
              <a:ext uri="{FF2B5EF4-FFF2-40B4-BE49-F238E27FC236}">
                <a16:creationId xmlns:a16="http://schemas.microsoft.com/office/drawing/2014/main" id="{F5DA224E-F0BA-DFFC-388E-63974F4512F9}"/>
              </a:ext>
            </a:extLst>
          </p:cNvPr>
          <p:cNvCxnSpPr>
            <a:cxnSpLocks/>
          </p:cNvCxnSpPr>
          <p:nvPr/>
        </p:nvCxnSpPr>
        <p:spPr bwMode="gray">
          <a:xfrm>
            <a:off x="5255387" y="1558955"/>
            <a:ext cx="1753422" cy="743779"/>
          </a:xfrm>
          <a:prstGeom prst="line">
            <a:avLst/>
          </a:prstGeom>
          <a:ln>
            <a:solidFill>
              <a:srgbClr val="0064B4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Pfeil: nach links und rechts 122">
            <a:extLst>
              <a:ext uri="{FF2B5EF4-FFF2-40B4-BE49-F238E27FC236}">
                <a16:creationId xmlns:a16="http://schemas.microsoft.com/office/drawing/2014/main" id="{5C0EB3D4-4465-B69C-DE34-064A217F23F3}"/>
              </a:ext>
            </a:extLst>
          </p:cNvPr>
          <p:cNvSpPr/>
          <p:nvPr/>
        </p:nvSpPr>
        <p:spPr bwMode="gray">
          <a:xfrm rot="5400000">
            <a:off x="2053342" y="3145319"/>
            <a:ext cx="238171" cy="124780"/>
          </a:xfrm>
          <a:prstGeom prst="leftRightArrow">
            <a:avLst/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144000" tIns="36000" rIns="144000" bIns="36000" rtlCol="0" anchor="ctr"/>
          <a:lstStyle/>
          <a:p>
            <a:pPr algn="ctr"/>
            <a:endParaRPr lang="de-DE" sz="1400" b="1" kern="0">
              <a:solidFill>
                <a:srgbClr val="FFFFFF"/>
              </a:solidFill>
            </a:endParaRPr>
          </a:p>
        </p:txBody>
      </p:sp>
      <p:sp>
        <p:nvSpPr>
          <p:cNvPr id="124" name="Pfeil: nach links und rechts 123">
            <a:extLst>
              <a:ext uri="{FF2B5EF4-FFF2-40B4-BE49-F238E27FC236}">
                <a16:creationId xmlns:a16="http://schemas.microsoft.com/office/drawing/2014/main" id="{7A57F945-19A9-D461-7C7F-1370241B78C6}"/>
              </a:ext>
            </a:extLst>
          </p:cNvPr>
          <p:cNvSpPr/>
          <p:nvPr/>
        </p:nvSpPr>
        <p:spPr bwMode="gray">
          <a:xfrm rot="5400000">
            <a:off x="3453761" y="3167538"/>
            <a:ext cx="238171" cy="124780"/>
          </a:xfrm>
          <a:prstGeom prst="leftRightArrow">
            <a:avLst/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144000" tIns="36000" rIns="144000" bIns="36000" rtlCol="0" anchor="ctr"/>
          <a:lstStyle/>
          <a:p>
            <a:pPr algn="ctr"/>
            <a:endParaRPr lang="de-DE" sz="1400" b="1" kern="0">
              <a:solidFill>
                <a:srgbClr val="FFFFFF"/>
              </a:solidFill>
            </a:endParaRPr>
          </a:p>
        </p:txBody>
      </p:sp>
      <p:sp>
        <p:nvSpPr>
          <p:cNvPr id="125" name="Pfeil: nach links und rechts 124">
            <a:extLst>
              <a:ext uri="{FF2B5EF4-FFF2-40B4-BE49-F238E27FC236}">
                <a16:creationId xmlns:a16="http://schemas.microsoft.com/office/drawing/2014/main" id="{642A66B3-4C31-16FF-6DFC-E7324B4B38B2}"/>
              </a:ext>
            </a:extLst>
          </p:cNvPr>
          <p:cNvSpPr/>
          <p:nvPr/>
        </p:nvSpPr>
        <p:spPr bwMode="gray">
          <a:xfrm rot="5400000">
            <a:off x="4674488" y="3167539"/>
            <a:ext cx="238171" cy="124780"/>
          </a:xfrm>
          <a:prstGeom prst="leftRightArrow">
            <a:avLst/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144000" tIns="36000" rIns="144000" bIns="36000" rtlCol="0" anchor="ctr"/>
          <a:lstStyle/>
          <a:p>
            <a:pPr algn="ctr"/>
            <a:endParaRPr lang="de-DE" sz="1400" b="1" kern="0">
              <a:solidFill>
                <a:srgbClr val="FFFFFF"/>
              </a:solidFill>
            </a:endParaRPr>
          </a:p>
        </p:txBody>
      </p:sp>
      <p:sp>
        <p:nvSpPr>
          <p:cNvPr id="126" name="Pfeil: nach links und rechts 125">
            <a:extLst>
              <a:ext uri="{FF2B5EF4-FFF2-40B4-BE49-F238E27FC236}">
                <a16:creationId xmlns:a16="http://schemas.microsoft.com/office/drawing/2014/main" id="{E7A16805-8CC2-A6D6-09A7-AE80C6AE4CB3}"/>
              </a:ext>
            </a:extLst>
          </p:cNvPr>
          <p:cNvSpPr/>
          <p:nvPr/>
        </p:nvSpPr>
        <p:spPr bwMode="gray">
          <a:xfrm rot="5400000">
            <a:off x="5988319" y="3175467"/>
            <a:ext cx="238171" cy="124780"/>
          </a:xfrm>
          <a:prstGeom prst="leftRightArrow">
            <a:avLst/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144000" tIns="36000" rIns="144000" bIns="36000" rtlCol="0" anchor="ctr"/>
          <a:lstStyle/>
          <a:p>
            <a:pPr algn="ctr"/>
            <a:endParaRPr lang="de-DE" sz="1400" b="1" kern="0">
              <a:solidFill>
                <a:srgbClr val="FFFFFF"/>
              </a:solidFill>
            </a:endParaRPr>
          </a:p>
        </p:txBody>
      </p:sp>
      <p:sp>
        <p:nvSpPr>
          <p:cNvPr id="127" name="Pfeil: nach links und rechts 126">
            <a:extLst>
              <a:ext uri="{FF2B5EF4-FFF2-40B4-BE49-F238E27FC236}">
                <a16:creationId xmlns:a16="http://schemas.microsoft.com/office/drawing/2014/main" id="{AA741218-CF50-6694-5205-5F75D4C07D00}"/>
              </a:ext>
            </a:extLst>
          </p:cNvPr>
          <p:cNvSpPr/>
          <p:nvPr/>
        </p:nvSpPr>
        <p:spPr bwMode="gray">
          <a:xfrm rot="5400000">
            <a:off x="7303698" y="3185728"/>
            <a:ext cx="238171" cy="124780"/>
          </a:xfrm>
          <a:prstGeom prst="leftRightArrow">
            <a:avLst/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144000" tIns="36000" rIns="144000" bIns="36000" rtlCol="0" anchor="ctr"/>
          <a:lstStyle/>
          <a:p>
            <a:pPr algn="ctr"/>
            <a:endParaRPr lang="de-DE" sz="1400" b="1" kern="0">
              <a:solidFill>
                <a:srgbClr val="FFFFFF"/>
              </a:solidFill>
            </a:endParaRPr>
          </a:p>
        </p:txBody>
      </p:sp>
      <p:sp>
        <p:nvSpPr>
          <p:cNvPr id="128" name="Pfeil: nach links und rechts 127">
            <a:extLst>
              <a:ext uri="{FF2B5EF4-FFF2-40B4-BE49-F238E27FC236}">
                <a16:creationId xmlns:a16="http://schemas.microsoft.com/office/drawing/2014/main" id="{71582782-4454-D6E5-323C-3B851E84AF1D}"/>
              </a:ext>
            </a:extLst>
          </p:cNvPr>
          <p:cNvSpPr/>
          <p:nvPr/>
        </p:nvSpPr>
        <p:spPr bwMode="gray">
          <a:xfrm rot="5400000">
            <a:off x="8349702" y="3173385"/>
            <a:ext cx="238171" cy="124780"/>
          </a:xfrm>
          <a:prstGeom prst="leftRightArrow">
            <a:avLst/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144000" tIns="36000" rIns="144000" bIns="36000" rtlCol="0" anchor="ctr"/>
          <a:lstStyle/>
          <a:p>
            <a:pPr algn="ctr"/>
            <a:endParaRPr lang="de-DE" sz="1400" b="1" kern="0">
              <a:solidFill>
                <a:srgbClr val="FFFFFF"/>
              </a:solidFill>
            </a:endParaRPr>
          </a:p>
        </p:txBody>
      </p:sp>
      <p:sp>
        <p:nvSpPr>
          <p:cNvPr id="129" name="Textfeld 128">
            <a:extLst>
              <a:ext uri="{FF2B5EF4-FFF2-40B4-BE49-F238E27FC236}">
                <a16:creationId xmlns:a16="http://schemas.microsoft.com/office/drawing/2014/main" id="{69C22197-227E-03B3-F06D-45AB16CA7A55}"/>
              </a:ext>
            </a:extLst>
          </p:cNvPr>
          <p:cNvSpPr txBox="1"/>
          <p:nvPr/>
        </p:nvSpPr>
        <p:spPr>
          <a:xfrm>
            <a:off x="262358" y="3549081"/>
            <a:ext cx="1050000" cy="5180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200"/>
              </a:spcBef>
              <a:buClr>
                <a:srgbClr val="0064B4"/>
              </a:buClr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Real world with devices, sensors, applications (edge)
</a:t>
            </a:r>
            <a:endParaRPr lang="de-DE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0" name="Textfeld 129">
            <a:extLst>
              <a:ext uri="{FF2B5EF4-FFF2-40B4-BE49-F238E27FC236}">
                <a16:creationId xmlns:a16="http://schemas.microsoft.com/office/drawing/2014/main" id="{F938F447-3E77-46DE-3104-C0DBA1A2DE11}"/>
              </a:ext>
            </a:extLst>
          </p:cNvPr>
          <p:cNvSpPr txBox="1"/>
          <p:nvPr/>
        </p:nvSpPr>
        <p:spPr>
          <a:xfrm>
            <a:off x="61728" y="2359042"/>
            <a:ext cx="1442410" cy="641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200"/>
              </a:spcBef>
              <a:buClr>
                <a:srgbClr val="0064B4"/>
              </a:buClr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Decentralized "digital twins", e.g.  in the company's cloud or a sector-specific, cross-company "Cloud-X" 
</a:t>
            </a:r>
            <a:endParaRPr lang="de-DE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1" name="Textfeld 130">
            <a:extLst>
              <a:ext uri="{FF2B5EF4-FFF2-40B4-BE49-F238E27FC236}">
                <a16:creationId xmlns:a16="http://schemas.microsoft.com/office/drawing/2014/main" id="{E02F0DC8-C7B6-B8A4-1FFC-A5D1DBE160E8}"/>
              </a:ext>
            </a:extLst>
          </p:cNvPr>
          <p:cNvSpPr txBox="1"/>
          <p:nvPr/>
        </p:nvSpPr>
        <p:spPr>
          <a:xfrm>
            <a:off x="193449" y="1315731"/>
            <a:ext cx="117067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200"/>
              </a:spcBef>
              <a:buClr>
                <a:srgbClr val="0064B4"/>
              </a:buClr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Applications access semantically defined data via registries for their task</a:t>
            </a:r>
            <a:endParaRPr lang="de-DE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E0A35DA0-EA35-D154-10A8-A7389619688A}"/>
              </a:ext>
            </a:extLst>
          </p:cNvPr>
          <p:cNvSpPr txBox="1">
            <a:spLocks/>
          </p:cNvSpPr>
          <p:nvPr/>
        </p:nvSpPr>
        <p:spPr bwMode="gray">
          <a:xfrm>
            <a:off x="7187330" y="2138602"/>
            <a:ext cx="643342" cy="1555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defTabSz="914378">
              <a:spcBef>
                <a:spcPct val="0"/>
              </a:spcBef>
              <a:buNone/>
              <a:defRPr sz="800" b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DE"/>
              <a:t>Mobility
</a:t>
            </a:r>
            <a:endParaRPr lang="de-DE" dirty="0"/>
          </a:p>
        </p:txBody>
      </p:sp>
      <p:sp>
        <p:nvSpPr>
          <p:cNvPr id="12" name="Titel 3">
            <a:extLst>
              <a:ext uri="{FF2B5EF4-FFF2-40B4-BE49-F238E27FC236}">
                <a16:creationId xmlns:a16="http://schemas.microsoft.com/office/drawing/2014/main" id="{12F6A61B-B0C1-96A6-139F-9D5C711140B0}"/>
              </a:ext>
            </a:extLst>
          </p:cNvPr>
          <p:cNvSpPr txBox="1">
            <a:spLocks/>
          </p:cNvSpPr>
          <p:nvPr/>
        </p:nvSpPr>
        <p:spPr bwMode="gray">
          <a:xfrm>
            <a:off x="5774599" y="2241487"/>
            <a:ext cx="815405" cy="110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Building/House
</a:t>
            </a:r>
            <a:endParaRPr lang="de-DE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el 3">
            <a:extLst>
              <a:ext uri="{FF2B5EF4-FFF2-40B4-BE49-F238E27FC236}">
                <a16:creationId xmlns:a16="http://schemas.microsoft.com/office/drawing/2014/main" id="{620B7827-4019-FE71-4B60-416B240EEDB2}"/>
              </a:ext>
            </a:extLst>
          </p:cNvPr>
          <p:cNvSpPr txBox="1">
            <a:spLocks/>
          </p:cNvSpPr>
          <p:nvPr/>
        </p:nvSpPr>
        <p:spPr bwMode="gray">
          <a:xfrm>
            <a:off x="4363048" y="2147730"/>
            <a:ext cx="479450" cy="1555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
</a:t>
            </a:r>
            <a:endParaRPr lang="de-DE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el 3">
            <a:extLst>
              <a:ext uri="{FF2B5EF4-FFF2-40B4-BE49-F238E27FC236}">
                <a16:creationId xmlns:a16="http://schemas.microsoft.com/office/drawing/2014/main" id="{F1D4806E-D596-4AED-72BE-EC207D7920BC}"/>
              </a:ext>
            </a:extLst>
          </p:cNvPr>
          <p:cNvSpPr txBox="1">
            <a:spLocks/>
          </p:cNvSpPr>
          <p:nvPr/>
        </p:nvSpPr>
        <p:spPr bwMode="gray">
          <a:xfrm>
            <a:off x="1674693" y="2171036"/>
            <a:ext cx="473141" cy="1555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
</a:t>
            </a:r>
          </a:p>
        </p:txBody>
      </p:sp>
      <p:sp>
        <p:nvSpPr>
          <p:cNvPr id="26" name="Titel 3">
            <a:extLst>
              <a:ext uri="{FF2B5EF4-FFF2-40B4-BE49-F238E27FC236}">
                <a16:creationId xmlns:a16="http://schemas.microsoft.com/office/drawing/2014/main" id="{B2F3008F-62C6-F9D8-5A3E-A26A378147B4}"/>
              </a:ext>
            </a:extLst>
          </p:cNvPr>
          <p:cNvSpPr txBox="1">
            <a:spLocks/>
          </p:cNvSpPr>
          <p:nvPr/>
        </p:nvSpPr>
        <p:spPr bwMode="gray">
          <a:xfrm>
            <a:off x="3219046" y="2283091"/>
            <a:ext cx="732456" cy="149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Power-to-X</a:t>
            </a:r>
          </a:p>
        </p:txBody>
      </p:sp>
      <p:sp>
        <p:nvSpPr>
          <p:cNvPr id="28" name="Titel 3">
            <a:extLst>
              <a:ext uri="{FF2B5EF4-FFF2-40B4-BE49-F238E27FC236}">
                <a16:creationId xmlns:a16="http://schemas.microsoft.com/office/drawing/2014/main" id="{AA7C765F-C59C-3133-1EE3-6C4E36B41306}"/>
              </a:ext>
            </a:extLst>
          </p:cNvPr>
          <p:cNvSpPr txBox="1">
            <a:spLocks/>
          </p:cNvSpPr>
          <p:nvPr/>
        </p:nvSpPr>
        <p:spPr bwMode="gray">
          <a:xfrm>
            <a:off x="8080887" y="2330841"/>
            <a:ext cx="806894" cy="1617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 dirty="0">
                <a:solidFill>
                  <a:srgbClr val="0060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
</a:t>
            </a:r>
          </a:p>
        </p:txBody>
      </p:sp>
      <p:sp>
        <p:nvSpPr>
          <p:cNvPr id="29" name="Titel 3">
            <a:extLst>
              <a:ext uri="{FF2B5EF4-FFF2-40B4-BE49-F238E27FC236}">
                <a16:creationId xmlns:a16="http://schemas.microsoft.com/office/drawing/2014/main" id="{692C4756-9AF8-CD73-290A-8782A7DCB5DA}"/>
              </a:ext>
            </a:extLst>
          </p:cNvPr>
          <p:cNvSpPr txBox="1">
            <a:spLocks/>
          </p:cNvSpPr>
          <p:nvPr/>
        </p:nvSpPr>
        <p:spPr bwMode="gray">
          <a:xfrm>
            <a:off x="7187330" y="2139024"/>
            <a:ext cx="643342" cy="1555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defTabSz="914378">
              <a:spcBef>
                <a:spcPct val="0"/>
              </a:spcBef>
              <a:buNone/>
              <a:defRPr sz="800" b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DE">
                <a:solidFill>
                  <a:srgbClr val="0060A9"/>
                </a:solidFill>
              </a:rPr>
              <a:t>Mobility
</a:t>
            </a:r>
            <a:endParaRPr lang="de-DE" dirty="0">
              <a:solidFill>
                <a:srgbClr val="0060A9"/>
              </a:solidFill>
            </a:endParaRPr>
          </a:p>
        </p:txBody>
      </p:sp>
      <p:sp>
        <p:nvSpPr>
          <p:cNvPr id="30" name="Titel 3">
            <a:extLst>
              <a:ext uri="{FF2B5EF4-FFF2-40B4-BE49-F238E27FC236}">
                <a16:creationId xmlns:a16="http://schemas.microsoft.com/office/drawing/2014/main" id="{104A5877-ED17-A89C-C263-A769C665FF59}"/>
              </a:ext>
            </a:extLst>
          </p:cNvPr>
          <p:cNvSpPr txBox="1">
            <a:spLocks/>
          </p:cNvSpPr>
          <p:nvPr/>
        </p:nvSpPr>
        <p:spPr bwMode="gray">
          <a:xfrm>
            <a:off x="5774599" y="2241909"/>
            <a:ext cx="815405" cy="110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>
                <a:solidFill>
                  <a:srgbClr val="0060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Building/House
</a:t>
            </a:r>
            <a:endParaRPr lang="de-DE" sz="800" dirty="0">
              <a:solidFill>
                <a:srgbClr val="0060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itel 3">
            <a:extLst>
              <a:ext uri="{FF2B5EF4-FFF2-40B4-BE49-F238E27FC236}">
                <a16:creationId xmlns:a16="http://schemas.microsoft.com/office/drawing/2014/main" id="{A282B917-E0FF-BE95-2AE8-362E2F68D335}"/>
              </a:ext>
            </a:extLst>
          </p:cNvPr>
          <p:cNvSpPr txBox="1">
            <a:spLocks/>
          </p:cNvSpPr>
          <p:nvPr/>
        </p:nvSpPr>
        <p:spPr bwMode="gray">
          <a:xfrm>
            <a:off x="4363048" y="2148152"/>
            <a:ext cx="479450" cy="1555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>
                <a:solidFill>
                  <a:srgbClr val="0060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
</a:t>
            </a:r>
            <a:endParaRPr lang="de-DE" sz="800" dirty="0">
              <a:solidFill>
                <a:srgbClr val="0060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itel 3">
            <a:extLst>
              <a:ext uri="{FF2B5EF4-FFF2-40B4-BE49-F238E27FC236}">
                <a16:creationId xmlns:a16="http://schemas.microsoft.com/office/drawing/2014/main" id="{38C0C11E-2D4B-D6A6-2E68-1A9564AFDEBD}"/>
              </a:ext>
            </a:extLst>
          </p:cNvPr>
          <p:cNvSpPr txBox="1">
            <a:spLocks/>
          </p:cNvSpPr>
          <p:nvPr/>
        </p:nvSpPr>
        <p:spPr bwMode="gray">
          <a:xfrm>
            <a:off x="1674693" y="2171458"/>
            <a:ext cx="473141" cy="1555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 dirty="0">
                <a:solidFill>
                  <a:srgbClr val="0060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
</a:t>
            </a:r>
          </a:p>
        </p:txBody>
      </p:sp>
      <p:sp>
        <p:nvSpPr>
          <p:cNvPr id="35" name="Titel 3">
            <a:extLst>
              <a:ext uri="{FF2B5EF4-FFF2-40B4-BE49-F238E27FC236}">
                <a16:creationId xmlns:a16="http://schemas.microsoft.com/office/drawing/2014/main" id="{980033C8-1268-3DFF-4F03-A1B037FAE3AF}"/>
              </a:ext>
            </a:extLst>
          </p:cNvPr>
          <p:cNvSpPr txBox="1">
            <a:spLocks/>
          </p:cNvSpPr>
          <p:nvPr/>
        </p:nvSpPr>
        <p:spPr bwMode="gray">
          <a:xfrm>
            <a:off x="3219046" y="2283513"/>
            <a:ext cx="732456" cy="149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8"/>
            <a:r>
              <a:rPr lang="de-DE" sz="800" dirty="0">
                <a:solidFill>
                  <a:srgbClr val="0060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Power-to-X</a:t>
            </a:r>
          </a:p>
        </p:txBody>
      </p:sp>
    </p:spTree>
    <p:extLst>
      <p:ext uri="{BB962C8B-B14F-4D97-AF65-F5344CB8AC3E}">
        <p14:creationId xmlns:p14="http://schemas.microsoft.com/office/powerpoint/2010/main" val="266237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74E6AC5-B16D-9A0E-1687-B4E9F10769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16016" y="1201500"/>
            <a:ext cx="4007704" cy="33156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Standards are key </a:t>
            </a:r>
          </a:p>
          <a:p>
            <a:r>
              <a:rPr lang="en-US" dirty="0"/>
              <a:t>to connect sectors</a:t>
            </a:r>
          </a:p>
          <a:p>
            <a:r>
              <a:rPr lang="en-US" dirty="0"/>
              <a:t>to create the architecture of the green transformation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… and soon these standards will be digital as well</a:t>
            </a:r>
          </a:p>
          <a:p>
            <a:endParaRPr lang="en-US" dirty="0"/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CABCD3C-BF7D-4118-7E45-266B77185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On the way to the</a:t>
            </a:r>
            <a:br>
              <a:rPr lang="en-US" sz="3600" dirty="0"/>
            </a:br>
            <a:r>
              <a:rPr lang="en-US" sz="3600" dirty="0"/>
              <a:t>All-Electric and Connected Society</a:t>
            </a:r>
            <a:endParaRPr lang="de-DE" sz="3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6E34AF6-883D-8014-C89F-80FDA89D9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415696"/>
            <a:ext cx="4461790" cy="360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31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6D9F112A-A7A7-43F6-B33E-66519E1B564D}"/>
              </a:ext>
            </a:extLst>
          </p:cNvPr>
          <p:cNvSpPr/>
          <p:nvPr/>
        </p:nvSpPr>
        <p:spPr bwMode="gray">
          <a:xfrm>
            <a:off x="3931849" y="2246954"/>
            <a:ext cx="777382" cy="580374"/>
          </a:xfrm>
          <a:prstGeom prst="rightArrow">
            <a:avLst/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de-DE" sz="589" b="1" kern="0">
              <a:solidFill>
                <a:srgbClr val="FFFFFF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7DD29F-AC1B-9D56-F351-70D6ED62F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4091"/>
            <a:ext cx="3664625" cy="42457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568ACFA-5142-07DE-0185-AD7384E5C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656" y="123479"/>
            <a:ext cx="3607150" cy="427550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70970AF-FAC9-16BE-1E87-F5F41E8914DF}"/>
              </a:ext>
            </a:extLst>
          </p:cNvPr>
          <p:cNvSpPr/>
          <p:nvPr/>
        </p:nvSpPr>
        <p:spPr>
          <a:xfrm>
            <a:off x="323528" y="4587974"/>
            <a:ext cx="7632848" cy="273844"/>
          </a:xfrm>
          <a:prstGeom prst="rect">
            <a:avLst/>
          </a:prstGeom>
          <a:solidFill>
            <a:srgbClr val="006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err="1"/>
              <a:t>From</a:t>
            </a:r>
            <a:r>
              <a:rPr lang="de-DE" sz="1200" b="1" dirty="0"/>
              <a:t> </a:t>
            </a:r>
            <a:r>
              <a:rPr lang="de-DE" sz="1200" b="1" dirty="0" err="1"/>
              <a:t>todays</a:t>
            </a:r>
            <a:r>
              <a:rPr lang="de-DE" sz="1200" b="1" dirty="0"/>
              <a:t> linear </a:t>
            </a:r>
            <a:r>
              <a:rPr lang="de-DE" sz="1200" b="1" dirty="0" err="1"/>
              <a:t>value</a:t>
            </a:r>
            <a:r>
              <a:rPr lang="de-DE" sz="1200" b="1" dirty="0"/>
              <a:t> </a:t>
            </a:r>
            <a:r>
              <a:rPr lang="de-DE" sz="1200" b="1" dirty="0" err="1"/>
              <a:t>chain</a:t>
            </a:r>
            <a:r>
              <a:rPr lang="de-DE" sz="1200" b="1" dirty="0"/>
              <a:t> in </a:t>
            </a:r>
            <a:r>
              <a:rPr lang="de-DE" sz="1200" b="1" dirty="0" err="1"/>
              <a:t>the</a:t>
            </a:r>
            <a:r>
              <a:rPr lang="de-DE" sz="1200" b="1" dirty="0"/>
              <a:t> </a:t>
            </a:r>
            <a:r>
              <a:rPr lang="de-DE" sz="1200" b="1" dirty="0" err="1"/>
              <a:t>energy</a:t>
            </a:r>
            <a:r>
              <a:rPr lang="de-DE" sz="1200" b="1" dirty="0"/>
              <a:t> </a:t>
            </a:r>
            <a:r>
              <a:rPr lang="de-DE" sz="1200" b="1" dirty="0" err="1"/>
              <a:t>system</a:t>
            </a:r>
            <a:r>
              <a:rPr lang="de-DE" sz="1200" b="1" dirty="0"/>
              <a:t> to a network </a:t>
            </a:r>
            <a:r>
              <a:rPr lang="de-DE" sz="1200" b="1" dirty="0" err="1"/>
              <a:t>with</a:t>
            </a:r>
            <a:r>
              <a:rPr lang="de-DE" sz="1200" b="1" dirty="0"/>
              <a:t> </a:t>
            </a:r>
            <a:r>
              <a:rPr lang="de-DE" sz="1200" b="1" dirty="0" err="1"/>
              <a:t>various</a:t>
            </a:r>
            <a:r>
              <a:rPr lang="de-DE" sz="1200" b="1" dirty="0"/>
              <a:t> possible </a:t>
            </a:r>
            <a:r>
              <a:rPr lang="de-DE" sz="1200" b="1" dirty="0" err="1"/>
              <a:t>interactions</a:t>
            </a:r>
            <a:r>
              <a:rPr lang="de-DE" sz="1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5108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BACFB98-C1F6-D22C-5F6E-A2A8B27FA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080" y="1219875"/>
            <a:ext cx="2902871" cy="244524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D76DDFD-8BDE-2214-BA67-1CB47261E0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68"/>
          <a:stretch/>
        </p:blipFill>
        <p:spPr>
          <a:xfrm>
            <a:off x="1143000" y="1448974"/>
            <a:ext cx="3992351" cy="2303145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7946163D-AD85-7E37-17F5-E04729C99983}"/>
              </a:ext>
            </a:extLst>
          </p:cNvPr>
          <p:cNvCxnSpPr/>
          <p:nvPr/>
        </p:nvCxnSpPr>
        <p:spPr bwMode="gray">
          <a:xfrm flipV="1">
            <a:off x="5127211" y="3828752"/>
            <a:ext cx="489857" cy="429464"/>
          </a:xfrm>
          <a:prstGeom prst="straightConnector1">
            <a:avLst/>
          </a:prstGeom>
          <a:ln>
            <a:solidFill>
              <a:srgbClr val="0064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433E6508-09F0-DCDC-15AF-8F974D75E200}"/>
              </a:ext>
            </a:extLst>
          </p:cNvPr>
          <p:cNvCxnSpPr>
            <a:cxnSpLocks/>
          </p:cNvCxnSpPr>
          <p:nvPr/>
        </p:nvCxnSpPr>
        <p:spPr bwMode="gray">
          <a:xfrm>
            <a:off x="4513223" y="4097846"/>
            <a:ext cx="622128" cy="156530"/>
          </a:xfrm>
          <a:prstGeom prst="straightConnector1">
            <a:avLst/>
          </a:prstGeom>
          <a:ln>
            <a:solidFill>
              <a:srgbClr val="0064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798B0FCB-1565-60F2-32F1-825976F126D0}"/>
              </a:ext>
            </a:extLst>
          </p:cNvPr>
          <p:cNvCxnSpPr>
            <a:cxnSpLocks/>
          </p:cNvCxnSpPr>
          <p:nvPr/>
        </p:nvCxnSpPr>
        <p:spPr bwMode="gray">
          <a:xfrm flipV="1">
            <a:off x="4513223" y="3668382"/>
            <a:ext cx="0" cy="429464"/>
          </a:xfrm>
          <a:prstGeom prst="straightConnector1">
            <a:avLst/>
          </a:prstGeom>
          <a:ln>
            <a:solidFill>
              <a:srgbClr val="0064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61ECF273-4219-FD1D-7CBD-587544FE6DA0}"/>
              </a:ext>
            </a:extLst>
          </p:cNvPr>
          <p:cNvSpPr txBox="1"/>
          <p:nvPr/>
        </p:nvSpPr>
        <p:spPr>
          <a:xfrm>
            <a:off x="4824287" y="4209033"/>
            <a:ext cx="115692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X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5369F68-FD7B-EE27-3D79-A0DCFDA54061}"/>
              </a:ext>
            </a:extLst>
          </p:cNvPr>
          <p:cNvSpPr txBox="1"/>
          <p:nvPr/>
        </p:nvSpPr>
        <p:spPr>
          <a:xfrm>
            <a:off x="5451702" y="4052503"/>
            <a:ext cx="115692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Y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167F077-2226-8B2B-577E-8E9EFEF7D7EF}"/>
              </a:ext>
            </a:extLst>
          </p:cNvPr>
          <p:cNvSpPr txBox="1"/>
          <p:nvPr/>
        </p:nvSpPr>
        <p:spPr>
          <a:xfrm>
            <a:off x="4397531" y="3834298"/>
            <a:ext cx="115692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Z</a:t>
            </a: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5F6E2EBC-F2D6-9F61-18E4-F9F9D6FB37E6}"/>
              </a:ext>
            </a:extLst>
          </p:cNvPr>
          <p:cNvCxnSpPr>
            <a:cxnSpLocks/>
          </p:cNvCxnSpPr>
          <p:nvPr/>
        </p:nvCxnSpPr>
        <p:spPr bwMode="gray">
          <a:xfrm flipV="1">
            <a:off x="4522314" y="3668382"/>
            <a:ext cx="480766" cy="42562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78AC4C32-BBA0-9A74-17B6-7377D0FFEFE7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5012171" y="3668382"/>
            <a:ext cx="558966" cy="152471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Sprechblase: rechteckig mit abgerundeten Ecken 4">
            <a:extLst>
              <a:ext uri="{FF2B5EF4-FFF2-40B4-BE49-F238E27FC236}">
                <a16:creationId xmlns:a16="http://schemas.microsoft.com/office/drawing/2014/main" id="{41416EC8-298A-55D0-5C9E-AEF8A31AB4B6}"/>
              </a:ext>
            </a:extLst>
          </p:cNvPr>
          <p:cNvSpPr/>
          <p:nvPr/>
        </p:nvSpPr>
        <p:spPr bwMode="gray">
          <a:xfrm>
            <a:off x="1045028" y="513501"/>
            <a:ext cx="3469614" cy="535993"/>
          </a:xfrm>
          <a:prstGeom prst="wedgeRoundRectCallout">
            <a:avLst>
              <a:gd name="adj1" fmla="val 25209"/>
              <a:gd name="adj2" fmla="val 71386"/>
              <a:gd name="adj3" fmla="val 16667"/>
            </a:avLst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r>
              <a:rPr lang="en-GB" sz="1400" b="1" kern="0" dirty="0">
                <a:solidFill>
                  <a:srgbClr val="FFFFFF"/>
                </a:solidFill>
              </a:rPr>
              <a:t>Reference architecture model of industry 4.0 or smart manufacturing</a:t>
            </a:r>
          </a:p>
        </p:txBody>
      </p:sp>
      <p:sp>
        <p:nvSpPr>
          <p:cNvPr id="13" name="Sprechblase: rechteckig mit abgerundeten Ecken 12">
            <a:extLst>
              <a:ext uri="{FF2B5EF4-FFF2-40B4-BE49-F238E27FC236}">
                <a16:creationId xmlns:a16="http://schemas.microsoft.com/office/drawing/2014/main" id="{800B326A-7D87-8685-DAC8-6CE4E2AD8B52}"/>
              </a:ext>
            </a:extLst>
          </p:cNvPr>
          <p:cNvSpPr/>
          <p:nvPr/>
        </p:nvSpPr>
        <p:spPr bwMode="gray">
          <a:xfrm>
            <a:off x="5617068" y="513500"/>
            <a:ext cx="2491914" cy="535993"/>
          </a:xfrm>
          <a:prstGeom prst="wedgeRoundRectCallout">
            <a:avLst>
              <a:gd name="adj1" fmla="val 7853"/>
              <a:gd name="adj2" fmla="val 71183"/>
              <a:gd name="adj3" fmla="val 16667"/>
            </a:avLst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r>
              <a:rPr lang="en-GB" sz="1400" b="1" kern="0" dirty="0">
                <a:solidFill>
                  <a:srgbClr val="FFFFFF"/>
                </a:solidFill>
              </a:rPr>
              <a:t>Smart Grid Architecture Model SGAM</a:t>
            </a:r>
          </a:p>
        </p:txBody>
      </p:sp>
    </p:spTree>
    <p:extLst>
      <p:ext uri="{BB962C8B-B14F-4D97-AF65-F5344CB8AC3E}">
        <p14:creationId xmlns:p14="http://schemas.microsoft.com/office/powerpoint/2010/main" val="328922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93353F22-0C94-85F5-5605-EA303E1FA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797355"/>
            <a:ext cx="4586416" cy="371908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10E0912-B04F-C641-9C50-1669E969F4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911"/>
          <a:stretch/>
        </p:blipFill>
        <p:spPr>
          <a:xfrm>
            <a:off x="4865399" y="1491630"/>
            <a:ext cx="4021291" cy="2520280"/>
          </a:xfrm>
          <a:prstGeom prst="rect">
            <a:avLst/>
          </a:prstGeom>
        </p:spPr>
      </p:pic>
      <p:sp>
        <p:nvSpPr>
          <p:cNvPr id="5" name="Sprechblase: rechteckig mit abgerundeten Ecken 4">
            <a:extLst>
              <a:ext uri="{FF2B5EF4-FFF2-40B4-BE49-F238E27FC236}">
                <a16:creationId xmlns:a16="http://schemas.microsoft.com/office/drawing/2014/main" id="{39895631-CB8D-083E-36E9-E5B5DE896E9C}"/>
              </a:ext>
            </a:extLst>
          </p:cNvPr>
          <p:cNvSpPr/>
          <p:nvPr/>
        </p:nvSpPr>
        <p:spPr bwMode="gray">
          <a:xfrm>
            <a:off x="5141237" y="815909"/>
            <a:ext cx="3469614" cy="535993"/>
          </a:xfrm>
          <a:prstGeom prst="wedgeRoundRectCallout">
            <a:avLst>
              <a:gd name="adj1" fmla="val -6101"/>
              <a:gd name="adj2" fmla="val 87425"/>
              <a:gd name="adj3" fmla="val 16667"/>
            </a:avLst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r>
              <a:rPr lang="en-GB" sz="1400" b="1" kern="0" dirty="0">
                <a:solidFill>
                  <a:srgbClr val="FFFFFF"/>
                </a:solidFill>
              </a:rPr>
              <a:t>Draft AECS Architecture Model</a:t>
            </a:r>
          </a:p>
        </p:txBody>
      </p:sp>
      <p:sp>
        <p:nvSpPr>
          <p:cNvPr id="6" name="Sprechblase: rechteckig mit abgerundeten Ecken 5">
            <a:extLst>
              <a:ext uri="{FF2B5EF4-FFF2-40B4-BE49-F238E27FC236}">
                <a16:creationId xmlns:a16="http://schemas.microsoft.com/office/drawing/2014/main" id="{084392BD-3A58-FA68-4922-DA7F2CD87183}"/>
              </a:ext>
            </a:extLst>
          </p:cNvPr>
          <p:cNvSpPr/>
          <p:nvPr/>
        </p:nvSpPr>
        <p:spPr bwMode="gray">
          <a:xfrm>
            <a:off x="24196" y="483518"/>
            <a:ext cx="2101462" cy="429427"/>
          </a:xfrm>
          <a:prstGeom prst="wedgeRoundRectCallout">
            <a:avLst>
              <a:gd name="adj1" fmla="val 58610"/>
              <a:gd name="adj2" fmla="val 147484"/>
              <a:gd name="adj3" fmla="val 16667"/>
            </a:avLst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r>
              <a:rPr lang="en-GB" sz="1400" b="1" kern="0" dirty="0">
                <a:solidFill>
                  <a:srgbClr val="FFFFFF"/>
                </a:solidFill>
              </a:rPr>
              <a:t>All-Electric</a:t>
            </a:r>
          </a:p>
        </p:txBody>
      </p:sp>
      <p:sp>
        <p:nvSpPr>
          <p:cNvPr id="7" name="Sprechblase: rechteckig mit abgerundeten Ecken 6">
            <a:extLst>
              <a:ext uri="{FF2B5EF4-FFF2-40B4-BE49-F238E27FC236}">
                <a16:creationId xmlns:a16="http://schemas.microsoft.com/office/drawing/2014/main" id="{92BA26C0-A315-4A93-6833-95A4EA5722F2}"/>
              </a:ext>
            </a:extLst>
          </p:cNvPr>
          <p:cNvSpPr/>
          <p:nvPr/>
        </p:nvSpPr>
        <p:spPr bwMode="gray">
          <a:xfrm>
            <a:off x="2664466" y="4587974"/>
            <a:ext cx="2101462" cy="429427"/>
          </a:xfrm>
          <a:prstGeom prst="wedgeRoundRectCallout">
            <a:avLst>
              <a:gd name="adj1" fmla="val -55564"/>
              <a:gd name="adj2" fmla="val -505881"/>
              <a:gd name="adj3" fmla="val 16667"/>
            </a:avLst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r>
              <a:rPr lang="en-GB" sz="1400" b="1" kern="0" dirty="0">
                <a:solidFill>
                  <a:srgbClr val="FFFFFF"/>
                </a:solidFill>
              </a:rPr>
              <a:t>Connected</a:t>
            </a:r>
          </a:p>
        </p:txBody>
      </p:sp>
    </p:spTree>
    <p:extLst>
      <p:ext uri="{BB962C8B-B14F-4D97-AF65-F5344CB8AC3E}">
        <p14:creationId xmlns:p14="http://schemas.microsoft.com/office/powerpoint/2010/main" val="305640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BC62579-1BD4-3310-992D-BE1AD8C0D9E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3150" t="15144" r="8062"/>
          <a:stretch/>
        </p:blipFill>
        <p:spPr>
          <a:xfrm>
            <a:off x="-1" y="0"/>
            <a:ext cx="9567739" cy="5143500"/>
          </a:xfrm>
        </p:spPr>
      </p:pic>
    </p:spTree>
    <p:extLst>
      <p:ext uri="{BB962C8B-B14F-4D97-AF65-F5344CB8AC3E}">
        <p14:creationId xmlns:p14="http://schemas.microsoft.com/office/powerpoint/2010/main" val="287787160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5F4BF4F8-C2AC-7FF0-DE67-06640EE974B8}"/>
              </a:ext>
            </a:extLst>
          </p:cNvPr>
          <p:cNvSpPr/>
          <p:nvPr/>
        </p:nvSpPr>
        <p:spPr bwMode="gray">
          <a:xfrm>
            <a:off x="8086353" y="1036880"/>
            <a:ext cx="768539" cy="249550"/>
          </a:xfrm>
          <a:prstGeom prst="roundRect">
            <a:avLst/>
          </a:prstGeom>
          <a:solidFill>
            <a:srgbClr val="FFC000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r>
              <a:rPr lang="en-GB" sz="589" b="1" kern="0" dirty="0"/>
              <a:t>Example only</a:t>
            </a:r>
          </a:p>
        </p:txBody>
      </p:sp>
      <p:pic>
        <p:nvPicPr>
          <p:cNvPr id="116" name="Grafik 115">
            <a:extLst>
              <a:ext uri="{FF2B5EF4-FFF2-40B4-BE49-F238E27FC236}">
                <a16:creationId xmlns:a16="http://schemas.microsoft.com/office/drawing/2014/main" id="{ABF092E2-A4CB-734D-AE47-BD045EB6D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72" y="195486"/>
            <a:ext cx="7250215" cy="494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95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36E0EB4C-C26B-F72A-F6F3-017DE5D67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438" y="5062"/>
            <a:ext cx="6315428" cy="4978586"/>
          </a:xfrm>
          <a:prstGeom prst="rect">
            <a:avLst/>
          </a:prstGeom>
          <a:noFill/>
        </p:spPr>
      </p:pic>
      <p:sp>
        <p:nvSpPr>
          <p:cNvPr id="101" name="Ellipse 100">
            <a:extLst>
              <a:ext uri="{FF2B5EF4-FFF2-40B4-BE49-F238E27FC236}">
                <a16:creationId xmlns:a16="http://schemas.microsoft.com/office/drawing/2014/main" id="{4598D1AA-5C47-4747-25C5-B3B4261219FB}"/>
              </a:ext>
            </a:extLst>
          </p:cNvPr>
          <p:cNvSpPr/>
          <p:nvPr/>
        </p:nvSpPr>
        <p:spPr bwMode="gray">
          <a:xfrm>
            <a:off x="-43868" y="-36099"/>
            <a:ext cx="2522128" cy="646957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en-GB" sz="589" b="1" kern="0">
              <a:solidFill>
                <a:srgbClr val="FFFFFF"/>
              </a:solidFill>
            </a:endParaRP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2BC76A53-2FBA-2C3D-3B7D-2D2ABC3BAB4A}"/>
              </a:ext>
            </a:extLst>
          </p:cNvPr>
          <p:cNvSpPr/>
          <p:nvPr/>
        </p:nvSpPr>
        <p:spPr bwMode="gray">
          <a:xfrm>
            <a:off x="7293894" y="3150935"/>
            <a:ext cx="1669827" cy="801273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en-GB" sz="589" b="1" kern="0">
              <a:solidFill>
                <a:srgbClr val="FFFFFF"/>
              </a:solidFill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3DB245D3-F1FA-DEE5-19D7-C98F5D807F8A}"/>
              </a:ext>
            </a:extLst>
          </p:cNvPr>
          <p:cNvSpPr txBox="1"/>
          <p:nvPr/>
        </p:nvSpPr>
        <p:spPr>
          <a:xfrm>
            <a:off x="3382787" y="4359784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88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D7219A8B-D03D-174F-A428-6707B3161152}"/>
              </a:ext>
            </a:extLst>
          </p:cNvPr>
          <p:cNvSpPr txBox="1"/>
          <p:nvPr/>
        </p:nvSpPr>
        <p:spPr>
          <a:xfrm>
            <a:off x="2304485" y="4117266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82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F42B0416-4920-A856-1786-C13E8F04DC95}"/>
              </a:ext>
            </a:extLst>
          </p:cNvPr>
          <p:cNvSpPr txBox="1"/>
          <p:nvPr/>
        </p:nvSpPr>
        <p:spPr>
          <a:xfrm>
            <a:off x="4624498" y="163649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45 </a:t>
            </a: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F52FA24D-55F2-8910-4276-BADF2F1DE313}"/>
              </a:ext>
            </a:extLst>
          </p:cNvPr>
          <p:cNvSpPr txBox="1"/>
          <p:nvPr/>
        </p:nvSpPr>
        <p:spPr>
          <a:xfrm>
            <a:off x="3178603" y="1455380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95 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496187A8-9897-E129-D36F-9825E1F24E95}"/>
              </a:ext>
            </a:extLst>
          </p:cNvPr>
          <p:cNvSpPr txBox="1"/>
          <p:nvPr/>
        </p:nvSpPr>
        <p:spPr>
          <a:xfrm>
            <a:off x="4874050" y="329203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2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3FD99702-BDFF-746A-DBB3-B7CB56FB2CFF}"/>
              </a:ext>
            </a:extLst>
          </p:cNvPr>
          <p:cNvSpPr txBox="1"/>
          <p:nvPr/>
        </p:nvSpPr>
        <p:spPr>
          <a:xfrm>
            <a:off x="4454483" y="1100773"/>
            <a:ext cx="595204" cy="271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7, 11, 14, 17, 20, 36, 37, 122, 123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D64D4F16-9F43-E561-7736-E74D658F6FCB}"/>
              </a:ext>
            </a:extLst>
          </p:cNvPr>
          <p:cNvSpPr txBox="1"/>
          <p:nvPr/>
        </p:nvSpPr>
        <p:spPr>
          <a:xfrm>
            <a:off x="3593826" y="1236799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22</a:t>
            </a:r>
          </a:p>
        </p:txBody>
      </p:sp>
      <p:sp>
        <p:nvSpPr>
          <p:cNvPr id="77" name="Textfeld 76">
            <a:extLst>
              <a:ext uri="{FF2B5EF4-FFF2-40B4-BE49-F238E27FC236}">
                <a16:creationId xmlns:a16="http://schemas.microsoft.com/office/drawing/2014/main" id="{C2771292-914C-BDA0-B400-3E1EC9798CC4}"/>
              </a:ext>
            </a:extLst>
          </p:cNvPr>
          <p:cNvSpPr txBox="1"/>
          <p:nvPr/>
        </p:nvSpPr>
        <p:spPr>
          <a:xfrm>
            <a:off x="1494558" y="2313462"/>
            <a:ext cx="406674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65, 66 </a:t>
            </a: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E364DB6B-4565-A75D-3165-75DC3DA29348}"/>
              </a:ext>
            </a:extLst>
          </p:cNvPr>
          <p:cNvSpPr txBox="1"/>
          <p:nvPr/>
        </p:nvSpPr>
        <p:spPr>
          <a:xfrm>
            <a:off x="8387693" y="3829435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44</a:t>
            </a: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A44C067D-A257-2BE8-AA55-5E98C12F14FC}"/>
              </a:ext>
            </a:extLst>
          </p:cNvPr>
          <p:cNvSpPr txBox="1"/>
          <p:nvPr/>
        </p:nvSpPr>
        <p:spPr>
          <a:xfrm>
            <a:off x="4794514" y="470893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5 </a:t>
            </a: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BC621759-ABE5-D711-F420-6CED66BBD590}"/>
              </a:ext>
            </a:extLst>
          </p:cNvPr>
          <p:cNvSpPr txBox="1"/>
          <p:nvPr/>
        </p:nvSpPr>
        <p:spPr>
          <a:xfrm>
            <a:off x="2445644" y="4473587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21 </a:t>
            </a: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6E7ECBE5-0A01-9D2D-6636-2F75DFE4C8F6}"/>
              </a:ext>
            </a:extLst>
          </p:cNvPr>
          <p:cNvSpPr txBox="1"/>
          <p:nvPr/>
        </p:nvSpPr>
        <p:spPr>
          <a:xfrm>
            <a:off x="6018343" y="4374685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35 </a:t>
            </a:r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4BF09EFE-A4E7-8F97-7473-4AF18FD9BE58}"/>
              </a:ext>
            </a:extLst>
          </p:cNvPr>
          <p:cNvSpPr txBox="1"/>
          <p:nvPr/>
        </p:nvSpPr>
        <p:spPr>
          <a:xfrm>
            <a:off x="7696396" y="3809983"/>
            <a:ext cx="382653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42, 78 </a:t>
            </a: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660D7C5B-89DE-F46E-C479-37554EC09512}"/>
              </a:ext>
            </a:extLst>
          </p:cNvPr>
          <p:cNvSpPr txBox="1"/>
          <p:nvPr/>
        </p:nvSpPr>
        <p:spPr>
          <a:xfrm>
            <a:off x="4930072" y="2935835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33</a:t>
            </a: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677EEEEB-A819-F1D6-7138-ACF6A5DEC261}"/>
              </a:ext>
            </a:extLst>
          </p:cNvPr>
          <p:cNvSpPr txBox="1"/>
          <p:nvPr/>
        </p:nvSpPr>
        <p:spPr>
          <a:xfrm>
            <a:off x="2806729" y="4582488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4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5B396656-A065-7FB8-BA73-A0D2CE4A2AFC}"/>
              </a:ext>
            </a:extLst>
          </p:cNvPr>
          <p:cNvSpPr txBox="1"/>
          <p:nvPr/>
        </p:nvSpPr>
        <p:spPr>
          <a:xfrm>
            <a:off x="6670345" y="910653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18 </a:t>
            </a:r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31646BD4-9B28-8E8E-1587-D326C2285BE2}"/>
              </a:ext>
            </a:extLst>
          </p:cNvPr>
          <p:cNvSpPr txBox="1"/>
          <p:nvPr/>
        </p:nvSpPr>
        <p:spPr>
          <a:xfrm>
            <a:off x="4624498" y="3365504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32 </a:t>
            </a: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818791CB-6CB3-E7D8-4DDA-C0E39FC9692A}"/>
              </a:ext>
            </a:extLst>
          </p:cNvPr>
          <p:cNvSpPr txBox="1"/>
          <p:nvPr/>
        </p:nvSpPr>
        <p:spPr>
          <a:xfrm>
            <a:off x="6011596" y="3502811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37 </a:t>
            </a: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5E63179E-8FB3-9B58-474B-032D1237C21E}"/>
              </a:ext>
            </a:extLst>
          </p:cNvPr>
          <p:cNvSpPr txBox="1"/>
          <p:nvPr/>
        </p:nvSpPr>
        <p:spPr>
          <a:xfrm>
            <a:off x="1657556" y="1385293"/>
            <a:ext cx="376444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26, 27</a:t>
            </a:r>
          </a:p>
        </p:txBody>
      </p:sp>
      <p:sp>
        <p:nvSpPr>
          <p:cNvPr id="92" name="Textfeld 91">
            <a:extLst>
              <a:ext uri="{FF2B5EF4-FFF2-40B4-BE49-F238E27FC236}">
                <a16:creationId xmlns:a16="http://schemas.microsoft.com/office/drawing/2014/main" id="{6BB550F9-748A-3074-6692-DBF3025C174D}"/>
              </a:ext>
            </a:extLst>
          </p:cNvPr>
          <p:cNvSpPr txBox="1"/>
          <p:nvPr/>
        </p:nvSpPr>
        <p:spPr>
          <a:xfrm>
            <a:off x="2942286" y="2845150"/>
            <a:ext cx="651540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13, 38, 85 </a:t>
            </a: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17643999-0BB9-D3E2-6431-739A53A74725}"/>
              </a:ext>
            </a:extLst>
          </p:cNvPr>
          <p:cNvSpPr txBox="1"/>
          <p:nvPr/>
        </p:nvSpPr>
        <p:spPr>
          <a:xfrm>
            <a:off x="6534788" y="1029225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9 </a:t>
            </a:r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E7DEF544-E368-14F1-59CD-72F593CA0879}"/>
              </a:ext>
            </a:extLst>
          </p:cNvPr>
          <p:cNvSpPr txBox="1"/>
          <p:nvPr/>
        </p:nvSpPr>
        <p:spPr>
          <a:xfrm>
            <a:off x="6179577" y="3615625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34 </a:t>
            </a: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1CEDBF67-4528-83C8-F162-DBF57C6B445A}"/>
              </a:ext>
            </a:extLst>
          </p:cNvPr>
          <p:cNvSpPr txBox="1"/>
          <p:nvPr/>
        </p:nvSpPr>
        <p:spPr>
          <a:xfrm>
            <a:off x="8132064" y="3739992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23 </a:t>
            </a: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0FEB6E87-E4C6-69D3-FAB7-332539DB276F}"/>
              </a:ext>
            </a:extLst>
          </p:cNvPr>
          <p:cNvSpPr txBox="1"/>
          <p:nvPr/>
        </p:nvSpPr>
        <p:spPr>
          <a:xfrm>
            <a:off x="7667721" y="3664602"/>
            <a:ext cx="382653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10, 15</a:t>
            </a:r>
          </a:p>
        </p:txBody>
      </p:sp>
      <p:sp>
        <p:nvSpPr>
          <p:cNvPr id="97" name="Textfeld 96">
            <a:extLst>
              <a:ext uri="{FF2B5EF4-FFF2-40B4-BE49-F238E27FC236}">
                <a16:creationId xmlns:a16="http://schemas.microsoft.com/office/drawing/2014/main" id="{84B7C5A4-9AE8-B75C-71B9-1C9C973CF01F}"/>
              </a:ext>
            </a:extLst>
          </p:cNvPr>
          <p:cNvSpPr txBox="1"/>
          <p:nvPr/>
        </p:nvSpPr>
        <p:spPr>
          <a:xfrm>
            <a:off x="1359000" y="2965795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82</a:t>
            </a:r>
          </a:p>
        </p:txBody>
      </p:sp>
      <p:sp>
        <p:nvSpPr>
          <p:cNvPr id="99" name="Textfeld 98">
            <a:extLst>
              <a:ext uri="{FF2B5EF4-FFF2-40B4-BE49-F238E27FC236}">
                <a16:creationId xmlns:a16="http://schemas.microsoft.com/office/drawing/2014/main" id="{89306045-740C-7EF6-864A-3144D5359FCC}"/>
              </a:ext>
            </a:extLst>
          </p:cNvPr>
          <p:cNvSpPr txBox="1"/>
          <p:nvPr/>
        </p:nvSpPr>
        <p:spPr>
          <a:xfrm>
            <a:off x="7509785" y="3999896"/>
            <a:ext cx="1044413" cy="271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en-GB" sz="589" b="1" dirty="0"/>
              <a:t>Basic or fundamental </a:t>
            </a:r>
            <a:r>
              <a:rPr lang="en-GB" sz="589" b="1" dirty="0" err="1"/>
              <a:t>electrotechnological</a:t>
            </a:r>
            <a:r>
              <a:rPr lang="en-GB" sz="589" b="1" dirty="0"/>
              <a:t>  technologies </a:t>
            </a:r>
          </a:p>
        </p:txBody>
      </p:sp>
      <p:sp>
        <p:nvSpPr>
          <p:cNvPr id="105" name="Textfeld 104">
            <a:extLst>
              <a:ext uri="{FF2B5EF4-FFF2-40B4-BE49-F238E27FC236}">
                <a16:creationId xmlns:a16="http://schemas.microsoft.com/office/drawing/2014/main" id="{4779A3D3-5422-8725-86ED-24345E85ED54}"/>
              </a:ext>
            </a:extLst>
          </p:cNvPr>
          <p:cNvSpPr txBox="1"/>
          <p:nvPr/>
        </p:nvSpPr>
        <p:spPr>
          <a:xfrm>
            <a:off x="1243875" y="3274820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21 </a:t>
            </a:r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03CB3DE4-5A1C-1176-6D78-CADA0FAD3262}"/>
              </a:ext>
            </a:extLst>
          </p:cNvPr>
          <p:cNvSpPr txBox="1"/>
          <p:nvPr/>
        </p:nvSpPr>
        <p:spPr>
          <a:xfrm>
            <a:off x="1560942" y="2063244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21 </a:t>
            </a: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B5A4BF63-214E-F006-FED0-A5EB9895FBD4}"/>
              </a:ext>
            </a:extLst>
          </p:cNvPr>
          <p:cNvSpPr txBox="1"/>
          <p:nvPr/>
        </p:nvSpPr>
        <p:spPr>
          <a:xfrm>
            <a:off x="5775135" y="3702451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21 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847DC54D-9930-E62B-AB4E-9702964C307F}"/>
              </a:ext>
            </a:extLst>
          </p:cNvPr>
          <p:cNvSpPr txBox="1"/>
          <p:nvPr/>
        </p:nvSpPr>
        <p:spPr>
          <a:xfrm>
            <a:off x="7393169" y="2403144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21 </a:t>
            </a:r>
          </a:p>
        </p:txBody>
      </p:sp>
      <p:sp>
        <p:nvSpPr>
          <p:cNvPr id="112" name="Textfeld 111">
            <a:extLst>
              <a:ext uri="{FF2B5EF4-FFF2-40B4-BE49-F238E27FC236}">
                <a16:creationId xmlns:a16="http://schemas.microsoft.com/office/drawing/2014/main" id="{1B766656-3328-6B3F-4FF8-502FCEEB40C2}"/>
              </a:ext>
            </a:extLst>
          </p:cNvPr>
          <p:cNvSpPr txBox="1"/>
          <p:nvPr/>
        </p:nvSpPr>
        <p:spPr>
          <a:xfrm>
            <a:off x="5928614" y="3829435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23 </a:t>
            </a:r>
          </a:p>
        </p:txBody>
      </p:sp>
      <p:sp>
        <p:nvSpPr>
          <p:cNvPr id="113" name="Textfeld 112">
            <a:extLst>
              <a:ext uri="{FF2B5EF4-FFF2-40B4-BE49-F238E27FC236}">
                <a16:creationId xmlns:a16="http://schemas.microsoft.com/office/drawing/2014/main" id="{A39FCAA6-6382-3184-CA9F-B3F43ECE62F2}"/>
              </a:ext>
            </a:extLst>
          </p:cNvPr>
          <p:cNvSpPr txBox="1"/>
          <p:nvPr/>
        </p:nvSpPr>
        <p:spPr>
          <a:xfrm>
            <a:off x="7996506" y="3514243"/>
            <a:ext cx="493160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1, 25, 104 </a:t>
            </a:r>
          </a:p>
        </p:txBody>
      </p:sp>
      <p:sp>
        <p:nvSpPr>
          <p:cNvPr id="114" name="Textfeld 113">
            <a:extLst>
              <a:ext uri="{FF2B5EF4-FFF2-40B4-BE49-F238E27FC236}">
                <a16:creationId xmlns:a16="http://schemas.microsoft.com/office/drawing/2014/main" id="{336D2F75-09E0-6D5C-CCF5-944EEA4D0A2B}"/>
              </a:ext>
            </a:extLst>
          </p:cNvPr>
          <p:cNvSpPr txBox="1"/>
          <p:nvPr/>
        </p:nvSpPr>
        <p:spPr>
          <a:xfrm>
            <a:off x="8267622" y="3660568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31 </a:t>
            </a: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067C75CA-60C8-34B0-A9C1-7728A1B4DA80}"/>
              </a:ext>
            </a:extLst>
          </p:cNvPr>
          <p:cNvSpPr txBox="1"/>
          <p:nvPr/>
        </p:nvSpPr>
        <p:spPr>
          <a:xfrm>
            <a:off x="1630116" y="2197160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34 </a:t>
            </a:r>
          </a:p>
        </p:txBody>
      </p:sp>
      <p:sp>
        <p:nvSpPr>
          <p:cNvPr id="124" name="Textfeld 123">
            <a:extLst>
              <a:ext uri="{FF2B5EF4-FFF2-40B4-BE49-F238E27FC236}">
                <a16:creationId xmlns:a16="http://schemas.microsoft.com/office/drawing/2014/main" id="{52B94506-2579-45CD-C99D-6DFB4A128B64}"/>
              </a:ext>
            </a:extLst>
          </p:cNvPr>
          <p:cNvSpPr txBox="1"/>
          <p:nvPr/>
        </p:nvSpPr>
        <p:spPr>
          <a:xfrm>
            <a:off x="6071651" y="3731785"/>
            <a:ext cx="39805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59, 61 </a:t>
            </a:r>
          </a:p>
        </p:txBody>
      </p:sp>
      <p:sp>
        <p:nvSpPr>
          <p:cNvPr id="125" name="Textfeld 124">
            <a:extLst>
              <a:ext uri="{FF2B5EF4-FFF2-40B4-BE49-F238E27FC236}">
                <a16:creationId xmlns:a16="http://schemas.microsoft.com/office/drawing/2014/main" id="{0A402324-49FB-60C6-2402-EB53716B5C96}"/>
              </a:ext>
            </a:extLst>
          </p:cNvPr>
          <p:cNvSpPr txBox="1"/>
          <p:nvPr/>
        </p:nvSpPr>
        <p:spPr>
          <a:xfrm>
            <a:off x="3808519" y="2358986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JTC 1 </a:t>
            </a:r>
          </a:p>
        </p:txBody>
      </p:sp>
      <p:sp>
        <p:nvSpPr>
          <p:cNvPr id="132" name="Textfeld 131">
            <a:extLst>
              <a:ext uri="{FF2B5EF4-FFF2-40B4-BE49-F238E27FC236}">
                <a16:creationId xmlns:a16="http://schemas.microsoft.com/office/drawing/2014/main" id="{D837CA9A-0AAB-26BF-6724-073ADE1BCFC6}"/>
              </a:ext>
            </a:extLst>
          </p:cNvPr>
          <p:cNvSpPr txBox="1"/>
          <p:nvPr/>
        </p:nvSpPr>
        <p:spPr>
          <a:xfrm>
            <a:off x="3453046" y="1660889"/>
            <a:ext cx="507433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 57</a:t>
            </a:r>
          </a:p>
        </p:txBody>
      </p:sp>
      <p:sp>
        <p:nvSpPr>
          <p:cNvPr id="133" name="Textfeld 132">
            <a:extLst>
              <a:ext uri="{FF2B5EF4-FFF2-40B4-BE49-F238E27FC236}">
                <a16:creationId xmlns:a16="http://schemas.microsoft.com/office/drawing/2014/main" id="{CE0F0C02-0DE1-B5BB-93A2-48AD8607E832}"/>
              </a:ext>
            </a:extLst>
          </p:cNvPr>
          <p:cNvSpPr txBox="1"/>
          <p:nvPr/>
        </p:nvSpPr>
        <p:spPr>
          <a:xfrm>
            <a:off x="6856376" y="1060135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97 </a:t>
            </a:r>
          </a:p>
        </p:txBody>
      </p:sp>
      <p:sp>
        <p:nvSpPr>
          <p:cNvPr id="134" name="Textfeld 133">
            <a:extLst>
              <a:ext uri="{FF2B5EF4-FFF2-40B4-BE49-F238E27FC236}">
                <a16:creationId xmlns:a16="http://schemas.microsoft.com/office/drawing/2014/main" id="{B4CADBFF-BB54-D632-D529-3526AC5E0930}"/>
              </a:ext>
            </a:extLst>
          </p:cNvPr>
          <p:cNvSpPr txBox="1"/>
          <p:nvPr/>
        </p:nvSpPr>
        <p:spPr>
          <a:xfrm>
            <a:off x="7971970" y="3293564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96 </a:t>
            </a:r>
          </a:p>
        </p:txBody>
      </p:sp>
      <p:sp>
        <p:nvSpPr>
          <p:cNvPr id="135" name="Textfeld 134">
            <a:extLst>
              <a:ext uri="{FF2B5EF4-FFF2-40B4-BE49-F238E27FC236}">
                <a16:creationId xmlns:a16="http://schemas.microsoft.com/office/drawing/2014/main" id="{BA23D4C1-7749-F32B-CAD2-B29E01C6646D}"/>
              </a:ext>
            </a:extLst>
          </p:cNvPr>
          <p:cNvSpPr txBox="1"/>
          <p:nvPr/>
        </p:nvSpPr>
        <p:spPr>
          <a:xfrm>
            <a:off x="8518346" y="3616739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55 </a:t>
            </a:r>
          </a:p>
        </p:txBody>
      </p:sp>
      <p:sp>
        <p:nvSpPr>
          <p:cNvPr id="136" name="Textfeld 135">
            <a:extLst>
              <a:ext uri="{FF2B5EF4-FFF2-40B4-BE49-F238E27FC236}">
                <a16:creationId xmlns:a16="http://schemas.microsoft.com/office/drawing/2014/main" id="{0251381F-4E37-266F-5934-D60908319AEB}"/>
              </a:ext>
            </a:extLst>
          </p:cNvPr>
          <p:cNvSpPr txBox="1"/>
          <p:nvPr/>
        </p:nvSpPr>
        <p:spPr>
          <a:xfrm>
            <a:off x="7587932" y="3525914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47 </a:t>
            </a:r>
          </a:p>
        </p:txBody>
      </p:sp>
      <p:sp>
        <p:nvSpPr>
          <p:cNvPr id="137" name="Textfeld 136">
            <a:extLst>
              <a:ext uri="{FF2B5EF4-FFF2-40B4-BE49-F238E27FC236}">
                <a16:creationId xmlns:a16="http://schemas.microsoft.com/office/drawing/2014/main" id="{DAC82FA9-BE8C-45B9-1CE2-B8A7AB45AC43}"/>
              </a:ext>
            </a:extLst>
          </p:cNvPr>
          <p:cNvSpPr txBox="1"/>
          <p:nvPr/>
        </p:nvSpPr>
        <p:spPr>
          <a:xfrm>
            <a:off x="7392976" y="3647893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48 </a:t>
            </a:r>
          </a:p>
        </p:txBody>
      </p:sp>
      <p:sp>
        <p:nvSpPr>
          <p:cNvPr id="138" name="Textfeld 137">
            <a:extLst>
              <a:ext uri="{FF2B5EF4-FFF2-40B4-BE49-F238E27FC236}">
                <a16:creationId xmlns:a16="http://schemas.microsoft.com/office/drawing/2014/main" id="{AD369CB1-3E4D-9DCF-522F-30C26684B3E6}"/>
              </a:ext>
            </a:extLst>
          </p:cNvPr>
          <p:cNvSpPr txBox="1"/>
          <p:nvPr/>
        </p:nvSpPr>
        <p:spPr>
          <a:xfrm>
            <a:off x="7561813" y="3303940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56 </a:t>
            </a:r>
          </a:p>
        </p:txBody>
      </p:sp>
      <p:sp>
        <p:nvSpPr>
          <p:cNvPr id="139" name="Rechteck 138">
            <a:extLst>
              <a:ext uri="{FF2B5EF4-FFF2-40B4-BE49-F238E27FC236}">
                <a16:creationId xmlns:a16="http://schemas.microsoft.com/office/drawing/2014/main" id="{E0B99018-CD40-209B-35A2-03B9E046A9AA}"/>
              </a:ext>
            </a:extLst>
          </p:cNvPr>
          <p:cNvSpPr/>
          <p:nvPr/>
        </p:nvSpPr>
        <p:spPr bwMode="gray">
          <a:xfrm>
            <a:off x="5737412" y="1660889"/>
            <a:ext cx="507433" cy="2409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de-DE" sz="589" b="1" kern="0">
              <a:solidFill>
                <a:srgbClr val="FFFFFF"/>
              </a:solidFill>
            </a:endParaRPr>
          </a:p>
        </p:txBody>
      </p:sp>
      <p:sp>
        <p:nvSpPr>
          <p:cNvPr id="140" name="Textfeld 139">
            <a:extLst>
              <a:ext uri="{FF2B5EF4-FFF2-40B4-BE49-F238E27FC236}">
                <a16:creationId xmlns:a16="http://schemas.microsoft.com/office/drawing/2014/main" id="{68305B75-685E-E986-08C4-E0B37C0A5F89}"/>
              </a:ext>
            </a:extLst>
          </p:cNvPr>
          <p:cNvSpPr txBox="1"/>
          <p:nvPr/>
        </p:nvSpPr>
        <p:spPr>
          <a:xfrm>
            <a:off x="4930072" y="3141021"/>
            <a:ext cx="271116" cy="181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64, PC 128 </a:t>
            </a:r>
          </a:p>
        </p:txBody>
      </p:sp>
      <p:sp>
        <p:nvSpPr>
          <p:cNvPr id="141" name="Textfeld 140">
            <a:extLst>
              <a:ext uri="{FF2B5EF4-FFF2-40B4-BE49-F238E27FC236}">
                <a16:creationId xmlns:a16="http://schemas.microsoft.com/office/drawing/2014/main" id="{8A407DF7-3DD5-8F43-F751-AFAB376A73FB}"/>
              </a:ext>
            </a:extLst>
          </p:cNvPr>
          <p:cNvSpPr txBox="1"/>
          <p:nvPr/>
        </p:nvSpPr>
        <p:spPr>
          <a:xfrm>
            <a:off x="8484859" y="3737858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70</a:t>
            </a:r>
          </a:p>
        </p:txBody>
      </p:sp>
      <p:sp>
        <p:nvSpPr>
          <p:cNvPr id="142" name="Textfeld 141">
            <a:extLst>
              <a:ext uri="{FF2B5EF4-FFF2-40B4-BE49-F238E27FC236}">
                <a16:creationId xmlns:a16="http://schemas.microsoft.com/office/drawing/2014/main" id="{A7F4A7A4-0F3D-F221-9935-8EB11CE07968}"/>
              </a:ext>
            </a:extLst>
          </p:cNvPr>
          <p:cNvSpPr txBox="1"/>
          <p:nvPr/>
        </p:nvSpPr>
        <p:spPr>
          <a:xfrm>
            <a:off x="5049686" y="2639682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72</a:t>
            </a:r>
          </a:p>
        </p:txBody>
      </p:sp>
      <p:sp>
        <p:nvSpPr>
          <p:cNvPr id="144" name="Textfeld 143">
            <a:extLst>
              <a:ext uri="{FF2B5EF4-FFF2-40B4-BE49-F238E27FC236}">
                <a16:creationId xmlns:a16="http://schemas.microsoft.com/office/drawing/2014/main" id="{775A5CB7-F0EB-0270-53DF-6DF7923B44AB}"/>
              </a:ext>
            </a:extLst>
          </p:cNvPr>
          <p:cNvSpPr txBox="1"/>
          <p:nvPr/>
        </p:nvSpPr>
        <p:spPr>
          <a:xfrm>
            <a:off x="6199730" y="3896194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79 </a:t>
            </a:r>
          </a:p>
        </p:txBody>
      </p:sp>
      <p:sp>
        <p:nvSpPr>
          <p:cNvPr id="145" name="Textfeld 144">
            <a:extLst>
              <a:ext uri="{FF2B5EF4-FFF2-40B4-BE49-F238E27FC236}">
                <a16:creationId xmlns:a16="http://schemas.microsoft.com/office/drawing/2014/main" id="{1D80A0EA-A253-F14B-80DA-E93C0C8F779E}"/>
              </a:ext>
            </a:extLst>
          </p:cNvPr>
          <p:cNvSpPr txBox="1"/>
          <p:nvPr/>
        </p:nvSpPr>
        <p:spPr>
          <a:xfrm>
            <a:off x="6569442" y="1178403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80 </a:t>
            </a:r>
          </a:p>
        </p:txBody>
      </p:sp>
      <p:sp>
        <p:nvSpPr>
          <p:cNvPr id="146" name="Textfeld 145">
            <a:extLst>
              <a:ext uri="{FF2B5EF4-FFF2-40B4-BE49-F238E27FC236}">
                <a16:creationId xmlns:a16="http://schemas.microsoft.com/office/drawing/2014/main" id="{6A74B1BF-94D8-79BD-7983-8947608DB187}"/>
              </a:ext>
            </a:extLst>
          </p:cNvPr>
          <p:cNvSpPr txBox="1"/>
          <p:nvPr/>
        </p:nvSpPr>
        <p:spPr>
          <a:xfrm>
            <a:off x="7752164" y="3424437"/>
            <a:ext cx="379900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81, 89</a:t>
            </a:r>
          </a:p>
        </p:txBody>
      </p:sp>
      <p:sp>
        <p:nvSpPr>
          <p:cNvPr id="147" name="Textfeld 146">
            <a:extLst>
              <a:ext uri="{FF2B5EF4-FFF2-40B4-BE49-F238E27FC236}">
                <a16:creationId xmlns:a16="http://schemas.microsoft.com/office/drawing/2014/main" id="{732A3740-0DE8-3273-C3BF-781796032D7A}"/>
              </a:ext>
            </a:extLst>
          </p:cNvPr>
          <p:cNvSpPr txBox="1"/>
          <p:nvPr/>
        </p:nvSpPr>
        <p:spPr>
          <a:xfrm>
            <a:off x="3899577" y="3181256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86</a:t>
            </a:r>
          </a:p>
        </p:txBody>
      </p:sp>
      <p:sp>
        <p:nvSpPr>
          <p:cNvPr id="148" name="Textfeld 147">
            <a:extLst>
              <a:ext uri="{FF2B5EF4-FFF2-40B4-BE49-F238E27FC236}">
                <a16:creationId xmlns:a16="http://schemas.microsoft.com/office/drawing/2014/main" id="{AE96657B-DCBF-A248-6836-00E1C5CBA4A5}"/>
              </a:ext>
            </a:extLst>
          </p:cNvPr>
          <p:cNvSpPr txBox="1"/>
          <p:nvPr/>
        </p:nvSpPr>
        <p:spPr>
          <a:xfrm>
            <a:off x="7454031" y="3416796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90 </a:t>
            </a:r>
          </a:p>
        </p:txBody>
      </p:sp>
      <p:sp>
        <p:nvSpPr>
          <p:cNvPr id="152" name="Textfeld 151">
            <a:extLst>
              <a:ext uri="{FF2B5EF4-FFF2-40B4-BE49-F238E27FC236}">
                <a16:creationId xmlns:a16="http://schemas.microsoft.com/office/drawing/2014/main" id="{C3433A27-FD8B-3370-992A-125311CF59AE}"/>
              </a:ext>
            </a:extLst>
          </p:cNvPr>
          <p:cNvSpPr txBox="1"/>
          <p:nvPr/>
        </p:nvSpPr>
        <p:spPr>
          <a:xfrm>
            <a:off x="5943938" y="4015150"/>
            <a:ext cx="488578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 err="1"/>
              <a:t>SyC</a:t>
            </a:r>
            <a:r>
              <a:rPr lang="de-DE" sz="589" dirty="0"/>
              <a:t> AAL </a:t>
            </a:r>
          </a:p>
        </p:txBody>
      </p:sp>
      <p:sp>
        <p:nvSpPr>
          <p:cNvPr id="155" name="Textfeld 154">
            <a:extLst>
              <a:ext uri="{FF2B5EF4-FFF2-40B4-BE49-F238E27FC236}">
                <a16:creationId xmlns:a16="http://schemas.microsoft.com/office/drawing/2014/main" id="{EB6E93AC-FCB0-EDBB-81D1-169CDC81016D}"/>
              </a:ext>
            </a:extLst>
          </p:cNvPr>
          <p:cNvSpPr txBox="1"/>
          <p:nvPr/>
        </p:nvSpPr>
        <p:spPr>
          <a:xfrm>
            <a:off x="2409351" y="3870215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PC 127 </a:t>
            </a:r>
          </a:p>
        </p:txBody>
      </p:sp>
      <p:sp>
        <p:nvSpPr>
          <p:cNvPr id="156" name="Textfeld 155">
            <a:extLst>
              <a:ext uri="{FF2B5EF4-FFF2-40B4-BE49-F238E27FC236}">
                <a16:creationId xmlns:a16="http://schemas.microsoft.com/office/drawing/2014/main" id="{14AF8AE1-EAF0-F05B-87AC-9EB6E9B8BB1B}"/>
              </a:ext>
            </a:extLst>
          </p:cNvPr>
          <p:cNvSpPr txBox="1"/>
          <p:nvPr/>
        </p:nvSpPr>
        <p:spPr>
          <a:xfrm>
            <a:off x="7882822" y="3197341"/>
            <a:ext cx="432989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112, 113 </a:t>
            </a:r>
          </a:p>
        </p:txBody>
      </p:sp>
      <p:sp>
        <p:nvSpPr>
          <p:cNvPr id="158" name="Textfeld 157">
            <a:extLst>
              <a:ext uri="{FF2B5EF4-FFF2-40B4-BE49-F238E27FC236}">
                <a16:creationId xmlns:a16="http://schemas.microsoft.com/office/drawing/2014/main" id="{445F1949-DDC3-B879-3D11-D7F502BE858E}"/>
              </a:ext>
            </a:extLst>
          </p:cNvPr>
          <p:cNvSpPr txBox="1"/>
          <p:nvPr/>
        </p:nvSpPr>
        <p:spPr>
          <a:xfrm>
            <a:off x="5065630" y="1773436"/>
            <a:ext cx="507433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121, 127</a:t>
            </a:r>
          </a:p>
        </p:txBody>
      </p:sp>
      <p:sp>
        <p:nvSpPr>
          <p:cNvPr id="162" name="Textfeld 161">
            <a:extLst>
              <a:ext uri="{FF2B5EF4-FFF2-40B4-BE49-F238E27FC236}">
                <a16:creationId xmlns:a16="http://schemas.microsoft.com/office/drawing/2014/main" id="{590D885D-66AD-8102-1518-328410AB4468}"/>
              </a:ext>
            </a:extLst>
          </p:cNvPr>
          <p:cNvSpPr txBox="1"/>
          <p:nvPr/>
        </p:nvSpPr>
        <p:spPr>
          <a:xfrm>
            <a:off x="2808081" y="4709115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117</a:t>
            </a:r>
          </a:p>
        </p:txBody>
      </p:sp>
      <p:sp>
        <p:nvSpPr>
          <p:cNvPr id="165" name="Textfeld 164">
            <a:extLst>
              <a:ext uri="{FF2B5EF4-FFF2-40B4-BE49-F238E27FC236}">
                <a16:creationId xmlns:a16="http://schemas.microsoft.com/office/drawing/2014/main" id="{5B3965FD-C20F-7800-9102-224BE7D97853}"/>
              </a:ext>
            </a:extLst>
          </p:cNvPr>
          <p:cNvSpPr txBox="1"/>
          <p:nvPr/>
        </p:nvSpPr>
        <p:spPr>
          <a:xfrm>
            <a:off x="2536965" y="4636834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114 </a:t>
            </a:r>
          </a:p>
        </p:txBody>
      </p:sp>
      <p:sp>
        <p:nvSpPr>
          <p:cNvPr id="166" name="Textfeld 165">
            <a:extLst>
              <a:ext uri="{FF2B5EF4-FFF2-40B4-BE49-F238E27FC236}">
                <a16:creationId xmlns:a16="http://schemas.microsoft.com/office/drawing/2014/main" id="{A3CC4020-1050-E450-9014-E50056971033}"/>
              </a:ext>
            </a:extLst>
          </p:cNvPr>
          <p:cNvSpPr txBox="1"/>
          <p:nvPr/>
        </p:nvSpPr>
        <p:spPr>
          <a:xfrm>
            <a:off x="2878137" y="1778943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99</a:t>
            </a:r>
          </a:p>
        </p:txBody>
      </p:sp>
      <p:sp>
        <p:nvSpPr>
          <p:cNvPr id="167" name="Textfeld 166">
            <a:extLst>
              <a:ext uri="{FF2B5EF4-FFF2-40B4-BE49-F238E27FC236}">
                <a16:creationId xmlns:a16="http://schemas.microsoft.com/office/drawing/2014/main" id="{9F4FDC64-7D24-626B-45F1-904A675AEF6F}"/>
              </a:ext>
            </a:extLst>
          </p:cNvPr>
          <p:cNvSpPr txBox="1"/>
          <p:nvPr/>
        </p:nvSpPr>
        <p:spPr>
          <a:xfrm>
            <a:off x="8347385" y="3264318"/>
            <a:ext cx="467290" cy="181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100, 108, 110, 119 </a:t>
            </a:r>
          </a:p>
        </p:txBody>
      </p:sp>
      <p:sp>
        <p:nvSpPr>
          <p:cNvPr id="168" name="Textfeld 167">
            <a:extLst>
              <a:ext uri="{FF2B5EF4-FFF2-40B4-BE49-F238E27FC236}">
                <a16:creationId xmlns:a16="http://schemas.microsoft.com/office/drawing/2014/main" id="{4654126A-1CE2-372F-1B2B-B99607110933}"/>
              </a:ext>
            </a:extLst>
          </p:cNvPr>
          <p:cNvSpPr txBox="1"/>
          <p:nvPr/>
        </p:nvSpPr>
        <p:spPr>
          <a:xfrm>
            <a:off x="8570088" y="3480572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101 </a:t>
            </a:r>
          </a:p>
        </p:txBody>
      </p:sp>
      <p:sp>
        <p:nvSpPr>
          <p:cNvPr id="169" name="Textfeld 168">
            <a:extLst>
              <a:ext uri="{FF2B5EF4-FFF2-40B4-BE49-F238E27FC236}">
                <a16:creationId xmlns:a16="http://schemas.microsoft.com/office/drawing/2014/main" id="{3428641D-2B9C-7FD7-5511-959A0D7D21B3}"/>
              </a:ext>
            </a:extLst>
          </p:cNvPr>
          <p:cNvSpPr txBox="1"/>
          <p:nvPr/>
        </p:nvSpPr>
        <p:spPr>
          <a:xfrm>
            <a:off x="4119714" y="2480810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103 </a:t>
            </a:r>
          </a:p>
        </p:txBody>
      </p:sp>
      <p:sp>
        <p:nvSpPr>
          <p:cNvPr id="170" name="Textfeld 169">
            <a:extLst>
              <a:ext uri="{FF2B5EF4-FFF2-40B4-BE49-F238E27FC236}">
                <a16:creationId xmlns:a16="http://schemas.microsoft.com/office/drawing/2014/main" id="{E273A815-EA5B-6183-040C-B15C8B024D7F}"/>
              </a:ext>
            </a:extLst>
          </p:cNvPr>
          <p:cNvSpPr txBox="1"/>
          <p:nvPr/>
        </p:nvSpPr>
        <p:spPr>
          <a:xfrm>
            <a:off x="6740390" y="1864120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105 </a:t>
            </a:r>
          </a:p>
        </p:txBody>
      </p:sp>
      <p:sp>
        <p:nvSpPr>
          <p:cNvPr id="172" name="Textfeld 171">
            <a:extLst>
              <a:ext uri="{FF2B5EF4-FFF2-40B4-BE49-F238E27FC236}">
                <a16:creationId xmlns:a16="http://schemas.microsoft.com/office/drawing/2014/main" id="{D31E1531-FAD0-947A-F4F0-A02001A5DD1E}"/>
              </a:ext>
            </a:extLst>
          </p:cNvPr>
          <p:cNvSpPr txBox="1"/>
          <p:nvPr/>
        </p:nvSpPr>
        <p:spPr>
          <a:xfrm>
            <a:off x="6833285" y="1265190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105 </a:t>
            </a:r>
          </a:p>
        </p:txBody>
      </p:sp>
      <p:sp>
        <p:nvSpPr>
          <p:cNvPr id="174" name="Textfeld 173">
            <a:extLst>
              <a:ext uri="{FF2B5EF4-FFF2-40B4-BE49-F238E27FC236}">
                <a16:creationId xmlns:a16="http://schemas.microsoft.com/office/drawing/2014/main" id="{57DE8AC9-B29B-443B-E600-3339ADB30B74}"/>
              </a:ext>
            </a:extLst>
          </p:cNvPr>
          <p:cNvSpPr txBox="1"/>
          <p:nvPr/>
        </p:nvSpPr>
        <p:spPr>
          <a:xfrm>
            <a:off x="8058461" y="3837239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109 </a:t>
            </a:r>
          </a:p>
        </p:txBody>
      </p:sp>
      <p:sp>
        <p:nvSpPr>
          <p:cNvPr id="176" name="Textfeld 175">
            <a:extLst>
              <a:ext uri="{FF2B5EF4-FFF2-40B4-BE49-F238E27FC236}">
                <a16:creationId xmlns:a16="http://schemas.microsoft.com/office/drawing/2014/main" id="{A18201D6-0682-2981-E49F-79AD6F124829}"/>
              </a:ext>
            </a:extLst>
          </p:cNvPr>
          <p:cNvSpPr txBox="1"/>
          <p:nvPr/>
        </p:nvSpPr>
        <p:spPr>
          <a:xfrm>
            <a:off x="6455981" y="1316693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125 </a:t>
            </a:r>
          </a:p>
        </p:txBody>
      </p:sp>
      <p:sp>
        <p:nvSpPr>
          <p:cNvPr id="182" name="Textfeld 181">
            <a:extLst>
              <a:ext uri="{FF2B5EF4-FFF2-40B4-BE49-F238E27FC236}">
                <a16:creationId xmlns:a16="http://schemas.microsoft.com/office/drawing/2014/main" id="{B8E372A7-30BB-718E-2AE0-CDABEFDFD0B4}"/>
              </a:ext>
            </a:extLst>
          </p:cNvPr>
          <p:cNvSpPr txBox="1"/>
          <p:nvPr/>
        </p:nvSpPr>
        <p:spPr>
          <a:xfrm>
            <a:off x="968046" y="121318"/>
            <a:ext cx="1134882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 err="1"/>
              <a:t>SyC</a:t>
            </a:r>
            <a:r>
              <a:rPr lang="de-DE" sz="589" dirty="0"/>
              <a:t>  Smart Cities, Smart Energy</a:t>
            </a:r>
          </a:p>
        </p:txBody>
      </p:sp>
      <p:sp>
        <p:nvSpPr>
          <p:cNvPr id="183" name="Textfeld 182">
            <a:extLst>
              <a:ext uri="{FF2B5EF4-FFF2-40B4-BE49-F238E27FC236}">
                <a16:creationId xmlns:a16="http://schemas.microsoft.com/office/drawing/2014/main" id="{F30C900E-BB0E-7CE3-CB4B-8880AA8B7CA0}"/>
              </a:ext>
            </a:extLst>
          </p:cNvPr>
          <p:cNvSpPr txBox="1"/>
          <p:nvPr/>
        </p:nvSpPr>
        <p:spPr>
          <a:xfrm>
            <a:off x="1732187" y="2403370"/>
            <a:ext cx="351425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 err="1"/>
              <a:t>SyC</a:t>
            </a:r>
            <a:r>
              <a:rPr lang="de-DE" sz="589" dirty="0"/>
              <a:t> SM </a:t>
            </a:r>
          </a:p>
        </p:txBody>
      </p:sp>
      <p:sp>
        <p:nvSpPr>
          <p:cNvPr id="184" name="Textfeld 183">
            <a:extLst>
              <a:ext uri="{FF2B5EF4-FFF2-40B4-BE49-F238E27FC236}">
                <a16:creationId xmlns:a16="http://schemas.microsoft.com/office/drawing/2014/main" id="{2C607F50-6741-0153-1583-F845D9515E4E}"/>
              </a:ext>
            </a:extLst>
          </p:cNvPr>
          <p:cNvSpPr txBox="1"/>
          <p:nvPr/>
        </p:nvSpPr>
        <p:spPr>
          <a:xfrm>
            <a:off x="1412724" y="2491495"/>
            <a:ext cx="406674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 err="1"/>
              <a:t>SyC</a:t>
            </a:r>
            <a:r>
              <a:rPr lang="de-DE" sz="589" dirty="0"/>
              <a:t> LVDC </a:t>
            </a:r>
          </a:p>
        </p:txBody>
      </p:sp>
      <p:sp>
        <p:nvSpPr>
          <p:cNvPr id="185" name="Textfeld 184">
            <a:extLst>
              <a:ext uri="{FF2B5EF4-FFF2-40B4-BE49-F238E27FC236}">
                <a16:creationId xmlns:a16="http://schemas.microsoft.com/office/drawing/2014/main" id="{DF574993-F7AD-53FA-3856-3B2E7ED459EE}"/>
              </a:ext>
            </a:extLst>
          </p:cNvPr>
          <p:cNvSpPr txBox="1"/>
          <p:nvPr/>
        </p:nvSpPr>
        <p:spPr>
          <a:xfrm>
            <a:off x="5563681" y="3536191"/>
            <a:ext cx="406674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 err="1"/>
              <a:t>SyC</a:t>
            </a:r>
            <a:r>
              <a:rPr lang="de-DE" sz="589" dirty="0"/>
              <a:t> LVDC </a:t>
            </a:r>
          </a:p>
        </p:txBody>
      </p:sp>
      <p:sp>
        <p:nvSpPr>
          <p:cNvPr id="186" name="Textfeld 185">
            <a:extLst>
              <a:ext uri="{FF2B5EF4-FFF2-40B4-BE49-F238E27FC236}">
                <a16:creationId xmlns:a16="http://schemas.microsoft.com/office/drawing/2014/main" id="{4A0433EE-7F00-33FA-EABB-360CFB5CD91F}"/>
              </a:ext>
            </a:extLst>
          </p:cNvPr>
          <p:cNvSpPr txBox="1"/>
          <p:nvPr/>
        </p:nvSpPr>
        <p:spPr>
          <a:xfrm>
            <a:off x="6986495" y="2436257"/>
            <a:ext cx="406674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 err="1"/>
              <a:t>SyC</a:t>
            </a:r>
            <a:r>
              <a:rPr lang="de-DE" sz="589" dirty="0"/>
              <a:t> LVDC </a:t>
            </a:r>
          </a:p>
        </p:txBody>
      </p:sp>
      <p:sp>
        <p:nvSpPr>
          <p:cNvPr id="187" name="Textfeld 186">
            <a:extLst>
              <a:ext uri="{FF2B5EF4-FFF2-40B4-BE49-F238E27FC236}">
                <a16:creationId xmlns:a16="http://schemas.microsoft.com/office/drawing/2014/main" id="{EBECE023-B19E-B2BC-093B-24436DA2A6AF}"/>
              </a:ext>
            </a:extLst>
          </p:cNvPr>
          <p:cNvSpPr txBox="1"/>
          <p:nvPr/>
        </p:nvSpPr>
        <p:spPr>
          <a:xfrm>
            <a:off x="6718737" y="1367026"/>
            <a:ext cx="59980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 err="1"/>
              <a:t>SyC</a:t>
            </a:r>
            <a:r>
              <a:rPr lang="de-DE" sz="589" dirty="0"/>
              <a:t> LVDC, SET </a:t>
            </a:r>
          </a:p>
        </p:txBody>
      </p:sp>
      <p:sp>
        <p:nvSpPr>
          <p:cNvPr id="189" name="Textfeld 188">
            <a:extLst>
              <a:ext uri="{FF2B5EF4-FFF2-40B4-BE49-F238E27FC236}">
                <a16:creationId xmlns:a16="http://schemas.microsoft.com/office/drawing/2014/main" id="{A5201069-FFA4-0CDF-DC0F-A6401EF0F61A}"/>
              </a:ext>
            </a:extLst>
          </p:cNvPr>
          <p:cNvSpPr txBox="1"/>
          <p:nvPr/>
        </p:nvSpPr>
        <p:spPr>
          <a:xfrm>
            <a:off x="2947933" y="4791079"/>
            <a:ext cx="406674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 err="1"/>
              <a:t>SyC</a:t>
            </a:r>
            <a:r>
              <a:rPr lang="de-DE" sz="589" dirty="0"/>
              <a:t> LVDC </a:t>
            </a:r>
          </a:p>
        </p:txBody>
      </p:sp>
      <p:sp>
        <p:nvSpPr>
          <p:cNvPr id="190" name="Textfeld 189">
            <a:extLst>
              <a:ext uri="{FF2B5EF4-FFF2-40B4-BE49-F238E27FC236}">
                <a16:creationId xmlns:a16="http://schemas.microsoft.com/office/drawing/2014/main" id="{B65E01A3-3233-2E0E-DCB4-F5E67F24ED4B}"/>
              </a:ext>
            </a:extLst>
          </p:cNvPr>
          <p:cNvSpPr txBox="1"/>
          <p:nvPr/>
        </p:nvSpPr>
        <p:spPr>
          <a:xfrm>
            <a:off x="4488940" y="4923664"/>
            <a:ext cx="406674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 err="1"/>
              <a:t>SyC</a:t>
            </a:r>
            <a:r>
              <a:rPr lang="de-DE" sz="589" dirty="0"/>
              <a:t> LVDC </a:t>
            </a:r>
          </a:p>
        </p:txBody>
      </p:sp>
      <p:sp>
        <p:nvSpPr>
          <p:cNvPr id="195" name="Textfeld 194">
            <a:extLst>
              <a:ext uri="{FF2B5EF4-FFF2-40B4-BE49-F238E27FC236}">
                <a16:creationId xmlns:a16="http://schemas.microsoft.com/office/drawing/2014/main" id="{2EF2079E-5181-CEE3-A456-2CDC01B84BFC}"/>
              </a:ext>
            </a:extLst>
          </p:cNvPr>
          <p:cNvSpPr txBox="1"/>
          <p:nvPr/>
        </p:nvSpPr>
        <p:spPr>
          <a:xfrm>
            <a:off x="3891413" y="2083458"/>
            <a:ext cx="376444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200"/>
              </a:spcBef>
              <a:buClr>
                <a:srgbClr val="0064B4"/>
              </a:buClr>
              <a:defRPr sz="1100"/>
            </a:lvl1pPr>
          </a:lstStyle>
          <a:p>
            <a:r>
              <a:rPr lang="es-ES" sz="589" dirty="0"/>
              <a:t>ACSEC</a:t>
            </a:r>
          </a:p>
        </p:txBody>
      </p:sp>
      <p:sp>
        <p:nvSpPr>
          <p:cNvPr id="100" name="Textfeld 99">
            <a:extLst>
              <a:ext uri="{FF2B5EF4-FFF2-40B4-BE49-F238E27FC236}">
                <a16:creationId xmlns:a16="http://schemas.microsoft.com/office/drawing/2014/main" id="{82DA2AA5-F92E-D296-DBBC-38BD4D9FACDA}"/>
              </a:ext>
            </a:extLst>
          </p:cNvPr>
          <p:cNvSpPr txBox="1"/>
          <p:nvPr/>
        </p:nvSpPr>
        <p:spPr>
          <a:xfrm>
            <a:off x="792334" y="339592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8 </a:t>
            </a:r>
          </a:p>
        </p:txBody>
      </p:sp>
      <p:sp>
        <p:nvSpPr>
          <p:cNvPr id="103" name="Textfeld 102">
            <a:extLst>
              <a:ext uri="{FF2B5EF4-FFF2-40B4-BE49-F238E27FC236}">
                <a16:creationId xmlns:a16="http://schemas.microsoft.com/office/drawing/2014/main" id="{62E884DE-0D14-1C15-BCC9-19C951D56808}"/>
              </a:ext>
            </a:extLst>
          </p:cNvPr>
          <p:cNvSpPr txBox="1"/>
          <p:nvPr/>
        </p:nvSpPr>
        <p:spPr>
          <a:xfrm>
            <a:off x="115941" y="174466"/>
            <a:ext cx="522206" cy="181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en-GB" sz="589" b="1" dirty="0"/>
              <a:t>System aspects</a:t>
            </a:r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6D09650A-F7C1-095F-35FF-029F03E21E96}"/>
              </a:ext>
            </a:extLst>
          </p:cNvPr>
          <p:cNvSpPr txBox="1"/>
          <p:nvPr/>
        </p:nvSpPr>
        <p:spPr>
          <a:xfrm>
            <a:off x="2484296" y="890208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21 </a:t>
            </a: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6582563F-89AD-48A6-327A-14F397F84643}"/>
              </a:ext>
            </a:extLst>
          </p:cNvPr>
          <p:cNvSpPr txBox="1"/>
          <p:nvPr/>
        </p:nvSpPr>
        <p:spPr>
          <a:xfrm>
            <a:off x="2131663" y="197898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 err="1"/>
              <a:t>AC‘s</a:t>
            </a:r>
            <a:r>
              <a:rPr lang="de-DE" sz="589" dirty="0"/>
              <a:t> </a:t>
            </a:r>
          </a:p>
        </p:txBody>
      </p:sp>
      <p:sp>
        <p:nvSpPr>
          <p:cNvPr id="143" name="Textfeld 142">
            <a:extLst>
              <a:ext uri="{FF2B5EF4-FFF2-40B4-BE49-F238E27FC236}">
                <a16:creationId xmlns:a16="http://schemas.microsoft.com/office/drawing/2014/main" id="{30926254-08C7-C04A-CBF7-82BD5B98D26A}"/>
              </a:ext>
            </a:extLst>
          </p:cNvPr>
          <p:cNvSpPr txBox="1"/>
          <p:nvPr/>
        </p:nvSpPr>
        <p:spPr>
          <a:xfrm>
            <a:off x="1455443" y="212945"/>
            <a:ext cx="455519" cy="1941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73, 77</a:t>
            </a:r>
          </a:p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CISPR</a:t>
            </a:r>
          </a:p>
        </p:txBody>
      </p:sp>
      <p:sp>
        <p:nvSpPr>
          <p:cNvPr id="159" name="Textfeld 158">
            <a:extLst>
              <a:ext uri="{FF2B5EF4-FFF2-40B4-BE49-F238E27FC236}">
                <a16:creationId xmlns:a16="http://schemas.microsoft.com/office/drawing/2014/main" id="{D64526D6-8622-CCC5-FC11-6DD59C33D09D}"/>
              </a:ext>
            </a:extLst>
          </p:cNvPr>
          <p:cNvSpPr txBox="1"/>
          <p:nvPr/>
        </p:nvSpPr>
        <p:spPr>
          <a:xfrm>
            <a:off x="854751" y="464002"/>
            <a:ext cx="668335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MSB Whitepapers </a:t>
            </a:r>
          </a:p>
        </p:txBody>
      </p:sp>
      <p:sp>
        <p:nvSpPr>
          <p:cNvPr id="163" name="Textfeld 162">
            <a:extLst>
              <a:ext uri="{FF2B5EF4-FFF2-40B4-BE49-F238E27FC236}">
                <a16:creationId xmlns:a16="http://schemas.microsoft.com/office/drawing/2014/main" id="{33DD223A-5BAF-8567-A636-A83E4E6D4A7C}"/>
              </a:ext>
            </a:extLst>
          </p:cNvPr>
          <p:cNvSpPr txBox="1"/>
          <p:nvPr/>
        </p:nvSpPr>
        <p:spPr>
          <a:xfrm>
            <a:off x="2349045" y="1010089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105 </a:t>
            </a:r>
          </a:p>
        </p:txBody>
      </p:sp>
      <p:sp>
        <p:nvSpPr>
          <p:cNvPr id="175" name="Textfeld 174">
            <a:extLst>
              <a:ext uri="{FF2B5EF4-FFF2-40B4-BE49-F238E27FC236}">
                <a16:creationId xmlns:a16="http://schemas.microsoft.com/office/drawing/2014/main" id="{0FE224A1-75F9-9094-D72A-75AA84887271}"/>
              </a:ext>
            </a:extLst>
          </p:cNvPr>
          <p:cNvSpPr txBox="1"/>
          <p:nvPr/>
        </p:nvSpPr>
        <p:spPr>
          <a:xfrm>
            <a:off x="1128586" y="306225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111 </a:t>
            </a:r>
          </a:p>
        </p:txBody>
      </p:sp>
      <p:sp>
        <p:nvSpPr>
          <p:cNvPr id="177" name="Textfeld 176">
            <a:extLst>
              <a:ext uri="{FF2B5EF4-FFF2-40B4-BE49-F238E27FC236}">
                <a16:creationId xmlns:a16="http://schemas.microsoft.com/office/drawing/2014/main" id="{B32EE2D5-BA6E-8064-0E0E-0C5C555489C5}"/>
              </a:ext>
            </a:extLst>
          </p:cNvPr>
          <p:cNvSpPr txBox="1"/>
          <p:nvPr/>
        </p:nvSpPr>
        <p:spPr>
          <a:xfrm>
            <a:off x="2484296" y="1144275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PC 126 </a:t>
            </a:r>
          </a:p>
        </p:txBody>
      </p:sp>
      <p:sp>
        <p:nvSpPr>
          <p:cNvPr id="188" name="Textfeld 187">
            <a:extLst>
              <a:ext uri="{FF2B5EF4-FFF2-40B4-BE49-F238E27FC236}">
                <a16:creationId xmlns:a16="http://schemas.microsoft.com/office/drawing/2014/main" id="{2EDEFD28-B4E5-328D-054A-331972A3DC64}"/>
              </a:ext>
            </a:extLst>
          </p:cNvPr>
          <p:cNvSpPr txBox="1"/>
          <p:nvPr/>
        </p:nvSpPr>
        <p:spPr>
          <a:xfrm>
            <a:off x="2976113" y="885326"/>
            <a:ext cx="406674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 err="1"/>
              <a:t>SyC</a:t>
            </a:r>
            <a:r>
              <a:rPr lang="de-DE" sz="589" dirty="0"/>
              <a:t> LVDC </a:t>
            </a:r>
          </a:p>
        </p:txBody>
      </p:sp>
      <p:sp>
        <p:nvSpPr>
          <p:cNvPr id="192" name="Textfeld 191">
            <a:extLst>
              <a:ext uri="{FF2B5EF4-FFF2-40B4-BE49-F238E27FC236}">
                <a16:creationId xmlns:a16="http://schemas.microsoft.com/office/drawing/2014/main" id="{B9B5CFD4-8BCE-4CA1-08AA-A679C2A5A70C}"/>
              </a:ext>
            </a:extLst>
          </p:cNvPr>
          <p:cNvSpPr txBox="1"/>
          <p:nvPr/>
        </p:nvSpPr>
        <p:spPr>
          <a:xfrm>
            <a:off x="1976099" y="343417"/>
            <a:ext cx="406674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200"/>
              </a:spcBef>
              <a:buClr>
                <a:srgbClr val="0064B4"/>
              </a:buClr>
              <a:defRPr sz="1100"/>
            </a:lvl1pPr>
          </a:lstStyle>
          <a:p>
            <a:r>
              <a:rPr lang="es-ES" sz="589" dirty="0"/>
              <a:t>ACEE</a:t>
            </a:r>
          </a:p>
        </p:txBody>
      </p:sp>
      <p:sp>
        <p:nvSpPr>
          <p:cNvPr id="193" name="Textfeld 192">
            <a:extLst>
              <a:ext uri="{FF2B5EF4-FFF2-40B4-BE49-F238E27FC236}">
                <a16:creationId xmlns:a16="http://schemas.microsoft.com/office/drawing/2014/main" id="{CAADE161-8B92-0D1A-E077-F25FE6E91067}"/>
              </a:ext>
            </a:extLst>
          </p:cNvPr>
          <p:cNvSpPr txBox="1"/>
          <p:nvPr/>
        </p:nvSpPr>
        <p:spPr>
          <a:xfrm>
            <a:off x="502588" y="225092"/>
            <a:ext cx="294747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200"/>
              </a:spcBef>
              <a:buClr>
                <a:srgbClr val="0064B4"/>
              </a:buClr>
              <a:defRPr sz="1100"/>
            </a:lvl1pPr>
          </a:lstStyle>
          <a:p>
            <a:r>
              <a:rPr lang="es-ES" sz="589" dirty="0"/>
              <a:t>ACEA</a:t>
            </a:r>
          </a:p>
        </p:txBody>
      </p:sp>
      <p:sp>
        <p:nvSpPr>
          <p:cNvPr id="194" name="Textfeld 193">
            <a:extLst>
              <a:ext uri="{FF2B5EF4-FFF2-40B4-BE49-F238E27FC236}">
                <a16:creationId xmlns:a16="http://schemas.microsoft.com/office/drawing/2014/main" id="{39CC235D-ED49-FD49-6AB1-24C91C12AD1D}"/>
              </a:ext>
            </a:extLst>
          </p:cNvPr>
          <p:cNvSpPr txBox="1"/>
          <p:nvPr/>
        </p:nvSpPr>
        <p:spPr>
          <a:xfrm>
            <a:off x="264775" y="364002"/>
            <a:ext cx="361201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200"/>
              </a:spcBef>
              <a:buClr>
                <a:srgbClr val="0064B4"/>
              </a:buClr>
              <a:defRPr sz="1100"/>
            </a:lvl1pPr>
          </a:lstStyle>
          <a:p>
            <a:r>
              <a:rPr lang="es-ES" sz="589" dirty="0"/>
              <a:t>ACTAD</a:t>
            </a:r>
          </a:p>
        </p:txBody>
      </p:sp>
      <p:sp>
        <p:nvSpPr>
          <p:cNvPr id="196" name="Textfeld 195">
            <a:extLst>
              <a:ext uri="{FF2B5EF4-FFF2-40B4-BE49-F238E27FC236}">
                <a16:creationId xmlns:a16="http://schemas.microsoft.com/office/drawing/2014/main" id="{AADF00AA-79A7-1703-033A-728BC6B2EB77}"/>
              </a:ext>
            </a:extLst>
          </p:cNvPr>
          <p:cNvSpPr txBox="1"/>
          <p:nvPr/>
        </p:nvSpPr>
        <p:spPr>
          <a:xfrm>
            <a:off x="530114" y="122623"/>
            <a:ext cx="34743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200"/>
              </a:spcBef>
              <a:buClr>
                <a:srgbClr val="0064B4"/>
              </a:buClr>
              <a:defRPr sz="1100"/>
            </a:lvl1pPr>
          </a:lstStyle>
          <a:p>
            <a:r>
              <a:rPr lang="es-ES" sz="589" dirty="0"/>
              <a:t>ACOS</a:t>
            </a:r>
          </a:p>
        </p:txBody>
      </p:sp>
      <p:sp>
        <p:nvSpPr>
          <p:cNvPr id="198" name="Textfeld 197">
            <a:extLst>
              <a:ext uri="{FF2B5EF4-FFF2-40B4-BE49-F238E27FC236}">
                <a16:creationId xmlns:a16="http://schemas.microsoft.com/office/drawing/2014/main" id="{254DF13F-9E9B-7F58-9E3B-E6095B85FD04}"/>
              </a:ext>
            </a:extLst>
          </p:cNvPr>
          <p:cNvSpPr txBox="1"/>
          <p:nvPr/>
        </p:nvSpPr>
        <p:spPr>
          <a:xfrm>
            <a:off x="6960181" y="1739571"/>
            <a:ext cx="271116" cy="90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7"/>
              </a:spcBef>
              <a:buClr>
                <a:srgbClr val="0064B4"/>
              </a:buClr>
            </a:pPr>
            <a:r>
              <a:rPr lang="de-DE" sz="589" dirty="0"/>
              <a:t>TC 69</a:t>
            </a:r>
          </a:p>
        </p:txBody>
      </p:sp>
      <p:sp>
        <p:nvSpPr>
          <p:cNvPr id="2" name="Sprechblase: rechteckig mit abgerundeten Ecken 1">
            <a:extLst>
              <a:ext uri="{FF2B5EF4-FFF2-40B4-BE49-F238E27FC236}">
                <a16:creationId xmlns:a16="http://schemas.microsoft.com/office/drawing/2014/main" id="{A67BABB8-E68C-8AF1-ED65-F504D417F2AF}"/>
              </a:ext>
            </a:extLst>
          </p:cNvPr>
          <p:cNvSpPr/>
          <p:nvPr/>
        </p:nvSpPr>
        <p:spPr bwMode="gray">
          <a:xfrm>
            <a:off x="7167901" y="74362"/>
            <a:ext cx="1833993" cy="1213240"/>
          </a:xfrm>
          <a:prstGeom prst="wedgeRoundRectCallout">
            <a:avLst>
              <a:gd name="adj1" fmla="val -67064"/>
              <a:gd name="adj2" fmla="val -17271"/>
              <a:gd name="adj3" fmla="val 16667"/>
            </a:avLst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r>
              <a:rPr lang="en-GB" sz="1400" b="1" kern="0" dirty="0">
                <a:solidFill>
                  <a:srgbClr val="FFFFFF"/>
                </a:solidFill>
              </a:rPr>
              <a:t>Mapping Example – IEC committees to the Draft AECS Architecture Model</a:t>
            </a:r>
          </a:p>
        </p:txBody>
      </p:sp>
      <p:sp>
        <p:nvSpPr>
          <p:cNvPr id="4" name="Sprechblase: rechteckig mit abgerundeten Ecken 3">
            <a:extLst>
              <a:ext uri="{FF2B5EF4-FFF2-40B4-BE49-F238E27FC236}">
                <a16:creationId xmlns:a16="http://schemas.microsoft.com/office/drawing/2014/main" id="{8567EEA0-8227-F108-ECDC-8209C6E60756}"/>
              </a:ext>
            </a:extLst>
          </p:cNvPr>
          <p:cNvSpPr/>
          <p:nvPr/>
        </p:nvSpPr>
        <p:spPr bwMode="gray">
          <a:xfrm>
            <a:off x="56365" y="3702451"/>
            <a:ext cx="1833993" cy="1318426"/>
          </a:xfrm>
          <a:prstGeom prst="wedgeRoundRectCallout">
            <a:avLst>
              <a:gd name="adj1" fmla="val 28036"/>
              <a:gd name="adj2" fmla="val -65423"/>
              <a:gd name="adj3" fmla="val 16667"/>
            </a:avLst>
          </a:prstGeom>
          <a:solidFill>
            <a:srgbClr val="0064B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r>
              <a:rPr lang="en-GB" sz="1400" b="1" kern="0" dirty="0">
                <a:solidFill>
                  <a:srgbClr val="FFFFFF"/>
                </a:solidFill>
              </a:rPr>
              <a:t>Might be used as well to map use cases with prototype architectures and related standards</a:t>
            </a:r>
          </a:p>
        </p:txBody>
      </p:sp>
    </p:spTree>
    <p:extLst>
      <p:ext uri="{BB962C8B-B14F-4D97-AF65-F5344CB8AC3E}">
        <p14:creationId xmlns:p14="http://schemas.microsoft.com/office/powerpoint/2010/main" val="4026592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F74BEB-82A7-911A-DC35-51BC115AD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IEC and UN SDG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03F977-9424-5612-C5F3-6A8BA92FB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A1E7D3-1333-45EE-ABB9-51527D316BA3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61" name="Picture 6" descr="A picture containing window&#10;&#10;Description automatically generated">
            <a:extLst>
              <a:ext uri="{FF2B5EF4-FFF2-40B4-BE49-F238E27FC236}">
                <a16:creationId xmlns:a16="http://schemas.microsoft.com/office/drawing/2014/main" id="{C6557E6C-1AC3-0459-0CC2-096DE90454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386550"/>
            <a:ext cx="544042" cy="544042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E9250F1-9DBE-170E-3EB0-7C79422724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01" y="1255011"/>
            <a:ext cx="3794102" cy="304019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68FDE78-D4A4-5D98-2EE6-AC819A05414A}"/>
              </a:ext>
            </a:extLst>
          </p:cNvPr>
          <p:cNvSpPr txBox="1"/>
          <p:nvPr/>
        </p:nvSpPr>
        <p:spPr>
          <a:xfrm>
            <a:off x="3131840" y="4514825"/>
            <a:ext cx="2599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4"/>
              </a:rPr>
              <a:t>https://www.iec.ch/sdgs</a:t>
            </a:r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7EB0A03-CF0B-E8FB-BC75-A88883BCC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390" y="411510"/>
            <a:ext cx="2768410" cy="388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1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FE4BDC7-3E26-1453-9F1E-02D01E2A2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495" y="4251696"/>
            <a:ext cx="481563" cy="48156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8A704E9-03EC-EBA3-0DE8-F29F1BA8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443" y="1422944"/>
            <a:ext cx="387310" cy="36215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2D119AF-EC57-59C5-59EF-226EDEF4D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750" y="4739709"/>
            <a:ext cx="115243" cy="1147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BC9E6BE-482B-0F07-BA34-F667118C9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424" y="2504021"/>
            <a:ext cx="502218" cy="50221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9AC64E7-7850-C8A1-6AB3-D1551C3104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54128" y="1358328"/>
            <a:ext cx="230853" cy="23085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6E0F5D1-02D4-AD23-831B-A6F8E3830B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7285" y="3491198"/>
            <a:ext cx="295448" cy="29544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6C7E796-DB07-FA60-A17B-370D066A23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51584" y="1348996"/>
            <a:ext cx="230853" cy="23085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3525F59-BE81-A491-F35C-E57E3D8155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63824" y="963355"/>
            <a:ext cx="347650" cy="34765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D4F75A91-661B-A0D2-42E9-0071A44AD7C7}"/>
              </a:ext>
            </a:extLst>
          </p:cNvPr>
          <p:cNvSpPr txBox="1"/>
          <p:nvPr/>
        </p:nvSpPr>
        <p:spPr>
          <a:xfrm>
            <a:off x="2002019" y="3813359"/>
            <a:ext cx="424193" cy="1649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200"/>
              </a:spcBef>
              <a:buClr>
                <a:srgbClr val="0064B4"/>
              </a:buClr>
              <a:defRPr sz="600"/>
            </a:lvl1pPr>
          </a:lstStyle>
          <a:p>
            <a:r>
              <a:rPr lang="en-GB" sz="536"/>
              <a:t>Renewables, Storage, local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A095A91-2EBA-8CFC-748D-2FA8E36656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58652" y="3300991"/>
            <a:ext cx="481563" cy="48156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518F07A-0B55-FF00-DF08-2D355DECB8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83508" y="2198405"/>
            <a:ext cx="440784" cy="44078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BAB47F4-CB3A-0D57-B340-9691B666EE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127632" y="4356487"/>
            <a:ext cx="326571" cy="326571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FE51E108-2704-312A-7680-B9E8D6FDAC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391107" y="4557176"/>
            <a:ext cx="326571" cy="326571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33B3BF7A-F264-8046-B3D5-51B5F523E1F7}"/>
              </a:ext>
            </a:extLst>
          </p:cNvPr>
          <p:cNvSpPr txBox="1"/>
          <p:nvPr/>
        </p:nvSpPr>
        <p:spPr>
          <a:xfrm>
            <a:off x="6132263" y="3894535"/>
            <a:ext cx="319301" cy="1649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200"/>
              </a:spcBef>
              <a:buClr>
                <a:srgbClr val="0064B4"/>
              </a:buClr>
              <a:defRPr sz="600"/>
            </a:lvl1pPr>
          </a:lstStyle>
          <a:p>
            <a:pPr algn="ctr"/>
            <a:r>
              <a:rPr lang="en-GB" sz="536"/>
              <a:t>Smart Building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76E28BF3-2D5C-3D25-EAC1-F98246683BF0}"/>
              </a:ext>
            </a:extLst>
          </p:cNvPr>
          <p:cNvSpPr txBox="1"/>
          <p:nvPr/>
        </p:nvSpPr>
        <p:spPr>
          <a:xfrm>
            <a:off x="1772928" y="2761597"/>
            <a:ext cx="319301" cy="1649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200"/>
              </a:spcBef>
              <a:buClr>
                <a:srgbClr val="0064B4"/>
              </a:buClr>
              <a:defRPr sz="600"/>
            </a:lvl1pPr>
          </a:lstStyle>
          <a:p>
            <a:pPr algn="ctr"/>
            <a:r>
              <a:rPr lang="en-GB" sz="536"/>
              <a:t>Smart Factory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EFBE79C5-98A0-2860-7C7A-915643E4C2CA}"/>
              </a:ext>
            </a:extLst>
          </p:cNvPr>
          <p:cNvSpPr txBox="1"/>
          <p:nvPr/>
        </p:nvSpPr>
        <p:spPr>
          <a:xfrm>
            <a:off x="5650431" y="1720919"/>
            <a:ext cx="438308" cy="190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200"/>
              </a:spcBef>
              <a:buClr>
                <a:srgbClr val="0064B4"/>
              </a:buClr>
              <a:defRPr sz="600"/>
            </a:lvl1pPr>
          </a:lstStyle>
          <a:p>
            <a:pPr algn="ctr"/>
            <a:r>
              <a:rPr lang="en-GB" sz="536"/>
              <a:t>Mobility</a:t>
            </a:r>
          </a:p>
          <a:p>
            <a:pPr algn="ctr"/>
            <a:r>
              <a:rPr lang="en-GB" sz="536"/>
              <a:t>Infrastructure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7CA12D56-BDAB-D3AD-AD4E-5038F1E1926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936864" y="3625833"/>
            <a:ext cx="138498" cy="138498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F415CD9C-A65A-A57A-FA4C-AD4821FFAC5A}"/>
              </a:ext>
            </a:extLst>
          </p:cNvPr>
          <p:cNvSpPr txBox="1"/>
          <p:nvPr/>
        </p:nvSpPr>
        <p:spPr>
          <a:xfrm>
            <a:off x="2971364" y="4584315"/>
            <a:ext cx="424193" cy="2473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200"/>
              </a:spcBef>
              <a:buClr>
                <a:srgbClr val="0064B4"/>
              </a:buClr>
              <a:defRPr sz="600"/>
            </a:lvl1pPr>
          </a:lstStyle>
          <a:p>
            <a:pPr algn="ctr"/>
            <a:r>
              <a:rPr lang="en-GB" sz="536"/>
              <a:t>Renewables, Power Plant, Storage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0A9B60C4-6701-20CC-E9C2-BDDDC2EC058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861562" y="1364278"/>
            <a:ext cx="239059" cy="239059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F59C6916-38B0-B0A8-EA50-F62854E01D44}"/>
              </a:ext>
            </a:extLst>
          </p:cNvPr>
          <p:cNvSpPr txBox="1"/>
          <p:nvPr/>
        </p:nvSpPr>
        <p:spPr>
          <a:xfrm>
            <a:off x="2529523" y="1612965"/>
            <a:ext cx="826283" cy="824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200"/>
              </a:spcBef>
              <a:buClr>
                <a:srgbClr val="0064B4"/>
              </a:buClr>
              <a:defRPr sz="600"/>
            </a:lvl1pPr>
          </a:lstStyle>
          <a:p>
            <a:pPr algn="ctr"/>
            <a:r>
              <a:rPr lang="en-GB" sz="536"/>
              <a:t>Storage, Sector coupling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3A9ABB2-84E0-37DF-D517-260AA9B0E4D7}"/>
              </a:ext>
            </a:extLst>
          </p:cNvPr>
          <p:cNvSpPr txBox="1"/>
          <p:nvPr/>
        </p:nvSpPr>
        <p:spPr>
          <a:xfrm>
            <a:off x="4050408" y="1374140"/>
            <a:ext cx="646671" cy="824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200"/>
              </a:spcBef>
              <a:buClr>
                <a:srgbClr val="0064B4"/>
              </a:buClr>
              <a:defRPr sz="600"/>
            </a:lvl1pPr>
          </a:lstStyle>
          <a:p>
            <a:r>
              <a:rPr lang="en-GB" sz="536"/>
              <a:t>Central Power Plant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8C9F41F7-C0B7-4946-EDED-E44859DEF22B}"/>
              </a:ext>
            </a:extLst>
          </p:cNvPr>
          <p:cNvSpPr txBox="1"/>
          <p:nvPr/>
        </p:nvSpPr>
        <p:spPr>
          <a:xfrm>
            <a:off x="6407925" y="2910008"/>
            <a:ext cx="646671" cy="824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200"/>
              </a:spcBef>
              <a:buClr>
                <a:srgbClr val="0064B4"/>
              </a:buClr>
              <a:defRPr sz="600"/>
            </a:lvl1pPr>
          </a:lstStyle>
          <a:p>
            <a:pPr algn="ctr"/>
            <a:r>
              <a:rPr lang="en-GB" sz="536"/>
              <a:t>E-mobility</a:t>
            </a:r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1D1570CE-0F5A-54F2-48D1-67973684E2E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271374" y="4739709"/>
            <a:ext cx="115243" cy="115243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7B929D6A-DD40-FCE6-4922-A4AD1FC55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307" y="2643019"/>
            <a:ext cx="115243" cy="114747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B449DA47-56B7-64F9-257A-23A014E307E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864931" y="2643020"/>
            <a:ext cx="115243" cy="115243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16F3576D-B379-F85D-FAA7-0365BECB2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662" y="3782554"/>
            <a:ext cx="115243" cy="114747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7075B3BF-0D30-914F-C097-9FBAD1E8EC7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267285" y="3782554"/>
            <a:ext cx="115243" cy="115243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F0B3CF2C-56B5-B813-0D29-C68271097DC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904466" y="2869209"/>
            <a:ext cx="115243" cy="115243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866633A7-2ECB-9537-490E-447BB8707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922" y="4731165"/>
            <a:ext cx="115243" cy="114747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D143CB63-F0E5-EA7E-BD27-11F0BD0E11B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515546" y="4731166"/>
            <a:ext cx="115243" cy="115243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0D68D6B1-47ED-56F2-7B8F-BAAA51C8161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39003" y="4328299"/>
            <a:ext cx="267923" cy="266768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40BAC42C-F159-6A2A-7D3C-813B63CE4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738" y="4330679"/>
            <a:ext cx="263142" cy="262008"/>
          </a:xfrm>
          <a:prstGeom prst="rect">
            <a:avLst/>
          </a:prstGeom>
        </p:spPr>
      </p:pic>
      <p:sp>
        <p:nvSpPr>
          <p:cNvPr id="60" name="Ellipse 59">
            <a:extLst>
              <a:ext uri="{FF2B5EF4-FFF2-40B4-BE49-F238E27FC236}">
                <a16:creationId xmlns:a16="http://schemas.microsoft.com/office/drawing/2014/main" id="{69D86E41-6916-6250-C265-D7CE336D487C}"/>
              </a:ext>
            </a:extLst>
          </p:cNvPr>
          <p:cNvSpPr/>
          <p:nvPr/>
        </p:nvSpPr>
        <p:spPr bwMode="gray">
          <a:xfrm>
            <a:off x="2975616" y="1787277"/>
            <a:ext cx="2516686" cy="231110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en-GB" sz="589" b="1" kern="0">
              <a:solidFill>
                <a:srgbClr val="FFFFFF"/>
              </a:solidFill>
            </a:endParaRPr>
          </a:p>
        </p:txBody>
      </p:sp>
      <p:cxnSp>
        <p:nvCxnSpPr>
          <p:cNvPr id="62" name="Gerade Verbindung mit Pfeil 61">
            <a:extLst>
              <a:ext uri="{FF2B5EF4-FFF2-40B4-BE49-F238E27FC236}">
                <a16:creationId xmlns:a16="http://schemas.microsoft.com/office/drawing/2014/main" id="{9D1A0EA9-8741-1BF5-3507-3A4A79BB46A2}"/>
              </a:ext>
            </a:extLst>
          </p:cNvPr>
          <p:cNvCxnSpPr>
            <a:cxnSpLocks/>
          </p:cNvCxnSpPr>
          <p:nvPr/>
        </p:nvCxnSpPr>
        <p:spPr bwMode="gray">
          <a:xfrm>
            <a:off x="5076819" y="3829545"/>
            <a:ext cx="309288" cy="437904"/>
          </a:xfrm>
          <a:prstGeom prst="straightConnector1">
            <a:avLst/>
          </a:prstGeom>
          <a:ln w="28575">
            <a:solidFill>
              <a:srgbClr val="0064B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>
            <a:extLst>
              <a:ext uri="{FF2B5EF4-FFF2-40B4-BE49-F238E27FC236}">
                <a16:creationId xmlns:a16="http://schemas.microsoft.com/office/drawing/2014/main" id="{305EA4B2-5507-4687-6384-ACE2413E2FC1}"/>
              </a:ext>
            </a:extLst>
          </p:cNvPr>
          <p:cNvCxnSpPr>
            <a:cxnSpLocks/>
          </p:cNvCxnSpPr>
          <p:nvPr/>
        </p:nvCxnSpPr>
        <p:spPr bwMode="gray">
          <a:xfrm flipV="1">
            <a:off x="5565273" y="2826173"/>
            <a:ext cx="836533" cy="61540"/>
          </a:xfrm>
          <a:prstGeom prst="straightConnector1">
            <a:avLst/>
          </a:prstGeom>
          <a:ln w="28575">
            <a:solidFill>
              <a:srgbClr val="0064B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>
            <a:extLst>
              <a:ext uri="{FF2B5EF4-FFF2-40B4-BE49-F238E27FC236}">
                <a16:creationId xmlns:a16="http://schemas.microsoft.com/office/drawing/2014/main" id="{E4283E52-935F-BF45-6140-9620E5720857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2261946" y="2644503"/>
            <a:ext cx="661896" cy="75874"/>
          </a:xfrm>
          <a:prstGeom prst="straightConnector1">
            <a:avLst/>
          </a:prstGeom>
          <a:ln w="28575">
            <a:solidFill>
              <a:srgbClr val="0064B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>
            <a:extLst>
              <a:ext uri="{FF2B5EF4-FFF2-40B4-BE49-F238E27FC236}">
                <a16:creationId xmlns:a16="http://schemas.microsoft.com/office/drawing/2014/main" id="{32747883-F140-9923-B912-72BA7798E821}"/>
              </a:ext>
            </a:extLst>
          </p:cNvPr>
          <p:cNvCxnSpPr>
            <a:cxnSpLocks/>
          </p:cNvCxnSpPr>
          <p:nvPr/>
        </p:nvCxnSpPr>
        <p:spPr bwMode="gray">
          <a:xfrm>
            <a:off x="5492303" y="3368995"/>
            <a:ext cx="565483" cy="242656"/>
          </a:xfrm>
          <a:prstGeom prst="straightConnector1">
            <a:avLst/>
          </a:prstGeom>
          <a:ln w="28575">
            <a:solidFill>
              <a:srgbClr val="0064B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mit Pfeil 73">
            <a:extLst>
              <a:ext uri="{FF2B5EF4-FFF2-40B4-BE49-F238E27FC236}">
                <a16:creationId xmlns:a16="http://schemas.microsoft.com/office/drawing/2014/main" id="{CCA42FF9-1FCE-8583-904D-604EBC15693E}"/>
              </a:ext>
            </a:extLst>
          </p:cNvPr>
          <p:cNvCxnSpPr>
            <a:cxnSpLocks/>
          </p:cNvCxnSpPr>
          <p:nvPr/>
        </p:nvCxnSpPr>
        <p:spPr bwMode="gray">
          <a:xfrm flipV="1">
            <a:off x="5212839" y="1778331"/>
            <a:ext cx="373536" cy="363959"/>
          </a:xfrm>
          <a:prstGeom prst="straightConnector1">
            <a:avLst/>
          </a:prstGeom>
          <a:ln w="28575">
            <a:solidFill>
              <a:srgbClr val="0064B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>
            <a:extLst>
              <a:ext uri="{FF2B5EF4-FFF2-40B4-BE49-F238E27FC236}">
                <a16:creationId xmlns:a16="http://schemas.microsoft.com/office/drawing/2014/main" id="{A72B3A41-6C2E-8F9D-0E66-409FE540F5B9}"/>
              </a:ext>
            </a:extLst>
          </p:cNvPr>
          <p:cNvCxnSpPr>
            <a:cxnSpLocks/>
          </p:cNvCxnSpPr>
          <p:nvPr/>
        </p:nvCxnSpPr>
        <p:spPr bwMode="gray">
          <a:xfrm rot="1740000" flipH="1" flipV="1">
            <a:off x="4374508" y="1467727"/>
            <a:ext cx="166862" cy="304444"/>
          </a:xfrm>
          <a:prstGeom prst="straightConnector1">
            <a:avLst/>
          </a:prstGeom>
          <a:ln w="28575">
            <a:solidFill>
              <a:srgbClr val="0064B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75">
            <a:extLst>
              <a:ext uri="{FF2B5EF4-FFF2-40B4-BE49-F238E27FC236}">
                <a16:creationId xmlns:a16="http://schemas.microsoft.com/office/drawing/2014/main" id="{0623AE08-106D-C86A-8925-A2B3A66B4CEA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3056762" y="1705858"/>
            <a:ext cx="297963" cy="350548"/>
          </a:xfrm>
          <a:prstGeom prst="straightConnector1">
            <a:avLst/>
          </a:prstGeom>
          <a:ln w="28575">
            <a:solidFill>
              <a:srgbClr val="0064B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mit Pfeil 77">
            <a:extLst>
              <a:ext uri="{FF2B5EF4-FFF2-40B4-BE49-F238E27FC236}">
                <a16:creationId xmlns:a16="http://schemas.microsoft.com/office/drawing/2014/main" id="{72F829B2-C178-F87A-76AB-FC70BCEE0B19}"/>
              </a:ext>
            </a:extLst>
          </p:cNvPr>
          <p:cNvCxnSpPr>
            <a:cxnSpLocks/>
          </p:cNvCxnSpPr>
          <p:nvPr/>
        </p:nvCxnSpPr>
        <p:spPr bwMode="gray">
          <a:xfrm flipH="1">
            <a:off x="2443573" y="3392333"/>
            <a:ext cx="560264" cy="233500"/>
          </a:xfrm>
          <a:prstGeom prst="straightConnector1">
            <a:avLst/>
          </a:prstGeom>
          <a:ln w="28575">
            <a:solidFill>
              <a:srgbClr val="0064B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mit Pfeil 79">
            <a:extLst>
              <a:ext uri="{FF2B5EF4-FFF2-40B4-BE49-F238E27FC236}">
                <a16:creationId xmlns:a16="http://schemas.microsoft.com/office/drawing/2014/main" id="{DD2D6978-D5B2-5FA9-E87D-1A2C4DF652BA}"/>
              </a:ext>
            </a:extLst>
          </p:cNvPr>
          <p:cNvCxnSpPr>
            <a:cxnSpLocks/>
          </p:cNvCxnSpPr>
          <p:nvPr/>
        </p:nvCxnSpPr>
        <p:spPr bwMode="gray">
          <a:xfrm flipH="1">
            <a:off x="3226266" y="3859931"/>
            <a:ext cx="187341" cy="404146"/>
          </a:xfrm>
          <a:prstGeom prst="straightConnector1">
            <a:avLst/>
          </a:prstGeom>
          <a:ln w="28575">
            <a:solidFill>
              <a:srgbClr val="0064B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mit Pfeil 80">
            <a:extLst>
              <a:ext uri="{FF2B5EF4-FFF2-40B4-BE49-F238E27FC236}">
                <a16:creationId xmlns:a16="http://schemas.microsoft.com/office/drawing/2014/main" id="{C52F6437-F377-E8E9-72F4-0EE614171CD7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4419196" y="4127941"/>
            <a:ext cx="17663" cy="343412"/>
          </a:xfrm>
          <a:prstGeom prst="straightConnector1">
            <a:avLst/>
          </a:prstGeom>
          <a:ln w="28575">
            <a:solidFill>
              <a:srgbClr val="0064B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C63ED358-C2C2-9D4C-8B7F-DC25C2E4581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856120" y="4630937"/>
            <a:ext cx="115243" cy="11524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3716E23-EEF2-A140-A3E6-489929AB6691}"/>
              </a:ext>
            </a:extLst>
          </p:cNvPr>
          <p:cNvSpPr txBox="1"/>
          <p:nvPr/>
        </p:nvSpPr>
        <p:spPr>
          <a:xfrm>
            <a:off x="3830362" y="3878665"/>
            <a:ext cx="762292" cy="1649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200"/>
              </a:spcBef>
              <a:buClr>
                <a:srgbClr val="0064B4"/>
              </a:buClr>
              <a:defRPr sz="600"/>
            </a:lvl1pPr>
          </a:lstStyle>
          <a:p>
            <a:pPr algn="ctr"/>
            <a:r>
              <a:rPr lang="en-GB" sz="536" dirty="0"/>
              <a:t>Power </a:t>
            </a:r>
            <a:br>
              <a:rPr lang="en-GB" sz="536" dirty="0"/>
            </a:br>
            <a:r>
              <a:rPr lang="en-GB" sz="536" dirty="0"/>
              <a:t>connections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9A9E5F6-5AAF-79B9-7EA7-66F57701E98F}"/>
              </a:ext>
            </a:extLst>
          </p:cNvPr>
          <p:cNvSpPr/>
          <p:nvPr/>
        </p:nvSpPr>
        <p:spPr bwMode="gray">
          <a:xfrm>
            <a:off x="3266735" y="2029979"/>
            <a:ext cx="1923784" cy="179702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en-GB" sz="589" b="1" kern="0" dirty="0">
              <a:solidFill>
                <a:srgbClr val="FFFFFF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9885CD0-874D-C5A6-13EB-85EC0CF81CF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189186" y="1815696"/>
            <a:ext cx="164375" cy="1704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7D194E41-E97D-CF11-4FB0-500183B51282}"/>
              </a:ext>
            </a:extLst>
          </p:cNvPr>
          <p:cNvSpPr txBox="1"/>
          <p:nvPr/>
        </p:nvSpPr>
        <p:spPr>
          <a:xfrm>
            <a:off x="3976416" y="1858319"/>
            <a:ext cx="239058" cy="824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200"/>
              </a:spcBef>
              <a:buClr>
                <a:srgbClr val="0064B4"/>
              </a:buClr>
              <a:defRPr sz="600"/>
            </a:lvl1pPr>
          </a:lstStyle>
          <a:p>
            <a:pPr algn="ctr"/>
            <a:r>
              <a:rPr lang="en-GB" sz="536" dirty="0"/>
              <a:t>Grid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2E43C22-0C33-0AD6-4082-86876BB31F0D}"/>
              </a:ext>
            </a:extLst>
          </p:cNvPr>
          <p:cNvSpPr/>
          <p:nvPr/>
        </p:nvSpPr>
        <p:spPr bwMode="gray">
          <a:xfrm>
            <a:off x="3459722" y="2158309"/>
            <a:ext cx="1580384" cy="1505412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en-GB" sz="589" b="1" kern="0">
              <a:solidFill>
                <a:srgbClr val="FFFFFF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D36B384-57F9-5543-A77D-F93609CEC5FC}"/>
              </a:ext>
            </a:extLst>
          </p:cNvPr>
          <p:cNvSpPr/>
          <p:nvPr/>
        </p:nvSpPr>
        <p:spPr bwMode="gray">
          <a:xfrm>
            <a:off x="3599342" y="2315996"/>
            <a:ext cx="1251574" cy="1220964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en-GB" sz="589" b="1" kern="0">
              <a:solidFill>
                <a:srgbClr val="FFFFFF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D82A130E-A2D9-1EA0-D4B5-7BC881C06413}"/>
              </a:ext>
            </a:extLst>
          </p:cNvPr>
          <p:cNvSpPr/>
          <p:nvPr/>
        </p:nvSpPr>
        <p:spPr bwMode="gray">
          <a:xfrm>
            <a:off x="3718158" y="2418266"/>
            <a:ext cx="997784" cy="9795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en-GB" sz="589" b="1" kern="0" dirty="0">
              <a:solidFill>
                <a:srgbClr val="FFFFFF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C2F8A354-4A88-2F1F-6025-7CE42F27843D}"/>
              </a:ext>
            </a:extLst>
          </p:cNvPr>
          <p:cNvSpPr txBox="1"/>
          <p:nvPr/>
        </p:nvSpPr>
        <p:spPr>
          <a:xfrm rot="5400000">
            <a:off x="4961906" y="2900550"/>
            <a:ext cx="762292" cy="824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200"/>
              </a:spcBef>
              <a:buClr>
                <a:srgbClr val="0064B4"/>
              </a:buClr>
              <a:defRPr sz="600"/>
            </a:lvl1pPr>
          </a:lstStyle>
          <a:p>
            <a:pPr algn="ctr"/>
            <a:r>
              <a:rPr lang="en-GB" sz="536"/>
              <a:t>Installations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4A9252A5-B71F-13A4-FB90-B4C0FD2DE9DD}"/>
              </a:ext>
            </a:extLst>
          </p:cNvPr>
          <p:cNvSpPr txBox="1"/>
          <p:nvPr/>
        </p:nvSpPr>
        <p:spPr>
          <a:xfrm>
            <a:off x="4044294" y="2079536"/>
            <a:ext cx="239058" cy="824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200"/>
              </a:spcBef>
              <a:buClr>
                <a:srgbClr val="0064B4"/>
              </a:buClr>
              <a:defRPr sz="600"/>
            </a:lvl1pPr>
          </a:lstStyle>
          <a:p>
            <a:pPr algn="ctr"/>
            <a:r>
              <a:rPr lang="en-GB" sz="536" dirty="0"/>
              <a:t>Field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C5D20FE7-F057-08B4-A3DA-9C09F3C8C5A4}"/>
              </a:ext>
            </a:extLst>
          </p:cNvPr>
          <p:cNvSpPr txBox="1"/>
          <p:nvPr/>
        </p:nvSpPr>
        <p:spPr>
          <a:xfrm>
            <a:off x="4114430" y="2230236"/>
            <a:ext cx="239058" cy="824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200"/>
              </a:spcBef>
              <a:buClr>
                <a:srgbClr val="0064B4"/>
              </a:buClr>
              <a:defRPr sz="600"/>
            </a:lvl1pPr>
          </a:lstStyle>
          <a:p>
            <a:pPr algn="ctr"/>
            <a:r>
              <a:rPr lang="en-GB" sz="536" dirty="0"/>
              <a:t>Station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431FB4D8-FAFF-4DF9-2869-FC7AA0924AA3}"/>
              </a:ext>
            </a:extLst>
          </p:cNvPr>
          <p:cNvSpPr txBox="1"/>
          <p:nvPr/>
        </p:nvSpPr>
        <p:spPr>
          <a:xfrm>
            <a:off x="4062970" y="2353550"/>
            <a:ext cx="373889" cy="824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200"/>
              </a:spcBef>
              <a:buClr>
                <a:srgbClr val="0064B4"/>
              </a:buClr>
              <a:defRPr sz="600"/>
            </a:lvl1pPr>
          </a:lstStyle>
          <a:p>
            <a:pPr algn="ctr"/>
            <a:r>
              <a:rPr lang="en-GB" sz="536" dirty="0"/>
              <a:t>Operation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724DB796-3E81-7262-5E71-730C1D38A850}"/>
              </a:ext>
            </a:extLst>
          </p:cNvPr>
          <p:cNvSpPr txBox="1"/>
          <p:nvPr/>
        </p:nvSpPr>
        <p:spPr>
          <a:xfrm>
            <a:off x="4070169" y="2538327"/>
            <a:ext cx="373889" cy="824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200"/>
              </a:spcBef>
              <a:buClr>
                <a:srgbClr val="0064B4"/>
              </a:buClr>
              <a:defRPr sz="600"/>
            </a:lvl1pPr>
          </a:lstStyle>
          <a:p>
            <a:pPr algn="ctr"/>
            <a:r>
              <a:rPr lang="en-GB" sz="536" dirty="0"/>
              <a:t>Enterprise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6C6CE20-DEF3-C942-A7F2-D432AC96E30E}"/>
              </a:ext>
            </a:extLst>
          </p:cNvPr>
          <p:cNvSpPr/>
          <p:nvPr/>
        </p:nvSpPr>
        <p:spPr bwMode="gray">
          <a:xfrm>
            <a:off x="3936849" y="2651439"/>
            <a:ext cx="603006" cy="560901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en-GB" sz="589" b="1" kern="0">
              <a:solidFill>
                <a:srgbClr val="FFFFFF"/>
              </a:solidFill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B8484D16-B4E2-36CF-D4D2-F7B816449953}"/>
              </a:ext>
            </a:extLst>
          </p:cNvPr>
          <p:cNvSpPr txBox="1"/>
          <p:nvPr/>
        </p:nvSpPr>
        <p:spPr>
          <a:xfrm>
            <a:off x="4073616" y="2844036"/>
            <a:ext cx="373889" cy="1649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200"/>
              </a:spcBef>
              <a:buClr>
                <a:srgbClr val="0064B4"/>
              </a:buClr>
              <a:defRPr sz="600"/>
            </a:lvl1pPr>
          </a:lstStyle>
          <a:p>
            <a:pPr algn="ctr"/>
            <a:r>
              <a:rPr lang="en-GB" sz="536" dirty="0"/>
              <a:t>Connected World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B9C19257-5D97-5CAA-4C65-6EAB06213B40}"/>
              </a:ext>
            </a:extLst>
          </p:cNvPr>
          <p:cNvSpPr/>
          <p:nvPr/>
        </p:nvSpPr>
        <p:spPr bwMode="gray">
          <a:xfrm>
            <a:off x="3170502" y="1949040"/>
            <a:ext cx="2108994" cy="1948261"/>
          </a:xfrm>
          <a:prstGeom prst="ellipse">
            <a:avLst/>
          </a:prstGeom>
          <a:noFill/>
          <a:ln w="571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en-GB" sz="589" b="1" kern="0">
              <a:solidFill>
                <a:srgbClr val="FFFFFF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170D0DD8-B588-0938-E169-3F267FE25225}"/>
              </a:ext>
            </a:extLst>
          </p:cNvPr>
          <p:cNvSpPr/>
          <p:nvPr/>
        </p:nvSpPr>
        <p:spPr bwMode="gray">
          <a:xfrm>
            <a:off x="3372915" y="2079536"/>
            <a:ext cx="86807" cy="82440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de-DE" sz="589" b="1" kern="0">
              <a:solidFill>
                <a:srgbClr val="FFFFFF"/>
              </a:solidFill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8C865C04-9049-C4DE-9757-0BB9999B331B}"/>
              </a:ext>
            </a:extLst>
          </p:cNvPr>
          <p:cNvSpPr/>
          <p:nvPr/>
        </p:nvSpPr>
        <p:spPr bwMode="gray">
          <a:xfrm>
            <a:off x="3399975" y="2112616"/>
            <a:ext cx="86807" cy="82440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de-DE" sz="589" b="1" kern="0">
              <a:solidFill>
                <a:srgbClr val="FFFFFF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F377AABC-F646-9A79-6131-ECED2384AB09}"/>
              </a:ext>
            </a:extLst>
          </p:cNvPr>
          <p:cNvSpPr/>
          <p:nvPr/>
        </p:nvSpPr>
        <p:spPr bwMode="gray">
          <a:xfrm>
            <a:off x="3010725" y="2720377"/>
            <a:ext cx="86807" cy="82440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de-DE" sz="589" b="1" kern="0">
              <a:solidFill>
                <a:srgbClr val="FFFFFF"/>
              </a:solidFill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D869FA47-9430-9C2E-D551-A51A67628492}"/>
              </a:ext>
            </a:extLst>
          </p:cNvPr>
          <p:cNvSpPr/>
          <p:nvPr/>
        </p:nvSpPr>
        <p:spPr bwMode="gray">
          <a:xfrm>
            <a:off x="3054810" y="2729478"/>
            <a:ext cx="86807" cy="82440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de-DE" sz="589" b="1" kern="0">
              <a:solidFill>
                <a:srgbClr val="FFFFFF"/>
              </a:solidFill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D567A083-F284-B546-A9B6-2468D187D399}"/>
              </a:ext>
            </a:extLst>
          </p:cNvPr>
          <p:cNvSpPr/>
          <p:nvPr/>
        </p:nvSpPr>
        <p:spPr bwMode="gray">
          <a:xfrm>
            <a:off x="3083193" y="3267911"/>
            <a:ext cx="86807" cy="82440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de-DE" sz="589" b="1" kern="0">
              <a:solidFill>
                <a:srgbClr val="FFFFFF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5AD22824-AD62-E538-465F-4F7B2FE2CF34}"/>
              </a:ext>
            </a:extLst>
          </p:cNvPr>
          <p:cNvSpPr/>
          <p:nvPr/>
        </p:nvSpPr>
        <p:spPr bwMode="gray">
          <a:xfrm>
            <a:off x="3123525" y="3245428"/>
            <a:ext cx="86807" cy="82440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de-DE" sz="589" b="1" kern="0">
              <a:solidFill>
                <a:srgbClr val="FFFFFF"/>
              </a:solidFill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90119C7D-070E-86C0-A194-9A3E76AFA63F}"/>
              </a:ext>
            </a:extLst>
          </p:cNvPr>
          <p:cNvSpPr/>
          <p:nvPr/>
        </p:nvSpPr>
        <p:spPr bwMode="gray">
          <a:xfrm>
            <a:off x="3416318" y="3712346"/>
            <a:ext cx="86807" cy="82440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de-DE" sz="589" b="1" kern="0">
              <a:solidFill>
                <a:srgbClr val="FFFFFF"/>
              </a:solidFill>
            </a:endParaRP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3AF18413-143C-6080-6F01-BC8434088FFB}"/>
              </a:ext>
            </a:extLst>
          </p:cNvPr>
          <p:cNvSpPr/>
          <p:nvPr/>
        </p:nvSpPr>
        <p:spPr bwMode="gray">
          <a:xfrm>
            <a:off x="3447821" y="3670905"/>
            <a:ext cx="86807" cy="82440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de-DE" sz="589" b="1" kern="0">
              <a:solidFill>
                <a:srgbClr val="FFFFFF"/>
              </a:solidFill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FC450B28-90CC-37E5-30FE-76C3DA0D2F35}"/>
              </a:ext>
            </a:extLst>
          </p:cNvPr>
          <p:cNvSpPr/>
          <p:nvPr/>
        </p:nvSpPr>
        <p:spPr bwMode="gray">
          <a:xfrm>
            <a:off x="4402727" y="3902425"/>
            <a:ext cx="86807" cy="82440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de-DE" sz="589" b="1" kern="0">
              <a:solidFill>
                <a:srgbClr val="FFFFFF"/>
              </a:solidFill>
            </a:endParaRP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E33CD730-D37F-ABFF-E393-68338B5B2453}"/>
              </a:ext>
            </a:extLst>
          </p:cNvPr>
          <p:cNvSpPr/>
          <p:nvPr/>
        </p:nvSpPr>
        <p:spPr bwMode="gray">
          <a:xfrm>
            <a:off x="4419196" y="3957422"/>
            <a:ext cx="86807" cy="82440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de-DE" sz="589" b="1" kern="0">
              <a:solidFill>
                <a:srgbClr val="FFFFFF"/>
              </a:solidFill>
            </a:endParaRP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978506E5-E441-1450-E67F-EEC49C86749A}"/>
              </a:ext>
            </a:extLst>
          </p:cNvPr>
          <p:cNvSpPr/>
          <p:nvPr/>
        </p:nvSpPr>
        <p:spPr bwMode="gray">
          <a:xfrm>
            <a:off x="4931666" y="3696956"/>
            <a:ext cx="86807" cy="82440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de-DE" sz="589" b="1" kern="0">
              <a:solidFill>
                <a:srgbClr val="FFFFFF"/>
              </a:solidFill>
            </a:endParaRP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15340321-4899-BA48-CE2C-4676C760E5E3}"/>
              </a:ext>
            </a:extLst>
          </p:cNvPr>
          <p:cNvSpPr/>
          <p:nvPr/>
        </p:nvSpPr>
        <p:spPr bwMode="gray">
          <a:xfrm>
            <a:off x="4958725" y="3730036"/>
            <a:ext cx="86807" cy="82440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de-DE" sz="589" b="1" kern="0">
              <a:solidFill>
                <a:srgbClr val="FFFFFF"/>
              </a:solidFill>
            </a:endParaRP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F187FBF4-5994-A958-811A-C79E29FACA0A}"/>
              </a:ext>
            </a:extLst>
          </p:cNvPr>
          <p:cNvSpPr/>
          <p:nvPr/>
        </p:nvSpPr>
        <p:spPr bwMode="gray">
          <a:xfrm>
            <a:off x="5267627" y="3246096"/>
            <a:ext cx="86807" cy="82440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de-DE" sz="589" b="1" kern="0">
              <a:solidFill>
                <a:srgbClr val="FFFFFF"/>
              </a:solidFill>
            </a:endParaRP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D4B88A22-199F-66B8-EE25-143DC0D510AF}"/>
              </a:ext>
            </a:extLst>
          </p:cNvPr>
          <p:cNvSpPr/>
          <p:nvPr/>
        </p:nvSpPr>
        <p:spPr bwMode="gray">
          <a:xfrm>
            <a:off x="5322911" y="3263165"/>
            <a:ext cx="86807" cy="82440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de-DE" sz="589" b="1" kern="0">
              <a:solidFill>
                <a:srgbClr val="FFFFFF"/>
              </a:solidFill>
            </a:endParaRP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9D067C73-8919-0D20-C23C-5C72C05F5128}"/>
              </a:ext>
            </a:extLst>
          </p:cNvPr>
          <p:cNvSpPr/>
          <p:nvPr/>
        </p:nvSpPr>
        <p:spPr bwMode="gray">
          <a:xfrm>
            <a:off x="5292220" y="2643299"/>
            <a:ext cx="86807" cy="82440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de-DE" sz="589" b="1" kern="0">
              <a:solidFill>
                <a:srgbClr val="FFFFFF"/>
              </a:solidFill>
            </a:endParaRP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09B20F8E-7E2B-7834-19EE-DD1D46420D74}"/>
              </a:ext>
            </a:extLst>
          </p:cNvPr>
          <p:cNvSpPr/>
          <p:nvPr/>
        </p:nvSpPr>
        <p:spPr bwMode="gray">
          <a:xfrm>
            <a:off x="5329954" y="2637937"/>
            <a:ext cx="86807" cy="82440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de-DE" sz="589" b="1" kern="0">
              <a:solidFill>
                <a:srgbClr val="FFFFFF"/>
              </a:solidFill>
            </a:endParaRP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5A365169-B4FB-B8DB-4BAF-4DE71C3711E0}"/>
              </a:ext>
            </a:extLst>
          </p:cNvPr>
          <p:cNvSpPr/>
          <p:nvPr/>
        </p:nvSpPr>
        <p:spPr bwMode="gray">
          <a:xfrm>
            <a:off x="5091880" y="2172560"/>
            <a:ext cx="86807" cy="82440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de-DE" sz="589" b="1" kern="0">
              <a:solidFill>
                <a:srgbClr val="FFFFFF"/>
              </a:solidFill>
            </a:endParaRP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9671CEC6-5F28-8C8D-0784-7BFDA952A4A5}"/>
              </a:ext>
            </a:extLst>
          </p:cNvPr>
          <p:cNvSpPr/>
          <p:nvPr/>
        </p:nvSpPr>
        <p:spPr bwMode="gray">
          <a:xfrm>
            <a:off x="5057284" y="2214187"/>
            <a:ext cx="86807" cy="82440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de-DE" sz="589" b="1" kern="0">
              <a:solidFill>
                <a:srgbClr val="FFFFFF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6BADF38B-89CC-7602-D9BF-40D7B38D8E22}"/>
              </a:ext>
            </a:extLst>
          </p:cNvPr>
          <p:cNvSpPr/>
          <p:nvPr/>
        </p:nvSpPr>
        <p:spPr bwMode="gray">
          <a:xfrm>
            <a:off x="4416998" y="1830870"/>
            <a:ext cx="86807" cy="82440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de-DE" sz="589" b="1" kern="0">
              <a:solidFill>
                <a:srgbClr val="FFFFFF"/>
              </a:solidFill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32868655-185A-B3B2-B810-6A803862F524}"/>
              </a:ext>
            </a:extLst>
          </p:cNvPr>
          <p:cNvSpPr/>
          <p:nvPr/>
        </p:nvSpPr>
        <p:spPr bwMode="gray">
          <a:xfrm>
            <a:off x="4405841" y="1884244"/>
            <a:ext cx="86807" cy="82440"/>
          </a:xfrm>
          <a:prstGeom prst="ellipse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77143" tIns="19286" rIns="77143" bIns="19286" rtlCol="0" anchor="ctr"/>
          <a:lstStyle/>
          <a:p>
            <a:pPr algn="ctr"/>
            <a:endParaRPr lang="de-DE" sz="589" b="1" kern="0">
              <a:solidFill>
                <a:srgbClr val="FFFFFF"/>
              </a:solidFill>
            </a:endParaRPr>
          </a:p>
        </p:txBody>
      </p:sp>
      <p:pic>
        <p:nvPicPr>
          <p:cNvPr id="61" name="Picture 6" descr="A picture containing window&#10;&#10;Description automatically generated">
            <a:extLst>
              <a:ext uri="{FF2B5EF4-FFF2-40B4-BE49-F238E27FC236}">
                <a16:creationId xmlns:a16="http://schemas.microsoft.com/office/drawing/2014/main" id="{C6557E6C-1AC3-0459-0CC2-096DE90454E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1" y="4354048"/>
            <a:ext cx="593965" cy="593965"/>
          </a:xfrm>
          <a:prstGeom prst="rect">
            <a:avLst/>
          </a:prstGeom>
        </p:spPr>
      </p:pic>
      <p:pic>
        <p:nvPicPr>
          <p:cNvPr id="64" name="图片 63" descr="图片包含 表格&#10;&#10;描述已自动生成">
            <a:extLst>
              <a:ext uri="{FF2B5EF4-FFF2-40B4-BE49-F238E27FC236}">
                <a16:creationId xmlns:a16="http://schemas.microsoft.com/office/drawing/2014/main" id="{EA747E7B-B080-81A9-3FE2-27DDC8FCDDC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539" y="4062290"/>
            <a:ext cx="606204" cy="606204"/>
          </a:xfrm>
          <a:prstGeom prst="rect">
            <a:avLst/>
          </a:prstGeom>
        </p:spPr>
      </p:pic>
      <p:pic>
        <p:nvPicPr>
          <p:cNvPr id="109" name="图片 108" descr="图片包含 徽标&#10;&#10;描述已自动生成">
            <a:extLst>
              <a:ext uri="{FF2B5EF4-FFF2-40B4-BE49-F238E27FC236}">
                <a16:creationId xmlns:a16="http://schemas.microsoft.com/office/drawing/2014/main" id="{4126A63A-ACEA-CD8C-7614-A9F920A5775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781" y="4551455"/>
            <a:ext cx="540575" cy="540575"/>
          </a:xfrm>
          <a:prstGeom prst="rect">
            <a:avLst/>
          </a:prstGeom>
        </p:spPr>
      </p:pic>
      <p:pic>
        <p:nvPicPr>
          <p:cNvPr id="111" name="图片 110" descr="图标&#10;&#10;描述已自动生成">
            <a:extLst>
              <a:ext uri="{FF2B5EF4-FFF2-40B4-BE49-F238E27FC236}">
                <a16:creationId xmlns:a16="http://schemas.microsoft.com/office/drawing/2014/main" id="{1F5DEDC3-8836-A086-E205-6113E6E61EC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295" y="4138560"/>
            <a:ext cx="755097" cy="755097"/>
          </a:xfrm>
          <a:prstGeom prst="rect">
            <a:avLst/>
          </a:prstGeom>
        </p:spPr>
      </p:pic>
      <p:pic>
        <p:nvPicPr>
          <p:cNvPr id="113" name="图片 112" descr="图片包含 形状&#10;&#10;描述已自动生成">
            <a:extLst>
              <a:ext uri="{FF2B5EF4-FFF2-40B4-BE49-F238E27FC236}">
                <a16:creationId xmlns:a16="http://schemas.microsoft.com/office/drawing/2014/main" id="{590FA3EF-871F-3278-33C9-BBBF67A1691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93" y="2994753"/>
            <a:ext cx="542206" cy="542206"/>
          </a:xfrm>
          <a:prstGeom prst="rect">
            <a:avLst/>
          </a:prstGeom>
        </p:spPr>
      </p:pic>
      <p:pic>
        <p:nvPicPr>
          <p:cNvPr id="115" name="图片 114" descr="徽标&#10;&#10;低可信度描述已自动生成">
            <a:extLst>
              <a:ext uri="{FF2B5EF4-FFF2-40B4-BE49-F238E27FC236}">
                <a16:creationId xmlns:a16="http://schemas.microsoft.com/office/drawing/2014/main" id="{E4A443CC-B546-3602-7E5B-EEF148A4879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86" y="3020502"/>
            <a:ext cx="426310" cy="426310"/>
          </a:xfrm>
          <a:prstGeom prst="rect">
            <a:avLst/>
          </a:prstGeom>
        </p:spPr>
      </p:pic>
      <p:pic>
        <p:nvPicPr>
          <p:cNvPr id="118" name="图片 117" descr="图形用户界面, 应用程序, 图标&#10;&#10;描述已自动生成">
            <a:extLst>
              <a:ext uri="{FF2B5EF4-FFF2-40B4-BE49-F238E27FC236}">
                <a16:creationId xmlns:a16="http://schemas.microsoft.com/office/drawing/2014/main" id="{43CDF93D-C69B-0356-EB6A-7FE6E9C91FE2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915" y="2868979"/>
            <a:ext cx="442270" cy="442270"/>
          </a:xfrm>
          <a:prstGeom prst="rect">
            <a:avLst/>
          </a:prstGeom>
        </p:spPr>
      </p:pic>
      <p:pic>
        <p:nvPicPr>
          <p:cNvPr id="119" name="图片 118" descr="图标&#10;&#10;描述已自动生成">
            <a:extLst>
              <a:ext uri="{FF2B5EF4-FFF2-40B4-BE49-F238E27FC236}">
                <a16:creationId xmlns:a16="http://schemas.microsoft.com/office/drawing/2014/main" id="{DB44B0F3-20ED-14DD-1E8C-84929ADF09E0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278" y="1139177"/>
            <a:ext cx="548342" cy="548342"/>
          </a:xfrm>
          <a:prstGeom prst="rect">
            <a:avLst/>
          </a:prstGeom>
        </p:spPr>
      </p:pic>
      <p:pic>
        <p:nvPicPr>
          <p:cNvPr id="122" name="图片 121" descr="图标&#10;&#10;中度可信度描述已自动生成">
            <a:extLst>
              <a:ext uri="{FF2B5EF4-FFF2-40B4-BE49-F238E27FC236}">
                <a16:creationId xmlns:a16="http://schemas.microsoft.com/office/drawing/2014/main" id="{A183F5F2-AC50-D94A-D615-2CE1EAAE6873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27" y="1826194"/>
            <a:ext cx="615027" cy="615027"/>
          </a:xfrm>
          <a:prstGeom prst="rect">
            <a:avLst/>
          </a:prstGeom>
        </p:spPr>
      </p:pic>
      <p:pic>
        <p:nvPicPr>
          <p:cNvPr id="124" name="图片 123" descr="图标&#10;&#10;中度可信度描述已自动生成">
            <a:extLst>
              <a:ext uri="{FF2B5EF4-FFF2-40B4-BE49-F238E27FC236}">
                <a16:creationId xmlns:a16="http://schemas.microsoft.com/office/drawing/2014/main" id="{59437B8E-EAFC-768A-C92A-878BC4F9274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82" y="1526342"/>
            <a:ext cx="560785" cy="560785"/>
          </a:xfrm>
          <a:prstGeom prst="rect">
            <a:avLst/>
          </a:prstGeom>
        </p:spPr>
      </p:pic>
      <p:pic>
        <p:nvPicPr>
          <p:cNvPr id="125" name="图片 124" descr="图片包含 徽标&#10;&#10;描述已自动生成">
            <a:extLst>
              <a:ext uri="{FF2B5EF4-FFF2-40B4-BE49-F238E27FC236}">
                <a16:creationId xmlns:a16="http://schemas.microsoft.com/office/drawing/2014/main" id="{E26D1D9F-14F1-6F69-18F3-D3F91B92D4A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221" y="929022"/>
            <a:ext cx="540575" cy="540575"/>
          </a:xfrm>
          <a:prstGeom prst="rect">
            <a:avLst/>
          </a:prstGeom>
        </p:spPr>
      </p:pic>
      <p:pic>
        <p:nvPicPr>
          <p:cNvPr id="127" name="图片 126" descr="图片包含 徽标&#10;&#10;描述已自动生成">
            <a:extLst>
              <a:ext uri="{FF2B5EF4-FFF2-40B4-BE49-F238E27FC236}">
                <a16:creationId xmlns:a16="http://schemas.microsoft.com/office/drawing/2014/main" id="{57D03799-B33A-4F66-8469-9F2ABCBE51E6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861" y="3672066"/>
            <a:ext cx="406837" cy="406837"/>
          </a:xfrm>
          <a:prstGeom prst="rect">
            <a:avLst/>
          </a:prstGeom>
        </p:spPr>
      </p:pic>
      <p:pic>
        <p:nvPicPr>
          <p:cNvPr id="129" name="图片 128" descr="图片包含 图标&#10;&#10;描述已自动生成">
            <a:extLst>
              <a:ext uri="{FF2B5EF4-FFF2-40B4-BE49-F238E27FC236}">
                <a16:creationId xmlns:a16="http://schemas.microsoft.com/office/drawing/2014/main" id="{351D866A-5B64-E3B6-B42D-B37D03993667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51" y="1311005"/>
            <a:ext cx="519006" cy="519006"/>
          </a:xfrm>
          <a:prstGeom prst="rect">
            <a:avLst/>
          </a:prstGeom>
        </p:spPr>
      </p:pic>
      <p:pic>
        <p:nvPicPr>
          <p:cNvPr id="130" name="图片 129" descr="图片包含 徽标&#10;&#10;描述已自动生成">
            <a:extLst>
              <a:ext uri="{FF2B5EF4-FFF2-40B4-BE49-F238E27FC236}">
                <a16:creationId xmlns:a16="http://schemas.microsoft.com/office/drawing/2014/main" id="{AC289743-7757-D7D0-3C71-2456737BB71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07" y="2096578"/>
            <a:ext cx="540575" cy="540575"/>
          </a:xfrm>
          <a:prstGeom prst="rect">
            <a:avLst/>
          </a:prstGeom>
        </p:spPr>
      </p:pic>
      <p:pic>
        <p:nvPicPr>
          <p:cNvPr id="131" name="图片 130" descr="图片包含 徽标&#10;&#10;描述已自动生成">
            <a:extLst>
              <a:ext uri="{FF2B5EF4-FFF2-40B4-BE49-F238E27FC236}">
                <a16:creationId xmlns:a16="http://schemas.microsoft.com/office/drawing/2014/main" id="{061172A7-6006-BDBB-F33B-2CB63B21D3EB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388" y="1909159"/>
            <a:ext cx="406837" cy="406837"/>
          </a:xfrm>
          <a:prstGeom prst="rect">
            <a:avLst/>
          </a:prstGeom>
        </p:spPr>
      </p:pic>
      <p:pic>
        <p:nvPicPr>
          <p:cNvPr id="132" name="图片 131" descr="图片包含 形状&#10;&#10;描述已自动生成">
            <a:extLst>
              <a:ext uri="{FF2B5EF4-FFF2-40B4-BE49-F238E27FC236}">
                <a16:creationId xmlns:a16="http://schemas.microsoft.com/office/drawing/2014/main" id="{484B1E01-0653-8C44-06A6-4A55EB82EF05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000" y="2029978"/>
            <a:ext cx="483523" cy="483523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C26AE9AA-0A16-BC20-3900-2BC6375C63C7}"/>
              </a:ext>
            </a:extLst>
          </p:cNvPr>
          <p:cNvSpPr txBox="1">
            <a:spLocks/>
          </p:cNvSpPr>
          <p:nvPr/>
        </p:nvSpPr>
        <p:spPr>
          <a:xfrm>
            <a:off x="442800" y="140401"/>
            <a:ext cx="8280000" cy="994172"/>
          </a:xfrm>
          <a:prstGeom prst="rect">
            <a:avLst/>
          </a:prstGeom>
        </p:spPr>
        <p:txBody>
          <a:bodyPr/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fr-CH" sz="4400" b="1" kern="1200" cap="none" spc="0" dirty="0" smtClean="0">
                <a:ln w="11430"/>
                <a:solidFill>
                  <a:srgbClr val="0060A9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/>
              <a:t>AECS and UN SDG Mapping</a:t>
            </a:r>
          </a:p>
        </p:txBody>
      </p:sp>
    </p:spTree>
    <p:extLst>
      <p:ext uri="{BB962C8B-B14F-4D97-AF65-F5344CB8AC3E}">
        <p14:creationId xmlns:p14="http://schemas.microsoft.com/office/powerpoint/2010/main" val="3828790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7D60227-F1AA-5983-B9E6-EFAB4BC59B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800" y="1201500"/>
            <a:ext cx="8280920" cy="578162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de-DE" sz="5500" dirty="0"/>
              <a:t>… </a:t>
            </a:r>
            <a:r>
              <a:rPr lang="de-DE" sz="5500" dirty="0" err="1"/>
              <a:t>we</a:t>
            </a:r>
            <a:r>
              <a:rPr lang="de-DE" sz="5500" dirty="0"/>
              <a:t> </a:t>
            </a:r>
            <a:r>
              <a:rPr lang="de-DE" sz="5500" dirty="0" err="1"/>
              <a:t>can</a:t>
            </a:r>
            <a:r>
              <a:rPr lang="de-DE" sz="5500" dirty="0"/>
              <a:t> </a:t>
            </a:r>
            <a:r>
              <a:rPr lang="de-DE" sz="5500" dirty="0" err="1"/>
              <a:t>only</a:t>
            </a:r>
            <a:r>
              <a:rPr lang="de-DE" sz="5500" dirty="0"/>
              <a:t> </a:t>
            </a:r>
            <a:r>
              <a:rPr lang="de-DE" sz="5500" dirty="0" err="1"/>
              <a:t>succeed</a:t>
            </a:r>
            <a:r>
              <a:rPr lang="de-DE" sz="5500" dirty="0"/>
              <a:t> </a:t>
            </a:r>
            <a:r>
              <a:rPr lang="de-DE" sz="5500" dirty="0" err="1"/>
              <a:t>together</a:t>
            </a:r>
            <a:r>
              <a:rPr lang="de-DE" sz="5500" dirty="0"/>
              <a:t> …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E5C7D92-5A43-3149-16F7-333E5D226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endParaRPr lang="de-DE" dirty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56162868-C5FC-598E-67C2-8562B4CC6E4C}"/>
              </a:ext>
            </a:extLst>
          </p:cNvPr>
          <p:cNvSpPr txBox="1">
            <a:spLocks/>
          </p:cNvSpPr>
          <p:nvPr/>
        </p:nvSpPr>
        <p:spPr>
          <a:xfrm>
            <a:off x="251520" y="2067693"/>
            <a:ext cx="8280920" cy="30944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3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9625" indent="-447675" algn="l" defTabSz="914400" rtl="0" eaLnBrk="1" latinLnBrk="0" hangingPunct="1">
              <a:spcBef>
                <a:spcPts val="0"/>
              </a:spcBef>
              <a:buFont typeface="Symbol" pitchFamily="18" charset="2"/>
              <a:buChar char=""/>
              <a:defRPr sz="2800" b="1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1" kern="120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1" kern="120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dirty="0"/>
              <a:t>Johannes Stein</a:t>
            </a:r>
          </a:p>
          <a:p>
            <a:pPr marL="0" indent="0">
              <a:buFont typeface="Arial" pitchFamily="34" charset="0"/>
              <a:buNone/>
            </a:pPr>
            <a:r>
              <a:rPr lang="de-DE" sz="1300" dirty="0"/>
              <a:t>Senior </a:t>
            </a:r>
            <a:r>
              <a:rPr lang="de-DE" sz="1300" dirty="0" err="1"/>
              <a:t>Principal</a:t>
            </a:r>
            <a:r>
              <a:rPr lang="de-DE" sz="1300" dirty="0"/>
              <a:t> Expert</a:t>
            </a:r>
          </a:p>
          <a:p>
            <a:pPr marL="0" indent="0">
              <a:buFont typeface="Arial" pitchFamily="34" charset="0"/>
              <a:buNone/>
            </a:pPr>
            <a:r>
              <a:rPr lang="de-DE" sz="1300" dirty="0"/>
              <a:t>Horizontal Topic Development</a:t>
            </a:r>
          </a:p>
          <a:p>
            <a:pPr marL="0" indent="0">
              <a:buFont typeface="Arial" pitchFamily="34" charset="0"/>
              <a:buNone/>
            </a:pPr>
            <a:endParaRPr lang="de-DE" sz="1300" dirty="0"/>
          </a:p>
          <a:p>
            <a:pPr marL="0" indent="0">
              <a:buFont typeface="Arial" pitchFamily="34" charset="0"/>
              <a:buNone/>
            </a:pPr>
            <a:r>
              <a:rPr lang="de-DE" sz="1300" dirty="0"/>
              <a:t>DKE  German </a:t>
            </a:r>
            <a:r>
              <a:rPr lang="de-DE" sz="1300" dirty="0" err="1"/>
              <a:t>Commission</a:t>
            </a:r>
            <a:r>
              <a:rPr lang="de-DE" sz="1300" dirty="0"/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de-DE" sz="1300" dirty="0" err="1"/>
              <a:t>for</a:t>
            </a:r>
            <a:r>
              <a:rPr lang="de-DE" sz="1300" dirty="0"/>
              <a:t> </a:t>
            </a:r>
            <a:r>
              <a:rPr lang="de-DE" sz="1300" dirty="0" err="1"/>
              <a:t>Electrical</a:t>
            </a:r>
            <a:r>
              <a:rPr lang="de-DE" sz="1300" dirty="0"/>
              <a:t>, Electronic &amp; Information Technologies </a:t>
            </a:r>
          </a:p>
          <a:p>
            <a:pPr marL="0" indent="0">
              <a:buFont typeface="Arial" pitchFamily="34" charset="0"/>
              <a:buNone/>
            </a:pPr>
            <a:r>
              <a:rPr lang="de-DE" sz="1300" dirty="0" err="1"/>
              <a:t>Merianstraße</a:t>
            </a:r>
            <a:r>
              <a:rPr lang="de-DE" sz="1300" dirty="0"/>
              <a:t> 28</a:t>
            </a:r>
          </a:p>
          <a:p>
            <a:pPr marL="0" indent="0">
              <a:buFont typeface="Arial" pitchFamily="34" charset="0"/>
              <a:buNone/>
            </a:pPr>
            <a:r>
              <a:rPr lang="de-DE" sz="1300" dirty="0"/>
              <a:t>D-63069 Offenbach am Main</a:t>
            </a:r>
          </a:p>
          <a:p>
            <a:pPr marL="0" indent="0">
              <a:buFont typeface="Arial" pitchFamily="34" charset="0"/>
              <a:buNone/>
            </a:pPr>
            <a:endParaRPr lang="de-DE" sz="1300" dirty="0"/>
          </a:p>
          <a:p>
            <a:pPr marL="0" indent="0">
              <a:buFont typeface="Arial" pitchFamily="34" charset="0"/>
              <a:buNone/>
            </a:pPr>
            <a:r>
              <a:rPr lang="de-DE" sz="1300" dirty="0"/>
              <a:t>Phone: +49 151 163 45 944</a:t>
            </a:r>
          </a:p>
          <a:p>
            <a:pPr marL="0" indent="0">
              <a:buFont typeface="Arial" pitchFamily="34" charset="0"/>
              <a:buNone/>
            </a:pPr>
            <a:r>
              <a:rPr lang="de-DE" sz="1300" dirty="0">
                <a:hlinkClick r:id="rId2"/>
              </a:rPr>
              <a:t>Johannes.Stein@vde.com</a:t>
            </a:r>
            <a:r>
              <a:rPr lang="de-DE" sz="1300" dirty="0"/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de-DE" sz="1300" dirty="0">
                <a:hlinkClick r:id="rId3"/>
              </a:rPr>
              <a:t>www.dke.de</a:t>
            </a:r>
            <a:r>
              <a:rPr lang="de-DE" sz="1300" dirty="0"/>
              <a:t> </a:t>
            </a:r>
          </a:p>
          <a:p>
            <a:pPr marL="0" indent="0">
              <a:buFont typeface="Arial" pitchFamily="34" charset="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8616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5FA788C-7956-8254-CEF9-927B77C16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378">
              <a:buClr>
                <a:srgbClr val="0064B4"/>
              </a:buClr>
            </a:pPr>
            <a:r>
              <a:rPr lang="en-US" sz="1400" dirty="0">
                <a:solidFill>
                  <a:srgbClr val="575757"/>
                </a:solidFill>
                <a:latin typeface="Arial"/>
              </a:rPr>
              <a:t>The world needs more and more energy so that the growing population can live in prosperity and security.</a:t>
            </a:r>
          </a:p>
          <a:p>
            <a:pPr defTabSz="914378">
              <a:buClr>
                <a:srgbClr val="0064B4"/>
              </a:buClr>
            </a:pPr>
            <a:r>
              <a:rPr lang="en-US" sz="1400" dirty="0">
                <a:solidFill>
                  <a:srgbClr val="575757"/>
                </a:solidFill>
                <a:latin typeface="Arial"/>
              </a:rPr>
              <a:t>On the other hand, we must reduce CO</a:t>
            </a:r>
            <a:r>
              <a:rPr lang="en-US" sz="1400" baseline="-25000" dirty="0">
                <a:solidFill>
                  <a:srgbClr val="575757"/>
                </a:solidFill>
                <a:latin typeface="Arial"/>
              </a:rPr>
              <a:t>2</a:t>
            </a:r>
            <a:r>
              <a:rPr lang="en-US" sz="1400" dirty="0">
                <a:solidFill>
                  <a:srgbClr val="575757"/>
                </a:solidFill>
                <a:latin typeface="Arial"/>
              </a:rPr>
              <a:t> emissions in order to survive.</a:t>
            </a:r>
          </a:p>
          <a:p>
            <a:pPr marL="0" indent="0" defTabSz="914378">
              <a:spcBef>
                <a:spcPts val="600"/>
              </a:spcBef>
              <a:buClr>
                <a:srgbClr val="0064B4"/>
              </a:buClr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sym typeface="Wingdings" panose="05000000000000000000" pitchFamily="2" charset="2"/>
              </a:rPr>
              <a:t></a:t>
            </a:r>
          </a:p>
          <a:p>
            <a:pPr defTabSz="914378">
              <a:buClr>
                <a:srgbClr val="0064B4"/>
              </a:buClr>
            </a:pPr>
            <a:r>
              <a:rPr lang="en-US" sz="1400" dirty="0">
                <a:solidFill>
                  <a:srgbClr val="575757"/>
                </a:solidFill>
                <a:latin typeface="Arial"/>
              </a:rPr>
              <a:t>Huge demand for clean energy globally</a:t>
            </a:r>
          </a:p>
          <a:p>
            <a:pPr defTabSz="914378">
              <a:buClr>
                <a:srgbClr val="0064B4"/>
              </a:buClr>
            </a:pPr>
            <a:r>
              <a:rPr lang="en-US" sz="1400" dirty="0">
                <a:solidFill>
                  <a:srgbClr val="575757"/>
                </a:solidFill>
                <a:latin typeface="Arial"/>
              </a:rPr>
              <a:t>And this clean energy will be electrical</a:t>
            </a:r>
          </a:p>
          <a:p>
            <a:endParaRPr lang="de-DE" sz="14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C224211-6351-4B20-BE47-DC4DC612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Energy Challenge</a:t>
            </a:r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05C3594E-B44D-4298-82F0-CC50D2E76D72}"/>
              </a:ext>
            </a:extLst>
          </p:cNvPr>
          <p:cNvSpPr txBox="1">
            <a:spLocks/>
          </p:cNvSpPr>
          <p:nvPr/>
        </p:nvSpPr>
        <p:spPr bwMode="gray">
          <a:xfrm>
            <a:off x="6029325" y="1086547"/>
            <a:ext cx="2402126" cy="3180962"/>
          </a:xfrm>
          <a:prstGeom prst="rect">
            <a:avLst/>
          </a:prstGeom>
        </p:spPr>
        <p:txBody>
          <a:bodyPr vert="horz" lIns="0" tIns="54000" rIns="0" bIns="54000" rtlCol="0">
            <a:noAutofit/>
          </a:bodyPr>
          <a:lstStyle>
            <a:lvl1pPr marL="239994" indent="-239994" algn="l" defTabSz="1219170" rtl="0" eaLnBrk="1" latinLnBrk="0" hangingPunct="1"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856" indent="-269946" algn="l" defTabSz="914217" rtl="0" eaLnBrk="1" latinLnBrk="0" hangingPunct="1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•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784" indent="-269946" algn="l" defTabSz="914217" rtl="0" eaLnBrk="1" latinLnBrk="0" hangingPunct="1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•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9712" indent="-269946" algn="l" defTabSz="914217" rtl="0" eaLnBrk="1" latinLnBrk="0" hangingPunct="1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•"/>
              <a:defRPr lang="de-DE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9640" indent="-269946" algn="l" defTabSz="914217" rtl="0" eaLnBrk="1" latinLnBrk="0" hangingPunct="1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•"/>
              <a:defRPr lang="de-DE" sz="1867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59568" indent="-269946" algn="l" defTabSz="914217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•"/>
              <a:defRPr lang="de-DE" sz="26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496" indent="-269946" algn="l" defTabSz="914217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•"/>
              <a:defRPr lang="de-DE" sz="26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996" indent="-179996" defTabSz="914378">
              <a:spcBef>
                <a:spcPts val="600"/>
              </a:spcBef>
              <a:buClr>
                <a:srgbClr val="0064B4"/>
              </a:buClr>
            </a:pPr>
            <a:endParaRPr lang="en-US" sz="1200" dirty="0">
              <a:solidFill>
                <a:srgbClr val="575757"/>
              </a:solidFill>
              <a:latin typeface="Arial"/>
            </a:endParaRPr>
          </a:p>
        </p:txBody>
      </p:sp>
      <p:pic>
        <p:nvPicPr>
          <p:cNvPr id="13" name="Inhaltsplatzhalter 14">
            <a:extLst>
              <a:ext uri="{FF2B5EF4-FFF2-40B4-BE49-F238E27FC236}">
                <a16:creationId xmlns:a16="http://schemas.microsoft.com/office/drawing/2014/main" id="{C7EFA6F0-54A9-F0E5-3CEA-0FF5811797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5" r="25175"/>
          <a:stretch/>
        </p:blipFill>
        <p:spPr>
          <a:xfrm>
            <a:off x="576263" y="1079500"/>
            <a:ext cx="2951162" cy="324008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8FEC93C-53EB-4641-AECB-FEB94DE59BAA}"/>
              </a:ext>
            </a:extLst>
          </p:cNvPr>
          <p:cNvSpPr txBox="1"/>
          <p:nvPr/>
        </p:nvSpPr>
        <p:spPr bwMode="gray">
          <a:xfrm rot="5400000">
            <a:off x="1935862" y="2723524"/>
            <a:ext cx="3048123" cy="135000"/>
          </a:xfrm>
          <a:prstGeom prst="rect">
            <a:avLst/>
          </a:prstGeom>
        </p:spPr>
        <p:txBody>
          <a:bodyPr vert="horz" wrap="none" lIns="108000" tIns="0" rIns="108000" bIns="0" rtlCol="0" anchor="ctr">
            <a:noAutofit/>
          </a:bodyPr>
          <a:lstStyle>
            <a:lvl1pPr indent="0" algn="r">
              <a:spcBef>
                <a:spcPts val="600"/>
              </a:spcBef>
              <a:buClr>
                <a:schemeClr val="accent1"/>
              </a:buClr>
              <a:buFontTx/>
              <a:buNone/>
              <a:defRPr sz="800">
                <a:solidFill>
                  <a:schemeClr val="accent1"/>
                </a:solidFill>
              </a:defRPr>
            </a:lvl1pPr>
            <a:lvl2pPr marL="36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2pPr>
            <a:lvl3pPr marL="54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72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90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defTabSz="816356">
              <a:spcBef>
                <a:spcPts val="450"/>
              </a:spcBef>
              <a:buClr>
                <a:srgbClr val="0064B4"/>
              </a:buClr>
            </a:pPr>
            <a:r>
              <a:rPr lang="en-US" sz="600" dirty="0">
                <a:solidFill>
                  <a:srgbClr val="0064B4"/>
                </a:solidFill>
                <a:latin typeface="Arial"/>
              </a:rPr>
              <a:t>Source: Adobe Stock </a:t>
            </a:r>
            <a:r>
              <a:rPr lang="de-DE" sz="600" dirty="0">
                <a:solidFill>
                  <a:srgbClr val="0064B4"/>
                </a:solidFill>
                <a:latin typeface="Arial"/>
              </a:rPr>
              <a:t>ABCDstock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B8D7E31-A29C-4B5F-98DB-DB84A2A95B86}"/>
              </a:ext>
            </a:extLst>
          </p:cNvPr>
          <p:cNvSpPr txBox="1"/>
          <p:nvPr/>
        </p:nvSpPr>
        <p:spPr>
          <a:xfrm>
            <a:off x="9303418" y="1642311"/>
            <a:ext cx="1115929" cy="110991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816356"/>
            <a:r>
              <a:rPr lang="de-DE" sz="1050" b="1" dirty="0">
                <a:solidFill>
                  <a:srgbClr val="575757"/>
                </a:solidFill>
                <a:latin typeface="Arial"/>
              </a:rPr>
              <a:t>Adobe Stock</a:t>
            </a:r>
          </a:p>
          <a:p>
            <a:pPr defTabSz="816356"/>
            <a:endParaRPr lang="de-DE" sz="1050" b="1" dirty="0">
              <a:solidFill>
                <a:srgbClr val="575757"/>
              </a:solidFill>
              <a:latin typeface="Arial"/>
            </a:endParaRPr>
          </a:p>
          <a:p>
            <a:pPr defTabSz="816356"/>
            <a:r>
              <a:rPr lang="de-DE" sz="1050" b="1" dirty="0">
                <a:solidFill>
                  <a:srgbClr val="575757"/>
                </a:solidFill>
                <a:latin typeface="Arial"/>
              </a:rPr>
              <a:t>Datei-Nr.: </a:t>
            </a:r>
            <a:r>
              <a:rPr lang="de-DE" sz="1050" dirty="0">
                <a:solidFill>
                  <a:srgbClr val="575757"/>
                </a:solidFill>
                <a:latin typeface="Arial"/>
              </a:rPr>
              <a:t> </a:t>
            </a:r>
            <a:r>
              <a:rPr lang="de-DE" sz="1050" dirty="0">
                <a:solidFill>
                  <a:srgbClr val="575757"/>
                </a:solidFill>
                <a:latin typeface="Arial"/>
                <a:hlinkClick r:id="rId4"/>
              </a:rPr>
              <a:t>163734655</a:t>
            </a:r>
            <a:r>
              <a:rPr lang="de-DE" sz="1050" dirty="0">
                <a:solidFill>
                  <a:srgbClr val="575757"/>
                </a:solidFill>
                <a:latin typeface="Arial"/>
              </a:rPr>
              <a:t> </a:t>
            </a:r>
            <a:endParaRPr lang="de-DE" sz="1350" dirty="0">
              <a:solidFill>
                <a:srgbClr val="575757"/>
              </a:solidFill>
              <a:latin typeface="Arial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18A0EB6-68F0-42BF-B3FB-1E791B587D96}"/>
              </a:ext>
            </a:extLst>
          </p:cNvPr>
          <p:cNvSpPr txBox="1"/>
          <p:nvPr/>
        </p:nvSpPr>
        <p:spPr>
          <a:xfrm>
            <a:off x="9300871" y="2584679"/>
            <a:ext cx="1487905" cy="14798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1000" b="1" dirty="0"/>
              <a:t>Landschaft im Grünen</a:t>
            </a:r>
            <a:r>
              <a:rPr lang="de-DE" sz="1000" dirty="0"/>
              <a:t>: </a:t>
            </a:r>
            <a:br>
              <a:rPr lang="de-DE" sz="1000" dirty="0"/>
            </a:br>
            <a:r>
              <a:rPr lang="de-DE" sz="1000" dirty="0"/>
              <a:t>VDE-Stock_Landschaft-mit-Windkraftanlagen_163734655</a:t>
            </a:r>
          </a:p>
        </p:txBody>
      </p:sp>
    </p:spTree>
    <p:extLst>
      <p:ext uri="{BB962C8B-B14F-4D97-AF65-F5344CB8AC3E}">
        <p14:creationId xmlns:p14="http://schemas.microsoft.com/office/powerpoint/2010/main" val="323299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6" descr="Ein Bild, das Natur, Sonnenuntergang enthält.&#10;&#10;Automatisch generierte Beschreibung">
            <a:extLst>
              <a:ext uri="{FF2B5EF4-FFF2-40B4-BE49-F238E27FC236}">
                <a16:creationId xmlns:a16="http://schemas.microsoft.com/office/drawing/2014/main" id="{53804892-C6AB-47BC-A1EE-09212B7B593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0" t="1" r="13279" b="-1280"/>
          <a:stretch/>
        </p:blipFill>
        <p:spPr>
          <a:xfrm>
            <a:off x="0" y="0"/>
            <a:ext cx="9144000" cy="5209309"/>
          </a:xfrm>
          <a:noFill/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CBF9A258-66AF-795E-355B-0C17575AB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>
                <a:solidFill>
                  <a:srgbClr val="0064B4"/>
                </a:solidFill>
                <a:latin typeface="Arial (Überschriften)"/>
                <a:ea typeface="+mn-ea"/>
                <a:cs typeface="+mn-cs"/>
              </a:rPr>
              <a:t>Unlimited </a:t>
            </a:r>
            <a:r>
              <a:rPr lang="en-GB" sz="2000" dirty="0">
                <a:solidFill>
                  <a:srgbClr val="0064B4"/>
                </a:solidFill>
                <a:latin typeface="Arial (Überschriften)"/>
                <a:ea typeface="+mn-ea"/>
                <a:cs typeface="+mn-cs"/>
              </a:rPr>
              <a:t>availability</a:t>
            </a:r>
            <a:endParaRPr lang="en-GB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D938A4D-0129-468F-BAE2-1F880861D06D}"/>
              </a:ext>
            </a:extLst>
          </p:cNvPr>
          <p:cNvSpPr txBox="1"/>
          <p:nvPr/>
        </p:nvSpPr>
        <p:spPr>
          <a:xfrm>
            <a:off x="9314537" y="1321820"/>
            <a:ext cx="1487905" cy="4895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Picture Licence on 05.02.2022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DE5BD6B-5655-2914-1F4D-F52CBFD8A4EC}"/>
              </a:ext>
            </a:extLst>
          </p:cNvPr>
          <p:cNvSpPr txBox="1"/>
          <p:nvPr/>
        </p:nvSpPr>
        <p:spPr bwMode="gray">
          <a:xfrm rot="5400000">
            <a:off x="8091535" y="4098622"/>
            <a:ext cx="1909757" cy="180000"/>
          </a:xfrm>
          <a:prstGeom prst="rect">
            <a:avLst/>
          </a:prstGeom>
        </p:spPr>
        <p:txBody>
          <a:bodyPr vert="horz" wrap="none" lIns="144000" tIns="0" rIns="144000" bIns="0" rtlCol="0" anchor="ctr">
            <a:noAutofit/>
          </a:bodyPr>
          <a:lstStyle>
            <a:lvl1pPr indent="0" algn="r">
              <a:spcBef>
                <a:spcPts val="600"/>
              </a:spcBef>
              <a:buClr>
                <a:schemeClr val="accent1"/>
              </a:buClr>
              <a:buFontTx/>
              <a:buNone/>
              <a:defRPr sz="800">
                <a:solidFill>
                  <a:schemeClr val="accent1"/>
                </a:solidFill>
              </a:defRPr>
            </a:lvl1pPr>
            <a:lvl2pPr marL="36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2pPr>
            <a:lvl3pPr marL="54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72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90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4B4"/>
              </a:buClr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3F89C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stock.adobe.com akumak 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BFA1A5-73D8-4B58-ADA0-892D2A9251AF}"/>
              </a:ext>
            </a:extLst>
          </p:cNvPr>
          <p:cNvSpPr txBox="1"/>
          <p:nvPr/>
        </p:nvSpPr>
        <p:spPr>
          <a:xfrm>
            <a:off x="9314537" y="1941768"/>
            <a:ext cx="2822282" cy="7389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Sonnenaufgang</a:t>
            </a:r>
            <a:r>
              <a:rPr lang="de-DE" sz="1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de-DE" sz="1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VDE-Stock_Sonnenaufgang_86169584_akumak / stock.adobe.com</a:t>
            </a:r>
            <a:endParaRPr lang="de-DE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274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6" descr="Ein Bild, das Himmel, Windmühle, draußen, Outdoorobjekt enthält.&#10;&#10;Automatisch generierte Beschreibung">
            <a:extLst>
              <a:ext uri="{FF2B5EF4-FFF2-40B4-BE49-F238E27FC236}">
                <a16:creationId xmlns:a16="http://schemas.microsoft.com/office/drawing/2014/main" id="{F379B08C-A831-4C15-9325-D1AD3A45AB0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" b="8087"/>
          <a:stretch/>
        </p:blipFill>
        <p:spPr>
          <a:xfrm>
            <a:off x="0" y="13608"/>
            <a:ext cx="9144000" cy="5116286"/>
          </a:xfr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4FE2E18A-2CFA-959B-FB24-AAD303C36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>
                <a:solidFill>
                  <a:srgbClr val="0064B4"/>
                </a:solidFill>
                <a:latin typeface="Arial (Überschriften)"/>
                <a:ea typeface="+mn-ea"/>
                <a:cs typeface="+mn-cs"/>
              </a:rPr>
              <a:t>Economically producible</a:t>
            </a:r>
            <a:endParaRPr lang="en-GB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8560E32-AB4B-466B-8E0D-C7E6FDF417A3}"/>
              </a:ext>
            </a:extLst>
          </p:cNvPr>
          <p:cNvSpPr txBox="1"/>
          <p:nvPr/>
        </p:nvSpPr>
        <p:spPr bwMode="gray">
          <a:xfrm rot="5400000">
            <a:off x="6505482" y="2468143"/>
            <a:ext cx="5143500" cy="180000"/>
          </a:xfrm>
          <a:prstGeom prst="rect">
            <a:avLst/>
          </a:prstGeom>
        </p:spPr>
        <p:txBody>
          <a:bodyPr vert="horz" wrap="none" lIns="144000" tIns="0" rIns="144000" bIns="0" rtlCol="0" anchor="ctr">
            <a:noAutofit/>
          </a:bodyPr>
          <a:lstStyle>
            <a:lvl1pPr indent="0" algn="r">
              <a:spcBef>
                <a:spcPts val="600"/>
              </a:spcBef>
              <a:buClr>
                <a:schemeClr val="accent1"/>
              </a:buClr>
              <a:buFontTx/>
              <a:buNone/>
              <a:defRPr sz="800">
                <a:solidFill>
                  <a:schemeClr val="accent1"/>
                </a:solidFill>
              </a:defRPr>
            </a:lvl1pPr>
            <a:lvl2pPr marL="36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2pPr>
            <a:lvl3pPr marL="54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72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90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e-DE" dirty="0"/>
              <a:t>Source: </a:t>
            </a:r>
            <a:r>
              <a:rPr lang="de-DE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VDE-Stock_Windturbinen-Energieerzeuger_292330684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F784246-7EA4-47D7-A72F-2384FFA84DCA}"/>
              </a:ext>
            </a:extLst>
          </p:cNvPr>
          <p:cNvSpPr txBox="1"/>
          <p:nvPr/>
        </p:nvSpPr>
        <p:spPr>
          <a:xfrm>
            <a:off x="9314537" y="1321820"/>
            <a:ext cx="1487905" cy="4895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1000" dirty="0"/>
              <a:t>Picture Licence on 05.02.2022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4EAA3E9-082B-4884-8A05-D39DFF5D1A90}"/>
              </a:ext>
            </a:extLst>
          </p:cNvPr>
          <p:cNvSpPr txBox="1"/>
          <p:nvPr/>
        </p:nvSpPr>
        <p:spPr>
          <a:xfrm>
            <a:off x="9308012" y="2413241"/>
            <a:ext cx="2988859" cy="574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Windturbinen und Solar:  </a:t>
            </a:r>
            <a:br>
              <a:rPr lang="de-DE" sz="1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VDE-Stock_Windturbinen-Energieerzeuger_292330684</a:t>
            </a:r>
            <a:endParaRPr lang="de-DE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13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6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095C9944-13D5-4233-9938-A4D0573C993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/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09B8EF81-89F7-FD93-EBC0-D2B48F34D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err="1">
                <a:solidFill>
                  <a:srgbClr val="0064B4"/>
                </a:solidFill>
                <a:latin typeface="Arial (Überschriften)"/>
                <a:ea typeface="+mn-ea"/>
                <a:cs typeface="+mn-cs"/>
              </a:rPr>
              <a:t>Storable</a:t>
            </a:r>
            <a:r>
              <a:rPr lang="de-DE" sz="2000" dirty="0">
                <a:solidFill>
                  <a:srgbClr val="0064B4"/>
                </a:solidFill>
                <a:latin typeface="Arial (Überschriften)"/>
                <a:ea typeface="+mn-ea"/>
                <a:cs typeface="+mn-cs"/>
              </a:rPr>
              <a:t> and transportable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5F35C38-1A9D-444A-B8FC-80765D3FBA79}"/>
              </a:ext>
            </a:extLst>
          </p:cNvPr>
          <p:cNvSpPr txBox="1"/>
          <p:nvPr/>
        </p:nvSpPr>
        <p:spPr bwMode="gray">
          <a:xfrm rot="5400000">
            <a:off x="6482250" y="2481750"/>
            <a:ext cx="5143500" cy="180000"/>
          </a:xfrm>
          <a:prstGeom prst="rect">
            <a:avLst/>
          </a:prstGeom>
        </p:spPr>
        <p:txBody>
          <a:bodyPr vert="horz" wrap="none" lIns="144000" tIns="0" rIns="144000" bIns="0" rtlCol="0" anchor="ctr">
            <a:noAutofit/>
          </a:bodyPr>
          <a:lstStyle>
            <a:lvl1pPr indent="0" algn="r">
              <a:spcBef>
                <a:spcPts val="600"/>
              </a:spcBef>
              <a:buClr>
                <a:schemeClr val="accent1"/>
              </a:buClr>
              <a:buFontTx/>
              <a:buNone/>
              <a:defRPr sz="800">
                <a:solidFill>
                  <a:schemeClr val="accent1"/>
                </a:solidFill>
              </a:defRPr>
            </a:lvl1pPr>
            <a:lvl2pPr marL="36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2pPr>
            <a:lvl3pPr marL="54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72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90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e-DE" dirty="0"/>
              <a:t>Source: </a:t>
            </a:r>
            <a:r>
              <a:rPr lang="de-DE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VDE-Stock_Pipelines-bei-Sonnenuntergang_113099715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70E71DA-D59D-4352-8660-C94D29429869}"/>
              </a:ext>
            </a:extLst>
          </p:cNvPr>
          <p:cNvSpPr txBox="1"/>
          <p:nvPr/>
        </p:nvSpPr>
        <p:spPr>
          <a:xfrm>
            <a:off x="9314537" y="1321820"/>
            <a:ext cx="1487905" cy="4895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1000" dirty="0"/>
              <a:t>Picture Licence on 05.02.2022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D3DC8BF-8F9D-4D15-8EC7-AFEF6B30F5EE}"/>
              </a:ext>
            </a:extLst>
          </p:cNvPr>
          <p:cNvSpPr txBox="1"/>
          <p:nvPr/>
        </p:nvSpPr>
        <p:spPr>
          <a:xfrm>
            <a:off x="9246597" y="2130609"/>
            <a:ext cx="3111690" cy="7389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Pipelines</a:t>
            </a:r>
            <a:r>
              <a:rPr lang="de-DE" sz="1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de-DE" sz="1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VDE-Stock_Pipelines-bei-Sonnenuntergang_113099715_bht2000 / stock.adobe.com</a:t>
            </a:r>
            <a:endParaRPr lang="de-DE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544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nhaltsplatzhalter 10" descr="Ein Bild, das Text, Baum, Gras, draußen enthält.&#10;&#10;Automatisch generierte Beschreibung">
            <a:extLst>
              <a:ext uri="{FF2B5EF4-FFF2-40B4-BE49-F238E27FC236}">
                <a16:creationId xmlns:a16="http://schemas.microsoft.com/office/drawing/2014/main" id="{6942146E-0D8B-BA75-7BEB-3A2E3669780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737" y="-29926"/>
            <a:ext cx="10636681" cy="5173426"/>
          </a:xfr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09B8EF81-89F7-FD93-EBC0-D2B48F34D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3600000"/>
            <a:ext cx="7344000" cy="615442"/>
          </a:xfrm>
          <a:solidFill>
            <a:schemeClr val="bg1"/>
          </a:solidFill>
        </p:spPr>
        <p:txBody>
          <a:bodyPr vert="horz" wrap="none" lIns="288000" tIns="72000" rIns="288000" bIns="72000" rtlCol="0" anchor="ctr" anchorCtr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>
              <a:contourClr>
                <a:schemeClr val="tx1">
                  <a:lumMod val="95000"/>
                  <a:lumOff val="5000"/>
                </a:schemeClr>
              </a:contourClr>
            </a:sp3d>
          </a:bodyPr>
          <a:lstStyle/>
          <a:p>
            <a:r>
              <a:rPr lang="en-US" sz="2000" dirty="0">
                <a:solidFill>
                  <a:srgbClr val="0064B4"/>
                </a:solidFill>
                <a:latin typeface="Arial (Überschriften)"/>
                <a:cs typeface="+mn-cs"/>
              </a:rPr>
              <a:t>Applications with fossil fuels are being electrified – </a:t>
            </a:r>
            <a:br>
              <a:rPr lang="en-US" sz="2000" dirty="0">
                <a:solidFill>
                  <a:srgbClr val="0064B4"/>
                </a:solidFill>
                <a:latin typeface="Arial (Überschriften)"/>
                <a:cs typeface="+mn-cs"/>
              </a:rPr>
            </a:br>
            <a:r>
              <a:rPr lang="en-US" sz="2000" dirty="0">
                <a:solidFill>
                  <a:srgbClr val="0064B4"/>
                </a:solidFill>
                <a:latin typeface="Arial (Überschriften)"/>
                <a:cs typeface="+mn-cs"/>
              </a:rPr>
              <a:t>examples of electric cars or heat pumps</a:t>
            </a:r>
            <a:endParaRPr lang="de-DE" sz="2000" dirty="0">
              <a:solidFill>
                <a:srgbClr val="0064B4"/>
              </a:solidFill>
              <a:latin typeface="Arial (Überschriften)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70E71DA-D59D-4352-8660-C94D29429869}"/>
              </a:ext>
            </a:extLst>
          </p:cNvPr>
          <p:cNvSpPr txBox="1"/>
          <p:nvPr/>
        </p:nvSpPr>
        <p:spPr>
          <a:xfrm>
            <a:off x="9912046" y="1321820"/>
            <a:ext cx="1487905" cy="76301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1000" dirty="0"/>
              <a:t>Picture Licence VDE DAM: </a:t>
            </a:r>
            <a:r>
              <a:rPr lang="de-DE" sz="1000" b="1" i="0" dirty="0">
                <a:solidFill>
                  <a:srgbClr val="575757"/>
                </a:solidFill>
                <a:effectLst/>
                <a:latin typeface="canto-font"/>
              </a:rPr>
              <a:t>Ladestation-fuer-Elektrofahrzeuge_337790119.jpeg</a:t>
            </a:r>
            <a:endParaRPr lang="de-DE" sz="1000" dirty="0"/>
          </a:p>
          <a:p>
            <a:pPr algn="l"/>
            <a:endParaRPr lang="de-DE" sz="10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6C47B22-D680-935D-F5F9-1183634D4EB5}"/>
              </a:ext>
            </a:extLst>
          </p:cNvPr>
          <p:cNvSpPr txBox="1"/>
          <p:nvPr/>
        </p:nvSpPr>
        <p:spPr bwMode="gray">
          <a:xfrm rot="5400000">
            <a:off x="7540138" y="2972776"/>
            <a:ext cx="3048123" cy="135000"/>
          </a:xfrm>
          <a:prstGeom prst="rect">
            <a:avLst/>
          </a:prstGeom>
        </p:spPr>
        <p:txBody>
          <a:bodyPr vert="horz" wrap="none" lIns="108000" tIns="0" rIns="108000" bIns="0" rtlCol="0" anchor="ctr">
            <a:noAutofit/>
          </a:bodyPr>
          <a:lstStyle>
            <a:lvl1pPr indent="0" algn="r">
              <a:spcBef>
                <a:spcPts val="600"/>
              </a:spcBef>
              <a:buClr>
                <a:schemeClr val="accent1"/>
              </a:buClr>
              <a:buFontTx/>
              <a:buNone/>
              <a:defRPr sz="800">
                <a:solidFill>
                  <a:schemeClr val="accent1"/>
                </a:solidFill>
              </a:defRPr>
            </a:lvl1pPr>
            <a:lvl2pPr marL="36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2pPr>
            <a:lvl3pPr marL="54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72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90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sz="600" dirty="0"/>
              <a:t>Source: Adobe Stock </a:t>
            </a:r>
            <a:r>
              <a:rPr lang="de-DE" sz="600" dirty="0"/>
              <a:t>Noel</a:t>
            </a:r>
            <a:r>
              <a:rPr lang="de-DE" sz="600" b="1" dirty="0">
                <a:hlinkClick r:id="rId4"/>
              </a:rPr>
              <a:t> </a:t>
            </a:r>
            <a:endParaRPr lang="de-DE" sz="600" b="1" dirty="0"/>
          </a:p>
        </p:txBody>
      </p:sp>
    </p:spTree>
    <p:extLst>
      <p:ext uri="{BB962C8B-B14F-4D97-AF65-F5344CB8AC3E}">
        <p14:creationId xmlns:p14="http://schemas.microsoft.com/office/powerpoint/2010/main" val="228797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0B12DE-A465-1D0C-0EB0-FEAA1EB3A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Comparison of the supply capacity of a wind turbine for different drive technologies - The electric car with battery is the most efficient</a:t>
            </a:r>
            <a:endParaRPr lang="de-DE" sz="1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8B9D37-50B2-340D-7713-A51495EB3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1E7D3-1333-45EE-ABB9-51527D316BA3}" type="slidenum">
              <a:rPr lang="de-DE" noProof="0" smtClean="0"/>
              <a:pPr/>
              <a:t>8</a:t>
            </a:fld>
            <a:endParaRPr lang="de-DE" noProof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53DADA8-E912-F2B4-0B49-C5F0205B3B9E}"/>
              </a:ext>
            </a:extLst>
          </p:cNvPr>
          <p:cNvSpPr/>
          <p:nvPr/>
        </p:nvSpPr>
        <p:spPr>
          <a:xfrm>
            <a:off x="442800" y="1275606"/>
            <a:ext cx="1248880" cy="273844"/>
          </a:xfrm>
          <a:prstGeom prst="rect">
            <a:avLst/>
          </a:prstGeom>
          <a:solidFill>
            <a:srgbClr val="006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Energy source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C862B7C-8057-83E2-8050-F2381681A61C}"/>
              </a:ext>
            </a:extLst>
          </p:cNvPr>
          <p:cNvSpPr/>
          <p:nvPr/>
        </p:nvSpPr>
        <p:spPr>
          <a:xfrm>
            <a:off x="1766458" y="1275606"/>
            <a:ext cx="1224136" cy="273844"/>
          </a:xfrm>
          <a:prstGeom prst="rect">
            <a:avLst/>
          </a:prstGeom>
          <a:solidFill>
            <a:srgbClr val="006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Energy </a:t>
            </a:r>
            <a:r>
              <a:rPr lang="de-DE" sz="1200" b="1" dirty="0" err="1"/>
              <a:t>carrier</a:t>
            </a:r>
            <a:endParaRPr lang="de-DE" sz="1200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D3EA27C-5D7F-33AD-51A9-55DB9555DCC4}"/>
              </a:ext>
            </a:extLst>
          </p:cNvPr>
          <p:cNvSpPr/>
          <p:nvPr/>
        </p:nvSpPr>
        <p:spPr>
          <a:xfrm>
            <a:off x="3062602" y="1283748"/>
            <a:ext cx="1320888" cy="2738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Drive </a:t>
            </a:r>
            <a:r>
              <a:rPr lang="de-DE" sz="1200" b="1" dirty="0" err="1"/>
              <a:t>system</a:t>
            </a:r>
            <a:endParaRPr lang="de-DE" sz="1200" b="1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B9AC8DF-F255-AF1F-CC49-A593ABB70A60}"/>
              </a:ext>
            </a:extLst>
          </p:cNvPr>
          <p:cNvSpPr/>
          <p:nvPr/>
        </p:nvSpPr>
        <p:spPr>
          <a:xfrm>
            <a:off x="4479558" y="1283748"/>
            <a:ext cx="1320888" cy="2738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b="1" dirty="0" err="1"/>
              <a:t>Locally</a:t>
            </a:r>
            <a:r>
              <a:rPr lang="de-DE" sz="900" b="1" dirty="0"/>
              <a:t> </a:t>
            </a:r>
          </a:p>
          <a:p>
            <a:pPr algn="ctr"/>
            <a:r>
              <a:rPr lang="de-DE" sz="900" b="1" dirty="0" err="1"/>
              <a:t>emission-free</a:t>
            </a:r>
            <a:endParaRPr lang="de-DE" sz="900" b="1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FC5901C-E04F-DB9B-A3EF-5F7C9494B113}"/>
              </a:ext>
            </a:extLst>
          </p:cNvPr>
          <p:cNvSpPr/>
          <p:nvPr/>
        </p:nvSpPr>
        <p:spPr>
          <a:xfrm>
            <a:off x="5880869" y="1288166"/>
            <a:ext cx="2604660" cy="2738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a 3 MW wind turbine supplies ...</a:t>
            </a:r>
            <a:endParaRPr lang="de-DE" sz="1200" b="1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2794930-5C55-4472-8703-93FFE99464F6}"/>
              </a:ext>
            </a:extLst>
          </p:cNvPr>
          <p:cNvSpPr/>
          <p:nvPr/>
        </p:nvSpPr>
        <p:spPr>
          <a:xfrm>
            <a:off x="442800" y="1635646"/>
            <a:ext cx="1248880" cy="25708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de-DE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de-DE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de-DE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e.g. Wind </a:t>
            </a:r>
            <a:r>
              <a:rPr lang="de-DE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turbine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/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MW, 2.000 h per </a:t>
            </a:r>
            <a:r>
              <a:rPr lang="de-DE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year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4F60220-5B99-2584-8350-4C9E76A64529}"/>
              </a:ext>
            </a:extLst>
          </p:cNvPr>
          <p:cNvSpPr txBox="1"/>
          <p:nvPr/>
        </p:nvSpPr>
        <p:spPr>
          <a:xfrm rot="16200000">
            <a:off x="7498459" y="2535461"/>
            <a:ext cx="264183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200"/>
              </a:spcBef>
              <a:buClr>
                <a:srgbClr val="0064B4"/>
              </a:buClr>
            </a:pPr>
            <a:r>
              <a:rPr lang="de-DE" sz="600" dirty="0"/>
              <a:t>Source: VDE </a:t>
            </a:r>
            <a:r>
              <a:rPr lang="en-US" sz="600" dirty="0"/>
              <a:t>Study Powertrain portfolio of the future</a:t>
            </a:r>
            <a:endParaRPr lang="de-DE" sz="600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807CC58-8AF0-03DB-A8B0-661121E7CCD2}"/>
              </a:ext>
            </a:extLst>
          </p:cNvPr>
          <p:cNvSpPr/>
          <p:nvPr/>
        </p:nvSpPr>
        <p:spPr>
          <a:xfrm flipV="1">
            <a:off x="1835696" y="2571750"/>
            <a:ext cx="6865504" cy="720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74C71A0-2993-D84C-A710-6C41EAB9E7CB}"/>
              </a:ext>
            </a:extLst>
          </p:cNvPr>
          <p:cNvSpPr/>
          <p:nvPr/>
        </p:nvSpPr>
        <p:spPr>
          <a:xfrm flipV="1">
            <a:off x="1857296" y="3363838"/>
            <a:ext cx="6865504" cy="720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E283304-C5C0-7D14-967C-898942674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60" y="1752659"/>
            <a:ext cx="998476" cy="99417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A3D973A-C662-DBFB-6EE7-5746EE51E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1710105"/>
            <a:ext cx="2604660" cy="70099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3DDED8C-6466-9965-8233-EF75830DB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0" y="2700401"/>
            <a:ext cx="2585010" cy="59142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3FA5D80-790C-6568-965D-403ADD166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840" y="3487953"/>
            <a:ext cx="2381436" cy="85252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428F0A09-79DE-8E68-008F-C5997AEF5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7568" y="1660063"/>
            <a:ext cx="2366840" cy="85903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79A2B144-B309-4B6C-31D0-F641D5FA59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6938" y="2679748"/>
            <a:ext cx="1115088" cy="68439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08330E3C-0439-76CA-99BD-E0FB4F5FE7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6938" y="3660705"/>
            <a:ext cx="1121255" cy="414377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D90BB348-B42E-2AFB-C32A-4EFFF81224EC}"/>
              </a:ext>
            </a:extLst>
          </p:cNvPr>
          <p:cNvSpPr txBox="1"/>
          <p:nvPr/>
        </p:nvSpPr>
        <p:spPr>
          <a:xfrm>
            <a:off x="1763688" y="1832506"/>
            <a:ext cx="122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Electrical</a:t>
            </a:r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power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83901C6B-F235-5938-8D2B-431C11EE9F0B}"/>
              </a:ext>
            </a:extLst>
          </p:cNvPr>
          <p:cNvSpPr txBox="1"/>
          <p:nvPr/>
        </p:nvSpPr>
        <p:spPr>
          <a:xfrm>
            <a:off x="1824890" y="2828294"/>
            <a:ext cx="1226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de-DE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1C1F8A3-4295-9301-3F52-B821D2804499}"/>
              </a:ext>
            </a:extLst>
          </p:cNvPr>
          <p:cNvSpPr txBox="1"/>
          <p:nvPr/>
        </p:nvSpPr>
        <p:spPr>
          <a:xfrm>
            <a:off x="1835696" y="3723878"/>
            <a:ext cx="1226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eFuels</a:t>
            </a:r>
            <a:endParaRPr lang="de-DE" sz="1400" b="1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6A5046A-A90F-E074-8577-8E1BE7208353}"/>
              </a:ext>
            </a:extLst>
          </p:cNvPr>
          <p:cNvSpPr txBox="1"/>
          <p:nvPr/>
        </p:nvSpPr>
        <p:spPr>
          <a:xfrm rot="16200000">
            <a:off x="7762286" y="3640938"/>
            <a:ext cx="1226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250 </a:t>
            </a:r>
            <a:r>
              <a:rPr lang="de-DE" sz="10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cars</a:t>
            </a:r>
            <a:endParaRPr lang="de-DE" sz="1400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5CF598D7-968A-EA89-6BCE-A1E9C74257B6}"/>
              </a:ext>
            </a:extLst>
          </p:cNvPr>
          <p:cNvSpPr txBox="1"/>
          <p:nvPr/>
        </p:nvSpPr>
        <p:spPr>
          <a:xfrm rot="16200000">
            <a:off x="7768629" y="2866830"/>
            <a:ext cx="1226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600 </a:t>
            </a:r>
            <a:r>
              <a:rPr lang="de-DE" sz="10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cars</a:t>
            </a:r>
            <a:endParaRPr lang="de-DE" sz="1400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811B134B-8935-3FD3-2209-B7F8D48B6722}"/>
              </a:ext>
            </a:extLst>
          </p:cNvPr>
          <p:cNvSpPr txBox="1"/>
          <p:nvPr/>
        </p:nvSpPr>
        <p:spPr>
          <a:xfrm rot="16200000">
            <a:off x="7774972" y="1933246"/>
            <a:ext cx="1226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1.600 </a:t>
            </a:r>
            <a:r>
              <a:rPr lang="de-DE" sz="10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cars</a:t>
            </a:r>
            <a:endParaRPr lang="de-DE" sz="1400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33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5CC50C0-F78B-F18E-BFD6-444FBDDEB2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21660B-B196-4B6E-ABDA-12A117223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All-Electric and </a:t>
            </a:r>
            <a:r>
              <a:rPr lang="de-DE" sz="3200" dirty="0" err="1"/>
              <a:t>Connected</a:t>
            </a:r>
            <a:r>
              <a:rPr lang="de-DE" sz="3200" dirty="0"/>
              <a:t> Society - </a:t>
            </a:r>
            <a:br>
              <a:rPr lang="de-DE" sz="3200" dirty="0"/>
            </a:br>
            <a:r>
              <a:rPr lang="de-DE" sz="3200" dirty="0"/>
              <a:t>IEC </a:t>
            </a:r>
            <a:r>
              <a:rPr lang="de-DE" sz="3200" dirty="0" err="1"/>
              <a:t>current</a:t>
            </a:r>
            <a:r>
              <a:rPr lang="de-DE" sz="3200" dirty="0"/>
              <a:t> </a:t>
            </a:r>
            <a:r>
              <a:rPr lang="de-DE" sz="3200" dirty="0" err="1"/>
              <a:t>activities</a:t>
            </a:r>
            <a:endParaRPr lang="de-DE" sz="32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6A28059-4C44-46CC-B6F3-9006E0DBEA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00" y="1215461"/>
            <a:ext cx="4707782" cy="2796449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C50D6FC2-3F69-495A-A0E6-0B128095759D}"/>
              </a:ext>
            </a:extLst>
          </p:cNvPr>
          <p:cNvSpPr/>
          <p:nvPr/>
        </p:nvSpPr>
        <p:spPr bwMode="gray">
          <a:xfrm>
            <a:off x="84352" y="3569026"/>
            <a:ext cx="1932062" cy="504056"/>
          </a:xfrm>
          <a:prstGeom prst="ellipse">
            <a:avLst/>
          </a:prstGeom>
          <a:noFill/>
          <a:ln w="38100" algn="ctr">
            <a:solidFill>
              <a:srgbClr val="0064B4"/>
            </a:solidFill>
            <a:miter lim="800000"/>
            <a:headEnd/>
            <a:tailEnd/>
          </a:ln>
          <a:effectLst/>
        </p:spPr>
        <p:txBody>
          <a:bodyPr lIns="144000" tIns="36000" rIns="144000" bIns="36000" rtlCol="0" anchor="ctr"/>
          <a:lstStyle/>
          <a:p>
            <a:pPr algn="ctr"/>
            <a:endParaRPr lang="de-DE" sz="1100" b="1" kern="0">
              <a:solidFill>
                <a:srgbClr val="FFFFFF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F2C6B0F-C1F0-D5FD-5732-34329CF4A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1337059"/>
            <a:ext cx="2873103" cy="380644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30ED7A2-495B-32C5-1E86-61EEC020E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278" y="1203599"/>
            <a:ext cx="2307467" cy="3096344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819A4AD7-F0D9-AF71-2697-BF4C505ACF64}"/>
              </a:ext>
            </a:extLst>
          </p:cNvPr>
          <p:cNvSpPr/>
          <p:nvPr/>
        </p:nvSpPr>
        <p:spPr bwMode="gray">
          <a:xfrm>
            <a:off x="6232226" y="3723878"/>
            <a:ext cx="2468973" cy="576065"/>
          </a:xfrm>
          <a:prstGeom prst="ellipse">
            <a:avLst/>
          </a:prstGeom>
          <a:noFill/>
          <a:ln w="38100" algn="ctr">
            <a:solidFill>
              <a:srgbClr val="0064B4"/>
            </a:solidFill>
            <a:miter lim="800000"/>
            <a:headEnd/>
            <a:tailEnd/>
          </a:ln>
          <a:effectLst/>
        </p:spPr>
        <p:txBody>
          <a:bodyPr lIns="144000" tIns="36000" rIns="144000" bIns="36000" rtlCol="0" anchor="ctr"/>
          <a:lstStyle/>
          <a:p>
            <a:pPr algn="ctr"/>
            <a:endParaRPr lang="de-DE" sz="1100" b="1" kern="0">
              <a:solidFill>
                <a:srgbClr val="FFFFFF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7868E24-DBB6-779B-7829-6BE1C4053D86}"/>
              </a:ext>
            </a:extLst>
          </p:cNvPr>
          <p:cNvSpPr/>
          <p:nvPr/>
        </p:nvSpPr>
        <p:spPr bwMode="gray">
          <a:xfrm>
            <a:off x="3567931" y="2042066"/>
            <a:ext cx="2664296" cy="722701"/>
          </a:xfrm>
          <a:prstGeom prst="ellipse">
            <a:avLst/>
          </a:prstGeom>
          <a:noFill/>
          <a:ln w="38100" algn="ctr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144000" tIns="36000" rIns="144000" bIns="36000" rtlCol="0" anchor="ctr"/>
          <a:lstStyle/>
          <a:p>
            <a:pPr algn="ctr"/>
            <a:endParaRPr lang="de-DE" sz="1100" b="1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4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Presentation IEC 2019_16x9">
  <a:themeElements>
    <a:clrScheme name="IEC-Jael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BBB59"/>
      </a:accent1>
      <a:accent2>
        <a:srgbClr val="002060"/>
      </a:accent2>
      <a:accent3>
        <a:srgbClr val="FFFF00"/>
      </a:accent3>
      <a:accent4>
        <a:srgbClr val="003300"/>
      </a:accent4>
      <a:accent5>
        <a:srgbClr val="FFFFFF"/>
      </a:accent5>
      <a:accent6>
        <a:srgbClr val="99663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2013_chips_Test 19.09.2013.potx" id="{C2340E39-8B8C-49C6-8C2A-0CEBFD3C4943}" vid="{D6445C84-EC53-4790-8715-6B0835C1A702}"/>
    </a:ext>
  </a:extLst>
</a:theme>
</file>

<file path=ppt/theme/theme2.xml><?xml version="1.0" encoding="utf-8"?>
<a:theme xmlns:a="http://schemas.openxmlformats.org/drawingml/2006/main" name="Office Theme">
  <a:themeElements>
    <a:clrScheme name="ETSI">
      <a:dk1>
        <a:srgbClr val="050D14"/>
      </a:dk1>
      <a:lt1>
        <a:srgbClr val="FFFFFF"/>
      </a:lt1>
      <a:dk2>
        <a:srgbClr val="0072AC"/>
      </a:dk2>
      <a:lt2>
        <a:srgbClr val="E5DF92"/>
      </a:lt2>
      <a:accent1>
        <a:srgbClr val="014176"/>
      </a:accent1>
      <a:accent2>
        <a:srgbClr val="9EC5DE"/>
      </a:accent2>
      <a:accent3>
        <a:srgbClr val="5E686A"/>
      </a:accent3>
      <a:accent4>
        <a:srgbClr val="DF552E"/>
      </a:accent4>
      <a:accent5>
        <a:srgbClr val="84BE42"/>
      </a:accent5>
      <a:accent6>
        <a:srgbClr val="7F4F8E"/>
      </a:accent6>
      <a:hlink>
        <a:srgbClr val="002B78"/>
      </a:hlink>
      <a:folHlink>
        <a:srgbClr val="9CC8F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 w="38100">
          <a:solidFill>
            <a:schemeClr val="accent1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TSI-Corporate_Presentation_2023.pptx" id="{80DD7675-44A5-454B-BA48-11D0F960F436}" vid="{A7A2B1AF-1C69-4505-A40C-04490406B8C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815cb7-0af1-47aa-8b69-11e2afafd8f7">
      <Terms xmlns="http://schemas.microsoft.com/office/infopath/2007/PartnerControls"/>
    </lcf76f155ced4ddcb4097134ff3c332f>
    <TaxCatchAll xmlns="712c50fd-e8b2-4e4c-9308-0b53d74d20f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703387BCA40E4FB0523293498AF9F9" ma:contentTypeVersion="11" ma:contentTypeDescription="Create a new document." ma:contentTypeScope="" ma:versionID="b6a496891919a8f949aafeeaa92dd0dd">
  <xsd:schema xmlns:xsd="http://www.w3.org/2001/XMLSchema" xmlns:xs="http://www.w3.org/2001/XMLSchema" xmlns:p="http://schemas.microsoft.com/office/2006/metadata/properties" xmlns:ns2="712c50fd-e8b2-4e4c-9308-0b53d74d20fa" xmlns:ns3="39815cb7-0af1-47aa-8b69-11e2afafd8f7" targetNamespace="http://schemas.microsoft.com/office/2006/metadata/properties" ma:root="true" ma:fieldsID="809fb337dc397d7f55910c3f3fe1bfd0" ns2:_="" ns3:_="">
    <xsd:import namespace="712c50fd-e8b2-4e4c-9308-0b53d74d20fa"/>
    <xsd:import namespace="39815cb7-0af1-47aa-8b69-11e2afafd8f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2c50fd-e8b2-4e4c-9308-0b53d74d20f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d17231a-b3ba-4225-a25f-a2d4aba35ce7}" ma:internalName="TaxCatchAll" ma:showField="CatchAllData" ma:web="712c50fd-e8b2-4e4c-9308-0b53d74d20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15cb7-0af1-47aa-8b69-11e2afafd8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fd3c702-1e94-4359-a2ce-26b5441be7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83BBB3-8B33-44D2-BC03-8C4E02CC4B26}">
  <ds:schemaRefs>
    <ds:schemaRef ds:uri="728fbe84-70bc-4238-bc5e-b89b076b5d8c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0f14ca37-1bb3-4235-9760-95fcc4ece5e5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CC1C539-22D0-4E19-BBA1-D10EED6C8372}"/>
</file>

<file path=customXml/itemProps3.xml><?xml version="1.0" encoding="utf-8"?>
<ds:datastoreItem xmlns:ds="http://schemas.openxmlformats.org/officeDocument/2006/customXml" ds:itemID="{9771BCE4-9F6C-493E-B0C0-7901E522E3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IEC 2019_16x9</Template>
  <TotalTime>0</TotalTime>
  <Words>1310</Words>
  <Application>Microsoft Office PowerPoint</Application>
  <PresentationFormat>Bildschirmpräsentation (16:9)</PresentationFormat>
  <Paragraphs>289</Paragraphs>
  <Slides>24</Slides>
  <Notes>21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24</vt:i4>
      </vt:variant>
    </vt:vector>
  </HeadingPairs>
  <TitlesOfParts>
    <vt:vector size="33" baseType="lpstr">
      <vt:lpstr>Arial</vt:lpstr>
      <vt:lpstr>Arial (Überschriften)</vt:lpstr>
      <vt:lpstr>Calibri</vt:lpstr>
      <vt:lpstr>canto-font</vt:lpstr>
      <vt:lpstr>Poppins</vt:lpstr>
      <vt:lpstr>Symbol</vt:lpstr>
      <vt:lpstr>Wingdings</vt:lpstr>
      <vt:lpstr>Presentation IEC 2019_16x9</vt:lpstr>
      <vt:lpstr>Office Theme</vt:lpstr>
      <vt:lpstr>ICT Standards Enabling Global Sustainability Goals – The All-Electric and Connected Society (AECS)</vt:lpstr>
      <vt:lpstr>PowerPoint-Präsentation</vt:lpstr>
      <vt:lpstr>The Energy Challenge</vt:lpstr>
      <vt:lpstr>Unlimited availability</vt:lpstr>
      <vt:lpstr>Economically producible</vt:lpstr>
      <vt:lpstr>Storable and transportable</vt:lpstr>
      <vt:lpstr>Applications with fossil fuels are being electrified –  examples of electric cars or heat pumps</vt:lpstr>
      <vt:lpstr>Comparison of the supply capacity of a wind turbine for different drive technologies - The electric car with battery is the most efficient</vt:lpstr>
      <vt:lpstr>All-Electric and Connected Society -  IEC current activities</vt:lpstr>
      <vt:lpstr>PowerPoint-Präsentation</vt:lpstr>
      <vt:lpstr>PowerPoint-Präsentation</vt:lpstr>
      <vt:lpstr>Definition of the All-Electric and Connected Society (AECS by IEC SMB/ahG 95)</vt:lpstr>
      <vt:lpstr>On the way to the All-Electric and Connected Society</vt:lpstr>
      <vt:lpstr>On the way to the All-Electric and Connected Society</vt:lpstr>
      <vt:lpstr>Connecting data spaces of different sectors                                            simplified presentation</vt:lpstr>
      <vt:lpstr>On the way to the All-Electric and Connected Society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IEC and UN SDG</vt:lpstr>
      <vt:lpstr>PowerPoint-Präsentation</vt:lpstr>
      <vt:lpstr>Thank you for your attention</vt:lpstr>
    </vt:vector>
  </TitlesOfParts>
  <Company>International Electrotechnical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Ehrlich, Gabriela</dc:creator>
  <cp:lastModifiedBy>Stein, Johannes</cp:lastModifiedBy>
  <cp:revision>101</cp:revision>
  <dcterms:created xsi:type="dcterms:W3CDTF">2019-08-26T10:44:36Z</dcterms:created>
  <dcterms:modified xsi:type="dcterms:W3CDTF">2023-04-23T14:23:13Z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0x01010057703387BCA40E4FB0523293498AF9F9</vt:lpwstr>
  </property>
  <property fmtid="{D5CDD505-2E9C-101B-9397-08002B2CF9AE}" pid="3" name="Order">
    <vt:r8>805600</vt:r8>
  </property>
</Properties>
</file>