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0"/>
  </p:notesMasterIdLst>
  <p:handoutMasterIdLst>
    <p:handoutMasterId r:id="rId11"/>
  </p:handoutMasterIdLst>
  <p:sldIdLst>
    <p:sldId id="339" r:id="rId2"/>
    <p:sldId id="336" r:id="rId3"/>
    <p:sldId id="355" r:id="rId4"/>
    <p:sldId id="357" r:id="rId5"/>
    <p:sldId id="356" r:id="rId6"/>
    <p:sldId id="354" r:id="rId7"/>
    <p:sldId id="358" r:id="rId8"/>
    <p:sldId id="338" r:id="rId9"/>
  </p:sldIdLst>
  <p:sldSz cx="9144000" cy="6858000" type="screen4x3"/>
  <p:notesSz cx="6921500" cy="10083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6600"/>
    <a:srgbClr val="1A4669"/>
    <a:srgbClr val="C6D254"/>
    <a:srgbClr val="B1D254"/>
    <a:srgbClr val="2A6EA8"/>
    <a:srgbClr val="0F5C77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64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anose="02020603050405020304" pitchFamily="18" charset="0"/>
              </a:defRPr>
            </a:lvl1pPr>
          </a:lstStyle>
          <a:p>
            <a:fld id="{D583481E-E099-4E3D-A61E-86D4007EEF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434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anose="02020603050405020304" pitchFamily="18" charset="0"/>
              </a:defRPr>
            </a:lvl1pPr>
          </a:lstStyle>
          <a:p>
            <a:fld id="{5F47C962-767D-445A-AAF2-CEC763871E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0502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817BF9-90BB-4E06-AA0C-B238BA73C77F}" type="slidenum">
              <a:rPr lang="en-GB" altLang="en-US">
                <a:latin typeface="Times New Roman" panose="02020603050405020304" pitchFamily="18" charset="0"/>
              </a:rPr>
              <a:pPr eaLnBrk="1" hangingPunct="1"/>
              <a:t>1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5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A88794-49AA-464C-AD7A-A1C4829D6076}" type="slidenum">
              <a:rPr lang="en-GB" altLang="en-US">
                <a:latin typeface="Times New Roman" panose="02020603050405020304" pitchFamily="18" charset="0"/>
              </a:rPr>
              <a:pPr eaLnBrk="1" hangingPunct="1"/>
              <a:t>2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5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A88794-49AA-464C-AD7A-A1C4829D6076}" type="slidenum">
              <a:rPr lang="en-GB" altLang="en-US">
                <a:latin typeface="Times New Roman" panose="02020603050405020304" pitchFamily="18" charset="0"/>
              </a:rPr>
              <a:pPr eaLnBrk="1" hangingPunct="1"/>
              <a:t>3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0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A88794-49AA-464C-AD7A-A1C4829D6076}" type="slidenum">
              <a:rPr lang="en-GB" altLang="en-US">
                <a:latin typeface="Times New Roman" panose="02020603050405020304" pitchFamily="18" charset="0"/>
              </a:rPr>
              <a:pPr eaLnBrk="1" hangingPunct="1"/>
              <a:t>4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14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A88794-49AA-464C-AD7A-A1C4829D6076}" type="slidenum">
              <a:rPr lang="en-GB" altLang="en-US">
                <a:latin typeface="Times New Roman" panose="02020603050405020304" pitchFamily="18" charset="0"/>
              </a:rPr>
              <a:pPr eaLnBrk="1" hangingPunct="1"/>
              <a:t>5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6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6DD684-A63C-432F-A0FB-30D284384CF8}" type="slidenum">
              <a:rPr lang="en-GB" altLang="en-US">
                <a:latin typeface="Times New Roman" panose="02020603050405020304" pitchFamily="18" charset="0"/>
              </a:rPr>
              <a:pPr eaLnBrk="1" hangingPunct="1"/>
              <a:t>6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0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A88794-49AA-464C-AD7A-A1C4829D6076}" type="slidenum">
              <a:rPr lang="en-GB" altLang="en-US">
                <a:latin typeface="Times New Roman" panose="02020603050405020304" pitchFamily="18" charset="0"/>
              </a:rPr>
              <a:pPr eaLnBrk="1" hangingPunct="1"/>
              <a:t>7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D25BD3-99D3-49CF-BE4C-F53A6C27B1CF}" type="slidenum">
              <a:rPr lang="en-GB" altLang="en-US">
                <a:latin typeface="Times New Roman" panose="02020603050405020304" pitchFamily="18" charset="0"/>
              </a:rPr>
              <a:pPr eaLnBrk="1" hangingPunct="1"/>
              <a:t>8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3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9733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4F2F85-168F-44A5-868D-2DD5D06C7F1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3166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0EF4DC-2AEB-4DF5-A0D9-54856384BB0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4717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4D04A-25C4-4172-BFF0-7DA0B83E17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9077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930066-D780-4195-A147-5549B74927A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6362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139C41-3B29-413C-8E09-DD4D1B018BC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9104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52F94F-BC80-4141-BCF1-81E331EE037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1237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2887F2-0366-4A14-9181-4101B372C0F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84647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248D21-FB6F-40B9-B945-2C5FDD1EB0C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76838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97F8E6-CFB9-467E-92B2-42C81399E7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8266480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3E54B3-D96D-4FA5-B7A8-D219C6A59C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84073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8E810C-D595-42BF-97D8-0B792939B2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49366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51A276-0E9E-41B1-8C09-0D1ACD30C0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50537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A81C64-F720-426A-9905-35D857D010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333175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39A1A-A8C8-4C85-85E2-A3000A83477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5275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1FF3BD-4F8A-4378-9054-8944CB3AA9D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2025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F2093-7CA3-4E5D-B16D-F23DCF5F8F5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1186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E65587-BF21-457D-A4DE-28D957A55DE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6576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9762CB-E06A-4077-9E96-AA95C5D1DAF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7228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5082D2-D004-439D-BA72-CCD80C939B1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307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2021.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EB4E3"/>
                </a:solidFill>
              </a:defRPr>
            </a:lvl1pPr>
          </a:lstStyle>
          <a:p>
            <a:fld id="{E55B1C7D-0550-4731-A4EA-B2285392BBD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199" r:id="rId4"/>
    <p:sldLayoutId id="2147485200" r:id="rId5"/>
    <p:sldLayoutId id="2147485201" r:id="rId6"/>
    <p:sldLayoutId id="2147485202" r:id="rId7"/>
    <p:sldLayoutId id="2147485203" r:id="rId8"/>
    <p:sldLayoutId id="2147485204" r:id="rId9"/>
    <p:sldLayoutId id="2147485205" r:id="rId10"/>
    <p:sldLayoutId id="2147485206" r:id="rId11"/>
    <p:sldLayoutId id="2147485207" r:id="rId12"/>
    <p:sldLayoutId id="2147485208" r:id="rId13"/>
    <p:sldLayoutId id="2147485209" r:id="rId14"/>
    <p:sldLayoutId id="2147485210" r:id="rId15"/>
    <p:sldLayoutId id="2147485211" r:id="rId16"/>
    <p:sldLayoutId id="2147485212" r:id="rId17"/>
    <p:sldLayoutId id="2147485213" r:id="rId18"/>
    <p:sldLayoutId id="2147485214" r:id="rId19"/>
    <p:sldLayoutId id="2147485215" r:id="rId20"/>
  </p:sldLayoutIdLst>
  <p:transition>
    <p:wipe dir="r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3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bs.etsi.org/rep/HF/en30154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tf600@groups.etsi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TF600@groups.etsi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/>
              <a:t>Improving participation in the development of EN 301 549</a:t>
            </a:r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22052" y="5738812"/>
            <a:ext cx="8080375" cy="777993"/>
          </a:xfrm>
        </p:spPr>
        <p:txBody>
          <a:bodyPr/>
          <a:lstStyle/>
          <a:p>
            <a:pPr>
              <a:defRPr/>
            </a:pPr>
            <a:r>
              <a:rPr lang="en-US" dirty="0"/>
              <a:t>The work of ETSI STF600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222124"/>
            <a:ext cx="8088313" cy="514350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Mike Pluke for </a:t>
            </a:r>
            <a:r>
              <a:rPr lang="en-GB" dirty="0"/>
              <a:t>19th meeting of JWG “</a:t>
            </a:r>
            <a:r>
              <a:rPr lang="en-GB" dirty="0" err="1"/>
              <a:t>eAccessibility</a:t>
            </a:r>
            <a:r>
              <a:rPr lang="en-GB" dirty="0"/>
              <a:t>”</a:t>
            </a:r>
            <a:r>
              <a:rPr lang="en-US" dirty="0"/>
              <a:t> 27</a:t>
            </a:r>
            <a:r>
              <a:rPr lang="en-US" baseline="30000" dirty="0"/>
              <a:t>th</a:t>
            </a:r>
            <a:r>
              <a:rPr lang="en-US" dirty="0"/>
              <a:t> May 2021</a:t>
            </a:r>
            <a:endParaRPr lang="he-IL" dirty="0"/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898989"/>
                </a:solidFill>
                <a:latin typeface="Calibri" panose="020F0502020204030204" pitchFamily="34" charset="0"/>
              </a:rPr>
              <a:t>© ETSI 2021. All rights reserved</a:t>
            </a:r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new foru</a:t>
            </a:r>
            <a:r>
              <a:rPr lang="en-GB" dirty="0">
                <a:ea typeface="Times New Roman" panose="02020603050405020304" pitchFamily="18" charset="0"/>
              </a:rPr>
              <a:t>m for evaluating proposed changes</a:t>
            </a:r>
            <a:endParaRPr lang="he-IL" altLang="en-US" dirty="0"/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ETSI has setup STF600 with the aim of</a:t>
            </a:r>
          </a:p>
          <a:p>
            <a:pPr lvl="1"/>
            <a:r>
              <a:rPr lang="en-GB" altLang="en-US" dirty="0"/>
              <a:t>creating and curating an additional forum to facilitate discussions of possible changes to </a:t>
            </a:r>
            <a:br>
              <a:rPr lang="en-GB" altLang="en-US" dirty="0"/>
            </a:br>
            <a:r>
              <a:rPr lang="en-GB" altLang="en-US" dirty="0"/>
              <a:t>EN 301 549</a:t>
            </a:r>
          </a:p>
          <a:p>
            <a:r>
              <a:rPr lang="en-GB" altLang="en-US" dirty="0"/>
              <a:t>Changes to the standard will still be formally approved using the current procedures </a:t>
            </a:r>
          </a:p>
          <a:p>
            <a:pPr lvl="1"/>
            <a:r>
              <a:rPr lang="en-GB" altLang="en-US" dirty="0"/>
              <a:t>Proposed changes and the resolution of those changes being collated in a Word document</a:t>
            </a:r>
          </a:p>
          <a:p>
            <a:pPr lvl="1"/>
            <a:r>
              <a:rPr lang="en-GB" altLang="en-US" dirty="0"/>
              <a:t>Final agreement/amendment of the comment resolutions taking place at a JWG meeting</a:t>
            </a:r>
          </a:p>
          <a:p>
            <a:r>
              <a:rPr lang="en-GB" altLang="en-US" dirty="0"/>
              <a:t>So the new forum is not a replacement but an additional arena for discussions.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59492E-4741-4162-B56B-549076B1E867}" type="slidenum">
              <a:rPr lang="en-GB" altLang="en-US">
                <a:solidFill>
                  <a:srgbClr val="8EB4E3"/>
                </a:solidFill>
              </a:rPr>
              <a:pPr eaLnBrk="1" hangingPunct="1"/>
              <a:t>2</a:t>
            </a:fld>
            <a:endParaRPr lang="en-GB" altLang="en-US">
              <a:solidFill>
                <a:srgbClr val="8EB4E3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898989"/>
                </a:solidFill>
                <a:latin typeface="Calibri" panose="020F0502020204030204" pitchFamily="34" charset="0"/>
              </a:rPr>
              <a:t>© ETSI 2021. All rights reserved</a:t>
            </a:r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EN 301 549 discussion forum</a:t>
            </a:r>
            <a:endParaRPr lang="he-IL" altLang="en-US" dirty="0"/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forum has been setup in GitLab and is hosted by the ETSI IT department.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only uses the GitLab discussion features and not the more technical “repository”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Anybody (in the world) can read it at </a:t>
            </a:r>
            <a:r>
              <a:rPr lang="en-GB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https://labs.etsi.org/rep/HF/en301549/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GB" altLang="en-US" dirty="0"/>
              <a:t>People with an EOL account can post to it</a:t>
            </a:r>
          </a:p>
          <a:p>
            <a:r>
              <a:rPr lang="en-GB" altLang="en-US" dirty="0"/>
              <a:t>Others can submit issues/comments via email to </a:t>
            </a:r>
            <a:r>
              <a:rPr lang="en-GB" altLang="en-US" dirty="0">
                <a:hlinkClick r:id="rId4"/>
              </a:rPr>
              <a:t>stf600@groups.etsi.org</a:t>
            </a:r>
            <a:r>
              <a:rPr lang="en-GB" altLang="en-US" dirty="0"/>
              <a:t> . </a:t>
            </a:r>
          </a:p>
          <a:p>
            <a:r>
              <a:rPr lang="en-GB" altLang="en-US" dirty="0"/>
              <a:t>The STF will then publish the (non-spam) email submissions in GitLab  - possibly after asking the submitter for clarifications.</a:t>
            </a:r>
          </a:p>
          <a:p>
            <a:endParaRPr lang="en-US" alt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59492E-4741-4162-B56B-549076B1E867}" type="slidenum">
              <a:rPr lang="en-GB" altLang="en-US">
                <a:solidFill>
                  <a:srgbClr val="8EB4E3"/>
                </a:solidFill>
              </a:rPr>
              <a:pPr eaLnBrk="1" hangingPunct="1"/>
              <a:t>3</a:t>
            </a:fld>
            <a:endParaRPr lang="en-GB" altLang="en-US">
              <a:solidFill>
                <a:srgbClr val="8EB4E3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898989"/>
                </a:solidFill>
                <a:latin typeface="Calibri" panose="020F0502020204030204" pitchFamily="34" charset="0"/>
              </a:rPr>
              <a:t>© ETSI 2021. All rights reserved</a:t>
            </a:r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4516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 the forum is used</a:t>
            </a:r>
            <a:endParaRPr lang="he-IL" altLang="en-US" dirty="0"/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discussion threads are separated out into “Issues” within GitLab.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Drafts of changes to the EN standard are in GitLab ”Snippets”, that are separated from (but cross linked to) the discussion threads. </a:t>
            </a:r>
          </a:p>
          <a:p>
            <a:r>
              <a:rPr lang="en-GB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This ensures that the sometimes quite lengthy changes are not fully or partly repeated in the issue threads.</a:t>
            </a:r>
            <a:endParaRPr lang="en-GB" sz="2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Labels are used to make the contents sortable by topic. STF members will be responsible for assigning the correct labels.</a:t>
            </a:r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59492E-4741-4162-B56B-549076B1E867}" type="slidenum">
              <a:rPr lang="en-GB" altLang="en-US">
                <a:solidFill>
                  <a:srgbClr val="8EB4E3"/>
                </a:solidFill>
              </a:rPr>
              <a:pPr eaLnBrk="1" hangingPunct="1"/>
              <a:t>4</a:t>
            </a:fld>
            <a:endParaRPr lang="en-GB" altLang="en-US">
              <a:solidFill>
                <a:srgbClr val="8EB4E3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898989"/>
                </a:solidFill>
                <a:latin typeface="Calibri" panose="020F0502020204030204" pitchFamily="34" charset="0"/>
              </a:rPr>
              <a:t>© ETSI 2021. All rights reserved</a:t>
            </a:r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4591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Current status</a:t>
            </a:r>
            <a:endParaRPr lang="he-IL" altLang="en-US" dirty="0"/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STF has pre-populated the forum with draft 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issues”</a:t>
            </a:r>
          </a:p>
          <a:p>
            <a:r>
              <a:rPr lang="en-GB" dirty="0">
                <a:ea typeface="Times New Roman" panose="02020603050405020304" pitchFamily="18" charset="0"/>
                <a:cs typeface="Calibri" panose="020F0502020204030204" pitchFamily="34" charset="0"/>
              </a:rPr>
              <a:t>The issues relate to drivers such as the publication of WCAG  2.2, the EAA, possible future internationalization, etc.</a:t>
            </a:r>
          </a:p>
          <a:p>
            <a:r>
              <a:rPr lang="en-GB" dirty="0">
                <a:ea typeface="Times New Roman" panose="02020603050405020304" pitchFamily="18" charset="0"/>
                <a:cs typeface="Calibri" panose="020F0502020204030204" pitchFamily="34" charset="0"/>
              </a:rPr>
              <a:t>The JWG still </a:t>
            </a:r>
            <a:r>
              <a:rPr lang="en-GB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decides when an update to EN 301 549 is needed, and which drivers the update should address</a:t>
            </a:r>
          </a:p>
          <a:p>
            <a:r>
              <a:rPr lang="en-GB" dirty="0">
                <a:ea typeface="Times New Roman" panose="02020603050405020304" pitchFamily="18" charset="0"/>
                <a:cs typeface="Calibri" panose="020F0502020204030204" pitchFamily="34" charset="0"/>
              </a:rPr>
              <a:t>The most developed issues relate</a:t>
            </a:r>
            <a:r>
              <a:rPr lang="en-GB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to how proposed new Success Criteria could be integrated into EN 301 549, should the JWG decide to align with WCAG 2.2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59492E-4741-4162-B56B-549076B1E867}" type="slidenum">
              <a:rPr lang="en-GB" altLang="en-US">
                <a:solidFill>
                  <a:srgbClr val="8EB4E3"/>
                </a:solidFill>
              </a:rPr>
              <a:pPr eaLnBrk="1" hangingPunct="1"/>
              <a:t>5</a:t>
            </a:fld>
            <a:endParaRPr lang="en-GB" altLang="en-US">
              <a:solidFill>
                <a:srgbClr val="8EB4E3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898989"/>
                </a:solidFill>
                <a:latin typeface="Calibri" panose="020F0502020204030204" pitchFamily="34" charset="0"/>
              </a:rPr>
              <a:t>© ETSI 2021. All rights reserved</a:t>
            </a:r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2181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Short demo</a:t>
            </a:r>
            <a:endParaRPr lang="he-IL" alt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20973" y="3306171"/>
            <a:ext cx="59150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sz="5400" dirty="0"/>
              <a:t>Demo</a:t>
            </a:r>
            <a:endParaRPr lang="he-IL" alt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A1D516-E5C6-4991-A9BB-1A4970BECF91}" type="slidenum">
              <a:rPr lang="en-GB" altLang="en-US">
                <a:solidFill>
                  <a:srgbClr val="8EB4E3"/>
                </a:solidFill>
              </a:rPr>
              <a:pPr eaLnBrk="1" hangingPunct="1"/>
              <a:t>6</a:t>
            </a:fld>
            <a:endParaRPr lang="en-GB" altLang="en-US">
              <a:solidFill>
                <a:srgbClr val="8EB4E3"/>
              </a:solidFill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898989"/>
                </a:solidFill>
                <a:latin typeface="Calibri" panose="020F0502020204030204" pitchFamily="34" charset="0"/>
              </a:rPr>
              <a:t>© ETSI 2021. All rights reserved</a:t>
            </a:r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next</a:t>
            </a:r>
            <a:endParaRPr lang="he-IL" altLang="en-US" dirty="0"/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 are welcome to read, add proposals and comment from now on!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However, we will not proceed further with WCAG 2.2 related changes until 2.2 has become a Recommendation</a:t>
            </a:r>
          </a:p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Attempts to formally agree such changes will not take place until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JWG has determined that this is the way to go.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Comments on the system and procedures are also warmly welcomed by the STF!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4"/>
            <a:endParaRPr lang="en-US" alt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59492E-4741-4162-B56B-549076B1E867}" type="slidenum">
              <a:rPr lang="en-GB" altLang="en-US">
                <a:solidFill>
                  <a:srgbClr val="8EB4E3"/>
                </a:solidFill>
              </a:rPr>
              <a:pPr eaLnBrk="1" hangingPunct="1"/>
              <a:t>7</a:t>
            </a:fld>
            <a:endParaRPr lang="en-GB" altLang="en-US">
              <a:solidFill>
                <a:srgbClr val="8EB4E3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898989"/>
                </a:solidFill>
                <a:latin typeface="Calibri" panose="020F0502020204030204" pitchFamily="34" charset="0"/>
              </a:rPr>
              <a:t>© ETSI 2021. All rights reserved</a:t>
            </a:r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7406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team</a:t>
            </a:r>
            <a:endParaRPr lang="he-IL" altLang="en-US" dirty="0"/>
          </a:p>
        </p:txBody>
      </p:sp>
      <p:sp>
        <p:nvSpPr>
          <p:cNvPr id="38915" name="מציין מיקום תוכן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48050"/>
          </a:xfrm>
        </p:spPr>
        <p:txBody>
          <a:bodyPr/>
          <a:lstStyle/>
          <a:p>
            <a:pPr algn="ctr">
              <a:buNone/>
            </a:pPr>
            <a:r>
              <a:rPr lang="en-GB" altLang="en-US" dirty="0"/>
              <a:t>Mike Pluke (STF Leader), </a:t>
            </a:r>
            <a:br>
              <a:rPr lang="en-GB" altLang="en-US" dirty="0"/>
            </a:br>
            <a:r>
              <a:rPr lang="en-GB" altLang="en-US" dirty="0"/>
              <a:t>Pär Lannerö</a:t>
            </a:r>
          </a:p>
          <a:p>
            <a:pPr algn="ctr">
              <a:buFontTx/>
              <a:buNone/>
            </a:pPr>
            <a:endParaRPr lang="en-GB" altLang="en-US" dirty="0"/>
          </a:p>
          <a:p>
            <a:pPr algn="ctr">
              <a:buFontTx/>
              <a:buNone/>
            </a:pPr>
            <a:r>
              <a:rPr lang="en-GB" altLang="en-US" dirty="0"/>
              <a:t>Contact Details:</a:t>
            </a:r>
          </a:p>
          <a:p>
            <a:pPr algn="ctr">
              <a:buFontTx/>
              <a:buNone/>
            </a:pPr>
            <a:r>
              <a:rPr lang="en-GB" altLang="en-US" dirty="0">
                <a:hlinkClick r:id="rId3"/>
              </a:rPr>
              <a:t>STF600@groups.etsi.org</a:t>
            </a:r>
            <a:r>
              <a:rPr lang="en-GB" altLang="en-US" dirty="0"/>
              <a:t> </a:t>
            </a:r>
          </a:p>
          <a:p>
            <a:pPr algn="ctr">
              <a:buFontTx/>
              <a:buNone/>
            </a:pPr>
            <a:endParaRPr lang="en-GB" altLang="en-US" dirty="0"/>
          </a:p>
          <a:p>
            <a:pPr algn="ctr">
              <a:buFontTx/>
              <a:buNone/>
            </a:pPr>
            <a:endParaRPr lang="he-IL" alt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1067D6-A47C-46BD-9929-27A57207073A}" type="slidenum">
              <a:rPr lang="en-GB" altLang="en-US">
                <a:solidFill>
                  <a:srgbClr val="8EB4E3"/>
                </a:solidFill>
              </a:rPr>
              <a:pPr eaLnBrk="1" hangingPunct="1"/>
              <a:t>8</a:t>
            </a:fld>
            <a:endParaRPr lang="en-GB" altLang="en-US">
              <a:solidFill>
                <a:srgbClr val="8EB4E3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1881188" y="5208588"/>
            <a:ext cx="5611812" cy="830262"/>
          </a:xfrm>
          <a:prstGeom prst="roundRect">
            <a:avLst>
              <a:gd name="adj" fmla="val 10735"/>
            </a:avLst>
          </a:prstGeom>
          <a:solidFill>
            <a:srgbClr val="1A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dirty="0">
                <a:latin typeface="Calibri" pitchFamily="34" charset="0"/>
              </a:rPr>
              <a:t>Thank you!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3891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898989"/>
                </a:solidFill>
                <a:latin typeface="Calibri" panose="020F0502020204030204" pitchFamily="34" charset="0"/>
              </a:rPr>
              <a:t>© ETSI 2021. All rights reserved</a:t>
            </a:r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243</TotalTime>
  <Words>566</Words>
  <Application>Microsoft Office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Improving participation in the development of EN 301 549</vt:lpstr>
      <vt:lpstr>A new forum for evaluating proposed changes</vt:lpstr>
      <vt:lpstr>The EN 301 549 discussion forum</vt:lpstr>
      <vt:lpstr>How the forum is used</vt:lpstr>
      <vt:lpstr>Current status</vt:lpstr>
      <vt:lpstr>Short demo</vt:lpstr>
      <vt:lpstr>What next</vt:lpstr>
      <vt:lpstr>The team</vt:lpstr>
    </vt:vector>
  </TitlesOfParts>
  <Company>ETSI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- TITLE - TITLE</dc:title>
  <dc:creator>Alberto Berrini</dc:creator>
  <dc:description>© ETSI 2009. All rights reserved</dc:description>
  <cp:lastModifiedBy>Mike Pluke</cp:lastModifiedBy>
  <cp:revision>18</cp:revision>
  <dcterms:created xsi:type="dcterms:W3CDTF">2014-10-28T14:35:14Z</dcterms:created>
  <dcterms:modified xsi:type="dcterms:W3CDTF">2021-05-18T15:36:43Z</dcterms:modified>
  <cp:contentStatus>February 2009</cp:contentStatus>
</cp:coreProperties>
</file>