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5"/>
  </p:sldMasterIdLst>
  <p:notesMasterIdLst>
    <p:notesMasterId r:id="rId17"/>
  </p:notesMasterIdLst>
  <p:handoutMasterIdLst>
    <p:handoutMasterId r:id="rId18"/>
  </p:handoutMasterIdLst>
  <p:sldIdLst>
    <p:sldId id="339" r:id="rId6"/>
    <p:sldId id="447" r:id="rId7"/>
    <p:sldId id="437" r:id="rId8"/>
    <p:sldId id="443" r:id="rId9"/>
    <p:sldId id="448" r:id="rId10"/>
    <p:sldId id="454" r:id="rId11"/>
    <p:sldId id="449" r:id="rId12"/>
    <p:sldId id="451" r:id="rId13"/>
    <p:sldId id="452" r:id="rId14"/>
    <p:sldId id="453" r:id="rId15"/>
    <p:sldId id="455" r:id="rId16"/>
  </p:sldIdLst>
  <p:sldSz cx="9144000" cy="6858000" type="screen4x3"/>
  <p:notesSz cx="6797675" cy="992822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ent VRECK" initials="LV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DDB1"/>
    <a:srgbClr val="0000FF"/>
    <a:srgbClr val="99FF33"/>
    <a:srgbClr val="66FF66"/>
    <a:srgbClr val="00FF00"/>
    <a:srgbClr val="FFB9B9"/>
    <a:srgbClr val="FFFF75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76" autoAdjust="0"/>
    <p:restoredTop sz="83931" autoAdjust="0"/>
  </p:normalViewPr>
  <p:slideViewPr>
    <p:cSldViewPr snapToGrid="0">
      <p:cViewPr varScale="1">
        <p:scale>
          <a:sx n="86" d="100"/>
          <a:sy n="86" d="100"/>
        </p:scale>
        <p:origin x="90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367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commentAuthors" Target="commentAuthor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>
              <a:defRPr sz="12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F0FD76B-379E-49DF-8A6B-6CED92D1F88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8787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>
            <a:lvl1pPr algn="r"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4875"/>
            <a:ext cx="4981575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defTabSz="928978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68" tIns="46434" rIns="92868" bIns="46434" numCol="1" anchor="b" anchorCtr="0" compatLnSpc="1">
            <a:prstTxWarp prst="textNoShape">
              <a:avLst/>
            </a:prstTxWarp>
          </a:bodyPr>
          <a:lstStyle>
            <a:lvl1pPr algn="r" defTabSz="928978">
              <a:defRPr sz="1200">
                <a:latin typeface="Times New Roman" panose="02020603050405020304" pitchFamily="18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DE600646-7789-49E9-AADD-B18CC947E8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5513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28688"/>
            <a:fld id="{9053B360-E1B7-435A-B6DD-4926C02F2D8B}" type="slidenum">
              <a:rPr lang="en-GB" altLang="en-US" smtClean="0">
                <a:cs typeface="Arial" charset="0"/>
              </a:rPr>
              <a:pPr defTabSz="928688"/>
              <a:t>1</a:t>
            </a:fld>
            <a:endParaRPr lang="en-GB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1618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E600646-7789-49E9-AADD-B18CC947E89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1675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תמונה 6" descr="open-slid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42950" y="4981193"/>
            <a:ext cx="8067675" cy="684277"/>
          </a:xfrm>
        </p:spPr>
        <p:txBody>
          <a:bodyPr anchor="t"/>
          <a:lstStyle>
            <a:lvl1pPr algn="l">
              <a:defRPr sz="2800" b="1" cap="all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42949" y="5474970"/>
            <a:ext cx="8081011" cy="514350"/>
          </a:xfrm>
        </p:spPr>
        <p:txBody>
          <a:bodyPr anchor="ctr"/>
          <a:lstStyle>
            <a:lvl1pPr marL="0" indent="0" algn="l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1"/>
          </p:nvPr>
        </p:nvSpPr>
        <p:spPr>
          <a:xfrm>
            <a:off x="742949" y="6000768"/>
            <a:ext cx="8088631" cy="514350"/>
          </a:xfrm>
        </p:spPr>
        <p:txBody>
          <a:bodyPr anchor="ctr"/>
          <a:lstStyle>
            <a:lvl1pPr marL="0" indent="0" algn="l">
              <a:buNone/>
              <a:defRPr sz="16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ETSI 2012. All rights reserved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AD73023-3B9D-244F-8E81-1339128098B0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EE73-EC43-6747-9F5F-E1059099A9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68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A9B08-D935-40E8-AABA-A0615E6F4C0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-84138" y="6529388"/>
            <a:ext cx="381001" cy="365125"/>
          </a:xfrm>
        </p:spPr>
        <p:txBody>
          <a:bodyPr/>
          <a:lstStyle>
            <a:lvl1pPr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F0AA1CC-EE3A-4280-89B2-1E12629315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7" descr="Imag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1371600"/>
            <a:ext cx="26193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05500" cy="4610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4FC25-CB74-42BC-BC5D-138CBB4A0F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ETSI 2012. All rights reserved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7" descr="Image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1371600"/>
            <a:ext cx="261937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25" cy="4552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428E4-9E20-4DF4-BCCE-6897E76148D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ETSI 2012. All rights reserved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6" descr="Divider1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75" y="0"/>
            <a:ext cx="91376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2313" y="5349876"/>
            <a:ext cx="7772400" cy="660400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2313" y="6067425"/>
            <a:ext cx="7772400" cy="434975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3EF3B-919B-4A9E-B50E-5EEA9FD7DF2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2012.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554C8-3BD7-4612-9F30-9BC093AA774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352037-FBCF-4539-806E-CC1B2153361C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A9D87-7451-4BDB-9270-57C5C4AEFB9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תמונה 6" descr="content-slide.jpg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76225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1800" y="6588125"/>
            <a:ext cx="52101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898989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© ETSI 2014.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-95250" y="6588125"/>
            <a:ext cx="381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EB4E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1F0ADCD-B0BB-4C2D-82CA-7FD1150BDB4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39" r:id="rId1"/>
    <p:sldLayoutId id="2147485440" r:id="rId2"/>
    <p:sldLayoutId id="2147485441" r:id="rId3"/>
    <p:sldLayoutId id="2147485442" r:id="rId4"/>
    <p:sldLayoutId id="2147485443" r:id="rId5"/>
    <p:sldLayoutId id="2147485444" r:id="rId6"/>
    <p:sldLayoutId id="2147485445" r:id="rId7"/>
    <p:sldLayoutId id="2147485446" r:id="rId8"/>
    <p:sldLayoutId id="2147485447" r:id="rId9"/>
    <p:sldLayoutId id="2147485448" r:id="rId10"/>
  </p:sldLayoutIdLst>
  <p:transition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90000"/>
        <a:buBlip>
          <a:blip r:embed="rId13"/>
        </a:buBlip>
        <a:defRPr sz="2400" kern="1200">
          <a:solidFill>
            <a:srgbClr val="40404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2000" kern="1200">
          <a:solidFill>
            <a:srgbClr val="404040"/>
          </a:solidFill>
          <a:latin typeface="Calibri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20000"/>
        <a:buFont typeface="Arial" charset="0"/>
        <a:buChar char="•"/>
        <a:defRPr sz="1600" kern="1200">
          <a:solidFill>
            <a:srgbClr val="404040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si.org/deliver/etsi_gs/NFV/001_099/001/01.01.01_60/gs_NFV001v010101p.pdf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>
            <a:spLocks noGrp="1"/>
          </p:cNvSpPr>
          <p:nvPr>
            <p:ph type="title"/>
          </p:nvPr>
        </p:nvSpPr>
        <p:spPr>
          <a:xfrm>
            <a:off x="722313" y="5041901"/>
            <a:ext cx="7772400" cy="660400"/>
          </a:xfrm>
        </p:spPr>
        <p:txBody>
          <a:bodyPr/>
          <a:lstStyle/>
          <a:p>
            <a:pPr eaLnBrk="1" hangingPunct="1">
              <a:defRPr/>
            </a:pPr>
            <a:r>
              <a:rPr lang="en-GB" cap="none" dirty="0" smtClean="0"/>
              <a:t>Information Modelling </a:t>
            </a:r>
            <a:r>
              <a:rPr lang="en-GB" cap="none" smtClean="0"/>
              <a:t>Workshop Overview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2" y="6423025"/>
            <a:ext cx="8310175" cy="434975"/>
          </a:xfrm>
        </p:spPr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 *Hosted by CableLabs</a:t>
            </a:r>
            <a:r>
              <a:rPr lang="en-GB" dirty="0"/>
              <a:t>, Louisville, Colorado </a:t>
            </a:r>
            <a:r>
              <a:rPr lang="en-GB" dirty="0" smtClean="0"/>
              <a:t>USA, January </a:t>
            </a:r>
            <a:r>
              <a:rPr lang="en-GB" dirty="0"/>
              <a:t>13-14, </a:t>
            </a:r>
            <a:r>
              <a:rPr lang="en-GB" dirty="0" smtClean="0"/>
              <a:t>2016*</a:t>
            </a:r>
            <a:endParaRPr lang="en-US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 bwMode="auto">
          <a:xfrm>
            <a:off x="722313" y="5988050"/>
            <a:ext cx="77724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None/>
              <a:defRPr sz="2000" b="1" kern="120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Michael Brenner, </a:t>
            </a:r>
            <a:r>
              <a:rPr lang="en-GB" dirty="0" err="1" smtClean="0"/>
              <a:t>ClearPath</a:t>
            </a:r>
            <a:r>
              <a:rPr lang="en-GB" dirty="0" smtClean="0"/>
              <a:t> Networks, ETSI NFV ISG Vice-Chairman</a:t>
            </a:r>
          </a:p>
          <a:p>
            <a:r>
              <a:rPr lang="en-US" dirty="0" smtClean="0"/>
              <a:t>Klaus Martiny, Deutsche Telekom, NOC Vice-Chairman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2"/>
          <p:cNvSpPr txBox="1">
            <a:spLocks/>
          </p:cNvSpPr>
          <p:nvPr/>
        </p:nvSpPr>
        <p:spPr bwMode="auto">
          <a:xfrm>
            <a:off x="457200" y="1332084"/>
            <a:ext cx="8229600" cy="4879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Blip>
                <a:blip r:embed="rId2"/>
              </a:buBlip>
              <a:defRPr sz="2400" kern="1200">
                <a:solidFill>
                  <a:srgbClr val="40404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•"/>
              <a:defRPr sz="2000" kern="1200">
                <a:solidFill>
                  <a:srgbClr val="404040"/>
                </a:solidFill>
                <a:latin typeface="Calibri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•"/>
              <a:defRPr sz="1600" kern="1200">
                <a:solidFill>
                  <a:srgbClr val="404040"/>
                </a:solidFill>
                <a:latin typeface="Calibri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•"/>
              <a:defRPr sz="1600" kern="1200">
                <a:solidFill>
                  <a:srgbClr val="404040"/>
                </a:solidFill>
                <a:latin typeface="Calibri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buChar char="•"/>
              <a:defRPr sz="1600" kern="1200">
                <a:solidFill>
                  <a:srgbClr val="404040"/>
                </a:solidFill>
                <a:latin typeface="Calibri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rgbClr val="00FF00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End of March, 2016 (Conference call, Date: TBD)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120000"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Follow up, initial statement for each organization plan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120000"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Review/align work programs and develop proposals for NFV IM collaboration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"/>
              <a:cs typeface="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Middle of June, 2016 (Joint Workshop, Date/location: TBD)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itchFamily="34" charset="0"/>
              <a:ea typeface=""/>
              <a:cs typeface="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120000"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404040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Presentation and analysis of detailed plan from each organization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"/>
              <a:cs typeface="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Middle of September, 2016 (Conference call, Date: TBD)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itchFamily="34" charset="0"/>
              <a:ea typeface=""/>
              <a:cs typeface=""/>
            </a:endParaRP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120000"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Progress update from each organization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120000"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Review/align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itchFamily="34" charset="0"/>
              <a:ea typeface=""/>
              <a:cs typeface="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Pct val="90000"/>
              <a:buFontTx/>
              <a:buBlip>
                <a:blip r:embed="rId2"/>
              </a:buBlip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End of December, 2016 (Joint Workshop, Date/location: TBD)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120000"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Joint report on alignment of information model across industry including collaborative action completed by each organization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120000"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Final presentation from each organization</a:t>
            </a:r>
          </a:p>
          <a:p>
            <a:pPr marL="742950" marR="0" lvl="1" indent="-2857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1F497D"/>
              </a:buClr>
              <a:buSzPct val="120000"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Discuss additional actions for 2017 and plan implementations</a:t>
            </a:r>
          </a:p>
        </p:txBody>
      </p:sp>
      <p:sp>
        <p:nvSpPr>
          <p:cNvPr id="8" name="Titel 1"/>
          <p:cNvSpPr txBox="1">
            <a:spLocks/>
          </p:cNvSpPr>
          <p:nvPr/>
        </p:nvSpPr>
        <p:spPr bwMode="auto">
          <a:xfrm>
            <a:off x="276225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chemeClr val="tx2"/>
                </a:solidFill>
                <a:latin typeface="Calibri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Network Operators </a:t>
            </a:r>
            <a:r>
              <a:rPr kumimoji="0" lang="de-DE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desired</a:t>
            </a: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 </a:t>
            </a:r>
            <a:r>
              <a:rPr kumimoji="0" lang="de-DE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industry</a:t>
            </a:r>
            <a:r>
              <a:rPr kumimoji="0" lang="de-DE" sz="2800" b="1" i="0" u="none" strike="noStrike" kern="1200" cap="none" spc="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 </a:t>
            </a:r>
            <a:r>
              <a:rPr kumimoji="0" lang="de-DE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collaboration</a:t>
            </a: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 </a:t>
            </a:r>
            <a:r>
              <a:rPr kumimoji="0" lang="de-DE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timeline</a:t>
            </a: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 </a:t>
            </a:r>
            <a:r>
              <a:rPr kumimoji="0" lang="de-DE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for</a:t>
            </a:r>
            <a:r>
              <a:rPr kumimoji="0" lang="de-DE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 NFV </a:t>
            </a:r>
            <a:r>
              <a:rPr kumimoji="0" lang="de-DE" sz="2800" b="1" i="0" u="none" strike="noStrike" kern="1200" cap="none" spc="0" normalizeH="0" baseline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Information</a:t>
            </a:r>
            <a:r>
              <a:rPr kumimoji="0" lang="de-DE" sz="2800" b="1" i="0" u="none" strike="noStrike" kern="1200" cap="none" spc="0" normalizeH="0" noProof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Calibri" pitchFamily="34" charset="0"/>
                <a:ea typeface=""/>
                <a:cs typeface=""/>
              </a:rPr>
              <a:t> Model</a:t>
            </a:r>
            <a:endParaRPr kumimoji="0" lang="de-DE" sz="2800" b="1" i="0" u="none" strike="noStrike" kern="1200" cap="none" spc="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Calibri" pitchFamily="34" charset="0"/>
              <a:ea typeface=""/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384630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hat we achieved (and it is a LOT!)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327460"/>
            <a:ext cx="8296508" cy="5352120"/>
          </a:xfrm>
        </p:spPr>
        <p:txBody>
          <a:bodyPr/>
          <a:lstStyle/>
          <a:p>
            <a:r>
              <a:rPr lang="en-US" dirty="0" smtClean="0"/>
              <a:t>Very useful information sharing related to IM/DM affecting/affected by NFV, across organizations</a:t>
            </a:r>
          </a:p>
          <a:p>
            <a:r>
              <a:rPr lang="en-US" dirty="0" smtClean="0"/>
              <a:t>Agreed on the WS problem statement regarding IM/DM industry fragmentation and collected a set of issues affecting “the ideal” IM/DM work outcome for NFV, and associated proposals to address</a:t>
            </a:r>
          </a:p>
          <a:p>
            <a:pPr lvl="1"/>
            <a:r>
              <a:rPr lang="en-US" dirty="0" smtClean="0"/>
              <a:t>Shared a process for consolidating issues, with examples</a:t>
            </a:r>
          </a:p>
          <a:p>
            <a:r>
              <a:rPr lang="en-US" dirty="0" smtClean="0"/>
              <a:t>Shared a process for next steps in processing issues/proposals at each organization level</a:t>
            </a:r>
          </a:p>
          <a:p>
            <a:r>
              <a:rPr lang="en-US" dirty="0" smtClean="0"/>
              <a:t>Presented a potential timeline for progress reporting</a:t>
            </a:r>
          </a:p>
          <a:p>
            <a:r>
              <a:rPr lang="en-US" dirty="0" smtClean="0"/>
              <a:t>Agreed to share feedback on progress at end of March:</a:t>
            </a:r>
          </a:p>
          <a:p>
            <a:pPr lvl="1"/>
            <a:r>
              <a:rPr lang="en-US" dirty="0" smtClean="0"/>
              <a:t>Regarding processing the issues/proposals &amp; proposed timeline</a:t>
            </a:r>
          </a:p>
          <a:p>
            <a:r>
              <a:rPr lang="en-US" dirty="0" smtClean="0"/>
              <a:t>Agreed on messages to media/analyst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ETSI 2014. All rights reserved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0AA1CC-EE3A-4280-89B2-1E126293156B}" type="slidenum">
              <a:rPr lang="en-GB" smtClean="0"/>
              <a:pPr>
                <a:defRPr/>
              </a:pPr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5214792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 benefits we </a:t>
            </a:r>
            <a:r>
              <a:rPr lang="en-US" sz="2000" dirty="0"/>
              <a:t>are looking for in </a:t>
            </a:r>
            <a:r>
              <a:rPr lang="en-US" sz="2000" dirty="0" smtClean="0"/>
              <a:t>NFV (cf. ETSI GS NFV 001):</a:t>
            </a:r>
          </a:p>
          <a:p>
            <a:pPr marL="457200" lvl="1" indent="0">
              <a:buNone/>
            </a:pP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www.etsi.org/deliver/etsi_gs/NFV/001_099/001/01.01.01_60/gs_NFV001v010101p.pdf</a:t>
            </a:r>
            <a:endParaRPr lang="en-US" sz="1600" dirty="0" smtClean="0"/>
          </a:p>
          <a:p>
            <a:pPr marL="457200" lvl="1" indent="0">
              <a:buNone/>
            </a:pPr>
            <a:endParaRPr lang="en-US" sz="1600" dirty="0"/>
          </a:p>
          <a:p>
            <a:pPr lvl="1"/>
            <a:r>
              <a:rPr lang="en-US" sz="1800" dirty="0" smtClean="0"/>
              <a:t>Rapid </a:t>
            </a:r>
            <a:r>
              <a:rPr lang="en-US" sz="1800" dirty="0"/>
              <a:t>service innovation through software based deployment and operationalization of network functions and end-end </a:t>
            </a:r>
            <a:r>
              <a:rPr lang="en-US" sz="1800" dirty="0" smtClean="0"/>
              <a:t>services</a:t>
            </a:r>
          </a:p>
          <a:p>
            <a:pPr lvl="1"/>
            <a:r>
              <a:rPr lang="en-US" sz="1800" dirty="0" smtClean="0"/>
              <a:t>Improved </a:t>
            </a:r>
            <a:r>
              <a:rPr lang="en-US" sz="1800" dirty="0"/>
              <a:t>operational efficiencies resulting from common automation and operating </a:t>
            </a:r>
            <a:r>
              <a:rPr lang="en-US" sz="1800" dirty="0" smtClean="0"/>
              <a:t>procedures</a:t>
            </a:r>
          </a:p>
          <a:p>
            <a:pPr lvl="1"/>
            <a:r>
              <a:rPr lang="en-US" sz="1800" dirty="0" smtClean="0"/>
              <a:t>Reduced </a:t>
            </a:r>
            <a:r>
              <a:rPr lang="en-US" sz="1800" dirty="0"/>
              <a:t>power usage achieved by migrating workloads and powering down unused </a:t>
            </a:r>
            <a:r>
              <a:rPr lang="en-US" sz="1800" dirty="0" smtClean="0"/>
              <a:t>hardware</a:t>
            </a:r>
          </a:p>
          <a:p>
            <a:pPr lvl="1"/>
            <a:r>
              <a:rPr lang="en-US" sz="1800" dirty="0" smtClean="0"/>
              <a:t>Standardized </a:t>
            </a:r>
            <a:r>
              <a:rPr lang="en-US" sz="1800" dirty="0"/>
              <a:t>and open interfaces between network functions and their management entities so that decoupled network elements can be provided by different </a:t>
            </a:r>
            <a:r>
              <a:rPr lang="en-US" sz="1800" dirty="0" smtClean="0"/>
              <a:t>players</a:t>
            </a:r>
          </a:p>
          <a:p>
            <a:pPr lvl="1"/>
            <a:r>
              <a:rPr lang="en-US" sz="1800" dirty="0" smtClean="0"/>
              <a:t>Greater </a:t>
            </a:r>
            <a:r>
              <a:rPr lang="en-US" sz="1800" dirty="0"/>
              <a:t>flexibility in assigning VNFs to </a:t>
            </a:r>
            <a:r>
              <a:rPr lang="en-US" sz="1800" dirty="0" smtClean="0"/>
              <a:t>hardware</a:t>
            </a:r>
          </a:p>
          <a:p>
            <a:pPr lvl="1"/>
            <a:r>
              <a:rPr lang="en-US" sz="1800" dirty="0" smtClean="0"/>
              <a:t>Improved </a:t>
            </a:r>
            <a:r>
              <a:rPr lang="en-US" sz="1800" dirty="0"/>
              <a:t>capital efficiencies compared with dedicated hardware implementations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ETSI 2014.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0AA1CC-EE3A-4280-89B2-1E126293156B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74801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400" dirty="0" smtClean="0">
                <a:solidFill>
                  <a:srgbClr val="0070C0"/>
                </a:solidFill>
                <a:ea typeface="MS PGothic" pitchFamily="34" charset="-128"/>
              </a:rPr>
              <a:t>Objectives for Information Modelling Workshop</a:t>
            </a:r>
            <a:endParaRPr lang="en-US" altLang="en-US" sz="2400" dirty="0" smtClean="0">
              <a:solidFill>
                <a:srgbClr val="0070C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199" y="1600200"/>
            <a:ext cx="8447809" cy="4994275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Problem Statement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Different information models and data models are being used amongst SDOs and open source communities resulting in fragmentation and complexity for implementation hence increased cost and delayed time to market </a:t>
            </a:r>
            <a:endParaRPr lang="en-US" sz="1800" dirty="0">
              <a:solidFill>
                <a:schemeClr val="tx1"/>
              </a:solidFill>
            </a:endParaRPr>
          </a:p>
          <a:p>
            <a:pPr eaLnBrk="1" hangingPunct="1">
              <a:defRPr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dirty="0" smtClean="0">
                <a:solidFill>
                  <a:schemeClr val="tx2"/>
                </a:solidFill>
              </a:rPr>
              <a:t>Workshop Objectives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To seek consensus that there is a problem and that it should be addressed through industry collaboration</a:t>
            </a:r>
          </a:p>
          <a:p>
            <a:pPr lvl="1" eaLnBrk="1" hangingPunct="1">
              <a:defRPr/>
            </a:pPr>
            <a:r>
              <a:rPr lang="en-US" sz="1400" dirty="0" smtClean="0">
                <a:solidFill>
                  <a:schemeClr val="tx1"/>
                </a:solidFill>
              </a:rPr>
              <a:t>Do we know what the issues are: Issue 1</a:t>
            </a:r>
            <a:r>
              <a:rPr lang="en-US" sz="1400" smtClean="0">
                <a:solidFill>
                  <a:schemeClr val="tx1"/>
                </a:solidFill>
              </a:rPr>
              <a:t>, Issue 2, …</a:t>
            </a:r>
            <a:endParaRPr lang="en-US" sz="1400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To foster a spirit of collaboration and commitment to work together to address the problem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To understand how different information models and data models are impacted by NFV or are impacting NFV</a:t>
            </a:r>
          </a:p>
          <a:p>
            <a:pPr eaLnBrk="1" hangingPunct="1"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To reach agreement </a:t>
            </a:r>
            <a:r>
              <a:rPr lang="en-US" sz="1800" dirty="0">
                <a:solidFill>
                  <a:schemeClr val="tx1"/>
                </a:solidFill>
              </a:rPr>
              <a:t>on </a:t>
            </a:r>
            <a:r>
              <a:rPr lang="en-US" sz="1800" dirty="0" smtClean="0">
                <a:solidFill>
                  <a:schemeClr val="tx1"/>
                </a:solidFill>
              </a:rPr>
              <a:t>the next steps for collaboration towards harmonization </a:t>
            </a:r>
            <a:r>
              <a:rPr lang="en-US" sz="1800" dirty="0">
                <a:solidFill>
                  <a:schemeClr val="tx1"/>
                </a:solidFill>
              </a:rPr>
              <a:t>of the aspects of information models that are applicable to </a:t>
            </a:r>
            <a:r>
              <a:rPr lang="en-US" sz="1800" dirty="0" smtClean="0">
                <a:solidFill>
                  <a:schemeClr val="tx1"/>
                </a:solidFill>
              </a:rPr>
              <a:t>NFV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9A2CE2-68AC-42EF-A23B-5A2C3C580F41}" type="slidenum">
              <a:rPr lang="en-GB" altLang="zh-CN" smtClean="0">
                <a:latin typeface="Arial" charset="0"/>
                <a:cs typeface="Arial" charset="0"/>
              </a:rPr>
              <a:pPr/>
              <a:t>3</a:t>
            </a:fld>
            <a:endParaRPr lang="en-GB" altLang="zh-CN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4596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Day-1 Agenda</a:t>
            </a:r>
            <a:br>
              <a:rPr lang="en-US" dirty="0" smtClean="0"/>
            </a:br>
            <a:r>
              <a:rPr lang="en-US" sz="1800" dirty="0" smtClean="0"/>
              <a:t>Co-chaired by Klaus Martiny and Michael Brenner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1239"/>
            <a:ext cx="8229600" cy="5378943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4"/>
                </a:solidFill>
              </a:rPr>
              <a:t>08:00</a:t>
            </a:r>
            <a:r>
              <a:rPr lang="en-US" sz="2000" dirty="0">
                <a:solidFill>
                  <a:schemeClr val="accent4"/>
                </a:solidFill>
              </a:rPr>
              <a:t> </a:t>
            </a:r>
            <a:r>
              <a:rPr lang="en-US" sz="2000" dirty="0" smtClean="0">
                <a:solidFill>
                  <a:schemeClr val="accent4"/>
                </a:solidFill>
              </a:rPr>
              <a:t>– 09:00   Registration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09:00</a:t>
            </a:r>
            <a:r>
              <a:rPr lang="en-US" sz="2000" dirty="0" smtClean="0">
                <a:solidFill>
                  <a:schemeClr val="tx1"/>
                </a:solidFill>
              </a:rPr>
              <a:t>	Logistics, welcome and introductions (Host)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09:15</a:t>
            </a:r>
            <a:r>
              <a:rPr lang="en-US" sz="2000" dirty="0" smtClean="0">
                <a:solidFill>
                  <a:schemeClr val="tx1"/>
                </a:solidFill>
              </a:rPr>
              <a:t>	Information Modelling Workshop Overview (Chairs)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09:30</a:t>
            </a:r>
            <a:r>
              <a:rPr lang="en-US" sz="2000" dirty="0" smtClean="0">
                <a:solidFill>
                  <a:schemeClr val="tx1"/>
                </a:solidFill>
              </a:rPr>
              <a:t>	Overview of info/data modeling work by organization: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	ETSI NFV, 3GPP</a:t>
            </a:r>
            <a:r>
              <a:rPr lang="en-US" sz="2000" dirty="0">
                <a:solidFill>
                  <a:schemeClr val="tx1"/>
                </a:solidFill>
              </a:rPr>
              <a:t>, </a:t>
            </a:r>
            <a:r>
              <a:rPr lang="en-US" sz="2000" dirty="0" smtClean="0">
                <a:solidFill>
                  <a:schemeClr val="tx1"/>
                </a:solidFill>
              </a:rPr>
              <a:t>ONF,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10:45</a:t>
            </a:r>
            <a:r>
              <a:rPr lang="en-US" sz="2000" dirty="0" smtClean="0">
                <a:solidFill>
                  <a:schemeClr val="tx1"/>
                </a:solidFill>
              </a:rPr>
              <a:t>	Coffee break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11:00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Overview </a:t>
            </a:r>
            <a:r>
              <a:rPr lang="en-US" sz="2000" dirty="0" err="1" smtClean="0">
                <a:solidFill>
                  <a:schemeClr val="tx1"/>
                </a:solidFill>
              </a:rPr>
              <a:t>cont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>
                <a:solidFill>
                  <a:schemeClr val="tx1"/>
                </a:solidFill>
              </a:rPr>
              <a:t>ITU-T, </a:t>
            </a:r>
            <a:r>
              <a:rPr lang="en-US" sz="2000" dirty="0" smtClean="0">
                <a:solidFill>
                  <a:schemeClr val="tx1"/>
                </a:solidFill>
              </a:rPr>
              <a:t>TM-Forum, MEF, 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12:15	Lunch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13:00 	</a:t>
            </a:r>
            <a:r>
              <a:rPr lang="en-US" sz="2000" dirty="0" smtClean="0">
                <a:solidFill>
                  <a:schemeClr val="tx1"/>
                </a:solidFill>
              </a:rPr>
              <a:t>Overview </a:t>
            </a:r>
            <a:r>
              <a:rPr lang="en-US" sz="2000" dirty="0" err="1" smtClean="0">
                <a:solidFill>
                  <a:schemeClr val="tx1"/>
                </a:solidFill>
              </a:rPr>
              <a:t>cont</a:t>
            </a:r>
            <a:r>
              <a:rPr lang="en-US" sz="2000" dirty="0" smtClean="0">
                <a:solidFill>
                  <a:schemeClr val="tx1"/>
                </a:solidFill>
              </a:rPr>
              <a:t>: BBF, IETF, OASIS/TOSCA, </a:t>
            </a:r>
            <a:r>
              <a:rPr lang="en-US" sz="2000" dirty="0">
                <a:solidFill>
                  <a:schemeClr val="tx1"/>
                </a:solidFill>
              </a:rPr>
              <a:t>DMTF, OCC, </a:t>
            </a:r>
            <a:r>
              <a:rPr lang="en-US" sz="2000" dirty="0" smtClean="0">
                <a:solidFill>
                  <a:schemeClr val="tx1"/>
                </a:solidFill>
              </a:rPr>
              <a:t>OPNFV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15:30</a:t>
            </a:r>
            <a:r>
              <a:rPr lang="en-US" sz="2000" dirty="0" smtClean="0">
                <a:solidFill>
                  <a:schemeClr val="tx1"/>
                </a:solidFill>
              </a:rPr>
              <a:t>	Coffee break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15:45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Proposals for way forward by organization: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ATIS, 3GPP, </a:t>
            </a:r>
            <a:r>
              <a:rPr lang="en-US" sz="2000" dirty="0">
                <a:solidFill>
                  <a:schemeClr val="tx1"/>
                </a:solidFill>
              </a:rPr>
              <a:t>ONF, ITU-T, </a:t>
            </a:r>
            <a:r>
              <a:rPr lang="en-US" sz="2000" dirty="0" smtClean="0">
                <a:solidFill>
                  <a:schemeClr val="tx1"/>
                </a:solidFill>
              </a:rPr>
              <a:t>TM Forum, ETSI NFV, MEF, BBF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18:25	</a:t>
            </a:r>
            <a:r>
              <a:rPr lang="en-US" sz="2000" dirty="0" smtClean="0">
                <a:solidFill>
                  <a:schemeClr val="tx1"/>
                </a:solidFill>
              </a:rPr>
              <a:t>Coffee break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18:40	</a:t>
            </a:r>
            <a:r>
              <a:rPr lang="en-US" sz="2000" dirty="0" smtClean="0">
                <a:solidFill>
                  <a:schemeClr val="tx1"/>
                </a:solidFill>
              </a:rPr>
              <a:t>Wrap-up: discussion items to be addressed in Day 2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19:00</a:t>
            </a:r>
            <a:r>
              <a:rPr lang="en-US" sz="2000" dirty="0" smtClean="0">
                <a:solidFill>
                  <a:schemeClr val="tx1"/>
                </a:solidFill>
              </a:rPr>
              <a:t>	Close Day-1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ETSI 2014. All rights reserve by  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0AA1CC-EE3A-4280-89B2-1E126293156B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81073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Day-2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515815" cy="49879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08:00</a:t>
            </a:r>
            <a:r>
              <a:rPr lang="en-US" sz="2000" dirty="0" smtClean="0">
                <a:solidFill>
                  <a:schemeClr val="tx1"/>
                </a:solidFill>
              </a:rPr>
              <a:t>	Recap Day-1/Review </a:t>
            </a:r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ctions from Day-1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08:15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Proposals for way forward: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OASIS/TOSCA, DMTF, OPNFV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9:15</a:t>
            </a:r>
            <a:r>
              <a:rPr lang="en-US" sz="2000" dirty="0" smtClean="0">
                <a:solidFill>
                  <a:schemeClr val="tx1"/>
                </a:solidFill>
              </a:rPr>
              <a:t>	Discuss messages for media/analysts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10:15</a:t>
            </a:r>
            <a:r>
              <a:rPr lang="en-US" sz="2000" dirty="0" smtClean="0">
                <a:solidFill>
                  <a:schemeClr val="tx1"/>
                </a:solidFill>
              </a:rPr>
              <a:t>	Coffee break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10:30 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Breakout team: Discuss/clarify/consolidate issues/proposals</a:t>
            </a: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10:30	</a:t>
            </a:r>
            <a:r>
              <a:rPr lang="en-US" sz="2000" dirty="0" smtClean="0">
                <a:solidFill>
                  <a:schemeClr val="tx1"/>
                </a:solidFill>
              </a:rPr>
              <a:t>Main room: Discuss process going </a:t>
            </a:r>
            <a:r>
              <a:rPr lang="en-US" sz="2000" dirty="0" smtClean="0">
                <a:solidFill>
                  <a:schemeClr val="tx1"/>
                </a:solidFill>
              </a:rPr>
              <a:t>forward/examples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12:15</a:t>
            </a:r>
            <a:r>
              <a:rPr lang="en-US" sz="2000" dirty="0" smtClean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Lunch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13:00</a:t>
            </a:r>
            <a:r>
              <a:rPr lang="en-US" sz="2000" dirty="0">
                <a:solidFill>
                  <a:srgbClr val="C00000"/>
                </a:solidFill>
              </a:rPr>
              <a:t>	</a:t>
            </a:r>
            <a:r>
              <a:rPr lang="en-US" sz="2000" dirty="0" err="1">
                <a:solidFill>
                  <a:schemeClr val="tx1"/>
                </a:solidFill>
              </a:rPr>
              <a:t>Main+breakout</a:t>
            </a:r>
            <a:r>
              <a:rPr lang="en-US" sz="2000" dirty="0">
                <a:solidFill>
                  <a:schemeClr val="tx1"/>
                </a:solidFill>
              </a:rPr>
              <a:t>: present issues consolidation </a:t>
            </a:r>
            <a:r>
              <a:rPr lang="en-US" sz="2000" dirty="0" smtClean="0">
                <a:solidFill>
                  <a:schemeClr val="tx1"/>
                </a:solidFill>
              </a:rPr>
              <a:t>progress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13:30</a:t>
            </a:r>
            <a:r>
              <a:rPr lang="en-US" sz="2000" dirty="0" smtClean="0">
                <a:solidFill>
                  <a:schemeClr val="tx1"/>
                </a:solidFill>
              </a:rPr>
              <a:t>	Recap process going forward/examples/timeline for breakout team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C00000"/>
                </a:solidFill>
              </a:rPr>
              <a:t>14:00</a:t>
            </a:r>
            <a:r>
              <a:rPr lang="en-US" dirty="0">
                <a:solidFill>
                  <a:schemeClr val="tx1"/>
                </a:solidFill>
              </a:rPr>
              <a:t>	Agree message to </a:t>
            </a:r>
            <a:r>
              <a:rPr lang="en-US" dirty="0" smtClean="0">
                <a:solidFill>
                  <a:schemeClr val="tx1"/>
                </a:solidFill>
              </a:rPr>
              <a:t>media/analysts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14:40</a:t>
            </a:r>
            <a:r>
              <a:rPr lang="en-US" sz="2000" dirty="0">
                <a:solidFill>
                  <a:schemeClr val="tx1"/>
                </a:solidFill>
              </a:rPr>
              <a:t>	</a:t>
            </a:r>
            <a:r>
              <a:rPr lang="en-US" sz="2000" dirty="0" smtClean="0">
                <a:solidFill>
                  <a:schemeClr val="tx1"/>
                </a:solidFill>
              </a:rPr>
              <a:t>Conclusions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14:50</a:t>
            </a:r>
            <a:r>
              <a:rPr lang="en-US" sz="2000">
                <a:solidFill>
                  <a:srgbClr val="C00000"/>
                </a:solidFill>
              </a:rPr>
              <a:t>	</a:t>
            </a:r>
            <a:r>
              <a:rPr lang="en-US" sz="2000" smtClean="0">
                <a:solidFill>
                  <a:schemeClr val="tx1"/>
                </a:solidFill>
              </a:rPr>
              <a:t>AOB</a:t>
            </a:r>
            <a:endParaRPr lang="en-US" sz="20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15:00</a:t>
            </a:r>
            <a:r>
              <a:rPr lang="en-US" sz="2000" dirty="0" smtClean="0">
                <a:solidFill>
                  <a:schemeClr val="tx1"/>
                </a:solidFill>
              </a:rPr>
              <a:t>	Close Day-2</a:t>
            </a:r>
            <a:endParaRPr lang="en-US" sz="2000" dirty="0">
              <a:solidFill>
                <a:schemeClr val="tx1"/>
              </a:solidFill>
            </a:endParaRP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ETSI 2014.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0AA1CC-EE3A-4280-89B2-1E126293156B}" type="slidenum">
              <a:rPr lang="en-GB" smtClean="0"/>
              <a:pPr>
                <a:defRPr/>
              </a:pPr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76641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“Rules of engagement”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ssess whether “as a village” we can do better to help the NFV paradigm succeed, and if so, how.</a:t>
            </a:r>
          </a:p>
          <a:p>
            <a:r>
              <a:rPr lang="en-US" dirty="0"/>
              <a:t>N</a:t>
            </a:r>
            <a:r>
              <a:rPr lang="en-US" dirty="0" smtClean="0"/>
              <a:t>o intent to impact any organization’s IM/DM current plans</a:t>
            </a:r>
          </a:p>
          <a:p>
            <a:r>
              <a:rPr lang="en-US" dirty="0" smtClean="0"/>
              <a:t>Strive towards rough consensus on actions to undertake, even if actions may not impact every organization</a:t>
            </a:r>
          </a:p>
          <a:p>
            <a:r>
              <a:rPr lang="en-US" dirty="0" smtClean="0"/>
              <a:t>Agreed actions to be confirmed during WS by an organization designated leader (have ONE pre-identified).</a:t>
            </a:r>
          </a:p>
          <a:p>
            <a:r>
              <a:rPr lang="en-US" dirty="0" smtClean="0"/>
              <a:t>Take any such agreed actions back to organizations for feedback/approval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ETSI 2014.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0AA1CC-EE3A-4280-89B2-1E126293156B}" type="slidenum">
              <a:rPr lang="en-GB" smtClean="0"/>
              <a:pPr>
                <a:defRPr/>
              </a:pPr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461722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issues/proposals discussion flow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800" y="1244851"/>
            <a:ext cx="8419171" cy="4929188"/>
          </a:xfrm>
        </p:spPr>
        <p:txBody>
          <a:bodyPr/>
          <a:lstStyle/>
          <a:p>
            <a:r>
              <a:rPr lang="en-US" dirty="0" smtClean="0"/>
              <a:t>Alternative 1:</a:t>
            </a:r>
          </a:p>
          <a:p>
            <a:pPr lvl="1"/>
            <a:r>
              <a:rPr lang="en-US" dirty="0" smtClean="0"/>
              <a:t>Discuss/clarify issues/consolidate: 2.5 </a:t>
            </a:r>
            <a:r>
              <a:rPr lang="en-US" dirty="0" err="1" smtClean="0"/>
              <a:t>hrs</a:t>
            </a:r>
            <a:endParaRPr lang="en-US" dirty="0" smtClean="0"/>
          </a:p>
          <a:p>
            <a:pPr lvl="2"/>
            <a:r>
              <a:rPr lang="en-US" dirty="0"/>
              <a:t>Attempt to </a:t>
            </a:r>
            <a:r>
              <a:rPr lang="en-US" dirty="0" smtClean="0"/>
              <a:t>merge/group/sort </a:t>
            </a:r>
            <a:r>
              <a:rPr lang="en-US" dirty="0"/>
              <a:t>the issues </a:t>
            </a:r>
            <a:r>
              <a:rPr lang="en-US" dirty="0" smtClean="0"/>
              <a:t>by merging related topics &amp; group them by: </a:t>
            </a:r>
            <a:endParaRPr lang="en-US" dirty="0"/>
          </a:p>
          <a:p>
            <a:pPr lvl="3"/>
            <a:r>
              <a:rPr lang="en-US" dirty="0"/>
              <a:t>Issues impacting more than 2 </a:t>
            </a:r>
            <a:r>
              <a:rPr lang="en-US" dirty="0" smtClean="0"/>
              <a:t>orgs (which ones, if possible); vs exactly </a:t>
            </a:r>
            <a:r>
              <a:rPr lang="en-US" dirty="0"/>
              <a:t>2 organizations </a:t>
            </a:r>
            <a:r>
              <a:rPr lang="en-US" dirty="0" smtClean="0"/>
              <a:t>(which ones, if possible) vs Issues </a:t>
            </a:r>
            <a:r>
              <a:rPr lang="en-US" dirty="0"/>
              <a:t>impacting a single a </a:t>
            </a:r>
            <a:r>
              <a:rPr lang="en-US" dirty="0" smtClean="0"/>
              <a:t>organization (which one, if possible)</a:t>
            </a:r>
          </a:p>
          <a:p>
            <a:r>
              <a:rPr lang="en-US" dirty="0" smtClean="0"/>
              <a:t>Alternative 2:</a:t>
            </a:r>
          </a:p>
          <a:p>
            <a:pPr lvl="1"/>
            <a:r>
              <a:rPr lang="en-US" dirty="0" smtClean="0"/>
              <a:t>Discuss/clarify issues/consolidate “low hanging fruit”: 1.5 </a:t>
            </a:r>
            <a:r>
              <a:rPr lang="en-US" dirty="0" err="1" smtClean="0"/>
              <a:t>hrs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If a limited amount of “difficult” issues remain, a ready-to-go team uses a breakout room for 1 hours to progress on consolidation</a:t>
            </a:r>
          </a:p>
          <a:p>
            <a:pPr lvl="1"/>
            <a:r>
              <a:rPr lang="en-US" dirty="0" smtClean="0"/>
              <a:t>In the main room, we start discussing the process going forward &amp; examples of how we could progress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resent/discuss results of additional “processing”: 15 min</a:t>
            </a:r>
          </a:p>
          <a:p>
            <a:r>
              <a:rPr lang="en-US" dirty="0" smtClean="0"/>
              <a:t>Propose/discuss process to address issues</a:t>
            </a:r>
          </a:p>
          <a:p>
            <a:r>
              <a:rPr lang="en-US" dirty="0" smtClean="0"/>
              <a:t>Lunch</a:t>
            </a:r>
          </a:p>
          <a:p>
            <a:r>
              <a:rPr lang="en-US" dirty="0" smtClean="0"/>
              <a:t>Back to original agenda (agree process/next steps/timeline/PR) 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© ETSI 2014. All </a:t>
            </a:r>
            <a:r>
              <a:rPr lang="en-US" dirty="0" err="1" smtClean="0"/>
              <a:t>righrved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0AA1CC-EE3A-4280-89B2-1E126293156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718625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to address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issues/proposals list to process inside each organization</a:t>
            </a:r>
          </a:p>
          <a:p>
            <a:pPr lvl="1"/>
            <a:r>
              <a:rPr lang="en-US" dirty="0" smtClean="0"/>
              <a:t>Identify the relationship/impact of the issue/proposal to the organization</a:t>
            </a:r>
          </a:p>
          <a:p>
            <a:pPr lvl="1"/>
            <a:r>
              <a:rPr lang="en-US" dirty="0" smtClean="0"/>
              <a:t>Identify issue(s) in which organization is interested to collaborate</a:t>
            </a:r>
          </a:p>
          <a:p>
            <a:pPr lvl="1"/>
            <a:r>
              <a:rPr lang="en-US" dirty="0" smtClean="0"/>
              <a:t>Clarify the business driver for working on identified issue(s)</a:t>
            </a:r>
          </a:p>
          <a:p>
            <a:pPr lvl="1"/>
            <a:r>
              <a:rPr lang="en-US" dirty="0" smtClean="0"/>
              <a:t>Prioritize</a:t>
            </a:r>
          </a:p>
          <a:p>
            <a:pPr lvl="1"/>
            <a:r>
              <a:rPr lang="en-US" dirty="0" smtClean="0"/>
              <a:t>Identify other organizations with whom you may be interested to collaborate to solve identified issues</a:t>
            </a:r>
          </a:p>
          <a:p>
            <a:pPr lvl="1"/>
            <a:r>
              <a:rPr lang="en-US" dirty="0" smtClean="0"/>
              <a:t>Engage in discussions: create a “coalition of the willing” (per issue)</a:t>
            </a:r>
          </a:p>
          <a:p>
            <a:pPr lvl="1"/>
            <a:r>
              <a:rPr lang="en-US" dirty="0" smtClean="0"/>
              <a:t>Make a realistic plan agreeable to the “coalition”(time, IPR constraints)</a:t>
            </a:r>
          </a:p>
          <a:p>
            <a:pPr lvl="1"/>
            <a:r>
              <a:rPr lang="en-US" dirty="0" smtClean="0"/>
              <a:t>Provide coordinated to all organizations – see overall timeline proposal</a:t>
            </a:r>
          </a:p>
          <a:p>
            <a:pPr lvl="1"/>
            <a:r>
              <a:rPr lang="en-US" dirty="0" smtClean="0"/>
              <a:t>Other?</a:t>
            </a:r>
          </a:p>
          <a:p>
            <a:r>
              <a:rPr lang="en-US" dirty="0" smtClean="0"/>
              <a:t>Next significant milestone … execute on the plan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ETSI 2014.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0AA1CC-EE3A-4280-89B2-1E126293156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084083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“low hanging fruit” for next 3-6 months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an industry landscape with orgs NFV-related IM/DM “touchpoints”:</a:t>
            </a:r>
          </a:p>
          <a:p>
            <a:pPr lvl="1"/>
            <a:r>
              <a:rPr lang="en-US" dirty="0" smtClean="0"/>
              <a:t>Peer-to-peer impact – e.g. ONF-ETSI NFV, 3GPP-ETSI NFV</a:t>
            </a:r>
          </a:p>
          <a:p>
            <a:pPr lvl="1"/>
            <a:r>
              <a:rPr lang="en-US" dirty="0" smtClean="0"/>
              <a:t>One-to-many</a:t>
            </a:r>
          </a:p>
          <a:p>
            <a:pPr lvl="1"/>
            <a:r>
              <a:rPr lang="en-US" dirty="0" smtClean="0"/>
              <a:t>Many-to-many</a:t>
            </a:r>
          </a:p>
          <a:p>
            <a:r>
              <a:rPr lang="en-US" dirty="0" smtClean="0"/>
              <a:t>Identify an initial small subset of terminology used for NFV-related IM/DM to be aligned across multiple orgs</a:t>
            </a:r>
          </a:p>
          <a:p>
            <a:r>
              <a:rPr lang="en-US" dirty="0" smtClean="0"/>
              <a:t>Identify what “NFV CIM” means within the context of peering with another organization, before reaching to “NFV CIM” for all; when agreed peer-wise, progress on:</a:t>
            </a:r>
          </a:p>
          <a:p>
            <a:pPr lvl="1"/>
            <a:r>
              <a:rPr lang="en-US" dirty="0" smtClean="0"/>
              <a:t>common terminology, methodology, joint work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© ETSI 2014. All rights reserved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0AA1CC-EE3A-4280-89B2-1E126293156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4133536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ETSI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קלאסי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D489CAF822954D87F780418DF6222B" ma:contentTypeVersion="4" ma:contentTypeDescription="Create a new document." ma:contentTypeScope="" ma:versionID="e56d61863568d76d6f697d77402c9f33">
  <xsd:schema xmlns:xsd="http://www.w3.org/2001/XMLSchema" xmlns:xs="http://www.w3.org/2001/XMLSchema" xmlns:p="http://schemas.microsoft.com/office/2006/metadata/properties" xmlns:ns2="632ceaab-ed11-4204-8854-8e5d31a5ea2b" targetNamespace="http://schemas.microsoft.com/office/2006/metadata/properties" ma:root="true" ma:fieldsID="bbfe029563dc976957986f1ee3f9b6cf" ns2:_="">
    <xsd:import namespace="632ceaab-ed11-4204-8854-8e5d31a5ea2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ceaab-ed11-4204-8854-8e5d31a5ea2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00DE0015-972C-43F0-BBFC-A081172F7968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9A8C8F9-03CD-477C-B4C1-9DAB11A98C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2ceaab-ed11-4204-8854-8e5d31a5ea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89BB839-4148-4EFC-AB3A-74D135E34F96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68039D9-5BE7-409C-B33C-09D1E2B45AB3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infopath/2007/PartnerControls"/>
    <ds:schemaRef ds:uri="632ceaab-ed11-4204-8854-8e5d31a5ea2b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18943</TotalTime>
  <Words>993</Words>
  <Application>Microsoft Office PowerPoint</Application>
  <PresentationFormat>On-screen Show (4:3)</PresentationFormat>
  <Paragraphs>141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MS PGothic</vt:lpstr>
      <vt:lpstr>黑体</vt:lpstr>
      <vt:lpstr>Arial</vt:lpstr>
      <vt:lpstr>Calibri</vt:lpstr>
      <vt:lpstr>Times New Roman</vt:lpstr>
      <vt:lpstr>ETSI2012</vt:lpstr>
      <vt:lpstr>Information Modelling Workshop Overview  </vt:lpstr>
      <vt:lpstr>Motivation</vt:lpstr>
      <vt:lpstr>Objectives for Information Modelling Workshop</vt:lpstr>
      <vt:lpstr>Day-1 Agenda Co-chaired by Klaus Martiny and Michael Brenner</vt:lpstr>
      <vt:lpstr>Day-2 Agenda</vt:lpstr>
      <vt:lpstr>“Rules of engagement” </vt:lpstr>
      <vt:lpstr>Proposed issues/proposals discussion flow </vt:lpstr>
      <vt:lpstr>Process to address issues</vt:lpstr>
      <vt:lpstr>Examples: “low hanging fruit” for next 3-6 months</vt:lpstr>
      <vt:lpstr>PowerPoint Presentation</vt:lpstr>
      <vt:lpstr>What we achieved (and it is a LOT!)</vt:lpstr>
    </vt:vector>
  </TitlesOfParts>
  <Company>ETSI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- TITLE - TITLE</dc:title>
  <dc:creator>Laurent Vreck</dc:creator>
  <dc:description>© ETSI 2009. All rights reserved</dc:description>
  <cp:lastModifiedBy>Michael Brenner</cp:lastModifiedBy>
  <cp:revision>802</cp:revision>
  <cp:lastPrinted>2014-02-04T08:53:23Z</cp:lastPrinted>
  <dcterms:created xsi:type="dcterms:W3CDTF">2014-01-06T13:28:14Z</dcterms:created>
  <dcterms:modified xsi:type="dcterms:W3CDTF">2016-01-14T19:47:51Z</dcterms:modified>
  <cp:contentStatus>February 2009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0x010100E3D489CAF822954D87F780418DF6222B</vt:lpwstr>
  </property>
</Properties>
</file>