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  <p:sldMasterId id="2147483656" r:id="rId4"/>
    <p:sldMasterId id="2147490175" r:id="rId5"/>
  </p:sldMasterIdLst>
  <p:notesMasterIdLst>
    <p:notesMasterId r:id="rId21"/>
  </p:notesMasterIdLst>
  <p:sldIdLst>
    <p:sldId id="594" r:id="rId6"/>
    <p:sldId id="645" r:id="rId7"/>
    <p:sldId id="646" r:id="rId8"/>
    <p:sldId id="650" r:id="rId9"/>
    <p:sldId id="647" r:id="rId10"/>
    <p:sldId id="648" r:id="rId11"/>
    <p:sldId id="649" r:id="rId12"/>
    <p:sldId id="630" r:id="rId13"/>
    <p:sldId id="631" r:id="rId14"/>
    <p:sldId id="636" r:id="rId15"/>
    <p:sldId id="642" r:id="rId16"/>
    <p:sldId id="637" r:id="rId17"/>
    <p:sldId id="644" r:id="rId18"/>
    <p:sldId id="598" r:id="rId19"/>
    <p:sldId id="651" r:id="rId20"/>
  </p:sldIdLst>
  <p:sldSz cx="9144000" cy="6858000" type="screen4x3"/>
  <p:notesSz cx="6724650" cy="98742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33CCFF"/>
    <a:srgbClr val="99CC99"/>
    <a:srgbClr val="000000"/>
    <a:srgbClr val="FF6600"/>
    <a:srgbClr val="663300"/>
    <a:srgbClr val="3C3C3C"/>
    <a:srgbClr val="FF9900"/>
    <a:srgbClr val="5082A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83149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0" d="100"/>
          <a:sy n="70" d="100"/>
        </p:scale>
        <p:origin x="1500" y="-40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91063"/>
            <a:ext cx="5378450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8950"/>
            <a:ext cx="291465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Franklin Gothic Book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5F43DB5-A049-FB43-ADAD-2E3DF688C9D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572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475986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141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325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942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13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03954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14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833391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15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0046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2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50470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0F34-7388-4E23-9EAF-0604442EA9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7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4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32242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58F53-1D63-49AC-A66D-D2DD9E49C7D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3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0F34-7388-4E23-9EAF-0604442EA9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46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F43DB5-A049-FB43-ADAD-2E3DF688C9DE}" type="slidenum">
              <a:rPr lang="it-IT" altLang="fr-FR" smtClean="0"/>
              <a:pPr>
                <a:defRPr/>
              </a:pPr>
              <a:t>7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90472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4800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AF97F-D596-4EE7-8A19-05ED25414C96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843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marchio_telecom_col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1773238"/>
            <a:ext cx="4897437" cy="147002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979613" y="5373688"/>
            <a:ext cx="5905500" cy="476250"/>
          </a:xfrm>
        </p:spPr>
        <p:txBody>
          <a:bodyPr/>
          <a:lstStyle>
            <a:lvl1pPr>
              <a:defRPr sz="1800" u="sng">
                <a:solidFill>
                  <a:srgbClr val="0070B0"/>
                </a:solidFill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endParaRPr lang="it-IT" altLang="en-US" sz="1600"/>
          </a:p>
          <a:p>
            <a:pPr>
              <a:defRPr/>
            </a:pPr>
            <a:r>
              <a:rPr lang="it-IT" altLang="en-US"/>
              <a:t>Roberta Maglione	Telecom Italia</a:t>
            </a:r>
          </a:p>
          <a:p>
            <a:pPr>
              <a:defRPr/>
            </a:pPr>
            <a:endParaRPr lang="it-IT" altLang="en-US"/>
          </a:p>
          <a:p>
            <a:pPr>
              <a:defRPr/>
            </a:pPr>
            <a:r>
              <a:rPr lang="it-IT" altLang="en-US"/>
              <a:t>        	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2860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7F56-3ED1-3648-BA8D-F4A2A4350A1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04463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1570-31B0-FB47-9E6A-152B26444375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52588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D213-5142-2843-9BB5-FA1A4F1F820D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7050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9D00-7B45-0D4E-80A4-F042D90E8979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9260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5BCD-77F5-4B4A-BD52-25917404A0D5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4609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3A5C6-F1BC-9047-B03B-7FDAEA108995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797841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B689-2715-7E4F-9DAD-F5C7CF33AEBF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21966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0333-1264-2840-A5D2-23228C8AE03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16952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EA09-3621-E049-866D-5786F97DB640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3090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9F20-0A6C-124A-BE99-D8472A5BD357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9172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1B1D-5AE2-C944-8F53-FD1EFE11A4D4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95274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7E73-2E0C-E14A-BC7D-6D99C818969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4265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4276-859E-8B49-B869-E4D0B5BDCF13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40769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B27D6-55F1-5645-80FD-70BE5946E37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58131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99979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2065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79556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8025" y="3213100"/>
            <a:ext cx="3271838" cy="224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2263" y="3213100"/>
            <a:ext cx="3273425" cy="2246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6535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53030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4933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780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4A2BB-F703-F04D-A4A9-FC84B054BB40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40134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2302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7307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3694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2062163"/>
            <a:ext cx="1673225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8025" y="2062163"/>
            <a:ext cx="4872038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8171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1D73-8D35-0149-B941-F5AD3F66B20C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622470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8DF5-95E8-1F48-9B7D-D497D562B76E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471554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6D51-AF1E-7E46-8152-6ED57AB3825C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2001357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52C4-2909-F84F-A59A-E25228819688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77089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F29A-65BD-884F-BA49-DE0020B0834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88194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2E47A-A0E4-324B-8901-9638F56070FC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92577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4DAA-E5CC-004C-8505-27031079E99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18802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0EFB-E80F-2A42-8FD4-615DA189A337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957065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15EC-8E4F-E44B-9C6A-BC9C2A25F8A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754888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2E65-FC0E-E642-B641-4857FF0AF41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82893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A2E0-8A61-1C47-AD5F-5F8BA602230D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23584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37F3-A15B-7746-BC2B-711AA93629F4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4989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12604"/>
            <a:ext cx="9148767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9148767" cy="6858000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4312" y="2286000"/>
            <a:ext cx="7431993" cy="4419600"/>
            <a:chOff x="3153239" y="1294968"/>
            <a:chExt cx="6618037" cy="2954750"/>
          </a:xfrm>
        </p:grpSpPr>
        <p:sp>
          <p:nvSpPr>
            <p:cNvPr id="14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3341" y="5257800"/>
            <a:ext cx="5606589" cy="1371600"/>
            <a:chOff x="4184585" y="4648200"/>
            <a:chExt cx="7467665" cy="1606646"/>
          </a:xfrm>
        </p:grpSpPr>
        <p:grpSp>
          <p:nvGrpSpPr>
            <p:cNvPr id="18" name="Group 17"/>
            <p:cNvGrpSpPr/>
            <p:nvPr/>
          </p:nvGrpSpPr>
          <p:grpSpPr>
            <a:xfrm>
              <a:off x="5330825" y="5297881"/>
              <a:ext cx="5440080" cy="381000"/>
              <a:chOff x="2965450" y="4876800"/>
              <a:chExt cx="7467600" cy="381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flipH="1" flipV="1">
              <a:off x="5327650" y="5638800"/>
              <a:ext cx="5440080" cy="381000"/>
              <a:chOff x="2965450" y="4876800"/>
              <a:chExt cx="7467600" cy="381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184585" y="4648200"/>
              <a:ext cx="7467665" cy="1606646"/>
              <a:chOff x="4184585" y="4648200"/>
              <a:chExt cx="7467665" cy="1606646"/>
            </a:xfrm>
          </p:grpSpPr>
          <p:sp>
            <p:nvSpPr>
              <p:cNvPr id="21" name="Cloud 2"/>
              <p:cNvSpPr/>
              <p:nvPr/>
            </p:nvSpPr>
            <p:spPr>
              <a:xfrm>
                <a:off x="9486470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Enterprise/Govt.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Cloud 2"/>
              <p:cNvSpPr/>
              <p:nvPr/>
            </p:nvSpPr>
            <p:spPr>
              <a:xfrm>
                <a:off x="5926388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SMB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Cloud 2"/>
              <p:cNvSpPr/>
              <p:nvPr/>
            </p:nvSpPr>
            <p:spPr>
              <a:xfrm>
                <a:off x="4184585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Residential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loud 2"/>
              <p:cNvSpPr/>
              <p:nvPr/>
            </p:nvSpPr>
            <p:spPr>
              <a:xfrm>
                <a:off x="7807789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Mobile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Cloud 2"/>
              <p:cNvSpPr/>
              <p:nvPr/>
            </p:nvSpPr>
            <p:spPr>
              <a:xfrm>
                <a:off x="5155141" y="465571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Access</a:t>
                </a:r>
                <a:endParaRPr lang="en-US" sz="1100" b="1" dirty="0"/>
              </a:p>
            </p:txBody>
          </p:sp>
          <p:sp>
            <p:nvSpPr>
              <p:cNvPr id="26" name="Cloud 2"/>
              <p:cNvSpPr/>
              <p:nvPr/>
            </p:nvSpPr>
            <p:spPr>
              <a:xfrm>
                <a:off x="6824831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Metro</a:t>
                </a:r>
                <a:endParaRPr lang="en-US" sz="1100" b="1" dirty="0"/>
              </a:p>
            </p:txBody>
          </p:sp>
          <p:sp>
            <p:nvSpPr>
              <p:cNvPr id="27" name="Cloud 2"/>
              <p:cNvSpPr/>
              <p:nvPr/>
            </p:nvSpPr>
            <p:spPr>
              <a:xfrm>
                <a:off x="8464660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Backhaul/Core</a:t>
                </a:r>
                <a:endParaRPr lang="en-US" sz="1100" b="1" dirty="0"/>
              </a:p>
            </p:txBody>
          </p:sp>
          <p:sp>
            <p:nvSpPr>
              <p:cNvPr id="28" name="Cloud 2"/>
              <p:cNvSpPr/>
              <p:nvPr/>
            </p:nvSpPr>
            <p:spPr>
              <a:xfrm>
                <a:off x="10088316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Data Center</a:t>
                </a:r>
                <a:endParaRPr lang="en-US" sz="1100" b="1" dirty="0"/>
              </a:p>
            </p:txBody>
          </p:sp>
        </p:grpSp>
      </p:grpSp>
      <p:sp>
        <p:nvSpPr>
          <p:cNvPr id="37" name="Rectangle 3"/>
          <p:cNvSpPr/>
          <p:nvPr/>
        </p:nvSpPr>
        <p:spPr>
          <a:xfrm>
            <a:off x="-4766" y="590550"/>
            <a:ext cx="9148767" cy="6267450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5543550" y="2219325"/>
                </a:moveTo>
                <a:cubicBezTo>
                  <a:pt x="6575425" y="1320800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4511675" y="3117850"/>
                  <a:pt x="5543550" y="221932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-4905" y="1"/>
            <a:ext cx="9177510" cy="6858000"/>
          </a:xfrm>
          <a:custGeom>
            <a:avLst/>
            <a:gdLst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4866436"/>
              <a:gd name="connsiteX1" fmla="*/ 8168847 w 12095117"/>
              <a:gd name="connsiteY1" fmla="*/ 533973 h 4866436"/>
              <a:gd name="connsiteX2" fmla="*/ 4968447 w 12095117"/>
              <a:gd name="connsiteY2" fmla="*/ 2305623 h 4866436"/>
              <a:gd name="connsiteX3" fmla="*/ 3034872 w 12095117"/>
              <a:gd name="connsiteY3" fmla="*/ 2534223 h 4866436"/>
              <a:gd name="connsiteX4" fmla="*/ 1425147 w 12095117"/>
              <a:gd name="connsiteY4" fmla="*/ 3039048 h 4866436"/>
              <a:gd name="connsiteX5" fmla="*/ 177372 w 12095117"/>
              <a:gd name="connsiteY5" fmla="*/ 4124898 h 4866436"/>
              <a:gd name="connsiteX6" fmla="*/ 91647 w 12095117"/>
              <a:gd name="connsiteY6" fmla="*/ 4744023 h 4866436"/>
              <a:gd name="connsiteX7" fmla="*/ 967947 w 12095117"/>
              <a:gd name="connsiteY7" fmla="*/ 4858323 h 4866436"/>
              <a:gd name="connsiteX8" fmla="*/ 11264472 w 12095117"/>
              <a:gd name="connsiteY8" fmla="*/ 4848798 h 4866436"/>
              <a:gd name="connsiteX9" fmla="*/ 11112072 w 1209511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648005 h 5170968"/>
              <a:gd name="connsiteX1" fmla="*/ 8168847 w 11264472"/>
              <a:gd name="connsiteY1" fmla="*/ 838505 h 5170968"/>
              <a:gd name="connsiteX2" fmla="*/ 4968447 w 11264472"/>
              <a:gd name="connsiteY2" fmla="*/ 2610155 h 5170968"/>
              <a:gd name="connsiteX3" fmla="*/ 3034872 w 11264472"/>
              <a:gd name="connsiteY3" fmla="*/ 2838755 h 5170968"/>
              <a:gd name="connsiteX4" fmla="*/ 1425147 w 11264472"/>
              <a:gd name="connsiteY4" fmla="*/ 3343580 h 5170968"/>
              <a:gd name="connsiteX5" fmla="*/ 177372 w 11264472"/>
              <a:gd name="connsiteY5" fmla="*/ 4429430 h 5170968"/>
              <a:gd name="connsiteX6" fmla="*/ 91647 w 11264472"/>
              <a:gd name="connsiteY6" fmla="*/ 5048555 h 5170968"/>
              <a:gd name="connsiteX7" fmla="*/ 967947 w 11264472"/>
              <a:gd name="connsiteY7" fmla="*/ 5162855 h 5170968"/>
              <a:gd name="connsiteX8" fmla="*/ 11264472 w 11264472"/>
              <a:gd name="connsiteY8" fmla="*/ 5153330 h 5170968"/>
              <a:gd name="connsiteX9" fmla="*/ 11112072 w 11264472"/>
              <a:gd name="connsiteY9" fmla="*/ 648005 h 5170968"/>
              <a:gd name="connsiteX0" fmla="*/ 11112072 w 11143736"/>
              <a:gd name="connsiteY0" fmla="*/ 648005 h 5174235"/>
              <a:gd name="connsiteX1" fmla="*/ 8168847 w 11143736"/>
              <a:gd name="connsiteY1" fmla="*/ 838505 h 5174235"/>
              <a:gd name="connsiteX2" fmla="*/ 4968447 w 11143736"/>
              <a:gd name="connsiteY2" fmla="*/ 2610155 h 5174235"/>
              <a:gd name="connsiteX3" fmla="*/ 3034872 w 11143736"/>
              <a:gd name="connsiteY3" fmla="*/ 2838755 h 5174235"/>
              <a:gd name="connsiteX4" fmla="*/ 1425147 w 11143736"/>
              <a:gd name="connsiteY4" fmla="*/ 3343580 h 5174235"/>
              <a:gd name="connsiteX5" fmla="*/ 177372 w 11143736"/>
              <a:gd name="connsiteY5" fmla="*/ 4429430 h 5174235"/>
              <a:gd name="connsiteX6" fmla="*/ 91647 w 11143736"/>
              <a:gd name="connsiteY6" fmla="*/ 5048555 h 5174235"/>
              <a:gd name="connsiteX7" fmla="*/ 967947 w 11143736"/>
              <a:gd name="connsiteY7" fmla="*/ 5162855 h 5174235"/>
              <a:gd name="connsiteX8" fmla="*/ 10940622 w 11143736"/>
              <a:gd name="connsiteY8" fmla="*/ 5162855 h 5174235"/>
              <a:gd name="connsiteX9" fmla="*/ 11112072 w 11143736"/>
              <a:gd name="connsiteY9" fmla="*/ 648005 h 5174235"/>
              <a:gd name="connsiteX0" fmla="*/ 11112072 w 11174304"/>
              <a:gd name="connsiteY0" fmla="*/ 648005 h 5174235"/>
              <a:gd name="connsiteX1" fmla="*/ 8168847 w 11174304"/>
              <a:gd name="connsiteY1" fmla="*/ 838505 h 5174235"/>
              <a:gd name="connsiteX2" fmla="*/ 4968447 w 11174304"/>
              <a:gd name="connsiteY2" fmla="*/ 2610155 h 5174235"/>
              <a:gd name="connsiteX3" fmla="*/ 3034872 w 11174304"/>
              <a:gd name="connsiteY3" fmla="*/ 2838755 h 5174235"/>
              <a:gd name="connsiteX4" fmla="*/ 1425147 w 11174304"/>
              <a:gd name="connsiteY4" fmla="*/ 3343580 h 5174235"/>
              <a:gd name="connsiteX5" fmla="*/ 177372 w 11174304"/>
              <a:gd name="connsiteY5" fmla="*/ 4429430 h 5174235"/>
              <a:gd name="connsiteX6" fmla="*/ 91647 w 11174304"/>
              <a:gd name="connsiteY6" fmla="*/ 5048555 h 5174235"/>
              <a:gd name="connsiteX7" fmla="*/ 967947 w 11174304"/>
              <a:gd name="connsiteY7" fmla="*/ 5162855 h 5174235"/>
              <a:gd name="connsiteX8" fmla="*/ 10940622 w 11174304"/>
              <a:gd name="connsiteY8" fmla="*/ 5162855 h 5174235"/>
              <a:gd name="connsiteX9" fmla="*/ 11112072 w 11174304"/>
              <a:gd name="connsiteY9" fmla="*/ 648005 h 5174235"/>
              <a:gd name="connsiteX0" fmla="*/ 11112072 w 11112072"/>
              <a:gd name="connsiteY0" fmla="*/ 648005 h 5174235"/>
              <a:gd name="connsiteX1" fmla="*/ 8168847 w 11112072"/>
              <a:gd name="connsiteY1" fmla="*/ 838505 h 5174235"/>
              <a:gd name="connsiteX2" fmla="*/ 4968447 w 11112072"/>
              <a:gd name="connsiteY2" fmla="*/ 2610155 h 5174235"/>
              <a:gd name="connsiteX3" fmla="*/ 3034872 w 11112072"/>
              <a:gd name="connsiteY3" fmla="*/ 2838755 h 5174235"/>
              <a:gd name="connsiteX4" fmla="*/ 1425147 w 11112072"/>
              <a:gd name="connsiteY4" fmla="*/ 3343580 h 5174235"/>
              <a:gd name="connsiteX5" fmla="*/ 177372 w 11112072"/>
              <a:gd name="connsiteY5" fmla="*/ 4429430 h 5174235"/>
              <a:gd name="connsiteX6" fmla="*/ 91647 w 11112072"/>
              <a:gd name="connsiteY6" fmla="*/ 5048555 h 5174235"/>
              <a:gd name="connsiteX7" fmla="*/ 967947 w 11112072"/>
              <a:gd name="connsiteY7" fmla="*/ 5162855 h 5174235"/>
              <a:gd name="connsiteX8" fmla="*/ 10940622 w 11112072"/>
              <a:gd name="connsiteY8" fmla="*/ 5162855 h 5174235"/>
              <a:gd name="connsiteX9" fmla="*/ 11112072 w 11112072"/>
              <a:gd name="connsiteY9" fmla="*/ 648005 h 5174235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239500 w 11239500"/>
              <a:gd name="connsiteY0" fmla="*/ 132692 h 4682266"/>
              <a:gd name="connsiteX1" fmla="*/ 8296275 w 11239500"/>
              <a:gd name="connsiteY1" fmla="*/ 323192 h 4682266"/>
              <a:gd name="connsiteX2" fmla="*/ 5095875 w 11239500"/>
              <a:gd name="connsiteY2" fmla="*/ 2094842 h 4682266"/>
              <a:gd name="connsiteX3" fmla="*/ 3162300 w 11239500"/>
              <a:gd name="connsiteY3" fmla="*/ 2323442 h 4682266"/>
              <a:gd name="connsiteX4" fmla="*/ 1552575 w 11239500"/>
              <a:gd name="connsiteY4" fmla="*/ 2828267 h 4682266"/>
              <a:gd name="connsiteX5" fmla="*/ 304800 w 11239500"/>
              <a:gd name="connsiteY5" fmla="*/ 3914117 h 4682266"/>
              <a:gd name="connsiteX6" fmla="*/ 0 w 11239500"/>
              <a:gd name="connsiteY6" fmla="*/ 4638017 h 4682266"/>
              <a:gd name="connsiteX7" fmla="*/ 1095375 w 11239500"/>
              <a:gd name="connsiteY7" fmla="*/ 4647542 h 4682266"/>
              <a:gd name="connsiteX8" fmla="*/ 11068050 w 11239500"/>
              <a:gd name="connsiteY8" fmla="*/ 4647542 h 4682266"/>
              <a:gd name="connsiteX9" fmla="*/ 11239500 w 11239500"/>
              <a:gd name="connsiteY9" fmla="*/ 132692 h 4682266"/>
              <a:gd name="connsiteX0" fmla="*/ 11240229 w 11240229"/>
              <a:gd name="connsiteY0" fmla="*/ 132692 h 4682266"/>
              <a:gd name="connsiteX1" fmla="*/ 8297004 w 11240229"/>
              <a:gd name="connsiteY1" fmla="*/ 323192 h 4682266"/>
              <a:gd name="connsiteX2" fmla="*/ 5096604 w 11240229"/>
              <a:gd name="connsiteY2" fmla="*/ 2094842 h 4682266"/>
              <a:gd name="connsiteX3" fmla="*/ 3163029 w 11240229"/>
              <a:gd name="connsiteY3" fmla="*/ 2323442 h 4682266"/>
              <a:gd name="connsiteX4" fmla="*/ 1553304 w 11240229"/>
              <a:gd name="connsiteY4" fmla="*/ 2828267 h 4682266"/>
              <a:gd name="connsiteX5" fmla="*/ 305529 w 11240229"/>
              <a:gd name="connsiteY5" fmla="*/ 3914117 h 4682266"/>
              <a:gd name="connsiteX6" fmla="*/ 729 w 11240229"/>
              <a:gd name="connsiteY6" fmla="*/ 4638017 h 4682266"/>
              <a:gd name="connsiteX7" fmla="*/ 1096104 w 11240229"/>
              <a:gd name="connsiteY7" fmla="*/ 4647542 h 4682266"/>
              <a:gd name="connsiteX8" fmla="*/ 11068779 w 11240229"/>
              <a:gd name="connsiteY8" fmla="*/ 4647542 h 4682266"/>
              <a:gd name="connsiteX9" fmla="*/ 11240229 w 11240229"/>
              <a:gd name="connsiteY9" fmla="*/ 132692 h 4682266"/>
              <a:gd name="connsiteX0" fmla="*/ 11240229 w 11240229"/>
              <a:gd name="connsiteY0" fmla="*/ 132692 h 4658922"/>
              <a:gd name="connsiteX1" fmla="*/ 8297004 w 11240229"/>
              <a:gd name="connsiteY1" fmla="*/ 323192 h 4658922"/>
              <a:gd name="connsiteX2" fmla="*/ 5096604 w 11240229"/>
              <a:gd name="connsiteY2" fmla="*/ 2094842 h 4658922"/>
              <a:gd name="connsiteX3" fmla="*/ 3163029 w 11240229"/>
              <a:gd name="connsiteY3" fmla="*/ 2323442 h 4658922"/>
              <a:gd name="connsiteX4" fmla="*/ 1553304 w 11240229"/>
              <a:gd name="connsiteY4" fmla="*/ 2828267 h 4658922"/>
              <a:gd name="connsiteX5" fmla="*/ 305529 w 11240229"/>
              <a:gd name="connsiteY5" fmla="*/ 3914117 h 4658922"/>
              <a:gd name="connsiteX6" fmla="*/ 729 w 11240229"/>
              <a:gd name="connsiteY6" fmla="*/ 4638017 h 4658922"/>
              <a:gd name="connsiteX7" fmla="*/ 1096104 w 11240229"/>
              <a:gd name="connsiteY7" fmla="*/ 4647542 h 4658922"/>
              <a:gd name="connsiteX8" fmla="*/ 11068779 w 11240229"/>
              <a:gd name="connsiteY8" fmla="*/ 4647542 h 4658922"/>
              <a:gd name="connsiteX9" fmla="*/ 11240229 w 11240229"/>
              <a:gd name="connsiteY9" fmla="*/ 132692 h 4658922"/>
              <a:gd name="connsiteX0" fmla="*/ 11240229 w 11240229"/>
              <a:gd name="connsiteY0" fmla="*/ 56979 h 4583209"/>
              <a:gd name="connsiteX1" fmla="*/ 7344504 w 11240229"/>
              <a:gd name="connsiteY1" fmla="*/ 733254 h 4583209"/>
              <a:gd name="connsiteX2" fmla="*/ 5096604 w 11240229"/>
              <a:gd name="connsiteY2" fmla="*/ 2019129 h 4583209"/>
              <a:gd name="connsiteX3" fmla="*/ 3163029 w 11240229"/>
              <a:gd name="connsiteY3" fmla="*/ 2247729 h 4583209"/>
              <a:gd name="connsiteX4" fmla="*/ 1553304 w 11240229"/>
              <a:gd name="connsiteY4" fmla="*/ 2752554 h 4583209"/>
              <a:gd name="connsiteX5" fmla="*/ 305529 w 11240229"/>
              <a:gd name="connsiteY5" fmla="*/ 3838404 h 4583209"/>
              <a:gd name="connsiteX6" fmla="*/ 729 w 11240229"/>
              <a:gd name="connsiteY6" fmla="*/ 4562304 h 4583209"/>
              <a:gd name="connsiteX7" fmla="*/ 1096104 w 11240229"/>
              <a:gd name="connsiteY7" fmla="*/ 4571829 h 4583209"/>
              <a:gd name="connsiteX8" fmla="*/ 11068779 w 11240229"/>
              <a:gd name="connsiteY8" fmla="*/ 4571829 h 4583209"/>
              <a:gd name="connsiteX9" fmla="*/ 11240229 w 11240229"/>
              <a:gd name="connsiteY9" fmla="*/ 56979 h 4583209"/>
              <a:gd name="connsiteX0" fmla="*/ 11240229 w 11240229"/>
              <a:gd name="connsiteY0" fmla="*/ 68987 h 4595217"/>
              <a:gd name="connsiteX1" fmla="*/ 7344504 w 11240229"/>
              <a:gd name="connsiteY1" fmla="*/ 745262 h 4595217"/>
              <a:gd name="connsiteX2" fmla="*/ 5096604 w 11240229"/>
              <a:gd name="connsiteY2" fmla="*/ 2031137 h 4595217"/>
              <a:gd name="connsiteX3" fmla="*/ 3163029 w 11240229"/>
              <a:gd name="connsiteY3" fmla="*/ 2259737 h 4595217"/>
              <a:gd name="connsiteX4" fmla="*/ 1553304 w 11240229"/>
              <a:gd name="connsiteY4" fmla="*/ 2764562 h 4595217"/>
              <a:gd name="connsiteX5" fmla="*/ 305529 w 11240229"/>
              <a:gd name="connsiteY5" fmla="*/ 3850412 h 4595217"/>
              <a:gd name="connsiteX6" fmla="*/ 729 w 11240229"/>
              <a:gd name="connsiteY6" fmla="*/ 4574312 h 4595217"/>
              <a:gd name="connsiteX7" fmla="*/ 1096104 w 11240229"/>
              <a:gd name="connsiteY7" fmla="*/ 4583837 h 4595217"/>
              <a:gd name="connsiteX8" fmla="*/ 11068779 w 11240229"/>
              <a:gd name="connsiteY8" fmla="*/ 4583837 h 4595217"/>
              <a:gd name="connsiteX9" fmla="*/ 11240229 w 11240229"/>
              <a:gd name="connsiteY9" fmla="*/ 68987 h 4595217"/>
              <a:gd name="connsiteX0" fmla="*/ 11239641 w 11239641"/>
              <a:gd name="connsiteY0" fmla="*/ 68987 h 4595217"/>
              <a:gd name="connsiteX1" fmla="*/ 7343916 w 11239641"/>
              <a:gd name="connsiteY1" fmla="*/ 745262 h 4595217"/>
              <a:gd name="connsiteX2" fmla="*/ 5096016 w 11239641"/>
              <a:gd name="connsiteY2" fmla="*/ 2031137 h 4595217"/>
              <a:gd name="connsiteX3" fmla="*/ 3162441 w 11239641"/>
              <a:gd name="connsiteY3" fmla="*/ 2259737 h 4595217"/>
              <a:gd name="connsiteX4" fmla="*/ 1552716 w 11239641"/>
              <a:gd name="connsiteY4" fmla="*/ 2764562 h 4595217"/>
              <a:gd name="connsiteX5" fmla="*/ 581166 w 11239641"/>
              <a:gd name="connsiteY5" fmla="*/ 3431312 h 4595217"/>
              <a:gd name="connsiteX6" fmla="*/ 141 w 11239641"/>
              <a:gd name="connsiteY6" fmla="*/ 4574312 h 4595217"/>
              <a:gd name="connsiteX7" fmla="*/ 1095516 w 11239641"/>
              <a:gd name="connsiteY7" fmla="*/ 4583837 h 4595217"/>
              <a:gd name="connsiteX8" fmla="*/ 11068191 w 11239641"/>
              <a:gd name="connsiteY8" fmla="*/ 4583837 h 4595217"/>
              <a:gd name="connsiteX9" fmla="*/ 11239641 w 11239641"/>
              <a:gd name="connsiteY9" fmla="*/ 68987 h 4595217"/>
              <a:gd name="connsiteX0" fmla="*/ 11239743 w 11239743"/>
              <a:gd name="connsiteY0" fmla="*/ 68987 h 4595217"/>
              <a:gd name="connsiteX1" fmla="*/ 7344018 w 11239743"/>
              <a:gd name="connsiteY1" fmla="*/ 745262 h 4595217"/>
              <a:gd name="connsiteX2" fmla="*/ 5096118 w 11239743"/>
              <a:gd name="connsiteY2" fmla="*/ 2031137 h 4595217"/>
              <a:gd name="connsiteX3" fmla="*/ 3162543 w 11239743"/>
              <a:gd name="connsiteY3" fmla="*/ 2259737 h 4595217"/>
              <a:gd name="connsiteX4" fmla="*/ 1552818 w 11239743"/>
              <a:gd name="connsiteY4" fmla="*/ 2764562 h 4595217"/>
              <a:gd name="connsiteX5" fmla="*/ 438393 w 11239743"/>
              <a:gd name="connsiteY5" fmla="*/ 3393212 h 4595217"/>
              <a:gd name="connsiteX6" fmla="*/ 243 w 11239743"/>
              <a:gd name="connsiteY6" fmla="*/ 4574312 h 4595217"/>
              <a:gd name="connsiteX7" fmla="*/ 1095618 w 11239743"/>
              <a:gd name="connsiteY7" fmla="*/ 4583837 h 4595217"/>
              <a:gd name="connsiteX8" fmla="*/ 11068293 w 11239743"/>
              <a:gd name="connsiteY8" fmla="*/ 4583837 h 4595217"/>
              <a:gd name="connsiteX9" fmla="*/ 11239743 w 11239743"/>
              <a:gd name="connsiteY9" fmla="*/ 68987 h 4595217"/>
              <a:gd name="connsiteX0" fmla="*/ 11143151 w 11143151"/>
              <a:gd name="connsiteY0" fmla="*/ 44908 h 4825663"/>
              <a:gd name="connsiteX1" fmla="*/ 7344018 w 11143151"/>
              <a:gd name="connsiteY1" fmla="*/ 975708 h 4825663"/>
              <a:gd name="connsiteX2" fmla="*/ 5096118 w 11143151"/>
              <a:gd name="connsiteY2" fmla="*/ 2261583 h 4825663"/>
              <a:gd name="connsiteX3" fmla="*/ 3162543 w 11143151"/>
              <a:gd name="connsiteY3" fmla="*/ 2490183 h 4825663"/>
              <a:gd name="connsiteX4" fmla="*/ 1552818 w 11143151"/>
              <a:gd name="connsiteY4" fmla="*/ 2995008 h 4825663"/>
              <a:gd name="connsiteX5" fmla="*/ 438393 w 11143151"/>
              <a:gd name="connsiteY5" fmla="*/ 3623658 h 4825663"/>
              <a:gd name="connsiteX6" fmla="*/ 243 w 11143151"/>
              <a:gd name="connsiteY6" fmla="*/ 4804758 h 4825663"/>
              <a:gd name="connsiteX7" fmla="*/ 1095618 w 11143151"/>
              <a:gd name="connsiteY7" fmla="*/ 4814283 h 4825663"/>
              <a:gd name="connsiteX8" fmla="*/ 11068293 w 11143151"/>
              <a:gd name="connsiteY8" fmla="*/ 4814283 h 4825663"/>
              <a:gd name="connsiteX9" fmla="*/ 11143151 w 11143151"/>
              <a:gd name="connsiteY9" fmla="*/ 44908 h 4825663"/>
              <a:gd name="connsiteX0" fmla="*/ 11143151 w 11147335"/>
              <a:gd name="connsiteY0" fmla="*/ 44908 h 4825663"/>
              <a:gd name="connsiteX1" fmla="*/ 7344018 w 11147335"/>
              <a:gd name="connsiteY1" fmla="*/ 975708 h 4825663"/>
              <a:gd name="connsiteX2" fmla="*/ 5096118 w 11147335"/>
              <a:gd name="connsiteY2" fmla="*/ 2261583 h 4825663"/>
              <a:gd name="connsiteX3" fmla="*/ 3162543 w 11147335"/>
              <a:gd name="connsiteY3" fmla="*/ 2490183 h 4825663"/>
              <a:gd name="connsiteX4" fmla="*/ 1552818 w 11147335"/>
              <a:gd name="connsiteY4" fmla="*/ 2995008 h 4825663"/>
              <a:gd name="connsiteX5" fmla="*/ 438393 w 11147335"/>
              <a:gd name="connsiteY5" fmla="*/ 3623658 h 4825663"/>
              <a:gd name="connsiteX6" fmla="*/ 243 w 11147335"/>
              <a:gd name="connsiteY6" fmla="*/ 4804758 h 4825663"/>
              <a:gd name="connsiteX7" fmla="*/ 1095618 w 11147335"/>
              <a:gd name="connsiteY7" fmla="*/ 4814283 h 4825663"/>
              <a:gd name="connsiteX8" fmla="*/ 11068293 w 11147335"/>
              <a:gd name="connsiteY8" fmla="*/ 4814283 h 4825663"/>
              <a:gd name="connsiteX9" fmla="*/ 11143151 w 11147335"/>
              <a:gd name="connsiteY9" fmla="*/ 44908 h 4825663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096118 w 11147335"/>
              <a:gd name="connsiteY2" fmla="*/ 2216675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33 w 11147317"/>
              <a:gd name="connsiteY0" fmla="*/ 0 h 4780755"/>
              <a:gd name="connsiteX1" fmla="*/ 7317657 w 11147317"/>
              <a:gd name="connsiteY1" fmla="*/ 882647 h 4780755"/>
              <a:gd name="connsiteX2" fmla="*/ 5289283 w 11147317"/>
              <a:gd name="connsiteY2" fmla="*/ 2154764 h 4780755"/>
              <a:gd name="connsiteX3" fmla="*/ 3162525 w 11147317"/>
              <a:gd name="connsiteY3" fmla="*/ 2445275 h 4780755"/>
              <a:gd name="connsiteX4" fmla="*/ 1456208 w 11147317"/>
              <a:gd name="connsiteY4" fmla="*/ 2888188 h 4780755"/>
              <a:gd name="connsiteX5" fmla="*/ 438375 w 11147317"/>
              <a:gd name="connsiteY5" fmla="*/ 3578750 h 4780755"/>
              <a:gd name="connsiteX6" fmla="*/ 225 w 11147317"/>
              <a:gd name="connsiteY6" fmla="*/ 4759850 h 4780755"/>
              <a:gd name="connsiteX7" fmla="*/ 1095600 w 11147317"/>
              <a:gd name="connsiteY7" fmla="*/ 4769375 h 4780755"/>
              <a:gd name="connsiteX8" fmla="*/ 11068275 w 11147317"/>
              <a:gd name="connsiteY8" fmla="*/ 4769375 h 4780755"/>
              <a:gd name="connsiteX9" fmla="*/ 11143133 w 11147317"/>
              <a:gd name="connsiteY9" fmla="*/ 0 h 4780755"/>
              <a:gd name="connsiteX0" fmla="*/ 11143318 w 11147502"/>
              <a:gd name="connsiteY0" fmla="*/ 0 h 4780755"/>
              <a:gd name="connsiteX1" fmla="*/ 7317842 w 11147502"/>
              <a:gd name="connsiteY1" fmla="*/ 882647 h 4780755"/>
              <a:gd name="connsiteX2" fmla="*/ 5289468 w 11147502"/>
              <a:gd name="connsiteY2" fmla="*/ 2154764 h 4780755"/>
              <a:gd name="connsiteX3" fmla="*/ 3162710 w 11147502"/>
              <a:gd name="connsiteY3" fmla="*/ 2445275 h 4780755"/>
              <a:gd name="connsiteX4" fmla="*/ 1456393 w 11147502"/>
              <a:gd name="connsiteY4" fmla="*/ 2888188 h 4780755"/>
              <a:gd name="connsiteX5" fmla="*/ 341968 w 11147502"/>
              <a:gd name="connsiteY5" fmla="*/ 3523717 h 4780755"/>
              <a:gd name="connsiteX6" fmla="*/ 410 w 11147502"/>
              <a:gd name="connsiteY6" fmla="*/ 4759850 h 4780755"/>
              <a:gd name="connsiteX7" fmla="*/ 1095785 w 11147502"/>
              <a:gd name="connsiteY7" fmla="*/ 4769375 h 4780755"/>
              <a:gd name="connsiteX8" fmla="*/ 11068460 w 11147502"/>
              <a:gd name="connsiteY8" fmla="*/ 4769375 h 4780755"/>
              <a:gd name="connsiteX9" fmla="*/ 11143318 w 11147502"/>
              <a:gd name="connsiteY9" fmla="*/ 0 h 47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7502" h="4780755">
                <a:moveTo>
                  <a:pt x="11143318" y="0"/>
                </a:moveTo>
                <a:cubicBezTo>
                  <a:pt x="8675963" y="39155"/>
                  <a:pt x="8311046" y="392817"/>
                  <a:pt x="7317842" y="882647"/>
                </a:cubicBezTo>
                <a:cubicBezTo>
                  <a:pt x="6324638" y="1372477"/>
                  <a:pt x="5981990" y="1894326"/>
                  <a:pt x="5289468" y="2154764"/>
                </a:cubicBezTo>
                <a:cubicBezTo>
                  <a:pt x="4596946" y="2415202"/>
                  <a:pt x="3801556" y="2323038"/>
                  <a:pt x="3162710" y="2445275"/>
                </a:cubicBezTo>
                <a:cubicBezTo>
                  <a:pt x="2523864" y="2567512"/>
                  <a:pt x="1926517" y="2708448"/>
                  <a:pt x="1456393" y="2888188"/>
                </a:cubicBezTo>
                <a:cubicBezTo>
                  <a:pt x="986269" y="3067928"/>
                  <a:pt x="584632" y="3211773"/>
                  <a:pt x="341968" y="3523717"/>
                </a:cubicBezTo>
                <a:cubicBezTo>
                  <a:pt x="99304" y="3835661"/>
                  <a:pt x="-7527" y="3923238"/>
                  <a:pt x="410" y="4759850"/>
                </a:cubicBezTo>
                <a:lnTo>
                  <a:pt x="1095785" y="4769375"/>
                </a:lnTo>
                <a:cubicBezTo>
                  <a:pt x="2957922" y="4786837"/>
                  <a:pt x="759235" y="4782075"/>
                  <a:pt x="11068460" y="4769375"/>
                </a:cubicBezTo>
                <a:cubicBezTo>
                  <a:pt x="11233560" y="260875"/>
                  <a:pt x="11078084" y="4794775"/>
                  <a:pt x="11143318" y="0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"/>
          <p:cNvSpPr/>
          <p:nvPr/>
        </p:nvSpPr>
        <p:spPr>
          <a:xfrm>
            <a:off x="1139425" y="-12604"/>
            <a:ext cx="7992657" cy="6870604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3792303 w 7620000"/>
              <a:gd name="connsiteY0" fmla="*/ 181860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3792303 w 7620000"/>
              <a:gd name="connsiteY4" fmla="*/ 181860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3792303" y="1818605"/>
                </a:moveTo>
                <a:cubicBezTo>
                  <a:pt x="5169121" y="1032046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2415485" y="2605164"/>
                  <a:pt x="3792303" y="181860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534" y="3962400"/>
            <a:ext cx="9153535" cy="7620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 flipH="1" flipV="1">
            <a:off x="1" y="3002284"/>
            <a:ext cx="9136347" cy="45719"/>
          </a:xfrm>
          <a:prstGeom prst="roundRect">
            <a:avLst>
              <a:gd name="adj" fmla="val 0"/>
            </a:avLst>
          </a:prstGeom>
          <a:gradFill>
            <a:gsLst>
              <a:gs pos="93000">
                <a:srgbClr val="006032"/>
              </a:gs>
              <a:gs pos="100000">
                <a:srgbClr val="006032">
                  <a:alpha val="0"/>
                </a:srgbClr>
              </a:gs>
              <a:gs pos="7000">
                <a:srgbClr val="006032"/>
              </a:gs>
              <a:gs pos="0">
                <a:srgbClr val="006032">
                  <a:alpha val="0"/>
                </a:srgbClr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366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04" y="3025778"/>
            <a:ext cx="9153672" cy="860425"/>
          </a:xfrm>
        </p:spPr>
        <p:txBody>
          <a:bodyPr/>
          <a:lstStyle>
            <a:lvl1pPr algn="ctr">
              <a:defRPr sz="3600" b="1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447800"/>
            <a:ext cx="4191000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5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12604"/>
            <a:ext cx="9148767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9148767" cy="6858000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4312" y="2286000"/>
            <a:ext cx="7431993" cy="4419600"/>
            <a:chOff x="3153239" y="1294968"/>
            <a:chExt cx="6618037" cy="2954750"/>
          </a:xfrm>
        </p:grpSpPr>
        <p:sp>
          <p:nvSpPr>
            <p:cNvPr id="14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3341" y="5257800"/>
            <a:ext cx="5606589" cy="1371600"/>
            <a:chOff x="4184585" y="4648200"/>
            <a:chExt cx="7467665" cy="1606646"/>
          </a:xfrm>
        </p:grpSpPr>
        <p:grpSp>
          <p:nvGrpSpPr>
            <p:cNvPr id="18" name="Group 17"/>
            <p:cNvGrpSpPr/>
            <p:nvPr/>
          </p:nvGrpSpPr>
          <p:grpSpPr>
            <a:xfrm>
              <a:off x="5330825" y="5297881"/>
              <a:ext cx="5440080" cy="381000"/>
              <a:chOff x="2965450" y="4876800"/>
              <a:chExt cx="7467600" cy="381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flipH="1" flipV="1">
              <a:off x="5327650" y="5638800"/>
              <a:ext cx="5440080" cy="381000"/>
              <a:chOff x="2965450" y="4876800"/>
              <a:chExt cx="7467600" cy="3810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965450" y="4876800"/>
                <a:ext cx="746760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965450" y="4876800"/>
                <a:ext cx="6281177" cy="19149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965450" y="4876800"/>
                <a:ext cx="4524872" cy="304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965450" y="4876800"/>
                <a:ext cx="3108325" cy="3810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4184585" y="4648200"/>
              <a:ext cx="7467665" cy="1606646"/>
              <a:chOff x="4184585" y="4648200"/>
              <a:chExt cx="7467665" cy="1606646"/>
            </a:xfrm>
          </p:grpSpPr>
          <p:sp>
            <p:nvSpPr>
              <p:cNvPr id="21" name="Cloud 2"/>
              <p:cNvSpPr/>
              <p:nvPr/>
            </p:nvSpPr>
            <p:spPr>
              <a:xfrm>
                <a:off x="9486470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Enterprise/Govt.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Cloud 2"/>
              <p:cNvSpPr/>
              <p:nvPr/>
            </p:nvSpPr>
            <p:spPr>
              <a:xfrm>
                <a:off x="5926388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SMB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Cloud 2"/>
              <p:cNvSpPr/>
              <p:nvPr/>
            </p:nvSpPr>
            <p:spPr>
              <a:xfrm>
                <a:off x="4184585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Residential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loud 2"/>
              <p:cNvSpPr/>
              <p:nvPr/>
            </p:nvSpPr>
            <p:spPr>
              <a:xfrm>
                <a:off x="7807789" y="541466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>
                    <a:solidFill>
                      <a:srgbClr val="000000"/>
                    </a:solidFill>
                  </a:rPr>
                  <a:t>Mobile</a:t>
                </a:r>
                <a:endParaRPr lang="en-U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Cloud 2"/>
              <p:cNvSpPr/>
              <p:nvPr/>
            </p:nvSpPr>
            <p:spPr>
              <a:xfrm>
                <a:off x="5155141" y="4655715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Access</a:t>
                </a:r>
                <a:endParaRPr lang="en-US" sz="1100" b="1" dirty="0"/>
              </a:p>
            </p:txBody>
          </p:sp>
          <p:sp>
            <p:nvSpPr>
              <p:cNvPr id="26" name="Cloud 2"/>
              <p:cNvSpPr/>
              <p:nvPr/>
            </p:nvSpPr>
            <p:spPr>
              <a:xfrm>
                <a:off x="6824831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Metro</a:t>
                </a:r>
                <a:endParaRPr lang="en-US" sz="1100" b="1" dirty="0"/>
              </a:p>
            </p:txBody>
          </p:sp>
          <p:sp>
            <p:nvSpPr>
              <p:cNvPr id="27" name="Cloud 2"/>
              <p:cNvSpPr/>
              <p:nvPr/>
            </p:nvSpPr>
            <p:spPr>
              <a:xfrm>
                <a:off x="8464660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Backhaul/Core</a:t>
                </a:r>
                <a:endParaRPr lang="en-US" sz="1100" b="1" dirty="0"/>
              </a:p>
            </p:txBody>
          </p:sp>
          <p:sp>
            <p:nvSpPr>
              <p:cNvPr id="28" name="Cloud 2"/>
              <p:cNvSpPr/>
              <p:nvPr/>
            </p:nvSpPr>
            <p:spPr>
              <a:xfrm>
                <a:off x="10088316" y="4648200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100" b="1" dirty="0" smtClean="0"/>
                  <a:t>Data Center</a:t>
                </a:r>
                <a:endParaRPr lang="en-US" sz="1100" b="1" dirty="0"/>
              </a:p>
            </p:txBody>
          </p:sp>
        </p:grpSp>
      </p:grpSp>
      <p:sp>
        <p:nvSpPr>
          <p:cNvPr id="37" name="Rectangle 3"/>
          <p:cNvSpPr/>
          <p:nvPr/>
        </p:nvSpPr>
        <p:spPr>
          <a:xfrm>
            <a:off x="-4766" y="590550"/>
            <a:ext cx="9148767" cy="6267450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5543550" y="2219325"/>
                </a:moveTo>
                <a:cubicBezTo>
                  <a:pt x="6575425" y="1320800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4511675" y="3117850"/>
                  <a:pt x="5543550" y="221932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-4905" y="1"/>
            <a:ext cx="9177510" cy="6858000"/>
          </a:xfrm>
          <a:custGeom>
            <a:avLst/>
            <a:gdLst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4866436"/>
              <a:gd name="connsiteX1" fmla="*/ 8168847 w 12095117"/>
              <a:gd name="connsiteY1" fmla="*/ 533973 h 4866436"/>
              <a:gd name="connsiteX2" fmla="*/ 4968447 w 12095117"/>
              <a:gd name="connsiteY2" fmla="*/ 2305623 h 4866436"/>
              <a:gd name="connsiteX3" fmla="*/ 3034872 w 12095117"/>
              <a:gd name="connsiteY3" fmla="*/ 2534223 h 4866436"/>
              <a:gd name="connsiteX4" fmla="*/ 1425147 w 12095117"/>
              <a:gd name="connsiteY4" fmla="*/ 3039048 h 4866436"/>
              <a:gd name="connsiteX5" fmla="*/ 177372 w 12095117"/>
              <a:gd name="connsiteY5" fmla="*/ 4124898 h 4866436"/>
              <a:gd name="connsiteX6" fmla="*/ 91647 w 12095117"/>
              <a:gd name="connsiteY6" fmla="*/ 4744023 h 4866436"/>
              <a:gd name="connsiteX7" fmla="*/ 967947 w 12095117"/>
              <a:gd name="connsiteY7" fmla="*/ 4858323 h 4866436"/>
              <a:gd name="connsiteX8" fmla="*/ 11264472 w 12095117"/>
              <a:gd name="connsiteY8" fmla="*/ 4848798 h 4866436"/>
              <a:gd name="connsiteX9" fmla="*/ 11112072 w 1209511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648005 h 5170968"/>
              <a:gd name="connsiteX1" fmla="*/ 8168847 w 11264472"/>
              <a:gd name="connsiteY1" fmla="*/ 838505 h 5170968"/>
              <a:gd name="connsiteX2" fmla="*/ 4968447 w 11264472"/>
              <a:gd name="connsiteY2" fmla="*/ 2610155 h 5170968"/>
              <a:gd name="connsiteX3" fmla="*/ 3034872 w 11264472"/>
              <a:gd name="connsiteY3" fmla="*/ 2838755 h 5170968"/>
              <a:gd name="connsiteX4" fmla="*/ 1425147 w 11264472"/>
              <a:gd name="connsiteY4" fmla="*/ 3343580 h 5170968"/>
              <a:gd name="connsiteX5" fmla="*/ 177372 w 11264472"/>
              <a:gd name="connsiteY5" fmla="*/ 4429430 h 5170968"/>
              <a:gd name="connsiteX6" fmla="*/ 91647 w 11264472"/>
              <a:gd name="connsiteY6" fmla="*/ 5048555 h 5170968"/>
              <a:gd name="connsiteX7" fmla="*/ 967947 w 11264472"/>
              <a:gd name="connsiteY7" fmla="*/ 5162855 h 5170968"/>
              <a:gd name="connsiteX8" fmla="*/ 11264472 w 11264472"/>
              <a:gd name="connsiteY8" fmla="*/ 5153330 h 5170968"/>
              <a:gd name="connsiteX9" fmla="*/ 11112072 w 11264472"/>
              <a:gd name="connsiteY9" fmla="*/ 648005 h 5170968"/>
              <a:gd name="connsiteX0" fmla="*/ 11112072 w 11143736"/>
              <a:gd name="connsiteY0" fmla="*/ 648005 h 5174235"/>
              <a:gd name="connsiteX1" fmla="*/ 8168847 w 11143736"/>
              <a:gd name="connsiteY1" fmla="*/ 838505 h 5174235"/>
              <a:gd name="connsiteX2" fmla="*/ 4968447 w 11143736"/>
              <a:gd name="connsiteY2" fmla="*/ 2610155 h 5174235"/>
              <a:gd name="connsiteX3" fmla="*/ 3034872 w 11143736"/>
              <a:gd name="connsiteY3" fmla="*/ 2838755 h 5174235"/>
              <a:gd name="connsiteX4" fmla="*/ 1425147 w 11143736"/>
              <a:gd name="connsiteY4" fmla="*/ 3343580 h 5174235"/>
              <a:gd name="connsiteX5" fmla="*/ 177372 w 11143736"/>
              <a:gd name="connsiteY5" fmla="*/ 4429430 h 5174235"/>
              <a:gd name="connsiteX6" fmla="*/ 91647 w 11143736"/>
              <a:gd name="connsiteY6" fmla="*/ 5048555 h 5174235"/>
              <a:gd name="connsiteX7" fmla="*/ 967947 w 11143736"/>
              <a:gd name="connsiteY7" fmla="*/ 5162855 h 5174235"/>
              <a:gd name="connsiteX8" fmla="*/ 10940622 w 11143736"/>
              <a:gd name="connsiteY8" fmla="*/ 5162855 h 5174235"/>
              <a:gd name="connsiteX9" fmla="*/ 11112072 w 11143736"/>
              <a:gd name="connsiteY9" fmla="*/ 648005 h 5174235"/>
              <a:gd name="connsiteX0" fmla="*/ 11112072 w 11174304"/>
              <a:gd name="connsiteY0" fmla="*/ 648005 h 5174235"/>
              <a:gd name="connsiteX1" fmla="*/ 8168847 w 11174304"/>
              <a:gd name="connsiteY1" fmla="*/ 838505 h 5174235"/>
              <a:gd name="connsiteX2" fmla="*/ 4968447 w 11174304"/>
              <a:gd name="connsiteY2" fmla="*/ 2610155 h 5174235"/>
              <a:gd name="connsiteX3" fmla="*/ 3034872 w 11174304"/>
              <a:gd name="connsiteY3" fmla="*/ 2838755 h 5174235"/>
              <a:gd name="connsiteX4" fmla="*/ 1425147 w 11174304"/>
              <a:gd name="connsiteY4" fmla="*/ 3343580 h 5174235"/>
              <a:gd name="connsiteX5" fmla="*/ 177372 w 11174304"/>
              <a:gd name="connsiteY5" fmla="*/ 4429430 h 5174235"/>
              <a:gd name="connsiteX6" fmla="*/ 91647 w 11174304"/>
              <a:gd name="connsiteY6" fmla="*/ 5048555 h 5174235"/>
              <a:gd name="connsiteX7" fmla="*/ 967947 w 11174304"/>
              <a:gd name="connsiteY7" fmla="*/ 5162855 h 5174235"/>
              <a:gd name="connsiteX8" fmla="*/ 10940622 w 11174304"/>
              <a:gd name="connsiteY8" fmla="*/ 5162855 h 5174235"/>
              <a:gd name="connsiteX9" fmla="*/ 11112072 w 11174304"/>
              <a:gd name="connsiteY9" fmla="*/ 648005 h 5174235"/>
              <a:gd name="connsiteX0" fmla="*/ 11112072 w 11112072"/>
              <a:gd name="connsiteY0" fmla="*/ 648005 h 5174235"/>
              <a:gd name="connsiteX1" fmla="*/ 8168847 w 11112072"/>
              <a:gd name="connsiteY1" fmla="*/ 838505 h 5174235"/>
              <a:gd name="connsiteX2" fmla="*/ 4968447 w 11112072"/>
              <a:gd name="connsiteY2" fmla="*/ 2610155 h 5174235"/>
              <a:gd name="connsiteX3" fmla="*/ 3034872 w 11112072"/>
              <a:gd name="connsiteY3" fmla="*/ 2838755 h 5174235"/>
              <a:gd name="connsiteX4" fmla="*/ 1425147 w 11112072"/>
              <a:gd name="connsiteY4" fmla="*/ 3343580 h 5174235"/>
              <a:gd name="connsiteX5" fmla="*/ 177372 w 11112072"/>
              <a:gd name="connsiteY5" fmla="*/ 4429430 h 5174235"/>
              <a:gd name="connsiteX6" fmla="*/ 91647 w 11112072"/>
              <a:gd name="connsiteY6" fmla="*/ 5048555 h 5174235"/>
              <a:gd name="connsiteX7" fmla="*/ 967947 w 11112072"/>
              <a:gd name="connsiteY7" fmla="*/ 5162855 h 5174235"/>
              <a:gd name="connsiteX8" fmla="*/ 10940622 w 11112072"/>
              <a:gd name="connsiteY8" fmla="*/ 5162855 h 5174235"/>
              <a:gd name="connsiteX9" fmla="*/ 11112072 w 11112072"/>
              <a:gd name="connsiteY9" fmla="*/ 648005 h 5174235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239500 w 11239500"/>
              <a:gd name="connsiteY0" fmla="*/ 132692 h 4682266"/>
              <a:gd name="connsiteX1" fmla="*/ 8296275 w 11239500"/>
              <a:gd name="connsiteY1" fmla="*/ 323192 h 4682266"/>
              <a:gd name="connsiteX2" fmla="*/ 5095875 w 11239500"/>
              <a:gd name="connsiteY2" fmla="*/ 2094842 h 4682266"/>
              <a:gd name="connsiteX3" fmla="*/ 3162300 w 11239500"/>
              <a:gd name="connsiteY3" fmla="*/ 2323442 h 4682266"/>
              <a:gd name="connsiteX4" fmla="*/ 1552575 w 11239500"/>
              <a:gd name="connsiteY4" fmla="*/ 2828267 h 4682266"/>
              <a:gd name="connsiteX5" fmla="*/ 304800 w 11239500"/>
              <a:gd name="connsiteY5" fmla="*/ 3914117 h 4682266"/>
              <a:gd name="connsiteX6" fmla="*/ 0 w 11239500"/>
              <a:gd name="connsiteY6" fmla="*/ 4638017 h 4682266"/>
              <a:gd name="connsiteX7" fmla="*/ 1095375 w 11239500"/>
              <a:gd name="connsiteY7" fmla="*/ 4647542 h 4682266"/>
              <a:gd name="connsiteX8" fmla="*/ 11068050 w 11239500"/>
              <a:gd name="connsiteY8" fmla="*/ 4647542 h 4682266"/>
              <a:gd name="connsiteX9" fmla="*/ 11239500 w 11239500"/>
              <a:gd name="connsiteY9" fmla="*/ 132692 h 4682266"/>
              <a:gd name="connsiteX0" fmla="*/ 11240229 w 11240229"/>
              <a:gd name="connsiteY0" fmla="*/ 132692 h 4682266"/>
              <a:gd name="connsiteX1" fmla="*/ 8297004 w 11240229"/>
              <a:gd name="connsiteY1" fmla="*/ 323192 h 4682266"/>
              <a:gd name="connsiteX2" fmla="*/ 5096604 w 11240229"/>
              <a:gd name="connsiteY2" fmla="*/ 2094842 h 4682266"/>
              <a:gd name="connsiteX3" fmla="*/ 3163029 w 11240229"/>
              <a:gd name="connsiteY3" fmla="*/ 2323442 h 4682266"/>
              <a:gd name="connsiteX4" fmla="*/ 1553304 w 11240229"/>
              <a:gd name="connsiteY4" fmla="*/ 2828267 h 4682266"/>
              <a:gd name="connsiteX5" fmla="*/ 305529 w 11240229"/>
              <a:gd name="connsiteY5" fmla="*/ 3914117 h 4682266"/>
              <a:gd name="connsiteX6" fmla="*/ 729 w 11240229"/>
              <a:gd name="connsiteY6" fmla="*/ 4638017 h 4682266"/>
              <a:gd name="connsiteX7" fmla="*/ 1096104 w 11240229"/>
              <a:gd name="connsiteY7" fmla="*/ 4647542 h 4682266"/>
              <a:gd name="connsiteX8" fmla="*/ 11068779 w 11240229"/>
              <a:gd name="connsiteY8" fmla="*/ 4647542 h 4682266"/>
              <a:gd name="connsiteX9" fmla="*/ 11240229 w 11240229"/>
              <a:gd name="connsiteY9" fmla="*/ 132692 h 4682266"/>
              <a:gd name="connsiteX0" fmla="*/ 11240229 w 11240229"/>
              <a:gd name="connsiteY0" fmla="*/ 132692 h 4658922"/>
              <a:gd name="connsiteX1" fmla="*/ 8297004 w 11240229"/>
              <a:gd name="connsiteY1" fmla="*/ 323192 h 4658922"/>
              <a:gd name="connsiteX2" fmla="*/ 5096604 w 11240229"/>
              <a:gd name="connsiteY2" fmla="*/ 2094842 h 4658922"/>
              <a:gd name="connsiteX3" fmla="*/ 3163029 w 11240229"/>
              <a:gd name="connsiteY3" fmla="*/ 2323442 h 4658922"/>
              <a:gd name="connsiteX4" fmla="*/ 1553304 w 11240229"/>
              <a:gd name="connsiteY4" fmla="*/ 2828267 h 4658922"/>
              <a:gd name="connsiteX5" fmla="*/ 305529 w 11240229"/>
              <a:gd name="connsiteY5" fmla="*/ 3914117 h 4658922"/>
              <a:gd name="connsiteX6" fmla="*/ 729 w 11240229"/>
              <a:gd name="connsiteY6" fmla="*/ 4638017 h 4658922"/>
              <a:gd name="connsiteX7" fmla="*/ 1096104 w 11240229"/>
              <a:gd name="connsiteY7" fmla="*/ 4647542 h 4658922"/>
              <a:gd name="connsiteX8" fmla="*/ 11068779 w 11240229"/>
              <a:gd name="connsiteY8" fmla="*/ 4647542 h 4658922"/>
              <a:gd name="connsiteX9" fmla="*/ 11240229 w 11240229"/>
              <a:gd name="connsiteY9" fmla="*/ 132692 h 4658922"/>
              <a:gd name="connsiteX0" fmla="*/ 11240229 w 11240229"/>
              <a:gd name="connsiteY0" fmla="*/ 56979 h 4583209"/>
              <a:gd name="connsiteX1" fmla="*/ 7344504 w 11240229"/>
              <a:gd name="connsiteY1" fmla="*/ 733254 h 4583209"/>
              <a:gd name="connsiteX2" fmla="*/ 5096604 w 11240229"/>
              <a:gd name="connsiteY2" fmla="*/ 2019129 h 4583209"/>
              <a:gd name="connsiteX3" fmla="*/ 3163029 w 11240229"/>
              <a:gd name="connsiteY3" fmla="*/ 2247729 h 4583209"/>
              <a:gd name="connsiteX4" fmla="*/ 1553304 w 11240229"/>
              <a:gd name="connsiteY4" fmla="*/ 2752554 h 4583209"/>
              <a:gd name="connsiteX5" fmla="*/ 305529 w 11240229"/>
              <a:gd name="connsiteY5" fmla="*/ 3838404 h 4583209"/>
              <a:gd name="connsiteX6" fmla="*/ 729 w 11240229"/>
              <a:gd name="connsiteY6" fmla="*/ 4562304 h 4583209"/>
              <a:gd name="connsiteX7" fmla="*/ 1096104 w 11240229"/>
              <a:gd name="connsiteY7" fmla="*/ 4571829 h 4583209"/>
              <a:gd name="connsiteX8" fmla="*/ 11068779 w 11240229"/>
              <a:gd name="connsiteY8" fmla="*/ 4571829 h 4583209"/>
              <a:gd name="connsiteX9" fmla="*/ 11240229 w 11240229"/>
              <a:gd name="connsiteY9" fmla="*/ 56979 h 4583209"/>
              <a:gd name="connsiteX0" fmla="*/ 11240229 w 11240229"/>
              <a:gd name="connsiteY0" fmla="*/ 68987 h 4595217"/>
              <a:gd name="connsiteX1" fmla="*/ 7344504 w 11240229"/>
              <a:gd name="connsiteY1" fmla="*/ 745262 h 4595217"/>
              <a:gd name="connsiteX2" fmla="*/ 5096604 w 11240229"/>
              <a:gd name="connsiteY2" fmla="*/ 2031137 h 4595217"/>
              <a:gd name="connsiteX3" fmla="*/ 3163029 w 11240229"/>
              <a:gd name="connsiteY3" fmla="*/ 2259737 h 4595217"/>
              <a:gd name="connsiteX4" fmla="*/ 1553304 w 11240229"/>
              <a:gd name="connsiteY4" fmla="*/ 2764562 h 4595217"/>
              <a:gd name="connsiteX5" fmla="*/ 305529 w 11240229"/>
              <a:gd name="connsiteY5" fmla="*/ 3850412 h 4595217"/>
              <a:gd name="connsiteX6" fmla="*/ 729 w 11240229"/>
              <a:gd name="connsiteY6" fmla="*/ 4574312 h 4595217"/>
              <a:gd name="connsiteX7" fmla="*/ 1096104 w 11240229"/>
              <a:gd name="connsiteY7" fmla="*/ 4583837 h 4595217"/>
              <a:gd name="connsiteX8" fmla="*/ 11068779 w 11240229"/>
              <a:gd name="connsiteY8" fmla="*/ 4583837 h 4595217"/>
              <a:gd name="connsiteX9" fmla="*/ 11240229 w 11240229"/>
              <a:gd name="connsiteY9" fmla="*/ 68987 h 4595217"/>
              <a:gd name="connsiteX0" fmla="*/ 11239641 w 11239641"/>
              <a:gd name="connsiteY0" fmla="*/ 68987 h 4595217"/>
              <a:gd name="connsiteX1" fmla="*/ 7343916 w 11239641"/>
              <a:gd name="connsiteY1" fmla="*/ 745262 h 4595217"/>
              <a:gd name="connsiteX2" fmla="*/ 5096016 w 11239641"/>
              <a:gd name="connsiteY2" fmla="*/ 2031137 h 4595217"/>
              <a:gd name="connsiteX3" fmla="*/ 3162441 w 11239641"/>
              <a:gd name="connsiteY3" fmla="*/ 2259737 h 4595217"/>
              <a:gd name="connsiteX4" fmla="*/ 1552716 w 11239641"/>
              <a:gd name="connsiteY4" fmla="*/ 2764562 h 4595217"/>
              <a:gd name="connsiteX5" fmla="*/ 581166 w 11239641"/>
              <a:gd name="connsiteY5" fmla="*/ 3431312 h 4595217"/>
              <a:gd name="connsiteX6" fmla="*/ 141 w 11239641"/>
              <a:gd name="connsiteY6" fmla="*/ 4574312 h 4595217"/>
              <a:gd name="connsiteX7" fmla="*/ 1095516 w 11239641"/>
              <a:gd name="connsiteY7" fmla="*/ 4583837 h 4595217"/>
              <a:gd name="connsiteX8" fmla="*/ 11068191 w 11239641"/>
              <a:gd name="connsiteY8" fmla="*/ 4583837 h 4595217"/>
              <a:gd name="connsiteX9" fmla="*/ 11239641 w 11239641"/>
              <a:gd name="connsiteY9" fmla="*/ 68987 h 4595217"/>
              <a:gd name="connsiteX0" fmla="*/ 11239743 w 11239743"/>
              <a:gd name="connsiteY0" fmla="*/ 68987 h 4595217"/>
              <a:gd name="connsiteX1" fmla="*/ 7344018 w 11239743"/>
              <a:gd name="connsiteY1" fmla="*/ 745262 h 4595217"/>
              <a:gd name="connsiteX2" fmla="*/ 5096118 w 11239743"/>
              <a:gd name="connsiteY2" fmla="*/ 2031137 h 4595217"/>
              <a:gd name="connsiteX3" fmla="*/ 3162543 w 11239743"/>
              <a:gd name="connsiteY3" fmla="*/ 2259737 h 4595217"/>
              <a:gd name="connsiteX4" fmla="*/ 1552818 w 11239743"/>
              <a:gd name="connsiteY4" fmla="*/ 2764562 h 4595217"/>
              <a:gd name="connsiteX5" fmla="*/ 438393 w 11239743"/>
              <a:gd name="connsiteY5" fmla="*/ 3393212 h 4595217"/>
              <a:gd name="connsiteX6" fmla="*/ 243 w 11239743"/>
              <a:gd name="connsiteY6" fmla="*/ 4574312 h 4595217"/>
              <a:gd name="connsiteX7" fmla="*/ 1095618 w 11239743"/>
              <a:gd name="connsiteY7" fmla="*/ 4583837 h 4595217"/>
              <a:gd name="connsiteX8" fmla="*/ 11068293 w 11239743"/>
              <a:gd name="connsiteY8" fmla="*/ 4583837 h 4595217"/>
              <a:gd name="connsiteX9" fmla="*/ 11239743 w 11239743"/>
              <a:gd name="connsiteY9" fmla="*/ 68987 h 4595217"/>
              <a:gd name="connsiteX0" fmla="*/ 11143151 w 11143151"/>
              <a:gd name="connsiteY0" fmla="*/ 44908 h 4825663"/>
              <a:gd name="connsiteX1" fmla="*/ 7344018 w 11143151"/>
              <a:gd name="connsiteY1" fmla="*/ 975708 h 4825663"/>
              <a:gd name="connsiteX2" fmla="*/ 5096118 w 11143151"/>
              <a:gd name="connsiteY2" fmla="*/ 2261583 h 4825663"/>
              <a:gd name="connsiteX3" fmla="*/ 3162543 w 11143151"/>
              <a:gd name="connsiteY3" fmla="*/ 2490183 h 4825663"/>
              <a:gd name="connsiteX4" fmla="*/ 1552818 w 11143151"/>
              <a:gd name="connsiteY4" fmla="*/ 2995008 h 4825663"/>
              <a:gd name="connsiteX5" fmla="*/ 438393 w 11143151"/>
              <a:gd name="connsiteY5" fmla="*/ 3623658 h 4825663"/>
              <a:gd name="connsiteX6" fmla="*/ 243 w 11143151"/>
              <a:gd name="connsiteY6" fmla="*/ 4804758 h 4825663"/>
              <a:gd name="connsiteX7" fmla="*/ 1095618 w 11143151"/>
              <a:gd name="connsiteY7" fmla="*/ 4814283 h 4825663"/>
              <a:gd name="connsiteX8" fmla="*/ 11068293 w 11143151"/>
              <a:gd name="connsiteY8" fmla="*/ 4814283 h 4825663"/>
              <a:gd name="connsiteX9" fmla="*/ 11143151 w 11143151"/>
              <a:gd name="connsiteY9" fmla="*/ 44908 h 4825663"/>
              <a:gd name="connsiteX0" fmla="*/ 11143151 w 11147335"/>
              <a:gd name="connsiteY0" fmla="*/ 44908 h 4825663"/>
              <a:gd name="connsiteX1" fmla="*/ 7344018 w 11147335"/>
              <a:gd name="connsiteY1" fmla="*/ 975708 h 4825663"/>
              <a:gd name="connsiteX2" fmla="*/ 5096118 w 11147335"/>
              <a:gd name="connsiteY2" fmla="*/ 2261583 h 4825663"/>
              <a:gd name="connsiteX3" fmla="*/ 3162543 w 11147335"/>
              <a:gd name="connsiteY3" fmla="*/ 2490183 h 4825663"/>
              <a:gd name="connsiteX4" fmla="*/ 1552818 w 11147335"/>
              <a:gd name="connsiteY4" fmla="*/ 2995008 h 4825663"/>
              <a:gd name="connsiteX5" fmla="*/ 438393 w 11147335"/>
              <a:gd name="connsiteY5" fmla="*/ 3623658 h 4825663"/>
              <a:gd name="connsiteX6" fmla="*/ 243 w 11147335"/>
              <a:gd name="connsiteY6" fmla="*/ 4804758 h 4825663"/>
              <a:gd name="connsiteX7" fmla="*/ 1095618 w 11147335"/>
              <a:gd name="connsiteY7" fmla="*/ 4814283 h 4825663"/>
              <a:gd name="connsiteX8" fmla="*/ 11068293 w 11147335"/>
              <a:gd name="connsiteY8" fmla="*/ 4814283 h 4825663"/>
              <a:gd name="connsiteX9" fmla="*/ 11143151 w 11147335"/>
              <a:gd name="connsiteY9" fmla="*/ 44908 h 4825663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096118 w 11147335"/>
              <a:gd name="connsiteY2" fmla="*/ 2216675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33 w 11147317"/>
              <a:gd name="connsiteY0" fmla="*/ 0 h 4780755"/>
              <a:gd name="connsiteX1" fmla="*/ 7317657 w 11147317"/>
              <a:gd name="connsiteY1" fmla="*/ 882647 h 4780755"/>
              <a:gd name="connsiteX2" fmla="*/ 5289283 w 11147317"/>
              <a:gd name="connsiteY2" fmla="*/ 2154764 h 4780755"/>
              <a:gd name="connsiteX3" fmla="*/ 3162525 w 11147317"/>
              <a:gd name="connsiteY3" fmla="*/ 2445275 h 4780755"/>
              <a:gd name="connsiteX4" fmla="*/ 1456208 w 11147317"/>
              <a:gd name="connsiteY4" fmla="*/ 2888188 h 4780755"/>
              <a:gd name="connsiteX5" fmla="*/ 438375 w 11147317"/>
              <a:gd name="connsiteY5" fmla="*/ 3578750 h 4780755"/>
              <a:gd name="connsiteX6" fmla="*/ 225 w 11147317"/>
              <a:gd name="connsiteY6" fmla="*/ 4759850 h 4780755"/>
              <a:gd name="connsiteX7" fmla="*/ 1095600 w 11147317"/>
              <a:gd name="connsiteY7" fmla="*/ 4769375 h 4780755"/>
              <a:gd name="connsiteX8" fmla="*/ 11068275 w 11147317"/>
              <a:gd name="connsiteY8" fmla="*/ 4769375 h 4780755"/>
              <a:gd name="connsiteX9" fmla="*/ 11143133 w 11147317"/>
              <a:gd name="connsiteY9" fmla="*/ 0 h 4780755"/>
              <a:gd name="connsiteX0" fmla="*/ 11143318 w 11147502"/>
              <a:gd name="connsiteY0" fmla="*/ 0 h 4780755"/>
              <a:gd name="connsiteX1" fmla="*/ 7317842 w 11147502"/>
              <a:gd name="connsiteY1" fmla="*/ 882647 h 4780755"/>
              <a:gd name="connsiteX2" fmla="*/ 5289468 w 11147502"/>
              <a:gd name="connsiteY2" fmla="*/ 2154764 h 4780755"/>
              <a:gd name="connsiteX3" fmla="*/ 3162710 w 11147502"/>
              <a:gd name="connsiteY3" fmla="*/ 2445275 h 4780755"/>
              <a:gd name="connsiteX4" fmla="*/ 1456393 w 11147502"/>
              <a:gd name="connsiteY4" fmla="*/ 2888188 h 4780755"/>
              <a:gd name="connsiteX5" fmla="*/ 341968 w 11147502"/>
              <a:gd name="connsiteY5" fmla="*/ 3523717 h 4780755"/>
              <a:gd name="connsiteX6" fmla="*/ 410 w 11147502"/>
              <a:gd name="connsiteY6" fmla="*/ 4759850 h 4780755"/>
              <a:gd name="connsiteX7" fmla="*/ 1095785 w 11147502"/>
              <a:gd name="connsiteY7" fmla="*/ 4769375 h 4780755"/>
              <a:gd name="connsiteX8" fmla="*/ 11068460 w 11147502"/>
              <a:gd name="connsiteY8" fmla="*/ 4769375 h 4780755"/>
              <a:gd name="connsiteX9" fmla="*/ 11143318 w 11147502"/>
              <a:gd name="connsiteY9" fmla="*/ 0 h 47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7502" h="4780755">
                <a:moveTo>
                  <a:pt x="11143318" y="0"/>
                </a:moveTo>
                <a:cubicBezTo>
                  <a:pt x="8675963" y="39155"/>
                  <a:pt x="8311046" y="392817"/>
                  <a:pt x="7317842" y="882647"/>
                </a:cubicBezTo>
                <a:cubicBezTo>
                  <a:pt x="6324638" y="1372477"/>
                  <a:pt x="5981990" y="1894326"/>
                  <a:pt x="5289468" y="2154764"/>
                </a:cubicBezTo>
                <a:cubicBezTo>
                  <a:pt x="4596946" y="2415202"/>
                  <a:pt x="3801556" y="2323038"/>
                  <a:pt x="3162710" y="2445275"/>
                </a:cubicBezTo>
                <a:cubicBezTo>
                  <a:pt x="2523864" y="2567512"/>
                  <a:pt x="1926517" y="2708448"/>
                  <a:pt x="1456393" y="2888188"/>
                </a:cubicBezTo>
                <a:cubicBezTo>
                  <a:pt x="986269" y="3067928"/>
                  <a:pt x="584632" y="3211773"/>
                  <a:pt x="341968" y="3523717"/>
                </a:cubicBezTo>
                <a:cubicBezTo>
                  <a:pt x="99304" y="3835661"/>
                  <a:pt x="-7527" y="3923238"/>
                  <a:pt x="410" y="4759850"/>
                </a:cubicBezTo>
                <a:lnTo>
                  <a:pt x="1095785" y="4769375"/>
                </a:lnTo>
                <a:cubicBezTo>
                  <a:pt x="2957922" y="4786837"/>
                  <a:pt x="759235" y="4782075"/>
                  <a:pt x="11068460" y="4769375"/>
                </a:cubicBezTo>
                <a:cubicBezTo>
                  <a:pt x="11233560" y="260875"/>
                  <a:pt x="11078084" y="4794775"/>
                  <a:pt x="11143318" y="0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"/>
          <p:cNvSpPr/>
          <p:nvPr/>
        </p:nvSpPr>
        <p:spPr>
          <a:xfrm>
            <a:off x="1139425" y="-12604"/>
            <a:ext cx="7992657" cy="6870604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3792303 w 7620000"/>
              <a:gd name="connsiteY0" fmla="*/ 181860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3792303 w 7620000"/>
              <a:gd name="connsiteY4" fmla="*/ 181860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3792303" y="1818605"/>
                </a:moveTo>
                <a:cubicBezTo>
                  <a:pt x="5169121" y="1032046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2415485" y="2605164"/>
                  <a:pt x="3792303" y="181860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 flipH="1" flipV="1">
            <a:off x="1" y="1219200"/>
            <a:ext cx="9136347" cy="45719"/>
          </a:xfrm>
          <a:prstGeom prst="roundRect">
            <a:avLst>
              <a:gd name="adj" fmla="val 0"/>
            </a:avLst>
          </a:prstGeom>
          <a:gradFill>
            <a:gsLst>
              <a:gs pos="93000">
                <a:srgbClr val="006032"/>
              </a:gs>
              <a:gs pos="100000">
                <a:srgbClr val="006032">
                  <a:alpha val="0"/>
                </a:srgbClr>
              </a:gs>
              <a:gs pos="7000">
                <a:srgbClr val="006032"/>
              </a:gs>
              <a:gs pos="0">
                <a:srgbClr val="006032">
                  <a:alpha val="0"/>
                </a:srgbClr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366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04" y="1219200"/>
            <a:ext cx="9153672" cy="533399"/>
          </a:xfrm>
        </p:spPr>
        <p:txBody>
          <a:bodyPr/>
          <a:lstStyle>
            <a:lvl1pPr algn="ctr">
              <a:defRPr sz="3600" b="1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55" y="228600"/>
            <a:ext cx="4191000" cy="9579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739425" cy="4722914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066373" indent="-457200" algn="l">
              <a:buFont typeface="Arial" panose="020B0604020202020204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47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67" y="-12604"/>
            <a:ext cx="9144000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9534" y="0"/>
            <a:ext cx="9158303" cy="6858000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4312" y="2286000"/>
            <a:ext cx="7431993" cy="4419600"/>
            <a:chOff x="3153239" y="1294968"/>
            <a:chExt cx="6618037" cy="2954750"/>
          </a:xfrm>
        </p:grpSpPr>
        <p:sp>
          <p:nvSpPr>
            <p:cNvPr id="14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5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7" name="Rectangle 3"/>
          <p:cNvSpPr/>
          <p:nvPr/>
        </p:nvSpPr>
        <p:spPr>
          <a:xfrm>
            <a:off x="-4766" y="590550"/>
            <a:ext cx="9148767" cy="6267450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5543550" y="2219325"/>
                </a:moveTo>
                <a:cubicBezTo>
                  <a:pt x="6575425" y="1320800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4511675" y="3117850"/>
                  <a:pt x="5543550" y="221932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>
            <a:off x="-4905" y="1"/>
            <a:ext cx="9177510" cy="6858000"/>
          </a:xfrm>
          <a:custGeom>
            <a:avLst/>
            <a:gdLst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5191093"/>
              <a:gd name="connsiteX1" fmla="*/ 8168847 w 12095117"/>
              <a:gd name="connsiteY1" fmla="*/ 533973 h 5191093"/>
              <a:gd name="connsiteX2" fmla="*/ 4968447 w 12095117"/>
              <a:gd name="connsiteY2" fmla="*/ 2305623 h 5191093"/>
              <a:gd name="connsiteX3" fmla="*/ 3034872 w 12095117"/>
              <a:gd name="connsiteY3" fmla="*/ 2534223 h 5191093"/>
              <a:gd name="connsiteX4" fmla="*/ 1425147 w 12095117"/>
              <a:gd name="connsiteY4" fmla="*/ 3039048 h 5191093"/>
              <a:gd name="connsiteX5" fmla="*/ 177372 w 12095117"/>
              <a:gd name="connsiteY5" fmla="*/ 4124898 h 5191093"/>
              <a:gd name="connsiteX6" fmla="*/ 91647 w 12095117"/>
              <a:gd name="connsiteY6" fmla="*/ 4744023 h 5191093"/>
              <a:gd name="connsiteX7" fmla="*/ 967947 w 12095117"/>
              <a:gd name="connsiteY7" fmla="*/ 4858323 h 5191093"/>
              <a:gd name="connsiteX8" fmla="*/ 11264472 w 12095117"/>
              <a:gd name="connsiteY8" fmla="*/ 4848798 h 5191093"/>
              <a:gd name="connsiteX9" fmla="*/ 11112072 w 12095117"/>
              <a:gd name="connsiteY9" fmla="*/ 343473 h 5191093"/>
              <a:gd name="connsiteX0" fmla="*/ 11112072 w 12095117"/>
              <a:gd name="connsiteY0" fmla="*/ 343473 h 4866436"/>
              <a:gd name="connsiteX1" fmla="*/ 8168847 w 12095117"/>
              <a:gd name="connsiteY1" fmla="*/ 533973 h 4866436"/>
              <a:gd name="connsiteX2" fmla="*/ 4968447 w 12095117"/>
              <a:gd name="connsiteY2" fmla="*/ 2305623 h 4866436"/>
              <a:gd name="connsiteX3" fmla="*/ 3034872 w 12095117"/>
              <a:gd name="connsiteY3" fmla="*/ 2534223 h 4866436"/>
              <a:gd name="connsiteX4" fmla="*/ 1425147 w 12095117"/>
              <a:gd name="connsiteY4" fmla="*/ 3039048 h 4866436"/>
              <a:gd name="connsiteX5" fmla="*/ 177372 w 12095117"/>
              <a:gd name="connsiteY5" fmla="*/ 4124898 h 4866436"/>
              <a:gd name="connsiteX6" fmla="*/ 91647 w 12095117"/>
              <a:gd name="connsiteY6" fmla="*/ 4744023 h 4866436"/>
              <a:gd name="connsiteX7" fmla="*/ 967947 w 12095117"/>
              <a:gd name="connsiteY7" fmla="*/ 4858323 h 4866436"/>
              <a:gd name="connsiteX8" fmla="*/ 11264472 w 12095117"/>
              <a:gd name="connsiteY8" fmla="*/ 4848798 h 4866436"/>
              <a:gd name="connsiteX9" fmla="*/ 11112072 w 1209511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350587"/>
              <a:gd name="connsiteY0" fmla="*/ 343473 h 4866436"/>
              <a:gd name="connsiteX1" fmla="*/ 8168847 w 11350587"/>
              <a:gd name="connsiteY1" fmla="*/ 533973 h 4866436"/>
              <a:gd name="connsiteX2" fmla="*/ 4968447 w 11350587"/>
              <a:gd name="connsiteY2" fmla="*/ 2305623 h 4866436"/>
              <a:gd name="connsiteX3" fmla="*/ 3034872 w 11350587"/>
              <a:gd name="connsiteY3" fmla="*/ 2534223 h 4866436"/>
              <a:gd name="connsiteX4" fmla="*/ 1425147 w 11350587"/>
              <a:gd name="connsiteY4" fmla="*/ 3039048 h 4866436"/>
              <a:gd name="connsiteX5" fmla="*/ 177372 w 11350587"/>
              <a:gd name="connsiteY5" fmla="*/ 4124898 h 4866436"/>
              <a:gd name="connsiteX6" fmla="*/ 91647 w 11350587"/>
              <a:gd name="connsiteY6" fmla="*/ 4744023 h 4866436"/>
              <a:gd name="connsiteX7" fmla="*/ 967947 w 11350587"/>
              <a:gd name="connsiteY7" fmla="*/ 4858323 h 4866436"/>
              <a:gd name="connsiteX8" fmla="*/ 11264472 w 11350587"/>
              <a:gd name="connsiteY8" fmla="*/ 4848798 h 4866436"/>
              <a:gd name="connsiteX9" fmla="*/ 11112072 w 11350587"/>
              <a:gd name="connsiteY9" fmla="*/ 343473 h 4866436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2023630 h 6546593"/>
              <a:gd name="connsiteX1" fmla="*/ 8168847 w 11264472"/>
              <a:gd name="connsiteY1" fmla="*/ 2214130 h 6546593"/>
              <a:gd name="connsiteX2" fmla="*/ 4968447 w 11264472"/>
              <a:gd name="connsiteY2" fmla="*/ 3985780 h 6546593"/>
              <a:gd name="connsiteX3" fmla="*/ 3034872 w 11264472"/>
              <a:gd name="connsiteY3" fmla="*/ 4214380 h 6546593"/>
              <a:gd name="connsiteX4" fmla="*/ 1425147 w 11264472"/>
              <a:gd name="connsiteY4" fmla="*/ 4719205 h 6546593"/>
              <a:gd name="connsiteX5" fmla="*/ 177372 w 11264472"/>
              <a:gd name="connsiteY5" fmla="*/ 5805055 h 6546593"/>
              <a:gd name="connsiteX6" fmla="*/ 91647 w 11264472"/>
              <a:gd name="connsiteY6" fmla="*/ 6424180 h 6546593"/>
              <a:gd name="connsiteX7" fmla="*/ 967947 w 11264472"/>
              <a:gd name="connsiteY7" fmla="*/ 6538480 h 6546593"/>
              <a:gd name="connsiteX8" fmla="*/ 11264472 w 11264472"/>
              <a:gd name="connsiteY8" fmla="*/ 6528955 h 6546593"/>
              <a:gd name="connsiteX9" fmla="*/ 11112072 w 11264472"/>
              <a:gd name="connsiteY9" fmla="*/ 2023630 h 6546593"/>
              <a:gd name="connsiteX0" fmla="*/ 11112072 w 11264472"/>
              <a:gd name="connsiteY0" fmla="*/ 648005 h 5170968"/>
              <a:gd name="connsiteX1" fmla="*/ 8168847 w 11264472"/>
              <a:gd name="connsiteY1" fmla="*/ 838505 h 5170968"/>
              <a:gd name="connsiteX2" fmla="*/ 4968447 w 11264472"/>
              <a:gd name="connsiteY2" fmla="*/ 2610155 h 5170968"/>
              <a:gd name="connsiteX3" fmla="*/ 3034872 w 11264472"/>
              <a:gd name="connsiteY3" fmla="*/ 2838755 h 5170968"/>
              <a:gd name="connsiteX4" fmla="*/ 1425147 w 11264472"/>
              <a:gd name="connsiteY4" fmla="*/ 3343580 h 5170968"/>
              <a:gd name="connsiteX5" fmla="*/ 177372 w 11264472"/>
              <a:gd name="connsiteY5" fmla="*/ 4429430 h 5170968"/>
              <a:gd name="connsiteX6" fmla="*/ 91647 w 11264472"/>
              <a:gd name="connsiteY6" fmla="*/ 5048555 h 5170968"/>
              <a:gd name="connsiteX7" fmla="*/ 967947 w 11264472"/>
              <a:gd name="connsiteY7" fmla="*/ 5162855 h 5170968"/>
              <a:gd name="connsiteX8" fmla="*/ 11264472 w 11264472"/>
              <a:gd name="connsiteY8" fmla="*/ 5153330 h 5170968"/>
              <a:gd name="connsiteX9" fmla="*/ 11112072 w 11264472"/>
              <a:gd name="connsiteY9" fmla="*/ 648005 h 5170968"/>
              <a:gd name="connsiteX0" fmla="*/ 11112072 w 11143736"/>
              <a:gd name="connsiteY0" fmla="*/ 648005 h 5174235"/>
              <a:gd name="connsiteX1" fmla="*/ 8168847 w 11143736"/>
              <a:gd name="connsiteY1" fmla="*/ 838505 h 5174235"/>
              <a:gd name="connsiteX2" fmla="*/ 4968447 w 11143736"/>
              <a:gd name="connsiteY2" fmla="*/ 2610155 h 5174235"/>
              <a:gd name="connsiteX3" fmla="*/ 3034872 w 11143736"/>
              <a:gd name="connsiteY3" fmla="*/ 2838755 h 5174235"/>
              <a:gd name="connsiteX4" fmla="*/ 1425147 w 11143736"/>
              <a:gd name="connsiteY4" fmla="*/ 3343580 h 5174235"/>
              <a:gd name="connsiteX5" fmla="*/ 177372 w 11143736"/>
              <a:gd name="connsiteY5" fmla="*/ 4429430 h 5174235"/>
              <a:gd name="connsiteX6" fmla="*/ 91647 w 11143736"/>
              <a:gd name="connsiteY6" fmla="*/ 5048555 h 5174235"/>
              <a:gd name="connsiteX7" fmla="*/ 967947 w 11143736"/>
              <a:gd name="connsiteY7" fmla="*/ 5162855 h 5174235"/>
              <a:gd name="connsiteX8" fmla="*/ 10940622 w 11143736"/>
              <a:gd name="connsiteY8" fmla="*/ 5162855 h 5174235"/>
              <a:gd name="connsiteX9" fmla="*/ 11112072 w 11143736"/>
              <a:gd name="connsiteY9" fmla="*/ 648005 h 5174235"/>
              <a:gd name="connsiteX0" fmla="*/ 11112072 w 11174304"/>
              <a:gd name="connsiteY0" fmla="*/ 648005 h 5174235"/>
              <a:gd name="connsiteX1" fmla="*/ 8168847 w 11174304"/>
              <a:gd name="connsiteY1" fmla="*/ 838505 h 5174235"/>
              <a:gd name="connsiteX2" fmla="*/ 4968447 w 11174304"/>
              <a:gd name="connsiteY2" fmla="*/ 2610155 h 5174235"/>
              <a:gd name="connsiteX3" fmla="*/ 3034872 w 11174304"/>
              <a:gd name="connsiteY3" fmla="*/ 2838755 h 5174235"/>
              <a:gd name="connsiteX4" fmla="*/ 1425147 w 11174304"/>
              <a:gd name="connsiteY4" fmla="*/ 3343580 h 5174235"/>
              <a:gd name="connsiteX5" fmla="*/ 177372 w 11174304"/>
              <a:gd name="connsiteY5" fmla="*/ 4429430 h 5174235"/>
              <a:gd name="connsiteX6" fmla="*/ 91647 w 11174304"/>
              <a:gd name="connsiteY6" fmla="*/ 5048555 h 5174235"/>
              <a:gd name="connsiteX7" fmla="*/ 967947 w 11174304"/>
              <a:gd name="connsiteY7" fmla="*/ 5162855 h 5174235"/>
              <a:gd name="connsiteX8" fmla="*/ 10940622 w 11174304"/>
              <a:gd name="connsiteY8" fmla="*/ 5162855 h 5174235"/>
              <a:gd name="connsiteX9" fmla="*/ 11112072 w 11174304"/>
              <a:gd name="connsiteY9" fmla="*/ 648005 h 5174235"/>
              <a:gd name="connsiteX0" fmla="*/ 11112072 w 11112072"/>
              <a:gd name="connsiteY0" fmla="*/ 648005 h 5174235"/>
              <a:gd name="connsiteX1" fmla="*/ 8168847 w 11112072"/>
              <a:gd name="connsiteY1" fmla="*/ 838505 h 5174235"/>
              <a:gd name="connsiteX2" fmla="*/ 4968447 w 11112072"/>
              <a:gd name="connsiteY2" fmla="*/ 2610155 h 5174235"/>
              <a:gd name="connsiteX3" fmla="*/ 3034872 w 11112072"/>
              <a:gd name="connsiteY3" fmla="*/ 2838755 h 5174235"/>
              <a:gd name="connsiteX4" fmla="*/ 1425147 w 11112072"/>
              <a:gd name="connsiteY4" fmla="*/ 3343580 h 5174235"/>
              <a:gd name="connsiteX5" fmla="*/ 177372 w 11112072"/>
              <a:gd name="connsiteY5" fmla="*/ 4429430 h 5174235"/>
              <a:gd name="connsiteX6" fmla="*/ 91647 w 11112072"/>
              <a:gd name="connsiteY6" fmla="*/ 5048555 h 5174235"/>
              <a:gd name="connsiteX7" fmla="*/ 967947 w 11112072"/>
              <a:gd name="connsiteY7" fmla="*/ 5162855 h 5174235"/>
              <a:gd name="connsiteX8" fmla="*/ 10940622 w 11112072"/>
              <a:gd name="connsiteY8" fmla="*/ 5162855 h 5174235"/>
              <a:gd name="connsiteX9" fmla="*/ 11112072 w 11112072"/>
              <a:gd name="connsiteY9" fmla="*/ 648005 h 5174235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12072 w 11112072"/>
              <a:gd name="connsiteY0" fmla="*/ 132692 h 4658922"/>
              <a:gd name="connsiteX1" fmla="*/ 8168847 w 11112072"/>
              <a:gd name="connsiteY1" fmla="*/ 323192 h 4658922"/>
              <a:gd name="connsiteX2" fmla="*/ 4968447 w 11112072"/>
              <a:gd name="connsiteY2" fmla="*/ 2094842 h 4658922"/>
              <a:gd name="connsiteX3" fmla="*/ 3034872 w 11112072"/>
              <a:gd name="connsiteY3" fmla="*/ 2323442 h 4658922"/>
              <a:gd name="connsiteX4" fmla="*/ 1425147 w 11112072"/>
              <a:gd name="connsiteY4" fmla="*/ 2828267 h 4658922"/>
              <a:gd name="connsiteX5" fmla="*/ 177372 w 11112072"/>
              <a:gd name="connsiteY5" fmla="*/ 3914117 h 4658922"/>
              <a:gd name="connsiteX6" fmla="*/ 91647 w 11112072"/>
              <a:gd name="connsiteY6" fmla="*/ 4533242 h 4658922"/>
              <a:gd name="connsiteX7" fmla="*/ 967947 w 11112072"/>
              <a:gd name="connsiteY7" fmla="*/ 4647542 h 4658922"/>
              <a:gd name="connsiteX8" fmla="*/ 10940622 w 11112072"/>
              <a:gd name="connsiteY8" fmla="*/ 4647542 h 4658922"/>
              <a:gd name="connsiteX9" fmla="*/ 11112072 w 11112072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131084 w 11131084"/>
              <a:gd name="connsiteY0" fmla="*/ 132692 h 4658922"/>
              <a:gd name="connsiteX1" fmla="*/ 8187859 w 11131084"/>
              <a:gd name="connsiteY1" fmla="*/ 323192 h 4658922"/>
              <a:gd name="connsiteX2" fmla="*/ 4987459 w 11131084"/>
              <a:gd name="connsiteY2" fmla="*/ 2094842 h 4658922"/>
              <a:gd name="connsiteX3" fmla="*/ 3053884 w 11131084"/>
              <a:gd name="connsiteY3" fmla="*/ 2323442 h 4658922"/>
              <a:gd name="connsiteX4" fmla="*/ 1444159 w 11131084"/>
              <a:gd name="connsiteY4" fmla="*/ 2828267 h 4658922"/>
              <a:gd name="connsiteX5" fmla="*/ 196384 w 11131084"/>
              <a:gd name="connsiteY5" fmla="*/ 3914117 h 4658922"/>
              <a:gd name="connsiteX6" fmla="*/ 82084 w 11131084"/>
              <a:gd name="connsiteY6" fmla="*/ 4514192 h 4658922"/>
              <a:gd name="connsiteX7" fmla="*/ 986959 w 11131084"/>
              <a:gd name="connsiteY7" fmla="*/ 4647542 h 4658922"/>
              <a:gd name="connsiteX8" fmla="*/ 10959634 w 11131084"/>
              <a:gd name="connsiteY8" fmla="*/ 4647542 h 4658922"/>
              <a:gd name="connsiteX9" fmla="*/ 11131084 w 11131084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049000 w 11049000"/>
              <a:gd name="connsiteY0" fmla="*/ 132692 h 4658922"/>
              <a:gd name="connsiteX1" fmla="*/ 8105775 w 11049000"/>
              <a:gd name="connsiteY1" fmla="*/ 323192 h 4658922"/>
              <a:gd name="connsiteX2" fmla="*/ 4905375 w 11049000"/>
              <a:gd name="connsiteY2" fmla="*/ 2094842 h 4658922"/>
              <a:gd name="connsiteX3" fmla="*/ 2971800 w 11049000"/>
              <a:gd name="connsiteY3" fmla="*/ 2323442 h 4658922"/>
              <a:gd name="connsiteX4" fmla="*/ 1362075 w 11049000"/>
              <a:gd name="connsiteY4" fmla="*/ 2828267 h 4658922"/>
              <a:gd name="connsiteX5" fmla="*/ 114300 w 11049000"/>
              <a:gd name="connsiteY5" fmla="*/ 3914117 h 4658922"/>
              <a:gd name="connsiteX6" fmla="*/ 0 w 11049000"/>
              <a:gd name="connsiteY6" fmla="*/ 4514192 h 4658922"/>
              <a:gd name="connsiteX7" fmla="*/ 904875 w 11049000"/>
              <a:gd name="connsiteY7" fmla="*/ 4647542 h 4658922"/>
              <a:gd name="connsiteX8" fmla="*/ 10877550 w 11049000"/>
              <a:gd name="connsiteY8" fmla="*/ 4647542 h 4658922"/>
              <a:gd name="connsiteX9" fmla="*/ 11049000 w 11049000"/>
              <a:gd name="connsiteY9" fmla="*/ 132692 h 4658922"/>
              <a:gd name="connsiteX0" fmla="*/ 11239500 w 11239500"/>
              <a:gd name="connsiteY0" fmla="*/ 132692 h 4682266"/>
              <a:gd name="connsiteX1" fmla="*/ 8296275 w 11239500"/>
              <a:gd name="connsiteY1" fmla="*/ 323192 h 4682266"/>
              <a:gd name="connsiteX2" fmla="*/ 5095875 w 11239500"/>
              <a:gd name="connsiteY2" fmla="*/ 2094842 h 4682266"/>
              <a:gd name="connsiteX3" fmla="*/ 3162300 w 11239500"/>
              <a:gd name="connsiteY3" fmla="*/ 2323442 h 4682266"/>
              <a:gd name="connsiteX4" fmla="*/ 1552575 w 11239500"/>
              <a:gd name="connsiteY4" fmla="*/ 2828267 h 4682266"/>
              <a:gd name="connsiteX5" fmla="*/ 304800 w 11239500"/>
              <a:gd name="connsiteY5" fmla="*/ 3914117 h 4682266"/>
              <a:gd name="connsiteX6" fmla="*/ 0 w 11239500"/>
              <a:gd name="connsiteY6" fmla="*/ 4638017 h 4682266"/>
              <a:gd name="connsiteX7" fmla="*/ 1095375 w 11239500"/>
              <a:gd name="connsiteY7" fmla="*/ 4647542 h 4682266"/>
              <a:gd name="connsiteX8" fmla="*/ 11068050 w 11239500"/>
              <a:gd name="connsiteY8" fmla="*/ 4647542 h 4682266"/>
              <a:gd name="connsiteX9" fmla="*/ 11239500 w 11239500"/>
              <a:gd name="connsiteY9" fmla="*/ 132692 h 4682266"/>
              <a:gd name="connsiteX0" fmla="*/ 11240229 w 11240229"/>
              <a:gd name="connsiteY0" fmla="*/ 132692 h 4682266"/>
              <a:gd name="connsiteX1" fmla="*/ 8297004 w 11240229"/>
              <a:gd name="connsiteY1" fmla="*/ 323192 h 4682266"/>
              <a:gd name="connsiteX2" fmla="*/ 5096604 w 11240229"/>
              <a:gd name="connsiteY2" fmla="*/ 2094842 h 4682266"/>
              <a:gd name="connsiteX3" fmla="*/ 3163029 w 11240229"/>
              <a:gd name="connsiteY3" fmla="*/ 2323442 h 4682266"/>
              <a:gd name="connsiteX4" fmla="*/ 1553304 w 11240229"/>
              <a:gd name="connsiteY4" fmla="*/ 2828267 h 4682266"/>
              <a:gd name="connsiteX5" fmla="*/ 305529 w 11240229"/>
              <a:gd name="connsiteY5" fmla="*/ 3914117 h 4682266"/>
              <a:gd name="connsiteX6" fmla="*/ 729 w 11240229"/>
              <a:gd name="connsiteY6" fmla="*/ 4638017 h 4682266"/>
              <a:gd name="connsiteX7" fmla="*/ 1096104 w 11240229"/>
              <a:gd name="connsiteY7" fmla="*/ 4647542 h 4682266"/>
              <a:gd name="connsiteX8" fmla="*/ 11068779 w 11240229"/>
              <a:gd name="connsiteY8" fmla="*/ 4647542 h 4682266"/>
              <a:gd name="connsiteX9" fmla="*/ 11240229 w 11240229"/>
              <a:gd name="connsiteY9" fmla="*/ 132692 h 4682266"/>
              <a:gd name="connsiteX0" fmla="*/ 11240229 w 11240229"/>
              <a:gd name="connsiteY0" fmla="*/ 132692 h 4658922"/>
              <a:gd name="connsiteX1" fmla="*/ 8297004 w 11240229"/>
              <a:gd name="connsiteY1" fmla="*/ 323192 h 4658922"/>
              <a:gd name="connsiteX2" fmla="*/ 5096604 w 11240229"/>
              <a:gd name="connsiteY2" fmla="*/ 2094842 h 4658922"/>
              <a:gd name="connsiteX3" fmla="*/ 3163029 w 11240229"/>
              <a:gd name="connsiteY3" fmla="*/ 2323442 h 4658922"/>
              <a:gd name="connsiteX4" fmla="*/ 1553304 w 11240229"/>
              <a:gd name="connsiteY4" fmla="*/ 2828267 h 4658922"/>
              <a:gd name="connsiteX5" fmla="*/ 305529 w 11240229"/>
              <a:gd name="connsiteY5" fmla="*/ 3914117 h 4658922"/>
              <a:gd name="connsiteX6" fmla="*/ 729 w 11240229"/>
              <a:gd name="connsiteY6" fmla="*/ 4638017 h 4658922"/>
              <a:gd name="connsiteX7" fmla="*/ 1096104 w 11240229"/>
              <a:gd name="connsiteY7" fmla="*/ 4647542 h 4658922"/>
              <a:gd name="connsiteX8" fmla="*/ 11068779 w 11240229"/>
              <a:gd name="connsiteY8" fmla="*/ 4647542 h 4658922"/>
              <a:gd name="connsiteX9" fmla="*/ 11240229 w 11240229"/>
              <a:gd name="connsiteY9" fmla="*/ 132692 h 4658922"/>
              <a:gd name="connsiteX0" fmla="*/ 11240229 w 11240229"/>
              <a:gd name="connsiteY0" fmla="*/ 56979 h 4583209"/>
              <a:gd name="connsiteX1" fmla="*/ 7344504 w 11240229"/>
              <a:gd name="connsiteY1" fmla="*/ 733254 h 4583209"/>
              <a:gd name="connsiteX2" fmla="*/ 5096604 w 11240229"/>
              <a:gd name="connsiteY2" fmla="*/ 2019129 h 4583209"/>
              <a:gd name="connsiteX3" fmla="*/ 3163029 w 11240229"/>
              <a:gd name="connsiteY3" fmla="*/ 2247729 h 4583209"/>
              <a:gd name="connsiteX4" fmla="*/ 1553304 w 11240229"/>
              <a:gd name="connsiteY4" fmla="*/ 2752554 h 4583209"/>
              <a:gd name="connsiteX5" fmla="*/ 305529 w 11240229"/>
              <a:gd name="connsiteY5" fmla="*/ 3838404 h 4583209"/>
              <a:gd name="connsiteX6" fmla="*/ 729 w 11240229"/>
              <a:gd name="connsiteY6" fmla="*/ 4562304 h 4583209"/>
              <a:gd name="connsiteX7" fmla="*/ 1096104 w 11240229"/>
              <a:gd name="connsiteY7" fmla="*/ 4571829 h 4583209"/>
              <a:gd name="connsiteX8" fmla="*/ 11068779 w 11240229"/>
              <a:gd name="connsiteY8" fmla="*/ 4571829 h 4583209"/>
              <a:gd name="connsiteX9" fmla="*/ 11240229 w 11240229"/>
              <a:gd name="connsiteY9" fmla="*/ 56979 h 4583209"/>
              <a:gd name="connsiteX0" fmla="*/ 11240229 w 11240229"/>
              <a:gd name="connsiteY0" fmla="*/ 68987 h 4595217"/>
              <a:gd name="connsiteX1" fmla="*/ 7344504 w 11240229"/>
              <a:gd name="connsiteY1" fmla="*/ 745262 h 4595217"/>
              <a:gd name="connsiteX2" fmla="*/ 5096604 w 11240229"/>
              <a:gd name="connsiteY2" fmla="*/ 2031137 h 4595217"/>
              <a:gd name="connsiteX3" fmla="*/ 3163029 w 11240229"/>
              <a:gd name="connsiteY3" fmla="*/ 2259737 h 4595217"/>
              <a:gd name="connsiteX4" fmla="*/ 1553304 w 11240229"/>
              <a:gd name="connsiteY4" fmla="*/ 2764562 h 4595217"/>
              <a:gd name="connsiteX5" fmla="*/ 305529 w 11240229"/>
              <a:gd name="connsiteY5" fmla="*/ 3850412 h 4595217"/>
              <a:gd name="connsiteX6" fmla="*/ 729 w 11240229"/>
              <a:gd name="connsiteY6" fmla="*/ 4574312 h 4595217"/>
              <a:gd name="connsiteX7" fmla="*/ 1096104 w 11240229"/>
              <a:gd name="connsiteY7" fmla="*/ 4583837 h 4595217"/>
              <a:gd name="connsiteX8" fmla="*/ 11068779 w 11240229"/>
              <a:gd name="connsiteY8" fmla="*/ 4583837 h 4595217"/>
              <a:gd name="connsiteX9" fmla="*/ 11240229 w 11240229"/>
              <a:gd name="connsiteY9" fmla="*/ 68987 h 4595217"/>
              <a:gd name="connsiteX0" fmla="*/ 11239641 w 11239641"/>
              <a:gd name="connsiteY0" fmla="*/ 68987 h 4595217"/>
              <a:gd name="connsiteX1" fmla="*/ 7343916 w 11239641"/>
              <a:gd name="connsiteY1" fmla="*/ 745262 h 4595217"/>
              <a:gd name="connsiteX2" fmla="*/ 5096016 w 11239641"/>
              <a:gd name="connsiteY2" fmla="*/ 2031137 h 4595217"/>
              <a:gd name="connsiteX3" fmla="*/ 3162441 w 11239641"/>
              <a:gd name="connsiteY3" fmla="*/ 2259737 h 4595217"/>
              <a:gd name="connsiteX4" fmla="*/ 1552716 w 11239641"/>
              <a:gd name="connsiteY4" fmla="*/ 2764562 h 4595217"/>
              <a:gd name="connsiteX5" fmla="*/ 581166 w 11239641"/>
              <a:gd name="connsiteY5" fmla="*/ 3431312 h 4595217"/>
              <a:gd name="connsiteX6" fmla="*/ 141 w 11239641"/>
              <a:gd name="connsiteY6" fmla="*/ 4574312 h 4595217"/>
              <a:gd name="connsiteX7" fmla="*/ 1095516 w 11239641"/>
              <a:gd name="connsiteY7" fmla="*/ 4583837 h 4595217"/>
              <a:gd name="connsiteX8" fmla="*/ 11068191 w 11239641"/>
              <a:gd name="connsiteY8" fmla="*/ 4583837 h 4595217"/>
              <a:gd name="connsiteX9" fmla="*/ 11239641 w 11239641"/>
              <a:gd name="connsiteY9" fmla="*/ 68987 h 4595217"/>
              <a:gd name="connsiteX0" fmla="*/ 11239743 w 11239743"/>
              <a:gd name="connsiteY0" fmla="*/ 68987 h 4595217"/>
              <a:gd name="connsiteX1" fmla="*/ 7344018 w 11239743"/>
              <a:gd name="connsiteY1" fmla="*/ 745262 h 4595217"/>
              <a:gd name="connsiteX2" fmla="*/ 5096118 w 11239743"/>
              <a:gd name="connsiteY2" fmla="*/ 2031137 h 4595217"/>
              <a:gd name="connsiteX3" fmla="*/ 3162543 w 11239743"/>
              <a:gd name="connsiteY3" fmla="*/ 2259737 h 4595217"/>
              <a:gd name="connsiteX4" fmla="*/ 1552818 w 11239743"/>
              <a:gd name="connsiteY4" fmla="*/ 2764562 h 4595217"/>
              <a:gd name="connsiteX5" fmla="*/ 438393 w 11239743"/>
              <a:gd name="connsiteY5" fmla="*/ 3393212 h 4595217"/>
              <a:gd name="connsiteX6" fmla="*/ 243 w 11239743"/>
              <a:gd name="connsiteY6" fmla="*/ 4574312 h 4595217"/>
              <a:gd name="connsiteX7" fmla="*/ 1095618 w 11239743"/>
              <a:gd name="connsiteY7" fmla="*/ 4583837 h 4595217"/>
              <a:gd name="connsiteX8" fmla="*/ 11068293 w 11239743"/>
              <a:gd name="connsiteY8" fmla="*/ 4583837 h 4595217"/>
              <a:gd name="connsiteX9" fmla="*/ 11239743 w 11239743"/>
              <a:gd name="connsiteY9" fmla="*/ 68987 h 4595217"/>
              <a:gd name="connsiteX0" fmla="*/ 11143151 w 11143151"/>
              <a:gd name="connsiteY0" fmla="*/ 44908 h 4825663"/>
              <a:gd name="connsiteX1" fmla="*/ 7344018 w 11143151"/>
              <a:gd name="connsiteY1" fmla="*/ 975708 h 4825663"/>
              <a:gd name="connsiteX2" fmla="*/ 5096118 w 11143151"/>
              <a:gd name="connsiteY2" fmla="*/ 2261583 h 4825663"/>
              <a:gd name="connsiteX3" fmla="*/ 3162543 w 11143151"/>
              <a:gd name="connsiteY3" fmla="*/ 2490183 h 4825663"/>
              <a:gd name="connsiteX4" fmla="*/ 1552818 w 11143151"/>
              <a:gd name="connsiteY4" fmla="*/ 2995008 h 4825663"/>
              <a:gd name="connsiteX5" fmla="*/ 438393 w 11143151"/>
              <a:gd name="connsiteY5" fmla="*/ 3623658 h 4825663"/>
              <a:gd name="connsiteX6" fmla="*/ 243 w 11143151"/>
              <a:gd name="connsiteY6" fmla="*/ 4804758 h 4825663"/>
              <a:gd name="connsiteX7" fmla="*/ 1095618 w 11143151"/>
              <a:gd name="connsiteY7" fmla="*/ 4814283 h 4825663"/>
              <a:gd name="connsiteX8" fmla="*/ 11068293 w 11143151"/>
              <a:gd name="connsiteY8" fmla="*/ 4814283 h 4825663"/>
              <a:gd name="connsiteX9" fmla="*/ 11143151 w 11143151"/>
              <a:gd name="connsiteY9" fmla="*/ 44908 h 4825663"/>
              <a:gd name="connsiteX0" fmla="*/ 11143151 w 11147335"/>
              <a:gd name="connsiteY0" fmla="*/ 44908 h 4825663"/>
              <a:gd name="connsiteX1" fmla="*/ 7344018 w 11147335"/>
              <a:gd name="connsiteY1" fmla="*/ 975708 h 4825663"/>
              <a:gd name="connsiteX2" fmla="*/ 5096118 w 11147335"/>
              <a:gd name="connsiteY2" fmla="*/ 2261583 h 4825663"/>
              <a:gd name="connsiteX3" fmla="*/ 3162543 w 11147335"/>
              <a:gd name="connsiteY3" fmla="*/ 2490183 h 4825663"/>
              <a:gd name="connsiteX4" fmla="*/ 1552818 w 11147335"/>
              <a:gd name="connsiteY4" fmla="*/ 2995008 h 4825663"/>
              <a:gd name="connsiteX5" fmla="*/ 438393 w 11147335"/>
              <a:gd name="connsiteY5" fmla="*/ 3623658 h 4825663"/>
              <a:gd name="connsiteX6" fmla="*/ 243 w 11147335"/>
              <a:gd name="connsiteY6" fmla="*/ 4804758 h 4825663"/>
              <a:gd name="connsiteX7" fmla="*/ 1095618 w 11147335"/>
              <a:gd name="connsiteY7" fmla="*/ 4814283 h 4825663"/>
              <a:gd name="connsiteX8" fmla="*/ 11068293 w 11147335"/>
              <a:gd name="connsiteY8" fmla="*/ 4814283 h 4825663"/>
              <a:gd name="connsiteX9" fmla="*/ 11143151 w 11147335"/>
              <a:gd name="connsiteY9" fmla="*/ 44908 h 4825663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096118 w 11147335"/>
              <a:gd name="connsiteY2" fmla="*/ 2216675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44018 w 11147335"/>
              <a:gd name="connsiteY1" fmla="*/ 930800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51 w 11147335"/>
              <a:gd name="connsiteY0" fmla="*/ 0 h 4780755"/>
              <a:gd name="connsiteX1" fmla="*/ 7317675 w 11147335"/>
              <a:gd name="connsiteY1" fmla="*/ 882647 h 4780755"/>
              <a:gd name="connsiteX2" fmla="*/ 5289301 w 11147335"/>
              <a:gd name="connsiteY2" fmla="*/ 2154764 h 4780755"/>
              <a:gd name="connsiteX3" fmla="*/ 3162543 w 11147335"/>
              <a:gd name="connsiteY3" fmla="*/ 2445275 h 4780755"/>
              <a:gd name="connsiteX4" fmla="*/ 1552818 w 11147335"/>
              <a:gd name="connsiteY4" fmla="*/ 2950100 h 4780755"/>
              <a:gd name="connsiteX5" fmla="*/ 438393 w 11147335"/>
              <a:gd name="connsiteY5" fmla="*/ 3578750 h 4780755"/>
              <a:gd name="connsiteX6" fmla="*/ 243 w 11147335"/>
              <a:gd name="connsiteY6" fmla="*/ 4759850 h 4780755"/>
              <a:gd name="connsiteX7" fmla="*/ 1095618 w 11147335"/>
              <a:gd name="connsiteY7" fmla="*/ 4769375 h 4780755"/>
              <a:gd name="connsiteX8" fmla="*/ 11068293 w 11147335"/>
              <a:gd name="connsiteY8" fmla="*/ 4769375 h 4780755"/>
              <a:gd name="connsiteX9" fmla="*/ 11143151 w 11147335"/>
              <a:gd name="connsiteY9" fmla="*/ 0 h 4780755"/>
              <a:gd name="connsiteX0" fmla="*/ 11143133 w 11147317"/>
              <a:gd name="connsiteY0" fmla="*/ 0 h 4780755"/>
              <a:gd name="connsiteX1" fmla="*/ 7317657 w 11147317"/>
              <a:gd name="connsiteY1" fmla="*/ 882647 h 4780755"/>
              <a:gd name="connsiteX2" fmla="*/ 5289283 w 11147317"/>
              <a:gd name="connsiteY2" fmla="*/ 2154764 h 4780755"/>
              <a:gd name="connsiteX3" fmla="*/ 3162525 w 11147317"/>
              <a:gd name="connsiteY3" fmla="*/ 2445275 h 4780755"/>
              <a:gd name="connsiteX4" fmla="*/ 1456208 w 11147317"/>
              <a:gd name="connsiteY4" fmla="*/ 2888188 h 4780755"/>
              <a:gd name="connsiteX5" fmla="*/ 438375 w 11147317"/>
              <a:gd name="connsiteY5" fmla="*/ 3578750 h 4780755"/>
              <a:gd name="connsiteX6" fmla="*/ 225 w 11147317"/>
              <a:gd name="connsiteY6" fmla="*/ 4759850 h 4780755"/>
              <a:gd name="connsiteX7" fmla="*/ 1095600 w 11147317"/>
              <a:gd name="connsiteY7" fmla="*/ 4769375 h 4780755"/>
              <a:gd name="connsiteX8" fmla="*/ 11068275 w 11147317"/>
              <a:gd name="connsiteY8" fmla="*/ 4769375 h 4780755"/>
              <a:gd name="connsiteX9" fmla="*/ 11143133 w 11147317"/>
              <a:gd name="connsiteY9" fmla="*/ 0 h 4780755"/>
              <a:gd name="connsiteX0" fmla="*/ 11143318 w 11147502"/>
              <a:gd name="connsiteY0" fmla="*/ 0 h 4780755"/>
              <a:gd name="connsiteX1" fmla="*/ 7317842 w 11147502"/>
              <a:gd name="connsiteY1" fmla="*/ 882647 h 4780755"/>
              <a:gd name="connsiteX2" fmla="*/ 5289468 w 11147502"/>
              <a:gd name="connsiteY2" fmla="*/ 2154764 h 4780755"/>
              <a:gd name="connsiteX3" fmla="*/ 3162710 w 11147502"/>
              <a:gd name="connsiteY3" fmla="*/ 2445275 h 4780755"/>
              <a:gd name="connsiteX4" fmla="*/ 1456393 w 11147502"/>
              <a:gd name="connsiteY4" fmla="*/ 2888188 h 4780755"/>
              <a:gd name="connsiteX5" fmla="*/ 341968 w 11147502"/>
              <a:gd name="connsiteY5" fmla="*/ 3523717 h 4780755"/>
              <a:gd name="connsiteX6" fmla="*/ 410 w 11147502"/>
              <a:gd name="connsiteY6" fmla="*/ 4759850 h 4780755"/>
              <a:gd name="connsiteX7" fmla="*/ 1095785 w 11147502"/>
              <a:gd name="connsiteY7" fmla="*/ 4769375 h 4780755"/>
              <a:gd name="connsiteX8" fmla="*/ 11068460 w 11147502"/>
              <a:gd name="connsiteY8" fmla="*/ 4769375 h 4780755"/>
              <a:gd name="connsiteX9" fmla="*/ 11143318 w 11147502"/>
              <a:gd name="connsiteY9" fmla="*/ 0 h 47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7502" h="4780755">
                <a:moveTo>
                  <a:pt x="11143318" y="0"/>
                </a:moveTo>
                <a:cubicBezTo>
                  <a:pt x="8675963" y="39155"/>
                  <a:pt x="8311046" y="392817"/>
                  <a:pt x="7317842" y="882647"/>
                </a:cubicBezTo>
                <a:cubicBezTo>
                  <a:pt x="6324638" y="1372477"/>
                  <a:pt x="5981990" y="1894326"/>
                  <a:pt x="5289468" y="2154764"/>
                </a:cubicBezTo>
                <a:cubicBezTo>
                  <a:pt x="4596946" y="2415202"/>
                  <a:pt x="3801556" y="2323038"/>
                  <a:pt x="3162710" y="2445275"/>
                </a:cubicBezTo>
                <a:cubicBezTo>
                  <a:pt x="2523864" y="2567512"/>
                  <a:pt x="1926517" y="2708448"/>
                  <a:pt x="1456393" y="2888188"/>
                </a:cubicBezTo>
                <a:cubicBezTo>
                  <a:pt x="986269" y="3067928"/>
                  <a:pt x="584632" y="3211773"/>
                  <a:pt x="341968" y="3523717"/>
                </a:cubicBezTo>
                <a:cubicBezTo>
                  <a:pt x="99304" y="3835661"/>
                  <a:pt x="-7527" y="3923238"/>
                  <a:pt x="410" y="4759850"/>
                </a:cubicBezTo>
                <a:lnTo>
                  <a:pt x="1095785" y="4769375"/>
                </a:lnTo>
                <a:cubicBezTo>
                  <a:pt x="2957922" y="4786837"/>
                  <a:pt x="759235" y="4782075"/>
                  <a:pt x="11068460" y="4769375"/>
                </a:cubicBezTo>
                <a:cubicBezTo>
                  <a:pt x="11233560" y="260875"/>
                  <a:pt x="11078084" y="4794775"/>
                  <a:pt x="11143318" y="0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"/>
          <p:cNvSpPr/>
          <p:nvPr/>
        </p:nvSpPr>
        <p:spPr>
          <a:xfrm>
            <a:off x="1139425" y="-12604"/>
            <a:ext cx="7992657" cy="6870604"/>
          </a:xfrm>
          <a:custGeom>
            <a:avLst/>
            <a:gdLst>
              <a:gd name="connsiteX0" fmla="*/ 0 w 7620000"/>
              <a:gd name="connsiteY0" fmla="*/ 0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0 w 7620000"/>
              <a:gd name="connsiteY4" fmla="*/ 0 h 3276600"/>
              <a:gd name="connsiteX0" fmla="*/ 4791075 w 7620000"/>
              <a:gd name="connsiteY0" fmla="*/ 19526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791075 w 7620000"/>
              <a:gd name="connsiteY4" fmla="*/ 19526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5562007 w 7638457"/>
              <a:gd name="connsiteY0" fmla="*/ 2231111 h 3288386"/>
              <a:gd name="connsiteX1" fmla="*/ 7638457 w 7638457"/>
              <a:gd name="connsiteY1" fmla="*/ 11786 h 3288386"/>
              <a:gd name="connsiteX2" fmla="*/ 7638457 w 7638457"/>
              <a:gd name="connsiteY2" fmla="*/ 3288386 h 3288386"/>
              <a:gd name="connsiteX3" fmla="*/ 18457 w 7638457"/>
              <a:gd name="connsiteY3" fmla="*/ 3288386 h 3288386"/>
              <a:gd name="connsiteX4" fmla="*/ 5562007 w 7638457"/>
              <a:gd name="connsiteY4" fmla="*/ 2231111 h 3288386"/>
              <a:gd name="connsiteX0" fmla="*/ 5561159 w 7637609"/>
              <a:gd name="connsiteY0" fmla="*/ 2233594 h 3290869"/>
              <a:gd name="connsiteX1" fmla="*/ 7637609 w 7637609"/>
              <a:gd name="connsiteY1" fmla="*/ 14269 h 3290869"/>
              <a:gd name="connsiteX2" fmla="*/ 7637609 w 7637609"/>
              <a:gd name="connsiteY2" fmla="*/ 3290869 h 3290869"/>
              <a:gd name="connsiteX3" fmla="*/ 17609 w 7637609"/>
              <a:gd name="connsiteY3" fmla="*/ 3290869 h 3290869"/>
              <a:gd name="connsiteX4" fmla="*/ 5561159 w 7637609"/>
              <a:gd name="connsiteY4" fmla="*/ 2233594 h 3290869"/>
              <a:gd name="connsiteX0" fmla="*/ 5543550 w 7620000"/>
              <a:gd name="connsiteY0" fmla="*/ 2233594 h 3290869"/>
              <a:gd name="connsiteX1" fmla="*/ 7620000 w 7620000"/>
              <a:gd name="connsiteY1" fmla="*/ 14269 h 3290869"/>
              <a:gd name="connsiteX2" fmla="*/ 7620000 w 7620000"/>
              <a:gd name="connsiteY2" fmla="*/ 3290869 h 3290869"/>
              <a:gd name="connsiteX3" fmla="*/ 0 w 7620000"/>
              <a:gd name="connsiteY3" fmla="*/ 3290869 h 3290869"/>
              <a:gd name="connsiteX4" fmla="*/ 5543550 w 7620000"/>
              <a:gd name="connsiteY4" fmla="*/ 2233594 h 3290869"/>
              <a:gd name="connsiteX0" fmla="*/ 5543550 w 7620000"/>
              <a:gd name="connsiteY0" fmla="*/ 221932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5543550 w 7620000"/>
              <a:gd name="connsiteY4" fmla="*/ 2219325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4004575 w 7620000"/>
              <a:gd name="connsiteY0" fmla="*/ 1871641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4004575 w 7620000"/>
              <a:gd name="connsiteY4" fmla="*/ 1871641 h 3276600"/>
              <a:gd name="connsiteX0" fmla="*/ 3792303 w 7620000"/>
              <a:gd name="connsiteY0" fmla="*/ 1818605 h 3276600"/>
              <a:gd name="connsiteX1" fmla="*/ 7620000 w 7620000"/>
              <a:gd name="connsiteY1" fmla="*/ 0 h 3276600"/>
              <a:gd name="connsiteX2" fmla="*/ 7620000 w 7620000"/>
              <a:gd name="connsiteY2" fmla="*/ 3276600 h 3276600"/>
              <a:gd name="connsiteX3" fmla="*/ 0 w 7620000"/>
              <a:gd name="connsiteY3" fmla="*/ 3276600 h 3276600"/>
              <a:gd name="connsiteX4" fmla="*/ 3792303 w 7620000"/>
              <a:gd name="connsiteY4" fmla="*/ 181860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3276600">
                <a:moveTo>
                  <a:pt x="3792303" y="1818605"/>
                </a:moveTo>
                <a:cubicBezTo>
                  <a:pt x="5169121" y="1032046"/>
                  <a:pt x="6397625" y="166687"/>
                  <a:pt x="7620000" y="0"/>
                </a:cubicBezTo>
                <a:lnTo>
                  <a:pt x="7620000" y="3276600"/>
                </a:lnTo>
                <a:lnTo>
                  <a:pt x="0" y="3276600"/>
                </a:lnTo>
                <a:cubicBezTo>
                  <a:pt x="720725" y="2433638"/>
                  <a:pt x="2415485" y="2605164"/>
                  <a:pt x="3792303" y="1818605"/>
                </a:cubicBezTo>
                <a:close/>
              </a:path>
            </a:pathLst>
          </a:cu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9" y="0"/>
            <a:ext cx="3623799" cy="68453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12" y="1295403"/>
            <a:ext cx="3302088" cy="3713763"/>
          </a:xfrm>
        </p:spPr>
        <p:txBody>
          <a:bodyPr anchor="t" anchorCtr="0"/>
          <a:lstStyle>
            <a:lvl1pPr algn="ctr"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487514" y="228601"/>
            <a:ext cx="4146367" cy="914400"/>
          </a:xfrm>
          <a:prstGeom prst="rect">
            <a:avLst/>
          </a:prstGeom>
        </p:spPr>
        <p:txBody>
          <a:bodyPr vert="horz" lIns="121835" tIns="60917" rIns="121835" bIns="60917" rtlCol="0" anchor="t" anchorCtr="0">
            <a:noAutofit/>
          </a:bodyPr>
          <a:lstStyle>
            <a:lvl1pPr algn="ctr" defTabSz="121834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1330389"/>
            <a:ext cx="5209014" cy="5070413"/>
          </a:xfrm>
          <a:solidFill>
            <a:srgbClr val="FFFFFF">
              <a:alpha val="67843"/>
            </a:srgbClr>
          </a:solidFill>
          <a:effectLst>
            <a:softEdge rad="127000"/>
          </a:effectLst>
        </p:spPr>
        <p:txBody>
          <a:bodyPr tIns="182880"/>
          <a:lstStyle>
            <a:lvl1pPr marL="457200" indent="-457200" algn="l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5" y="206830"/>
            <a:ext cx="2827686" cy="646328"/>
          </a:xfrm>
          <a:prstGeom prst="rect">
            <a:avLst/>
          </a:prstGeom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 flipH="1" flipV="1">
            <a:off x="3505201" y="1066800"/>
            <a:ext cx="5631147" cy="45719"/>
          </a:xfrm>
          <a:prstGeom prst="roundRect">
            <a:avLst>
              <a:gd name="adj" fmla="val 0"/>
            </a:avLst>
          </a:prstGeom>
          <a:gradFill>
            <a:gsLst>
              <a:gs pos="93000">
                <a:srgbClr val="006032"/>
              </a:gs>
              <a:gs pos="100000">
                <a:srgbClr val="006032">
                  <a:alpha val="0"/>
                </a:srgbClr>
              </a:gs>
              <a:gs pos="7000">
                <a:srgbClr val="006032"/>
              </a:gs>
              <a:gs pos="0">
                <a:srgbClr val="006032">
                  <a:alpha val="0"/>
                </a:srgbClr>
              </a:gs>
            </a:gsLst>
            <a:lin ang="3000000" scaled="0"/>
          </a:gradFill>
          <a:ln>
            <a:noFill/>
          </a:ln>
          <a:extLst/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36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848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61" y="228600"/>
            <a:ext cx="8392311" cy="68899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flipH="1">
            <a:off x="109653" y="917596"/>
            <a:ext cx="7322829" cy="73004"/>
            <a:chOff x="-75664663" y="1320878"/>
            <a:chExt cx="87088313" cy="610894"/>
          </a:xfrm>
        </p:grpSpPr>
        <p:sp>
          <p:nvSpPr>
            <p:cNvPr id="5" name="Oval 4"/>
            <p:cNvSpPr/>
            <p:nvPr userDrawn="1"/>
          </p:nvSpPr>
          <p:spPr>
            <a:xfrm>
              <a:off x="10814050" y="1322172"/>
              <a:ext cx="609600" cy="609600"/>
            </a:xfrm>
            <a:prstGeom prst="ellipse">
              <a:avLst/>
            </a:prstGeom>
            <a:solidFill>
              <a:srgbClr val="006032"/>
            </a:solidFill>
            <a:ln>
              <a:noFill/>
            </a:ln>
          </p:spPr>
          <p:txBody>
            <a:bodyPr wrap="none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-128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 userDrawn="1"/>
          </p:nvSpPr>
          <p:spPr bwMode="auto">
            <a:xfrm>
              <a:off x="-75664663" y="1320878"/>
              <a:ext cx="86775906" cy="610894"/>
            </a:xfrm>
            <a:prstGeom prst="roundRect">
              <a:avLst>
                <a:gd name="adj" fmla="val 0"/>
              </a:avLst>
            </a:prstGeom>
            <a:gradFill>
              <a:gsLst>
                <a:gs pos="21000">
                  <a:srgbClr val="006032"/>
                </a:gs>
                <a:gs pos="0">
                  <a:srgbClr val="006032">
                    <a:alpha val="0"/>
                  </a:srgbClr>
                </a:gs>
              </a:gsLst>
              <a:lin ang="3000000" scaled="0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3366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1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61" y="228600"/>
            <a:ext cx="8392311" cy="68899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flipH="1">
            <a:off x="109653" y="917596"/>
            <a:ext cx="7322829" cy="73004"/>
            <a:chOff x="-75664663" y="1320878"/>
            <a:chExt cx="87088313" cy="610894"/>
          </a:xfrm>
        </p:grpSpPr>
        <p:sp>
          <p:nvSpPr>
            <p:cNvPr id="5" name="Oval 4"/>
            <p:cNvSpPr/>
            <p:nvPr userDrawn="1"/>
          </p:nvSpPr>
          <p:spPr>
            <a:xfrm>
              <a:off x="10814050" y="1322172"/>
              <a:ext cx="609600" cy="609600"/>
            </a:xfrm>
            <a:prstGeom prst="ellipse">
              <a:avLst/>
            </a:prstGeom>
            <a:solidFill>
              <a:srgbClr val="006032"/>
            </a:solidFill>
            <a:ln>
              <a:noFill/>
            </a:ln>
          </p:spPr>
          <p:txBody>
            <a:bodyPr wrap="none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-128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 userDrawn="1"/>
          </p:nvSpPr>
          <p:spPr bwMode="auto">
            <a:xfrm>
              <a:off x="-75664663" y="1320878"/>
              <a:ext cx="86775906" cy="610894"/>
            </a:xfrm>
            <a:prstGeom prst="roundRect">
              <a:avLst>
                <a:gd name="adj" fmla="val 0"/>
              </a:avLst>
            </a:prstGeom>
            <a:gradFill>
              <a:gsLst>
                <a:gs pos="21000">
                  <a:srgbClr val="006032"/>
                </a:gs>
                <a:gs pos="0">
                  <a:srgbClr val="006032">
                    <a:alpha val="0"/>
                  </a:srgbClr>
                </a:gs>
              </a:gsLst>
              <a:lin ang="3000000" scaled="0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3366"/>
                </a:solidFill>
                <a:ea typeface="ＭＳ Ｐゴシック" charset="-128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3" y="3822253"/>
            <a:ext cx="4527769" cy="3035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23" y="4999757"/>
            <a:ext cx="4307049" cy="1844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34046"/>
            <a:ext cx="3615666" cy="2323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02" y="5166424"/>
            <a:ext cx="5204216" cy="16778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80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2E4A8-8751-854F-AA03-A6165209BEC9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536743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flipH="1">
            <a:off x="109653" y="917596"/>
            <a:ext cx="7322829" cy="73004"/>
            <a:chOff x="-75664663" y="1320878"/>
            <a:chExt cx="87088313" cy="610894"/>
          </a:xfrm>
        </p:grpSpPr>
        <p:sp>
          <p:nvSpPr>
            <p:cNvPr id="4" name="Oval 3"/>
            <p:cNvSpPr/>
            <p:nvPr userDrawn="1"/>
          </p:nvSpPr>
          <p:spPr>
            <a:xfrm>
              <a:off x="10814050" y="1322172"/>
              <a:ext cx="609600" cy="609600"/>
            </a:xfrm>
            <a:prstGeom prst="ellipse">
              <a:avLst/>
            </a:prstGeom>
            <a:solidFill>
              <a:srgbClr val="006032"/>
            </a:solidFill>
            <a:ln>
              <a:noFill/>
            </a:ln>
          </p:spPr>
          <p:txBody>
            <a:bodyPr wrap="none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3366"/>
                </a:solidFill>
                <a:latin typeface="Arial" panose="020B0604020202020204" pitchFamily="34" charset="0"/>
                <a:ea typeface="ＭＳ Ｐゴシック" charset="-128"/>
              </a:endParaRPr>
            </a:p>
          </p:txBody>
        </p:sp>
        <p:sp>
          <p:nvSpPr>
            <p:cNvPr id="5" name="AutoShape 7"/>
            <p:cNvSpPr>
              <a:spLocks noChangeArrowheads="1"/>
            </p:cNvSpPr>
            <p:nvPr userDrawn="1"/>
          </p:nvSpPr>
          <p:spPr bwMode="auto">
            <a:xfrm>
              <a:off x="-75664663" y="1320878"/>
              <a:ext cx="86775906" cy="610894"/>
            </a:xfrm>
            <a:prstGeom prst="roundRect">
              <a:avLst>
                <a:gd name="adj" fmla="val 0"/>
              </a:avLst>
            </a:prstGeom>
            <a:gradFill>
              <a:gsLst>
                <a:gs pos="21000">
                  <a:srgbClr val="006032"/>
                </a:gs>
                <a:gs pos="0">
                  <a:srgbClr val="006032">
                    <a:alpha val="0"/>
                  </a:srgbClr>
                </a:gs>
              </a:gsLst>
              <a:lin ang="3000000" scaled="0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dirty="0" smtClean="0">
                <a:solidFill>
                  <a:srgbClr val="003366"/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5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0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9" y="1"/>
            <a:ext cx="9143999" cy="6857999"/>
          </a:xfrm>
          <a:prstGeom prst="rect">
            <a:avLst/>
          </a:prstGeom>
          <a:pattFill prst="dkUpDiag">
            <a:fgClr>
              <a:srgbClr val="00703C"/>
            </a:fgClr>
            <a:bgClr>
              <a:srgbClr val="7BC143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9140652" cy="6858000"/>
          </a:xfrm>
          <a:prstGeom prst="rect">
            <a:avLst/>
          </a:prstGeom>
          <a:gradFill>
            <a:gsLst>
              <a:gs pos="100000">
                <a:srgbClr val="00703C">
                  <a:alpha val="97000"/>
                </a:srgbClr>
              </a:gs>
              <a:gs pos="0">
                <a:srgbClr val="00703C">
                  <a:alpha val="98000"/>
                </a:srgbClr>
              </a:gs>
              <a:gs pos="29000">
                <a:schemeClr val="bg1">
                  <a:lumMod val="95000"/>
                  <a:alpha val="81000"/>
                </a:schemeClr>
              </a:gs>
              <a:gs pos="7000">
                <a:srgbClr val="7BC143">
                  <a:alpha val="96000"/>
                </a:srgbClr>
              </a:gs>
              <a:gs pos="93000">
                <a:srgbClr val="7BC143">
                  <a:alpha val="97000"/>
                </a:srgbClr>
              </a:gs>
              <a:gs pos="69000">
                <a:schemeClr val="bg1">
                  <a:alpha val="77000"/>
                </a:schemeClr>
              </a:gs>
            </a:gsLst>
            <a:lin ang="3000000" scaled="0"/>
          </a:gra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1"/>
          </a:p>
        </p:txBody>
      </p:sp>
      <p:sp>
        <p:nvSpPr>
          <p:cNvPr id="3" name="Rectangle 2"/>
          <p:cNvSpPr/>
          <p:nvPr/>
        </p:nvSpPr>
        <p:spPr>
          <a:xfrm>
            <a:off x="0" y="19052"/>
            <a:ext cx="9139232" cy="6857999"/>
          </a:xfrm>
          <a:prstGeom prst="rect">
            <a:avLst/>
          </a:prstGeom>
          <a:gradFill>
            <a:gsLst>
              <a:gs pos="0">
                <a:srgbClr val="006032">
                  <a:alpha val="48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5000">
                <a:srgbClr val="97C642">
                  <a:alpha val="52000"/>
                </a:srgbClr>
              </a:gs>
              <a:gs pos="100000">
                <a:srgbClr val="97C642">
                  <a:alpha val="0"/>
                </a:srgbClr>
              </a:gs>
              <a:gs pos="88000">
                <a:srgbClr val="97C642">
                  <a:alpha val="34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99033" y="6603956"/>
            <a:ext cx="344967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051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051" b="1" dirty="0">
              <a:solidFill>
                <a:srgbClr val="00603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" y="6519638"/>
            <a:ext cx="1312858" cy="3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344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92090" y="6474026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rgbClr val="006032"/>
                </a:solidFill>
              </a:rPr>
              <a:pPr algn="r"/>
              <a:t>‹#›</a:t>
            </a:fld>
            <a:endParaRPr lang="en-US" altLang="zh-CN" sz="1400" b="1" dirty="0">
              <a:solidFill>
                <a:srgbClr val="00603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38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38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47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C632-2012-0D48-A97B-ABB2C5CABCC2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161888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58B9-45D1-DA4B-83A8-0C6F1DD81688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465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FB53-15A8-5241-B0A5-E112A0D17026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51085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CD314-299E-D64A-8192-0B81530747D7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</p:spTree>
    <p:extLst>
      <p:ext uri="{BB962C8B-B14F-4D97-AF65-F5344CB8AC3E}">
        <p14:creationId xmlns:p14="http://schemas.microsoft.com/office/powerpoint/2010/main" val="35910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altLang="fr-FR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81750"/>
            <a:ext cx="3960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E7E7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Roberta Maglione - Telecom Italia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E7E7E"/>
                </a:solidFill>
                <a:latin typeface="Franklin Gothic Dem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C628FBA-DF68-BE48-9A76-11310AC6C592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8207375" cy="3397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en-US" sz="1000" smtClean="0">
                <a:solidFill>
                  <a:schemeClr val="tx2"/>
                </a:solidFill>
                <a:latin typeface="Franklin Gothic Demi" pitchFamily="34" charset="0"/>
                <a:ea typeface="+mn-ea"/>
              </a:rPr>
              <a:t>Bbf2012.814</a:t>
            </a:r>
          </a:p>
          <a:p>
            <a:pPr eaLnBrk="1" hangingPunct="1">
              <a:defRPr/>
            </a:pPr>
            <a:endParaRPr lang="it-IT" altLang="en-US" sz="1000" smtClean="0">
              <a:solidFill>
                <a:srgbClr val="7E7E7E"/>
              </a:solidFill>
              <a:latin typeface="Franklin Gothic Demi" pitchFamily="34" charset="0"/>
              <a:ea typeface="+mn-ea"/>
            </a:endParaRPr>
          </a:p>
        </p:txBody>
      </p:sp>
      <p:pic>
        <p:nvPicPr>
          <p:cNvPr id="1031" name="Picture 9" descr="marchio_telecom_col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71" r:id="rId1"/>
    <p:sldLayoutId id="2147490118" r:id="rId2"/>
    <p:sldLayoutId id="2147490119" r:id="rId3"/>
    <p:sldLayoutId id="2147490120" r:id="rId4"/>
    <p:sldLayoutId id="2147490121" r:id="rId5"/>
    <p:sldLayoutId id="2147490122" r:id="rId6"/>
    <p:sldLayoutId id="2147490123" r:id="rId7"/>
    <p:sldLayoutId id="2147490124" r:id="rId8"/>
    <p:sldLayoutId id="2147490125" r:id="rId9"/>
    <p:sldLayoutId id="2147490126" r:id="rId10"/>
    <p:sldLayoutId id="214749012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46088" indent="11113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893763" indent="20638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4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31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pitchFamily="34" charset="0"/>
          <a:ea typeface="Arial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Su queste basi, la nostra strategia industriale punta al rafforzamento nel mercato domestico. </a:t>
            </a:r>
          </a:p>
          <a:p>
            <a:pPr lvl="1"/>
            <a:r>
              <a:rPr lang="it-IT" altLang="fr-FR"/>
              <a:t>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  <a:p>
            <a:pPr lvl="2"/>
            <a:r>
              <a:rPr lang="it-IT" altLang="fr-FR"/>
              <a:t>Innovazione tecnologica, un nuovo patto con i clienti e con gli stakeholders, soluzioni integrate rivolte ai mercati consumer e business, infrastrutture di rete avanzate. </a:t>
            </a:r>
          </a:p>
          <a:p>
            <a:pPr lvl="3"/>
            <a:r>
              <a:rPr lang="it-IT" altLang="fr-FR"/>
              <a:t>Innovazione tecnologica, un nuovo patto con i clienti e con gli stakeholders, soluzioni integrate rivolte ai mercati consumer e business, infrastrutture di rete avanzate.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8313" y="260350"/>
            <a:ext cx="8207375" cy="3397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000" smtClean="0">
                <a:solidFill>
                  <a:srgbClr val="FF0000"/>
                </a:solidFill>
                <a:latin typeface="Franklin Gothic Demi" panose="020B0703020102020204" pitchFamily="34" charset="0"/>
                <a:ea typeface="+mn-ea"/>
              </a:rPr>
              <a:t>IP/MPLS end-to-end</a:t>
            </a:r>
          </a:p>
          <a:p>
            <a:pPr eaLnBrk="1" hangingPunct="1">
              <a:defRPr/>
            </a:pPr>
            <a:r>
              <a:rPr lang="it-IT" sz="1000" smtClean="0">
                <a:solidFill>
                  <a:srgbClr val="7E7E7E"/>
                </a:solidFill>
                <a:latin typeface="Franklin Gothic Demi" panose="020B0703020102020204" pitchFamily="34" charset="0"/>
                <a:ea typeface="+mn-ea"/>
              </a:rPr>
              <a:t>Sintesi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81750"/>
            <a:ext cx="3960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E7E7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E7E7E"/>
                </a:solidFill>
                <a:latin typeface="Franklin Gothic Dem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05E3946-D700-D941-8FAC-18CF96613B2B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  <p:pic>
        <p:nvPicPr>
          <p:cNvPr id="2055" name="Picture 8" descr="marchio_telecom_col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28" r:id="rId1"/>
    <p:sldLayoutId id="2147490129" r:id="rId2"/>
    <p:sldLayoutId id="2147490130" r:id="rId3"/>
    <p:sldLayoutId id="2147490131" r:id="rId4"/>
    <p:sldLayoutId id="2147490132" r:id="rId5"/>
    <p:sldLayoutId id="2147490133" r:id="rId6"/>
    <p:sldLayoutId id="2147490134" r:id="rId7"/>
    <p:sldLayoutId id="2147490135" r:id="rId8"/>
    <p:sldLayoutId id="2147490136" r:id="rId9"/>
    <p:sldLayoutId id="2147490137" r:id="rId10"/>
    <p:sldLayoutId id="21474901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FF000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 sz="1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40000"/>
        </a:spcAft>
        <a:buClr>
          <a:schemeClr val="tx2"/>
        </a:buClr>
        <a:buSzPct val="50000"/>
        <a:buFont typeface="Franklin Gothic Demi" charset="0"/>
        <a:buChar char="►"/>
        <a:defRPr sz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pitchFamily="34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2062163"/>
            <a:ext cx="6697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5" y="3213100"/>
            <a:ext cx="66976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gli stili del testo dello sch</a:t>
            </a:r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  <a:latin typeface="Franklin Gothic Demi" pitchFamily="34" charset="0"/>
                <a:ea typeface="+mn-ea"/>
              </a:defRPr>
            </a:lvl1pPr>
          </a:lstStyle>
          <a:p>
            <a:pPr>
              <a:defRPr/>
            </a:pPr>
            <a:r>
              <a:rPr lang="it-IT" altLang="en-US"/>
              <a:t>Telecom Italia\T.N.TL.AF.BI</a:t>
            </a:r>
          </a:p>
          <a:p>
            <a:pPr>
              <a:defRPr/>
            </a:pPr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39" r:id="rId1"/>
    <p:sldLayoutId id="2147490140" r:id="rId2"/>
    <p:sldLayoutId id="2147490141" r:id="rId3"/>
    <p:sldLayoutId id="2147490142" r:id="rId4"/>
    <p:sldLayoutId id="2147490143" r:id="rId5"/>
    <p:sldLayoutId id="2147490144" r:id="rId6"/>
    <p:sldLayoutId id="2147490145" r:id="rId7"/>
    <p:sldLayoutId id="2147490146" r:id="rId8"/>
    <p:sldLayoutId id="2147490147" r:id="rId9"/>
    <p:sldLayoutId id="2147490148" r:id="rId10"/>
    <p:sldLayoutId id="214749014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Font typeface="Franklin Gothic Demi" charset="0"/>
        <a:buChar char="►"/>
        <a:defRPr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j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[Citazione o Highlight] Innovazione tecnologica, un nuovo patto con i clienti e con gli stakeholders, soluzioni integrate rivolte ai mercati consumer e business, infrastrutture di rete avanzate, diffusione della banda larga fissa e mobile, integrazione di prodotti e tecnologie. 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81750"/>
            <a:ext cx="39608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7E7E7E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Telecom Italia\T.N.TL.AF.BI</a:t>
            </a:r>
          </a:p>
        </p:txBody>
      </p:sp>
      <p:sp>
        <p:nvSpPr>
          <p:cNvPr id="4055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81750"/>
            <a:ext cx="1008063" cy="331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E7E7E"/>
                </a:solidFill>
                <a:latin typeface="Franklin Gothic Dem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2C72B5D-640B-3C45-BCE6-573937432C31}" type="slidenum">
              <a:rPr lang="it-IT" altLang="fr-FR"/>
              <a:pPr>
                <a:defRPr/>
              </a:pPr>
              <a:t>‹#›</a:t>
            </a:fld>
            <a:endParaRPr lang="it-IT" altLang="fr-FR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68313" y="260350"/>
            <a:ext cx="8207375" cy="3397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000" smtClean="0">
                <a:solidFill>
                  <a:srgbClr val="FF0000"/>
                </a:solidFill>
                <a:latin typeface="Franklin Gothic Demi" panose="020B0703020102020204" pitchFamily="34" charset="0"/>
                <a:ea typeface="+mn-ea"/>
              </a:rPr>
              <a:t>IP/MPLS end-to-end</a:t>
            </a:r>
          </a:p>
          <a:p>
            <a:pPr eaLnBrk="1" hangingPunct="1">
              <a:defRPr/>
            </a:pPr>
            <a:r>
              <a:rPr lang="it-IT" sz="1000" smtClean="0">
                <a:solidFill>
                  <a:srgbClr val="7E7E7E"/>
                </a:solidFill>
                <a:latin typeface="Franklin Gothic Demi" panose="020B0703020102020204" pitchFamily="34" charset="0"/>
                <a:ea typeface="+mn-ea"/>
              </a:rPr>
              <a:t>Sintesi</a:t>
            </a:r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fr-FR"/>
              <a:t>Fare clic per modificare lo stile del titolo</a:t>
            </a:r>
          </a:p>
        </p:txBody>
      </p:sp>
      <p:pic>
        <p:nvPicPr>
          <p:cNvPr id="4103" name="Picture 9" descr="marchio_telecom_col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96038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50" r:id="rId1"/>
    <p:sldLayoutId id="2147490151" r:id="rId2"/>
    <p:sldLayoutId id="2147490152" r:id="rId3"/>
    <p:sldLayoutId id="2147490153" r:id="rId4"/>
    <p:sldLayoutId id="2147490154" r:id="rId5"/>
    <p:sldLayoutId id="2147490155" r:id="rId6"/>
    <p:sldLayoutId id="2147490156" r:id="rId7"/>
    <p:sldLayoutId id="2147490157" r:id="rId8"/>
    <p:sldLayoutId id="2147490158" r:id="rId9"/>
    <p:sldLayoutId id="2147490159" r:id="rId10"/>
    <p:sldLayoutId id="214749016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70B0"/>
          </a:solidFill>
          <a:latin typeface="Franklin Gothic Dem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2800">
          <a:solidFill>
            <a:srgbClr val="0070B0"/>
          </a:solidFill>
          <a:latin typeface="+mn-lt"/>
          <a:ea typeface="ＭＳ Ｐゴシック" charset="0"/>
          <a:cs typeface="+mn-cs"/>
        </a:defRPr>
      </a:lvl1pPr>
      <a:lvl2pPr marL="446088" indent="111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893763" indent="206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14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31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defRPr sz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71688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pitchFamily="34" charset="0"/>
          <a:ea typeface="Arial" charset="0"/>
          <a:cs typeface="+mn-cs"/>
        </a:defRPr>
      </a:lvl5pPr>
      <a:lvl6pPr marL="25288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6pPr>
      <a:lvl7pPr marL="29860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7pPr>
      <a:lvl8pPr marL="34432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8pPr>
      <a:lvl9pPr marL="3900488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pitchFamily="34" charset="0"/>
        <a:buChar char="►"/>
        <a:defRPr>
          <a:solidFill>
            <a:schemeClr val="tx1"/>
          </a:solidFill>
          <a:latin typeface="Franklin Gothic Book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8767" cy="6858000"/>
          </a:xfrm>
          <a:prstGeom prst="rect">
            <a:avLst/>
          </a:prstGeom>
          <a:gradFill>
            <a:gsLst>
              <a:gs pos="0">
                <a:srgbClr val="006032"/>
              </a:gs>
              <a:gs pos="100000">
                <a:srgbClr val="006032"/>
              </a:gs>
              <a:gs pos="29000">
                <a:schemeClr val="bg1">
                  <a:lumMod val="95000"/>
                </a:schemeClr>
              </a:gs>
              <a:gs pos="6000">
                <a:srgbClr val="97C642"/>
              </a:gs>
              <a:gs pos="87000">
                <a:srgbClr val="97C642"/>
              </a:gs>
              <a:gs pos="69000">
                <a:schemeClr val="bg1"/>
              </a:gs>
            </a:gsLst>
            <a:lin ang="3000000" scaled="0"/>
          </a:gra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78933" y="105669"/>
            <a:ext cx="8743651" cy="5887237"/>
          </a:xfrm>
          <a:prstGeom prst="roundRect">
            <a:avLst>
              <a:gd name="adj" fmla="val 1695"/>
            </a:avLst>
          </a:prstGeom>
          <a:gradFill>
            <a:gsLst>
              <a:gs pos="0">
                <a:srgbClr val="006032">
                  <a:alpha val="48000"/>
                </a:srgbClr>
              </a:gs>
              <a:gs pos="100000">
                <a:srgbClr val="006032">
                  <a:alpha val="52000"/>
                </a:srgbClr>
              </a:gs>
              <a:gs pos="34000">
                <a:schemeClr val="bg1">
                  <a:lumMod val="95000"/>
                  <a:alpha val="50000"/>
                </a:schemeClr>
              </a:gs>
              <a:gs pos="6000">
                <a:srgbClr val="97C642">
                  <a:alpha val="52000"/>
                </a:srgbClr>
              </a:gs>
              <a:gs pos="91000">
                <a:srgbClr val="97C642">
                  <a:alpha val="51000"/>
                </a:srgbClr>
              </a:gs>
              <a:gs pos="62000">
                <a:schemeClr val="bg1">
                  <a:alpha val="48000"/>
                </a:schemeClr>
              </a:gs>
            </a:gsLst>
            <a:lin ang="84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54311" y="2286000"/>
            <a:ext cx="7431993" cy="4419600"/>
            <a:chOff x="3153239" y="1294968"/>
            <a:chExt cx="6618037" cy="2954750"/>
          </a:xfrm>
        </p:grpSpPr>
        <p:sp>
          <p:nvSpPr>
            <p:cNvPr id="22" name="Cloud 2"/>
            <p:cNvSpPr/>
            <p:nvPr/>
          </p:nvSpPr>
          <p:spPr>
            <a:xfrm>
              <a:off x="5123076" y="1294968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3" name="Cloud 2"/>
            <p:cNvSpPr/>
            <p:nvPr/>
          </p:nvSpPr>
          <p:spPr>
            <a:xfrm>
              <a:off x="4002308" y="149787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/>
                </a:gs>
                <a:gs pos="100000">
                  <a:srgbClr val="006032"/>
                </a:gs>
                <a:gs pos="29000">
                  <a:schemeClr val="bg1">
                    <a:lumMod val="95000"/>
                  </a:schemeClr>
                </a:gs>
                <a:gs pos="6000">
                  <a:srgbClr val="97C642"/>
                </a:gs>
                <a:gs pos="87000">
                  <a:srgbClr val="97C642"/>
                </a:gs>
                <a:gs pos="69000">
                  <a:schemeClr val="bg1"/>
                </a:gs>
              </a:gsLst>
              <a:lin ang="30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loud 2"/>
            <p:cNvSpPr/>
            <p:nvPr/>
          </p:nvSpPr>
          <p:spPr>
            <a:xfrm>
              <a:off x="3153239" y="1752599"/>
              <a:ext cx="4648200" cy="24971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871 w 43256"/>
                <a:gd name="connsiteY17" fmla="*/ 7710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9856 w 43256"/>
                <a:gd name="connsiteY15" fmla="*/ 2191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4221 h 43211"/>
                <a:gd name="connsiteX1" fmla="*/ 5659 w 43256"/>
                <a:gd name="connsiteY1" fmla="*/ 6758 h 43211"/>
                <a:gd name="connsiteX2" fmla="*/ 14041 w 43256"/>
                <a:gd name="connsiteY2" fmla="*/ 5053 h 43211"/>
                <a:gd name="connsiteX3" fmla="*/ 25782 w 43256"/>
                <a:gd name="connsiteY3" fmla="*/ 3714 h 43211"/>
                <a:gd name="connsiteX4" fmla="*/ 25785 w 43256"/>
                <a:gd name="connsiteY4" fmla="*/ 51 h 43211"/>
                <a:gd name="connsiteX5" fmla="*/ 29869 w 43256"/>
                <a:gd name="connsiteY5" fmla="*/ 2332 h 43211"/>
                <a:gd name="connsiteX6" fmla="*/ 35499 w 43256"/>
                <a:gd name="connsiteY6" fmla="*/ 541 h 43211"/>
                <a:gd name="connsiteX7" fmla="*/ 38354 w 43256"/>
                <a:gd name="connsiteY7" fmla="*/ 5427 h 43211"/>
                <a:gd name="connsiteX8" fmla="*/ 42018 w 43256"/>
                <a:gd name="connsiteY8" fmla="*/ 10169 h 43211"/>
                <a:gd name="connsiteX9" fmla="*/ 41854 w 43256"/>
                <a:gd name="connsiteY9" fmla="*/ 15311 h 43211"/>
                <a:gd name="connsiteX10" fmla="*/ 43052 w 43256"/>
                <a:gd name="connsiteY10" fmla="*/ 23173 h 43211"/>
                <a:gd name="connsiteX11" fmla="*/ 37440 w 43256"/>
                <a:gd name="connsiteY11" fmla="*/ 30055 h 43211"/>
                <a:gd name="connsiteX12" fmla="*/ 35431 w 43256"/>
                <a:gd name="connsiteY12" fmla="*/ 35952 h 43211"/>
                <a:gd name="connsiteX13" fmla="*/ 28591 w 43256"/>
                <a:gd name="connsiteY13" fmla="*/ 36666 h 43211"/>
                <a:gd name="connsiteX14" fmla="*/ 23703 w 43256"/>
                <a:gd name="connsiteY14" fmla="*/ 42957 h 43211"/>
                <a:gd name="connsiteX15" fmla="*/ 16516 w 43256"/>
                <a:gd name="connsiteY15" fmla="*/ 39117 h 43211"/>
                <a:gd name="connsiteX16" fmla="*/ 5840 w 43256"/>
                <a:gd name="connsiteY16" fmla="*/ 35323 h 43211"/>
                <a:gd name="connsiteX17" fmla="*/ 1146 w 43256"/>
                <a:gd name="connsiteY17" fmla="*/ 31101 h 43211"/>
                <a:gd name="connsiteX18" fmla="*/ 2149 w 43256"/>
                <a:gd name="connsiteY18" fmla="*/ 25402 h 43211"/>
                <a:gd name="connsiteX19" fmla="*/ 31 w 43256"/>
                <a:gd name="connsiteY19" fmla="*/ 19555 h 43211"/>
                <a:gd name="connsiteX20" fmla="*/ 3899 w 43256"/>
                <a:gd name="connsiteY20" fmla="*/ 14358 h 43211"/>
                <a:gd name="connsiteX21" fmla="*/ 3936 w 43256"/>
                <a:gd name="connsiteY21" fmla="*/ 14221 h 43211"/>
                <a:gd name="connsiteX0" fmla="*/ 4729 w 43256"/>
                <a:gd name="connsiteY0" fmla="*/ 26028 h 43211"/>
                <a:gd name="connsiteX1" fmla="*/ 2196 w 43256"/>
                <a:gd name="connsiteY1" fmla="*/ 25231 h 43211"/>
                <a:gd name="connsiteX2" fmla="*/ 6964 w 43256"/>
                <a:gd name="connsiteY2" fmla="*/ 34750 h 43211"/>
                <a:gd name="connsiteX3" fmla="*/ 5856 w 43256"/>
                <a:gd name="connsiteY3" fmla="*/ 35131 h 43211"/>
                <a:gd name="connsiteX4" fmla="*/ 16514 w 43256"/>
                <a:gd name="connsiteY4" fmla="*/ 38941 h 43211"/>
                <a:gd name="connsiteX5" fmla="*/ 15846 w 43256"/>
                <a:gd name="connsiteY5" fmla="*/ 37201 h 43211"/>
                <a:gd name="connsiteX6" fmla="*/ 28863 w 43256"/>
                <a:gd name="connsiteY6" fmla="*/ 34602 h 43211"/>
                <a:gd name="connsiteX7" fmla="*/ 28596 w 43256"/>
                <a:gd name="connsiteY7" fmla="*/ 36511 h 43211"/>
                <a:gd name="connsiteX8" fmla="*/ 34165 w 43256"/>
                <a:gd name="connsiteY8" fmla="*/ 22805 h 43211"/>
                <a:gd name="connsiteX9" fmla="*/ 37416 w 43256"/>
                <a:gd name="connsiteY9" fmla="*/ 29941 h 43211"/>
                <a:gd name="connsiteX10" fmla="*/ 41834 w 43256"/>
                <a:gd name="connsiteY10" fmla="*/ 15205 h 43211"/>
                <a:gd name="connsiteX11" fmla="*/ 40386 w 43256"/>
                <a:gd name="connsiteY11" fmla="*/ 17881 h 43211"/>
                <a:gd name="connsiteX12" fmla="*/ 38360 w 43256"/>
                <a:gd name="connsiteY12" fmla="*/ 5277 h 43211"/>
                <a:gd name="connsiteX13" fmla="*/ 38436 w 43256"/>
                <a:gd name="connsiteY13" fmla="*/ 6541 h 43211"/>
                <a:gd name="connsiteX14" fmla="*/ 29114 w 43256"/>
                <a:gd name="connsiteY14" fmla="*/ 3803 h 43211"/>
                <a:gd name="connsiteX15" fmla="*/ 28741 w 43256"/>
                <a:gd name="connsiteY15" fmla="*/ 7465 h 43211"/>
                <a:gd name="connsiteX16" fmla="*/ 22177 w 43256"/>
                <a:gd name="connsiteY16" fmla="*/ 4571 h 43211"/>
                <a:gd name="connsiteX17" fmla="*/ 22871 w 43256"/>
                <a:gd name="connsiteY17" fmla="*/ 7702 h 43211"/>
                <a:gd name="connsiteX18" fmla="*/ 14036 w 43256"/>
                <a:gd name="connsiteY18" fmla="*/ 5043 h 43211"/>
                <a:gd name="connsiteX19" fmla="*/ 15336 w 43256"/>
                <a:gd name="connsiteY19" fmla="*/ 6391 h 43211"/>
                <a:gd name="connsiteX20" fmla="*/ 4163 w 43256"/>
                <a:gd name="connsiteY20" fmla="*/ 15640 h 43211"/>
                <a:gd name="connsiteX21" fmla="*/ 3936 w 43256"/>
                <a:gd name="connsiteY21" fmla="*/ 14221 h 43211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14036 w 43256"/>
                <a:gd name="connsiteY18" fmla="*/ 5948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22567 w 43256"/>
                <a:gd name="connsiteY18" fmla="*/ 11653 h 44116"/>
                <a:gd name="connsiteX19" fmla="*/ 15336 w 43256"/>
                <a:gd name="connsiteY19" fmla="*/ 7296 h 44116"/>
                <a:gd name="connsiteX20" fmla="*/ 4163 w 43256"/>
                <a:gd name="connsiteY20" fmla="*/ 16545 h 44116"/>
                <a:gd name="connsiteX21" fmla="*/ 3936 w 43256"/>
                <a:gd name="connsiteY21" fmla="*/ 15126 h 44116"/>
                <a:gd name="connsiteX0" fmla="*/ 3936 w 43256"/>
                <a:gd name="connsiteY0" fmla="*/ 15126 h 44116"/>
                <a:gd name="connsiteX1" fmla="*/ 5659 w 43256"/>
                <a:gd name="connsiteY1" fmla="*/ 7663 h 44116"/>
                <a:gd name="connsiteX2" fmla="*/ 14041 w 43256"/>
                <a:gd name="connsiteY2" fmla="*/ 5958 h 44116"/>
                <a:gd name="connsiteX3" fmla="*/ 25782 w 43256"/>
                <a:gd name="connsiteY3" fmla="*/ 4619 h 44116"/>
                <a:gd name="connsiteX4" fmla="*/ 25785 w 43256"/>
                <a:gd name="connsiteY4" fmla="*/ 956 h 44116"/>
                <a:gd name="connsiteX5" fmla="*/ 29869 w 43256"/>
                <a:gd name="connsiteY5" fmla="*/ 3237 h 44116"/>
                <a:gd name="connsiteX6" fmla="*/ 35499 w 43256"/>
                <a:gd name="connsiteY6" fmla="*/ 1446 h 44116"/>
                <a:gd name="connsiteX7" fmla="*/ 38354 w 43256"/>
                <a:gd name="connsiteY7" fmla="*/ 6332 h 44116"/>
                <a:gd name="connsiteX8" fmla="*/ 42018 w 43256"/>
                <a:gd name="connsiteY8" fmla="*/ 11074 h 44116"/>
                <a:gd name="connsiteX9" fmla="*/ 41854 w 43256"/>
                <a:gd name="connsiteY9" fmla="*/ 16216 h 44116"/>
                <a:gd name="connsiteX10" fmla="*/ 43052 w 43256"/>
                <a:gd name="connsiteY10" fmla="*/ 24078 h 44116"/>
                <a:gd name="connsiteX11" fmla="*/ 37440 w 43256"/>
                <a:gd name="connsiteY11" fmla="*/ 30960 h 44116"/>
                <a:gd name="connsiteX12" fmla="*/ 35431 w 43256"/>
                <a:gd name="connsiteY12" fmla="*/ 36857 h 44116"/>
                <a:gd name="connsiteX13" fmla="*/ 28591 w 43256"/>
                <a:gd name="connsiteY13" fmla="*/ 37571 h 44116"/>
                <a:gd name="connsiteX14" fmla="*/ 23703 w 43256"/>
                <a:gd name="connsiteY14" fmla="*/ 43862 h 44116"/>
                <a:gd name="connsiteX15" fmla="*/ 16516 w 43256"/>
                <a:gd name="connsiteY15" fmla="*/ 40022 h 44116"/>
                <a:gd name="connsiteX16" fmla="*/ 5840 w 43256"/>
                <a:gd name="connsiteY16" fmla="*/ 36228 h 44116"/>
                <a:gd name="connsiteX17" fmla="*/ 1146 w 43256"/>
                <a:gd name="connsiteY17" fmla="*/ 32006 h 44116"/>
                <a:gd name="connsiteX18" fmla="*/ 2149 w 43256"/>
                <a:gd name="connsiteY18" fmla="*/ 26307 h 44116"/>
                <a:gd name="connsiteX19" fmla="*/ 31 w 43256"/>
                <a:gd name="connsiteY19" fmla="*/ 20460 h 44116"/>
                <a:gd name="connsiteX20" fmla="*/ 3899 w 43256"/>
                <a:gd name="connsiteY20" fmla="*/ 15263 h 44116"/>
                <a:gd name="connsiteX21" fmla="*/ 3936 w 43256"/>
                <a:gd name="connsiteY21" fmla="*/ 15126 h 44116"/>
                <a:gd name="connsiteX0" fmla="*/ 4729 w 43256"/>
                <a:gd name="connsiteY0" fmla="*/ 26933 h 44116"/>
                <a:gd name="connsiteX1" fmla="*/ 2196 w 43256"/>
                <a:gd name="connsiteY1" fmla="*/ 26136 h 44116"/>
                <a:gd name="connsiteX2" fmla="*/ 6964 w 43256"/>
                <a:gd name="connsiteY2" fmla="*/ 35655 h 44116"/>
                <a:gd name="connsiteX3" fmla="*/ 5856 w 43256"/>
                <a:gd name="connsiteY3" fmla="*/ 36036 h 44116"/>
                <a:gd name="connsiteX4" fmla="*/ 16514 w 43256"/>
                <a:gd name="connsiteY4" fmla="*/ 39846 h 44116"/>
                <a:gd name="connsiteX5" fmla="*/ 15846 w 43256"/>
                <a:gd name="connsiteY5" fmla="*/ 38106 h 44116"/>
                <a:gd name="connsiteX6" fmla="*/ 28863 w 43256"/>
                <a:gd name="connsiteY6" fmla="*/ 35507 h 44116"/>
                <a:gd name="connsiteX7" fmla="*/ 28596 w 43256"/>
                <a:gd name="connsiteY7" fmla="*/ 37416 h 44116"/>
                <a:gd name="connsiteX8" fmla="*/ 34165 w 43256"/>
                <a:gd name="connsiteY8" fmla="*/ 23710 h 44116"/>
                <a:gd name="connsiteX9" fmla="*/ 37416 w 43256"/>
                <a:gd name="connsiteY9" fmla="*/ 30846 h 44116"/>
                <a:gd name="connsiteX10" fmla="*/ 41834 w 43256"/>
                <a:gd name="connsiteY10" fmla="*/ 16110 h 44116"/>
                <a:gd name="connsiteX11" fmla="*/ 40386 w 43256"/>
                <a:gd name="connsiteY11" fmla="*/ 18786 h 44116"/>
                <a:gd name="connsiteX12" fmla="*/ 38360 w 43256"/>
                <a:gd name="connsiteY12" fmla="*/ 6182 h 44116"/>
                <a:gd name="connsiteX13" fmla="*/ 38436 w 43256"/>
                <a:gd name="connsiteY13" fmla="*/ 7446 h 44116"/>
                <a:gd name="connsiteX14" fmla="*/ 29114 w 43256"/>
                <a:gd name="connsiteY14" fmla="*/ 4708 h 44116"/>
                <a:gd name="connsiteX15" fmla="*/ 28741 w 43256"/>
                <a:gd name="connsiteY15" fmla="*/ 8370 h 44116"/>
                <a:gd name="connsiteX16" fmla="*/ 22177 w 43256"/>
                <a:gd name="connsiteY16" fmla="*/ 5476 h 44116"/>
                <a:gd name="connsiteX17" fmla="*/ 22871 w 43256"/>
                <a:gd name="connsiteY17" fmla="*/ 8607 h 44116"/>
                <a:gd name="connsiteX18" fmla="*/ 4163 w 43256"/>
                <a:gd name="connsiteY18" fmla="*/ 16545 h 44116"/>
                <a:gd name="connsiteX19" fmla="*/ 3936 w 43256"/>
                <a:gd name="connsiteY19" fmla="*/ 15126 h 44116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6087 h 45077"/>
                <a:gd name="connsiteX1" fmla="*/ 5659 w 43256"/>
                <a:gd name="connsiteY1" fmla="*/ 8624 h 45077"/>
                <a:gd name="connsiteX2" fmla="*/ 14041 w 43256"/>
                <a:gd name="connsiteY2" fmla="*/ 6919 h 45077"/>
                <a:gd name="connsiteX3" fmla="*/ 25782 w 43256"/>
                <a:gd name="connsiteY3" fmla="*/ 5580 h 45077"/>
                <a:gd name="connsiteX4" fmla="*/ 25785 w 43256"/>
                <a:gd name="connsiteY4" fmla="*/ 1917 h 45077"/>
                <a:gd name="connsiteX5" fmla="*/ 29869 w 43256"/>
                <a:gd name="connsiteY5" fmla="*/ 4198 h 45077"/>
                <a:gd name="connsiteX6" fmla="*/ 35499 w 43256"/>
                <a:gd name="connsiteY6" fmla="*/ 2407 h 45077"/>
                <a:gd name="connsiteX7" fmla="*/ 38354 w 43256"/>
                <a:gd name="connsiteY7" fmla="*/ 7293 h 45077"/>
                <a:gd name="connsiteX8" fmla="*/ 42018 w 43256"/>
                <a:gd name="connsiteY8" fmla="*/ 12035 h 45077"/>
                <a:gd name="connsiteX9" fmla="*/ 41854 w 43256"/>
                <a:gd name="connsiteY9" fmla="*/ 17177 h 45077"/>
                <a:gd name="connsiteX10" fmla="*/ 43052 w 43256"/>
                <a:gd name="connsiteY10" fmla="*/ 25039 h 45077"/>
                <a:gd name="connsiteX11" fmla="*/ 37440 w 43256"/>
                <a:gd name="connsiteY11" fmla="*/ 31921 h 45077"/>
                <a:gd name="connsiteX12" fmla="*/ 35431 w 43256"/>
                <a:gd name="connsiteY12" fmla="*/ 37818 h 45077"/>
                <a:gd name="connsiteX13" fmla="*/ 28591 w 43256"/>
                <a:gd name="connsiteY13" fmla="*/ 38532 h 45077"/>
                <a:gd name="connsiteX14" fmla="*/ 23703 w 43256"/>
                <a:gd name="connsiteY14" fmla="*/ 44823 h 45077"/>
                <a:gd name="connsiteX15" fmla="*/ 16516 w 43256"/>
                <a:gd name="connsiteY15" fmla="*/ 40983 h 45077"/>
                <a:gd name="connsiteX16" fmla="*/ 5840 w 43256"/>
                <a:gd name="connsiteY16" fmla="*/ 37189 h 45077"/>
                <a:gd name="connsiteX17" fmla="*/ 1146 w 43256"/>
                <a:gd name="connsiteY17" fmla="*/ 32967 h 45077"/>
                <a:gd name="connsiteX18" fmla="*/ 2149 w 43256"/>
                <a:gd name="connsiteY18" fmla="*/ 27268 h 45077"/>
                <a:gd name="connsiteX19" fmla="*/ 31 w 43256"/>
                <a:gd name="connsiteY19" fmla="*/ 21421 h 45077"/>
                <a:gd name="connsiteX20" fmla="*/ 3899 w 43256"/>
                <a:gd name="connsiteY20" fmla="*/ 16224 h 45077"/>
                <a:gd name="connsiteX21" fmla="*/ 3936 w 43256"/>
                <a:gd name="connsiteY21" fmla="*/ 16087 h 45077"/>
                <a:gd name="connsiteX0" fmla="*/ 4729 w 43256"/>
                <a:gd name="connsiteY0" fmla="*/ 27894 h 45077"/>
                <a:gd name="connsiteX1" fmla="*/ 2196 w 43256"/>
                <a:gd name="connsiteY1" fmla="*/ 27097 h 45077"/>
                <a:gd name="connsiteX2" fmla="*/ 6964 w 43256"/>
                <a:gd name="connsiteY2" fmla="*/ 36616 h 45077"/>
                <a:gd name="connsiteX3" fmla="*/ 5856 w 43256"/>
                <a:gd name="connsiteY3" fmla="*/ 36997 h 45077"/>
                <a:gd name="connsiteX4" fmla="*/ 16514 w 43256"/>
                <a:gd name="connsiteY4" fmla="*/ 40807 h 45077"/>
                <a:gd name="connsiteX5" fmla="*/ 15846 w 43256"/>
                <a:gd name="connsiteY5" fmla="*/ 39067 h 45077"/>
                <a:gd name="connsiteX6" fmla="*/ 28863 w 43256"/>
                <a:gd name="connsiteY6" fmla="*/ 36468 h 45077"/>
                <a:gd name="connsiteX7" fmla="*/ 28596 w 43256"/>
                <a:gd name="connsiteY7" fmla="*/ 38377 h 45077"/>
                <a:gd name="connsiteX8" fmla="*/ 34165 w 43256"/>
                <a:gd name="connsiteY8" fmla="*/ 24671 h 45077"/>
                <a:gd name="connsiteX9" fmla="*/ 37416 w 43256"/>
                <a:gd name="connsiteY9" fmla="*/ 31807 h 45077"/>
                <a:gd name="connsiteX10" fmla="*/ 41834 w 43256"/>
                <a:gd name="connsiteY10" fmla="*/ 17071 h 45077"/>
                <a:gd name="connsiteX11" fmla="*/ 40386 w 43256"/>
                <a:gd name="connsiteY11" fmla="*/ 19747 h 45077"/>
                <a:gd name="connsiteX12" fmla="*/ 38360 w 43256"/>
                <a:gd name="connsiteY12" fmla="*/ 7143 h 45077"/>
                <a:gd name="connsiteX13" fmla="*/ 38436 w 43256"/>
                <a:gd name="connsiteY13" fmla="*/ 8407 h 45077"/>
                <a:gd name="connsiteX14" fmla="*/ 29114 w 43256"/>
                <a:gd name="connsiteY14" fmla="*/ 5669 h 45077"/>
                <a:gd name="connsiteX15" fmla="*/ 28741 w 43256"/>
                <a:gd name="connsiteY15" fmla="*/ 9331 h 45077"/>
                <a:gd name="connsiteX16" fmla="*/ 22177 w 43256"/>
                <a:gd name="connsiteY16" fmla="*/ 6437 h 45077"/>
                <a:gd name="connsiteX17" fmla="*/ 22871 w 43256"/>
                <a:gd name="connsiteY17" fmla="*/ 9568 h 45077"/>
                <a:gd name="connsiteX18" fmla="*/ 4163 w 43256"/>
                <a:gd name="connsiteY18" fmla="*/ 17506 h 45077"/>
                <a:gd name="connsiteX19" fmla="*/ 3936 w 43256"/>
                <a:gd name="connsiteY19" fmla="*/ 16087 h 45077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3936 w 43256"/>
                <a:gd name="connsiteY19" fmla="*/ 15958 h 44948"/>
                <a:gd name="connsiteX0" fmla="*/ 3936 w 43256"/>
                <a:gd name="connsiteY0" fmla="*/ 15958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3936 w 43256"/>
                <a:gd name="connsiteY21" fmla="*/ 15958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5659 w 43256"/>
                <a:gd name="connsiteY1" fmla="*/ 8495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18" fmla="*/ 4163 w 43256"/>
                <a:gd name="connsiteY18" fmla="*/ 17377 h 44948"/>
                <a:gd name="connsiteX19" fmla="*/ 11742 w 43256"/>
                <a:gd name="connsiteY19" fmla="*/ 19725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16" fmla="*/ 22177 w 43256"/>
                <a:gd name="connsiteY16" fmla="*/ 6308 h 44948"/>
                <a:gd name="connsiteX17" fmla="*/ 22871 w 43256"/>
                <a:gd name="connsiteY17" fmla="*/ 9439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14" fmla="*/ 29114 w 43256"/>
                <a:gd name="connsiteY14" fmla="*/ 5540 h 44948"/>
                <a:gd name="connsiteX15" fmla="*/ 28741 w 43256"/>
                <a:gd name="connsiteY15" fmla="*/ 9202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12" fmla="*/ 38360 w 43256"/>
                <a:gd name="connsiteY12" fmla="*/ 7014 h 44948"/>
                <a:gd name="connsiteX13" fmla="*/ 38436 w 43256"/>
                <a:gd name="connsiteY13" fmla="*/ 82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10" fmla="*/ 41834 w 43256"/>
                <a:gd name="connsiteY10" fmla="*/ 16942 h 44948"/>
                <a:gd name="connsiteX11" fmla="*/ 40386 w 43256"/>
                <a:gd name="connsiteY11" fmla="*/ 1961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7416 w 43256"/>
                <a:gd name="connsiteY9" fmla="*/ 3167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8" fmla="*/ 34165 w 43256"/>
                <a:gd name="connsiteY8" fmla="*/ 24542 h 44948"/>
                <a:gd name="connsiteX9" fmla="*/ 36803 w 43256"/>
                <a:gd name="connsiteY9" fmla="*/ 2834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596 w 43256"/>
                <a:gd name="connsiteY7" fmla="*/ 3824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28863 w 43256"/>
                <a:gd name="connsiteY6" fmla="*/ 36339 h 44948"/>
                <a:gd name="connsiteX7" fmla="*/ 28429 w 43256"/>
                <a:gd name="connsiteY7" fmla="*/ 3243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5846 w 43256"/>
                <a:gd name="connsiteY5" fmla="*/ 38938 h 44948"/>
                <a:gd name="connsiteX6" fmla="*/ 18516 w 43256"/>
                <a:gd name="connsiteY6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4" fmla="*/ 16514 w 43256"/>
                <a:gd name="connsiteY4" fmla="*/ 40678 h 44948"/>
                <a:gd name="connsiteX5" fmla="*/ 18516 w 43256"/>
                <a:gd name="connsiteY5" fmla="*/ 29906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2" fmla="*/ 6964 w 43256"/>
                <a:gd name="connsiteY2" fmla="*/ 36487 h 44948"/>
                <a:gd name="connsiteX3" fmla="*/ 5856 w 43256"/>
                <a:gd name="connsiteY3" fmla="*/ 368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2196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0208 w 43256"/>
                <a:gd name="connsiteY1" fmla="*/ 28184 h 44948"/>
                <a:gd name="connsiteX2" fmla="*/ 6155 w 43256"/>
                <a:gd name="connsiteY2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6155 w 43256"/>
                <a:gd name="connsiteY1" fmla="*/ 26968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4729 w 43256"/>
                <a:gd name="connsiteY0" fmla="*/ 2776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899 w 43256"/>
                <a:gd name="connsiteY20" fmla="*/ 16095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2951 w 43256"/>
                <a:gd name="connsiteY20" fmla="*/ 13619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3007 w 43256"/>
                <a:gd name="connsiteY20" fmla="*/ 11251 h 44948"/>
                <a:gd name="connsiteX21" fmla="*/ 8285 w 43256"/>
                <a:gd name="connsiteY21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8285 w 43256"/>
                <a:gd name="connsiteY0" fmla="*/ 14236 h 44948"/>
                <a:gd name="connsiteX1" fmla="*/ 9395 w 43256"/>
                <a:gd name="connsiteY1" fmla="*/ 7526 h 44948"/>
                <a:gd name="connsiteX2" fmla="*/ 14264 w 43256"/>
                <a:gd name="connsiteY2" fmla="*/ 7113 h 44948"/>
                <a:gd name="connsiteX3" fmla="*/ 25782 w 43256"/>
                <a:gd name="connsiteY3" fmla="*/ 5451 h 44948"/>
                <a:gd name="connsiteX4" fmla="*/ 25785 w 43256"/>
                <a:gd name="connsiteY4" fmla="*/ 1788 h 44948"/>
                <a:gd name="connsiteX5" fmla="*/ 29869 w 43256"/>
                <a:gd name="connsiteY5" fmla="*/ 4069 h 44948"/>
                <a:gd name="connsiteX6" fmla="*/ 35499 w 43256"/>
                <a:gd name="connsiteY6" fmla="*/ 2278 h 44948"/>
                <a:gd name="connsiteX7" fmla="*/ 38354 w 43256"/>
                <a:gd name="connsiteY7" fmla="*/ 7164 h 44948"/>
                <a:gd name="connsiteX8" fmla="*/ 42018 w 43256"/>
                <a:gd name="connsiteY8" fmla="*/ 11906 h 44948"/>
                <a:gd name="connsiteX9" fmla="*/ 41854 w 43256"/>
                <a:gd name="connsiteY9" fmla="*/ 17048 h 44948"/>
                <a:gd name="connsiteX10" fmla="*/ 43052 w 43256"/>
                <a:gd name="connsiteY10" fmla="*/ 24910 h 44948"/>
                <a:gd name="connsiteX11" fmla="*/ 37440 w 43256"/>
                <a:gd name="connsiteY11" fmla="*/ 31792 h 44948"/>
                <a:gd name="connsiteX12" fmla="*/ 35431 w 43256"/>
                <a:gd name="connsiteY12" fmla="*/ 37689 h 44948"/>
                <a:gd name="connsiteX13" fmla="*/ 28591 w 43256"/>
                <a:gd name="connsiteY13" fmla="*/ 38403 h 44948"/>
                <a:gd name="connsiteX14" fmla="*/ 23703 w 43256"/>
                <a:gd name="connsiteY14" fmla="*/ 44694 h 44948"/>
                <a:gd name="connsiteX15" fmla="*/ 16516 w 43256"/>
                <a:gd name="connsiteY15" fmla="*/ 40854 h 44948"/>
                <a:gd name="connsiteX16" fmla="*/ 5840 w 43256"/>
                <a:gd name="connsiteY16" fmla="*/ 37060 h 44948"/>
                <a:gd name="connsiteX17" fmla="*/ 1146 w 43256"/>
                <a:gd name="connsiteY17" fmla="*/ 32838 h 44948"/>
                <a:gd name="connsiteX18" fmla="*/ 2149 w 43256"/>
                <a:gd name="connsiteY18" fmla="*/ 27139 h 44948"/>
                <a:gd name="connsiteX19" fmla="*/ 31 w 43256"/>
                <a:gd name="connsiteY19" fmla="*/ 21292 h 44948"/>
                <a:gd name="connsiteX20" fmla="*/ 8285 w 43256"/>
                <a:gd name="connsiteY20" fmla="*/ 14236 h 44948"/>
                <a:gd name="connsiteX0" fmla="*/ 10472 w 43256"/>
                <a:gd name="connsiteY0" fmla="*/ 20015 h 44948"/>
                <a:gd name="connsiteX1" fmla="*/ 11619 w 43256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314 w 42285"/>
                <a:gd name="connsiteY0" fmla="*/ 14236 h 44948"/>
                <a:gd name="connsiteX1" fmla="*/ 8424 w 42285"/>
                <a:gd name="connsiteY1" fmla="*/ 7526 h 44948"/>
                <a:gd name="connsiteX2" fmla="*/ 13293 w 42285"/>
                <a:gd name="connsiteY2" fmla="*/ 7113 h 44948"/>
                <a:gd name="connsiteX3" fmla="*/ 24811 w 42285"/>
                <a:gd name="connsiteY3" fmla="*/ 5451 h 44948"/>
                <a:gd name="connsiteX4" fmla="*/ 24814 w 42285"/>
                <a:gd name="connsiteY4" fmla="*/ 1788 h 44948"/>
                <a:gd name="connsiteX5" fmla="*/ 28898 w 42285"/>
                <a:gd name="connsiteY5" fmla="*/ 4069 h 44948"/>
                <a:gd name="connsiteX6" fmla="*/ 34528 w 42285"/>
                <a:gd name="connsiteY6" fmla="*/ 2278 h 44948"/>
                <a:gd name="connsiteX7" fmla="*/ 37383 w 42285"/>
                <a:gd name="connsiteY7" fmla="*/ 7164 h 44948"/>
                <a:gd name="connsiteX8" fmla="*/ 41047 w 42285"/>
                <a:gd name="connsiteY8" fmla="*/ 11906 h 44948"/>
                <a:gd name="connsiteX9" fmla="*/ 40883 w 42285"/>
                <a:gd name="connsiteY9" fmla="*/ 17048 h 44948"/>
                <a:gd name="connsiteX10" fmla="*/ 42081 w 42285"/>
                <a:gd name="connsiteY10" fmla="*/ 24910 h 44948"/>
                <a:gd name="connsiteX11" fmla="*/ 36469 w 42285"/>
                <a:gd name="connsiteY11" fmla="*/ 31792 h 44948"/>
                <a:gd name="connsiteX12" fmla="*/ 34460 w 42285"/>
                <a:gd name="connsiteY12" fmla="*/ 37689 h 44948"/>
                <a:gd name="connsiteX13" fmla="*/ 27620 w 42285"/>
                <a:gd name="connsiteY13" fmla="*/ 38403 h 44948"/>
                <a:gd name="connsiteX14" fmla="*/ 22732 w 42285"/>
                <a:gd name="connsiteY14" fmla="*/ 44694 h 44948"/>
                <a:gd name="connsiteX15" fmla="*/ 15545 w 42285"/>
                <a:gd name="connsiteY15" fmla="*/ 40854 h 44948"/>
                <a:gd name="connsiteX16" fmla="*/ 4869 w 42285"/>
                <a:gd name="connsiteY16" fmla="*/ 37060 h 44948"/>
                <a:gd name="connsiteX17" fmla="*/ 175 w 42285"/>
                <a:gd name="connsiteY17" fmla="*/ 32838 h 44948"/>
                <a:gd name="connsiteX18" fmla="*/ 1178 w 42285"/>
                <a:gd name="connsiteY18" fmla="*/ 27139 h 44948"/>
                <a:gd name="connsiteX19" fmla="*/ 10379 w 42285"/>
                <a:gd name="connsiteY19" fmla="*/ 23445 h 44948"/>
                <a:gd name="connsiteX20" fmla="*/ 7314 w 42285"/>
                <a:gd name="connsiteY20" fmla="*/ 14236 h 44948"/>
                <a:gd name="connsiteX0" fmla="*/ 9501 w 42285"/>
                <a:gd name="connsiteY0" fmla="*/ 20015 h 44948"/>
                <a:gd name="connsiteX1" fmla="*/ 10648 w 42285"/>
                <a:gd name="connsiteY1" fmla="*/ 19111 h 44948"/>
                <a:gd name="connsiteX0" fmla="*/ 7290 w 42261"/>
                <a:gd name="connsiteY0" fmla="*/ 14236 h 44948"/>
                <a:gd name="connsiteX1" fmla="*/ 8400 w 42261"/>
                <a:gd name="connsiteY1" fmla="*/ 7526 h 44948"/>
                <a:gd name="connsiteX2" fmla="*/ 13269 w 42261"/>
                <a:gd name="connsiteY2" fmla="*/ 7113 h 44948"/>
                <a:gd name="connsiteX3" fmla="*/ 24787 w 42261"/>
                <a:gd name="connsiteY3" fmla="*/ 5451 h 44948"/>
                <a:gd name="connsiteX4" fmla="*/ 24790 w 42261"/>
                <a:gd name="connsiteY4" fmla="*/ 1788 h 44948"/>
                <a:gd name="connsiteX5" fmla="*/ 28874 w 42261"/>
                <a:gd name="connsiteY5" fmla="*/ 4069 h 44948"/>
                <a:gd name="connsiteX6" fmla="*/ 34504 w 42261"/>
                <a:gd name="connsiteY6" fmla="*/ 2278 h 44948"/>
                <a:gd name="connsiteX7" fmla="*/ 37359 w 42261"/>
                <a:gd name="connsiteY7" fmla="*/ 7164 h 44948"/>
                <a:gd name="connsiteX8" fmla="*/ 41023 w 42261"/>
                <a:gd name="connsiteY8" fmla="*/ 11906 h 44948"/>
                <a:gd name="connsiteX9" fmla="*/ 40859 w 42261"/>
                <a:gd name="connsiteY9" fmla="*/ 17048 h 44948"/>
                <a:gd name="connsiteX10" fmla="*/ 42057 w 42261"/>
                <a:gd name="connsiteY10" fmla="*/ 24910 h 44948"/>
                <a:gd name="connsiteX11" fmla="*/ 36445 w 42261"/>
                <a:gd name="connsiteY11" fmla="*/ 31792 h 44948"/>
                <a:gd name="connsiteX12" fmla="*/ 34436 w 42261"/>
                <a:gd name="connsiteY12" fmla="*/ 37689 h 44948"/>
                <a:gd name="connsiteX13" fmla="*/ 27596 w 42261"/>
                <a:gd name="connsiteY13" fmla="*/ 38403 h 44948"/>
                <a:gd name="connsiteX14" fmla="*/ 22708 w 42261"/>
                <a:gd name="connsiteY14" fmla="*/ 44694 h 44948"/>
                <a:gd name="connsiteX15" fmla="*/ 15521 w 42261"/>
                <a:gd name="connsiteY15" fmla="*/ 40854 h 44948"/>
                <a:gd name="connsiteX16" fmla="*/ 4845 w 42261"/>
                <a:gd name="connsiteY16" fmla="*/ 37060 h 44948"/>
                <a:gd name="connsiteX17" fmla="*/ 151 w 42261"/>
                <a:gd name="connsiteY17" fmla="*/ 32838 h 44948"/>
                <a:gd name="connsiteX18" fmla="*/ 10355 w 42261"/>
                <a:gd name="connsiteY18" fmla="*/ 23445 h 44948"/>
                <a:gd name="connsiteX19" fmla="*/ 7290 w 42261"/>
                <a:gd name="connsiteY19" fmla="*/ 14236 h 44948"/>
                <a:gd name="connsiteX0" fmla="*/ 9477 w 42261"/>
                <a:gd name="connsiteY0" fmla="*/ 20015 h 44948"/>
                <a:gd name="connsiteX1" fmla="*/ 10624 w 42261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423 w 37839"/>
                <a:gd name="connsiteY16" fmla="*/ 37060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7635 w 37839"/>
                <a:gd name="connsiteY17" fmla="*/ 29152 h 44948"/>
                <a:gd name="connsiteX18" fmla="*/ 5933 w 37839"/>
                <a:gd name="connsiteY18" fmla="*/ 23445 h 44948"/>
                <a:gd name="connsiteX19" fmla="*/ 2868 w 37839"/>
                <a:gd name="connsiteY19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236 h 44948"/>
                <a:gd name="connsiteX1" fmla="*/ 3978 w 37839"/>
                <a:gd name="connsiteY1" fmla="*/ 7526 h 44948"/>
                <a:gd name="connsiteX2" fmla="*/ 8847 w 37839"/>
                <a:gd name="connsiteY2" fmla="*/ 7113 h 44948"/>
                <a:gd name="connsiteX3" fmla="*/ 20365 w 37839"/>
                <a:gd name="connsiteY3" fmla="*/ 5451 h 44948"/>
                <a:gd name="connsiteX4" fmla="*/ 20368 w 37839"/>
                <a:gd name="connsiteY4" fmla="*/ 1788 h 44948"/>
                <a:gd name="connsiteX5" fmla="*/ 24452 w 37839"/>
                <a:gd name="connsiteY5" fmla="*/ 4069 h 44948"/>
                <a:gd name="connsiteX6" fmla="*/ 30082 w 37839"/>
                <a:gd name="connsiteY6" fmla="*/ 2278 h 44948"/>
                <a:gd name="connsiteX7" fmla="*/ 32937 w 37839"/>
                <a:gd name="connsiteY7" fmla="*/ 7164 h 44948"/>
                <a:gd name="connsiteX8" fmla="*/ 36601 w 37839"/>
                <a:gd name="connsiteY8" fmla="*/ 11906 h 44948"/>
                <a:gd name="connsiteX9" fmla="*/ 36437 w 37839"/>
                <a:gd name="connsiteY9" fmla="*/ 17048 h 44948"/>
                <a:gd name="connsiteX10" fmla="*/ 37635 w 37839"/>
                <a:gd name="connsiteY10" fmla="*/ 24910 h 44948"/>
                <a:gd name="connsiteX11" fmla="*/ 32023 w 37839"/>
                <a:gd name="connsiteY11" fmla="*/ 31792 h 44948"/>
                <a:gd name="connsiteX12" fmla="*/ 30014 w 37839"/>
                <a:gd name="connsiteY12" fmla="*/ 37689 h 44948"/>
                <a:gd name="connsiteX13" fmla="*/ 23174 w 37839"/>
                <a:gd name="connsiteY13" fmla="*/ 38403 h 44948"/>
                <a:gd name="connsiteX14" fmla="*/ 18286 w 37839"/>
                <a:gd name="connsiteY14" fmla="*/ 44694 h 44948"/>
                <a:gd name="connsiteX15" fmla="*/ 11099 w 37839"/>
                <a:gd name="connsiteY15" fmla="*/ 40854 h 44948"/>
                <a:gd name="connsiteX16" fmla="*/ 11129 w 37839"/>
                <a:gd name="connsiteY16" fmla="*/ 25328 h 44948"/>
                <a:gd name="connsiteX17" fmla="*/ 5933 w 37839"/>
                <a:gd name="connsiteY17" fmla="*/ 23445 h 44948"/>
                <a:gd name="connsiteX18" fmla="*/ 2868 w 37839"/>
                <a:gd name="connsiteY18" fmla="*/ 14236 h 44948"/>
                <a:gd name="connsiteX0" fmla="*/ 5055 w 37839"/>
                <a:gd name="connsiteY0" fmla="*/ 20015 h 44948"/>
                <a:gd name="connsiteX1" fmla="*/ 6202 w 37839"/>
                <a:gd name="connsiteY1" fmla="*/ 19111 h 44948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0368 w 37839"/>
                <a:gd name="connsiteY4" fmla="*/ 1962 h 45122"/>
                <a:gd name="connsiteX5" fmla="*/ 24452 w 37839"/>
                <a:gd name="connsiteY5" fmla="*/ 4243 h 45122"/>
                <a:gd name="connsiteX6" fmla="*/ 30082 w 37839"/>
                <a:gd name="connsiteY6" fmla="*/ 2452 h 45122"/>
                <a:gd name="connsiteX7" fmla="*/ 32937 w 37839"/>
                <a:gd name="connsiteY7" fmla="*/ 7338 h 45122"/>
                <a:gd name="connsiteX8" fmla="*/ 36601 w 37839"/>
                <a:gd name="connsiteY8" fmla="*/ 12080 h 45122"/>
                <a:gd name="connsiteX9" fmla="*/ 36437 w 37839"/>
                <a:gd name="connsiteY9" fmla="*/ 17222 h 45122"/>
                <a:gd name="connsiteX10" fmla="*/ 37635 w 37839"/>
                <a:gd name="connsiteY10" fmla="*/ 25084 h 45122"/>
                <a:gd name="connsiteX11" fmla="*/ 32023 w 37839"/>
                <a:gd name="connsiteY11" fmla="*/ 31966 h 45122"/>
                <a:gd name="connsiteX12" fmla="*/ 30014 w 37839"/>
                <a:gd name="connsiteY12" fmla="*/ 37863 h 45122"/>
                <a:gd name="connsiteX13" fmla="*/ 23174 w 37839"/>
                <a:gd name="connsiteY13" fmla="*/ 38577 h 45122"/>
                <a:gd name="connsiteX14" fmla="*/ 18286 w 37839"/>
                <a:gd name="connsiteY14" fmla="*/ 44868 h 45122"/>
                <a:gd name="connsiteX15" fmla="*/ 11099 w 37839"/>
                <a:gd name="connsiteY15" fmla="*/ 41028 h 45122"/>
                <a:gd name="connsiteX16" fmla="*/ 11129 w 37839"/>
                <a:gd name="connsiteY16" fmla="*/ 25502 h 45122"/>
                <a:gd name="connsiteX17" fmla="*/ 5933 w 37839"/>
                <a:gd name="connsiteY17" fmla="*/ 23619 h 45122"/>
                <a:gd name="connsiteX18" fmla="*/ 2868 w 37839"/>
                <a:gd name="connsiteY18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4452 w 37839"/>
                <a:gd name="connsiteY4" fmla="*/ 4243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0082 w 37839"/>
                <a:gd name="connsiteY5" fmla="*/ 2452 h 45122"/>
                <a:gd name="connsiteX6" fmla="*/ 32937 w 37839"/>
                <a:gd name="connsiteY6" fmla="*/ 7338 h 45122"/>
                <a:gd name="connsiteX7" fmla="*/ 36601 w 37839"/>
                <a:gd name="connsiteY7" fmla="*/ 12080 h 45122"/>
                <a:gd name="connsiteX8" fmla="*/ 36437 w 37839"/>
                <a:gd name="connsiteY8" fmla="*/ 17222 h 45122"/>
                <a:gd name="connsiteX9" fmla="*/ 37635 w 37839"/>
                <a:gd name="connsiteY9" fmla="*/ 25084 h 45122"/>
                <a:gd name="connsiteX10" fmla="*/ 32023 w 37839"/>
                <a:gd name="connsiteY10" fmla="*/ 31966 h 45122"/>
                <a:gd name="connsiteX11" fmla="*/ 30014 w 37839"/>
                <a:gd name="connsiteY11" fmla="*/ 37863 h 45122"/>
                <a:gd name="connsiteX12" fmla="*/ 23174 w 37839"/>
                <a:gd name="connsiteY12" fmla="*/ 38577 h 45122"/>
                <a:gd name="connsiteX13" fmla="*/ 18286 w 37839"/>
                <a:gd name="connsiteY13" fmla="*/ 44868 h 45122"/>
                <a:gd name="connsiteX14" fmla="*/ 11099 w 37839"/>
                <a:gd name="connsiteY14" fmla="*/ 41028 h 45122"/>
                <a:gd name="connsiteX15" fmla="*/ 11129 w 37839"/>
                <a:gd name="connsiteY15" fmla="*/ 25502 h 45122"/>
                <a:gd name="connsiteX16" fmla="*/ 5933 w 37839"/>
                <a:gd name="connsiteY16" fmla="*/ 23619 h 45122"/>
                <a:gd name="connsiteX17" fmla="*/ 2868 w 37839"/>
                <a:gd name="connsiteY17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32937 w 37839"/>
                <a:gd name="connsiteY5" fmla="*/ 7338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39"/>
                <a:gd name="connsiteY0" fmla="*/ 14410 h 45122"/>
                <a:gd name="connsiteX1" fmla="*/ 3978 w 37839"/>
                <a:gd name="connsiteY1" fmla="*/ 7700 h 45122"/>
                <a:gd name="connsiteX2" fmla="*/ 8680 w 37839"/>
                <a:gd name="connsiteY2" fmla="*/ 6856 h 45122"/>
                <a:gd name="connsiteX3" fmla="*/ 20365 w 37839"/>
                <a:gd name="connsiteY3" fmla="*/ 5625 h 45122"/>
                <a:gd name="connsiteX4" fmla="*/ 25400 w 37839"/>
                <a:gd name="connsiteY4" fmla="*/ 8226 h 45122"/>
                <a:gd name="connsiteX5" fmla="*/ 29591 w 37839"/>
                <a:gd name="connsiteY5" fmla="*/ 11859 h 45122"/>
                <a:gd name="connsiteX6" fmla="*/ 36601 w 37839"/>
                <a:gd name="connsiteY6" fmla="*/ 12080 h 45122"/>
                <a:gd name="connsiteX7" fmla="*/ 36437 w 37839"/>
                <a:gd name="connsiteY7" fmla="*/ 17222 h 45122"/>
                <a:gd name="connsiteX8" fmla="*/ 37635 w 37839"/>
                <a:gd name="connsiteY8" fmla="*/ 25084 h 45122"/>
                <a:gd name="connsiteX9" fmla="*/ 32023 w 37839"/>
                <a:gd name="connsiteY9" fmla="*/ 31966 h 45122"/>
                <a:gd name="connsiteX10" fmla="*/ 30014 w 37839"/>
                <a:gd name="connsiteY10" fmla="*/ 37863 h 45122"/>
                <a:gd name="connsiteX11" fmla="*/ 23174 w 37839"/>
                <a:gd name="connsiteY11" fmla="*/ 38577 h 45122"/>
                <a:gd name="connsiteX12" fmla="*/ 18286 w 37839"/>
                <a:gd name="connsiteY12" fmla="*/ 44868 h 45122"/>
                <a:gd name="connsiteX13" fmla="*/ 11099 w 37839"/>
                <a:gd name="connsiteY13" fmla="*/ 41028 h 45122"/>
                <a:gd name="connsiteX14" fmla="*/ 11129 w 37839"/>
                <a:gd name="connsiteY14" fmla="*/ 25502 h 45122"/>
                <a:gd name="connsiteX15" fmla="*/ 5933 w 37839"/>
                <a:gd name="connsiteY15" fmla="*/ 23619 h 45122"/>
                <a:gd name="connsiteX16" fmla="*/ 2868 w 37839"/>
                <a:gd name="connsiteY16" fmla="*/ 14410 h 45122"/>
                <a:gd name="connsiteX0" fmla="*/ 5055 w 37839"/>
                <a:gd name="connsiteY0" fmla="*/ 20189 h 45122"/>
                <a:gd name="connsiteX1" fmla="*/ 6202 w 37839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6601 w 37810"/>
                <a:gd name="connsiteY6" fmla="*/ 12080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591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10 h 45122"/>
                <a:gd name="connsiteX1" fmla="*/ 3978 w 37810"/>
                <a:gd name="connsiteY1" fmla="*/ 7700 h 45122"/>
                <a:gd name="connsiteX2" fmla="*/ 8680 w 37810"/>
                <a:gd name="connsiteY2" fmla="*/ 6856 h 45122"/>
                <a:gd name="connsiteX3" fmla="*/ 20365 w 37810"/>
                <a:gd name="connsiteY3" fmla="*/ 5625 h 45122"/>
                <a:gd name="connsiteX4" fmla="*/ 25400 w 37810"/>
                <a:gd name="connsiteY4" fmla="*/ 8226 h 45122"/>
                <a:gd name="connsiteX5" fmla="*/ 29368 w 37810"/>
                <a:gd name="connsiteY5" fmla="*/ 11859 h 45122"/>
                <a:gd name="connsiteX6" fmla="*/ 31583 w 37810"/>
                <a:gd name="connsiteY6" fmla="*/ 21014 h 45122"/>
                <a:gd name="connsiteX7" fmla="*/ 25676 w 37810"/>
                <a:gd name="connsiteY7" fmla="*/ 23680 h 45122"/>
                <a:gd name="connsiteX8" fmla="*/ 37635 w 37810"/>
                <a:gd name="connsiteY8" fmla="*/ 25084 h 45122"/>
                <a:gd name="connsiteX9" fmla="*/ 32023 w 37810"/>
                <a:gd name="connsiteY9" fmla="*/ 31966 h 45122"/>
                <a:gd name="connsiteX10" fmla="*/ 30014 w 37810"/>
                <a:gd name="connsiteY10" fmla="*/ 37863 h 45122"/>
                <a:gd name="connsiteX11" fmla="*/ 23174 w 37810"/>
                <a:gd name="connsiteY11" fmla="*/ 38577 h 45122"/>
                <a:gd name="connsiteX12" fmla="*/ 18286 w 37810"/>
                <a:gd name="connsiteY12" fmla="*/ 44868 h 45122"/>
                <a:gd name="connsiteX13" fmla="*/ 11099 w 37810"/>
                <a:gd name="connsiteY13" fmla="*/ 41028 h 45122"/>
                <a:gd name="connsiteX14" fmla="*/ 11129 w 37810"/>
                <a:gd name="connsiteY14" fmla="*/ 25502 h 45122"/>
                <a:gd name="connsiteX15" fmla="*/ 5933 w 37810"/>
                <a:gd name="connsiteY15" fmla="*/ 23619 h 45122"/>
                <a:gd name="connsiteX16" fmla="*/ 2868 w 37810"/>
                <a:gd name="connsiteY16" fmla="*/ 14410 h 45122"/>
                <a:gd name="connsiteX0" fmla="*/ 5055 w 37810"/>
                <a:gd name="connsiteY0" fmla="*/ 20189 h 45122"/>
                <a:gd name="connsiteX1" fmla="*/ 6202 w 37810"/>
                <a:gd name="connsiteY1" fmla="*/ 19285 h 45122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7810"/>
                <a:gd name="connsiteY0" fmla="*/ 14473 h 45185"/>
                <a:gd name="connsiteX1" fmla="*/ 3978 w 37810"/>
                <a:gd name="connsiteY1" fmla="*/ 7763 h 45185"/>
                <a:gd name="connsiteX2" fmla="*/ 8680 w 37810"/>
                <a:gd name="connsiteY2" fmla="*/ 6919 h 45185"/>
                <a:gd name="connsiteX3" fmla="*/ 20421 w 37810"/>
                <a:gd name="connsiteY3" fmla="*/ 5580 h 45185"/>
                <a:gd name="connsiteX4" fmla="*/ 25400 w 37810"/>
                <a:gd name="connsiteY4" fmla="*/ 8289 h 45185"/>
                <a:gd name="connsiteX5" fmla="*/ 29368 w 37810"/>
                <a:gd name="connsiteY5" fmla="*/ 11922 h 45185"/>
                <a:gd name="connsiteX6" fmla="*/ 31583 w 37810"/>
                <a:gd name="connsiteY6" fmla="*/ 21077 h 45185"/>
                <a:gd name="connsiteX7" fmla="*/ 25676 w 37810"/>
                <a:gd name="connsiteY7" fmla="*/ 23743 h 45185"/>
                <a:gd name="connsiteX8" fmla="*/ 37635 w 37810"/>
                <a:gd name="connsiteY8" fmla="*/ 25147 h 45185"/>
                <a:gd name="connsiteX9" fmla="*/ 32023 w 37810"/>
                <a:gd name="connsiteY9" fmla="*/ 32029 h 45185"/>
                <a:gd name="connsiteX10" fmla="*/ 30014 w 37810"/>
                <a:gd name="connsiteY10" fmla="*/ 37926 h 45185"/>
                <a:gd name="connsiteX11" fmla="*/ 23174 w 37810"/>
                <a:gd name="connsiteY11" fmla="*/ 38640 h 45185"/>
                <a:gd name="connsiteX12" fmla="*/ 18286 w 37810"/>
                <a:gd name="connsiteY12" fmla="*/ 44931 h 45185"/>
                <a:gd name="connsiteX13" fmla="*/ 11099 w 37810"/>
                <a:gd name="connsiteY13" fmla="*/ 41091 h 45185"/>
                <a:gd name="connsiteX14" fmla="*/ 11129 w 37810"/>
                <a:gd name="connsiteY14" fmla="*/ 25565 h 45185"/>
                <a:gd name="connsiteX15" fmla="*/ 5933 w 37810"/>
                <a:gd name="connsiteY15" fmla="*/ 23682 h 45185"/>
                <a:gd name="connsiteX16" fmla="*/ 2868 w 37810"/>
                <a:gd name="connsiteY16" fmla="*/ 14473 h 45185"/>
                <a:gd name="connsiteX0" fmla="*/ 5055 w 37810"/>
                <a:gd name="connsiteY0" fmla="*/ 20252 h 45185"/>
                <a:gd name="connsiteX1" fmla="*/ 6202 w 37810"/>
                <a:gd name="connsiteY1" fmla="*/ 19348 h 45185"/>
                <a:gd name="connsiteX0" fmla="*/ 2868 w 33085"/>
                <a:gd name="connsiteY0" fmla="*/ 14473 h 45185"/>
                <a:gd name="connsiteX1" fmla="*/ 3978 w 33085"/>
                <a:gd name="connsiteY1" fmla="*/ 7763 h 45185"/>
                <a:gd name="connsiteX2" fmla="*/ 8680 w 33085"/>
                <a:gd name="connsiteY2" fmla="*/ 6919 h 45185"/>
                <a:gd name="connsiteX3" fmla="*/ 20421 w 33085"/>
                <a:gd name="connsiteY3" fmla="*/ 5580 h 45185"/>
                <a:gd name="connsiteX4" fmla="*/ 25400 w 33085"/>
                <a:gd name="connsiteY4" fmla="*/ 8289 h 45185"/>
                <a:gd name="connsiteX5" fmla="*/ 29368 w 33085"/>
                <a:gd name="connsiteY5" fmla="*/ 11922 h 45185"/>
                <a:gd name="connsiteX6" fmla="*/ 31583 w 33085"/>
                <a:gd name="connsiteY6" fmla="*/ 21077 h 45185"/>
                <a:gd name="connsiteX7" fmla="*/ 25676 w 33085"/>
                <a:gd name="connsiteY7" fmla="*/ 23743 h 45185"/>
                <a:gd name="connsiteX8" fmla="*/ 30442 w 33085"/>
                <a:gd name="connsiteY8" fmla="*/ 29560 h 45185"/>
                <a:gd name="connsiteX9" fmla="*/ 32023 w 33085"/>
                <a:gd name="connsiteY9" fmla="*/ 32029 h 45185"/>
                <a:gd name="connsiteX10" fmla="*/ 30014 w 33085"/>
                <a:gd name="connsiteY10" fmla="*/ 37926 h 45185"/>
                <a:gd name="connsiteX11" fmla="*/ 23174 w 33085"/>
                <a:gd name="connsiteY11" fmla="*/ 38640 h 45185"/>
                <a:gd name="connsiteX12" fmla="*/ 18286 w 33085"/>
                <a:gd name="connsiteY12" fmla="*/ 44931 h 45185"/>
                <a:gd name="connsiteX13" fmla="*/ 11099 w 33085"/>
                <a:gd name="connsiteY13" fmla="*/ 41091 h 45185"/>
                <a:gd name="connsiteX14" fmla="*/ 11129 w 33085"/>
                <a:gd name="connsiteY14" fmla="*/ 25565 h 45185"/>
                <a:gd name="connsiteX15" fmla="*/ 5933 w 33085"/>
                <a:gd name="connsiteY15" fmla="*/ 23682 h 45185"/>
                <a:gd name="connsiteX16" fmla="*/ 2868 w 33085"/>
                <a:gd name="connsiteY16" fmla="*/ 14473 h 45185"/>
                <a:gd name="connsiteX0" fmla="*/ 5055 w 33085"/>
                <a:gd name="connsiteY0" fmla="*/ 20252 h 45185"/>
                <a:gd name="connsiteX1" fmla="*/ 6202 w 33085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30442 w 32028"/>
                <a:gd name="connsiteY8" fmla="*/ 29560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2028"/>
                <a:gd name="connsiteY0" fmla="*/ 14473 h 45185"/>
                <a:gd name="connsiteX1" fmla="*/ 3978 w 32028"/>
                <a:gd name="connsiteY1" fmla="*/ 7763 h 45185"/>
                <a:gd name="connsiteX2" fmla="*/ 8680 w 32028"/>
                <a:gd name="connsiteY2" fmla="*/ 6919 h 45185"/>
                <a:gd name="connsiteX3" fmla="*/ 20421 w 32028"/>
                <a:gd name="connsiteY3" fmla="*/ 5580 h 45185"/>
                <a:gd name="connsiteX4" fmla="*/ 25400 w 32028"/>
                <a:gd name="connsiteY4" fmla="*/ 8289 h 45185"/>
                <a:gd name="connsiteX5" fmla="*/ 29368 w 32028"/>
                <a:gd name="connsiteY5" fmla="*/ 11922 h 45185"/>
                <a:gd name="connsiteX6" fmla="*/ 31583 w 32028"/>
                <a:gd name="connsiteY6" fmla="*/ 21077 h 45185"/>
                <a:gd name="connsiteX7" fmla="*/ 25676 w 32028"/>
                <a:gd name="connsiteY7" fmla="*/ 23743 h 45185"/>
                <a:gd name="connsiteX8" fmla="*/ 28100 w 32028"/>
                <a:gd name="connsiteY8" fmla="*/ 29452 h 45185"/>
                <a:gd name="connsiteX9" fmla="*/ 32023 w 32028"/>
                <a:gd name="connsiteY9" fmla="*/ 32029 h 45185"/>
                <a:gd name="connsiteX10" fmla="*/ 23637 w 32028"/>
                <a:gd name="connsiteY10" fmla="*/ 34018 h 45185"/>
                <a:gd name="connsiteX11" fmla="*/ 30014 w 32028"/>
                <a:gd name="connsiteY11" fmla="*/ 37926 h 45185"/>
                <a:gd name="connsiteX12" fmla="*/ 23174 w 32028"/>
                <a:gd name="connsiteY12" fmla="*/ 38640 h 45185"/>
                <a:gd name="connsiteX13" fmla="*/ 18286 w 32028"/>
                <a:gd name="connsiteY13" fmla="*/ 44931 h 45185"/>
                <a:gd name="connsiteX14" fmla="*/ 11099 w 32028"/>
                <a:gd name="connsiteY14" fmla="*/ 41091 h 45185"/>
                <a:gd name="connsiteX15" fmla="*/ 11129 w 32028"/>
                <a:gd name="connsiteY15" fmla="*/ 25565 h 45185"/>
                <a:gd name="connsiteX16" fmla="*/ 5933 w 32028"/>
                <a:gd name="connsiteY16" fmla="*/ 23682 h 45185"/>
                <a:gd name="connsiteX17" fmla="*/ 2868 w 32028"/>
                <a:gd name="connsiteY17" fmla="*/ 14473 h 45185"/>
                <a:gd name="connsiteX0" fmla="*/ 5055 w 32028"/>
                <a:gd name="connsiteY0" fmla="*/ 20252 h 45185"/>
                <a:gd name="connsiteX1" fmla="*/ 6202 w 32028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23637 w 31951"/>
                <a:gd name="connsiteY9" fmla="*/ 34018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8100 w 31951"/>
                <a:gd name="connsiteY8" fmla="*/ 29452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51"/>
                <a:gd name="connsiteY0" fmla="*/ 14473 h 45185"/>
                <a:gd name="connsiteX1" fmla="*/ 3978 w 31951"/>
                <a:gd name="connsiteY1" fmla="*/ 7763 h 45185"/>
                <a:gd name="connsiteX2" fmla="*/ 8680 w 31951"/>
                <a:gd name="connsiteY2" fmla="*/ 6919 h 45185"/>
                <a:gd name="connsiteX3" fmla="*/ 20421 w 31951"/>
                <a:gd name="connsiteY3" fmla="*/ 5580 h 45185"/>
                <a:gd name="connsiteX4" fmla="*/ 25400 w 31951"/>
                <a:gd name="connsiteY4" fmla="*/ 8289 h 45185"/>
                <a:gd name="connsiteX5" fmla="*/ 29368 w 31951"/>
                <a:gd name="connsiteY5" fmla="*/ 11922 h 45185"/>
                <a:gd name="connsiteX6" fmla="*/ 31583 w 31951"/>
                <a:gd name="connsiteY6" fmla="*/ 21077 h 45185"/>
                <a:gd name="connsiteX7" fmla="*/ 25676 w 31951"/>
                <a:gd name="connsiteY7" fmla="*/ 23743 h 45185"/>
                <a:gd name="connsiteX8" fmla="*/ 22691 w 31951"/>
                <a:gd name="connsiteY8" fmla="*/ 29129 h 45185"/>
                <a:gd name="connsiteX9" fmla="*/ 18117 w 31951"/>
                <a:gd name="connsiteY9" fmla="*/ 28206 h 45185"/>
                <a:gd name="connsiteX10" fmla="*/ 30014 w 31951"/>
                <a:gd name="connsiteY10" fmla="*/ 37926 h 45185"/>
                <a:gd name="connsiteX11" fmla="*/ 23174 w 31951"/>
                <a:gd name="connsiteY11" fmla="*/ 38640 h 45185"/>
                <a:gd name="connsiteX12" fmla="*/ 18286 w 31951"/>
                <a:gd name="connsiteY12" fmla="*/ 44931 h 45185"/>
                <a:gd name="connsiteX13" fmla="*/ 11099 w 31951"/>
                <a:gd name="connsiteY13" fmla="*/ 41091 h 45185"/>
                <a:gd name="connsiteX14" fmla="*/ 11129 w 31951"/>
                <a:gd name="connsiteY14" fmla="*/ 25565 h 45185"/>
                <a:gd name="connsiteX15" fmla="*/ 5933 w 31951"/>
                <a:gd name="connsiteY15" fmla="*/ 23682 h 45185"/>
                <a:gd name="connsiteX16" fmla="*/ 2868 w 31951"/>
                <a:gd name="connsiteY16" fmla="*/ 14473 h 45185"/>
                <a:gd name="connsiteX0" fmla="*/ 5055 w 31951"/>
                <a:gd name="connsiteY0" fmla="*/ 20252 h 45185"/>
                <a:gd name="connsiteX1" fmla="*/ 6202 w 31951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22691 w 31980"/>
                <a:gd name="connsiteY8" fmla="*/ 29129 h 45185"/>
                <a:gd name="connsiteX9" fmla="*/ 18117 w 31980"/>
                <a:gd name="connsiteY9" fmla="*/ 28206 h 45185"/>
                <a:gd name="connsiteX10" fmla="*/ 30014 w 31980"/>
                <a:gd name="connsiteY10" fmla="*/ 37926 h 45185"/>
                <a:gd name="connsiteX11" fmla="*/ 23174 w 31980"/>
                <a:gd name="connsiteY11" fmla="*/ 38640 h 45185"/>
                <a:gd name="connsiteX12" fmla="*/ 18286 w 31980"/>
                <a:gd name="connsiteY12" fmla="*/ 44931 h 45185"/>
                <a:gd name="connsiteX13" fmla="*/ 11099 w 31980"/>
                <a:gd name="connsiteY13" fmla="*/ 41091 h 45185"/>
                <a:gd name="connsiteX14" fmla="*/ 11129 w 31980"/>
                <a:gd name="connsiteY14" fmla="*/ 25565 h 45185"/>
                <a:gd name="connsiteX15" fmla="*/ 5933 w 31980"/>
                <a:gd name="connsiteY15" fmla="*/ 23682 h 45185"/>
                <a:gd name="connsiteX16" fmla="*/ 2868 w 31980"/>
                <a:gd name="connsiteY16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185"/>
                <a:gd name="connsiteX1" fmla="*/ 3978 w 31980"/>
                <a:gd name="connsiteY1" fmla="*/ 7763 h 45185"/>
                <a:gd name="connsiteX2" fmla="*/ 8680 w 31980"/>
                <a:gd name="connsiteY2" fmla="*/ 6919 h 45185"/>
                <a:gd name="connsiteX3" fmla="*/ 20421 w 31980"/>
                <a:gd name="connsiteY3" fmla="*/ 5580 h 45185"/>
                <a:gd name="connsiteX4" fmla="*/ 25400 w 31980"/>
                <a:gd name="connsiteY4" fmla="*/ 8289 h 45185"/>
                <a:gd name="connsiteX5" fmla="*/ 29368 w 31980"/>
                <a:gd name="connsiteY5" fmla="*/ 11922 h 45185"/>
                <a:gd name="connsiteX6" fmla="*/ 31583 w 31980"/>
                <a:gd name="connsiteY6" fmla="*/ 21077 h 45185"/>
                <a:gd name="connsiteX7" fmla="*/ 25286 w 31980"/>
                <a:gd name="connsiteY7" fmla="*/ 23097 h 45185"/>
                <a:gd name="connsiteX8" fmla="*/ 18117 w 31980"/>
                <a:gd name="connsiteY8" fmla="*/ 28206 h 45185"/>
                <a:gd name="connsiteX9" fmla="*/ 30014 w 31980"/>
                <a:gd name="connsiteY9" fmla="*/ 37926 h 45185"/>
                <a:gd name="connsiteX10" fmla="*/ 23174 w 31980"/>
                <a:gd name="connsiteY10" fmla="*/ 38640 h 45185"/>
                <a:gd name="connsiteX11" fmla="*/ 18286 w 31980"/>
                <a:gd name="connsiteY11" fmla="*/ 44931 h 45185"/>
                <a:gd name="connsiteX12" fmla="*/ 11099 w 31980"/>
                <a:gd name="connsiteY12" fmla="*/ 41091 h 45185"/>
                <a:gd name="connsiteX13" fmla="*/ 11129 w 31980"/>
                <a:gd name="connsiteY13" fmla="*/ 25565 h 45185"/>
                <a:gd name="connsiteX14" fmla="*/ 5933 w 31980"/>
                <a:gd name="connsiteY14" fmla="*/ 23682 h 45185"/>
                <a:gd name="connsiteX15" fmla="*/ 2868 w 31980"/>
                <a:gd name="connsiteY15" fmla="*/ 14473 h 45185"/>
                <a:gd name="connsiteX0" fmla="*/ 5055 w 31980"/>
                <a:gd name="connsiteY0" fmla="*/ 20252 h 45185"/>
                <a:gd name="connsiteX1" fmla="*/ 6202 w 31980"/>
                <a:gd name="connsiteY1" fmla="*/ 19348 h 45185"/>
                <a:gd name="connsiteX0" fmla="*/ 2868 w 31980"/>
                <a:gd name="connsiteY0" fmla="*/ 14473 h 45053"/>
                <a:gd name="connsiteX1" fmla="*/ 3978 w 31980"/>
                <a:gd name="connsiteY1" fmla="*/ 7763 h 45053"/>
                <a:gd name="connsiteX2" fmla="*/ 8680 w 31980"/>
                <a:gd name="connsiteY2" fmla="*/ 6919 h 45053"/>
                <a:gd name="connsiteX3" fmla="*/ 20421 w 31980"/>
                <a:gd name="connsiteY3" fmla="*/ 5580 h 45053"/>
                <a:gd name="connsiteX4" fmla="*/ 25400 w 31980"/>
                <a:gd name="connsiteY4" fmla="*/ 8289 h 45053"/>
                <a:gd name="connsiteX5" fmla="*/ 29368 w 31980"/>
                <a:gd name="connsiteY5" fmla="*/ 11922 h 45053"/>
                <a:gd name="connsiteX6" fmla="*/ 31583 w 31980"/>
                <a:gd name="connsiteY6" fmla="*/ 21077 h 45053"/>
                <a:gd name="connsiteX7" fmla="*/ 25286 w 31980"/>
                <a:gd name="connsiteY7" fmla="*/ 23097 h 45053"/>
                <a:gd name="connsiteX8" fmla="*/ 18117 w 31980"/>
                <a:gd name="connsiteY8" fmla="*/ 28206 h 45053"/>
                <a:gd name="connsiteX9" fmla="*/ 30014 w 31980"/>
                <a:gd name="connsiteY9" fmla="*/ 37926 h 45053"/>
                <a:gd name="connsiteX10" fmla="*/ 18286 w 31980"/>
                <a:gd name="connsiteY10" fmla="*/ 44931 h 45053"/>
                <a:gd name="connsiteX11" fmla="*/ 11099 w 31980"/>
                <a:gd name="connsiteY11" fmla="*/ 41091 h 45053"/>
                <a:gd name="connsiteX12" fmla="*/ 11129 w 31980"/>
                <a:gd name="connsiteY12" fmla="*/ 25565 h 45053"/>
                <a:gd name="connsiteX13" fmla="*/ 5933 w 31980"/>
                <a:gd name="connsiteY13" fmla="*/ 23682 h 45053"/>
                <a:gd name="connsiteX14" fmla="*/ 2868 w 31980"/>
                <a:gd name="connsiteY14" fmla="*/ 14473 h 45053"/>
                <a:gd name="connsiteX0" fmla="*/ 5055 w 31980"/>
                <a:gd name="connsiteY0" fmla="*/ 20252 h 45053"/>
                <a:gd name="connsiteX1" fmla="*/ 6202 w 31980"/>
                <a:gd name="connsiteY1" fmla="*/ 19348 h 45053"/>
                <a:gd name="connsiteX0" fmla="*/ 2868 w 31980"/>
                <a:gd name="connsiteY0" fmla="*/ 14473 h 45687"/>
                <a:gd name="connsiteX1" fmla="*/ 3978 w 31980"/>
                <a:gd name="connsiteY1" fmla="*/ 7763 h 45687"/>
                <a:gd name="connsiteX2" fmla="*/ 8680 w 31980"/>
                <a:gd name="connsiteY2" fmla="*/ 6919 h 45687"/>
                <a:gd name="connsiteX3" fmla="*/ 20421 w 31980"/>
                <a:gd name="connsiteY3" fmla="*/ 5580 h 45687"/>
                <a:gd name="connsiteX4" fmla="*/ 25400 w 31980"/>
                <a:gd name="connsiteY4" fmla="*/ 8289 h 45687"/>
                <a:gd name="connsiteX5" fmla="*/ 29368 w 31980"/>
                <a:gd name="connsiteY5" fmla="*/ 11922 h 45687"/>
                <a:gd name="connsiteX6" fmla="*/ 31583 w 31980"/>
                <a:gd name="connsiteY6" fmla="*/ 21077 h 45687"/>
                <a:gd name="connsiteX7" fmla="*/ 25286 w 31980"/>
                <a:gd name="connsiteY7" fmla="*/ 23097 h 45687"/>
                <a:gd name="connsiteX8" fmla="*/ 18117 w 31980"/>
                <a:gd name="connsiteY8" fmla="*/ 28206 h 45687"/>
                <a:gd name="connsiteX9" fmla="*/ 18286 w 31980"/>
                <a:gd name="connsiteY9" fmla="*/ 44931 h 45687"/>
                <a:gd name="connsiteX10" fmla="*/ 11099 w 31980"/>
                <a:gd name="connsiteY10" fmla="*/ 41091 h 45687"/>
                <a:gd name="connsiteX11" fmla="*/ 11129 w 31980"/>
                <a:gd name="connsiteY11" fmla="*/ 25565 h 45687"/>
                <a:gd name="connsiteX12" fmla="*/ 5933 w 31980"/>
                <a:gd name="connsiteY12" fmla="*/ 23682 h 45687"/>
                <a:gd name="connsiteX13" fmla="*/ 2868 w 31980"/>
                <a:gd name="connsiteY13" fmla="*/ 14473 h 45687"/>
                <a:gd name="connsiteX0" fmla="*/ 5055 w 31980"/>
                <a:gd name="connsiteY0" fmla="*/ 20252 h 45687"/>
                <a:gd name="connsiteX1" fmla="*/ 6202 w 31980"/>
                <a:gd name="connsiteY1" fmla="*/ 19348 h 45687"/>
                <a:gd name="connsiteX0" fmla="*/ 2868 w 31980"/>
                <a:gd name="connsiteY0" fmla="*/ 14473 h 41534"/>
                <a:gd name="connsiteX1" fmla="*/ 3978 w 31980"/>
                <a:gd name="connsiteY1" fmla="*/ 7763 h 41534"/>
                <a:gd name="connsiteX2" fmla="*/ 8680 w 31980"/>
                <a:gd name="connsiteY2" fmla="*/ 6919 h 41534"/>
                <a:gd name="connsiteX3" fmla="*/ 20421 w 31980"/>
                <a:gd name="connsiteY3" fmla="*/ 5580 h 41534"/>
                <a:gd name="connsiteX4" fmla="*/ 25400 w 31980"/>
                <a:gd name="connsiteY4" fmla="*/ 8289 h 41534"/>
                <a:gd name="connsiteX5" fmla="*/ 29368 w 31980"/>
                <a:gd name="connsiteY5" fmla="*/ 11922 h 41534"/>
                <a:gd name="connsiteX6" fmla="*/ 31583 w 31980"/>
                <a:gd name="connsiteY6" fmla="*/ 21077 h 41534"/>
                <a:gd name="connsiteX7" fmla="*/ 25286 w 31980"/>
                <a:gd name="connsiteY7" fmla="*/ 23097 h 41534"/>
                <a:gd name="connsiteX8" fmla="*/ 18117 w 31980"/>
                <a:gd name="connsiteY8" fmla="*/ 28206 h 41534"/>
                <a:gd name="connsiteX9" fmla="*/ 11099 w 31980"/>
                <a:gd name="connsiteY9" fmla="*/ 41091 h 41534"/>
                <a:gd name="connsiteX10" fmla="*/ 11129 w 31980"/>
                <a:gd name="connsiteY10" fmla="*/ 25565 h 41534"/>
                <a:gd name="connsiteX11" fmla="*/ 5933 w 31980"/>
                <a:gd name="connsiteY11" fmla="*/ 23682 h 41534"/>
                <a:gd name="connsiteX12" fmla="*/ 2868 w 31980"/>
                <a:gd name="connsiteY12" fmla="*/ 14473 h 41534"/>
                <a:gd name="connsiteX0" fmla="*/ 5055 w 31980"/>
                <a:gd name="connsiteY0" fmla="*/ 20252 h 41534"/>
                <a:gd name="connsiteX1" fmla="*/ 6202 w 31980"/>
                <a:gd name="connsiteY1" fmla="*/ 19348 h 41534"/>
                <a:gd name="connsiteX0" fmla="*/ 2868 w 31980"/>
                <a:gd name="connsiteY0" fmla="*/ 14473 h 42825"/>
                <a:gd name="connsiteX1" fmla="*/ 3978 w 31980"/>
                <a:gd name="connsiteY1" fmla="*/ 7763 h 42825"/>
                <a:gd name="connsiteX2" fmla="*/ 8680 w 31980"/>
                <a:gd name="connsiteY2" fmla="*/ 6919 h 42825"/>
                <a:gd name="connsiteX3" fmla="*/ 20421 w 31980"/>
                <a:gd name="connsiteY3" fmla="*/ 5580 h 42825"/>
                <a:gd name="connsiteX4" fmla="*/ 25400 w 31980"/>
                <a:gd name="connsiteY4" fmla="*/ 8289 h 42825"/>
                <a:gd name="connsiteX5" fmla="*/ 29368 w 31980"/>
                <a:gd name="connsiteY5" fmla="*/ 11922 h 42825"/>
                <a:gd name="connsiteX6" fmla="*/ 31583 w 31980"/>
                <a:gd name="connsiteY6" fmla="*/ 21077 h 42825"/>
                <a:gd name="connsiteX7" fmla="*/ 25286 w 31980"/>
                <a:gd name="connsiteY7" fmla="*/ 23097 h 42825"/>
                <a:gd name="connsiteX8" fmla="*/ 18117 w 31980"/>
                <a:gd name="connsiteY8" fmla="*/ 28206 h 42825"/>
                <a:gd name="connsiteX9" fmla="*/ 11099 w 31980"/>
                <a:gd name="connsiteY9" fmla="*/ 41091 h 42825"/>
                <a:gd name="connsiteX10" fmla="*/ 10869 w 31980"/>
                <a:gd name="connsiteY10" fmla="*/ 41014 h 42825"/>
                <a:gd name="connsiteX11" fmla="*/ 11129 w 31980"/>
                <a:gd name="connsiteY11" fmla="*/ 25565 h 42825"/>
                <a:gd name="connsiteX12" fmla="*/ 5933 w 31980"/>
                <a:gd name="connsiteY12" fmla="*/ 23682 h 42825"/>
                <a:gd name="connsiteX13" fmla="*/ 2868 w 31980"/>
                <a:gd name="connsiteY13" fmla="*/ 14473 h 42825"/>
                <a:gd name="connsiteX0" fmla="*/ 5055 w 31980"/>
                <a:gd name="connsiteY0" fmla="*/ 20252 h 42825"/>
                <a:gd name="connsiteX1" fmla="*/ 6202 w 31980"/>
                <a:gd name="connsiteY1" fmla="*/ 19348 h 42825"/>
                <a:gd name="connsiteX0" fmla="*/ 2868 w 31980"/>
                <a:gd name="connsiteY0" fmla="*/ 14473 h 41104"/>
                <a:gd name="connsiteX1" fmla="*/ 3978 w 31980"/>
                <a:gd name="connsiteY1" fmla="*/ 7763 h 41104"/>
                <a:gd name="connsiteX2" fmla="*/ 8680 w 31980"/>
                <a:gd name="connsiteY2" fmla="*/ 6919 h 41104"/>
                <a:gd name="connsiteX3" fmla="*/ 20421 w 31980"/>
                <a:gd name="connsiteY3" fmla="*/ 5580 h 41104"/>
                <a:gd name="connsiteX4" fmla="*/ 25400 w 31980"/>
                <a:gd name="connsiteY4" fmla="*/ 8289 h 41104"/>
                <a:gd name="connsiteX5" fmla="*/ 29368 w 31980"/>
                <a:gd name="connsiteY5" fmla="*/ 11922 h 41104"/>
                <a:gd name="connsiteX6" fmla="*/ 31583 w 31980"/>
                <a:gd name="connsiteY6" fmla="*/ 21077 h 41104"/>
                <a:gd name="connsiteX7" fmla="*/ 25286 w 31980"/>
                <a:gd name="connsiteY7" fmla="*/ 23097 h 41104"/>
                <a:gd name="connsiteX8" fmla="*/ 18117 w 31980"/>
                <a:gd name="connsiteY8" fmla="*/ 28206 h 41104"/>
                <a:gd name="connsiteX9" fmla="*/ 11099 w 31980"/>
                <a:gd name="connsiteY9" fmla="*/ 41091 h 41104"/>
                <a:gd name="connsiteX10" fmla="*/ 11129 w 31980"/>
                <a:gd name="connsiteY10" fmla="*/ 25565 h 41104"/>
                <a:gd name="connsiteX11" fmla="*/ 5933 w 31980"/>
                <a:gd name="connsiteY11" fmla="*/ 23682 h 41104"/>
                <a:gd name="connsiteX12" fmla="*/ 2868 w 31980"/>
                <a:gd name="connsiteY12" fmla="*/ 14473 h 41104"/>
                <a:gd name="connsiteX0" fmla="*/ 5055 w 31980"/>
                <a:gd name="connsiteY0" fmla="*/ 20252 h 41104"/>
                <a:gd name="connsiteX1" fmla="*/ 6202 w 31980"/>
                <a:gd name="connsiteY1" fmla="*/ 19348 h 41104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6202 w 31980"/>
                <a:gd name="connsiteY1" fmla="*/ 19348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5055 w 31980"/>
                <a:gd name="connsiteY0" fmla="*/ 20252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717 w 31980"/>
                <a:gd name="connsiteY0" fmla="*/ 16054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912 w 31980"/>
                <a:gd name="connsiteY1" fmla="*/ 1472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3835 w 31980"/>
                <a:gd name="connsiteY1" fmla="*/ 1673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5051 w 31980"/>
                <a:gd name="connsiteY1" fmla="*/ 13515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920 w 31980"/>
                <a:gd name="connsiteY0" fmla="*/ 186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3004 w 31980"/>
                <a:gd name="connsiteY0" fmla="*/ 14848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560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49 w 31980"/>
                <a:gd name="connsiteY1" fmla="*/ 15806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978 w 31980"/>
                <a:gd name="connsiteY1" fmla="*/ 7763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3978 w 31980"/>
                <a:gd name="connsiteY2" fmla="*/ 7763 h 30719"/>
                <a:gd name="connsiteX3" fmla="*/ 8680 w 31980"/>
                <a:gd name="connsiteY3" fmla="*/ 6919 h 30719"/>
                <a:gd name="connsiteX4" fmla="*/ 20421 w 31980"/>
                <a:gd name="connsiteY4" fmla="*/ 5580 h 30719"/>
                <a:gd name="connsiteX5" fmla="*/ 25400 w 31980"/>
                <a:gd name="connsiteY5" fmla="*/ 8289 h 30719"/>
                <a:gd name="connsiteX6" fmla="*/ 29368 w 31980"/>
                <a:gd name="connsiteY6" fmla="*/ 11922 h 30719"/>
                <a:gd name="connsiteX7" fmla="*/ 31583 w 31980"/>
                <a:gd name="connsiteY7" fmla="*/ 21077 h 30719"/>
                <a:gd name="connsiteX8" fmla="*/ 25286 w 31980"/>
                <a:gd name="connsiteY8" fmla="*/ 23097 h 30719"/>
                <a:gd name="connsiteX9" fmla="*/ 18117 w 31980"/>
                <a:gd name="connsiteY9" fmla="*/ 28206 h 30719"/>
                <a:gd name="connsiteX10" fmla="*/ 14110 w 31980"/>
                <a:gd name="connsiteY10" fmla="*/ 30435 h 30719"/>
                <a:gd name="connsiteX11" fmla="*/ 11129 w 31980"/>
                <a:gd name="connsiteY11" fmla="*/ 25565 h 30719"/>
                <a:gd name="connsiteX12" fmla="*/ 5933 w 31980"/>
                <a:gd name="connsiteY12" fmla="*/ 23682 h 30719"/>
                <a:gd name="connsiteX13" fmla="*/ 2868 w 31980"/>
                <a:gd name="connsiteY13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733 w 31980"/>
                <a:gd name="connsiteY1" fmla="*/ 8270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  <a:gd name="connsiteX0" fmla="*/ 2868 w 31980"/>
                <a:gd name="connsiteY0" fmla="*/ 14473 h 30719"/>
                <a:gd name="connsiteX1" fmla="*/ 3586 w 31980"/>
                <a:gd name="connsiteY1" fmla="*/ 7989 h 30719"/>
                <a:gd name="connsiteX2" fmla="*/ 8680 w 31980"/>
                <a:gd name="connsiteY2" fmla="*/ 6919 h 30719"/>
                <a:gd name="connsiteX3" fmla="*/ 20421 w 31980"/>
                <a:gd name="connsiteY3" fmla="*/ 5580 h 30719"/>
                <a:gd name="connsiteX4" fmla="*/ 25400 w 31980"/>
                <a:gd name="connsiteY4" fmla="*/ 8289 h 30719"/>
                <a:gd name="connsiteX5" fmla="*/ 29368 w 31980"/>
                <a:gd name="connsiteY5" fmla="*/ 11922 h 30719"/>
                <a:gd name="connsiteX6" fmla="*/ 31583 w 31980"/>
                <a:gd name="connsiteY6" fmla="*/ 21077 h 30719"/>
                <a:gd name="connsiteX7" fmla="*/ 25286 w 31980"/>
                <a:gd name="connsiteY7" fmla="*/ 23097 h 30719"/>
                <a:gd name="connsiteX8" fmla="*/ 18117 w 31980"/>
                <a:gd name="connsiteY8" fmla="*/ 28206 h 30719"/>
                <a:gd name="connsiteX9" fmla="*/ 14110 w 31980"/>
                <a:gd name="connsiteY9" fmla="*/ 30435 h 30719"/>
                <a:gd name="connsiteX10" fmla="*/ 11129 w 31980"/>
                <a:gd name="connsiteY10" fmla="*/ 25565 h 30719"/>
                <a:gd name="connsiteX11" fmla="*/ 5933 w 31980"/>
                <a:gd name="connsiteY11" fmla="*/ 23682 h 30719"/>
                <a:gd name="connsiteX12" fmla="*/ 2868 w 31980"/>
                <a:gd name="connsiteY12" fmla="*/ 14473 h 30719"/>
                <a:gd name="connsiteX0" fmla="*/ 2857 w 31980"/>
                <a:gd name="connsiteY0" fmla="*/ 14526 h 30719"/>
                <a:gd name="connsiteX1" fmla="*/ 2870 w 31980"/>
                <a:gd name="connsiteY1" fmla="*/ 14359 h 3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80" h="30719">
                  <a:moveTo>
                    <a:pt x="2868" y="14473"/>
                  </a:moveTo>
                  <a:cubicBezTo>
                    <a:pt x="2540" y="11844"/>
                    <a:pt x="2625" y="9630"/>
                    <a:pt x="3586" y="7989"/>
                  </a:cubicBezTo>
                  <a:cubicBezTo>
                    <a:pt x="4597" y="6288"/>
                    <a:pt x="5626" y="5237"/>
                    <a:pt x="8680" y="6919"/>
                  </a:cubicBezTo>
                  <a:cubicBezTo>
                    <a:pt x="11078" y="-603"/>
                    <a:pt x="16262" y="-3319"/>
                    <a:pt x="20421" y="5580"/>
                  </a:cubicBezTo>
                  <a:cubicBezTo>
                    <a:pt x="22102" y="4392"/>
                    <a:pt x="23222" y="3652"/>
                    <a:pt x="25400" y="8289"/>
                  </a:cubicBezTo>
                  <a:cubicBezTo>
                    <a:pt x="26157" y="6744"/>
                    <a:pt x="29006" y="6113"/>
                    <a:pt x="29368" y="11922"/>
                  </a:cubicBezTo>
                  <a:cubicBezTo>
                    <a:pt x="32378" y="13963"/>
                    <a:pt x="32263" y="19215"/>
                    <a:pt x="31583" y="21077"/>
                  </a:cubicBezTo>
                  <a:cubicBezTo>
                    <a:pt x="30903" y="22939"/>
                    <a:pt x="29089" y="26204"/>
                    <a:pt x="25286" y="23097"/>
                  </a:cubicBezTo>
                  <a:cubicBezTo>
                    <a:pt x="24771" y="29559"/>
                    <a:pt x="21399" y="31224"/>
                    <a:pt x="18117" y="28206"/>
                  </a:cubicBezTo>
                  <a:cubicBezTo>
                    <a:pt x="15753" y="31205"/>
                    <a:pt x="15275" y="30875"/>
                    <a:pt x="14110" y="30435"/>
                  </a:cubicBezTo>
                  <a:cubicBezTo>
                    <a:pt x="12945" y="29995"/>
                    <a:pt x="11990" y="28467"/>
                    <a:pt x="11129" y="25565"/>
                  </a:cubicBezTo>
                  <a:cubicBezTo>
                    <a:pt x="8874" y="27077"/>
                    <a:pt x="7310" y="25531"/>
                    <a:pt x="5933" y="23682"/>
                  </a:cubicBezTo>
                  <a:cubicBezTo>
                    <a:pt x="-237" y="30466"/>
                    <a:pt x="-2150" y="14507"/>
                    <a:pt x="2868" y="14473"/>
                  </a:cubicBezTo>
                  <a:close/>
                </a:path>
                <a:path w="31980" h="30719" fill="none" extrusionOk="0">
                  <a:moveTo>
                    <a:pt x="2857" y="14526"/>
                  </a:moveTo>
                  <a:cubicBezTo>
                    <a:pt x="2799" y="14403"/>
                    <a:pt x="3138" y="14804"/>
                    <a:pt x="2870" y="14359"/>
                  </a:cubicBezTo>
                </a:path>
              </a:pathLst>
            </a:custGeom>
            <a:gradFill>
              <a:gsLst>
                <a:gs pos="0">
                  <a:srgbClr val="006032">
                    <a:alpha val="48000"/>
                  </a:srgbClr>
                </a:gs>
                <a:gs pos="100000">
                  <a:srgbClr val="006032">
                    <a:alpha val="52000"/>
                  </a:srgbClr>
                </a:gs>
                <a:gs pos="34000">
                  <a:schemeClr val="bg1">
                    <a:lumMod val="95000"/>
                    <a:alpha val="50000"/>
                  </a:schemeClr>
                </a:gs>
                <a:gs pos="6000">
                  <a:srgbClr val="97C642">
                    <a:alpha val="52000"/>
                  </a:srgbClr>
                </a:gs>
                <a:gs pos="91000">
                  <a:srgbClr val="97C642">
                    <a:alpha val="51000"/>
                  </a:srgbClr>
                </a:gs>
                <a:gs pos="62000">
                  <a:schemeClr val="bg1">
                    <a:alpha val="48000"/>
                  </a:schemeClr>
                </a:gs>
              </a:gsLst>
              <a:lin ang="8400000" scaled="0"/>
            </a:gradFill>
            <a:ln w="952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139425" y="105668"/>
            <a:ext cx="7478184" cy="6295132"/>
          </a:xfrm>
          <a:prstGeom prst="rect">
            <a:avLst/>
          </a:prstGeom>
          <a:gradFill>
            <a:gsLst>
              <a:gs pos="89000">
                <a:schemeClr val="bg1"/>
              </a:gs>
              <a:gs pos="18000">
                <a:schemeClr val="bg1"/>
              </a:gs>
              <a:gs pos="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73" y="917597"/>
            <a:ext cx="4491917" cy="5940403"/>
          </a:xfrm>
          <a:prstGeom prst="rect">
            <a:avLst/>
          </a:prstGeom>
          <a:gradFill>
            <a:gsLst>
              <a:gs pos="87000">
                <a:schemeClr val="bg1"/>
              </a:gs>
              <a:gs pos="25000">
                <a:schemeClr val="bg1"/>
              </a:gs>
              <a:gs pos="9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20839" y="10298"/>
            <a:ext cx="4327462" cy="6847702"/>
          </a:xfrm>
          <a:prstGeom prst="rect">
            <a:avLst/>
          </a:prstGeom>
          <a:gradFill>
            <a:gsLst>
              <a:gs pos="89000">
                <a:schemeClr val="bg1"/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  <a:gs pos="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 rot="10800000">
            <a:off x="8519462" y="105664"/>
            <a:ext cx="629306" cy="6510751"/>
          </a:xfrm>
          <a:prstGeom prst="rect">
            <a:avLst/>
          </a:prstGeom>
          <a:gradFill>
            <a:gsLst>
              <a:gs pos="87000">
                <a:schemeClr val="bg1"/>
              </a:gs>
              <a:gs pos="17000">
                <a:schemeClr val="bg1"/>
              </a:gs>
              <a:gs pos="1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49300" y="6550224"/>
            <a:ext cx="3994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fld id="{137707FA-DA0D-44A4-94B1-8EAC83670A87}" type="slidenum">
              <a:rPr lang="zh-CN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6862" y="228601"/>
            <a:ext cx="8791677" cy="6387814"/>
          </a:xfrm>
          <a:prstGeom prst="roundRect">
            <a:avLst>
              <a:gd name="adj" fmla="val 11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861" y="228600"/>
            <a:ext cx="8667254" cy="697244"/>
          </a:xfrm>
          <a:prstGeom prst="rect">
            <a:avLst/>
          </a:prstGeom>
        </p:spPr>
        <p:txBody>
          <a:bodyPr vert="horz" lIns="121835" tIns="60917" rIns="121835" bIns="60917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" y="6519638"/>
            <a:ext cx="1312858" cy="3000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66419" y="6324599"/>
            <a:ext cx="1543781" cy="533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862" y="1079788"/>
            <a:ext cx="8732598" cy="54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Click to edit Master text styles</a:t>
            </a:r>
          </a:p>
          <a:p>
            <a:pPr marL="342900" lvl="1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Second level</a:t>
            </a:r>
          </a:p>
          <a:p>
            <a:pPr marL="342900" lvl="2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Third level</a:t>
            </a:r>
          </a:p>
          <a:p>
            <a:pPr marL="342900" lvl="3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Fourth level</a:t>
            </a:r>
          </a:p>
          <a:p>
            <a:pPr marL="342900" lvl="4" indent="-342900" eaLnBrk="0" fontAlgn="base" hangingPunct="0">
              <a:spcAft>
                <a:spcPct val="0"/>
              </a:spcAft>
              <a:buClr>
                <a:srgbClr val="006032"/>
              </a:buClr>
              <a:buSzPct val="75000"/>
              <a:buFont typeface="Wingdings" charset="2"/>
              <a:buChar char="l"/>
            </a:pPr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76" r:id="rId1"/>
    <p:sldLayoutId id="2147490177" r:id="rId2"/>
    <p:sldLayoutId id="2147490178" r:id="rId3"/>
    <p:sldLayoutId id="2147490179" r:id="rId4"/>
    <p:sldLayoutId id="2147490180" r:id="rId5"/>
    <p:sldLayoutId id="2147490181" r:id="rId6"/>
    <p:sldLayoutId id="2147490182" r:id="rId7"/>
    <p:sldLayoutId id="2147490183" r:id="rId8"/>
    <p:sldLayoutId id="2147490184" r:id="rId9"/>
    <p:sldLayoutId id="214749018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8347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456880" indent="-456880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1pPr>
      <a:lvl2pPr marL="989907" indent="-380733" algn="l" defTabSz="1218347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2pPr>
      <a:lvl3pPr marL="1522933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0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3pPr>
      <a:lvl4pPr marL="2132106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700" kern="1200" smtClean="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4pPr>
      <a:lvl5pPr marL="2741280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700" kern="1200">
          <a:solidFill>
            <a:srgbClr val="000000"/>
          </a:solidFill>
          <a:latin typeface="Calibri" panose="020F0502020204030204" pitchFamily="34" charset="0"/>
          <a:ea typeface="ＭＳ Ｐゴシック" charset="-128"/>
          <a:cs typeface="+mn-cs"/>
        </a:defRPr>
      </a:lvl5pPr>
      <a:lvl6pPr marL="3350453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626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800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973" indent="-304587" algn="l" defTabSz="1218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3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47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20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93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66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40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213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86" algn="l" defTabSz="121834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laise.be/2015/10/ietf-yang-modules-statistiqu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1"/>
          <p:cNvSpPr>
            <a:spLocks noGrp="1"/>
          </p:cNvSpPr>
          <p:nvPr>
            <p:ph type="subTitle" idx="1"/>
          </p:nvPr>
        </p:nvSpPr>
        <p:spPr>
          <a:xfrm>
            <a:off x="-9534" y="3962400"/>
            <a:ext cx="9153535" cy="906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dirty="0"/>
              <a:t>ETSI Multi-SDO WS</a:t>
            </a:r>
          </a:p>
          <a:p>
            <a:pPr>
              <a:buFont typeface="Wingdings" charset="2"/>
              <a:buNone/>
            </a:pPr>
            <a:r>
              <a:rPr lang="en-US" altLang="en-US" dirty="0" smtClean="0"/>
              <a:t>01/06/2015</a:t>
            </a:r>
            <a:endParaRPr lang="en-US" altLang="en-US" dirty="0"/>
          </a:p>
        </p:txBody>
      </p:sp>
      <p:sp>
        <p:nvSpPr>
          <p:cNvPr id="1126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Information and Data Modeling</a:t>
            </a:r>
            <a:br>
              <a:rPr lang="en-US" altLang="en-US"/>
            </a:br>
            <a:r>
              <a:rPr lang="en-US" altLang="en-US"/>
              <a:t>Current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5403017" y="4650918"/>
            <a:ext cx="897223" cy="218282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49"/>
          <p:cNvCxnSpPr>
            <a:cxnSpLocks noChangeShapeType="1"/>
          </p:cNvCxnSpPr>
          <p:nvPr/>
        </p:nvCxnSpPr>
        <p:spPr bwMode="auto">
          <a:xfrm flipH="1">
            <a:off x="2555720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8130614" cy="990600"/>
          </a:xfrm>
        </p:spPr>
        <p:txBody>
          <a:bodyPr/>
          <a:lstStyle/>
          <a:p>
            <a:r>
              <a:rPr lang="en-US" altLang="en-US" dirty="0" smtClean="0"/>
              <a:t>NERG Example (Home Virtualization)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744381" y="456136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vBNG</a:t>
            </a:r>
            <a:endParaRPr lang="en-US" sz="12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328028" y="4477014"/>
            <a:ext cx="7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vCGNAT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50919"/>
            <a:ext cx="526182" cy="218281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50522"/>
            <a:ext cx="530946" cy="218678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ACS</a:t>
            </a:r>
            <a:endParaRPr lang="en-US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6" idx="3"/>
          </p:cNvCxnSpPr>
          <p:nvPr/>
        </p:nvCxnSpPr>
        <p:spPr bwMode="auto">
          <a:xfrm flipH="1">
            <a:off x="523876" y="2996990"/>
            <a:ext cx="15642" cy="137273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73997" y="3780109"/>
            <a:ext cx="6622538" cy="1367491"/>
            <a:chOff x="373997" y="3780109"/>
            <a:chExt cx="6622538" cy="1367491"/>
          </a:xfrm>
        </p:grpSpPr>
        <p:sp>
          <p:nvSpPr>
            <p:cNvPr id="86" name="Rounded Rectangle 85"/>
            <p:cNvSpPr/>
            <p:nvPr/>
          </p:nvSpPr>
          <p:spPr bwMode="auto">
            <a:xfrm rot="16200000">
              <a:off x="134938" y="4608784"/>
              <a:ext cx="777875" cy="29975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b"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 b="1" dirty="0">
                  <a:solidFill>
                    <a:schemeClr val="tx2"/>
                  </a:solidFill>
                  <a:latin typeface="Arial" charset="0"/>
                </a:rPr>
                <a:t>BRG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075934" y="3780109"/>
              <a:ext cx="1564852" cy="475341"/>
              <a:chOff x="5073777" y="4068979"/>
              <a:chExt cx="1564852" cy="475341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5073777" y="4290404"/>
                <a:ext cx="1564852" cy="25391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Network Enhanced RG</a:t>
                </a:r>
                <a:endParaRPr lang="en-US" sz="1050" dirty="0"/>
              </a:p>
            </p:txBody>
          </p:sp>
          <p:sp>
            <p:nvSpPr>
              <p:cNvPr id="75" name="Folded Corner 74"/>
              <p:cNvSpPr/>
              <p:nvPr/>
            </p:nvSpPr>
            <p:spPr>
              <a:xfrm>
                <a:off x="5479629" y="4068979"/>
                <a:ext cx="766017" cy="241582"/>
              </a:xfrm>
              <a:prstGeom prst="foldedCorner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WT-317</a:t>
                </a:r>
                <a:endParaRPr lang="en-US" sz="1200" dirty="0"/>
              </a:p>
            </p:txBody>
          </p:sp>
        </p:grpSp>
        <p:sp>
          <p:nvSpPr>
            <p:cNvPr id="96" name="Rounded Rectangle 95"/>
            <p:cNvSpPr/>
            <p:nvPr/>
          </p:nvSpPr>
          <p:spPr bwMode="auto">
            <a:xfrm>
              <a:off x="4743664" y="4449125"/>
              <a:ext cx="2252871" cy="636105"/>
            </a:xfrm>
            <a:prstGeom prst="roundRect">
              <a:avLst>
                <a:gd name="adj" fmla="val 4057"/>
              </a:avLst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b"/>
            <a:lstStyle/>
            <a:p>
              <a:pPr algn="ctr" eaLnBrk="1" hangingPunct="1">
                <a:spcBef>
                  <a:spcPct val="50000"/>
                </a:spcBef>
              </a:pPr>
              <a:endParaRPr lang="en-US" sz="1400" b="1" dirty="0">
                <a:solidFill>
                  <a:srgbClr val="006032"/>
                </a:solidFill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48611" y="4832854"/>
              <a:ext cx="5229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Arial" charset="0"/>
                </a:rPr>
                <a:t>LSL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44260" y="4511033"/>
              <a:ext cx="519326" cy="306388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NAT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10271" y="4508500"/>
              <a:ext cx="507883" cy="303171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DHCP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00691" y="4758663"/>
              <a:ext cx="507883" cy="303171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FW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9311" y="4788953"/>
              <a:ext cx="458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chemeClr val="tx2"/>
                  </a:solidFill>
                  <a:latin typeface="Arial" charset="0"/>
                </a:rPr>
                <a:t>vG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2801901" y="4612251"/>
              <a:ext cx="768387" cy="283453"/>
            </a:xfrm>
            <a:prstGeom prst="roundRect">
              <a:avLst>
                <a:gd name="adj" fmla="val 4057"/>
              </a:avLst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 w="28575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b"/>
            <a:lstStyle/>
            <a:p>
              <a:pPr algn="ctr" eaLnBrk="1" hangingPunct="1">
                <a:spcBef>
                  <a:spcPct val="50000"/>
                </a:spcBef>
              </a:pPr>
              <a:endParaRPr lang="en-US" sz="1400" b="1" dirty="0">
                <a:solidFill>
                  <a:srgbClr val="006032"/>
                </a:solidFill>
                <a:latin typeface="Arial" charset="0"/>
              </a:endParaRPr>
            </a:p>
          </p:txBody>
        </p:sp>
        <p:cxnSp>
          <p:nvCxnSpPr>
            <p:cNvPr id="18" name="Straight Connector 17"/>
            <p:cNvCxnSpPr>
              <a:stCxn id="86" idx="2"/>
              <a:endCxn id="96" idx="1"/>
            </p:cNvCxnSpPr>
            <p:nvPr/>
          </p:nvCxnSpPr>
          <p:spPr>
            <a:xfrm>
              <a:off x="673754" y="4758662"/>
              <a:ext cx="4069910" cy="851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2825511" y="4562626"/>
              <a:ext cx="73289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solidFill>
                    <a:schemeClr val="tx2"/>
                  </a:solidFill>
                  <a:latin typeface="Arial" charset="0"/>
                </a:rPr>
                <a:t>vG_Mux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5" name="Rounded Rectangle 104"/>
          <p:cNvSpPr/>
          <p:nvPr/>
        </p:nvSpPr>
        <p:spPr bwMode="auto">
          <a:xfrm rot="16200000">
            <a:off x="131762" y="5466158"/>
            <a:ext cx="777875" cy="2997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</p:spTree>
    <p:extLst>
      <p:ext uri="{BB962C8B-B14F-4D97-AF65-F5344CB8AC3E}">
        <p14:creationId xmlns:p14="http://schemas.microsoft.com/office/powerpoint/2010/main" val="5311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Arrow Connector 49"/>
          <p:cNvCxnSpPr>
            <a:cxnSpLocks noChangeShapeType="1"/>
          </p:cNvCxnSpPr>
          <p:nvPr/>
        </p:nvCxnSpPr>
        <p:spPr bwMode="auto">
          <a:xfrm>
            <a:off x="2559669" y="2248417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49"/>
          <p:cNvCxnSpPr>
            <a:cxnSpLocks noChangeShapeType="1"/>
          </p:cNvCxnSpPr>
          <p:nvPr/>
        </p:nvCxnSpPr>
        <p:spPr bwMode="auto">
          <a:xfrm flipH="1">
            <a:off x="2437432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8929126" cy="990600"/>
          </a:xfrm>
        </p:spPr>
        <p:txBody>
          <a:bodyPr/>
          <a:lstStyle/>
          <a:p>
            <a:r>
              <a:rPr lang="en-US" altLang="en-US" dirty="0" smtClean="0"/>
              <a:t>MSBN+ – </a:t>
            </a:r>
            <a:r>
              <a:rPr lang="en-US" altLang="en-US" dirty="0"/>
              <a:t>Areas of Collaboration / Liaisons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>
            <a:off x="1492322" y="2703303"/>
            <a:ext cx="1" cy="15612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3720" y="4282286"/>
            <a:ext cx="777875" cy="264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134" y="5245897"/>
            <a:ext cx="777875" cy="2646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09917" y="468301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vBNG</a:t>
            </a:r>
            <a:endParaRPr lang="en-US" sz="14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77694" y="4658104"/>
            <a:ext cx="8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vCGNAT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Arial" charset="0"/>
              </a:rPr>
              <a:t>ACS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2657" y="2996990"/>
            <a:ext cx="14868" cy="10287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38228" y="1196960"/>
            <a:ext cx="1654620" cy="538828"/>
            <a:chOff x="2838228" y="1196960"/>
            <a:chExt cx="1654620" cy="538828"/>
          </a:xfrm>
        </p:grpSpPr>
        <p:sp>
          <p:nvSpPr>
            <p:cNvPr id="76" name="Folded Corner 75"/>
            <p:cNvSpPr/>
            <p:nvPr/>
          </p:nvSpPr>
          <p:spPr>
            <a:xfrm>
              <a:off x="3250662" y="1474755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TR-146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38228" y="1196960"/>
              <a:ext cx="1654620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IP Session Management</a:t>
              </a:r>
              <a:endParaRPr lang="en-US" sz="105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883" y="3188384"/>
            <a:ext cx="2170787" cy="528656"/>
            <a:chOff x="24883" y="3188384"/>
            <a:chExt cx="2170787" cy="528656"/>
          </a:xfrm>
        </p:grpSpPr>
        <p:sp>
          <p:nvSpPr>
            <p:cNvPr id="73" name="Folded Corner 72"/>
            <p:cNvSpPr/>
            <p:nvPr/>
          </p:nvSpPr>
          <p:spPr>
            <a:xfrm>
              <a:off x="185886" y="345600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TR-069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883" y="3188384"/>
              <a:ext cx="217078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CPE WAN Management Protocol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9998" y="3548493"/>
            <a:ext cx="1552683" cy="696630"/>
            <a:chOff x="2119998" y="3548493"/>
            <a:chExt cx="1552683" cy="696630"/>
          </a:xfrm>
        </p:grpSpPr>
        <p:sp>
          <p:nvSpPr>
            <p:cNvPr id="80" name="Folded Corner 79"/>
            <p:cNvSpPr/>
            <p:nvPr/>
          </p:nvSpPr>
          <p:spPr>
            <a:xfrm>
              <a:off x="2533531" y="398409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TR-101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19998" y="3548493"/>
              <a:ext cx="1552683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Migration to </a:t>
              </a:r>
              <a:r>
                <a:rPr lang="en-US" sz="1050" dirty="0" smtClean="0"/>
                <a:t>Ethernet</a:t>
              </a:r>
            </a:p>
            <a:p>
              <a:pPr algn="ctr"/>
              <a:r>
                <a:rPr lang="en-US" sz="1050" dirty="0" smtClean="0"/>
                <a:t>BB </a:t>
              </a:r>
              <a:r>
                <a:rPr lang="en-US" sz="1050" dirty="0"/>
                <a:t>Aggregation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1213" y="4427831"/>
            <a:ext cx="1412264" cy="681172"/>
            <a:chOff x="1991213" y="4427831"/>
            <a:chExt cx="1412264" cy="681172"/>
          </a:xfrm>
        </p:grpSpPr>
        <p:sp>
          <p:nvSpPr>
            <p:cNvPr id="79" name="Folded Corner 78"/>
            <p:cNvSpPr/>
            <p:nvPr/>
          </p:nvSpPr>
          <p:spPr>
            <a:xfrm>
              <a:off x="2309414" y="484797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TR-178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91213" y="4427831"/>
              <a:ext cx="1412264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Multi-service 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Broadband </a:t>
              </a:r>
              <a:r>
                <a:rPr lang="en-US" sz="1050" dirty="0"/>
                <a:t>Network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71126" y="4941210"/>
            <a:ext cx="1292341" cy="508163"/>
            <a:chOff x="3071126" y="4941210"/>
            <a:chExt cx="1292341" cy="508163"/>
          </a:xfrm>
        </p:grpSpPr>
        <p:sp>
          <p:nvSpPr>
            <p:cNvPr id="15" name="TextBox 14"/>
            <p:cNvSpPr txBox="1"/>
            <p:nvPr/>
          </p:nvSpPr>
          <p:spPr>
            <a:xfrm>
              <a:off x="3071126" y="4941210"/>
              <a:ext cx="1292341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MS-BNG and NFV</a:t>
              </a:r>
              <a:endParaRPr lang="en-US" sz="1050" dirty="0"/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3336456" y="5207791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WT-345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8269" y="4536304"/>
            <a:ext cx="641594" cy="534523"/>
            <a:chOff x="186442" y="4403127"/>
            <a:chExt cx="641594" cy="534523"/>
          </a:xfrm>
        </p:grpSpPr>
        <p:sp>
          <p:nvSpPr>
            <p:cNvPr id="98" name="TextBox 97"/>
            <p:cNvSpPr txBox="1"/>
            <p:nvPr/>
          </p:nvSpPr>
          <p:spPr>
            <a:xfrm>
              <a:off x="308918" y="4403127"/>
              <a:ext cx="386644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RG</a:t>
              </a:r>
              <a:endParaRPr lang="en-US" sz="1050" dirty="0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186442" y="467661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TR-124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563" y="1617867"/>
            <a:ext cx="1717137" cy="536928"/>
            <a:chOff x="73563" y="1617867"/>
            <a:chExt cx="1717137" cy="536928"/>
          </a:xfrm>
        </p:grpSpPr>
        <p:sp>
          <p:nvSpPr>
            <p:cNvPr id="101" name="TextBox 100"/>
            <p:cNvSpPr txBox="1"/>
            <p:nvPr/>
          </p:nvSpPr>
          <p:spPr>
            <a:xfrm>
              <a:off x="73563" y="1617867"/>
              <a:ext cx="171713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Broadband Policy Control</a:t>
              </a:r>
              <a:endParaRPr lang="en-US" sz="1050" dirty="0"/>
            </a:p>
          </p:txBody>
        </p:sp>
        <p:sp>
          <p:nvSpPr>
            <p:cNvPr id="75" name="Folded Corner 74"/>
            <p:cNvSpPr/>
            <p:nvPr/>
          </p:nvSpPr>
          <p:spPr>
            <a:xfrm>
              <a:off x="352181" y="1893762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TR-134</a:t>
              </a:r>
              <a:endParaRPr lang="en-US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27230" y="1636587"/>
            <a:ext cx="1386918" cy="521409"/>
            <a:chOff x="4527230" y="1636587"/>
            <a:chExt cx="1386918" cy="521409"/>
          </a:xfrm>
        </p:grpSpPr>
        <p:sp>
          <p:nvSpPr>
            <p:cNvPr id="74" name="Folded Corner 73"/>
            <p:cNvSpPr/>
            <p:nvPr/>
          </p:nvSpPr>
          <p:spPr>
            <a:xfrm>
              <a:off x="4855104" y="189696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TR-300</a:t>
              </a:r>
              <a:endParaRPr lang="en-US" sz="12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27230" y="1636587"/>
              <a:ext cx="138691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Policy Convergence</a:t>
              </a:r>
              <a:endParaRPr lang="en-US" sz="10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1781" y="4914779"/>
            <a:ext cx="641594" cy="543217"/>
            <a:chOff x="1051563" y="4264569"/>
            <a:chExt cx="641594" cy="543217"/>
          </a:xfrm>
        </p:grpSpPr>
        <p:sp>
          <p:nvSpPr>
            <p:cNvPr id="103" name="Folded Corner 102"/>
            <p:cNvSpPr/>
            <p:nvPr/>
          </p:nvSpPr>
          <p:spPr>
            <a:xfrm>
              <a:off x="1051563" y="454675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TR-301</a:t>
              </a:r>
              <a:endParaRPr lang="en-US" sz="12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6183" y="4264569"/>
              <a:ext cx="58060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FTTdp</a:t>
              </a:r>
              <a:endParaRPr lang="en-US" sz="105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9195" y="4217653"/>
            <a:ext cx="1564852" cy="526294"/>
            <a:chOff x="5109195" y="4217653"/>
            <a:chExt cx="1564852" cy="526294"/>
          </a:xfrm>
        </p:grpSpPr>
        <p:sp>
          <p:nvSpPr>
            <p:cNvPr id="83" name="TextBox 82"/>
            <p:cNvSpPr txBox="1"/>
            <p:nvPr/>
          </p:nvSpPr>
          <p:spPr>
            <a:xfrm>
              <a:off x="5109195" y="4217653"/>
              <a:ext cx="1564852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Network Enhanced RG</a:t>
              </a:r>
              <a:endParaRPr lang="en-US" sz="1050" dirty="0"/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5500266" y="4502365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WT-317</a:t>
              </a:r>
              <a:endParaRPr lang="en-US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370" y="3738277"/>
            <a:ext cx="902811" cy="689554"/>
            <a:chOff x="35370" y="3738277"/>
            <a:chExt cx="902811" cy="689554"/>
          </a:xfrm>
        </p:grpSpPr>
        <p:sp>
          <p:nvSpPr>
            <p:cNvPr id="108" name="Folded Corner 107"/>
            <p:cNvSpPr/>
            <p:nvPr/>
          </p:nvSpPr>
          <p:spPr>
            <a:xfrm>
              <a:off x="172127" y="4151531"/>
              <a:ext cx="659973" cy="276300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TR-181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370" y="3738277"/>
              <a:ext cx="902811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Device </a:t>
              </a:r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</a:p>
            <a:p>
              <a:pPr lvl="0"/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for TR-069</a:t>
              </a:r>
              <a:r>
                <a:rPr lang="en-US" altLang="en-US" sz="1050" dirty="0"/>
                <a:t> </a:t>
              </a:r>
              <a:endParaRPr lang="en-US" altLang="en-US" sz="105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0470" y="4160628"/>
            <a:ext cx="1114408" cy="718832"/>
            <a:chOff x="851221" y="4212574"/>
            <a:chExt cx="1114408" cy="718832"/>
          </a:xfrm>
        </p:grpSpPr>
        <p:sp>
          <p:nvSpPr>
            <p:cNvPr id="112" name="Folded Corner 111"/>
            <p:cNvSpPr/>
            <p:nvPr/>
          </p:nvSpPr>
          <p:spPr>
            <a:xfrm>
              <a:off x="1036748" y="4656364"/>
              <a:ext cx="665407" cy="275042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" dirty="0"/>
                <a:t>WT-355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51221" y="4212574"/>
              <a:ext cx="1114408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 smtClean="0"/>
                <a:t>FTTdp</a:t>
              </a:r>
              <a:r>
                <a:rPr lang="en-US" sz="1050" dirty="0" smtClean="0"/>
                <a:t> </a:t>
              </a:r>
              <a:r>
                <a:rPr lang="en-US" sz="1050" dirty="0" err="1" smtClean="0"/>
                <a:t>Mgt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YANG Modules</a:t>
              </a:r>
              <a:endParaRPr lang="en-US" sz="105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57050" y="5119354"/>
            <a:ext cx="1721946" cy="523858"/>
            <a:chOff x="5057050" y="5119354"/>
            <a:chExt cx="1721946" cy="523858"/>
          </a:xfrm>
        </p:grpSpPr>
        <p:sp>
          <p:nvSpPr>
            <p:cNvPr id="115" name="TextBox 114"/>
            <p:cNvSpPr txBox="1"/>
            <p:nvPr/>
          </p:nvSpPr>
          <p:spPr>
            <a:xfrm>
              <a:off x="5057050" y="5119354"/>
              <a:ext cx="172194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Virtual Business Gateway</a:t>
              </a:r>
              <a:endParaRPr lang="en-US" sz="1050" dirty="0"/>
            </a:p>
          </p:txBody>
        </p:sp>
        <p:sp>
          <p:nvSpPr>
            <p:cNvPr id="116" name="Folded Corner 115"/>
            <p:cNvSpPr/>
            <p:nvPr/>
          </p:nvSpPr>
          <p:spPr>
            <a:xfrm>
              <a:off x="5487566" y="5401630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WT-328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0468" y="5626611"/>
            <a:ext cx="1444626" cy="507738"/>
            <a:chOff x="660468" y="5626611"/>
            <a:chExt cx="1444626" cy="507738"/>
          </a:xfrm>
        </p:grpSpPr>
        <p:sp>
          <p:nvSpPr>
            <p:cNvPr id="117" name="TextBox 116"/>
            <p:cNvSpPr txBox="1"/>
            <p:nvPr/>
          </p:nvSpPr>
          <p:spPr>
            <a:xfrm>
              <a:off x="660468" y="5626611"/>
              <a:ext cx="144462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SDN in Access Node</a:t>
              </a:r>
              <a:endParaRPr lang="en-US" sz="1050" dirty="0"/>
            </a:p>
          </p:txBody>
        </p:sp>
        <p:sp>
          <p:nvSpPr>
            <p:cNvPr id="118" name="Folded Corner 117"/>
            <p:cNvSpPr/>
            <p:nvPr/>
          </p:nvSpPr>
          <p:spPr>
            <a:xfrm>
              <a:off x="977258" y="5892767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WT-358</a:t>
              </a:r>
              <a:endParaRPr lang="en-US" sz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3290" y="6162549"/>
            <a:ext cx="2021707" cy="520012"/>
            <a:chOff x="353290" y="6162549"/>
            <a:chExt cx="2021707" cy="520012"/>
          </a:xfrm>
        </p:grpSpPr>
        <p:sp>
          <p:nvSpPr>
            <p:cNvPr id="121" name="TextBox 120"/>
            <p:cNvSpPr txBox="1"/>
            <p:nvPr/>
          </p:nvSpPr>
          <p:spPr>
            <a:xfrm>
              <a:off x="353290" y="6162549"/>
              <a:ext cx="2021707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050"/>
              </a:lvl1pPr>
            </a:lstStyle>
            <a:p>
              <a:r>
                <a:rPr lang="en-US" dirty="0"/>
                <a:t>Fixed Access Network Sharing</a:t>
              </a:r>
            </a:p>
          </p:txBody>
        </p:sp>
        <p:sp>
          <p:nvSpPr>
            <p:cNvPr id="122" name="Folded Corner 121"/>
            <p:cNvSpPr/>
            <p:nvPr/>
          </p:nvSpPr>
          <p:spPr>
            <a:xfrm>
              <a:off x="979600" y="6440979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WT-370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03508" y="6584531"/>
            <a:ext cx="2351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Not represented: SDN (see SD-365)</a:t>
            </a:r>
          </a:p>
        </p:txBody>
      </p:sp>
      <p:sp>
        <p:nvSpPr>
          <p:cNvPr id="123" name="Oval 122"/>
          <p:cNvSpPr/>
          <p:nvPr/>
        </p:nvSpPr>
        <p:spPr>
          <a:xfrm>
            <a:off x="4895850" y="953941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3GPP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170892" y="2281283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TMF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984558" y="5328855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ETSI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120438" y="4869200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ONF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618111" y="5137617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IETF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496698" y="2286856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ETSI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488926" y="4314264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IETF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79090" y="3346723"/>
            <a:ext cx="77363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3GPP</a:t>
            </a:r>
            <a:r>
              <a:rPr lang="en-US" sz="1100" b="1" smtClean="0">
                <a:solidFill>
                  <a:schemeClr val="bg1"/>
                </a:solidFill>
              </a:rPr>
              <a:t>, ITU-T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187530" y="4509150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IETF,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ITU-T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296386" y="4868927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MEF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673912" y="4339540"/>
            <a:ext cx="755882" cy="7758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3GPP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Arrow Connector 49"/>
          <p:cNvCxnSpPr>
            <a:cxnSpLocks noChangeShapeType="1"/>
          </p:cNvCxnSpPr>
          <p:nvPr/>
        </p:nvCxnSpPr>
        <p:spPr bwMode="auto">
          <a:xfrm>
            <a:off x="2559669" y="2248417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49"/>
          <p:cNvCxnSpPr>
            <a:cxnSpLocks noChangeShapeType="1"/>
          </p:cNvCxnSpPr>
          <p:nvPr/>
        </p:nvCxnSpPr>
        <p:spPr bwMode="auto">
          <a:xfrm flipH="1">
            <a:off x="2437432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MSBN – Data Models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 flipH="1">
            <a:off x="1409775" y="3087478"/>
            <a:ext cx="26776" cy="93490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4513" y="4283078"/>
            <a:ext cx="777875" cy="263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927" y="5246691"/>
            <a:ext cx="777875" cy="2630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09917" y="468301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vBNG</a:t>
            </a:r>
            <a:endParaRPr lang="en-US" sz="14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77694" y="4658104"/>
            <a:ext cx="8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vCGNAT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4110" y="4608640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6600"/>
                </a:solidFill>
              </a:rPr>
              <a:t>service chains</a:t>
            </a:r>
            <a:endParaRPr lang="en-US" sz="1050" dirty="0">
              <a:solidFill>
                <a:srgbClr val="FF66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ACS</a:t>
            </a:r>
            <a:endParaRPr lang="en-US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3451" y="2996990"/>
            <a:ext cx="14074" cy="1028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4883" y="3188384"/>
            <a:ext cx="2170787" cy="528656"/>
            <a:chOff x="24883" y="3188384"/>
            <a:chExt cx="2170787" cy="528656"/>
          </a:xfrm>
        </p:grpSpPr>
        <p:sp>
          <p:nvSpPr>
            <p:cNvPr id="82" name="Folded Corner 81"/>
            <p:cNvSpPr/>
            <p:nvPr/>
          </p:nvSpPr>
          <p:spPr>
            <a:xfrm>
              <a:off x="185886" y="345600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TR-069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883" y="3188384"/>
              <a:ext cx="2170787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CPE WAN Management Protocol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51563" y="4264569"/>
            <a:ext cx="641594" cy="543217"/>
            <a:chOff x="1051563" y="4264569"/>
            <a:chExt cx="641594" cy="543217"/>
          </a:xfrm>
        </p:grpSpPr>
        <p:sp>
          <p:nvSpPr>
            <p:cNvPr id="87" name="Folded Corner 86"/>
            <p:cNvSpPr/>
            <p:nvPr/>
          </p:nvSpPr>
          <p:spPr>
            <a:xfrm>
              <a:off x="1051563" y="4546753"/>
              <a:ext cx="641594" cy="261033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TR-301</a:t>
              </a:r>
              <a:endParaRPr lang="en-US" sz="12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86183" y="4264569"/>
              <a:ext cx="580608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FTTdp</a:t>
              </a:r>
              <a:endParaRPr lang="en-US" sz="1050" dirty="0"/>
            </a:p>
          </p:txBody>
        </p:sp>
      </p:grpSp>
      <p:sp>
        <p:nvSpPr>
          <p:cNvPr id="98" name="Folded Corner 97"/>
          <p:cNvSpPr/>
          <p:nvPr/>
        </p:nvSpPr>
        <p:spPr>
          <a:xfrm>
            <a:off x="1126880" y="4751627"/>
            <a:ext cx="665407" cy="226022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WT-355</a:t>
            </a: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349375" y="3501010"/>
            <a:ext cx="3117443" cy="1163710"/>
            <a:chOff x="1349375" y="3501010"/>
            <a:chExt cx="3117443" cy="1163710"/>
          </a:xfrm>
        </p:grpSpPr>
        <p:sp>
          <p:nvSpPr>
            <p:cNvPr id="120" name="Content Placeholder 3"/>
            <p:cNvSpPr txBox="1">
              <a:spLocks/>
            </p:cNvSpPr>
            <p:nvPr/>
          </p:nvSpPr>
          <p:spPr>
            <a:xfrm>
              <a:off x="1823564" y="3501010"/>
              <a:ext cx="2643254" cy="116371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600" dirty="0" smtClean="0"/>
                <a:t>FTTdp DPU </a:t>
              </a:r>
              <a:r>
                <a:rPr lang="en-US" sz="1600" dirty="0" err="1" smtClean="0"/>
                <a:t>Mgmt</a:t>
              </a:r>
              <a:r>
                <a:rPr lang="en-US" sz="1600" dirty="0" smtClean="0"/>
                <a:t> (WT-355)</a:t>
              </a:r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YANG modules</a:t>
              </a:r>
              <a:br>
                <a:rPr lang="en-US" sz="1600" dirty="0" smtClean="0"/>
              </a:br>
              <a:endParaRPr lang="en-US" sz="1600" dirty="0" smtClean="0"/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More to come…</a:t>
              </a:r>
              <a:endParaRPr lang="en-US" sz="16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49375" y="4082865"/>
              <a:ext cx="2997606" cy="279112"/>
              <a:chOff x="1349375" y="4082865"/>
              <a:chExt cx="2997606" cy="279112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153088" y="4100944"/>
                <a:ext cx="2193893" cy="261033"/>
                <a:chOff x="5261875" y="3655120"/>
                <a:chExt cx="2193893" cy="261033"/>
              </a:xfrm>
            </p:grpSpPr>
            <p:sp>
              <p:nvSpPr>
                <p:cNvPr id="121" name="Folded Corner 120"/>
                <p:cNvSpPr/>
                <p:nvPr/>
              </p:nvSpPr>
              <p:spPr>
                <a:xfrm>
                  <a:off x="5261875" y="3655120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VDSL</a:t>
                  </a:r>
                  <a:endParaRPr lang="en-US" sz="1200" dirty="0"/>
                </a:p>
              </p:txBody>
            </p:sp>
            <p:sp>
              <p:nvSpPr>
                <p:cNvPr id="122" name="Folded Corner 121"/>
                <p:cNvSpPr/>
                <p:nvPr/>
              </p:nvSpPr>
              <p:spPr>
                <a:xfrm>
                  <a:off x="6033822" y="3655120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/>
                    <a:t>G.fast</a:t>
                  </a:r>
                  <a:endParaRPr lang="en-US" sz="1200" dirty="0"/>
                </a:p>
              </p:txBody>
            </p:sp>
            <p:sp>
              <p:nvSpPr>
                <p:cNvPr id="123" name="Folded Corner 122"/>
                <p:cNvSpPr/>
                <p:nvPr/>
              </p:nvSpPr>
              <p:spPr>
                <a:xfrm>
                  <a:off x="6814174" y="3655120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/>
                    <a:t>G.hs</a:t>
                  </a:r>
                  <a:endParaRPr lang="en-US" sz="1200" dirty="0"/>
                </a:p>
              </p:txBody>
            </p:sp>
          </p:grpSp>
          <p:cxnSp>
            <p:nvCxnSpPr>
              <p:cNvPr id="133" name="Straight Arrow Connector 55"/>
              <p:cNvCxnSpPr>
                <a:cxnSpLocks noChangeShapeType="1"/>
                <a:stCxn id="23" idx="0"/>
                <a:endCxn id="120" idx="1"/>
              </p:cNvCxnSpPr>
              <p:nvPr/>
            </p:nvCxnSpPr>
            <p:spPr bwMode="auto">
              <a:xfrm flipV="1">
                <a:off x="1349375" y="4082865"/>
                <a:ext cx="474189" cy="173013"/>
              </a:xfrm>
              <a:prstGeom prst="straightConnector1">
                <a:avLst/>
              </a:prstGeom>
              <a:noFill/>
              <a:ln w="50800" algn="ctr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2" name="Group 31"/>
          <p:cNvGrpSpPr/>
          <p:nvPr/>
        </p:nvGrpSpPr>
        <p:grpSpPr>
          <a:xfrm>
            <a:off x="1349375" y="5110965"/>
            <a:ext cx="2363396" cy="1163710"/>
            <a:chOff x="1349375" y="5110965"/>
            <a:chExt cx="2363396" cy="1163710"/>
          </a:xfrm>
        </p:grpSpPr>
        <p:sp>
          <p:nvSpPr>
            <p:cNvPr id="127" name="Content Placeholder 3"/>
            <p:cNvSpPr txBox="1">
              <a:spLocks/>
            </p:cNvSpPr>
            <p:nvPr/>
          </p:nvSpPr>
          <p:spPr>
            <a:xfrm>
              <a:off x="1830368" y="5110965"/>
              <a:ext cx="1882403" cy="116371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600" dirty="0" smtClean="0"/>
                <a:t>AN </a:t>
              </a:r>
              <a:r>
                <a:rPr lang="en-US" sz="1600" dirty="0" err="1" smtClean="0"/>
                <a:t>Mgmt</a:t>
              </a:r>
              <a:r>
                <a:rPr lang="en-US" sz="1600" dirty="0" smtClean="0"/>
                <a:t> (WT-368)</a:t>
              </a:r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YANG modules</a:t>
              </a:r>
              <a:br>
                <a:rPr lang="en-US" sz="1600" dirty="0" smtClean="0"/>
              </a:br>
              <a:endParaRPr lang="en-US" sz="1600" dirty="0" smtClean="0"/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More to come…</a:t>
              </a:r>
              <a:endParaRPr lang="en-US" sz="16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49375" y="5690978"/>
              <a:ext cx="1478223" cy="303375"/>
              <a:chOff x="1349375" y="5690978"/>
              <a:chExt cx="1478223" cy="303375"/>
            </a:xfrm>
          </p:grpSpPr>
          <p:sp>
            <p:nvSpPr>
              <p:cNvPr id="128" name="Folded Corner 127"/>
              <p:cNvSpPr/>
              <p:nvPr/>
            </p:nvSpPr>
            <p:spPr>
              <a:xfrm>
                <a:off x="2186004" y="5733320"/>
                <a:ext cx="641594" cy="261033"/>
              </a:xfrm>
              <a:prstGeom prst="foldedCorner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PON</a:t>
                </a:r>
                <a:endParaRPr lang="en-US" sz="1200" dirty="0"/>
              </a:p>
            </p:txBody>
          </p:sp>
          <p:cxnSp>
            <p:nvCxnSpPr>
              <p:cNvPr id="134" name="Straight Arrow Connector 55"/>
              <p:cNvCxnSpPr>
                <a:cxnSpLocks noChangeShapeType="1"/>
                <a:stCxn id="23" idx="2"/>
                <a:endCxn id="127" idx="1"/>
              </p:cNvCxnSpPr>
              <p:nvPr/>
            </p:nvCxnSpPr>
            <p:spPr bwMode="auto">
              <a:xfrm>
                <a:off x="1349375" y="5690978"/>
                <a:ext cx="480993" cy="1842"/>
              </a:xfrm>
              <a:prstGeom prst="straightConnector1">
                <a:avLst/>
              </a:prstGeom>
              <a:noFill/>
              <a:ln w="50800" algn="ctr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93" name="Folded Corner 192"/>
          <p:cNvSpPr/>
          <p:nvPr/>
        </p:nvSpPr>
        <p:spPr>
          <a:xfrm>
            <a:off x="4744760" y="4547382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NF1</a:t>
            </a:r>
            <a:endParaRPr lang="en-US" sz="1200" dirty="0"/>
          </a:p>
        </p:txBody>
      </p:sp>
      <p:sp>
        <p:nvSpPr>
          <p:cNvPr id="195" name="Folded Corner 194"/>
          <p:cNvSpPr/>
          <p:nvPr/>
        </p:nvSpPr>
        <p:spPr>
          <a:xfrm>
            <a:off x="4839630" y="4733932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NF2</a:t>
            </a:r>
            <a:endParaRPr lang="en-US" sz="1200" dirty="0"/>
          </a:p>
        </p:txBody>
      </p:sp>
      <p:sp>
        <p:nvSpPr>
          <p:cNvPr id="196" name="Folded Corner 195"/>
          <p:cNvSpPr/>
          <p:nvPr/>
        </p:nvSpPr>
        <p:spPr>
          <a:xfrm>
            <a:off x="4921982" y="4922660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NF3</a:t>
            </a:r>
            <a:endParaRPr lang="en-US" sz="1200" dirty="0"/>
          </a:p>
        </p:txBody>
      </p:sp>
      <p:sp>
        <p:nvSpPr>
          <p:cNvPr id="197" name="Folded Corner 196"/>
          <p:cNvSpPr/>
          <p:nvPr/>
        </p:nvSpPr>
        <p:spPr>
          <a:xfrm>
            <a:off x="6389358" y="4590017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NF4</a:t>
            </a:r>
            <a:endParaRPr lang="en-US" sz="1200" dirty="0"/>
          </a:p>
        </p:txBody>
      </p:sp>
      <p:sp>
        <p:nvSpPr>
          <p:cNvPr id="198" name="Folded Corner 197"/>
          <p:cNvSpPr/>
          <p:nvPr/>
        </p:nvSpPr>
        <p:spPr>
          <a:xfrm>
            <a:off x="6484228" y="4776567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NF5</a:t>
            </a:r>
            <a:endParaRPr lang="en-US" sz="1200" dirty="0"/>
          </a:p>
        </p:txBody>
      </p:sp>
      <p:sp>
        <p:nvSpPr>
          <p:cNvPr id="199" name="Folded Corner 198"/>
          <p:cNvSpPr/>
          <p:nvPr/>
        </p:nvSpPr>
        <p:spPr>
          <a:xfrm>
            <a:off x="6566580" y="4965295"/>
            <a:ext cx="442128" cy="234580"/>
          </a:xfrm>
          <a:prstGeom prst="foldedCorne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NF6</a:t>
            </a:r>
            <a:endParaRPr lang="en-US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10277" y="1075249"/>
            <a:ext cx="4141673" cy="2209731"/>
            <a:chOff x="1110277" y="1075249"/>
            <a:chExt cx="4141673" cy="2209731"/>
          </a:xfrm>
        </p:grpSpPr>
        <p:sp>
          <p:nvSpPr>
            <p:cNvPr id="136" name="Content Placeholder 3"/>
            <p:cNvSpPr txBox="1">
              <a:spLocks/>
            </p:cNvSpPr>
            <p:nvPr/>
          </p:nvSpPr>
          <p:spPr>
            <a:xfrm>
              <a:off x="1820688" y="1075249"/>
              <a:ext cx="3431262" cy="219473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/>
                <a:t>CWMP (TR-069)</a:t>
              </a:r>
            </a:p>
            <a:p>
              <a:pPr marL="231775" indent="-231775">
                <a:buFont typeface="Arial" charset="0"/>
                <a:buChar char="•"/>
              </a:pPr>
              <a:r>
                <a:rPr lang="en-US" sz="1600" dirty="0"/>
                <a:t>Schemas</a:t>
              </a:r>
              <a:br>
                <a:rPr lang="en-US" sz="1600" dirty="0"/>
              </a:br>
              <a:endParaRPr lang="en-US" sz="1600" dirty="0"/>
            </a:p>
            <a:p>
              <a:pPr marL="231775" indent="-231775">
                <a:buFont typeface="Arial" charset="0"/>
                <a:buChar char="•"/>
              </a:pPr>
              <a:r>
                <a:rPr lang="en-US" sz="1600" dirty="0"/>
                <a:t>Root Data Models</a:t>
              </a:r>
              <a:br>
                <a:rPr lang="en-US" sz="1600" dirty="0"/>
              </a:br>
              <a:endParaRPr lang="en-US" sz="1600" dirty="0"/>
            </a:p>
            <a:p>
              <a:pPr marL="231775" indent="-231775">
                <a:buFont typeface="Arial" charset="0"/>
                <a:buChar char="•"/>
              </a:pPr>
              <a:r>
                <a:rPr lang="en-US" sz="1600" dirty="0"/>
                <a:t>Service Data Models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10277" y="1651795"/>
              <a:ext cx="3975619" cy="1633185"/>
              <a:chOff x="1110277" y="1651795"/>
              <a:chExt cx="3975619" cy="163318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120002" y="1651795"/>
                <a:ext cx="2965894" cy="1633185"/>
                <a:chOff x="1396426" y="1674223"/>
                <a:chExt cx="2965894" cy="1633185"/>
              </a:xfrm>
            </p:grpSpPr>
            <p:sp>
              <p:nvSpPr>
                <p:cNvPr id="105" name="Folded Corner 104"/>
                <p:cNvSpPr/>
                <p:nvPr/>
              </p:nvSpPr>
              <p:spPr>
                <a:xfrm>
                  <a:off x="1406580" y="2229130"/>
                  <a:ext cx="641594" cy="261033"/>
                </a:xfrm>
                <a:prstGeom prst="foldedCorner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TR-181</a:t>
                  </a:r>
                  <a:endParaRPr lang="en-US" sz="1200" dirty="0"/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1396426" y="1674223"/>
                  <a:ext cx="2147975" cy="261033"/>
                  <a:chOff x="5220090" y="1517365"/>
                  <a:chExt cx="2147975" cy="261033"/>
                </a:xfrm>
              </p:grpSpPr>
              <p:sp>
                <p:nvSpPr>
                  <p:cNvPr id="112" name="Folded Corner 111"/>
                  <p:cNvSpPr/>
                  <p:nvPr/>
                </p:nvSpPr>
                <p:spPr>
                  <a:xfrm>
                    <a:off x="5985387" y="1517365"/>
                    <a:ext cx="641594" cy="261033"/>
                  </a:xfrm>
                  <a:prstGeom prst="foldedCorner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DM</a:t>
                    </a:r>
                    <a:endParaRPr lang="en-US" sz="1200" dirty="0"/>
                  </a:p>
                </p:txBody>
              </p:sp>
              <p:sp>
                <p:nvSpPr>
                  <p:cNvPr id="113" name="Folded Corner 112"/>
                  <p:cNvSpPr/>
                  <p:nvPr/>
                </p:nvSpPr>
                <p:spPr>
                  <a:xfrm>
                    <a:off x="6726471" y="1517365"/>
                    <a:ext cx="641594" cy="261033"/>
                  </a:xfrm>
                  <a:prstGeom prst="foldedCorner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DT</a:t>
                    </a:r>
                    <a:endParaRPr lang="en-US" sz="1200" dirty="0"/>
                  </a:p>
                </p:txBody>
              </p:sp>
              <p:sp>
                <p:nvSpPr>
                  <p:cNvPr id="104" name="Folded Corner 103"/>
                  <p:cNvSpPr/>
                  <p:nvPr/>
                </p:nvSpPr>
                <p:spPr>
                  <a:xfrm>
                    <a:off x="5220090" y="1517365"/>
                    <a:ext cx="641594" cy="261033"/>
                  </a:xfrm>
                  <a:prstGeom prst="foldedCorner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TR-106</a:t>
                    </a:r>
                    <a:endParaRPr lang="en-US" sz="1200" dirty="0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1401756" y="2771321"/>
                  <a:ext cx="2960564" cy="536087"/>
                  <a:chOff x="1401756" y="2771321"/>
                  <a:chExt cx="2960564" cy="536087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401756" y="2771321"/>
                    <a:ext cx="2960564" cy="261033"/>
                    <a:chOff x="5192836" y="4298454"/>
                    <a:chExt cx="2960564" cy="261033"/>
                  </a:xfrm>
                </p:grpSpPr>
                <p:sp>
                  <p:nvSpPr>
                    <p:cNvPr id="106" name="Folded Corner 105"/>
                    <p:cNvSpPr/>
                    <p:nvPr/>
                  </p:nvSpPr>
                  <p:spPr>
                    <a:xfrm>
                      <a:off x="5192836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TR-104</a:t>
                      </a:r>
                      <a:endParaRPr lang="en-US" sz="1200" dirty="0"/>
                    </a:p>
                  </p:txBody>
                </p:sp>
                <p:sp>
                  <p:nvSpPr>
                    <p:cNvPr id="107" name="Folded Corner 106"/>
                    <p:cNvSpPr/>
                    <p:nvPr/>
                  </p:nvSpPr>
                  <p:spPr>
                    <a:xfrm>
                      <a:off x="5964783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TR-135</a:t>
                      </a:r>
                      <a:endParaRPr lang="en-US" sz="1200" dirty="0"/>
                    </a:p>
                  </p:txBody>
                </p:sp>
                <p:sp>
                  <p:nvSpPr>
                    <p:cNvPr id="108" name="Folded Corner 107"/>
                    <p:cNvSpPr/>
                    <p:nvPr/>
                  </p:nvSpPr>
                  <p:spPr>
                    <a:xfrm>
                      <a:off x="6745135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TR-140</a:t>
                      </a:r>
                      <a:endParaRPr lang="en-US" sz="1200" dirty="0"/>
                    </a:p>
                  </p:txBody>
                </p:sp>
                <p:sp>
                  <p:nvSpPr>
                    <p:cNvPr id="111" name="Folded Corner 110"/>
                    <p:cNvSpPr/>
                    <p:nvPr/>
                  </p:nvSpPr>
                  <p:spPr>
                    <a:xfrm>
                      <a:off x="7511806" y="4298454"/>
                      <a:ext cx="641594" cy="261033"/>
                    </a:xfrm>
                    <a:prstGeom prst="foldedCorner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smtClean="0"/>
                        <a:t>TR-196</a:t>
                      </a:r>
                      <a:endParaRPr lang="en-US" sz="1200" dirty="0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1417481" y="2953137"/>
                    <a:ext cx="2854835" cy="354271"/>
                    <a:chOff x="1417481" y="2953137"/>
                    <a:chExt cx="2854835" cy="354271"/>
                  </a:xfrm>
                </p:grpSpPr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1417481" y="2964119"/>
                      <a:ext cx="56201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VoIP</a:t>
                      </a:r>
                      <a:endParaRPr lang="en-US" dirty="0"/>
                    </a:p>
                  </p:txBody>
                </p:sp>
                <p:sp>
                  <p:nvSpPr>
                    <p:cNvPr id="117" name="Rectangle 116"/>
                    <p:cNvSpPr/>
                    <p:nvPr/>
                  </p:nvSpPr>
                  <p:spPr>
                    <a:xfrm>
                      <a:off x="2249409" y="2962509"/>
                      <a:ext cx="520399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STB</a:t>
                      </a:r>
                      <a:endParaRPr lang="en-US" dirty="0"/>
                    </a:p>
                  </p:txBody>
                </p:sp>
                <p:sp>
                  <p:nvSpPr>
                    <p:cNvPr id="118" name="Rectangle 117"/>
                    <p:cNvSpPr/>
                    <p:nvPr/>
                  </p:nvSpPr>
                  <p:spPr>
                    <a:xfrm>
                      <a:off x="3014652" y="2968854"/>
                      <a:ext cx="54694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NAS</a:t>
                      </a:r>
                      <a:endParaRPr lang="en-US" dirty="0"/>
                    </a:p>
                  </p:txBody>
                </p:sp>
                <p:sp>
                  <p:nvSpPr>
                    <p:cNvPr id="119" name="Rectangle 118"/>
                    <p:cNvSpPr/>
                    <p:nvPr/>
                  </p:nvSpPr>
                  <p:spPr>
                    <a:xfrm>
                      <a:off x="3766665" y="2953137"/>
                      <a:ext cx="50565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600" dirty="0" smtClean="0"/>
                        <a:t>FAP</a:t>
                      </a:r>
                      <a:endParaRPr lang="en-US" dirty="0"/>
                    </a:p>
                  </p:txBody>
                </p:sp>
              </p:grpSp>
            </p:grpSp>
          </p:grpSp>
          <p:cxnSp>
            <p:nvCxnSpPr>
              <p:cNvPr id="132" name="Straight Arrow Connector 55"/>
              <p:cNvCxnSpPr>
                <a:cxnSpLocks noChangeShapeType="1"/>
                <a:stCxn id="83" idx="0"/>
                <a:endCxn id="136" idx="1"/>
              </p:cNvCxnSpPr>
              <p:nvPr/>
            </p:nvCxnSpPr>
            <p:spPr bwMode="auto">
              <a:xfrm flipV="1">
                <a:off x="1110277" y="2172614"/>
                <a:ext cx="710411" cy="1015770"/>
              </a:xfrm>
              <a:prstGeom prst="straightConnector1">
                <a:avLst/>
              </a:prstGeom>
              <a:noFill/>
              <a:ln w="50800" algn="ctr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2766926" y="1579770"/>
            <a:ext cx="6125674" cy="1512330"/>
            <a:chOff x="2766926" y="1579770"/>
            <a:chExt cx="6125674" cy="1512330"/>
          </a:xfrm>
        </p:grpSpPr>
        <p:sp>
          <p:nvSpPr>
            <p:cNvPr id="131" name="Content Placeholder 3"/>
            <p:cNvSpPr txBox="1">
              <a:spLocks/>
            </p:cNvSpPr>
            <p:nvPr/>
          </p:nvSpPr>
          <p:spPr>
            <a:xfrm>
              <a:off x="5450052" y="1579770"/>
              <a:ext cx="3442548" cy="1512330"/>
            </a:xfrm>
            <a:prstGeom prst="rect">
              <a:avLst/>
            </a:prstGeom>
            <a:solidFill>
              <a:srgbClr val="33CCFF"/>
            </a:solidFill>
            <a:ln>
              <a:solidFill>
                <a:srgbClr val="006600"/>
              </a:solidFill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6880" indent="-456880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1pPr>
              <a:lvl2pPr marL="989907" indent="-380733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4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2pPr>
              <a:lvl3pPr marL="152293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0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3pPr>
              <a:lvl4pPr marL="213210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lang="en-US" sz="2700" kern="1200" smtClean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4pPr>
              <a:lvl5pPr marL="274128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lang="en-US" sz="2700" kern="1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charset="-128"/>
                  <a:cs typeface="+mn-cs"/>
                </a:defRPr>
              </a:lvl5pPr>
              <a:lvl6pPr marL="335045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59626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68800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77973" indent="-304587" algn="l" defTabSz="121834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1600" dirty="0" smtClean="0"/>
                <a:t>NF YANG, e.g. DM </a:t>
              </a:r>
              <a:r>
                <a:rPr lang="en-US" sz="1600" dirty="0" smtClean="0">
                  <a:sym typeface="Wingdings"/>
                </a:rPr>
                <a:t></a:t>
              </a:r>
              <a:r>
                <a:rPr lang="en-US" sz="1600" dirty="0" smtClean="0"/>
                <a:t> YANG (future)</a:t>
              </a:r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YANG modules</a:t>
              </a:r>
              <a:br>
                <a:rPr lang="en-US" sz="1600" dirty="0" smtClean="0"/>
              </a:br>
              <a:endParaRPr lang="en-US" sz="1600" dirty="0" smtClean="0"/>
            </a:p>
            <a:p>
              <a:pPr marL="231775" indent="-231775" fontAlgn="auto">
                <a:spcAft>
                  <a:spcPts val="0"/>
                </a:spcAft>
                <a:buFont typeface="Arial" charset="0"/>
                <a:buChar char="•"/>
              </a:pPr>
              <a:r>
                <a:rPr lang="en-US" sz="1600" dirty="0" smtClean="0"/>
                <a:t>More to come…</a:t>
              </a:r>
              <a:br>
                <a:rPr lang="en-US" sz="1600" dirty="0" smtClean="0"/>
              </a:br>
              <a:endParaRPr lang="en-US" sz="1600" dirty="0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66926" y="2186990"/>
              <a:ext cx="6004745" cy="830112"/>
              <a:chOff x="2766926" y="2186990"/>
              <a:chExt cx="6004745" cy="83011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783627" y="2186990"/>
                <a:ext cx="2974245" cy="261033"/>
                <a:chOff x="5311791" y="271392"/>
                <a:chExt cx="2974245" cy="261033"/>
              </a:xfrm>
            </p:grpSpPr>
            <p:sp>
              <p:nvSpPr>
                <p:cNvPr id="143" name="Folded Corner 142"/>
                <p:cNvSpPr/>
                <p:nvPr/>
              </p:nvSpPr>
              <p:spPr>
                <a:xfrm>
                  <a:off x="5311791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DHCP</a:t>
                  </a:r>
                  <a:endParaRPr lang="en-US" sz="1200" dirty="0"/>
                </a:p>
              </p:txBody>
            </p:sp>
            <p:sp>
              <p:nvSpPr>
                <p:cNvPr id="144" name="Folded Corner 143"/>
                <p:cNvSpPr/>
                <p:nvPr/>
              </p:nvSpPr>
              <p:spPr>
                <a:xfrm>
                  <a:off x="6083738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NAT</a:t>
                  </a:r>
                  <a:endParaRPr lang="en-US" sz="1200" dirty="0"/>
                </a:p>
              </p:txBody>
            </p:sp>
            <p:sp>
              <p:nvSpPr>
                <p:cNvPr id="145" name="Folded Corner 144"/>
                <p:cNvSpPr/>
                <p:nvPr/>
              </p:nvSpPr>
              <p:spPr>
                <a:xfrm>
                  <a:off x="6864090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FW</a:t>
                  </a:r>
                  <a:endParaRPr lang="en-US" sz="1200" dirty="0"/>
                </a:p>
              </p:txBody>
            </p:sp>
            <p:sp>
              <p:nvSpPr>
                <p:cNvPr id="146" name="Folded Corner 145"/>
                <p:cNvSpPr/>
                <p:nvPr/>
              </p:nvSpPr>
              <p:spPr>
                <a:xfrm>
                  <a:off x="7644442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…</a:t>
                  </a:r>
                  <a:endParaRPr lang="en-US" sz="1200" dirty="0"/>
                </a:p>
              </p:txBody>
            </p:sp>
          </p:grpSp>
          <p:grpSp>
            <p:nvGrpSpPr>
              <p:cNvPr id="4" name="Group 3"/>
              <p:cNvGrpSpPr/>
              <p:nvPr/>
            </p:nvGrpSpPr>
            <p:grpSpPr>
              <a:xfrm>
                <a:off x="2766926" y="2335935"/>
                <a:ext cx="2683126" cy="543475"/>
                <a:chOff x="2766926" y="2335935"/>
                <a:chExt cx="2683126" cy="543475"/>
              </a:xfrm>
            </p:grpSpPr>
            <p:cxnSp>
              <p:nvCxnSpPr>
                <p:cNvPr id="137" name="Straight Arrow Connector 55"/>
                <p:cNvCxnSpPr>
                  <a:cxnSpLocks noChangeShapeType="1"/>
                  <a:stCxn id="105" idx="3"/>
                  <a:endCxn id="131" idx="1"/>
                </p:cNvCxnSpPr>
                <p:nvPr/>
              </p:nvCxnSpPr>
              <p:spPr bwMode="auto">
                <a:xfrm flipV="1">
                  <a:off x="2771750" y="2335935"/>
                  <a:ext cx="2678302" cy="1284"/>
                </a:xfrm>
                <a:prstGeom prst="straightConnector1">
                  <a:avLst/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0" name="Straight Arrow Connector 55"/>
                <p:cNvCxnSpPr>
                  <a:cxnSpLocks noChangeShapeType="1"/>
                  <a:stCxn id="106" idx="3"/>
                  <a:endCxn id="131" idx="1"/>
                </p:cNvCxnSpPr>
                <p:nvPr/>
              </p:nvCxnSpPr>
              <p:spPr bwMode="auto">
                <a:xfrm flipV="1">
                  <a:off x="2766926" y="2335935"/>
                  <a:ext cx="2683126" cy="543475"/>
                </a:xfrm>
                <a:prstGeom prst="bentConnector3">
                  <a:avLst>
                    <a:gd name="adj1" fmla="val 2547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Straight Arrow Connector 55"/>
                <p:cNvCxnSpPr>
                  <a:cxnSpLocks noChangeShapeType="1"/>
                  <a:stCxn id="107" idx="3"/>
                  <a:endCxn id="131" idx="1"/>
                </p:cNvCxnSpPr>
                <p:nvPr/>
              </p:nvCxnSpPr>
              <p:spPr bwMode="auto">
                <a:xfrm flipV="1">
                  <a:off x="3538873" y="2335935"/>
                  <a:ext cx="1911179" cy="543475"/>
                </a:xfrm>
                <a:prstGeom prst="bentConnector3">
                  <a:avLst>
                    <a:gd name="adj1" fmla="val 3366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Straight Arrow Connector 55"/>
                <p:cNvCxnSpPr>
                  <a:cxnSpLocks noChangeShapeType="1"/>
                  <a:stCxn id="108" idx="3"/>
                  <a:endCxn id="131" idx="1"/>
                </p:cNvCxnSpPr>
                <p:nvPr/>
              </p:nvCxnSpPr>
              <p:spPr bwMode="auto">
                <a:xfrm flipV="1">
                  <a:off x="4319225" y="2335935"/>
                  <a:ext cx="1130827" cy="543475"/>
                </a:xfrm>
                <a:prstGeom prst="bentConnector3">
                  <a:avLst>
                    <a:gd name="adj1" fmla="val 4963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9" name="Straight Arrow Connector 55"/>
                <p:cNvCxnSpPr>
                  <a:cxnSpLocks noChangeShapeType="1"/>
                  <a:stCxn id="111" idx="3"/>
                  <a:endCxn id="131" idx="1"/>
                </p:cNvCxnSpPr>
                <p:nvPr/>
              </p:nvCxnSpPr>
              <p:spPr bwMode="auto">
                <a:xfrm flipV="1">
                  <a:off x="5085896" y="2335935"/>
                  <a:ext cx="364156" cy="543475"/>
                </a:xfrm>
                <a:prstGeom prst="bentConnector3">
                  <a:avLst>
                    <a:gd name="adj1" fmla="val 21394"/>
                  </a:avLst>
                </a:prstGeom>
                <a:noFill/>
                <a:ln w="50800" algn="ctr">
                  <a:solidFill>
                    <a:schemeClr val="tx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5797426" y="2756069"/>
                <a:ext cx="2974245" cy="261033"/>
                <a:chOff x="5311791" y="271392"/>
                <a:chExt cx="2974245" cy="261033"/>
              </a:xfrm>
            </p:grpSpPr>
            <p:sp>
              <p:nvSpPr>
                <p:cNvPr id="185" name="Folded Corner 184"/>
                <p:cNvSpPr/>
                <p:nvPr/>
              </p:nvSpPr>
              <p:spPr>
                <a:xfrm>
                  <a:off x="5311791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NF1</a:t>
                  </a:r>
                  <a:endParaRPr lang="en-US" sz="1200" dirty="0"/>
                </a:p>
              </p:txBody>
            </p:sp>
            <p:sp>
              <p:nvSpPr>
                <p:cNvPr id="186" name="Folded Corner 185"/>
                <p:cNvSpPr/>
                <p:nvPr/>
              </p:nvSpPr>
              <p:spPr>
                <a:xfrm>
                  <a:off x="6083738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NF2</a:t>
                  </a:r>
                  <a:endParaRPr lang="en-US" sz="1200" dirty="0"/>
                </a:p>
              </p:txBody>
            </p:sp>
            <p:sp>
              <p:nvSpPr>
                <p:cNvPr id="187" name="Folded Corner 186"/>
                <p:cNvSpPr/>
                <p:nvPr/>
              </p:nvSpPr>
              <p:spPr>
                <a:xfrm>
                  <a:off x="6864090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NF3</a:t>
                  </a:r>
                  <a:endParaRPr lang="en-US" sz="1200" dirty="0"/>
                </a:p>
              </p:txBody>
            </p:sp>
            <p:sp>
              <p:nvSpPr>
                <p:cNvPr id="188" name="Folded Corner 187"/>
                <p:cNvSpPr/>
                <p:nvPr/>
              </p:nvSpPr>
              <p:spPr>
                <a:xfrm>
                  <a:off x="7644442" y="271392"/>
                  <a:ext cx="641594" cy="261033"/>
                </a:xfrm>
                <a:prstGeom prst="foldedCorner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…</a:t>
                  </a:r>
                  <a:endParaRPr lang="en-US" sz="12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1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Artifacts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8350" y="1268701"/>
            <a:ext cx="7693025" cy="4752659"/>
          </a:xfrm>
        </p:spPr>
        <p:txBody>
          <a:bodyPr/>
          <a:lstStyle/>
          <a:p>
            <a:r>
              <a:rPr lang="en-US" altLang="en-US" sz="2400" dirty="0" smtClean="0"/>
              <a:t>UML </a:t>
            </a:r>
            <a:r>
              <a:rPr lang="en-US" altLang="en-US" sz="2400" dirty="0"/>
              <a:t>used </a:t>
            </a:r>
            <a:r>
              <a:rPr lang="en-US" altLang="en-US" sz="2400" dirty="0" smtClean="0"/>
              <a:t>informally</a:t>
            </a:r>
          </a:p>
          <a:p>
            <a:pPr lvl="1"/>
            <a:r>
              <a:rPr lang="en-US" altLang="en-US" sz="2000" dirty="0"/>
              <a:t>D</a:t>
            </a:r>
            <a:r>
              <a:rPr lang="en-US" altLang="en-US" sz="2000" dirty="0" smtClean="0"/>
              <a:t>ebates </a:t>
            </a:r>
            <a:r>
              <a:rPr lang="en-US" altLang="en-US" sz="2000" dirty="0"/>
              <a:t>on tools and </a:t>
            </a:r>
            <a:r>
              <a:rPr lang="en-US" altLang="en-US" sz="2000" dirty="0" smtClean="0"/>
              <a:t>limitations</a:t>
            </a:r>
          </a:p>
          <a:p>
            <a:pPr lvl="1"/>
            <a:r>
              <a:rPr lang="en-US" altLang="en-US" sz="2000" dirty="0" smtClean="0"/>
              <a:t>Prioritization by members of data modeling work</a:t>
            </a:r>
            <a:endParaRPr lang="en-US" altLang="en-US" sz="2000" dirty="0"/>
          </a:p>
          <a:p>
            <a:r>
              <a:rPr lang="en-US" altLang="en-US" sz="2400" dirty="0" smtClean="0"/>
              <a:t>Growing </a:t>
            </a:r>
            <a:r>
              <a:rPr lang="en-US" altLang="en-US" sz="2400" dirty="0"/>
              <a:t>number of projects creating YANG models</a:t>
            </a:r>
          </a:p>
          <a:p>
            <a:pPr lvl="1"/>
            <a:r>
              <a:rPr lang="en-US" altLang="en-US" sz="2000" dirty="0"/>
              <a:t>BBF YANG </a:t>
            </a:r>
            <a:r>
              <a:rPr lang="en-US" altLang="en-US" sz="2000" dirty="0" smtClean="0"/>
              <a:t>Best Current Practices </a:t>
            </a:r>
            <a:r>
              <a:rPr lang="en-US" altLang="en-US" sz="2000" dirty="0"/>
              <a:t>document</a:t>
            </a:r>
          </a:p>
          <a:p>
            <a:pPr lvl="1"/>
            <a:r>
              <a:rPr lang="en-US" altLang="en-US" sz="2000" dirty="0"/>
              <a:t>YANG </a:t>
            </a:r>
            <a:r>
              <a:rPr lang="en-US" altLang="en-US" sz="2000" dirty="0" smtClean="0"/>
              <a:t>matrix view across Work Areas</a:t>
            </a:r>
            <a:endParaRPr lang="en-US" altLang="en-US" sz="2000" dirty="0"/>
          </a:p>
          <a:p>
            <a:pPr lvl="1"/>
            <a:r>
              <a:rPr lang="en-US" altLang="en-US" sz="2000" dirty="0"/>
              <a:t>Interactions with IETF YANG </a:t>
            </a:r>
            <a:r>
              <a:rPr lang="en-US" altLang="en-US" sz="2000" dirty="0" smtClean="0"/>
              <a:t>doctors</a:t>
            </a:r>
          </a:p>
          <a:p>
            <a:pPr lvl="1"/>
            <a:r>
              <a:rPr lang="en-US" altLang="en-US" sz="2000" dirty="0" smtClean="0"/>
              <a:t>BBF YANG modules will be included in </a:t>
            </a:r>
            <a:r>
              <a:rPr lang="en-US" altLang="en-US" sz="2000" dirty="0" smtClean="0">
                <a:hlinkClick r:id="rId3"/>
              </a:rPr>
              <a:t>IETF YANG statistics</a:t>
            </a:r>
            <a:endParaRPr lang="en-US" altLang="en-US" sz="2000" dirty="0"/>
          </a:p>
          <a:p>
            <a:r>
              <a:rPr lang="en-US" altLang="en-US" sz="2400" dirty="0" smtClean="0"/>
              <a:t>Software </a:t>
            </a:r>
            <a:r>
              <a:rPr lang="en-US" altLang="en-US" sz="2400" dirty="0"/>
              <a:t>driven environment</a:t>
            </a:r>
          </a:p>
          <a:p>
            <a:pPr lvl="1"/>
            <a:r>
              <a:rPr lang="en-US" altLang="en-US" sz="2000" dirty="0"/>
              <a:t>GitHub public repository; draft and standard modules</a:t>
            </a:r>
          </a:p>
          <a:p>
            <a:pPr lvl="1"/>
            <a:r>
              <a:rPr lang="en-US" altLang="en-US" sz="2000" dirty="0"/>
              <a:t>Other tools are under evaluation</a:t>
            </a:r>
          </a:p>
          <a:p>
            <a:r>
              <a:rPr lang="en-US" altLang="en-US" sz="2400" dirty="0"/>
              <a:t>Revision of IPR policy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2050"/>
            <a:ext cx="58737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fld id="{F4C08150-E245-9942-B955-C0A426FA1094}" type="slidenum">
              <a:rPr lang="en-US" altLang="fr-FR">
                <a:solidFill>
                  <a:schemeClr val="bg1"/>
                </a:solidFill>
                <a:latin typeface="Arial" charset="0"/>
              </a:rPr>
              <a:pPr/>
              <a:t>13</a:t>
            </a:fld>
            <a:endParaRPr lang="en-US" altLang="fr-FR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 altLang="en-US"/>
          </a:p>
        </p:txBody>
      </p:sp>
      <p:sp>
        <p:nvSpPr>
          <p:cNvPr id="17411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3"/>
          </p:nvPr>
        </p:nvSpPr>
        <p:spPr>
          <a:xfrm>
            <a:off x="4790765" y="1016598"/>
            <a:ext cx="4100512" cy="4284662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LSL – Logical Subscriber Link</a:t>
            </a:r>
            <a:endParaRPr lang="en-US" altLang="en-US" sz="1200" dirty="0" smtClean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MSBN – Multi-Service Broadband Network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MS-BNG </a:t>
            </a:r>
            <a:r>
              <a:rPr lang="en-US" altLang="en-US" sz="1200" dirty="0"/>
              <a:t>– Multi-Service </a:t>
            </a:r>
            <a:r>
              <a:rPr lang="en-US" altLang="en-US" sz="1200" dirty="0" smtClean="0"/>
              <a:t>BNG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NAS – Network-Attached Storage</a:t>
            </a:r>
            <a:endParaRPr lang="en-US" altLang="en-US" sz="1200" dirty="0" smtClean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NAT – Network Address Translation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NERG – Network Enhanced Residential 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NFV – Network Function Virtualization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NFVI – NFV Infrastructure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OAM – Operations, Administration and Management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OSS – Operations Support Systems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PCRF – Policy and Charging Rules Function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PDF – Portable Document Format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PON – Passive Optical Networking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RG – Residential Gateway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SAG – Software Advisory Group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SDN – Software-Defined Networking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SMB – Small/Medium Business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STB – Set Top Box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UML – Unified Modeling Language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VBG – Virtual Business 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VoIP – Voice over IP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err="1"/>
              <a:t>v</a:t>
            </a:r>
            <a:r>
              <a:rPr lang="en-US" altLang="en-US" sz="1200" dirty="0" err="1" smtClean="0"/>
              <a:t>CGNAT</a:t>
            </a:r>
            <a:r>
              <a:rPr lang="en-US" altLang="en-US" sz="1200" dirty="0" smtClean="0"/>
              <a:t> – Virtual Carrier Grade NAT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err="1" smtClean="0"/>
              <a:t>vBNG</a:t>
            </a:r>
            <a:r>
              <a:rPr lang="en-US" altLang="en-US" sz="1200" dirty="0" smtClean="0"/>
              <a:t> – Virtual BNG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err="1" smtClean="0"/>
              <a:t>vG</a:t>
            </a:r>
            <a:r>
              <a:rPr lang="en-US" altLang="en-US" sz="1200" dirty="0" smtClean="0"/>
              <a:t> – Virtual 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XML – </a:t>
            </a:r>
            <a:r>
              <a:rPr lang="en-US" altLang="en-US" sz="1200" dirty="0" err="1" smtClean="0"/>
              <a:t>eXtensible</a:t>
            </a:r>
            <a:r>
              <a:rPr lang="en-US" altLang="en-US" sz="1200" dirty="0" smtClean="0"/>
              <a:t> Markup Language</a:t>
            </a:r>
            <a:endParaRPr lang="en-US" altLang="en-US" sz="1200" dirty="0"/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539440" y="1016598"/>
            <a:ext cx="4098925" cy="4284662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AAA – Authentication, Authorization and Accounting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ACS – Auto-Configuration Server (TR-069)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AN </a:t>
            </a:r>
            <a:r>
              <a:rPr lang="en-US" altLang="en-US" sz="1200" dirty="0"/>
              <a:t>– Access Node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API – Application Programming Interface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BB - </a:t>
            </a:r>
            <a:r>
              <a:rPr lang="en-US" altLang="en-US" sz="1200" dirty="0" err="1" smtClean="0"/>
              <a:t>BroadBand</a:t>
            </a:r>
            <a:endParaRPr lang="en-US" altLang="en-US" sz="1200" dirty="0" smtClean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BBF – Broadband Forum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BCP – Best Current Practice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BPCF – Broadband Policy Control Function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BNG – Broadband Network </a:t>
            </a:r>
            <a:r>
              <a:rPr lang="en-US" altLang="en-US" sz="1200" dirty="0" smtClean="0"/>
              <a:t>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BRG – Bridged RG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BSG </a:t>
            </a:r>
            <a:r>
              <a:rPr lang="en-US" altLang="en-US" sz="1200" dirty="0"/>
              <a:t>– Broadband Service </a:t>
            </a:r>
            <a:r>
              <a:rPr lang="en-US" altLang="en-US" sz="1200" dirty="0" smtClean="0"/>
              <a:t>Gateway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BSS – Business Support Systems</a:t>
            </a:r>
            <a:endParaRPr lang="en-US" altLang="en-US" sz="1200" dirty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CPE </a:t>
            </a:r>
            <a:r>
              <a:rPr lang="en-US" altLang="en-US" sz="1200" dirty="0"/>
              <a:t>– Customer </a:t>
            </a:r>
            <a:r>
              <a:rPr lang="en-US" altLang="en-US" sz="1200" dirty="0" smtClean="0"/>
              <a:t>Premises Equipment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DC – Data Center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DHCP – Dynamic Host Configuration Protocol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DM – Data Model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DT – Device Type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EM – Enterprise Management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FAP – </a:t>
            </a:r>
            <a:r>
              <a:rPr lang="en-US" altLang="en-US" sz="1200" dirty="0" err="1" smtClean="0"/>
              <a:t>Femtocell</a:t>
            </a:r>
            <a:r>
              <a:rPr lang="en-US" altLang="en-US" sz="1200" dirty="0" smtClean="0"/>
              <a:t> Access Point</a:t>
            </a:r>
            <a:endParaRPr lang="en-US" altLang="en-US" sz="1200" dirty="0" smtClean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FTTdp – Fiber To The Distribution Point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FW – Firewall 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GW – Gateway </a:t>
            </a:r>
            <a:endParaRPr lang="en-US" altLang="en-US" sz="1200" dirty="0" smtClean="0"/>
          </a:p>
          <a:p>
            <a:pPr marL="0" indent="0">
              <a:buFont typeface="Wingdings" charset="2"/>
              <a:buNone/>
            </a:pPr>
            <a:r>
              <a:rPr lang="en-US" altLang="en-US" sz="1200" dirty="0" smtClean="0"/>
              <a:t>HTML – </a:t>
            </a:r>
            <a:r>
              <a:rPr lang="en-US" altLang="en-US" sz="1200" dirty="0" err="1" smtClean="0"/>
              <a:t>HyperText</a:t>
            </a:r>
            <a:r>
              <a:rPr lang="en-US" altLang="en-US" sz="1200" dirty="0" smtClean="0"/>
              <a:t> Markup Language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IP – Internet Protocol </a:t>
            </a:r>
          </a:p>
          <a:p>
            <a:pPr marL="0" indent="0">
              <a:buFont typeface="Wingdings" charset="2"/>
              <a:buNone/>
            </a:pPr>
            <a:r>
              <a:rPr lang="en-US" altLang="en-US" sz="1200" dirty="0"/>
              <a:t>IPR – Intellectual Property Rights</a:t>
            </a:r>
          </a:p>
          <a:p>
            <a:pPr marL="0" indent="0">
              <a:buFont typeface="Wingdings" charset="2"/>
              <a:buNone/>
            </a:pPr>
            <a:endParaRPr lang="en-US" altLang="en-US" sz="1200" dirty="0"/>
          </a:p>
        </p:txBody>
      </p:sp>
      <p:sp>
        <p:nvSpPr>
          <p:cNvPr id="19460" name="Title 3"/>
          <p:cNvSpPr>
            <a:spLocks noGrp="1"/>
          </p:cNvSpPr>
          <p:nvPr>
            <p:ph type="title"/>
          </p:nvPr>
        </p:nvSpPr>
        <p:spPr>
          <a:xfrm>
            <a:off x="749300" y="239713"/>
            <a:ext cx="7494588" cy="1085850"/>
          </a:xfrm>
        </p:spPr>
        <p:txBody>
          <a:bodyPr/>
          <a:lstStyle/>
          <a:p>
            <a:r>
              <a:rPr lang="en-US" altLang="en-US" dirty="0"/>
              <a:t>Acronyms</a:t>
            </a:r>
          </a:p>
        </p:txBody>
      </p:sp>
    </p:spTree>
    <p:extLst>
      <p:ext uri="{BB962C8B-B14F-4D97-AF65-F5344CB8AC3E}">
        <p14:creationId xmlns:p14="http://schemas.microsoft.com/office/powerpoint/2010/main" val="3983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BBF and NFV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flipV="1">
            <a:off x="1832225" y="1412720"/>
            <a:ext cx="4986068" cy="4442603"/>
          </a:xfrm>
          <a:custGeom>
            <a:avLst/>
            <a:gdLst>
              <a:gd name="connsiteX0" fmla="*/ 0 w 5788325"/>
              <a:gd name="connsiteY0" fmla="*/ 327804 h 4166558"/>
              <a:gd name="connsiteX1" fmla="*/ 3674853 w 5788325"/>
              <a:gd name="connsiteY1" fmla="*/ 3545456 h 4166558"/>
              <a:gd name="connsiteX2" fmla="*/ 3183147 w 5788325"/>
              <a:gd name="connsiteY2" fmla="*/ 4166558 h 4166558"/>
              <a:gd name="connsiteX3" fmla="*/ 5788325 w 5788325"/>
              <a:gd name="connsiteY3" fmla="*/ 4097547 h 4166558"/>
              <a:gd name="connsiteX4" fmla="*/ 5244860 w 5788325"/>
              <a:gd name="connsiteY4" fmla="*/ 1699404 h 4166558"/>
              <a:gd name="connsiteX5" fmla="*/ 4658264 w 5788325"/>
              <a:gd name="connsiteY5" fmla="*/ 2536166 h 4166558"/>
              <a:gd name="connsiteX6" fmla="*/ 405441 w 5788325"/>
              <a:gd name="connsiteY6" fmla="*/ 0 h 4166558"/>
              <a:gd name="connsiteX0" fmla="*/ 0 w 5788325"/>
              <a:gd name="connsiteY0" fmla="*/ 327804 h 4304581"/>
              <a:gd name="connsiteX1" fmla="*/ 3674853 w 5788325"/>
              <a:gd name="connsiteY1" fmla="*/ 3545456 h 4304581"/>
              <a:gd name="connsiteX2" fmla="*/ 3079630 w 5788325"/>
              <a:gd name="connsiteY2" fmla="*/ 4304581 h 4304581"/>
              <a:gd name="connsiteX3" fmla="*/ 5788325 w 5788325"/>
              <a:gd name="connsiteY3" fmla="*/ 4097547 h 4304581"/>
              <a:gd name="connsiteX4" fmla="*/ 5244860 w 5788325"/>
              <a:gd name="connsiteY4" fmla="*/ 1699404 h 4304581"/>
              <a:gd name="connsiteX5" fmla="*/ 4658264 w 5788325"/>
              <a:gd name="connsiteY5" fmla="*/ 2536166 h 4304581"/>
              <a:gd name="connsiteX6" fmla="*/ 405441 w 5788325"/>
              <a:gd name="connsiteY6" fmla="*/ 0 h 4304581"/>
              <a:gd name="connsiteX0" fmla="*/ 0 w 5788325"/>
              <a:gd name="connsiteY0" fmla="*/ 327804 h 4304581"/>
              <a:gd name="connsiteX1" fmla="*/ 3674853 w 5788325"/>
              <a:gd name="connsiteY1" fmla="*/ 3545456 h 4304581"/>
              <a:gd name="connsiteX2" fmla="*/ 3079630 w 5788325"/>
              <a:gd name="connsiteY2" fmla="*/ 4304581 h 4304581"/>
              <a:gd name="connsiteX3" fmla="*/ 5788325 w 5788325"/>
              <a:gd name="connsiteY3" fmla="*/ 4097547 h 4304581"/>
              <a:gd name="connsiteX4" fmla="*/ 5244860 w 5788325"/>
              <a:gd name="connsiteY4" fmla="*/ 1699404 h 4304581"/>
              <a:gd name="connsiteX5" fmla="*/ 4580626 w 5788325"/>
              <a:gd name="connsiteY5" fmla="*/ 2493034 h 4304581"/>
              <a:gd name="connsiteX6" fmla="*/ 405441 w 5788325"/>
              <a:gd name="connsiteY6" fmla="*/ 0 h 4304581"/>
              <a:gd name="connsiteX0" fmla="*/ 0 w 5788325"/>
              <a:gd name="connsiteY0" fmla="*/ 465826 h 4442603"/>
              <a:gd name="connsiteX1" fmla="*/ 3674853 w 5788325"/>
              <a:gd name="connsiteY1" fmla="*/ 3683478 h 4442603"/>
              <a:gd name="connsiteX2" fmla="*/ 3079630 w 5788325"/>
              <a:gd name="connsiteY2" fmla="*/ 4442603 h 4442603"/>
              <a:gd name="connsiteX3" fmla="*/ 5788325 w 5788325"/>
              <a:gd name="connsiteY3" fmla="*/ 4235569 h 4442603"/>
              <a:gd name="connsiteX4" fmla="*/ 5244860 w 5788325"/>
              <a:gd name="connsiteY4" fmla="*/ 1837426 h 4442603"/>
              <a:gd name="connsiteX5" fmla="*/ 4580626 w 5788325"/>
              <a:gd name="connsiteY5" fmla="*/ 2631056 h 4442603"/>
              <a:gd name="connsiteX6" fmla="*/ 534837 w 5788325"/>
              <a:gd name="connsiteY6" fmla="*/ 0 h 4442603"/>
              <a:gd name="connsiteX0" fmla="*/ 0 w 5529533"/>
              <a:gd name="connsiteY0" fmla="*/ 276045 h 4442603"/>
              <a:gd name="connsiteX1" fmla="*/ 3416061 w 5529533"/>
              <a:gd name="connsiteY1" fmla="*/ 3683478 h 4442603"/>
              <a:gd name="connsiteX2" fmla="*/ 2820838 w 5529533"/>
              <a:gd name="connsiteY2" fmla="*/ 4442603 h 4442603"/>
              <a:gd name="connsiteX3" fmla="*/ 5529533 w 5529533"/>
              <a:gd name="connsiteY3" fmla="*/ 4235569 h 4442603"/>
              <a:gd name="connsiteX4" fmla="*/ 4986068 w 5529533"/>
              <a:gd name="connsiteY4" fmla="*/ 1837426 h 4442603"/>
              <a:gd name="connsiteX5" fmla="*/ 4321834 w 5529533"/>
              <a:gd name="connsiteY5" fmla="*/ 2631056 h 4442603"/>
              <a:gd name="connsiteX6" fmla="*/ 276045 w 5529533"/>
              <a:gd name="connsiteY6" fmla="*/ 0 h 4442603"/>
              <a:gd name="connsiteX0" fmla="*/ 0 w 4986068"/>
              <a:gd name="connsiteY0" fmla="*/ 276045 h 4442603"/>
              <a:gd name="connsiteX1" fmla="*/ 3416061 w 4986068"/>
              <a:gd name="connsiteY1" fmla="*/ 3683478 h 4442603"/>
              <a:gd name="connsiteX2" fmla="*/ 2820838 w 4986068"/>
              <a:gd name="connsiteY2" fmla="*/ 4442603 h 4442603"/>
              <a:gd name="connsiteX3" fmla="*/ 4770408 w 4986068"/>
              <a:gd name="connsiteY3" fmla="*/ 3683478 h 4442603"/>
              <a:gd name="connsiteX4" fmla="*/ 4986068 w 4986068"/>
              <a:gd name="connsiteY4" fmla="*/ 1837426 h 4442603"/>
              <a:gd name="connsiteX5" fmla="*/ 4321834 w 4986068"/>
              <a:gd name="connsiteY5" fmla="*/ 2631056 h 4442603"/>
              <a:gd name="connsiteX6" fmla="*/ 276045 w 4986068"/>
              <a:gd name="connsiteY6" fmla="*/ 0 h 44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068" h="4442603">
                <a:moveTo>
                  <a:pt x="0" y="276045"/>
                </a:moveTo>
                <a:lnTo>
                  <a:pt x="3416061" y="3683478"/>
                </a:lnTo>
                <a:lnTo>
                  <a:pt x="2820838" y="4442603"/>
                </a:lnTo>
                <a:lnTo>
                  <a:pt x="4770408" y="3683478"/>
                </a:lnTo>
                <a:lnTo>
                  <a:pt x="4986068" y="1837426"/>
                </a:lnTo>
                <a:lnTo>
                  <a:pt x="4321834" y="2631056"/>
                </a:lnTo>
                <a:lnTo>
                  <a:pt x="276045" y="0"/>
                </a:lnTo>
              </a:path>
            </a:pathLst>
          </a:custGeom>
          <a:gradFill flip="none" rotWithShape="1">
            <a:gsLst>
              <a:gs pos="0">
                <a:srgbClr val="339933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075201" y="5287089"/>
            <a:ext cx="1216325" cy="370936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6325" h="370936">
                <a:moveTo>
                  <a:pt x="0" y="0"/>
                </a:moveTo>
                <a:lnTo>
                  <a:pt x="319178" y="370936"/>
                </a:lnTo>
                <a:lnTo>
                  <a:pt x="1216325" y="3709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6161" y="5485991"/>
            <a:ext cx="415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 </a:t>
            </a:r>
            <a:r>
              <a:rPr lang="en-US" b="1" dirty="0" smtClean="0"/>
              <a:t>Early adopter projects (NERG, VBG)</a:t>
            </a:r>
            <a:endParaRPr lang="en-US" b="1" dirty="0"/>
          </a:p>
        </p:txBody>
      </p:sp>
      <p:sp>
        <p:nvSpPr>
          <p:cNvPr id="15" name="Freeform 14"/>
          <p:cNvSpPr/>
          <p:nvPr/>
        </p:nvSpPr>
        <p:spPr>
          <a:xfrm>
            <a:off x="3658226" y="3781393"/>
            <a:ext cx="2206557" cy="686725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  <a:gd name="connsiteX0" fmla="*/ 0 w 1216325"/>
              <a:gd name="connsiteY0" fmla="*/ 0 h 415163"/>
              <a:gd name="connsiteX1" fmla="*/ 304727 w 1216325"/>
              <a:gd name="connsiteY1" fmla="*/ 415163 h 415163"/>
              <a:gd name="connsiteX2" fmla="*/ 1216325 w 1216325"/>
              <a:gd name="connsiteY2" fmla="*/ 370936 h 415163"/>
              <a:gd name="connsiteX0" fmla="*/ 0 w 1230777"/>
              <a:gd name="connsiteY0" fmla="*/ 0 h 370935"/>
              <a:gd name="connsiteX1" fmla="*/ 319179 w 1230777"/>
              <a:gd name="connsiteY1" fmla="*/ 370935 h 370935"/>
              <a:gd name="connsiteX2" fmla="*/ 1230777 w 1230777"/>
              <a:gd name="connsiteY2" fmla="*/ 326708 h 370935"/>
              <a:gd name="connsiteX0" fmla="*/ 0 w 1238003"/>
              <a:gd name="connsiteY0" fmla="*/ 0 h 393048"/>
              <a:gd name="connsiteX1" fmla="*/ 326405 w 1238003"/>
              <a:gd name="connsiteY1" fmla="*/ 393048 h 393048"/>
              <a:gd name="connsiteX2" fmla="*/ 1238003 w 1238003"/>
              <a:gd name="connsiteY2" fmla="*/ 348821 h 393048"/>
              <a:gd name="connsiteX0" fmla="*/ 0 w 1238003"/>
              <a:gd name="connsiteY0" fmla="*/ 0 h 393049"/>
              <a:gd name="connsiteX1" fmla="*/ 326405 w 1238003"/>
              <a:gd name="connsiteY1" fmla="*/ 393048 h 393049"/>
              <a:gd name="connsiteX2" fmla="*/ 1238003 w 1238003"/>
              <a:gd name="connsiteY2" fmla="*/ 393049 h 3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003" h="393049">
                <a:moveTo>
                  <a:pt x="0" y="0"/>
                </a:moveTo>
                <a:lnTo>
                  <a:pt x="326405" y="393048"/>
                </a:lnTo>
                <a:lnTo>
                  <a:pt x="1238003" y="393049"/>
                </a:lnTo>
              </a:path>
            </a:pathLst>
          </a:cu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38219" y="4462855"/>
            <a:ext cx="802627" cy="502961"/>
          </a:xfrm>
          <a:custGeom>
            <a:avLst/>
            <a:gdLst>
              <a:gd name="connsiteX0" fmla="*/ 888521 w 888521"/>
              <a:gd name="connsiteY0" fmla="*/ 431321 h 431321"/>
              <a:gd name="connsiteX1" fmla="*/ 888521 w 888521"/>
              <a:gd name="connsiteY1" fmla="*/ 431321 h 431321"/>
              <a:gd name="connsiteX2" fmla="*/ 517585 w 888521"/>
              <a:gd name="connsiteY2" fmla="*/ 0 h 431321"/>
              <a:gd name="connsiteX3" fmla="*/ 0 w 888521"/>
              <a:gd name="connsiteY3" fmla="*/ 0 h 431321"/>
              <a:gd name="connsiteX0" fmla="*/ 645648 w 645648"/>
              <a:gd name="connsiteY0" fmla="*/ 431321 h 431321"/>
              <a:gd name="connsiteX1" fmla="*/ 645648 w 645648"/>
              <a:gd name="connsiteY1" fmla="*/ 431321 h 431321"/>
              <a:gd name="connsiteX2" fmla="*/ 274712 w 645648"/>
              <a:gd name="connsiteY2" fmla="*/ 0 h 431321"/>
              <a:gd name="connsiteX3" fmla="*/ 0 w 645648"/>
              <a:gd name="connsiteY3" fmla="*/ 14796 h 43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648" h="431321">
                <a:moveTo>
                  <a:pt x="645648" y="431321"/>
                </a:moveTo>
                <a:lnTo>
                  <a:pt x="645648" y="431321"/>
                </a:lnTo>
                <a:lnTo>
                  <a:pt x="274712" y="0"/>
                </a:lnTo>
                <a:lnTo>
                  <a:pt x="0" y="14796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40035" y="4278189"/>
            <a:ext cx="279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2013 ETSI NFV ISG formed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42971" y="4293120"/>
            <a:ext cx="268855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Q2&amp;Q3/2014 </a:t>
            </a:r>
            <a:r>
              <a:rPr lang="en-US" b="1" dirty="0" smtClean="0"/>
              <a:t>NFV BOFs</a:t>
            </a:r>
          </a:p>
          <a:p>
            <a:r>
              <a:rPr lang="en-US" sz="1100" i="1" dirty="0" smtClean="0"/>
              <a:t>- Town hall decision to align with ISG work</a:t>
            </a:r>
            <a:endParaRPr lang="en-US" sz="1100" i="1" dirty="0"/>
          </a:p>
        </p:txBody>
      </p:sp>
      <p:sp>
        <p:nvSpPr>
          <p:cNvPr id="19" name="Freeform 18"/>
          <p:cNvSpPr/>
          <p:nvPr/>
        </p:nvSpPr>
        <p:spPr>
          <a:xfrm>
            <a:off x="3449472" y="3565995"/>
            <a:ext cx="1047123" cy="712194"/>
          </a:xfrm>
          <a:custGeom>
            <a:avLst/>
            <a:gdLst>
              <a:gd name="connsiteX0" fmla="*/ 888521 w 888521"/>
              <a:gd name="connsiteY0" fmla="*/ 431321 h 431321"/>
              <a:gd name="connsiteX1" fmla="*/ 888521 w 888521"/>
              <a:gd name="connsiteY1" fmla="*/ 431321 h 431321"/>
              <a:gd name="connsiteX2" fmla="*/ 517585 w 888521"/>
              <a:gd name="connsiteY2" fmla="*/ 0 h 431321"/>
              <a:gd name="connsiteX3" fmla="*/ 0 w 888521"/>
              <a:gd name="connsiteY3" fmla="*/ 0 h 431321"/>
              <a:gd name="connsiteX0" fmla="*/ 645648 w 645648"/>
              <a:gd name="connsiteY0" fmla="*/ 431321 h 431321"/>
              <a:gd name="connsiteX1" fmla="*/ 645648 w 645648"/>
              <a:gd name="connsiteY1" fmla="*/ 431321 h 431321"/>
              <a:gd name="connsiteX2" fmla="*/ 274712 w 645648"/>
              <a:gd name="connsiteY2" fmla="*/ 0 h 431321"/>
              <a:gd name="connsiteX3" fmla="*/ 0 w 645648"/>
              <a:gd name="connsiteY3" fmla="*/ 14796 h 431321"/>
              <a:gd name="connsiteX0" fmla="*/ 645648 w 645648"/>
              <a:gd name="connsiteY0" fmla="*/ 432231 h 432231"/>
              <a:gd name="connsiteX1" fmla="*/ 645648 w 645648"/>
              <a:gd name="connsiteY1" fmla="*/ 432231 h 432231"/>
              <a:gd name="connsiteX2" fmla="*/ 274712 w 645648"/>
              <a:gd name="connsiteY2" fmla="*/ 910 h 432231"/>
              <a:gd name="connsiteX3" fmla="*/ 0 w 645648"/>
              <a:gd name="connsiteY3" fmla="*/ 0 h 43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648" h="432231">
                <a:moveTo>
                  <a:pt x="645648" y="432231"/>
                </a:moveTo>
                <a:lnTo>
                  <a:pt x="645648" y="432231"/>
                </a:lnTo>
                <a:lnTo>
                  <a:pt x="274712" y="910"/>
                </a:lnTo>
                <a:lnTo>
                  <a:pt x="0" y="0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2764" y="3379957"/>
            <a:ext cx="299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Q3/2014 </a:t>
            </a:r>
            <a:r>
              <a:rPr lang="en-US" b="1" dirty="0" smtClean="0"/>
              <a:t>Task forces formed</a:t>
            </a:r>
            <a:endParaRPr lang="en-US" b="1" dirty="0"/>
          </a:p>
        </p:txBody>
      </p:sp>
      <p:sp>
        <p:nvSpPr>
          <p:cNvPr id="21" name="Freeform 20"/>
          <p:cNvSpPr/>
          <p:nvPr/>
        </p:nvSpPr>
        <p:spPr>
          <a:xfrm>
            <a:off x="4280564" y="3140960"/>
            <a:ext cx="1085332" cy="820773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  <a:gd name="connsiteX0" fmla="*/ 0 w 817542"/>
              <a:gd name="connsiteY0" fmla="*/ 0 h 374834"/>
              <a:gd name="connsiteX1" fmla="*/ 319178 w 817542"/>
              <a:gd name="connsiteY1" fmla="*/ 370936 h 374834"/>
              <a:gd name="connsiteX2" fmla="*/ 817542 w 817542"/>
              <a:gd name="connsiteY2" fmla="*/ 374834 h 374834"/>
              <a:gd name="connsiteX0" fmla="*/ 0 w 568302"/>
              <a:gd name="connsiteY0" fmla="*/ 0 h 370936"/>
              <a:gd name="connsiteX1" fmla="*/ 319178 w 568302"/>
              <a:gd name="connsiteY1" fmla="*/ 370936 h 370936"/>
              <a:gd name="connsiteX2" fmla="*/ 568302 w 568302"/>
              <a:gd name="connsiteY2" fmla="*/ 370936 h 370936"/>
              <a:gd name="connsiteX0" fmla="*/ 0 w 488157"/>
              <a:gd name="connsiteY0" fmla="*/ 0 h 382576"/>
              <a:gd name="connsiteX1" fmla="*/ 319178 w 488157"/>
              <a:gd name="connsiteY1" fmla="*/ 370936 h 382576"/>
              <a:gd name="connsiteX2" fmla="*/ 488157 w 488157"/>
              <a:gd name="connsiteY2" fmla="*/ 382576 h 382576"/>
              <a:gd name="connsiteX0" fmla="*/ 0 w 482432"/>
              <a:gd name="connsiteY0" fmla="*/ 0 h 370936"/>
              <a:gd name="connsiteX1" fmla="*/ 319178 w 482432"/>
              <a:gd name="connsiteY1" fmla="*/ 370936 h 370936"/>
              <a:gd name="connsiteX2" fmla="*/ 482432 w 482432"/>
              <a:gd name="connsiteY2" fmla="*/ 370935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432" h="370936">
                <a:moveTo>
                  <a:pt x="0" y="0"/>
                </a:moveTo>
                <a:lnTo>
                  <a:pt x="319178" y="370936"/>
                </a:lnTo>
                <a:lnTo>
                  <a:pt x="482432" y="3709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311052" y="3764894"/>
            <a:ext cx="3934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Q1/2015 </a:t>
            </a:r>
            <a:r>
              <a:rPr lang="en-US" b="1" dirty="0" smtClean="0"/>
              <a:t>task force recommendations</a:t>
            </a:r>
          </a:p>
          <a:p>
            <a:r>
              <a:rPr lang="en-US" sz="1200" i="1" dirty="0" smtClean="0"/>
              <a:t>- Focus and structure</a:t>
            </a:r>
            <a:endParaRPr lang="en-US" sz="1200" i="1" dirty="0"/>
          </a:p>
        </p:txBody>
      </p:sp>
      <p:sp>
        <p:nvSpPr>
          <p:cNvPr id="23" name="Freeform 22"/>
          <p:cNvSpPr/>
          <p:nvPr/>
        </p:nvSpPr>
        <p:spPr>
          <a:xfrm>
            <a:off x="4267200" y="2530293"/>
            <a:ext cx="1443596" cy="993118"/>
          </a:xfrm>
          <a:custGeom>
            <a:avLst/>
            <a:gdLst>
              <a:gd name="connsiteX0" fmla="*/ 888521 w 888521"/>
              <a:gd name="connsiteY0" fmla="*/ 431321 h 431321"/>
              <a:gd name="connsiteX1" fmla="*/ 888521 w 888521"/>
              <a:gd name="connsiteY1" fmla="*/ 431321 h 431321"/>
              <a:gd name="connsiteX2" fmla="*/ 517585 w 888521"/>
              <a:gd name="connsiteY2" fmla="*/ 0 h 431321"/>
              <a:gd name="connsiteX3" fmla="*/ 0 w 888521"/>
              <a:gd name="connsiteY3" fmla="*/ 0 h 431321"/>
              <a:gd name="connsiteX0" fmla="*/ 645648 w 645648"/>
              <a:gd name="connsiteY0" fmla="*/ 431321 h 431321"/>
              <a:gd name="connsiteX1" fmla="*/ 645648 w 645648"/>
              <a:gd name="connsiteY1" fmla="*/ 431321 h 431321"/>
              <a:gd name="connsiteX2" fmla="*/ 274712 w 645648"/>
              <a:gd name="connsiteY2" fmla="*/ 0 h 431321"/>
              <a:gd name="connsiteX3" fmla="*/ 0 w 645648"/>
              <a:gd name="connsiteY3" fmla="*/ 14796 h 431321"/>
              <a:gd name="connsiteX0" fmla="*/ 645648 w 645648"/>
              <a:gd name="connsiteY0" fmla="*/ 432231 h 432231"/>
              <a:gd name="connsiteX1" fmla="*/ 645648 w 645648"/>
              <a:gd name="connsiteY1" fmla="*/ 432231 h 432231"/>
              <a:gd name="connsiteX2" fmla="*/ 274712 w 645648"/>
              <a:gd name="connsiteY2" fmla="*/ 910 h 432231"/>
              <a:gd name="connsiteX3" fmla="*/ 0 w 645648"/>
              <a:gd name="connsiteY3" fmla="*/ 0 h 43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648" h="432231">
                <a:moveTo>
                  <a:pt x="645648" y="432231"/>
                </a:moveTo>
                <a:lnTo>
                  <a:pt x="645648" y="432231"/>
                </a:lnTo>
                <a:lnTo>
                  <a:pt x="274712" y="910"/>
                </a:lnTo>
                <a:lnTo>
                  <a:pt x="0" y="0"/>
                </a:lnTo>
              </a:path>
            </a:pathLst>
          </a:cu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5441" y="2299758"/>
            <a:ext cx="401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Q3/2015 </a:t>
            </a:r>
            <a:r>
              <a:rPr lang="en-US" b="1" dirty="0" smtClean="0"/>
              <a:t>Restructuring operationalized</a:t>
            </a:r>
            <a:endParaRPr lang="en-US" b="1" dirty="0"/>
          </a:p>
        </p:txBody>
      </p:sp>
      <p:sp>
        <p:nvSpPr>
          <p:cNvPr id="29" name="Freeform 28"/>
          <p:cNvSpPr/>
          <p:nvPr/>
        </p:nvSpPr>
        <p:spPr>
          <a:xfrm>
            <a:off x="5084903" y="2302556"/>
            <a:ext cx="1575387" cy="1008140"/>
          </a:xfrm>
          <a:custGeom>
            <a:avLst/>
            <a:gdLst>
              <a:gd name="connsiteX0" fmla="*/ 0 w 1216325"/>
              <a:gd name="connsiteY0" fmla="*/ 0 h 370936"/>
              <a:gd name="connsiteX1" fmla="*/ 319178 w 1216325"/>
              <a:gd name="connsiteY1" fmla="*/ 370936 h 370936"/>
              <a:gd name="connsiteX2" fmla="*/ 1216325 w 1216325"/>
              <a:gd name="connsiteY2" fmla="*/ 370936 h 370936"/>
              <a:gd name="connsiteX0" fmla="*/ 0 w 817542"/>
              <a:gd name="connsiteY0" fmla="*/ 0 h 374834"/>
              <a:gd name="connsiteX1" fmla="*/ 319178 w 817542"/>
              <a:gd name="connsiteY1" fmla="*/ 370936 h 374834"/>
              <a:gd name="connsiteX2" fmla="*/ 817542 w 817542"/>
              <a:gd name="connsiteY2" fmla="*/ 374834 h 374834"/>
              <a:gd name="connsiteX0" fmla="*/ 0 w 568302"/>
              <a:gd name="connsiteY0" fmla="*/ 0 h 370936"/>
              <a:gd name="connsiteX1" fmla="*/ 319178 w 568302"/>
              <a:gd name="connsiteY1" fmla="*/ 370936 h 370936"/>
              <a:gd name="connsiteX2" fmla="*/ 568302 w 568302"/>
              <a:gd name="connsiteY2" fmla="*/ 370936 h 3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302" h="370936">
                <a:moveTo>
                  <a:pt x="0" y="0"/>
                </a:moveTo>
                <a:lnTo>
                  <a:pt x="319178" y="370936"/>
                </a:lnTo>
                <a:lnTo>
                  <a:pt x="568302" y="37093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660290" y="3131678"/>
            <a:ext cx="243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Q4/2015 </a:t>
            </a:r>
            <a:r>
              <a:rPr lang="en-US" b="1" dirty="0" smtClean="0"/>
              <a:t>20/20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3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 flipH="1">
            <a:off x="4033082" y="1398912"/>
            <a:ext cx="12125" cy="1935175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094994" y="3334087"/>
            <a:ext cx="0" cy="262915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316520" y="3336720"/>
            <a:ext cx="0" cy="2626517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078380" y="3660966"/>
            <a:ext cx="1980888" cy="284385"/>
          </a:xfrm>
          <a:custGeom>
            <a:avLst/>
            <a:gdLst>
              <a:gd name="connsiteX0" fmla="*/ 0 w 1383235"/>
              <a:gd name="connsiteY0" fmla="*/ 0 h 702014"/>
              <a:gd name="connsiteX1" fmla="*/ 1383235 w 1383235"/>
              <a:gd name="connsiteY1" fmla="*/ 0 h 702014"/>
              <a:gd name="connsiteX2" fmla="*/ 1383235 w 1383235"/>
              <a:gd name="connsiteY2" fmla="*/ 702014 h 702014"/>
              <a:gd name="connsiteX3" fmla="*/ 0 w 1383235"/>
              <a:gd name="connsiteY3" fmla="*/ 702014 h 702014"/>
              <a:gd name="connsiteX4" fmla="*/ 0 w 1383235"/>
              <a:gd name="connsiteY4" fmla="*/ 0 h 70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235" h="702014">
                <a:moveTo>
                  <a:pt x="0" y="0"/>
                </a:moveTo>
                <a:lnTo>
                  <a:pt x="1383235" y="0"/>
                </a:lnTo>
                <a:lnTo>
                  <a:pt x="1383235" y="702014"/>
                </a:lnTo>
                <a:lnTo>
                  <a:pt x="0" y="7020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Market Requirements </a:t>
            </a:r>
            <a:r>
              <a:rPr lang="en-US" sz="1200" b="1" dirty="0" smtClean="0">
                <a:solidFill>
                  <a:schemeClr val="tx1"/>
                </a:solidFill>
              </a:rPr>
              <a:t>Group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258880" y="3680628"/>
            <a:ext cx="2118178" cy="284385"/>
          </a:xfrm>
          <a:custGeom>
            <a:avLst/>
            <a:gdLst>
              <a:gd name="connsiteX0" fmla="*/ 0 w 1495780"/>
              <a:gd name="connsiteY0" fmla="*/ 0 h 300843"/>
              <a:gd name="connsiteX1" fmla="*/ 1495780 w 1495780"/>
              <a:gd name="connsiteY1" fmla="*/ 0 h 300843"/>
              <a:gd name="connsiteX2" fmla="*/ 1495780 w 1495780"/>
              <a:gd name="connsiteY2" fmla="*/ 300843 h 300843"/>
              <a:gd name="connsiteX3" fmla="*/ 0 w 1495780"/>
              <a:gd name="connsiteY3" fmla="*/ 300843 h 300843"/>
              <a:gd name="connsiteX4" fmla="*/ 0 w 1495780"/>
              <a:gd name="connsiteY4" fmla="*/ 0 h 30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780" h="300843">
                <a:moveTo>
                  <a:pt x="0" y="0"/>
                </a:moveTo>
                <a:lnTo>
                  <a:pt x="1495780" y="0"/>
                </a:lnTo>
                <a:lnTo>
                  <a:pt x="1495780" y="300843"/>
                </a:lnTo>
                <a:lnTo>
                  <a:pt x="0" y="300843"/>
                </a:lnTo>
                <a:lnTo>
                  <a:pt x="0" y="0"/>
                </a:lnTo>
                <a:close/>
              </a:path>
            </a:pathLst>
          </a:custGeom>
          <a:solidFill>
            <a:srgbClr val="00703C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CFEAC8"/>
                </a:solidFill>
              </a:rPr>
              <a:t>Steering Committee</a:t>
            </a:r>
          </a:p>
        </p:txBody>
      </p:sp>
      <p:sp>
        <p:nvSpPr>
          <p:cNvPr id="37" name="Freeform 36"/>
          <p:cNvSpPr/>
          <p:nvPr/>
        </p:nvSpPr>
        <p:spPr>
          <a:xfrm>
            <a:off x="5269359" y="4112060"/>
            <a:ext cx="2118178" cy="284385"/>
          </a:xfrm>
          <a:custGeom>
            <a:avLst/>
            <a:gdLst>
              <a:gd name="connsiteX0" fmla="*/ 0 w 1761642"/>
              <a:gd name="connsiteY0" fmla="*/ 0 h 417790"/>
              <a:gd name="connsiteX1" fmla="*/ 1761642 w 1761642"/>
              <a:gd name="connsiteY1" fmla="*/ 0 h 417790"/>
              <a:gd name="connsiteX2" fmla="*/ 1761642 w 1761642"/>
              <a:gd name="connsiteY2" fmla="*/ 417790 h 417790"/>
              <a:gd name="connsiteX3" fmla="*/ 0 w 1761642"/>
              <a:gd name="connsiteY3" fmla="*/ 417790 h 417790"/>
              <a:gd name="connsiteX4" fmla="*/ 0 w 1761642"/>
              <a:gd name="connsiteY4" fmla="*/ 0 h 4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642" h="417790">
                <a:moveTo>
                  <a:pt x="0" y="0"/>
                </a:moveTo>
                <a:lnTo>
                  <a:pt x="1761642" y="0"/>
                </a:lnTo>
                <a:lnTo>
                  <a:pt x="1761642" y="417790"/>
                </a:lnTo>
                <a:lnTo>
                  <a:pt x="0" y="417790"/>
                </a:lnTo>
                <a:lnTo>
                  <a:pt x="0" y="0"/>
                </a:lnTo>
                <a:close/>
              </a:path>
            </a:pathLst>
          </a:custGeom>
          <a:solidFill>
            <a:srgbClr val="00703C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CFEAC8"/>
                </a:solidFill>
              </a:rPr>
              <a:t>Technical Committee</a:t>
            </a:r>
          </a:p>
        </p:txBody>
      </p:sp>
      <p:sp>
        <p:nvSpPr>
          <p:cNvPr id="28" name="Freeform 27"/>
          <p:cNvSpPr/>
          <p:nvPr/>
        </p:nvSpPr>
        <p:spPr>
          <a:xfrm>
            <a:off x="3528099" y="1405810"/>
            <a:ext cx="2118178" cy="284385"/>
          </a:xfrm>
          <a:custGeom>
            <a:avLst/>
            <a:gdLst>
              <a:gd name="connsiteX0" fmla="*/ 0 w 3199420"/>
              <a:gd name="connsiteY0" fmla="*/ 0 h 300843"/>
              <a:gd name="connsiteX1" fmla="*/ 3199420 w 3199420"/>
              <a:gd name="connsiteY1" fmla="*/ 0 h 300843"/>
              <a:gd name="connsiteX2" fmla="*/ 3199420 w 3199420"/>
              <a:gd name="connsiteY2" fmla="*/ 300843 h 300843"/>
              <a:gd name="connsiteX3" fmla="*/ 0 w 3199420"/>
              <a:gd name="connsiteY3" fmla="*/ 300843 h 300843"/>
              <a:gd name="connsiteX4" fmla="*/ 0 w 3199420"/>
              <a:gd name="connsiteY4" fmla="*/ 0 h 30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9420" h="300843">
                <a:moveTo>
                  <a:pt x="0" y="0"/>
                </a:moveTo>
                <a:lnTo>
                  <a:pt x="3199420" y="0"/>
                </a:lnTo>
                <a:lnTo>
                  <a:pt x="3199420" y="300843"/>
                </a:lnTo>
                <a:lnTo>
                  <a:pt x="0" y="3008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13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83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Board of Directors</a:t>
            </a:r>
          </a:p>
        </p:txBody>
      </p:sp>
      <p:sp>
        <p:nvSpPr>
          <p:cNvPr id="32" name="Freeform 31"/>
          <p:cNvSpPr/>
          <p:nvPr/>
        </p:nvSpPr>
        <p:spPr>
          <a:xfrm>
            <a:off x="685668" y="5459894"/>
            <a:ext cx="2118178" cy="284385"/>
          </a:xfrm>
          <a:custGeom>
            <a:avLst/>
            <a:gdLst>
              <a:gd name="connsiteX0" fmla="*/ 0 w 1205569"/>
              <a:gd name="connsiteY0" fmla="*/ 0 h 246580"/>
              <a:gd name="connsiteX1" fmla="*/ 1205569 w 1205569"/>
              <a:gd name="connsiteY1" fmla="*/ 0 h 246580"/>
              <a:gd name="connsiteX2" fmla="*/ 1205569 w 1205569"/>
              <a:gd name="connsiteY2" fmla="*/ 246580 h 246580"/>
              <a:gd name="connsiteX3" fmla="*/ 0 w 1205569"/>
              <a:gd name="connsiteY3" fmla="*/ 246580 h 246580"/>
              <a:gd name="connsiteX4" fmla="*/ 0 w 1205569"/>
              <a:gd name="connsiteY4" fmla="*/ 0 h 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5569" h="246580">
                <a:moveTo>
                  <a:pt x="0" y="0"/>
                </a:moveTo>
                <a:lnTo>
                  <a:pt x="1205569" y="0"/>
                </a:lnTo>
                <a:lnTo>
                  <a:pt x="1205569" y="246580"/>
                </a:lnTo>
                <a:lnTo>
                  <a:pt x="0" y="2465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rgbClr val="00703C"/>
                </a:solidFill>
              </a:rPr>
              <a:t>Birds of a Feather</a:t>
            </a:r>
            <a:endParaRPr lang="en-US" sz="1200" kern="1200" dirty="0">
              <a:solidFill>
                <a:srgbClr val="00703C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85668" y="4986130"/>
            <a:ext cx="2118178" cy="284385"/>
          </a:xfrm>
          <a:custGeom>
            <a:avLst/>
            <a:gdLst>
              <a:gd name="connsiteX0" fmla="*/ 0 w 1566912"/>
              <a:gd name="connsiteY0" fmla="*/ 0 h 308331"/>
              <a:gd name="connsiteX1" fmla="*/ 1566912 w 1566912"/>
              <a:gd name="connsiteY1" fmla="*/ 0 h 308331"/>
              <a:gd name="connsiteX2" fmla="*/ 1566912 w 1566912"/>
              <a:gd name="connsiteY2" fmla="*/ 308331 h 308331"/>
              <a:gd name="connsiteX3" fmla="*/ 0 w 1566912"/>
              <a:gd name="connsiteY3" fmla="*/ 308331 h 308331"/>
              <a:gd name="connsiteX4" fmla="*/ 0 w 1566912"/>
              <a:gd name="connsiteY4" fmla="*/ 0 h 30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912" h="308331">
                <a:moveTo>
                  <a:pt x="0" y="0"/>
                </a:moveTo>
                <a:lnTo>
                  <a:pt x="1566912" y="0"/>
                </a:lnTo>
                <a:lnTo>
                  <a:pt x="1566912" y="308331"/>
                </a:lnTo>
                <a:lnTo>
                  <a:pt x="0" y="308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00703C"/>
                </a:solidFill>
              </a:rPr>
              <a:t>Innovation Track</a:t>
            </a:r>
          </a:p>
        </p:txBody>
      </p:sp>
      <p:sp>
        <p:nvSpPr>
          <p:cNvPr id="52" name="Freeform 51"/>
          <p:cNvSpPr/>
          <p:nvPr/>
        </p:nvSpPr>
        <p:spPr>
          <a:xfrm>
            <a:off x="685668" y="5828179"/>
            <a:ext cx="2118178" cy="284385"/>
          </a:xfrm>
          <a:custGeom>
            <a:avLst/>
            <a:gdLst>
              <a:gd name="connsiteX0" fmla="*/ 0 w 1665829"/>
              <a:gd name="connsiteY0" fmla="*/ 0 h 262840"/>
              <a:gd name="connsiteX1" fmla="*/ 1665829 w 1665829"/>
              <a:gd name="connsiteY1" fmla="*/ 0 h 262840"/>
              <a:gd name="connsiteX2" fmla="*/ 1665829 w 1665829"/>
              <a:gd name="connsiteY2" fmla="*/ 262840 h 262840"/>
              <a:gd name="connsiteX3" fmla="*/ 0 w 1665829"/>
              <a:gd name="connsiteY3" fmla="*/ 262840 h 262840"/>
              <a:gd name="connsiteX4" fmla="*/ 0 w 1665829"/>
              <a:gd name="connsiteY4" fmla="*/ 0 h 26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829" h="262840">
                <a:moveTo>
                  <a:pt x="0" y="0"/>
                </a:moveTo>
                <a:lnTo>
                  <a:pt x="1665829" y="0"/>
                </a:lnTo>
                <a:lnTo>
                  <a:pt x="1665829" y="262840"/>
                </a:lnTo>
                <a:lnTo>
                  <a:pt x="0" y="2628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rgbClr val="00703C"/>
                </a:solidFill>
              </a:rPr>
              <a:t>Broadband 20/20 </a:t>
            </a:r>
            <a:endParaRPr lang="en-US" sz="1200" kern="1200" dirty="0">
              <a:solidFill>
                <a:srgbClr val="00703C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85668" y="4648200"/>
            <a:ext cx="2626346" cy="284385"/>
            <a:chOff x="685668" y="4648200"/>
            <a:chExt cx="2626346" cy="284385"/>
          </a:xfrm>
        </p:grpSpPr>
        <p:sp>
          <p:nvSpPr>
            <p:cNvPr id="31" name="Freeform 30"/>
            <p:cNvSpPr/>
            <p:nvPr/>
          </p:nvSpPr>
          <p:spPr>
            <a:xfrm>
              <a:off x="685668" y="4648200"/>
              <a:ext cx="2118178" cy="284385"/>
            </a:xfrm>
            <a:custGeom>
              <a:avLst/>
              <a:gdLst>
                <a:gd name="connsiteX0" fmla="*/ 0 w 1665829"/>
                <a:gd name="connsiteY0" fmla="*/ 0 h 262840"/>
                <a:gd name="connsiteX1" fmla="*/ 1665829 w 1665829"/>
                <a:gd name="connsiteY1" fmla="*/ 0 h 262840"/>
                <a:gd name="connsiteX2" fmla="*/ 1665829 w 1665829"/>
                <a:gd name="connsiteY2" fmla="*/ 262840 h 262840"/>
                <a:gd name="connsiteX3" fmla="*/ 0 w 1665829"/>
                <a:gd name="connsiteY3" fmla="*/ 262840 h 262840"/>
                <a:gd name="connsiteX4" fmla="*/ 0 w 1665829"/>
                <a:gd name="connsiteY4" fmla="*/ 0 h 2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829" h="262840">
                  <a:moveTo>
                    <a:pt x="0" y="0"/>
                  </a:moveTo>
                  <a:lnTo>
                    <a:pt x="1665829" y="0"/>
                  </a:lnTo>
                  <a:lnTo>
                    <a:pt x="1665829" y="262840"/>
                  </a:lnTo>
                  <a:lnTo>
                    <a:pt x="0" y="262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rgbClr val="00703C"/>
                  </a:solidFill>
                </a:rPr>
                <a:t>Market Requirements</a:t>
              </a:r>
              <a:endParaRPr lang="en-US" sz="1200" kern="1200" dirty="0">
                <a:solidFill>
                  <a:srgbClr val="00703C"/>
                </a:solidFill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809896" y="4802033"/>
              <a:ext cx="502118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/>
        </p:nvCxnSpPr>
        <p:spPr>
          <a:xfrm>
            <a:off x="2803844" y="5150160"/>
            <a:ext cx="502118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808348" y="5963236"/>
            <a:ext cx="502118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7"/>
          <p:cNvGrpSpPr/>
          <p:nvPr/>
        </p:nvGrpSpPr>
        <p:grpSpPr>
          <a:xfrm>
            <a:off x="3731656" y="5828179"/>
            <a:ext cx="4726676" cy="284385"/>
            <a:chOff x="3731656" y="5828179"/>
            <a:chExt cx="4726676" cy="284385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733752" y="5963236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31656" y="5828179"/>
              <a:ext cx="2118178" cy="284385"/>
            </a:xfrm>
            <a:custGeom>
              <a:avLst/>
              <a:gdLst>
                <a:gd name="connsiteX0" fmla="*/ 0 w 1121441"/>
                <a:gd name="connsiteY0" fmla="*/ 0 h 396207"/>
                <a:gd name="connsiteX1" fmla="*/ 1121441 w 1121441"/>
                <a:gd name="connsiteY1" fmla="*/ 0 h 396207"/>
                <a:gd name="connsiteX2" fmla="*/ 1121441 w 1121441"/>
                <a:gd name="connsiteY2" fmla="*/ 396207 h 396207"/>
                <a:gd name="connsiteX3" fmla="*/ 0 w 1121441"/>
                <a:gd name="connsiteY3" fmla="*/ 396207 h 396207"/>
                <a:gd name="connsiteX4" fmla="*/ 0 w 1121441"/>
                <a:gd name="connsiteY4" fmla="*/ 0 h 3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441" h="396207">
                  <a:moveTo>
                    <a:pt x="0" y="0"/>
                  </a:moveTo>
                  <a:lnTo>
                    <a:pt x="1121441" y="0"/>
                  </a:lnTo>
                  <a:lnTo>
                    <a:pt x="1121441" y="396207"/>
                  </a:lnTo>
                  <a:lnTo>
                    <a:pt x="0" y="396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Physical Layer Transmission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40154" y="5828179"/>
              <a:ext cx="2118178" cy="284385"/>
            </a:xfrm>
            <a:custGeom>
              <a:avLst/>
              <a:gdLst>
                <a:gd name="connsiteX0" fmla="*/ 0 w 1118216"/>
                <a:gd name="connsiteY0" fmla="*/ 0 h 246592"/>
                <a:gd name="connsiteX1" fmla="*/ 1118216 w 1118216"/>
                <a:gd name="connsiteY1" fmla="*/ 0 h 246592"/>
                <a:gd name="connsiteX2" fmla="*/ 1118216 w 1118216"/>
                <a:gd name="connsiteY2" fmla="*/ 246592 h 246592"/>
                <a:gd name="connsiteX3" fmla="*/ 0 w 1118216"/>
                <a:gd name="connsiteY3" fmla="*/ 246592 h 246592"/>
                <a:gd name="connsiteX4" fmla="*/ 0 w 1118216"/>
                <a:gd name="connsiteY4" fmla="*/ 0 h 24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8216" h="246592">
                  <a:moveTo>
                    <a:pt x="0" y="0"/>
                  </a:moveTo>
                  <a:lnTo>
                    <a:pt x="1118216" y="0"/>
                  </a:lnTo>
                  <a:lnTo>
                    <a:pt x="1118216" y="246592"/>
                  </a:lnTo>
                  <a:lnTo>
                    <a:pt x="0" y="246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Architecture &amp; Migration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731656" y="5041526"/>
            <a:ext cx="4726676" cy="284385"/>
            <a:chOff x="3731656" y="5091610"/>
            <a:chExt cx="4726676" cy="28438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728888" y="5213645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3731656" y="5091610"/>
              <a:ext cx="2118178" cy="284385"/>
            </a:xfrm>
            <a:custGeom>
              <a:avLst/>
              <a:gdLst>
                <a:gd name="connsiteX0" fmla="*/ 0 w 1111375"/>
                <a:gd name="connsiteY0" fmla="*/ 0 h 238367"/>
                <a:gd name="connsiteX1" fmla="*/ 1111375 w 1111375"/>
                <a:gd name="connsiteY1" fmla="*/ 0 h 238367"/>
                <a:gd name="connsiteX2" fmla="*/ 1111375 w 1111375"/>
                <a:gd name="connsiteY2" fmla="*/ 238367 h 238367"/>
                <a:gd name="connsiteX3" fmla="*/ 0 w 1111375"/>
                <a:gd name="connsiteY3" fmla="*/ 238367 h 238367"/>
                <a:gd name="connsiteX4" fmla="*/ 0 w 1111375"/>
                <a:gd name="connsiteY4" fmla="*/ 0 h 23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375" h="238367">
                  <a:moveTo>
                    <a:pt x="0" y="0"/>
                  </a:moveTo>
                  <a:lnTo>
                    <a:pt x="1111375" y="0"/>
                  </a:lnTo>
                  <a:lnTo>
                    <a:pt x="1111375" y="238367"/>
                  </a:lnTo>
                  <a:lnTo>
                    <a:pt x="0" y="238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Fiber to the Distribution Point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340154" y="5091610"/>
              <a:ext cx="2118178" cy="284385"/>
            </a:xfrm>
            <a:custGeom>
              <a:avLst/>
              <a:gdLst>
                <a:gd name="connsiteX0" fmla="*/ 0 w 1120725"/>
                <a:gd name="connsiteY0" fmla="*/ 0 h 386409"/>
                <a:gd name="connsiteX1" fmla="*/ 1120725 w 1120725"/>
                <a:gd name="connsiteY1" fmla="*/ 0 h 386409"/>
                <a:gd name="connsiteX2" fmla="*/ 1120725 w 1120725"/>
                <a:gd name="connsiteY2" fmla="*/ 386409 h 386409"/>
                <a:gd name="connsiteX3" fmla="*/ 0 w 1120725"/>
                <a:gd name="connsiteY3" fmla="*/ 386409 h 386409"/>
                <a:gd name="connsiteX4" fmla="*/ 0 w 1120725"/>
                <a:gd name="connsiteY4" fmla="*/ 0 h 38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725" h="386409">
                  <a:moveTo>
                    <a:pt x="0" y="0"/>
                  </a:moveTo>
                  <a:lnTo>
                    <a:pt x="1120725" y="0"/>
                  </a:lnTo>
                  <a:lnTo>
                    <a:pt x="1120725" y="386409"/>
                  </a:lnTo>
                  <a:lnTo>
                    <a:pt x="0" y="38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Routing &amp; Transport</a:t>
              </a: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3731656" y="5434852"/>
            <a:ext cx="4726676" cy="284385"/>
            <a:chOff x="3731656" y="5459894"/>
            <a:chExt cx="4726676" cy="284385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5740289" y="5615110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731656" y="5459894"/>
              <a:ext cx="2118178" cy="284385"/>
            </a:xfrm>
            <a:custGeom>
              <a:avLst/>
              <a:gdLst>
                <a:gd name="connsiteX0" fmla="*/ 0 w 1108721"/>
                <a:gd name="connsiteY0" fmla="*/ 0 h 391740"/>
                <a:gd name="connsiteX1" fmla="*/ 1108721 w 1108721"/>
                <a:gd name="connsiteY1" fmla="*/ 0 h 391740"/>
                <a:gd name="connsiteX2" fmla="*/ 1108721 w 1108721"/>
                <a:gd name="connsiteY2" fmla="*/ 391740 h 391740"/>
                <a:gd name="connsiteX3" fmla="*/ 0 w 1108721"/>
                <a:gd name="connsiteY3" fmla="*/ 391740 h 391740"/>
                <a:gd name="connsiteX4" fmla="*/ 0 w 1108721"/>
                <a:gd name="connsiteY4" fmla="*/ 0 h 39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721" h="391740">
                  <a:moveTo>
                    <a:pt x="0" y="0"/>
                  </a:moveTo>
                  <a:lnTo>
                    <a:pt x="1108721" y="0"/>
                  </a:lnTo>
                  <a:lnTo>
                    <a:pt x="1108721" y="391740"/>
                  </a:lnTo>
                  <a:lnTo>
                    <a:pt x="0" y="391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Fiber Access Networks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340154" y="5459894"/>
              <a:ext cx="2118178" cy="284385"/>
            </a:xfrm>
            <a:custGeom>
              <a:avLst/>
              <a:gdLst>
                <a:gd name="connsiteX0" fmla="*/ 0 w 1136465"/>
                <a:gd name="connsiteY0" fmla="*/ 0 h 300843"/>
                <a:gd name="connsiteX1" fmla="*/ 1136465 w 1136465"/>
                <a:gd name="connsiteY1" fmla="*/ 0 h 300843"/>
                <a:gd name="connsiteX2" fmla="*/ 1136465 w 1136465"/>
                <a:gd name="connsiteY2" fmla="*/ 300843 h 300843"/>
                <a:gd name="connsiteX3" fmla="*/ 0 w 1136465"/>
                <a:gd name="connsiteY3" fmla="*/ 300843 h 300843"/>
                <a:gd name="connsiteX4" fmla="*/ 0 w 1136465"/>
                <a:gd name="connsiteY4" fmla="*/ 0 h 30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465" h="300843">
                  <a:moveTo>
                    <a:pt x="0" y="0"/>
                  </a:moveTo>
                  <a:lnTo>
                    <a:pt x="1136465" y="0"/>
                  </a:lnTo>
                  <a:lnTo>
                    <a:pt x="1136465" y="300843"/>
                  </a:lnTo>
                  <a:lnTo>
                    <a:pt x="0" y="300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SDN and NFV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3731656" y="4648200"/>
            <a:ext cx="4726675" cy="284385"/>
            <a:chOff x="3731656" y="4723325"/>
            <a:chExt cx="4726675" cy="284385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5735424" y="4865518"/>
              <a:ext cx="692985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3731656" y="4723325"/>
              <a:ext cx="2118178" cy="284385"/>
            </a:xfrm>
            <a:custGeom>
              <a:avLst/>
              <a:gdLst>
                <a:gd name="connsiteX0" fmla="*/ 0 w 1105845"/>
                <a:gd name="connsiteY0" fmla="*/ 0 h 227058"/>
                <a:gd name="connsiteX1" fmla="*/ 1105845 w 1105845"/>
                <a:gd name="connsiteY1" fmla="*/ 0 h 227058"/>
                <a:gd name="connsiteX2" fmla="*/ 1105845 w 1105845"/>
                <a:gd name="connsiteY2" fmla="*/ 227058 h 227058"/>
                <a:gd name="connsiteX3" fmla="*/ 0 w 1105845"/>
                <a:gd name="connsiteY3" fmla="*/ 227058 h 227058"/>
                <a:gd name="connsiteX4" fmla="*/ 0 w 1105845"/>
                <a:gd name="connsiteY4" fmla="*/ 0 h 22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845" h="227058">
                  <a:moveTo>
                    <a:pt x="0" y="0"/>
                  </a:moveTo>
                  <a:lnTo>
                    <a:pt x="1105845" y="0"/>
                  </a:lnTo>
                  <a:lnTo>
                    <a:pt x="1105845" y="227058"/>
                  </a:lnTo>
                  <a:lnTo>
                    <a:pt x="0" y="227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Broadband User Services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340153" y="4723325"/>
              <a:ext cx="2118178" cy="284385"/>
            </a:xfrm>
            <a:custGeom>
              <a:avLst/>
              <a:gdLst>
                <a:gd name="connsiteX0" fmla="*/ 0 w 1071291"/>
                <a:gd name="connsiteY0" fmla="*/ 0 h 236856"/>
                <a:gd name="connsiteX1" fmla="*/ 1071291 w 1071291"/>
                <a:gd name="connsiteY1" fmla="*/ 0 h 236856"/>
                <a:gd name="connsiteX2" fmla="*/ 1071291 w 1071291"/>
                <a:gd name="connsiteY2" fmla="*/ 236856 h 236856"/>
                <a:gd name="connsiteX3" fmla="*/ 0 w 1071291"/>
                <a:gd name="connsiteY3" fmla="*/ 236856 h 236856"/>
                <a:gd name="connsiteX4" fmla="*/ 0 w 1071291"/>
                <a:gd name="connsiteY4" fmla="*/ 0 h 23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1291" h="236856">
                  <a:moveTo>
                    <a:pt x="0" y="0"/>
                  </a:moveTo>
                  <a:lnTo>
                    <a:pt x="1071291" y="0"/>
                  </a:lnTo>
                  <a:lnTo>
                    <a:pt x="1071291" y="236856"/>
                  </a:lnTo>
                  <a:lnTo>
                    <a:pt x="0" y="236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3C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" tIns="0" rIns="9144" bIns="0" rtlCol="0" anchor="ctr" anchorCtr="0"/>
            <a:lstStyle/>
            <a:p>
              <a:pPr algn="ctr"/>
              <a:r>
                <a:rPr lang="en-US" sz="1200" b="1" dirty="0">
                  <a:solidFill>
                    <a:srgbClr val="CFEAC8"/>
                  </a:solidFill>
                </a:rPr>
                <a:t>Converged Wireless-Wireline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3309400" y="3334087"/>
            <a:ext cx="2777381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87"/>
          <p:cNvGrpSpPr/>
          <p:nvPr/>
        </p:nvGrpSpPr>
        <p:grpSpPr>
          <a:xfrm>
            <a:off x="2320064" y="2726688"/>
            <a:ext cx="345795" cy="1097718"/>
            <a:chOff x="3369848" y="4704588"/>
            <a:chExt cx="516352" cy="1023571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375943" y="4704588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369848" y="5029200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380479" y="5403547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3374384" y="5728159"/>
              <a:ext cx="505721" cy="0"/>
            </a:xfrm>
            <a:prstGeom prst="line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>
            <a:off x="2665859" y="2047815"/>
            <a:ext cx="0" cy="1776591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803846" y="2026568"/>
            <a:ext cx="1576998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049289" y="2383068"/>
            <a:ext cx="3386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45207" y="2731194"/>
            <a:ext cx="338675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85"/>
          <p:cNvGrpSpPr/>
          <p:nvPr/>
        </p:nvGrpSpPr>
        <p:grpSpPr>
          <a:xfrm>
            <a:off x="685668" y="2598608"/>
            <a:ext cx="1825840" cy="1379338"/>
            <a:chOff x="86674" y="4572000"/>
            <a:chExt cx="1975104" cy="1286168"/>
          </a:xfrm>
        </p:grpSpPr>
        <p:sp>
          <p:nvSpPr>
            <p:cNvPr id="47" name="Freeform 46"/>
            <p:cNvSpPr/>
            <p:nvPr/>
          </p:nvSpPr>
          <p:spPr>
            <a:xfrm>
              <a:off x="86674" y="5592992"/>
              <a:ext cx="1975104" cy="265176"/>
            </a:xfrm>
            <a:custGeom>
              <a:avLst/>
              <a:gdLst>
                <a:gd name="connsiteX0" fmla="*/ 0 w 1174871"/>
                <a:gd name="connsiteY0" fmla="*/ 0 h 355344"/>
                <a:gd name="connsiteX1" fmla="*/ 1174871 w 1174871"/>
                <a:gd name="connsiteY1" fmla="*/ 0 h 355344"/>
                <a:gd name="connsiteX2" fmla="*/ 1174871 w 1174871"/>
                <a:gd name="connsiteY2" fmla="*/ 355344 h 355344"/>
                <a:gd name="connsiteX3" fmla="*/ 0 w 1174871"/>
                <a:gd name="connsiteY3" fmla="*/ 355344 h 355344"/>
                <a:gd name="connsiteX4" fmla="*/ 0 w 1174871"/>
                <a:gd name="connsiteY4" fmla="*/ 0 h 3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871" h="355344">
                  <a:moveTo>
                    <a:pt x="0" y="0"/>
                  </a:moveTo>
                  <a:lnTo>
                    <a:pt x="1174871" y="0"/>
                  </a:lnTo>
                  <a:lnTo>
                    <a:pt x="1174871" y="355344"/>
                  </a:lnTo>
                  <a:lnTo>
                    <a:pt x="0" y="35534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Dr. Strategic Marketing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86674" y="5252662"/>
              <a:ext cx="1975104" cy="265176"/>
            </a:xfrm>
            <a:custGeom>
              <a:avLst/>
              <a:gdLst>
                <a:gd name="connsiteX0" fmla="*/ 0 w 871892"/>
                <a:gd name="connsiteY0" fmla="*/ 0 h 200536"/>
                <a:gd name="connsiteX1" fmla="*/ 871892 w 871892"/>
                <a:gd name="connsiteY1" fmla="*/ 0 h 200536"/>
                <a:gd name="connsiteX2" fmla="*/ 871892 w 871892"/>
                <a:gd name="connsiteY2" fmla="*/ 200536 h 200536"/>
                <a:gd name="connsiteX3" fmla="*/ 0 w 871892"/>
                <a:gd name="connsiteY3" fmla="*/ 200536 h 200536"/>
                <a:gd name="connsiteX4" fmla="*/ 0 w 871892"/>
                <a:gd name="connsiteY4" fmla="*/ 0 h 20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892" h="200536">
                  <a:moveTo>
                    <a:pt x="0" y="0"/>
                  </a:moveTo>
                  <a:lnTo>
                    <a:pt x="871892" y="0"/>
                  </a:lnTo>
                  <a:lnTo>
                    <a:pt x="871892" y="200536"/>
                  </a:lnTo>
                  <a:lnTo>
                    <a:pt x="0" y="2005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Public Relations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86674" y="4912331"/>
              <a:ext cx="1975104" cy="265176"/>
            </a:xfrm>
            <a:custGeom>
              <a:avLst/>
              <a:gdLst>
                <a:gd name="connsiteX0" fmla="*/ 0 w 690423"/>
                <a:gd name="connsiteY0" fmla="*/ 0 h 211631"/>
                <a:gd name="connsiteX1" fmla="*/ 690423 w 690423"/>
                <a:gd name="connsiteY1" fmla="*/ 0 h 211631"/>
                <a:gd name="connsiteX2" fmla="*/ 690423 w 690423"/>
                <a:gd name="connsiteY2" fmla="*/ 211631 h 211631"/>
                <a:gd name="connsiteX3" fmla="*/ 0 w 690423"/>
                <a:gd name="connsiteY3" fmla="*/ 211631 h 211631"/>
                <a:gd name="connsiteX4" fmla="*/ 0 w 690423"/>
                <a:gd name="connsiteY4" fmla="*/ 0 h 21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423" h="211631">
                  <a:moveTo>
                    <a:pt x="0" y="0"/>
                  </a:moveTo>
                  <a:lnTo>
                    <a:pt x="690423" y="0"/>
                  </a:lnTo>
                  <a:lnTo>
                    <a:pt x="690423" y="211631"/>
                  </a:lnTo>
                  <a:lnTo>
                    <a:pt x="0" y="2116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Secretariat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86674" y="4572000"/>
              <a:ext cx="1975104" cy="265176"/>
            </a:xfrm>
            <a:custGeom>
              <a:avLst/>
              <a:gdLst>
                <a:gd name="connsiteX0" fmla="*/ 0 w 1036946"/>
                <a:gd name="connsiteY0" fmla="*/ 0 h 230491"/>
                <a:gd name="connsiteX1" fmla="*/ 1036946 w 1036946"/>
                <a:gd name="connsiteY1" fmla="*/ 0 h 230491"/>
                <a:gd name="connsiteX2" fmla="*/ 1036946 w 1036946"/>
                <a:gd name="connsiteY2" fmla="*/ 230491 h 230491"/>
                <a:gd name="connsiteX3" fmla="*/ 0 w 1036946"/>
                <a:gd name="connsiteY3" fmla="*/ 230491 h 230491"/>
                <a:gd name="connsiteX4" fmla="*/ 0 w 1036946"/>
                <a:gd name="connsiteY4" fmla="*/ 0 h 2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46" h="230491">
                  <a:moveTo>
                    <a:pt x="0" y="0"/>
                  </a:moveTo>
                  <a:lnTo>
                    <a:pt x="1036946" y="0"/>
                  </a:lnTo>
                  <a:lnTo>
                    <a:pt x="1036946" y="230491"/>
                  </a:lnTo>
                  <a:lnTo>
                    <a:pt x="0" y="23049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032"/>
                </a:gs>
                <a:gs pos="100000">
                  <a:srgbClr val="006032"/>
                </a:gs>
                <a:gs pos="56000">
                  <a:schemeClr val="bg1">
                    <a:lumMod val="95000"/>
                  </a:schemeClr>
                </a:gs>
                <a:gs pos="2000">
                  <a:srgbClr val="97C642"/>
                </a:gs>
                <a:gs pos="97000">
                  <a:srgbClr val="97C642"/>
                </a:gs>
                <a:gs pos="95000">
                  <a:srgbClr val="A5CE5B"/>
                </a:gs>
                <a:gs pos="64000">
                  <a:schemeClr val="bg1"/>
                </a:gs>
              </a:gsLst>
              <a:lin ang="4200000" scaled="0"/>
              <a:tileRect/>
            </a:gradFill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rgbClr val="00703C"/>
                  </a:solidFill>
                </a:rPr>
                <a:t>Software Architect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2327184" y="2822297"/>
            <a:ext cx="2163469" cy="0"/>
          </a:xfrm>
          <a:prstGeom prst="line">
            <a:avLst/>
          </a:prstGeom>
          <a:ln w="12700" cap="flat" cmpd="sng" algn="ctr">
            <a:solidFill>
              <a:srgbClr val="007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52474" y="3903696"/>
            <a:ext cx="722165" cy="0"/>
          </a:xfrm>
          <a:prstGeom prst="line">
            <a:avLst/>
          </a:prstGeom>
          <a:ln w="12700" cap="flat" cmpd="sng" algn="ctr">
            <a:solidFill>
              <a:srgbClr val="007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4"/>
          <p:cNvGrpSpPr/>
          <p:nvPr/>
        </p:nvGrpSpPr>
        <p:grpSpPr>
          <a:xfrm>
            <a:off x="4359963" y="1905623"/>
            <a:ext cx="2245429" cy="1019865"/>
            <a:chOff x="4648200" y="1792224"/>
            <a:chExt cx="1975105" cy="950976"/>
          </a:xfrm>
        </p:grpSpPr>
        <p:sp>
          <p:nvSpPr>
            <p:cNvPr id="29" name="Freeform 28"/>
            <p:cNvSpPr/>
            <p:nvPr/>
          </p:nvSpPr>
          <p:spPr>
            <a:xfrm>
              <a:off x="4648201" y="2135124"/>
              <a:ext cx="1975104" cy="265176"/>
            </a:xfrm>
            <a:custGeom>
              <a:avLst/>
              <a:gdLst>
                <a:gd name="connsiteX0" fmla="*/ 0 w 1112590"/>
                <a:gd name="connsiteY0" fmla="*/ 0 h 281237"/>
                <a:gd name="connsiteX1" fmla="*/ 1112590 w 1112590"/>
                <a:gd name="connsiteY1" fmla="*/ 0 h 281237"/>
                <a:gd name="connsiteX2" fmla="*/ 1112590 w 1112590"/>
                <a:gd name="connsiteY2" fmla="*/ 281237 h 281237"/>
                <a:gd name="connsiteX3" fmla="*/ 0 w 1112590"/>
                <a:gd name="connsiteY3" fmla="*/ 281237 h 281237"/>
                <a:gd name="connsiteX4" fmla="*/ 0 w 1112590"/>
                <a:gd name="connsiteY4" fmla="*/ 0 h 28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590" h="281237">
                  <a:moveTo>
                    <a:pt x="0" y="0"/>
                  </a:moveTo>
                  <a:lnTo>
                    <a:pt x="1112590" y="0"/>
                  </a:lnTo>
                  <a:lnTo>
                    <a:pt x="1112590" y="281237"/>
                  </a:lnTo>
                  <a:lnTo>
                    <a:pt x="0" y="281237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Service Provider Action Council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648200" y="2478024"/>
              <a:ext cx="1975104" cy="265176"/>
            </a:xfrm>
            <a:custGeom>
              <a:avLst/>
              <a:gdLst>
                <a:gd name="connsiteX0" fmla="*/ 0 w 1423837"/>
                <a:gd name="connsiteY0" fmla="*/ 0 h 453572"/>
                <a:gd name="connsiteX1" fmla="*/ 1423837 w 1423837"/>
                <a:gd name="connsiteY1" fmla="*/ 0 h 453572"/>
                <a:gd name="connsiteX2" fmla="*/ 1423837 w 1423837"/>
                <a:gd name="connsiteY2" fmla="*/ 453572 h 453572"/>
                <a:gd name="connsiteX3" fmla="*/ 0 w 1423837"/>
                <a:gd name="connsiteY3" fmla="*/ 453572 h 453572"/>
                <a:gd name="connsiteX4" fmla="*/ 0 w 1423837"/>
                <a:gd name="connsiteY4" fmla="*/ 0 h 45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837" h="453572">
                  <a:moveTo>
                    <a:pt x="0" y="0"/>
                  </a:moveTo>
                  <a:lnTo>
                    <a:pt x="1423837" y="0"/>
                  </a:lnTo>
                  <a:lnTo>
                    <a:pt x="1423837" y="453572"/>
                  </a:lnTo>
                  <a:lnTo>
                    <a:pt x="0" y="453572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Software Advisory Group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648200" y="1792224"/>
              <a:ext cx="1975104" cy="265176"/>
            </a:xfrm>
            <a:custGeom>
              <a:avLst/>
              <a:gdLst>
                <a:gd name="connsiteX0" fmla="*/ 0 w 1275443"/>
                <a:gd name="connsiteY0" fmla="*/ 0 h 300843"/>
                <a:gd name="connsiteX1" fmla="*/ 1275443 w 1275443"/>
                <a:gd name="connsiteY1" fmla="*/ 0 h 300843"/>
                <a:gd name="connsiteX2" fmla="*/ 1275443 w 1275443"/>
                <a:gd name="connsiteY2" fmla="*/ 300843 h 300843"/>
                <a:gd name="connsiteX3" fmla="*/ 0 w 1275443"/>
                <a:gd name="connsiteY3" fmla="*/ 300843 h 300843"/>
                <a:gd name="connsiteX4" fmla="*/ 0 w 1275443"/>
                <a:gd name="connsiteY4" fmla="*/ 0 h 30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443" h="300843">
                  <a:moveTo>
                    <a:pt x="0" y="0"/>
                  </a:moveTo>
                  <a:lnTo>
                    <a:pt x="1275443" y="0"/>
                  </a:lnTo>
                  <a:lnTo>
                    <a:pt x="1275443" y="300843"/>
                  </a:lnTo>
                  <a:lnTo>
                    <a:pt x="0" y="300843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Advisory Board</a:t>
              </a:r>
            </a:p>
          </p:txBody>
        </p:sp>
      </p:grpSp>
      <p:sp>
        <p:nvSpPr>
          <p:cNvPr id="46" name="Freeform 45"/>
          <p:cNvSpPr/>
          <p:nvPr/>
        </p:nvSpPr>
        <p:spPr>
          <a:xfrm>
            <a:off x="689107" y="1905623"/>
            <a:ext cx="2118178" cy="284385"/>
          </a:xfrm>
          <a:custGeom>
            <a:avLst/>
            <a:gdLst>
              <a:gd name="connsiteX0" fmla="*/ 0 w 1986432"/>
              <a:gd name="connsiteY0" fmla="*/ 0 h 284910"/>
              <a:gd name="connsiteX1" fmla="*/ 1986432 w 1986432"/>
              <a:gd name="connsiteY1" fmla="*/ 0 h 284910"/>
              <a:gd name="connsiteX2" fmla="*/ 1986432 w 1986432"/>
              <a:gd name="connsiteY2" fmla="*/ 284910 h 284910"/>
              <a:gd name="connsiteX3" fmla="*/ 0 w 1986432"/>
              <a:gd name="connsiteY3" fmla="*/ 284910 h 284910"/>
              <a:gd name="connsiteX4" fmla="*/ 0 w 1986432"/>
              <a:gd name="connsiteY4" fmla="*/ 0 h 2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432" h="284910">
                <a:moveTo>
                  <a:pt x="0" y="0"/>
                </a:moveTo>
                <a:lnTo>
                  <a:pt x="1986432" y="0"/>
                </a:lnTo>
                <a:lnTo>
                  <a:pt x="1986432" y="284910"/>
                </a:lnTo>
                <a:lnTo>
                  <a:pt x="0" y="28491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56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64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>
                <a:solidFill>
                  <a:srgbClr val="00703C"/>
                </a:solidFill>
              </a:rPr>
              <a:t>Chief Executive Officer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BBF Organization Chart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066800" y="5238668"/>
            <a:ext cx="0" cy="304800"/>
          </a:xfrm>
          <a:prstGeom prst="line">
            <a:avLst/>
          </a:prstGeom>
          <a:ln w="12700" cap="flat" cmpd="sng" algn="ctr">
            <a:solidFill>
              <a:srgbClr val="00703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 and Software Guidelines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32051" y="1268700"/>
            <a:ext cx="3888540" cy="9233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BBF has created the SAG (Software Advisory Group) to enable and coordinate its software activities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51" y="2570401"/>
            <a:ext cx="3888540" cy="12003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SAG is defining a set of interdependent software guidelines, including processes and tools as needed, that apply to all BBF software deliverables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5575" y="4149101"/>
            <a:ext cx="3888540" cy="9361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guidelines will enable and encourage common approaches across BBF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5575" y="5517290"/>
            <a:ext cx="3888540" cy="9233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Example: YANG data models depend on BBF YANG BCPs, BBF GitHub guidelines etc.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4" y="1268700"/>
            <a:ext cx="4178300" cy="517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 smtClean="0"/>
              <a:t>and </a:t>
            </a:r>
            <a:r>
              <a:rPr lang="en-US" dirty="0" smtClean="0"/>
              <a:t>NFV Impact on BBF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0421" y="1226374"/>
            <a:ext cx="710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Broadband Forum SDN and NFV </a:t>
            </a:r>
            <a:r>
              <a:rPr lang="en-US" b="1" dirty="0" smtClean="0"/>
              <a:t>impacts most areas of the BBF’s work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9219" y="49167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Cross-Work </a:t>
            </a:r>
            <a:r>
              <a:rPr lang="en-US" dirty="0">
                <a:solidFill>
                  <a:prstClr val="black"/>
                </a:solidFill>
              </a:rPr>
              <a:t>Area support for software (data and information models, APIs), OAM, interoperability testing and certification, etc.</a:t>
            </a:r>
            <a:endParaRPr lang="en-US" sz="2400" dirty="0">
              <a:solidFill>
                <a:prstClr val="black"/>
              </a:solidFill>
              <a:ea typeface="MS Mincho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2224" y="2448947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Broadband User Services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72381" y="3896106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 and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  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2224" y="2931334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 to the Distribution Point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5576" y="3413720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 Access Networks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59084" y="2931334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 and Transport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95576" y="3896106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Layer Transmission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72381" y="3413720"/>
            <a:ext cx="3357395" cy="318661"/>
          </a:xfrm>
          <a:prstGeom prst="roundRect">
            <a:avLst/>
          </a:prstGeom>
          <a:solidFill>
            <a:srgbClr val="00703C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9144" bIns="0" rtlCol="0" anchor="ctr" anchorCtr="0"/>
          <a:lstStyle/>
          <a:p>
            <a:pPr algn="ctr"/>
            <a:r>
              <a:rPr lang="en-US" b="1" dirty="0">
                <a:solidFill>
                  <a:srgbClr val="CFEAC8"/>
                </a:solidFill>
              </a:rPr>
              <a:t>SDN and NFV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72381" y="2448947"/>
            <a:ext cx="3357395" cy="318661"/>
          </a:xfrm>
          <a:prstGeom prst="roundRect">
            <a:avLst/>
          </a:prstGeom>
          <a:gradFill flip="none" rotWithShape="1">
            <a:gsLst>
              <a:gs pos="0">
                <a:srgbClr val="006032"/>
              </a:gs>
              <a:gs pos="100000">
                <a:srgbClr val="006032"/>
              </a:gs>
              <a:gs pos="20000">
                <a:schemeClr val="bg1">
                  <a:lumMod val="95000"/>
                </a:schemeClr>
              </a:gs>
              <a:gs pos="2000">
                <a:srgbClr val="97C642"/>
              </a:gs>
              <a:gs pos="97000">
                <a:srgbClr val="97C642"/>
              </a:gs>
              <a:gs pos="95000">
                <a:srgbClr val="A5CE5B"/>
              </a:gs>
              <a:gs pos="50000">
                <a:schemeClr val="bg1"/>
              </a:gs>
            </a:gsLst>
            <a:lin ang="4200000" scaled="0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Converged Wireless-Wireline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9555" y="1926896"/>
            <a:ext cx="6906922" cy="318661"/>
          </a:xfrm>
          <a:prstGeom prst="round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Work Areas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9555" y="4452122"/>
            <a:ext cx="6906922" cy="1110909"/>
          </a:xfrm>
          <a:prstGeom prst="round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Supporting </a:t>
            </a:r>
            <a:r>
              <a:rPr lang="en-US" b="1" dirty="0">
                <a:solidFill>
                  <a:schemeClr val="tx1"/>
                </a:solidFill>
              </a:rPr>
              <a:t>Work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0" y="3617195"/>
            <a:ext cx="0" cy="509633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620000" y="2726182"/>
            <a:ext cx="0" cy="894025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399786" y="3057155"/>
            <a:ext cx="221019" cy="583369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575425" y="3630366"/>
            <a:ext cx="1052029" cy="1286334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114800" y="3565003"/>
            <a:ext cx="602146" cy="561825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3"/>
          </p:cNvCxnSpPr>
          <p:nvPr/>
        </p:nvCxnSpPr>
        <p:spPr>
          <a:xfrm flipH="1" flipV="1">
            <a:off x="4259619" y="2608278"/>
            <a:ext cx="457327" cy="959738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7" idx="3"/>
          </p:cNvCxnSpPr>
          <p:nvPr/>
        </p:nvCxnSpPr>
        <p:spPr>
          <a:xfrm flipH="1" flipV="1">
            <a:off x="4259619" y="3090665"/>
            <a:ext cx="458133" cy="497668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8" idx="3"/>
          </p:cNvCxnSpPr>
          <p:nvPr/>
        </p:nvCxnSpPr>
        <p:spPr>
          <a:xfrm flipH="1" flipV="1">
            <a:off x="4252971" y="3573051"/>
            <a:ext cx="471429" cy="5123"/>
          </a:xfrm>
          <a:prstGeom prst="straightConnector1">
            <a:avLst/>
          </a:prstGeom>
          <a:ln w="57150" cmpd="dbl">
            <a:solidFill>
              <a:srgbClr val="507E2A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NFV/SDN Projects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86800" cy="543985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ea typeface="Calibri" panose="020F0502020204030204" pitchFamily="34" charset="0"/>
              </a:rPr>
              <a:t>Application </a:t>
            </a:r>
            <a:r>
              <a:rPr lang="en-US" b="1" dirty="0">
                <a:ea typeface="Calibri" panose="020F0502020204030204" pitchFamily="34" charset="0"/>
              </a:rPr>
              <a:t>of SDN and </a:t>
            </a:r>
            <a:r>
              <a:rPr lang="en-US" b="1" dirty="0" smtClean="0">
                <a:ea typeface="Calibri" panose="020F0502020204030204" pitchFamily="34" charset="0"/>
              </a:rPr>
              <a:t>Virtualization 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Residential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Network Enhanced Residential Gateway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WT-317)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Business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Virtual Business Gateway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WT-328)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Access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SDN in the Access Network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WT-358) 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&amp;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Fixed Access Network Sharing (WT-370) 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Framework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for SDN &amp; NFV specifications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WT-359)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Defining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an SDN reference model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SD-365)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Migration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: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Introducing NFV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into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Business Gateway Edge (WT-345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5G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universal fixed/wireless access node functions (SD-357)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Cloud Interconnect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WT-350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+mn-lt"/>
                <a:ea typeface="Calibri" panose="020F0502020204030204" pitchFamily="34" charset="0"/>
              </a:rPr>
              <a:t>Recently </a:t>
            </a:r>
            <a:r>
              <a:rPr lang="en-US" b="1" dirty="0">
                <a:latin typeface="+mn-lt"/>
                <a:ea typeface="Calibri" panose="020F0502020204030204" pitchFamily="34" charset="0"/>
              </a:rPr>
              <a:t>completed technical </a:t>
            </a:r>
            <a:r>
              <a:rPr lang="en-US" b="1" dirty="0" smtClean="0">
                <a:latin typeface="+mn-lt"/>
                <a:ea typeface="Calibri" panose="020F0502020204030204" pitchFamily="34" charset="0"/>
              </a:rPr>
              <a:t>enablers: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Cloud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Intelligent Broadband Network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SD-302)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SDN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 Broadband Networks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SD-313)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Flexible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Service Chaining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SD-326)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NFV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introduction in the Broadband Network (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SD-340)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  <a:ea typeface="Calibri" panose="020F0502020204030204" pitchFamily="34" charset="0"/>
              </a:rPr>
              <a:t>Fixed 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Access Network Sharing – Virtual 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Operator: applying NFV and SDN for concept of network slicing (SD-351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)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860" y="228600"/>
            <a:ext cx="8977139" cy="697244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Migration Challenge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Old and New Must Work Together - Seamlessly</a:t>
            </a:r>
            <a:endParaRPr lang="en-US" sz="2400" dirty="0">
              <a:latin typeface="+mn-lt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30198" y="2130638"/>
            <a:ext cx="7141077" cy="4420600"/>
            <a:chOff x="1898650" y="2361200"/>
            <a:chExt cx="7141077" cy="4420600"/>
          </a:xfrm>
        </p:grpSpPr>
        <p:sp>
          <p:nvSpPr>
            <p:cNvPr id="6" name="L-Shape 5"/>
            <p:cNvSpPr/>
            <p:nvPr/>
          </p:nvSpPr>
          <p:spPr bwMode="auto">
            <a:xfrm>
              <a:off x="1898650" y="2361200"/>
              <a:ext cx="7141077" cy="4420600"/>
            </a:xfrm>
            <a:prstGeom prst="corner">
              <a:avLst>
                <a:gd name="adj1" fmla="val 55567"/>
                <a:gd name="adj2" fmla="val 62241"/>
              </a:avLst>
            </a:prstGeom>
            <a:gradFill>
              <a:gsLst>
                <a:gs pos="0">
                  <a:srgbClr val="006032">
                    <a:alpha val="0"/>
                  </a:srgbClr>
                </a:gs>
                <a:gs pos="9000">
                  <a:srgbClr val="006032">
                    <a:alpha val="44000"/>
                  </a:srgbClr>
                </a:gs>
                <a:gs pos="88000">
                  <a:schemeClr val="bg1">
                    <a:lumMod val="95000"/>
                    <a:alpha val="50000"/>
                  </a:schemeClr>
                </a:gs>
                <a:gs pos="45000">
                  <a:srgbClr val="A0CB54"/>
                </a:gs>
                <a:gs pos="17000">
                  <a:srgbClr val="97C642">
                    <a:alpha val="59000"/>
                  </a:srgbClr>
                </a:gs>
              </a:gsLst>
              <a:lin ang="2400000" scaled="0"/>
            </a:gradFill>
            <a:ln w="9525">
              <a:noFill/>
            </a:ln>
            <a:effectLst>
              <a:softEdge rad="635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1852" y="5318328"/>
              <a:ext cx="2006598" cy="298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400"/>
              <a:r>
                <a:rPr lang="en-US" sz="1800" b="1" dirty="0" smtClean="0">
                  <a:solidFill>
                    <a:srgbClr val="000000"/>
                  </a:solidFill>
                </a:rPr>
                <a:t>BBF-Domain</a:t>
              </a:r>
            </a:p>
            <a:p>
              <a:pPr algn="ctr" defTabSz="914400"/>
              <a:r>
                <a:rPr lang="en-US" sz="1800" b="1" dirty="0" smtClean="0">
                  <a:solidFill>
                    <a:srgbClr val="000000"/>
                  </a:solidFill>
                </a:rPr>
                <a:t>Broadband 20/20 </a:t>
              </a:r>
            </a:p>
            <a:p>
              <a:pPr algn="ctr" defTabSz="914400"/>
              <a:endParaRPr lang="en-US" sz="1800" b="1" dirty="0">
                <a:solidFill>
                  <a:srgbClr val="206F9A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4116009" y="1066801"/>
            <a:ext cx="5027991" cy="5484436"/>
            <a:chOff x="3904833" y="1156500"/>
            <a:chExt cx="5027991" cy="5484436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3904833" y="2123229"/>
              <a:ext cx="1600247" cy="0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48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/>
            <p:cNvSpPr/>
            <p:nvPr/>
          </p:nvSpPr>
          <p:spPr>
            <a:xfrm>
              <a:off x="4725748" y="2339324"/>
              <a:ext cx="1751125" cy="1587397"/>
            </a:xfrm>
            <a:prstGeom prst="rect">
              <a:avLst/>
            </a:prstGeom>
            <a:solidFill>
              <a:srgbClr val="F7CF6C">
                <a:alpha val="6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27709" y="2339324"/>
              <a:ext cx="1990831" cy="1587398"/>
            </a:xfrm>
            <a:prstGeom prst="rect">
              <a:avLst/>
            </a:prstGeom>
            <a:solidFill>
              <a:srgbClr val="F7CF6C">
                <a:alpha val="68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5" name="Group 11"/>
            <p:cNvGrpSpPr/>
            <p:nvPr/>
          </p:nvGrpSpPr>
          <p:grpSpPr>
            <a:xfrm>
              <a:off x="6664957" y="2388278"/>
              <a:ext cx="1732854" cy="1362458"/>
              <a:chOff x="5596809" y="2021016"/>
              <a:chExt cx="1732854" cy="136245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596809" y="2021016"/>
                <a:ext cx="1718957" cy="2956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</a:rPr>
                  <a:t>ETSI NFV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596809" y="2324636"/>
                <a:ext cx="1732854" cy="323780"/>
              </a:xfrm>
              <a:prstGeom prst="roundRect">
                <a:avLst>
                  <a:gd name="adj" fmla="val 8929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NFV Orchestrator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596809" y="2658065"/>
                <a:ext cx="1732853" cy="369570"/>
              </a:xfrm>
              <a:prstGeom prst="roundRect">
                <a:avLst>
                  <a:gd name="adj" fmla="val 9722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VNF, Infrastructure Mgrs.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596809" y="3027636"/>
                <a:ext cx="350895" cy="355838"/>
              </a:xfrm>
              <a:prstGeom prst="roundRect">
                <a:avLst>
                  <a:gd name="adj" fmla="val 9722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EM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947705" y="3027636"/>
                <a:ext cx="1381958" cy="355838"/>
              </a:xfrm>
              <a:prstGeom prst="roundRect">
                <a:avLst>
                  <a:gd name="adj" fmla="val 15032"/>
                </a:avLst>
              </a:prstGeom>
              <a:solidFill>
                <a:srgbClr val="FFFFFF">
                  <a:alpha val="87059"/>
                </a:srgbClr>
              </a:solidFill>
              <a:ln w="6350" cap="flat" cmpd="sng" algn="ctr">
                <a:solidFill>
                  <a:srgbClr val="8AB98A">
                    <a:shade val="50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Network Controller</a:t>
                </a:r>
              </a:p>
            </p:txBody>
          </p:sp>
        </p:grpSp>
        <p:grpSp>
          <p:nvGrpSpPr>
            <p:cNvPr id="8" name="Group 12"/>
            <p:cNvGrpSpPr/>
            <p:nvPr/>
          </p:nvGrpSpPr>
          <p:grpSpPr>
            <a:xfrm>
              <a:off x="4751766" y="2393354"/>
              <a:ext cx="1775943" cy="1433581"/>
              <a:chOff x="3683618" y="2026092"/>
              <a:chExt cx="1775943" cy="1433581"/>
            </a:xfrm>
          </p:grpSpPr>
          <p:grpSp>
            <p:nvGrpSpPr>
              <p:cNvPr id="12" name="Group 26"/>
              <p:cNvGrpSpPr/>
              <p:nvPr/>
            </p:nvGrpSpPr>
            <p:grpSpPr>
              <a:xfrm>
                <a:off x="3726533" y="2226029"/>
                <a:ext cx="1733028" cy="1233644"/>
                <a:chOff x="3726533" y="2226029"/>
                <a:chExt cx="1733028" cy="1233644"/>
              </a:xfrm>
            </p:grpSpPr>
            <p:sp>
              <p:nvSpPr>
                <p:cNvPr id="29" name="Rounded Rectangle 28"/>
                <p:cNvSpPr/>
                <p:nvPr/>
              </p:nvSpPr>
              <p:spPr>
                <a:xfrm>
                  <a:off x="3726533" y="2316673"/>
                  <a:ext cx="536269" cy="1066800"/>
                </a:xfrm>
                <a:prstGeom prst="roundRect">
                  <a:avLst>
                    <a:gd name="adj" fmla="val 11905"/>
                  </a:avLst>
                </a:prstGeom>
                <a:solidFill>
                  <a:srgbClr val="FFFFFF">
                    <a:alpha val="87059"/>
                  </a:srgbClr>
                </a:solidFill>
                <a:ln w="6350" cap="flat" cmpd="sng" algn="ctr">
                  <a:solidFill>
                    <a:srgbClr val="8AB9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 rot="16200000">
                  <a:off x="3400417" y="2612018"/>
                  <a:ext cx="123364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Management Function</a:t>
                  </a: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 flipH="1" flipV="1">
                  <a:off x="5454431" y="2994755"/>
                  <a:ext cx="5130" cy="203264"/>
                </a:xfrm>
                <a:prstGeom prst="line">
                  <a:avLst/>
                </a:prstGeom>
                <a:noFill/>
                <a:ln w="15875" cap="flat" cmpd="sng" algn="ctr">
                  <a:noFill/>
                  <a:prstDash val="solid"/>
                  <a:round/>
                  <a:headEnd type="arrow" w="sm" len="sm"/>
                  <a:tailEnd type="arrow" w="sm" len="sm"/>
                </a:ln>
                <a:effectLst/>
              </p:spPr>
            </p:cxnSp>
            <p:sp>
              <p:nvSpPr>
                <p:cNvPr id="32" name="Rounded Rectangle 31"/>
                <p:cNvSpPr/>
                <p:nvPr/>
              </p:nvSpPr>
              <p:spPr>
                <a:xfrm>
                  <a:off x="4201926" y="2857296"/>
                  <a:ext cx="1137981" cy="526177"/>
                </a:xfrm>
                <a:prstGeom prst="roundRect">
                  <a:avLst>
                    <a:gd name="adj" fmla="val 5469"/>
                  </a:avLst>
                </a:prstGeom>
                <a:solidFill>
                  <a:srgbClr val="FFFFFF">
                    <a:alpha val="87059"/>
                  </a:srgbClr>
                </a:solidFill>
                <a:ln w="6350" cap="flat" cmpd="sng" algn="ctr">
                  <a:solidFill>
                    <a:srgbClr val="8AB9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SDN </a:t>
                  </a:r>
                  <a:b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</a:b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Controller</a:t>
                  </a: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4201419" y="2316672"/>
                  <a:ext cx="1128439" cy="540623"/>
                </a:xfrm>
                <a:prstGeom prst="roundRect">
                  <a:avLst>
                    <a:gd name="adj" fmla="val 8929"/>
                  </a:avLst>
                </a:prstGeom>
                <a:solidFill>
                  <a:srgbClr val="FFFFFF">
                    <a:alpha val="87059"/>
                  </a:srgbClr>
                </a:solidFill>
                <a:ln w="6350" cap="flat" cmpd="sng" algn="ctr">
                  <a:solidFill>
                    <a:srgbClr val="8AB98A">
                      <a:shade val="50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SDN </a:t>
                  </a:r>
                  <a:b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</a:br>
                  <a:r>
                    <a:rPr kumimoji="0" lang="en-US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Applications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683618" y="2026092"/>
                <a:ext cx="1664019" cy="298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ONF SDN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 bwMode="auto">
            <a:xfrm>
              <a:off x="5558635" y="2123229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754272" y="1906997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360497" y="1449934"/>
              <a:ext cx="1" cy="194218"/>
            </a:xfrm>
            <a:prstGeom prst="line">
              <a:avLst/>
            </a:prstGeom>
            <a:solidFill>
              <a:srgbClr val="33CCCC"/>
            </a:solidFill>
            <a:ln w="1905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82999" y="2129939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505080" y="2123229"/>
              <a:ext cx="2077920" cy="0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270074" y="1455730"/>
              <a:ext cx="1" cy="194218"/>
            </a:xfrm>
            <a:prstGeom prst="line">
              <a:avLst/>
            </a:prstGeom>
            <a:solidFill>
              <a:srgbClr val="33CCCC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5588377" y="1406879"/>
              <a:ext cx="1192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APIs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268501" y="4499453"/>
              <a:ext cx="2551077" cy="439931"/>
            </a:xfrm>
            <a:prstGeom prst="roundRect">
              <a:avLst>
                <a:gd name="adj" fmla="val 9722"/>
              </a:avLst>
            </a:prstGeom>
            <a:gradFill rotWithShape="1">
              <a:gsLst>
                <a:gs pos="0">
                  <a:srgbClr val="99CC99">
                    <a:shade val="51000"/>
                    <a:satMod val="130000"/>
                  </a:srgbClr>
                </a:gs>
                <a:gs pos="80000">
                  <a:srgbClr val="99CC99">
                    <a:shade val="93000"/>
                    <a:satMod val="130000"/>
                  </a:srgbClr>
                </a:gs>
                <a:gs pos="100000">
                  <a:srgbClr val="99CC9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9CC99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Programmable Virtualized Functions Network, CPE and DC Assets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5642987" y="3891413"/>
              <a:ext cx="0" cy="600117"/>
            </a:xfrm>
            <a:prstGeom prst="line">
              <a:avLst/>
            </a:prstGeom>
            <a:noFill/>
            <a:ln w="19050" cap="flat" cmpd="sng" algn="ctr">
              <a:solidFill>
                <a:srgbClr val="0048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V="1">
              <a:off x="7386471" y="3891413"/>
              <a:ext cx="0" cy="600117"/>
            </a:xfrm>
            <a:prstGeom prst="line">
              <a:avLst/>
            </a:prstGeom>
            <a:noFill/>
            <a:ln w="19050" cap="flat" cmpd="sng" algn="ctr">
              <a:solidFill>
                <a:srgbClr val="0048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 rot="16200000">
              <a:off x="5923907" y="3632019"/>
              <a:ext cx="5484436" cy="533398"/>
            </a:xfrm>
            <a:prstGeom prst="rect">
              <a:avLst/>
            </a:prstGeom>
            <a:gradFill>
              <a:gsLst>
                <a:gs pos="0">
                  <a:srgbClr val="006032">
                    <a:alpha val="48000"/>
                  </a:srgbClr>
                </a:gs>
                <a:gs pos="88000">
                  <a:schemeClr val="bg1">
                    <a:lumMod val="95000"/>
                    <a:alpha val="50000"/>
                  </a:schemeClr>
                </a:gs>
                <a:gs pos="29000">
                  <a:srgbClr val="A0CB54"/>
                </a:gs>
                <a:gs pos="4000">
                  <a:srgbClr val="97C642">
                    <a:alpha val="77000"/>
                  </a:srgbClr>
                </a:gs>
              </a:gsLst>
              <a:lin ang="240000" scaled="0"/>
            </a:gradFill>
            <a:ln w="9525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Agile/Virtualized Broadband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86346" y="1666028"/>
              <a:ext cx="3690881" cy="258699"/>
            </a:xfrm>
            <a:prstGeom prst="roundRect">
              <a:avLst>
                <a:gd name="adj" fmla="val 8929"/>
              </a:avLst>
            </a:prstGeom>
            <a:solidFill>
              <a:srgbClr val="FFFF00"/>
            </a:solidFill>
            <a:ln w="12700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80000"/>
                  </a:solidFill>
                  <a:effectLst/>
                  <a:uLnTx/>
                  <a:uFillTx/>
                  <a:ea typeface="+mn-ea"/>
                  <a:cs typeface="+mn-cs"/>
                </a:rPr>
                <a:t>Standardized Modular OSS/BSS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8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481795" y="1207421"/>
              <a:ext cx="1556614" cy="25574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0048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Applications</a:t>
              </a: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76200" y="1097813"/>
            <a:ext cx="8407398" cy="5453424"/>
            <a:chOff x="1644652" y="1328375"/>
            <a:chExt cx="8407398" cy="5453424"/>
          </a:xfrm>
        </p:grpSpPr>
        <p:grpSp>
          <p:nvGrpSpPr>
            <p:cNvPr id="27" name="Group 39"/>
            <p:cNvGrpSpPr/>
            <p:nvPr/>
          </p:nvGrpSpPr>
          <p:grpSpPr>
            <a:xfrm>
              <a:off x="1644652" y="1328375"/>
              <a:ext cx="8407398" cy="5453424"/>
              <a:chOff x="1339852" y="1155324"/>
              <a:chExt cx="8407398" cy="5453424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898650" y="2307135"/>
                <a:ext cx="2292960" cy="1587398"/>
              </a:xfrm>
              <a:prstGeom prst="rect">
                <a:avLst/>
              </a:prstGeom>
              <a:gradFill>
                <a:gsLst>
                  <a:gs pos="98000">
                    <a:srgbClr val="7AC142">
                      <a:alpha val="71000"/>
                    </a:srgbClr>
                  </a:gs>
                  <a:gs pos="0">
                    <a:srgbClr val="00703D">
                      <a:alpha val="84000"/>
                    </a:srgbClr>
                  </a:gs>
                  <a:gs pos="100000">
                    <a:srgbClr val="00703D"/>
                  </a:gs>
                  <a:gs pos="7000">
                    <a:srgbClr val="E0F0D3">
                      <a:alpha val="68000"/>
                    </a:srgbClr>
                  </a:gs>
                  <a:gs pos="93000">
                    <a:srgbClr val="E0F0D3">
                      <a:alpha val="68000"/>
                    </a:srgbClr>
                  </a:gs>
                  <a:gs pos="2000">
                    <a:srgbClr val="7AC142">
                      <a:alpha val="65000"/>
                    </a:srgbClr>
                  </a:gs>
                </a:gsLst>
                <a:lin ang="13200000" scaled="0"/>
              </a:gra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390749" y="1633841"/>
                <a:ext cx="3769955" cy="258698"/>
              </a:xfrm>
              <a:prstGeom prst="roundRect">
                <a:avLst>
                  <a:gd name="adj" fmla="val 8929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48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8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Monolithic, Proprietary, Provider OSS/BSS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8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3106655" y="3859224"/>
                <a:ext cx="0" cy="600117"/>
              </a:xfrm>
              <a:prstGeom prst="line">
                <a:avLst/>
              </a:prstGeom>
              <a:noFill/>
              <a:ln w="12700" cap="flat" cmpd="sng" algn="ctr">
                <a:solidFill>
                  <a:srgbClr val="33333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45" name="Cloud 2"/>
              <p:cNvSpPr/>
              <p:nvPr/>
            </p:nvSpPr>
            <p:spPr>
              <a:xfrm>
                <a:off x="8183316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Enterprise/Govt.</a:t>
                </a:r>
              </a:p>
            </p:txBody>
          </p:sp>
          <p:sp>
            <p:nvSpPr>
              <p:cNvPr id="46" name="Cloud 2"/>
              <p:cNvSpPr/>
              <p:nvPr/>
            </p:nvSpPr>
            <p:spPr>
              <a:xfrm>
                <a:off x="4623234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SMB</a:t>
                </a:r>
              </a:p>
            </p:txBody>
          </p:sp>
          <p:sp>
            <p:nvSpPr>
              <p:cNvPr id="47" name="Cloud 2"/>
              <p:cNvSpPr/>
              <p:nvPr/>
            </p:nvSpPr>
            <p:spPr>
              <a:xfrm>
                <a:off x="2881431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en-US" sz="1100" b="1" kern="0" dirty="0">
                    <a:solidFill>
                      <a:srgbClr val="000000"/>
                    </a:solidFill>
                  </a:rPr>
                  <a:t>Residential</a:t>
                </a:r>
              </a:p>
            </p:txBody>
          </p:sp>
          <p:sp>
            <p:nvSpPr>
              <p:cNvPr id="48" name="Cloud 2"/>
              <p:cNvSpPr/>
              <p:nvPr/>
            </p:nvSpPr>
            <p:spPr>
              <a:xfrm>
                <a:off x="6470650" y="567366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99CC99">
                      <a:tint val="50000"/>
                      <a:satMod val="300000"/>
                    </a:srgbClr>
                  </a:gs>
                  <a:gs pos="35000">
                    <a:srgbClr val="99CC99">
                      <a:tint val="37000"/>
                      <a:satMod val="300000"/>
                    </a:srgbClr>
                  </a:gs>
                  <a:gs pos="100000">
                    <a:srgbClr val="99CC9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12700" cap="flat" cmpd="sng" algn="ctr">
                <a:solidFill>
                  <a:srgbClr val="99CC99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Mobile</a:t>
                </a:r>
              </a:p>
            </p:txBody>
          </p:sp>
          <p:sp>
            <p:nvSpPr>
              <p:cNvPr id="49" name="Cloud 2"/>
              <p:cNvSpPr/>
              <p:nvPr/>
            </p:nvSpPr>
            <p:spPr>
              <a:xfrm>
                <a:off x="3803650" y="4914711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8AB98A">
                      <a:shade val="51000"/>
                      <a:satMod val="130000"/>
                    </a:srgbClr>
                  </a:gs>
                  <a:gs pos="80000">
                    <a:srgbClr val="8AB98A">
                      <a:shade val="93000"/>
                      <a:satMod val="130000"/>
                    </a:srgbClr>
                  </a:gs>
                  <a:gs pos="100000">
                    <a:srgbClr val="8AB9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8AB98A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Access</a:t>
                </a:r>
              </a:p>
            </p:txBody>
          </p:sp>
          <p:sp>
            <p:nvSpPr>
              <p:cNvPr id="50" name="Cloud 2"/>
              <p:cNvSpPr/>
              <p:nvPr/>
            </p:nvSpPr>
            <p:spPr>
              <a:xfrm>
                <a:off x="5571043" y="4939349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8AB98A">
                      <a:shade val="51000"/>
                      <a:satMod val="130000"/>
                    </a:srgbClr>
                  </a:gs>
                  <a:gs pos="80000">
                    <a:srgbClr val="8AB98A">
                      <a:shade val="93000"/>
                      <a:satMod val="130000"/>
                    </a:srgbClr>
                  </a:gs>
                  <a:gs pos="100000">
                    <a:srgbClr val="8AB9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8AB98A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914400">
                  <a:lnSpc>
                    <a:spcPct val="80000"/>
                  </a:lnSpc>
                </a:pPr>
                <a:r>
                  <a:rPr lang="en-US" sz="1100" b="1" kern="0" dirty="0"/>
                  <a:t>Metro </a:t>
                </a:r>
                <a:r>
                  <a:rPr lang="en-US" sz="1100" b="1" kern="0" dirty="0" smtClean="0"/>
                  <a:t>/ Backhaul</a:t>
                </a:r>
                <a:br>
                  <a:rPr lang="en-US" sz="1100" b="1" kern="0" dirty="0" smtClean="0"/>
                </a:br>
                <a:r>
                  <a:rPr lang="en-US" sz="1100" b="1" kern="0" dirty="0" smtClean="0"/>
                  <a:t> / Core</a:t>
                </a:r>
                <a:endParaRPr kumimoji="0" lang="en-US" sz="11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grpSp>
            <p:nvGrpSpPr>
              <p:cNvPr id="39" name="Group 50"/>
              <p:cNvGrpSpPr/>
              <p:nvPr/>
            </p:nvGrpSpPr>
            <p:grpSpPr>
              <a:xfrm>
                <a:off x="4405022" y="2293679"/>
                <a:ext cx="1641803" cy="1602641"/>
                <a:chOff x="-1803180" y="2666705"/>
                <a:chExt cx="1641803" cy="1602641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-1803180" y="2666705"/>
                  <a:ext cx="1641803" cy="160264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-1636050" y="2733350"/>
                  <a:ext cx="1243844" cy="530046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</a:rPr>
                    <a:t>Ethernet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</a:rPr>
                    <a:t>Services</a:t>
                  </a:r>
                </a:p>
              </p:txBody>
            </p:sp>
            <p:sp>
              <p:nvSpPr>
                <p:cNvPr id="67" name="Rounded Rectangle 66"/>
                <p:cNvSpPr/>
                <p:nvPr/>
              </p:nvSpPr>
              <p:spPr>
                <a:xfrm>
                  <a:off x="-1698661" y="3716738"/>
                  <a:ext cx="1381958" cy="355838"/>
                </a:xfrm>
                <a:prstGeom prst="roundRect">
                  <a:avLst>
                    <a:gd name="adj" fmla="val 15032"/>
                  </a:avLst>
                </a:prstGeom>
                <a:grpFill/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Ethernet Services</a:t>
                  </a:r>
                </a:p>
              </p:txBody>
            </p:sp>
            <p:sp>
              <p:nvSpPr>
                <p:cNvPr id="68" name="Rounded Rectangle 67"/>
                <p:cNvSpPr/>
                <p:nvPr/>
              </p:nvSpPr>
              <p:spPr>
                <a:xfrm>
                  <a:off x="-1698661" y="3358303"/>
                  <a:ext cx="1381958" cy="355838"/>
                </a:xfrm>
                <a:prstGeom prst="roundRect">
                  <a:avLst>
                    <a:gd name="adj" fmla="val 15032"/>
                  </a:avLst>
                </a:prstGeom>
                <a:solidFill>
                  <a:srgbClr val="D9D9D9">
                    <a:alpha val="83922"/>
                  </a:srgbClr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+mn-cs"/>
                    </a:rPr>
                    <a:t>Service Orchestration</a:t>
                  </a: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2171084" y="2374208"/>
                <a:ext cx="2020526" cy="27753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914400"/>
                <a:r>
                  <a:rPr lang="en-US" sz="1600" b="1" dirty="0" smtClean="0">
                    <a:ln w="3175">
                      <a:noFill/>
                    </a:ln>
                    <a:solidFill>
                      <a:srgbClr val="000000"/>
                    </a:solidFill>
                  </a:rPr>
                  <a:t>Internet/IP Services</a:t>
                </a:r>
                <a:endParaRPr lang="en-US" sz="1600" b="1" dirty="0">
                  <a:ln w="3175">
                    <a:noFill/>
                  </a:ln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>
                <a:off x="3100585" y="2106596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3096913" y="2091040"/>
                <a:ext cx="2129010" cy="0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5236187" y="2106596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Rounded Rectangle 55"/>
              <p:cNvSpPr/>
              <p:nvPr/>
            </p:nvSpPr>
            <p:spPr>
              <a:xfrm>
                <a:off x="2024390" y="2671760"/>
                <a:ext cx="2014058" cy="528640"/>
              </a:xfrm>
              <a:prstGeom prst="roundRect">
                <a:avLst>
                  <a:gd name="adj" fmla="val 15032"/>
                </a:avLst>
              </a:prstGeom>
              <a:gradFill>
                <a:gsLst>
                  <a:gs pos="98000">
                    <a:srgbClr val="7AC142"/>
                  </a:gs>
                  <a:gs pos="0">
                    <a:srgbClr val="00703D"/>
                  </a:gs>
                  <a:gs pos="100000">
                    <a:srgbClr val="00703D"/>
                  </a:gs>
                  <a:gs pos="7000">
                    <a:srgbClr val="E0F0D3"/>
                  </a:gs>
                  <a:gs pos="93000">
                    <a:srgbClr val="E0F0D3"/>
                  </a:gs>
                  <a:gs pos="2000">
                    <a:srgbClr val="7AC142"/>
                  </a:gs>
                </a:gsLst>
                <a:lin ang="13200000" scaled="0"/>
              </a:gradFill>
              <a:ln w="12700" cap="flat" cmpd="sng" algn="ctr">
                <a:solidFill>
                  <a:srgbClr val="00703D"/>
                </a:solidFill>
                <a:prstDash val="solid"/>
              </a:ln>
              <a:effectLst/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Authentication, Authorization, Accounting, Policy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024390" y="3200400"/>
                <a:ext cx="2014058" cy="255057"/>
              </a:xfrm>
              <a:prstGeom prst="roundRect">
                <a:avLst>
                  <a:gd name="adj" fmla="val 15032"/>
                </a:avLst>
              </a:prstGeom>
              <a:gradFill>
                <a:gsLst>
                  <a:gs pos="98000">
                    <a:srgbClr val="7AC142"/>
                  </a:gs>
                  <a:gs pos="0">
                    <a:srgbClr val="00703D"/>
                  </a:gs>
                  <a:gs pos="100000">
                    <a:srgbClr val="00703D"/>
                  </a:gs>
                  <a:gs pos="7000">
                    <a:srgbClr val="E0F0D3"/>
                  </a:gs>
                  <a:gs pos="93000">
                    <a:srgbClr val="E0F0D3"/>
                  </a:gs>
                  <a:gs pos="2000">
                    <a:srgbClr val="7AC142"/>
                  </a:gs>
                </a:gsLst>
                <a:lin ang="13200000" scaled="0"/>
              </a:gradFill>
              <a:ln w="12700" cap="flat" cmpd="sng" algn="ctr">
                <a:solidFill>
                  <a:srgbClr val="00703D"/>
                </a:solidFill>
                <a:prstDash val="solid"/>
              </a:ln>
              <a:effectLst/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Application Management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4275726" y="1877769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5667348" y="1423541"/>
                <a:ext cx="1" cy="194218"/>
              </a:xfrm>
              <a:prstGeom prst="line">
                <a:avLst/>
              </a:prstGeom>
              <a:solidFill>
                <a:srgbClr val="33CCCC"/>
              </a:solidFill>
              <a:ln w="1270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ounded Rectangle 60"/>
              <p:cNvSpPr/>
              <p:nvPr/>
            </p:nvSpPr>
            <p:spPr>
              <a:xfrm>
                <a:off x="2438095" y="4436290"/>
                <a:ext cx="3200706" cy="503059"/>
              </a:xfrm>
              <a:prstGeom prst="roundRect">
                <a:avLst>
                  <a:gd name="adj" fmla="val 9722"/>
                </a:avLst>
              </a:prstGeom>
              <a:gradFill>
                <a:gsLst>
                  <a:gs pos="98000">
                    <a:srgbClr val="7AC142"/>
                  </a:gs>
                  <a:gs pos="0">
                    <a:srgbClr val="00703D"/>
                  </a:gs>
                  <a:gs pos="100000">
                    <a:srgbClr val="00703D"/>
                  </a:gs>
                  <a:gs pos="7000">
                    <a:srgbClr val="E0F0D3"/>
                  </a:gs>
                  <a:gs pos="93000">
                    <a:srgbClr val="E0F0D3"/>
                  </a:gs>
                  <a:gs pos="2000">
                    <a:srgbClr val="7AC142"/>
                  </a:gs>
                </a:gsLst>
                <a:lin ang="13200000" scaled="0"/>
              </a:gradFill>
              <a:ln w="12700" cap="flat" cmpd="sng" algn="ctr">
                <a:solidFill>
                  <a:srgbClr val="00703D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Statically Programmed Fixed Function Network, CPE and DC Assets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6200000">
                <a:off x="-1087241" y="3648257"/>
                <a:ext cx="5387584" cy="533398"/>
              </a:xfrm>
              <a:prstGeom prst="rect">
                <a:avLst/>
              </a:prstGeom>
              <a:gradFill rotWithShape="1">
                <a:gsLst>
                  <a:gs pos="100000">
                    <a:srgbClr val="99CC99">
                      <a:shade val="51000"/>
                      <a:satMod val="130000"/>
                    </a:srgbClr>
                  </a:gs>
                  <a:gs pos="60000">
                    <a:srgbClr val="99CC99">
                      <a:shade val="93000"/>
                      <a:satMod val="130000"/>
                    </a:srgbClr>
                  </a:gs>
                  <a:gs pos="1667">
                    <a:srgbClr val="99CC99">
                      <a:shade val="94000"/>
                      <a:satMod val="135000"/>
                      <a:alpha val="0"/>
                    </a:srgbClr>
                  </a:gs>
                  <a:gs pos="34000">
                    <a:srgbClr val="99CC99">
                      <a:shade val="94000"/>
                      <a:satMod val="135000"/>
                    </a:srgbClr>
                  </a:gs>
                </a:gsLst>
                <a:lin ang="10800000" scaled="0"/>
              </a:gra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softEdge rad="63500"/>
              </a:effectLst>
            </p:spPr>
            <p:txBody>
              <a:bodyPr lIns="54946" tIns="27473" rIns="54946" bIns="27473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Current Implementations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5194074" y="3859224"/>
                <a:ext cx="0" cy="600117"/>
              </a:xfrm>
              <a:prstGeom prst="line">
                <a:avLst/>
              </a:prstGeom>
              <a:noFill/>
              <a:ln w="12700" cap="flat" cmpd="sng" algn="ctr">
                <a:solidFill>
                  <a:srgbClr val="333333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64" name="Cloud 2"/>
              <p:cNvSpPr/>
              <p:nvPr/>
            </p:nvSpPr>
            <p:spPr>
              <a:xfrm>
                <a:off x="7338436" y="4939348"/>
                <a:ext cx="1563934" cy="84018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4165 w 43256"/>
                  <a:gd name="connsiteY8" fmla="*/ 22813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871 w 43256"/>
                  <a:gd name="connsiteY17" fmla="*/ 7710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9856 w 43256"/>
                  <a:gd name="connsiteY15" fmla="*/ 2191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4221 h 43211"/>
                  <a:gd name="connsiteX1" fmla="*/ 5659 w 43256"/>
                  <a:gd name="connsiteY1" fmla="*/ 6758 h 43211"/>
                  <a:gd name="connsiteX2" fmla="*/ 14041 w 43256"/>
                  <a:gd name="connsiteY2" fmla="*/ 5053 h 43211"/>
                  <a:gd name="connsiteX3" fmla="*/ 25782 w 43256"/>
                  <a:gd name="connsiteY3" fmla="*/ 3714 h 43211"/>
                  <a:gd name="connsiteX4" fmla="*/ 25785 w 43256"/>
                  <a:gd name="connsiteY4" fmla="*/ 51 h 43211"/>
                  <a:gd name="connsiteX5" fmla="*/ 29869 w 43256"/>
                  <a:gd name="connsiteY5" fmla="*/ 2332 h 43211"/>
                  <a:gd name="connsiteX6" fmla="*/ 35499 w 43256"/>
                  <a:gd name="connsiteY6" fmla="*/ 541 h 43211"/>
                  <a:gd name="connsiteX7" fmla="*/ 38354 w 43256"/>
                  <a:gd name="connsiteY7" fmla="*/ 5427 h 43211"/>
                  <a:gd name="connsiteX8" fmla="*/ 42018 w 43256"/>
                  <a:gd name="connsiteY8" fmla="*/ 10169 h 43211"/>
                  <a:gd name="connsiteX9" fmla="*/ 41854 w 43256"/>
                  <a:gd name="connsiteY9" fmla="*/ 15311 h 43211"/>
                  <a:gd name="connsiteX10" fmla="*/ 43052 w 43256"/>
                  <a:gd name="connsiteY10" fmla="*/ 23173 h 43211"/>
                  <a:gd name="connsiteX11" fmla="*/ 37440 w 43256"/>
                  <a:gd name="connsiteY11" fmla="*/ 30055 h 43211"/>
                  <a:gd name="connsiteX12" fmla="*/ 35431 w 43256"/>
                  <a:gd name="connsiteY12" fmla="*/ 35952 h 43211"/>
                  <a:gd name="connsiteX13" fmla="*/ 28591 w 43256"/>
                  <a:gd name="connsiteY13" fmla="*/ 36666 h 43211"/>
                  <a:gd name="connsiteX14" fmla="*/ 23703 w 43256"/>
                  <a:gd name="connsiteY14" fmla="*/ 42957 h 43211"/>
                  <a:gd name="connsiteX15" fmla="*/ 16516 w 43256"/>
                  <a:gd name="connsiteY15" fmla="*/ 39117 h 43211"/>
                  <a:gd name="connsiteX16" fmla="*/ 5840 w 43256"/>
                  <a:gd name="connsiteY16" fmla="*/ 35323 h 43211"/>
                  <a:gd name="connsiteX17" fmla="*/ 1146 w 43256"/>
                  <a:gd name="connsiteY17" fmla="*/ 31101 h 43211"/>
                  <a:gd name="connsiteX18" fmla="*/ 2149 w 43256"/>
                  <a:gd name="connsiteY18" fmla="*/ 25402 h 43211"/>
                  <a:gd name="connsiteX19" fmla="*/ 31 w 43256"/>
                  <a:gd name="connsiteY19" fmla="*/ 19555 h 43211"/>
                  <a:gd name="connsiteX20" fmla="*/ 3899 w 43256"/>
                  <a:gd name="connsiteY20" fmla="*/ 14358 h 43211"/>
                  <a:gd name="connsiteX21" fmla="*/ 3936 w 43256"/>
                  <a:gd name="connsiteY21" fmla="*/ 14221 h 43211"/>
                  <a:gd name="connsiteX0" fmla="*/ 4729 w 43256"/>
                  <a:gd name="connsiteY0" fmla="*/ 26028 h 43211"/>
                  <a:gd name="connsiteX1" fmla="*/ 2196 w 43256"/>
                  <a:gd name="connsiteY1" fmla="*/ 25231 h 43211"/>
                  <a:gd name="connsiteX2" fmla="*/ 6964 w 43256"/>
                  <a:gd name="connsiteY2" fmla="*/ 34750 h 43211"/>
                  <a:gd name="connsiteX3" fmla="*/ 5856 w 43256"/>
                  <a:gd name="connsiteY3" fmla="*/ 35131 h 43211"/>
                  <a:gd name="connsiteX4" fmla="*/ 16514 w 43256"/>
                  <a:gd name="connsiteY4" fmla="*/ 38941 h 43211"/>
                  <a:gd name="connsiteX5" fmla="*/ 15846 w 43256"/>
                  <a:gd name="connsiteY5" fmla="*/ 37201 h 43211"/>
                  <a:gd name="connsiteX6" fmla="*/ 28863 w 43256"/>
                  <a:gd name="connsiteY6" fmla="*/ 34602 h 43211"/>
                  <a:gd name="connsiteX7" fmla="*/ 28596 w 43256"/>
                  <a:gd name="connsiteY7" fmla="*/ 36511 h 43211"/>
                  <a:gd name="connsiteX8" fmla="*/ 34165 w 43256"/>
                  <a:gd name="connsiteY8" fmla="*/ 22805 h 43211"/>
                  <a:gd name="connsiteX9" fmla="*/ 37416 w 43256"/>
                  <a:gd name="connsiteY9" fmla="*/ 29941 h 43211"/>
                  <a:gd name="connsiteX10" fmla="*/ 41834 w 43256"/>
                  <a:gd name="connsiteY10" fmla="*/ 15205 h 43211"/>
                  <a:gd name="connsiteX11" fmla="*/ 40386 w 43256"/>
                  <a:gd name="connsiteY11" fmla="*/ 17881 h 43211"/>
                  <a:gd name="connsiteX12" fmla="*/ 38360 w 43256"/>
                  <a:gd name="connsiteY12" fmla="*/ 5277 h 43211"/>
                  <a:gd name="connsiteX13" fmla="*/ 38436 w 43256"/>
                  <a:gd name="connsiteY13" fmla="*/ 6541 h 43211"/>
                  <a:gd name="connsiteX14" fmla="*/ 29114 w 43256"/>
                  <a:gd name="connsiteY14" fmla="*/ 3803 h 43211"/>
                  <a:gd name="connsiteX15" fmla="*/ 28741 w 43256"/>
                  <a:gd name="connsiteY15" fmla="*/ 7465 h 43211"/>
                  <a:gd name="connsiteX16" fmla="*/ 22177 w 43256"/>
                  <a:gd name="connsiteY16" fmla="*/ 4571 h 43211"/>
                  <a:gd name="connsiteX17" fmla="*/ 22871 w 43256"/>
                  <a:gd name="connsiteY17" fmla="*/ 7702 h 43211"/>
                  <a:gd name="connsiteX18" fmla="*/ 14036 w 43256"/>
                  <a:gd name="connsiteY18" fmla="*/ 5043 h 43211"/>
                  <a:gd name="connsiteX19" fmla="*/ 15336 w 43256"/>
                  <a:gd name="connsiteY19" fmla="*/ 6391 h 43211"/>
                  <a:gd name="connsiteX20" fmla="*/ 4163 w 43256"/>
                  <a:gd name="connsiteY20" fmla="*/ 15640 h 43211"/>
                  <a:gd name="connsiteX21" fmla="*/ 3936 w 43256"/>
                  <a:gd name="connsiteY21" fmla="*/ 14221 h 43211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14036 w 43256"/>
                  <a:gd name="connsiteY18" fmla="*/ 5948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22567 w 43256"/>
                  <a:gd name="connsiteY18" fmla="*/ 11653 h 44116"/>
                  <a:gd name="connsiteX19" fmla="*/ 15336 w 43256"/>
                  <a:gd name="connsiteY19" fmla="*/ 7296 h 44116"/>
                  <a:gd name="connsiteX20" fmla="*/ 4163 w 43256"/>
                  <a:gd name="connsiteY20" fmla="*/ 16545 h 44116"/>
                  <a:gd name="connsiteX21" fmla="*/ 3936 w 43256"/>
                  <a:gd name="connsiteY21" fmla="*/ 15126 h 44116"/>
                  <a:gd name="connsiteX0" fmla="*/ 3936 w 43256"/>
                  <a:gd name="connsiteY0" fmla="*/ 15126 h 44116"/>
                  <a:gd name="connsiteX1" fmla="*/ 5659 w 43256"/>
                  <a:gd name="connsiteY1" fmla="*/ 7663 h 44116"/>
                  <a:gd name="connsiteX2" fmla="*/ 14041 w 43256"/>
                  <a:gd name="connsiteY2" fmla="*/ 5958 h 44116"/>
                  <a:gd name="connsiteX3" fmla="*/ 25782 w 43256"/>
                  <a:gd name="connsiteY3" fmla="*/ 4619 h 44116"/>
                  <a:gd name="connsiteX4" fmla="*/ 25785 w 43256"/>
                  <a:gd name="connsiteY4" fmla="*/ 956 h 44116"/>
                  <a:gd name="connsiteX5" fmla="*/ 29869 w 43256"/>
                  <a:gd name="connsiteY5" fmla="*/ 3237 h 44116"/>
                  <a:gd name="connsiteX6" fmla="*/ 35499 w 43256"/>
                  <a:gd name="connsiteY6" fmla="*/ 1446 h 44116"/>
                  <a:gd name="connsiteX7" fmla="*/ 38354 w 43256"/>
                  <a:gd name="connsiteY7" fmla="*/ 6332 h 44116"/>
                  <a:gd name="connsiteX8" fmla="*/ 42018 w 43256"/>
                  <a:gd name="connsiteY8" fmla="*/ 11074 h 44116"/>
                  <a:gd name="connsiteX9" fmla="*/ 41854 w 43256"/>
                  <a:gd name="connsiteY9" fmla="*/ 16216 h 44116"/>
                  <a:gd name="connsiteX10" fmla="*/ 43052 w 43256"/>
                  <a:gd name="connsiteY10" fmla="*/ 24078 h 44116"/>
                  <a:gd name="connsiteX11" fmla="*/ 37440 w 43256"/>
                  <a:gd name="connsiteY11" fmla="*/ 30960 h 44116"/>
                  <a:gd name="connsiteX12" fmla="*/ 35431 w 43256"/>
                  <a:gd name="connsiteY12" fmla="*/ 36857 h 44116"/>
                  <a:gd name="connsiteX13" fmla="*/ 28591 w 43256"/>
                  <a:gd name="connsiteY13" fmla="*/ 37571 h 44116"/>
                  <a:gd name="connsiteX14" fmla="*/ 23703 w 43256"/>
                  <a:gd name="connsiteY14" fmla="*/ 43862 h 44116"/>
                  <a:gd name="connsiteX15" fmla="*/ 16516 w 43256"/>
                  <a:gd name="connsiteY15" fmla="*/ 40022 h 44116"/>
                  <a:gd name="connsiteX16" fmla="*/ 5840 w 43256"/>
                  <a:gd name="connsiteY16" fmla="*/ 36228 h 44116"/>
                  <a:gd name="connsiteX17" fmla="*/ 1146 w 43256"/>
                  <a:gd name="connsiteY17" fmla="*/ 32006 h 44116"/>
                  <a:gd name="connsiteX18" fmla="*/ 2149 w 43256"/>
                  <a:gd name="connsiteY18" fmla="*/ 26307 h 44116"/>
                  <a:gd name="connsiteX19" fmla="*/ 31 w 43256"/>
                  <a:gd name="connsiteY19" fmla="*/ 20460 h 44116"/>
                  <a:gd name="connsiteX20" fmla="*/ 3899 w 43256"/>
                  <a:gd name="connsiteY20" fmla="*/ 15263 h 44116"/>
                  <a:gd name="connsiteX21" fmla="*/ 3936 w 43256"/>
                  <a:gd name="connsiteY21" fmla="*/ 15126 h 44116"/>
                  <a:gd name="connsiteX0" fmla="*/ 4729 w 43256"/>
                  <a:gd name="connsiteY0" fmla="*/ 26933 h 44116"/>
                  <a:gd name="connsiteX1" fmla="*/ 2196 w 43256"/>
                  <a:gd name="connsiteY1" fmla="*/ 26136 h 44116"/>
                  <a:gd name="connsiteX2" fmla="*/ 6964 w 43256"/>
                  <a:gd name="connsiteY2" fmla="*/ 35655 h 44116"/>
                  <a:gd name="connsiteX3" fmla="*/ 5856 w 43256"/>
                  <a:gd name="connsiteY3" fmla="*/ 36036 h 44116"/>
                  <a:gd name="connsiteX4" fmla="*/ 16514 w 43256"/>
                  <a:gd name="connsiteY4" fmla="*/ 39846 h 44116"/>
                  <a:gd name="connsiteX5" fmla="*/ 15846 w 43256"/>
                  <a:gd name="connsiteY5" fmla="*/ 38106 h 44116"/>
                  <a:gd name="connsiteX6" fmla="*/ 28863 w 43256"/>
                  <a:gd name="connsiteY6" fmla="*/ 35507 h 44116"/>
                  <a:gd name="connsiteX7" fmla="*/ 28596 w 43256"/>
                  <a:gd name="connsiteY7" fmla="*/ 37416 h 44116"/>
                  <a:gd name="connsiteX8" fmla="*/ 34165 w 43256"/>
                  <a:gd name="connsiteY8" fmla="*/ 23710 h 44116"/>
                  <a:gd name="connsiteX9" fmla="*/ 37416 w 43256"/>
                  <a:gd name="connsiteY9" fmla="*/ 30846 h 44116"/>
                  <a:gd name="connsiteX10" fmla="*/ 41834 w 43256"/>
                  <a:gd name="connsiteY10" fmla="*/ 16110 h 44116"/>
                  <a:gd name="connsiteX11" fmla="*/ 40386 w 43256"/>
                  <a:gd name="connsiteY11" fmla="*/ 18786 h 44116"/>
                  <a:gd name="connsiteX12" fmla="*/ 38360 w 43256"/>
                  <a:gd name="connsiteY12" fmla="*/ 6182 h 44116"/>
                  <a:gd name="connsiteX13" fmla="*/ 38436 w 43256"/>
                  <a:gd name="connsiteY13" fmla="*/ 7446 h 44116"/>
                  <a:gd name="connsiteX14" fmla="*/ 29114 w 43256"/>
                  <a:gd name="connsiteY14" fmla="*/ 4708 h 44116"/>
                  <a:gd name="connsiteX15" fmla="*/ 28741 w 43256"/>
                  <a:gd name="connsiteY15" fmla="*/ 8370 h 44116"/>
                  <a:gd name="connsiteX16" fmla="*/ 22177 w 43256"/>
                  <a:gd name="connsiteY16" fmla="*/ 5476 h 44116"/>
                  <a:gd name="connsiteX17" fmla="*/ 22871 w 43256"/>
                  <a:gd name="connsiteY17" fmla="*/ 8607 h 44116"/>
                  <a:gd name="connsiteX18" fmla="*/ 4163 w 43256"/>
                  <a:gd name="connsiteY18" fmla="*/ 16545 h 44116"/>
                  <a:gd name="connsiteX19" fmla="*/ 3936 w 43256"/>
                  <a:gd name="connsiteY19" fmla="*/ 15126 h 44116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6087 h 45077"/>
                  <a:gd name="connsiteX1" fmla="*/ 5659 w 43256"/>
                  <a:gd name="connsiteY1" fmla="*/ 8624 h 45077"/>
                  <a:gd name="connsiteX2" fmla="*/ 14041 w 43256"/>
                  <a:gd name="connsiteY2" fmla="*/ 6919 h 45077"/>
                  <a:gd name="connsiteX3" fmla="*/ 25782 w 43256"/>
                  <a:gd name="connsiteY3" fmla="*/ 5580 h 45077"/>
                  <a:gd name="connsiteX4" fmla="*/ 25785 w 43256"/>
                  <a:gd name="connsiteY4" fmla="*/ 1917 h 45077"/>
                  <a:gd name="connsiteX5" fmla="*/ 29869 w 43256"/>
                  <a:gd name="connsiteY5" fmla="*/ 4198 h 45077"/>
                  <a:gd name="connsiteX6" fmla="*/ 35499 w 43256"/>
                  <a:gd name="connsiteY6" fmla="*/ 2407 h 45077"/>
                  <a:gd name="connsiteX7" fmla="*/ 38354 w 43256"/>
                  <a:gd name="connsiteY7" fmla="*/ 7293 h 45077"/>
                  <a:gd name="connsiteX8" fmla="*/ 42018 w 43256"/>
                  <a:gd name="connsiteY8" fmla="*/ 12035 h 45077"/>
                  <a:gd name="connsiteX9" fmla="*/ 41854 w 43256"/>
                  <a:gd name="connsiteY9" fmla="*/ 17177 h 45077"/>
                  <a:gd name="connsiteX10" fmla="*/ 43052 w 43256"/>
                  <a:gd name="connsiteY10" fmla="*/ 25039 h 45077"/>
                  <a:gd name="connsiteX11" fmla="*/ 37440 w 43256"/>
                  <a:gd name="connsiteY11" fmla="*/ 31921 h 45077"/>
                  <a:gd name="connsiteX12" fmla="*/ 35431 w 43256"/>
                  <a:gd name="connsiteY12" fmla="*/ 37818 h 45077"/>
                  <a:gd name="connsiteX13" fmla="*/ 28591 w 43256"/>
                  <a:gd name="connsiteY13" fmla="*/ 38532 h 45077"/>
                  <a:gd name="connsiteX14" fmla="*/ 23703 w 43256"/>
                  <a:gd name="connsiteY14" fmla="*/ 44823 h 45077"/>
                  <a:gd name="connsiteX15" fmla="*/ 16516 w 43256"/>
                  <a:gd name="connsiteY15" fmla="*/ 40983 h 45077"/>
                  <a:gd name="connsiteX16" fmla="*/ 5840 w 43256"/>
                  <a:gd name="connsiteY16" fmla="*/ 37189 h 45077"/>
                  <a:gd name="connsiteX17" fmla="*/ 1146 w 43256"/>
                  <a:gd name="connsiteY17" fmla="*/ 32967 h 45077"/>
                  <a:gd name="connsiteX18" fmla="*/ 2149 w 43256"/>
                  <a:gd name="connsiteY18" fmla="*/ 27268 h 45077"/>
                  <a:gd name="connsiteX19" fmla="*/ 31 w 43256"/>
                  <a:gd name="connsiteY19" fmla="*/ 21421 h 45077"/>
                  <a:gd name="connsiteX20" fmla="*/ 3899 w 43256"/>
                  <a:gd name="connsiteY20" fmla="*/ 16224 h 45077"/>
                  <a:gd name="connsiteX21" fmla="*/ 3936 w 43256"/>
                  <a:gd name="connsiteY21" fmla="*/ 16087 h 45077"/>
                  <a:gd name="connsiteX0" fmla="*/ 4729 w 43256"/>
                  <a:gd name="connsiteY0" fmla="*/ 27894 h 45077"/>
                  <a:gd name="connsiteX1" fmla="*/ 2196 w 43256"/>
                  <a:gd name="connsiteY1" fmla="*/ 27097 h 45077"/>
                  <a:gd name="connsiteX2" fmla="*/ 6964 w 43256"/>
                  <a:gd name="connsiteY2" fmla="*/ 36616 h 45077"/>
                  <a:gd name="connsiteX3" fmla="*/ 5856 w 43256"/>
                  <a:gd name="connsiteY3" fmla="*/ 36997 h 45077"/>
                  <a:gd name="connsiteX4" fmla="*/ 16514 w 43256"/>
                  <a:gd name="connsiteY4" fmla="*/ 40807 h 45077"/>
                  <a:gd name="connsiteX5" fmla="*/ 15846 w 43256"/>
                  <a:gd name="connsiteY5" fmla="*/ 39067 h 45077"/>
                  <a:gd name="connsiteX6" fmla="*/ 28863 w 43256"/>
                  <a:gd name="connsiteY6" fmla="*/ 36468 h 45077"/>
                  <a:gd name="connsiteX7" fmla="*/ 28596 w 43256"/>
                  <a:gd name="connsiteY7" fmla="*/ 38377 h 45077"/>
                  <a:gd name="connsiteX8" fmla="*/ 34165 w 43256"/>
                  <a:gd name="connsiteY8" fmla="*/ 24671 h 45077"/>
                  <a:gd name="connsiteX9" fmla="*/ 37416 w 43256"/>
                  <a:gd name="connsiteY9" fmla="*/ 31807 h 45077"/>
                  <a:gd name="connsiteX10" fmla="*/ 41834 w 43256"/>
                  <a:gd name="connsiteY10" fmla="*/ 17071 h 45077"/>
                  <a:gd name="connsiteX11" fmla="*/ 40386 w 43256"/>
                  <a:gd name="connsiteY11" fmla="*/ 19747 h 45077"/>
                  <a:gd name="connsiteX12" fmla="*/ 38360 w 43256"/>
                  <a:gd name="connsiteY12" fmla="*/ 7143 h 45077"/>
                  <a:gd name="connsiteX13" fmla="*/ 38436 w 43256"/>
                  <a:gd name="connsiteY13" fmla="*/ 8407 h 45077"/>
                  <a:gd name="connsiteX14" fmla="*/ 29114 w 43256"/>
                  <a:gd name="connsiteY14" fmla="*/ 5669 h 45077"/>
                  <a:gd name="connsiteX15" fmla="*/ 28741 w 43256"/>
                  <a:gd name="connsiteY15" fmla="*/ 9331 h 45077"/>
                  <a:gd name="connsiteX16" fmla="*/ 22177 w 43256"/>
                  <a:gd name="connsiteY16" fmla="*/ 6437 h 45077"/>
                  <a:gd name="connsiteX17" fmla="*/ 22871 w 43256"/>
                  <a:gd name="connsiteY17" fmla="*/ 9568 h 45077"/>
                  <a:gd name="connsiteX18" fmla="*/ 4163 w 43256"/>
                  <a:gd name="connsiteY18" fmla="*/ 17506 h 45077"/>
                  <a:gd name="connsiteX19" fmla="*/ 3936 w 43256"/>
                  <a:gd name="connsiteY19" fmla="*/ 16087 h 45077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3936 w 43256"/>
                  <a:gd name="connsiteY19" fmla="*/ 15958 h 44948"/>
                  <a:gd name="connsiteX0" fmla="*/ 3936 w 43256"/>
                  <a:gd name="connsiteY0" fmla="*/ 15958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3936 w 43256"/>
                  <a:gd name="connsiteY21" fmla="*/ 15958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5659 w 43256"/>
                  <a:gd name="connsiteY1" fmla="*/ 8495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18" fmla="*/ 4163 w 43256"/>
                  <a:gd name="connsiteY18" fmla="*/ 17377 h 44948"/>
                  <a:gd name="connsiteX19" fmla="*/ 11742 w 43256"/>
                  <a:gd name="connsiteY19" fmla="*/ 19725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16" fmla="*/ 22177 w 43256"/>
                  <a:gd name="connsiteY16" fmla="*/ 6308 h 44948"/>
                  <a:gd name="connsiteX17" fmla="*/ 22871 w 43256"/>
                  <a:gd name="connsiteY17" fmla="*/ 9439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14" fmla="*/ 29114 w 43256"/>
                  <a:gd name="connsiteY14" fmla="*/ 5540 h 44948"/>
                  <a:gd name="connsiteX15" fmla="*/ 28741 w 43256"/>
                  <a:gd name="connsiteY15" fmla="*/ 9202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12" fmla="*/ 38360 w 43256"/>
                  <a:gd name="connsiteY12" fmla="*/ 7014 h 44948"/>
                  <a:gd name="connsiteX13" fmla="*/ 38436 w 43256"/>
                  <a:gd name="connsiteY13" fmla="*/ 82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10" fmla="*/ 41834 w 43256"/>
                  <a:gd name="connsiteY10" fmla="*/ 16942 h 44948"/>
                  <a:gd name="connsiteX11" fmla="*/ 40386 w 43256"/>
                  <a:gd name="connsiteY11" fmla="*/ 1961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7416 w 43256"/>
                  <a:gd name="connsiteY9" fmla="*/ 3167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8" fmla="*/ 34165 w 43256"/>
                  <a:gd name="connsiteY8" fmla="*/ 24542 h 44948"/>
                  <a:gd name="connsiteX9" fmla="*/ 36803 w 43256"/>
                  <a:gd name="connsiteY9" fmla="*/ 2834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596 w 43256"/>
                  <a:gd name="connsiteY7" fmla="*/ 3824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28863 w 43256"/>
                  <a:gd name="connsiteY6" fmla="*/ 36339 h 44948"/>
                  <a:gd name="connsiteX7" fmla="*/ 28429 w 43256"/>
                  <a:gd name="connsiteY7" fmla="*/ 3243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5846 w 43256"/>
                  <a:gd name="connsiteY5" fmla="*/ 38938 h 44948"/>
                  <a:gd name="connsiteX6" fmla="*/ 18516 w 43256"/>
                  <a:gd name="connsiteY6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4" fmla="*/ 16514 w 43256"/>
                  <a:gd name="connsiteY4" fmla="*/ 40678 h 44948"/>
                  <a:gd name="connsiteX5" fmla="*/ 18516 w 43256"/>
                  <a:gd name="connsiteY5" fmla="*/ 29906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2" fmla="*/ 6964 w 43256"/>
                  <a:gd name="connsiteY2" fmla="*/ 36487 h 44948"/>
                  <a:gd name="connsiteX3" fmla="*/ 5856 w 43256"/>
                  <a:gd name="connsiteY3" fmla="*/ 368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2196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0208 w 43256"/>
                  <a:gd name="connsiteY1" fmla="*/ 28184 h 44948"/>
                  <a:gd name="connsiteX2" fmla="*/ 6155 w 43256"/>
                  <a:gd name="connsiteY2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6155 w 43256"/>
                  <a:gd name="connsiteY1" fmla="*/ 26968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4729 w 43256"/>
                  <a:gd name="connsiteY0" fmla="*/ 2776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899 w 43256"/>
                  <a:gd name="connsiteY20" fmla="*/ 16095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2951 w 43256"/>
                  <a:gd name="connsiteY20" fmla="*/ 13619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3007 w 43256"/>
                  <a:gd name="connsiteY20" fmla="*/ 11251 h 44948"/>
                  <a:gd name="connsiteX21" fmla="*/ 8285 w 43256"/>
                  <a:gd name="connsiteY21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8285 w 43256"/>
                  <a:gd name="connsiteY0" fmla="*/ 14236 h 44948"/>
                  <a:gd name="connsiteX1" fmla="*/ 9395 w 43256"/>
                  <a:gd name="connsiteY1" fmla="*/ 7526 h 44948"/>
                  <a:gd name="connsiteX2" fmla="*/ 14264 w 43256"/>
                  <a:gd name="connsiteY2" fmla="*/ 7113 h 44948"/>
                  <a:gd name="connsiteX3" fmla="*/ 25782 w 43256"/>
                  <a:gd name="connsiteY3" fmla="*/ 5451 h 44948"/>
                  <a:gd name="connsiteX4" fmla="*/ 25785 w 43256"/>
                  <a:gd name="connsiteY4" fmla="*/ 1788 h 44948"/>
                  <a:gd name="connsiteX5" fmla="*/ 29869 w 43256"/>
                  <a:gd name="connsiteY5" fmla="*/ 4069 h 44948"/>
                  <a:gd name="connsiteX6" fmla="*/ 35499 w 43256"/>
                  <a:gd name="connsiteY6" fmla="*/ 2278 h 44948"/>
                  <a:gd name="connsiteX7" fmla="*/ 38354 w 43256"/>
                  <a:gd name="connsiteY7" fmla="*/ 7164 h 44948"/>
                  <a:gd name="connsiteX8" fmla="*/ 42018 w 43256"/>
                  <a:gd name="connsiteY8" fmla="*/ 11906 h 44948"/>
                  <a:gd name="connsiteX9" fmla="*/ 41854 w 43256"/>
                  <a:gd name="connsiteY9" fmla="*/ 17048 h 44948"/>
                  <a:gd name="connsiteX10" fmla="*/ 43052 w 43256"/>
                  <a:gd name="connsiteY10" fmla="*/ 24910 h 44948"/>
                  <a:gd name="connsiteX11" fmla="*/ 37440 w 43256"/>
                  <a:gd name="connsiteY11" fmla="*/ 31792 h 44948"/>
                  <a:gd name="connsiteX12" fmla="*/ 35431 w 43256"/>
                  <a:gd name="connsiteY12" fmla="*/ 37689 h 44948"/>
                  <a:gd name="connsiteX13" fmla="*/ 28591 w 43256"/>
                  <a:gd name="connsiteY13" fmla="*/ 38403 h 44948"/>
                  <a:gd name="connsiteX14" fmla="*/ 23703 w 43256"/>
                  <a:gd name="connsiteY14" fmla="*/ 44694 h 44948"/>
                  <a:gd name="connsiteX15" fmla="*/ 16516 w 43256"/>
                  <a:gd name="connsiteY15" fmla="*/ 40854 h 44948"/>
                  <a:gd name="connsiteX16" fmla="*/ 5840 w 43256"/>
                  <a:gd name="connsiteY16" fmla="*/ 37060 h 44948"/>
                  <a:gd name="connsiteX17" fmla="*/ 1146 w 43256"/>
                  <a:gd name="connsiteY17" fmla="*/ 32838 h 44948"/>
                  <a:gd name="connsiteX18" fmla="*/ 2149 w 43256"/>
                  <a:gd name="connsiteY18" fmla="*/ 27139 h 44948"/>
                  <a:gd name="connsiteX19" fmla="*/ 31 w 43256"/>
                  <a:gd name="connsiteY19" fmla="*/ 21292 h 44948"/>
                  <a:gd name="connsiteX20" fmla="*/ 8285 w 43256"/>
                  <a:gd name="connsiteY20" fmla="*/ 14236 h 44948"/>
                  <a:gd name="connsiteX0" fmla="*/ 10472 w 43256"/>
                  <a:gd name="connsiteY0" fmla="*/ 20015 h 44948"/>
                  <a:gd name="connsiteX1" fmla="*/ 11619 w 43256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314 w 42285"/>
                  <a:gd name="connsiteY0" fmla="*/ 14236 h 44948"/>
                  <a:gd name="connsiteX1" fmla="*/ 8424 w 42285"/>
                  <a:gd name="connsiteY1" fmla="*/ 7526 h 44948"/>
                  <a:gd name="connsiteX2" fmla="*/ 13293 w 42285"/>
                  <a:gd name="connsiteY2" fmla="*/ 7113 h 44948"/>
                  <a:gd name="connsiteX3" fmla="*/ 24811 w 42285"/>
                  <a:gd name="connsiteY3" fmla="*/ 5451 h 44948"/>
                  <a:gd name="connsiteX4" fmla="*/ 24814 w 42285"/>
                  <a:gd name="connsiteY4" fmla="*/ 1788 h 44948"/>
                  <a:gd name="connsiteX5" fmla="*/ 28898 w 42285"/>
                  <a:gd name="connsiteY5" fmla="*/ 4069 h 44948"/>
                  <a:gd name="connsiteX6" fmla="*/ 34528 w 42285"/>
                  <a:gd name="connsiteY6" fmla="*/ 2278 h 44948"/>
                  <a:gd name="connsiteX7" fmla="*/ 37383 w 42285"/>
                  <a:gd name="connsiteY7" fmla="*/ 7164 h 44948"/>
                  <a:gd name="connsiteX8" fmla="*/ 41047 w 42285"/>
                  <a:gd name="connsiteY8" fmla="*/ 11906 h 44948"/>
                  <a:gd name="connsiteX9" fmla="*/ 40883 w 42285"/>
                  <a:gd name="connsiteY9" fmla="*/ 17048 h 44948"/>
                  <a:gd name="connsiteX10" fmla="*/ 42081 w 42285"/>
                  <a:gd name="connsiteY10" fmla="*/ 24910 h 44948"/>
                  <a:gd name="connsiteX11" fmla="*/ 36469 w 42285"/>
                  <a:gd name="connsiteY11" fmla="*/ 31792 h 44948"/>
                  <a:gd name="connsiteX12" fmla="*/ 34460 w 42285"/>
                  <a:gd name="connsiteY12" fmla="*/ 37689 h 44948"/>
                  <a:gd name="connsiteX13" fmla="*/ 27620 w 42285"/>
                  <a:gd name="connsiteY13" fmla="*/ 38403 h 44948"/>
                  <a:gd name="connsiteX14" fmla="*/ 22732 w 42285"/>
                  <a:gd name="connsiteY14" fmla="*/ 44694 h 44948"/>
                  <a:gd name="connsiteX15" fmla="*/ 15545 w 42285"/>
                  <a:gd name="connsiteY15" fmla="*/ 40854 h 44948"/>
                  <a:gd name="connsiteX16" fmla="*/ 4869 w 42285"/>
                  <a:gd name="connsiteY16" fmla="*/ 37060 h 44948"/>
                  <a:gd name="connsiteX17" fmla="*/ 175 w 42285"/>
                  <a:gd name="connsiteY17" fmla="*/ 32838 h 44948"/>
                  <a:gd name="connsiteX18" fmla="*/ 1178 w 42285"/>
                  <a:gd name="connsiteY18" fmla="*/ 27139 h 44948"/>
                  <a:gd name="connsiteX19" fmla="*/ 10379 w 42285"/>
                  <a:gd name="connsiteY19" fmla="*/ 23445 h 44948"/>
                  <a:gd name="connsiteX20" fmla="*/ 7314 w 42285"/>
                  <a:gd name="connsiteY20" fmla="*/ 14236 h 44948"/>
                  <a:gd name="connsiteX0" fmla="*/ 9501 w 42285"/>
                  <a:gd name="connsiteY0" fmla="*/ 20015 h 44948"/>
                  <a:gd name="connsiteX1" fmla="*/ 10648 w 42285"/>
                  <a:gd name="connsiteY1" fmla="*/ 19111 h 44948"/>
                  <a:gd name="connsiteX0" fmla="*/ 7290 w 42261"/>
                  <a:gd name="connsiteY0" fmla="*/ 14236 h 44948"/>
                  <a:gd name="connsiteX1" fmla="*/ 8400 w 42261"/>
                  <a:gd name="connsiteY1" fmla="*/ 7526 h 44948"/>
                  <a:gd name="connsiteX2" fmla="*/ 13269 w 42261"/>
                  <a:gd name="connsiteY2" fmla="*/ 7113 h 44948"/>
                  <a:gd name="connsiteX3" fmla="*/ 24787 w 42261"/>
                  <a:gd name="connsiteY3" fmla="*/ 5451 h 44948"/>
                  <a:gd name="connsiteX4" fmla="*/ 24790 w 42261"/>
                  <a:gd name="connsiteY4" fmla="*/ 1788 h 44948"/>
                  <a:gd name="connsiteX5" fmla="*/ 28874 w 42261"/>
                  <a:gd name="connsiteY5" fmla="*/ 4069 h 44948"/>
                  <a:gd name="connsiteX6" fmla="*/ 34504 w 42261"/>
                  <a:gd name="connsiteY6" fmla="*/ 2278 h 44948"/>
                  <a:gd name="connsiteX7" fmla="*/ 37359 w 42261"/>
                  <a:gd name="connsiteY7" fmla="*/ 7164 h 44948"/>
                  <a:gd name="connsiteX8" fmla="*/ 41023 w 42261"/>
                  <a:gd name="connsiteY8" fmla="*/ 11906 h 44948"/>
                  <a:gd name="connsiteX9" fmla="*/ 40859 w 42261"/>
                  <a:gd name="connsiteY9" fmla="*/ 17048 h 44948"/>
                  <a:gd name="connsiteX10" fmla="*/ 42057 w 42261"/>
                  <a:gd name="connsiteY10" fmla="*/ 24910 h 44948"/>
                  <a:gd name="connsiteX11" fmla="*/ 36445 w 42261"/>
                  <a:gd name="connsiteY11" fmla="*/ 31792 h 44948"/>
                  <a:gd name="connsiteX12" fmla="*/ 34436 w 42261"/>
                  <a:gd name="connsiteY12" fmla="*/ 37689 h 44948"/>
                  <a:gd name="connsiteX13" fmla="*/ 27596 w 42261"/>
                  <a:gd name="connsiteY13" fmla="*/ 38403 h 44948"/>
                  <a:gd name="connsiteX14" fmla="*/ 22708 w 42261"/>
                  <a:gd name="connsiteY14" fmla="*/ 44694 h 44948"/>
                  <a:gd name="connsiteX15" fmla="*/ 15521 w 42261"/>
                  <a:gd name="connsiteY15" fmla="*/ 40854 h 44948"/>
                  <a:gd name="connsiteX16" fmla="*/ 4845 w 42261"/>
                  <a:gd name="connsiteY16" fmla="*/ 37060 h 44948"/>
                  <a:gd name="connsiteX17" fmla="*/ 151 w 42261"/>
                  <a:gd name="connsiteY17" fmla="*/ 32838 h 44948"/>
                  <a:gd name="connsiteX18" fmla="*/ 10355 w 42261"/>
                  <a:gd name="connsiteY18" fmla="*/ 23445 h 44948"/>
                  <a:gd name="connsiteX19" fmla="*/ 7290 w 42261"/>
                  <a:gd name="connsiteY19" fmla="*/ 14236 h 44948"/>
                  <a:gd name="connsiteX0" fmla="*/ 9477 w 42261"/>
                  <a:gd name="connsiteY0" fmla="*/ 20015 h 44948"/>
                  <a:gd name="connsiteX1" fmla="*/ 10624 w 42261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423 w 37839"/>
                  <a:gd name="connsiteY16" fmla="*/ 37060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7635 w 37839"/>
                  <a:gd name="connsiteY17" fmla="*/ 29152 h 44948"/>
                  <a:gd name="connsiteX18" fmla="*/ 5933 w 37839"/>
                  <a:gd name="connsiteY18" fmla="*/ 23445 h 44948"/>
                  <a:gd name="connsiteX19" fmla="*/ 2868 w 37839"/>
                  <a:gd name="connsiteY19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236 h 44948"/>
                  <a:gd name="connsiteX1" fmla="*/ 3978 w 37839"/>
                  <a:gd name="connsiteY1" fmla="*/ 7526 h 44948"/>
                  <a:gd name="connsiteX2" fmla="*/ 8847 w 37839"/>
                  <a:gd name="connsiteY2" fmla="*/ 7113 h 44948"/>
                  <a:gd name="connsiteX3" fmla="*/ 20365 w 37839"/>
                  <a:gd name="connsiteY3" fmla="*/ 5451 h 44948"/>
                  <a:gd name="connsiteX4" fmla="*/ 20368 w 37839"/>
                  <a:gd name="connsiteY4" fmla="*/ 1788 h 44948"/>
                  <a:gd name="connsiteX5" fmla="*/ 24452 w 37839"/>
                  <a:gd name="connsiteY5" fmla="*/ 4069 h 44948"/>
                  <a:gd name="connsiteX6" fmla="*/ 30082 w 37839"/>
                  <a:gd name="connsiteY6" fmla="*/ 2278 h 44948"/>
                  <a:gd name="connsiteX7" fmla="*/ 32937 w 37839"/>
                  <a:gd name="connsiteY7" fmla="*/ 7164 h 44948"/>
                  <a:gd name="connsiteX8" fmla="*/ 36601 w 37839"/>
                  <a:gd name="connsiteY8" fmla="*/ 11906 h 44948"/>
                  <a:gd name="connsiteX9" fmla="*/ 36437 w 37839"/>
                  <a:gd name="connsiteY9" fmla="*/ 17048 h 44948"/>
                  <a:gd name="connsiteX10" fmla="*/ 37635 w 37839"/>
                  <a:gd name="connsiteY10" fmla="*/ 24910 h 44948"/>
                  <a:gd name="connsiteX11" fmla="*/ 32023 w 37839"/>
                  <a:gd name="connsiteY11" fmla="*/ 31792 h 44948"/>
                  <a:gd name="connsiteX12" fmla="*/ 30014 w 37839"/>
                  <a:gd name="connsiteY12" fmla="*/ 37689 h 44948"/>
                  <a:gd name="connsiteX13" fmla="*/ 23174 w 37839"/>
                  <a:gd name="connsiteY13" fmla="*/ 38403 h 44948"/>
                  <a:gd name="connsiteX14" fmla="*/ 18286 w 37839"/>
                  <a:gd name="connsiteY14" fmla="*/ 44694 h 44948"/>
                  <a:gd name="connsiteX15" fmla="*/ 11099 w 37839"/>
                  <a:gd name="connsiteY15" fmla="*/ 40854 h 44948"/>
                  <a:gd name="connsiteX16" fmla="*/ 11129 w 37839"/>
                  <a:gd name="connsiteY16" fmla="*/ 25328 h 44948"/>
                  <a:gd name="connsiteX17" fmla="*/ 5933 w 37839"/>
                  <a:gd name="connsiteY17" fmla="*/ 23445 h 44948"/>
                  <a:gd name="connsiteX18" fmla="*/ 2868 w 37839"/>
                  <a:gd name="connsiteY18" fmla="*/ 14236 h 44948"/>
                  <a:gd name="connsiteX0" fmla="*/ 5055 w 37839"/>
                  <a:gd name="connsiteY0" fmla="*/ 20015 h 44948"/>
                  <a:gd name="connsiteX1" fmla="*/ 6202 w 37839"/>
                  <a:gd name="connsiteY1" fmla="*/ 19111 h 44948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0368 w 37839"/>
                  <a:gd name="connsiteY4" fmla="*/ 1962 h 45122"/>
                  <a:gd name="connsiteX5" fmla="*/ 24452 w 37839"/>
                  <a:gd name="connsiteY5" fmla="*/ 4243 h 45122"/>
                  <a:gd name="connsiteX6" fmla="*/ 30082 w 37839"/>
                  <a:gd name="connsiteY6" fmla="*/ 2452 h 45122"/>
                  <a:gd name="connsiteX7" fmla="*/ 32937 w 37839"/>
                  <a:gd name="connsiteY7" fmla="*/ 7338 h 45122"/>
                  <a:gd name="connsiteX8" fmla="*/ 36601 w 37839"/>
                  <a:gd name="connsiteY8" fmla="*/ 12080 h 45122"/>
                  <a:gd name="connsiteX9" fmla="*/ 36437 w 37839"/>
                  <a:gd name="connsiteY9" fmla="*/ 17222 h 45122"/>
                  <a:gd name="connsiteX10" fmla="*/ 37635 w 37839"/>
                  <a:gd name="connsiteY10" fmla="*/ 25084 h 45122"/>
                  <a:gd name="connsiteX11" fmla="*/ 32023 w 37839"/>
                  <a:gd name="connsiteY11" fmla="*/ 31966 h 45122"/>
                  <a:gd name="connsiteX12" fmla="*/ 30014 w 37839"/>
                  <a:gd name="connsiteY12" fmla="*/ 37863 h 45122"/>
                  <a:gd name="connsiteX13" fmla="*/ 23174 w 37839"/>
                  <a:gd name="connsiteY13" fmla="*/ 38577 h 45122"/>
                  <a:gd name="connsiteX14" fmla="*/ 18286 w 37839"/>
                  <a:gd name="connsiteY14" fmla="*/ 44868 h 45122"/>
                  <a:gd name="connsiteX15" fmla="*/ 11099 w 37839"/>
                  <a:gd name="connsiteY15" fmla="*/ 41028 h 45122"/>
                  <a:gd name="connsiteX16" fmla="*/ 11129 w 37839"/>
                  <a:gd name="connsiteY16" fmla="*/ 25502 h 45122"/>
                  <a:gd name="connsiteX17" fmla="*/ 5933 w 37839"/>
                  <a:gd name="connsiteY17" fmla="*/ 23619 h 45122"/>
                  <a:gd name="connsiteX18" fmla="*/ 2868 w 37839"/>
                  <a:gd name="connsiteY18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4452 w 37839"/>
                  <a:gd name="connsiteY4" fmla="*/ 4243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0082 w 37839"/>
                  <a:gd name="connsiteY5" fmla="*/ 2452 h 45122"/>
                  <a:gd name="connsiteX6" fmla="*/ 32937 w 37839"/>
                  <a:gd name="connsiteY6" fmla="*/ 7338 h 45122"/>
                  <a:gd name="connsiteX7" fmla="*/ 36601 w 37839"/>
                  <a:gd name="connsiteY7" fmla="*/ 12080 h 45122"/>
                  <a:gd name="connsiteX8" fmla="*/ 36437 w 37839"/>
                  <a:gd name="connsiteY8" fmla="*/ 17222 h 45122"/>
                  <a:gd name="connsiteX9" fmla="*/ 37635 w 37839"/>
                  <a:gd name="connsiteY9" fmla="*/ 25084 h 45122"/>
                  <a:gd name="connsiteX10" fmla="*/ 32023 w 37839"/>
                  <a:gd name="connsiteY10" fmla="*/ 31966 h 45122"/>
                  <a:gd name="connsiteX11" fmla="*/ 30014 w 37839"/>
                  <a:gd name="connsiteY11" fmla="*/ 37863 h 45122"/>
                  <a:gd name="connsiteX12" fmla="*/ 23174 w 37839"/>
                  <a:gd name="connsiteY12" fmla="*/ 38577 h 45122"/>
                  <a:gd name="connsiteX13" fmla="*/ 18286 w 37839"/>
                  <a:gd name="connsiteY13" fmla="*/ 44868 h 45122"/>
                  <a:gd name="connsiteX14" fmla="*/ 11099 w 37839"/>
                  <a:gd name="connsiteY14" fmla="*/ 41028 h 45122"/>
                  <a:gd name="connsiteX15" fmla="*/ 11129 w 37839"/>
                  <a:gd name="connsiteY15" fmla="*/ 25502 h 45122"/>
                  <a:gd name="connsiteX16" fmla="*/ 5933 w 37839"/>
                  <a:gd name="connsiteY16" fmla="*/ 23619 h 45122"/>
                  <a:gd name="connsiteX17" fmla="*/ 2868 w 37839"/>
                  <a:gd name="connsiteY17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32937 w 37839"/>
                  <a:gd name="connsiteY5" fmla="*/ 7338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39"/>
                  <a:gd name="connsiteY0" fmla="*/ 14410 h 45122"/>
                  <a:gd name="connsiteX1" fmla="*/ 3978 w 37839"/>
                  <a:gd name="connsiteY1" fmla="*/ 7700 h 45122"/>
                  <a:gd name="connsiteX2" fmla="*/ 8680 w 37839"/>
                  <a:gd name="connsiteY2" fmla="*/ 6856 h 45122"/>
                  <a:gd name="connsiteX3" fmla="*/ 20365 w 37839"/>
                  <a:gd name="connsiteY3" fmla="*/ 5625 h 45122"/>
                  <a:gd name="connsiteX4" fmla="*/ 25400 w 37839"/>
                  <a:gd name="connsiteY4" fmla="*/ 8226 h 45122"/>
                  <a:gd name="connsiteX5" fmla="*/ 29591 w 37839"/>
                  <a:gd name="connsiteY5" fmla="*/ 11859 h 45122"/>
                  <a:gd name="connsiteX6" fmla="*/ 36601 w 37839"/>
                  <a:gd name="connsiteY6" fmla="*/ 12080 h 45122"/>
                  <a:gd name="connsiteX7" fmla="*/ 36437 w 37839"/>
                  <a:gd name="connsiteY7" fmla="*/ 17222 h 45122"/>
                  <a:gd name="connsiteX8" fmla="*/ 37635 w 37839"/>
                  <a:gd name="connsiteY8" fmla="*/ 25084 h 45122"/>
                  <a:gd name="connsiteX9" fmla="*/ 32023 w 37839"/>
                  <a:gd name="connsiteY9" fmla="*/ 31966 h 45122"/>
                  <a:gd name="connsiteX10" fmla="*/ 30014 w 37839"/>
                  <a:gd name="connsiteY10" fmla="*/ 37863 h 45122"/>
                  <a:gd name="connsiteX11" fmla="*/ 23174 w 37839"/>
                  <a:gd name="connsiteY11" fmla="*/ 38577 h 45122"/>
                  <a:gd name="connsiteX12" fmla="*/ 18286 w 37839"/>
                  <a:gd name="connsiteY12" fmla="*/ 44868 h 45122"/>
                  <a:gd name="connsiteX13" fmla="*/ 11099 w 37839"/>
                  <a:gd name="connsiteY13" fmla="*/ 41028 h 45122"/>
                  <a:gd name="connsiteX14" fmla="*/ 11129 w 37839"/>
                  <a:gd name="connsiteY14" fmla="*/ 25502 h 45122"/>
                  <a:gd name="connsiteX15" fmla="*/ 5933 w 37839"/>
                  <a:gd name="connsiteY15" fmla="*/ 23619 h 45122"/>
                  <a:gd name="connsiteX16" fmla="*/ 2868 w 37839"/>
                  <a:gd name="connsiteY16" fmla="*/ 14410 h 45122"/>
                  <a:gd name="connsiteX0" fmla="*/ 5055 w 37839"/>
                  <a:gd name="connsiteY0" fmla="*/ 20189 h 45122"/>
                  <a:gd name="connsiteX1" fmla="*/ 6202 w 37839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6601 w 37810"/>
                  <a:gd name="connsiteY6" fmla="*/ 12080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591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10 h 45122"/>
                  <a:gd name="connsiteX1" fmla="*/ 3978 w 37810"/>
                  <a:gd name="connsiteY1" fmla="*/ 7700 h 45122"/>
                  <a:gd name="connsiteX2" fmla="*/ 8680 w 37810"/>
                  <a:gd name="connsiteY2" fmla="*/ 6856 h 45122"/>
                  <a:gd name="connsiteX3" fmla="*/ 20365 w 37810"/>
                  <a:gd name="connsiteY3" fmla="*/ 5625 h 45122"/>
                  <a:gd name="connsiteX4" fmla="*/ 25400 w 37810"/>
                  <a:gd name="connsiteY4" fmla="*/ 8226 h 45122"/>
                  <a:gd name="connsiteX5" fmla="*/ 29368 w 37810"/>
                  <a:gd name="connsiteY5" fmla="*/ 11859 h 45122"/>
                  <a:gd name="connsiteX6" fmla="*/ 31583 w 37810"/>
                  <a:gd name="connsiteY6" fmla="*/ 21014 h 45122"/>
                  <a:gd name="connsiteX7" fmla="*/ 25676 w 37810"/>
                  <a:gd name="connsiteY7" fmla="*/ 23680 h 45122"/>
                  <a:gd name="connsiteX8" fmla="*/ 37635 w 37810"/>
                  <a:gd name="connsiteY8" fmla="*/ 25084 h 45122"/>
                  <a:gd name="connsiteX9" fmla="*/ 32023 w 37810"/>
                  <a:gd name="connsiteY9" fmla="*/ 31966 h 45122"/>
                  <a:gd name="connsiteX10" fmla="*/ 30014 w 37810"/>
                  <a:gd name="connsiteY10" fmla="*/ 37863 h 45122"/>
                  <a:gd name="connsiteX11" fmla="*/ 23174 w 37810"/>
                  <a:gd name="connsiteY11" fmla="*/ 38577 h 45122"/>
                  <a:gd name="connsiteX12" fmla="*/ 18286 w 37810"/>
                  <a:gd name="connsiteY12" fmla="*/ 44868 h 45122"/>
                  <a:gd name="connsiteX13" fmla="*/ 11099 w 37810"/>
                  <a:gd name="connsiteY13" fmla="*/ 41028 h 45122"/>
                  <a:gd name="connsiteX14" fmla="*/ 11129 w 37810"/>
                  <a:gd name="connsiteY14" fmla="*/ 25502 h 45122"/>
                  <a:gd name="connsiteX15" fmla="*/ 5933 w 37810"/>
                  <a:gd name="connsiteY15" fmla="*/ 23619 h 45122"/>
                  <a:gd name="connsiteX16" fmla="*/ 2868 w 37810"/>
                  <a:gd name="connsiteY16" fmla="*/ 14410 h 45122"/>
                  <a:gd name="connsiteX0" fmla="*/ 5055 w 37810"/>
                  <a:gd name="connsiteY0" fmla="*/ 20189 h 45122"/>
                  <a:gd name="connsiteX1" fmla="*/ 6202 w 37810"/>
                  <a:gd name="connsiteY1" fmla="*/ 19285 h 45122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7810"/>
                  <a:gd name="connsiteY0" fmla="*/ 14473 h 45185"/>
                  <a:gd name="connsiteX1" fmla="*/ 3978 w 37810"/>
                  <a:gd name="connsiteY1" fmla="*/ 7763 h 45185"/>
                  <a:gd name="connsiteX2" fmla="*/ 8680 w 37810"/>
                  <a:gd name="connsiteY2" fmla="*/ 6919 h 45185"/>
                  <a:gd name="connsiteX3" fmla="*/ 20421 w 37810"/>
                  <a:gd name="connsiteY3" fmla="*/ 5580 h 45185"/>
                  <a:gd name="connsiteX4" fmla="*/ 25400 w 37810"/>
                  <a:gd name="connsiteY4" fmla="*/ 8289 h 45185"/>
                  <a:gd name="connsiteX5" fmla="*/ 29368 w 37810"/>
                  <a:gd name="connsiteY5" fmla="*/ 11922 h 45185"/>
                  <a:gd name="connsiteX6" fmla="*/ 31583 w 37810"/>
                  <a:gd name="connsiteY6" fmla="*/ 21077 h 45185"/>
                  <a:gd name="connsiteX7" fmla="*/ 25676 w 37810"/>
                  <a:gd name="connsiteY7" fmla="*/ 23743 h 45185"/>
                  <a:gd name="connsiteX8" fmla="*/ 37635 w 37810"/>
                  <a:gd name="connsiteY8" fmla="*/ 25147 h 45185"/>
                  <a:gd name="connsiteX9" fmla="*/ 32023 w 37810"/>
                  <a:gd name="connsiteY9" fmla="*/ 32029 h 45185"/>
                  <a:gd name="connsiteX10" fmla="*/ 30014 w 37810"/>
                  <a:gd name="connsiteY10" fmla="*/ 37926 h 45185"/>
                  <a:gd name="connsiteX11" fmla="*/ 23174 w 37810"/>
                  <a:gd name="connsiteY11" fmla="*/ 38640 h 45185"/>
                  <a:gd name="connsiteX12" fmla="*/ 18286 w 37810"/>
                  <a:gd name="connsiteY12" fmla="*/ 44931 h 45185"/>
                  <a:gd name="connsiteX13" fmla="*/ 11099 w 37810"/>
                  <a:gd name="connsiteY13" fmla="*/ 41091 h 45185"/>
                  <a:gd name="connsiteX14" fmla="*/ 11129 w 37810"/>
                  <a:gd name="connsiteY14" fmla="*/ 25565 h 45185"/>
                  <a:gd name="connsiteX15" fmla="*/ 5933 w 37810"/>
                  <a:gd name="connsiteY15" fmla="*/ 23682 h 45185"/>
                  <a:gd name="connsiteX16" fmla="*/ 2868 w 37810"/>
                  <a:gd name="connsiteY16" fmla="*/ 14473 h 45185"/>
                  <a:gd name="connsiteX0" fmla="*/ 5055 w 37810"/>
                  <a:gd name="connsiteY0" fmla="*/ 20252 h 45185"/>
                  <a:gd name="connsiteX1" fmla="*/ 6202 w 37810"/>
                  <a:gd name="connsiteY1" fmla="*/ 19348 h 45185"/>
                  <a:gd name="connsiteX0" fmla="*/ 2868 w 33085"/>
                  <a:gd name="connsiteY0" fmla="*/ 14473 h 45185"/>
                  <a:gd name="connsiteX1" fmla="*/ 3978 w 33085"/>
                  <a:gd name="connsiteY1" fmla="*/ 7763 h 45185"/>
                  <a:gd name="connsiteX2" fmla="*/ 8680 w 33085"/>
                  <a:gd name="connsiteY2" fmla="*/ 6919 h 45185"/>
                  <a:gd name="connsiteX3" fmla="*/ 20421 w 33085"/>
                  <a:gd name="connsiteY3" fmla="*/ 5580 h 45185"/>
                  <a:gd name="connsiteX4" fmla="*/ 25400 w 33085"/>
                  <a:gd name="connsiteY4" fmla="*/ 8289 h 45185"/>
                  <a:gd name="connsiteX5" fmla="*/ 29368 w 33085"/>
                  <a:gd name="connsiteY5" fmla="*/ 11922 h 45185"/>
                  <a:gd name="connsiteX6" fmla="*/ 31583 w 33085"/>
                  <a:gd name="connsiteY6" fmla="*/ 21077 h 45185"/>
                  <a:gd name="connsiteX7" fmla="*/ 25676 w 33085"/>
                  <a:gd name="connsiteY7" fmla="*/ 23743 h 45185"/>
                  <a:gd name="connsiteX8" fmla="*/ 30442 w 33085"/>
                  <a:gd name="connsiteY8" fmla="*/ 29560 h 45185"/>
                  <a:gd name="connsiteX9" fmla="*/ 32023 w 33085"/>
                  <a:gd name="connsiteY9" fmla="*/ 32029 h 45185"/>
                  <a:gd name="connsiteX10" fmla="*/ 30014 w 33085"/>
                  <a:gd name="connsiteY10" fmla="*/ 37926 h 45185"/>
                  <a:gd name="connsiteX11" fmla="*/ 23174 w 33085"/>
                  <a:gd name="connsiteY11" fmla="*/ 38640 h 45185"/>
                  <a:gd name="connsiteX12" fmla="*/ 18286 w 33085"/>
                  <a:gd name="connsiteY12" fmla="*/ 44931 h 45185"/>
                  <a:gd name="connsiteX13" fmla="*/ 11099 w 33085"/>
                  <a:gd name="connsiteY13" fmla="*/ 41091 h 45185"/>
                  <a:gd name="connsiteX14" fmla="*/ 11129 w 33085"/>
                  <a:gd name="connsiteY14" fmla="*/ 25565 h 45185"/>
                  <a:gd name="connsiteX15" fmla="*/ 5933 w 33085"/>
                  <a:gd name="connsiteY15" fmla="*/ 23682 h 45185"/>
                  <a:gd name="connsiteX16" fmla="*/ 2868 w 33085"/>
                  <a:gd name="connsiteY16" fmla="*/ 14473 h 45185"/>
                  <a:gd name="connsiteX0" fmla="*/ 5055 w 33085"/>
                  <a:gd name="connsiteY0" fmla="*/ 20252 h 45185"/>
                  <a:gd name="connsiteX1" fmla="*/ 6202 w 33085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30442 w 32028"/>
                  <a:gd name="connsiteY8" fmla="*/ 29560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2028"/>
                  <a:gd name="connsiteY0" fmla="*/ 14473 h 45185"/>
                  <a:gd name="connsiteX1" fmla="*/ 3978 w 32028"/>
                  <a:gd name="connsiteY1" fmla="*/ 7763 h 45185"/>
                  <a:gd name="connsiteX2" fmla="*/ 8680 w 32028"/>
                  <a:gd name="connsiteY2" fmla="*/ 6919 h 45185"/>
                  <a:gd name="connsiteX3" fmla="*/ 20421 w 32028"/>
                  <a:gd name="connsiteY3" fmla="*/ 5580 h 45185"/>
                  <a:gd name="connsiteX4" fmla="*/ 25400 w 32028"/>
                  <a:gd name="connsiteY4" fmla="*/ 8289 h 45185"/>
                  <a:gd name="connsiteX5" fmla="*/ 29368 w 32028"/>
                  <a:gd name="connsiteY5" fmla="*/ 11922 h 45185"/>
                  <a:gd name="connsiteX6" fmla="*/ 31583 w 32028"/>
                  <a:gd name="connsiteY6" fmla="*/ 21077 h 45185"/>
                  <a:gd name="connsiteX7" fmla="*/ 25676 w 32028"/>
                  <a:gd name="connsiteY7" fmla="*/ 23743 h 45185"/>
                  <a:gd name="connsiteX8" fmla="*/ 28100 w 32028"/>
                  <a:gd name="connsiteY8" fmla="*/ 29452 h 45185"/>
                  <a:gd name="connsiteX9" fmla="*/ 32023 w 32028"/>
                  <a:gd name="connsiteY9" fmla="*/ 32029 h 45185"/>
                  <a:gd name="connsiteX10" fmla="*/ 23637 w 32028"/>
                  <a:gd name="connsiteY10" fmla="*/ 34018 h 45185"/>
                  <a:gd name="connsiteX11" fmla="*/ 30014 w 32028"/>
                  <a:gd name="connsiteY11" fmla="*/ 37926 h 45185"/>
                  <a:gd name="connsiteX12" fmla="*/ 23174 w 32028"/>
                  <a:gd name="connsiteY12" fmla="*/ 38640 h 45185"/>
                  <a:gd name="connsiteX13" fmla="*/ 18286 w 32028"/>
                  <a:gd name="connsiteY13" fmla="*/ 44931 h 45185"/>
                  <a:gd name="connsiteX14" fmla="*/ 11099 w 32028"/>
                  <a:gd name="connsiteY14" fmla="*/ 41091 h 45185"/>
                  <a:gd name="connsiteX15" fmla="*/ 11129 w 32028"/>
                  <a:gd name="connsiteY15" fmla="*/ 25565 h 45185"/>
                  <a:gd name="connsiteX16" fmla="*/ 5933 w 32028"/>
                  <a:gd name="connsiteY16" fmla="*/ 23682 h 45185"/>
                  <a:gd name="connsiteX17" fmla="*/ 2868 w 32028"/>
                  <a:gd name="connsiteY17" fmla="*/ 14473 h 45185"/>
                  <a:gd name="connsiteX0" fmla="*/ 5055 w 32028"/>
                  <a:gd name="connsiteY0" fmla="*/ 20252 h 45185"/>
                  <a:gd name="connsiteX1" fmla="*/ 6202 w 32028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23637 w 31951"/>
                  <a:gd name="connsiteY9" fmla="*/ 34018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8100 w 31951"/>
                  <a:gd name="connsiteY8" fmla="*/ 29452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51"/>
                  <a:gd name="connsiteY0" fmla="*/ 14473 h 45185"/>
                  <a:gd name="connsiteX1" fmla="*/ 3978 w 31951"/>
                  <a:gd name="connsiteY1" fmla="*/ 7763 h 45185"/>
                  <a:gd name="connsiteX2" fmla="*/ 8680 w 31951"/>
                  <a:gd name="connsiteY2" fmla="*/ 6919 h 45185"/>
                  <a:gd name="connsiteX3" fmla="*/ 20421 w 31951"/>
                  <a:gd name="connsiteY3" fmla="*/ 5580 h 45185"/>
                  <a:gd name="connsiteX4" fmla="*/ 25400 w 31951"/>
                  <a:gd name="connsiteY4" fmla="*/ 8289 h 45185"/>
                  <a:gd name="connsiteX5" fmla="*/ 29368 w 31951"/>
                  <a:gd name="connsiteY5" fmla="*/ 11922 h 45185"/>
                  <a:gd name="connsiteX6" fmla="*/ 31583 w 31951"/>
                  <a:gd name="connsiteY6" fmla="*/ 21077 h 45185"/>
                  <a:gd name="connsiteX7" fmla="*/ 25676 w 31951"/>
                  <a:gd name="connsiteY7" fmla="*/ 23743 h 45185"/>
                  <a:gd name="connsiteX8" fmla="*/ 22691 w 31951"/>
                  <a:gd name="connsiteY8" fmla="*/ 29129 h 45185"/>
                  <a:gd name="connsiteX9" fmla="*/ 18117 w 31951"/>
                  <a:gd name="connsiteY9" fmla="*/ 28206 h 45185"/>
                  <a:gd name="connsiteX10" fmla="*/ 30014 w 31951"/>
                  <a:gd name="connsiteY10" fmla="*/ 37926 h 45185"/>
                  <a:gd name="connsiteX11" fmla="*/ 23174 w 31951"/>
                  <a:gd name="connsiteY11" fmla="*/ 38640 h 45185"/>
                  <a:gd name="connsiteX12" fmla="*/ 18286 w 31951"/>
                  <a:gd name="connsiteY12" fmla="*/ 44931 h 45185"/>
                  <a:gd name="connsiteX13" fmla="*/ 11099 w 31951"/>
                  <a:gd name="connsiteY13" fmla="*/ 41091 h 45185"/>
                  <a:gd name="connsiteX14" fmla="*/ 11129 w 31951"/>
                  <a:gd name="connsiteY14" fmla="*/ 25565 h 45185"/>
                  <a:gd name="connsiteX15" fmla="*/ 5933 w 31951"/>
                  <a:gd name="connsiteY15" fmla="*/ 23682 h 45185"/>
                  <a:gd name="connsiteX16" fmla="*/ 2868 w 31951"/>
                  <a:gd name="connsiteY16" fmla="*/ 14473 h 45185"/>
                  <a:gd name="connsiteX0" fmla="*/ 5055 w 31951"/>
                  <a:gd name="connsiteY0" fmla="*/ 20252 h 45185"/>
                  <a:gd name="connsiteX1" fmla="*/ 6202 w 31951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22691 w 31980"/>
                  <a:gd name="connsiteY8" fmla="*/ 29129 h 45185"/>
                  <a:gd name="connsiteX9" fmla="*/ 18117 w 31980"/>
                  <a:gd name="connsiteY9" fmla="*/ 28206 h 45185"/>
                  <a:gd name="connsiteX10" fmla="*/ 30014 w 31980"/>
                  <a:gd name="connsiteY10" fmla="*/ 37926 h 45185"/>
                  <a:gd name="connsiteX11" fmla="*/ 23174 w 31980"/>
                  <a:gd name="connsiteY11" fmla="*/ 38640 h 45185"/>
                  <a:gd name="connsiteX12" fmla="*/ 18286 w 31980"/>
                  <a:gd name="connsiteY12" fmla="*/ 44931 h 45185"/>
                  <a:gd name="connsiteX13" fmla="*/ 11099 w 31980"/>
                  <a:gd name="connsiteY13" fmla="*/ 41091 h 45185"/>
                  <a:gd name="connsiteX14" fmla="*/ 11129 w 31980"/>
                  <a:gd name="connsiteY14" fmla="*/ 25565 h 45185"/>
                  <a:gd name="connsiteX15" fmla="*/ 5933 w 31980"/>
                  <a:gd name="connsiteY15" fmla="*/ 23682 h 45185"/>
                  <a:gd name="connsiteX16" fmla="*/ 2868 w 31980"/>
                  <a:gd name="connsiteY16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185"/>
                  <a:gd name="connsiteX1" fmla="*/ 3978 w 31980"/>
                  <a:gd name="connsiteY1" fmla="*/ 7763 h 45185"/>
                  <a:gd name="connsiteX2" fmla="*/ 8680 w 31980"/>
                  <a:gd name="connsiteY2" fmla="*/ 6919 h 45185"/>
                  <a:gd name="connsiteX3" fmla="*/ 20421 w 31980"/>
                  <a:gd name="connsiteY3" fmla="*/ 5580 h 45185"/>
                  <a:gd name="connsiteX4" fmla="*/ 25400 w 31980"/>
                  <a:gd name="connsiteY4" fmla="*/ 8289 h 45185"/>
                  <a:gd name="connsiteX5" fmla="*/ 29368 w 31980"/>
                  <a:gd name="connsiteY5" fmla="*/ 11922 h 45185"/>
                  <a:gd name="connsiteX6" fmla="*/ 31583 w 31980"/>
                  <a:gd name="connsiteY6" fmla="*/ 21077 h 45185"/>
                  <a:gd name="connsiteX7" fmla="*/ 25286 w 31980"/>
                  <a:gd name="connsiteY7" fmla="*/ 23097 h 45185"/>
                  <a:gd name="connsiteX8" fmla="*/ 18117 w 31980"/>
                  <a:gd name="connsiteY8" fmla="*/ 28206 h 45185"/>
                  <a:gd name="connsiteX9" fmla="*/ 30014 w 31980"/>
                  <a:gd name="connsiteY9" fmla="*/ 37926 h 45185"/>
                  <a:gd name="connsiteX10" fmla="*/ 23174 w 31980"/>
                  <a:gd name="connsiteY10" fmla="*/ 38640 h 45185"/>
                  <a:gd name="connsiteX11" fmla="*/ 18286 w 31980"/>
                  <a:gd name="connsiteY11" fmla="*/ 44931 h 45185"/>
                  <a:gd name="connsiteX12" fmla="*/ 11099 w 31980"/>
                  <a:gd name="connsiteY12" fmla="*/ 41091 h 45185"/>
                  <a:gd name="connsiteX13" fmla="*/ 11129 w 31980"/>
                  <a:gd name="connsiteY13" fmla="*/ 25565 h 45185"/>
                  <a:gd name="connsiteX14" fmla="*/ 5933 w 31980"/>
                  <a:gd name="connsiteY14" fmla="*/ 23682 h 45185"/>
                  <a:gd name="connsiteX15" fmla="*/ 2868 w 31980"/>
                  <a:gd name="connsiteY15" fmla="*/ 14473 h 45185"/>
                  <a:gd name="connsiteX0" fmla="*/ 5055 w 31980"/>
                  <a:gd name="connsiteY0" fmla="*/ 20252 h 45185"/>
                  <a:gd name="connsiteX1" fmla="*/ 6202 w 31980"/>
                  <a:gd name="connsiteY1" fmla="*/ 19348 h 45185"/>
                  <a:gd name="connsiteX0" fmla="*/ 2868 w 31980"/>
                  <a:gd name="connsiteY0" fmla="*/ 14473 h 45053"/>
                  <a:gd name="connsiteX1" fmla="*/ 3978 w 31980"/>
                  <a:gd name="connsiteY1" fmla="*/ 7763 h 45053"/>
                  <a:gd name="connsiteX2" fmla="*/ 8680 w 31980"/>
                  <a:gd name="connsiteY2" fmla="*/ 6919 h 45053"/>
                  <a:gd name="connsiteX3" fmla="*/ 20421 w 31980"/>
                  <a:gd name="connsiteY3" fmla="*/ 5580 h 45053"/>
                  <a:gd name="connsiteX4" fmla="*/ 25400 w 31980"/>
                  <a:gd name="connsiteY4" fmla="*/ 8289 h 45053"/>
                  <a:gd name="connsiteX5" fmla="*/ 29368 w 31980"/>
                  <a:gd name="connsiteY5" fmla="*/ 11922 h 45053"/>
                  <a:gd name="connsiteX6" fmla="*/ 31583 w 31980"/>
                  <a:gd name="connsiteY6" fmla="*/ 21077 h 45053"/>
                  <a:gd name="connsiteX7" fmla="*/ 25286 w 31980"/>
                  <a:gd name="connsiteY7" fmla="*/ 23097 h 45053"/>
                  <a:gd name="connsiteX8" fmla="*/ 18117 w 31980"/>
                  <a:gd name="connsiteY8" fmla="*/ 28206 h 45053"/>
                  <a:gd name="connsiteX9" fmla="*/ 30014 w 31980"/>
                  <a:gd name="connsiteY9" fmla="*/ 37926 h 45053"/>
                  <a:gd name="connsiteX10" fmla="*/ 18286 w 31980"/>
                  <a:gd name="connsiteY10" fmla="*/ 44931 h 45053"/>
                  <a:gd name="connsiteX11" fmla="*/ 11099 w 31980"/>
                  <a:gd name="connsiteY11" fmla="*/ 41091 h 45053"/>
                  <a:gd name="connsiteX12" fmla="*/ 11129 w 31980"/>
                  <a:gd name="connsiteY12" fmla="*/ 25565 h 45053"/>
                  <a:gd name="connsiteX13" fmla="*/ 5933 w 31980"/>
                  <a:gd name="connsiteY13" fmla="*/ 23682 h 45053"/>
                  <a:gd name="connsiteX14" fmla="*/ 2868 w 31980"/>
                  <a:gd name="connsiteY14" fmla="*/ 14473 h 45053"/>
                  <a:gd name="connsiteX0" fmla="*/ 5055 w 31980"/>
                  <a:gd name="connsiteY0" fmla="*/ 20252 h 45053"/>
                  <a:gd name="connsiteX1" fmla="*/ 6202 w 31980"/>
                  <a:gd name="connsiteY1" fmla="*/ 19348 h 45053"/>
                  <a:gd name="connsiteX0" fmla="*/ 2868 w 31980"/>
                  <a:gd name="connsiteY0" fmla="*/ 14473 h 45687"/>
                  <a:gd name="connsiteX1" fmla="*/ 3978 w 31980"/>
                  <a:gd name="connsiteY1" fmla="*/ 7763 h 45687"/>
                  <a:gd name="connsiteX2" fmla="*/ 8680 w 31980"/>
                  <a:gd name="connsiteY2" fmla="*/ 6919 h 45687"/>
                  <a:gd name="connsiteX3" fmla="*/ 20421 w 31980"/>
                  <a:gd name="connsiteY3" fmla="*/ 5580 h 45687"/>
                  <a:gd name="connsiteX4" fmla="*/ 25400 w 31980"/>
                  <a:gd name="connsiteY4" fmla="*/ 8289 h 45687"/>
                  <a:gd name="connsiteX5" fmla="*/ 29368 w 31980"/>
                  <a:gd name="connsiteY5" fmla="*/ 11922 h 45687"/>
                  <a:gd name="connsiteX6" fmla="*/ 31583 w 31980"/>
                  <a:gd name="connsiteY6" fmla="*/ 21077 h 45687"/>
                  <a:gd name="connsiteX7" fmla="*/ 25286 w 31980"/>
                  <a:gd name="connsiteY7" fmla="*/ 23097 h 45687"/>
                  <a:gd name="connsiteX8" fmla="*/ 18117 w 31980"/>
                  <a:gd name="connsiteY8" fmla="*/ 28206 h 45687"/>
                  <a:gd name="connsiteX9" fmla="*/ 18286 w 31980"/>
                  <a:gd name="connsiteY9" fmla="*/ 44931 h 45687"/>
                  <a:gd name="connsiteX10" fmla="*/ 11099 w 31980"/>
                  <a:gd name="connsiteY10" fmla="*/ 41091 h 45687"/>
                  <a:gd name="connsiteX11" fmla="*/ 11129 w 31980"/>
                  <a:gd name="connsiteY11" fmla="*/ 25565 h 45687"/>
                  <a:gd name="connsiteX12" fmla="*/ 5933 w 31980"/>
                  <a:gd name="connsiteY12" fmla="*/ 23682 h 45687"/>
                  <a:gd name="connsiteX13" fmla="*/ 2868 w 31980"/>
                  <a:gd name="connsiteY13" fmla="*/ 14473 h 45687"/>
                  <a:gd name="connsiteX0" fmla="*/ 5055 w 31980"/>
                  <a:gd name="connsiteY0" fmla="*/ 20252 h 45687"/>
                  <a:gd name="connsiteX1" fmla="*/ 6202 w 31980"/>
                  <a:gd name="connsiteY1" fmla="*/ 19348 h 45687"/>
                  <a:gd name="connsiteX0" fmla="*/ 2868 w 31980"/>
                  <a:gd name="connsiteY0" fmla="*/ 14473 h 41534"/>
                  <a:gd name="connsiteX1" fmla="*/ 3978 w 31980"/>
                  <a:gd name="connsiteY1" fmla="*/ 7763 h 41534"/>
                  <a:gd name="connsiteX2" fmla="*/ 8680 w 31980"/>
                  <a:gd name="connsiteY2" fmla="*/ 6919 h 41534"/>
                  <a:gd name="connsiteX3" fmla="*/ 20421 w 31980"/>
                  <a:gd name="connsiteY3" fmla="*/ 5580 h 41534"/>
                  <a:gd name="connsiteX4" fmla="*/ 25400 w 31980"/>
                  <a:gd name="connsiteY4" fmla="*/ 8289 h 41534"/>
                  <a:gd name="connsiteX5" fmla="*/ 29368 w 31980"/>
                  <a:gd name="connsiteY5" fmla="*/ 11922 h 41534"/>
                  <a:gd name="connsiteX6" fmla="*/ 31583 w 31980"/>
                  <a:gd name="connsiteY6" fmla="*/ 21077 h 41534"/>
                  <a:gd name="connsiteX7" fmla="*/ 25286 w 31980"/>
                  <a:gd name="connsiteY7" fmla="*/ 23097 h 41534"/>
                  <a:gd name="connsiteX8" fmla="*/ 18117 w 31980"/>
                  <a:gd name="connsiteY8" fmla="*/ 28206 h 41534"/>
                  <a:gd name="connsiteX9" fmla="*/ 11099 w 31980"/>
                  <a:gd name="connsiteY9" fmla="*/ 41091 h 41534"/>
                  <a:gd name="connsiteX10" fmla="*/ 11129 w 31980"/>
                  <a:gd name="connsiteY10" fmla="*/ 25565 h 41534"/>
                  <a:gd name="connsiteX11" fmla="*/ 5933 w 31980"/>
                  <a:gd name="connsiteY11" fmla="*/ 23682 h 41534"/>
                  <a:gd name="connsiteX12" fmla="*/ 2868 w 31980"/>
                  <a:gd name="connsiteY12" fmla="*/ 14473 h 41534"/>
                  <a:gd name="connsiteX0" fmla="*/ 5055 w 31980"/>
                  <a:gd name="connsiteY0" fmla="*/ 20252 h 41534"/>
                  <a:gd name="connsiteX1" fmla="*/ 6202 w 31980"/>
                  <a:gd name="connsiteY1" fmla="*/ 19348 h 41534"/>
                  <a:gd name="connsiteX0" fmla="*/ 2868 w 31980"/>
                  <a:gd name="connsiteY0" fmla="*/ 14473 h 42825"/>
                  <a:gd name="connsiteX1" fmla="*/ 3978 w 31980"/>
                  <a:gd name="connsiteY1" fmla="*/ 7763 h 42825"/>
                  <a:gd name="connsiteX2" fmla="*/ 8680 w 31980"/>
                  <a:gd name="connsiteY2" fmla="*/ 6919 h 42825"/>
                  <a:gd name="connsiteX3" fmla="*/ 20421 w 31980"/>
                  <a:gd name="connsiteY3" fmla="*/ 5580 h 42825"/>
                  <a:gd name="connsiteX4" fmla="*/ 25400 w 31980"/>
                  <a:gd name="connsiteY4" fmla="*/ 8289 h 42825"/>
                  <a:gd name="connsiteX5" fmla="*/ 29368 w 31980"/>
                  <a:gd name="connsiteY5" fmla="*/ 11922 h 42825"/>
                  <a:gd name="connsiteX6" fmla="*/ 31583 w 31980"/>
                  <a:gd name="connsiteY6" fmla="*/ 21077 h 42825"/>
                  <a:gd name="connsiteX7" fmla="*/ 25286 w 31980"/>
                  <a:gd name="connsiteY7" fmla="*/ 23097 h 42825"/>
                  <a:gd name="connsiteX8" fmla="*/ 18117 w 31980"/>
                  <a:gd name="connsiteY8" fmla="*/ 28206 h 42825"/>
                  <a:gd name="connsiteX9" fmla="*/ 11099 w 31980"/>
                  <a:gd name="connsiteY9" fmla="*/ 41091 h 42825"/>
                  <a:gd name="connsiteX10" fmla="*/ 10869 w 31980"/>
                  <a:gd name="connsiteY10" fmla="*/ 41014 h 42825"/>
                  <a:gd name="connsiteX11" fmla="*/ 11129 w 31980"/>
                  <a:gd name="connsiteY11" fmla="*/ 25565 h 42825"/>
                  <a:gd name="connsiteX12" fmla="*/ 5933 w 31980"/>
                  <a:gd name="connsiteY12" fmla="*/ 23682 h 42825"/>
                  <a:gd name="connsiteX13" fmla="*/ 2868 w 31980"/>
                  <a:gd name="connsiteY13" fmla="*/ 14473 h 42825"/>
                  <a:gd name="connsiteX0" fmla="*/ 5055 w 31980"/>
                  <a:gd name="connsiteY0" fmla="*/ 20252 h 42825"/>
                  <a:gd name="connsiteX1" fmla="*/ 6202 w 31980"/>
                  <a:gd name="connsiteY1" fmla="*/ 19348 h 42825"/>
                  <a:gd name="connsiteX0" fmla="*/ 2868 w 31980"/>
                  <a:gd name="connsiteY0" fmla="*/ 14473 h 41104"/>
                  <a:gd name="connsiteX1" fmla="*/ 3978 w 31980"/>
                  <a:gd name="connsiteY1" fmla="*/ 7763 h 41104"/>
                  <a:gd name="connsiteX2" fmla="*/ 8680 w 31980"/>
                  <a:gd name="connsiteY2" fmla="*/ 6919 h 41104"/>
                  <a:gd name="connsiteX3" fmla="*/ 20421 w 31980"/>
                  <a:gd name="connsiteY3" fmla="*/ 5580 h 41104"/>
                  <a:gd name="connsiteX4" fmla="*/ 25400 w 31980"/>
                  <a:gd name="connsiteY4" fmla="*/ 8289 h 41104"/>
                  <a:gd name="connsiteX5" fmla="*/ 29368 w 31980"/>
                  <a:gd name="connsiteY5" fmla="*/ 11922 h 41104"/>
                  <a:gd name="connsiteX6" fmla="*/ 31583 w 31980"/>
                  <a:gd name="connsiteY6" fmla="*/ 21077 h 41104"/>
                  <a:gd name="connsiteX7" fmla="*/ 25286 w 31980"/>
                  <a:gd name="connsiteY7" fmla="*/ 23097 h 41104"/>
                  <a:gd name="connsiteX8" fmla="*/ 18117 w 31980"/>
                  <a:gd name="connsiteY8" fmla="*/ 28206 h 41104"/>
                  <a:gd name="connsiteX9" fmla="*/ 11099 w 31980"/>
                  <a:gd name="connsiteY9" fmla="*/ 41091 h 41104"/>
                  <a:gd name="connsiteX10" fmla="*/ 11129 w 31980"/>
                  <a:gd name="connsiteY10" fmla="*/ 25565 h 41104"/>
                  <a:gd name="connsiteX11" fmla="*/ 5933 w 31980"/>
                  <a:gd name="connsiteY11" fmla="*/ 23682 h 41104"/>
                  <a:gd name="connsiteX12" fmla="*/ 2868 w 31980"/>
                  <a:gd name="connsiteY12" fmla="*/ 14473 h 41104"/>
                  <a:gd name="connsiteX0" fmla="*/ 5055 w 31980"/>
                  <a:gd name="connsiteY0" fmla="*/ 20252 h 41104"/>
                  <a:gd name="connsiteX1" fmla="*/ 6202 w 31980"/>
                  <a:gd name="connsiteY1" fmla="*/ 19348 h 41104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6202 w 31980"/>
                  <a:gd name="connsiteY1" fmla="*/ 19348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5055 w 31980"/>
                  <a:gd name="connsiteY0" fmla="*/ 20252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717 w 31980"/>
                  <a:gd name="connsiteY0" fmla="*/ 16054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912 w 31980"/>
                  <a:gd name="connsiteY1" fmla="*/ 1472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3835 w 31980"/>
                  <a:gd name="connsiteY1" fmla="*/ 1673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5051 w 31980"/>
                  <a:gd name="connsiteY1" fmla="*/ 13515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920 w 31980"/>
                  <a:gd name="connsiteY0" fmla="*/ 186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3004 w 31980"/>
                  <a:gd name="connsiteY0" fmla="*/ 14848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560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49 w 31980"/>
                  <a:gd name="connsiteY1" fmla="*/ 15806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978 w 31980"/>
                  <a:gd name="connsiteY1" fmla="*/ 7763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3978 w 31980"/>
                  <a:gd name="connsiteY2" fmla="*/ 7763 h 30719"/>
                  <a:gd name="connsiteX3" fmla="*/ 8680 w 31980"/>
                  <a:gd name="connsiteY3" fmla="*/ 6919 h 30719"/>
                  <a:gd name="connsiteX4" fmla="*/ 20421 w 31980"/>
                  <a:gd name="connsiteY4" fmla="*/ 5580 h 30719"/>
                  <a:gd name="connsiteX5" fmla="*/ 25400 w 31980"/>
                  <a:gd name="connsiteY5" fmla="*/ 8289 h 30719"/>
                  <a:gd name="connsiteX6" fmla="*/ 29368 w 31980"/>
                  <a:gd name="connsiteY6" fmla="*/ 11922 h 30719"/>
                  <a:gd name="connsiteX7" fmla="*/ 31583 w 31980"/>
                  <a:gd name="connsiteY7" fmla="*/ 21077 h 30719"/>
                  <a:gd name="connsiteX8" fmla="*/ 25286 w 31980"/>
                  <a:gd name="connsiteY8" fmla="*/ 23097 h 30719"/>
                  <a:gd name="connsiteX9" fmla="*/ 18117 w 31980"/>
                  <a:gd name="connsiteY9" fmla="*/ 28206 h 30719"/>
                  <a:gd name="connsiteX10" fmla="*/ 14110 w 31980"/>
                  <a:gd name="connsiteY10" fmla="*/ 30435 h 30719"/>
                  <a:gd name="connsiteX11" fmla="*/ 11129 w 31980"/>
                  <a:gd name="connsiteY11" fmla="*/ 25565 h 30719"/>
                  <a:gd name="connsiteX12" fmla="*/ 5933 w 31980"/>
                  <a:gd name="connsiteY12" fmla="*/ 23682 h 30719"/>
                  <a:gd name="connsiteX13" fmla="*/ 2868 w 31980"/>
                  <a:gd name="connsiteY13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733 w 31980"/>
                  <a:gd name="connsiteY1" fmla="*/ 8270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  <a:gd name="connsiteX0" fmla="*/ 2868 w 31980"/>
                  <a:gd name="connsiteY0" fmla="*/ 14473 h 30719"/>
                  <a:gd name="connsiteX1" fmla="*/ 3586 w 31980"/>
                  <a:gd name="connsiteY1" fmla="*/ 7989 h 30719"/>
                  <a:gd name="connsiteX2" fmla="*/ 8680 w 31980"/>
                  <a:gd name="connsiteY2" fmla="*/ 6919 h 30719"/>
                  <a:gd name="connsiteX3" fmla="*/ 20421 w 31980"/>
                  <a:gd name="connsiteY3" fmla="*/ 5580 h 30719"/>
                  <a:gd name="connsiteX4" fmla="*/ 25400 w 31980"/>
                  <a:gd name="connsiteY4" fmla="*/ 8289 h 30719"/>
                  <a:gd name="connsiteX5" fmla="*/ 29368 w 31980"/>
                  <a:gd name="connsiteY5" fmla="*/ 11922 h 30719"/>
                  <a:gd name="connsiteX6" fmla="*/ 31583 w 31980"/>
                  <a:gd name="connsiteY6" fmla="*/ 21077 h 30719"/>
                  <a:gd name="connsiteX7" fmla="*/ 25286 w 31980"/>
                  <a:gd name="connsiteY7" fmla="*/ 23097 h 30719"/>
                  <a:gd name="connsiteX8" fmla="*/ 18117 w 31980"/>
                  <a:gd name="connsiteY8" fmla="*/ 28206 h 30719"/>
                  <a:gd name="connsiteX9" fmla="*/ 14110 w 31980"/>
                  <a:gd name="connsiteY9" fmla="*/ 30435 h 30719"/>
                  <a:gd name="connsiteX10" fmla="*/ 11129 w 31980"/>
                  <a:gd name="connsiteY10" fmla="*/ 25565 h 30719"/>
                  <a:gd name="connsiteX11" fmla="*/ 5933 w 31980"/>
                  <a:gd name="connsiteY11" fmla="*/ 23682 h 30719"/>
                  <a:gd name="connsiteX12" fmla="*/ 2868 w 31980"/>
                  <a:gd name="connsiteY12" fmla="*/ 14473 h 30719"/>
                  <a:gd name="connsiteX0" fmla="*/ 2857 w 31980"/>
                  <a:gd name="connsiteY0" fmla="*/ 14526 h 30719"/>
                  <a:gd name="connsiteX1" fmla="*/ 2870 w 31980"/>
                  <a:gd name="connsiteY1" fmla="*/ 14359 h 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80" h="30719">
                    <a:moveTo>
                      <a:pt x="2868" y="14473"/>
                    </a:moveTo>
                    <a:cubicBezTo>
                      <a:pt x="2540" y="11844"/>
                      <a:pt x="2625" y="9630"/>
                      <a:pt x="3586" y="7989"/>
                    </a:cubicBezTo>
                    <a:cubicBezTo>
                      <a:pt x="4597" y="6288"/>
                      <a:pt x="5626" y="5237"/>
                      <a:pt x="8680" y="6919"/>
                    </a:cubicBezTo>
                    <a:cubicBezTo>
                      <a:pt x="11078" y="-603"/>
                      <a:pt x="16262" y="-3319"/>
                      <a:pt x="20421" y="5580"/>
                    </a:cubicBezTo>
                    <a:cubicBezTo>
                      <a:pt x="22102" y="4392"/>
                      <a:pt x="23222" y="3652"/>
                      <a:pt x="25400" y="8289"/>
                    </a:cubicBezTo>
                    <a:cubicBezTo>
                      <a:pt x="26157" y="6744"/>
                      <a:pt x="29006" y="6113"/>
                      <a:pt x="29368" y="11922"/>
                    </a:cubicBezTo>
                    <a:cubicBezTo>
                      <a:pt x="32378" y="13963"/>
                      <a:pt x="32263" y="19215"/>
                      <a:pt x="31583" y="21077"/>
                    </a:cubicBezTo>
                    <a:cubicBezTo>
                      <a:pt x="30903" y="22939"/>
                      <a:pt x="29089" y="26204"/>
                      <a:pt x="25286" y="23097"/>
                    </a:cubicBezTo>
                    <a:cubicBezTo>
                      <a:pt x="24771" y="29559"/>
                      <a:pt x="21399" y="31224"/>
                      <a:pt x="18117" y="28206"/>
                    </a:cubicBezTo>
                    <a:cubicBezTo>
                      <a:pt x="15753" y="31205"/>
                      <a:pt x="15275" y="30875"/>
                      <a:pt x="14110" y="30435"/>
                    </a:cubicBezTo>
                    <a:cubicBezTo>
                      <a:pt x="12945" y="29995"/>
                      <a:pt x="11990" y="28467"/>
                      <a:pt x="11129" y="25565"/>
                    </a:cubicBezTo>
                    <a:cubicBezTo>
                      <a:pt x="8874" y="27077"/>
                      <a:pt x="7310" y="25531"/>
                      <a:pt x="5933" y="23682"/>
                    </a:cubicBezTo>
                    <a:cubicBezTo>
                      <a:pt x="-237" y="30466"/>
                      <a:pt x="-2150" y="14507"/>
                      <a:pt x="2868" y="14473"/>
                    </a:cubicBezTo>
                    <a:close/>
                  </a:path>
                  <a:path w="31980" h="30719" fill="none" extrusionOk="0">
                    <a:moveTo>
                      <a:pt x="2857" y="14526"/>
                    </a:moveTo>
                    <a:cubicBezTo>
                      <a:pt x="2799" y="14403"/>
                      <a:pt x="3138" y="14804"/>
                      <a:pt x="2870" y="14359"/>
                    </a:cubicBezTo>
                  </a:path>
                </a:pathLst>
              </a:custGeom>
              <a:gradFill rotWithShape="1">
                <a:gsLst>
                  <a:gs pos="0">
                    <a:srgbClr val="8AB98A">
                      <a:shade val="51000"/>
                      <a:satMod val="130000"/>
                    </a:srgbClr>
                  </a:gs>
                  <a:gs pos="80000">
                    <a:srgbClr val="8AB98A">
                      <a:shade val="93000"/>
                      <a:satMod val="130000"/>
                    </a:srgbClr>
                  </a:gs>
                  <a:gs pos="100000">
                    <a:srgbClr val="8AB98A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solidFill>
                  <a:srgbClr val="8AB98A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ea typeface="+mn-ea"/>
                    <a:cs typeface="+mn-cs"/>
                  </a:rPr>
                  <a:t>Data Center</a:t>
                </a:r>
              </a:p>
            </p:txBody>
          </p:sp>
          <p:sp>
            <p:nvSpPr>
              <p:cNvPr id="59" name="Rounded Rectangle 58"/>
              <p:cNvSpPr/>
              <p:nvPr/>
            </p:nvSpPr>
            <p:spPr bwMode="auto">
              <a:xfrm>
                <a:off x="5194074" y="1155324"/>
                <a:ext cx="2038652" cy="292475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0048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Service Portal</a:t>
                </a:r>
              </a:p>
            </p:txBody>
          </p:sp>
        </p:grpSp>
        <p:sp>
          <p:nvSpPr>
            <p:cNvPr id="41" name="Rounded Rectangle 40"/>
            <p:cNvSpPr/>
            <p:nvPr/>
          </p:nvSpPr>
          <p:spPr>
            <a:xfrm>
              <a:off x="2329190" y="3631143"/>
              <a:ext cx="2014058" cy="401132"/>
            </a:xfrm>
            <a:prstGeom prst="roundRect">
              <a:avLst>
                <a:gd name="adj" fmla="val 15032"/>
              </a:avLst>
            </a:prstGeom>
            <a:gradFill>
              <a:gsLst>
                <a:gs pos="98000">
                  <a:srgbClr val="7AC142"/>
                </a:gs>
                <a:gs pos="0">
                  <a:srgbClr val="00703D"/>
                </a:gs>
                <a:gs pos="100000">
                  <a:srgbClr val="00703D"/>
                </a:gs>
                <a:gs pos="7000">
                  <a:srgbClr val="E0F0D3"/>
                </a:gs>
                <a:gs pos="93000">
                  <a:srgbClr val="E0F0D3"/>
                </a:gs>
                <a:gs pos="2000">
                  <a:srgbClr val="7AC142"/>
                </a:gs>
              </a:gsLst>
              <a:lin ang="13200000" scaled="0"/>
            </a:gradFill>
            <a:ln w="12700" cap="flat" cmpd="sng" algn="ctr">
              <a:solidFill>
                <a:srgbClr val="00703D"/>
              </a:solidFill>
              <a:prstDash val="solid"/>
            </a:ln>
            <a:effectLst/>
          </p:spPr>
          <p:txBody>
            <a:bodyPr lIns="54946" tIns="27473" rIns="54946" bIns="27473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rPr>
                <a:t>Physical Infrastructure  Management</a:t>
              </a:r>
            </a:p>
          </p:txBody>
        </p:sp>
      </p:grpSp>
      <p:sp>
        <p:nvSpPr>
          <p:cNvPr id="69" name="Left-Right Arrow 68"/>
          <p:cNvSpPr/>
          <p:nvPr/>
        </p:nvSpPr>
        <p:spPr bwMode="auto">
          <a:xfrm>
            <a:off x="1767767" y="3808038"/>
            <a:ext cx="6060475" cy="601268"/>
          </a:xfrm>
          <a:prstGeom prst="leftRightArrow">
            <a:avLst/>
          </a:prstGeom>
          <a:gradFill rotWithShape="1">
            <a:gsLst>
              <a:gs pos="0">
                <a:srgbClr val="99CC99">
                  <a:tint val="50000"/>
                  <a:satMod val="300000"/>
                  <a:alpha val="72000"/>
                </a:srgbClr>
              </a:gs>
              <a:gs pos="37000">
                <a:srgbClr val="99CC99">
                  <a:tint val="37000"/>
                  <a:satMod val="300000"/>
                  <a:alpha val="76000"/>
                </a:srgbClr>
              </a:gs>
              <a:gs pos="100000">
                <a:srgbClr val="99CC99">
                  <a:tint val="15000"/>
                  <a:satMod val="350000"/>
                  <a:alpha val="63000"/>
                </a:srgbClr>
              </a:gs>
            </a:gsLst>
            <a:lin ang="16200000" scaled="1"/>
          </a:gradFill>
          <a:ln w="9525" cap="flat" cmpd="sng" algn="ctr">
            <a:solidFill>
              <a:srgbClr val="99CC9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New Data Models, APIs and N/S/E-bound Interfaces</a:t>
            </a:r>
          </a:p>
        </p:txBody>
      </p:sp>
    </p:spTree>
    <p:extLst>
      <p:ext uri="{BB962C8B-B14F-4D97-AF65-F5344CB8AC3E}">
        <p14:creationId xmlns:p14="http://schemas.microsoft.com/office/powerpoint/2010/main" val="10571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Arrow Connector 49"/>
          <p:cNvCxnSpPr>
            <a:cxnSpLocks noChangeShapeType="1"/>
          </p:cNvCxnSpPr>
          <p:nvPr/>
        </p:nvCxnSpPr>
        <p:spPr bwMode="auto">
          <a:xfrm flipH="1">
            <a:off x="2555720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7177087" cy="990600"/>
          </a:xfrm>
        </p:spPr>
        <p:txBody>
          <a:bodyPr/>
          <a:lstStyle/>
          <a:p>
            <a:r>
              <a:rPr lang="en-US" altLang="en-US" dirty="0" smtClean="0"/>
              <a:t>MSBN+ Reference Architecture     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>
            <a:off x="1541463" y="2711240"/>
            <a:ext cx="6117" cy="15446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4513" y="4283078"/>
            <a:ext cx="777875" cy="263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927" y="5246691"/>
            <a:ext cx="777875" cy="2630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44381" y="469840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vBNG</a:t>
            </a:r>
            <a:endParaRPr lang="en-US" sz="12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328028" y="4673493"/>
            <a:ext cx="78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vCGNAT</a:t>
            </a:r>
            <a:endParaRPr lang="en-US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64110" y="4608640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6600"/>
                </a:solidFill>
              </a:rPr>
              <a:t>service chains</a:t>
            </a:r>
            <a:endParaRPr lang="en-US" sz="1050" dirty="0">
              <a:solidFill>
                <a:srgbClr val="FF66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ACS</a:t>
            </a:r>
            <a:endParaRPr lang="en-US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3451" y="2996990"/>
            <a:ext cx="14074" cy="1028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429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55"/>
          <p:cNvCxnSpPr>
            <a:cxnSpLocks noChangeShapeType="1"/>
          </p:cNvCxnSpPr>
          <p:nvPr/>
        </p:nvCxnSpPr>
        <p:spPr bwMode="auto">
          <a:xfrm>
            <a:off x="2708781" y="3095415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Arrow Connector 49"/>
          <p:cNvCxnSpPr>
            <a:cxnSpLocks noChangeShapeType="1"/>
          </p:cNvCxnSpPr>
          <p:nvPr/>
        </p:nvCxnSpPr>
        <p:spPr bwMode="auto">
          <a:xfrm>
            <a:off x="2559669" y="2248417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Arrow Connector 49"/>
          <p:cNvCxnSpPr>
            <a:cxnSpLocks noChangeShapeType="1"/>
          </p:cNvCxnSpPr>
          <p:nvPr/>
        </p:nvCxnSpPr>
        <p:spPr bwMode="auto">
          <a:xfrm flipH="1">
            <a:off x="2437432" y="1798264"/>
            <a:ext cx="968" cy="2701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874" y="89086"/>
            <a:ext cx="7177087" cy="990600"/>
          </a:xfrm>
        </p:spPr>
        <p:txBody>
          <a:bodyPr/>
          <a:lstStyle/>
          <a:p>
            <a:r>
              <a:rPr lang="en-US" altLang="en-US" dirty="0" smtClean="0"/>
              <a:t>MSBN+ – Key Contributions</a:t>
            </a:r>
            <a:endParaRPr lang="en-US" alt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00315" y="2257215"/>
            <a:ext cx="5306735" cy="3825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Application Management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3508165"/>
            <a:ext cx="455613" cy="236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Nf</a:t>
            </a:r>
            <a:r>
              <a:rPr lang="en-US" sz="1050" dirty="0"/>
              <a:t>-Vi</a:t>
            </a:r>
          </a:p>
        </p:txBody>
      </p:sp>
      <p:cxnSp>
        <p:nvCxnSpPr>
          <p:cNvPr id="15365" name="Straight Arrow Connector 10"/>
          <p:cNvCxnSpPr>
            <a:cxnSpLocks noChangeShapeType="1"/>
            <a:endCxn id="6" idx="1"/>
          </p:cNvCxnSpPr>
          <p:nvPr/>
        </p:nvCxnSpPr>
        <p:spPr bwMode="auto">
          <a:xfrm>
            <a:off x="5602288" y="2517565"/>
            <a:ext cx="5207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2222500" y="4486065"/>
            <a:ext cx="708586" cy="1182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MS-BNG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93775" y="4255878"/>
            <a:ext cx="711200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AN</a:t>
            </a:r>
          </a:p>
        </p:txBody>
      </p:sp>
      <p:cxnSp>
        <p:nvCxnSpPr>
          <p:cNvPr id="15377" name="Straight Connector 27"/>
          <p:cNvCxnSpPr>
            <a:cxnSpLocks noChangeShapeType="1"/>
          </p:cNvCxnSpPr>
          <p:nvPr/>
        </p:nvCxnSpPr>
        <p:spPr bwMode="auto">
          <a:xfrm>
            <a:off x="8445500" y="3898690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2" name="Freeform 32"/>
          <p:cNvSpPr>
            <a:spLocks/>
          </p:cNvSpPr>
          <p:nvPr/>
        </p:nvSpPr>
        <p:spPr bwMode="auto">
          <a:xfrm>
            <a:off x="5607050" y="3708190"/>
            <a:ext cx="223838" cy="2063750"/>
          </a:xfrm>
          <a:custGeom>
            <a:avLst/>
            <a:gdLst>
              <a:gd name="T0" fmla="*/ 66896 w 245660"/>
              <a:gd name="T1" fmla="*/ 0 h 2279176"/>
              <a:gd name="T2" fmla="*/ 0 w 245660"/>
              <a:gd name="T3" fmla="*/ 227780 h 2279176"/>
              <a:gd name="T4" fmla="*/ 59463 w 245660"/>
              <a:gd name="T5" fmla="*/ 377365 h 2279176"/>
              <a:gd name="T6" fmla="*/ 11149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15383" name="Freeform 33"/>
          <p:cNvSpPr>
            <a:spLocks/>
          </p:cNvSpPr>
          <p:nvPr/>
        </p:nvSpPr>
        <p:spPr bwMode="auto">
          <a:xfrm>
            <a:off x="5659438" y="3717715"/>
            <a:ext cx="223837" cy="2063750"/>
          </a:xfrm>
          <a:custGeom>
            <a:avLst/>
            <a:gdLst>
              <a:gd name="T0" fmla="*/ 66892 w 245660"/>
              <a:gd name="T1" fmla="*/ 0 h 2279176"/>
              <a:gd name="T2" fmla="*/ 0 w 245660"/>
              <a:gd name="T3" fmla="*/ 227780 h 2279176"/>
              <a:gd name="T4" fmla="*/ 59460 w 245660"/>
              <a:gd name="T5" fmla="*/ 377365 h 2279176"/>
              <a:gd name="T6" fmla="*/ 11148 w 245660"/>
              <a:gd name="T7" fmla="*/ 567749 h 22791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5660" h="2279176">
                <a:moveTo>
                  <a:pt x="245660" y="0"/>
                </a:moveTo>
                <a:lnTo>
                  <a:pt x="0" y="914400"/>
                </a:lnTo>
                <a:lnTo>
                  <a:pt x="218364" y="1514902"/>
                </a:lnTo>
                <a:lnTo>
                  <a:pt x="40943" y="2279176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7596420" y="4259053"/>
            <a:ext cx="711200" cy="1431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49638" y="4486065"/>
            <a:ext cx="711200" cy="117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032"/>
                </a:solidFill>
              </a:rPr>
              <a:t>NFVI GW</a:t>
            </a:r>
          </a:p>
        </p:txBody>
      </p:sp>
      <p:sp>
        <p:nvSpPr>
          <p:cNvPr id="15388" name="TextBox 38"/>
          <p:cNvSpPr txBox="1">
            <a:spLocks noChangeArrowheads="1"/>
          </p:cNvSpPr>
          <p:nvPr/>
        </p:nvSpPr>
        <p:spPr bwMode="auto">
          <a:xfrm>
            <a:off x="8153400" y="5781465"/>
            <a:ext cx="584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A10</a:t>
            </a:r>
          </a:p>
        </p:txBody>
      </p:sp>
      <p:sp>
        <p:nvSpPr>
          <p:cNvPr id="15389" name="TextBox 39"/>
          <p:cNvSpPr txBox="1">
            <a:spLocks noChangeArrowheads="1"/>
          </p:cNvSpPr>
          <p:nvPr/>
        </p:nvSpPr>
        <p:spPr bwMode="auto">
          <a:xfrm>
            <a:off x="1619250" y="6235490"/>
            <a:ext cx="3254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</a:t>
            </a:r>
          </a:p>
        </p:txBody>
      </p:sp>
      <p:sp>
        <p:nvSpPr>
          <p:cNvPr id="15390" name="TextBox 40"/>
          <p:cNvSpPr txBox="1">
            <a:spLocks noChangeArrowheads="1"/>
          </p:cNvSpPr>
          <p:nvPr/>
        </p:nvSpPr>
        <p:spPr bwMode="auto">
          <a:xfrm>
            <a:off x="517525" y="5784640"/>
            <a:ext cx="3381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</a:p>
        </p:txBody>
      </p:sp>
      <p:cxnSp>
        <p:nvCxnSpPr>
          <p:cNvPr id="15391" name="Straight Connector 41"/>
          <p:cNvCxnSpPr>
            <a:cxnSpLocks noChangeShapeType="1"/>
          </p:cNvCxnSpPr>
          <p:nvPr/>
        </p:nvCxnSpPr>
        <p:spPr bwMode="auto">
          <a:xfrm flipH="1">
            <a:off x="1790700" y="3898690"/>
            <a:ext cx="4763" cy="23828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Straight Connector 42"/>
          <p:cNvCxnSpPr>
            <a:cxnSpLocks noChangeShapeType="1"/>
          </p:cNvCxnSpPr>
          <p:nvPr/>
        </p:nvCxnSpPr>
        <p:spPr bwMode="auto">
          <a:xfrm>
            <a:off x="685800" y="3909803"/>
            <a:ext cx="0" cy="198437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Straight Arrow Connector 43"/>
          <p:cNvCxnSpPr>
            <a:cxnSpLocks noChangeShapeType="1"/>
          </p:cNvCxnSpPr>
          <p:nvPr/>
        </p:nvCxnSpPr>
        <p:spPr bwMode="auto">
          <a:xfrm>
            <a:off x="1492322" y="2703303"/>
            <a:ext cx="1" cy="15612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Straight Connector 44"/>
          <p:cNvCxnSpPr>
            <a:cxnSpLocks noChangeShapeType="1"/>
          </p:cNvCxnSpPr>
          <p:nvPr/>
        </p:nvCxnSpPr>
        <p:spPr bwMode="auto">
          <a:xfrm>
            <a:off x="4437063" y="3117640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5" name="TextBox 45"/>
          <p:cNvSpPr txBox="1">
            <a:spLocks noChangeArrowheads="1"/>
          </p:cNvSpPr>
          <p:nvPr/>
        </p:nvSpPr>
        <p:spPr bwMode="auto">
          <a:xfrm>
            <a:off x="938832" y="3062078"/>
            <a:ext cx="363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289779" y="1850815"/>
            <a:ext cx="5317271" cy="323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Subscriber Policy </a:t>
            </a:r>
            <a:r>
              <a:rPr lang="en-US" dirty="0" smtClean="0">
                <a:latin typeface="Arial" charset="0"/>
              </a:rPr>
              <a:t>(BPCF/PCRF)</a:t>
            </a:r>
            <a:endParaRPr lang="en-US" dirty="0"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9779" y="1457115"/>
            <a:ext cx="5298222" cy="32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AAA</a:t>
            </a:r>
          </a:p>
        </p:txBody>
      </p:sp>
      <p:cxnSp>
        <p:nvCxnSpPr>
          <p:cNvPr id="15398" name="Straight Arrow Connector 48"/>
          <p:cNvCxnSpPr>
            <a:cxnSpLocks noChangeShapeType="1"/>
          </p:cNvCxnSpPr>
          <p:nvPr/>
        </p:nvCxnSpPr>
        <p:spPr bwMode="auto">
          <a:xfrm>
            <a:off x="4786313" y="2174665"/>
            <a:ext cx="0" cy="18605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9" name="Straight Arrow Connector 49"/>
          <p:cNvCxnSpPr>
            <a:cxnSpLocks noChangeShapeType="1"/>
          </p:cNvCxnSpPr>
          <p:nvPr/>
        </p:nvCxnSpPr>
        <p:spPr bwMode="auto">
          <a:xfrm>
            <a:off x="4692650" y="1779378"/>
            <a:ext cx="19050" cy="22510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00" name="Straight Connector 50"/>
          <p:cNvCxnSpPr>
            <a:cxnSpLocks noChangeShapeType="1"/>
          </p:cNvCxnSpPr>
          <p:nvPr/>
        </p:nvCxnSpPr>
        <p:spPr bwMode="auto">
          <a:xfrm>
            <a:off x="4630738" y="294777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1" name="TextBox 51"/>
          <p:cNvSpPr txBox="1">
            <a:spLocks noChangeArrowheads="1"/>
          </p:cNvSpPr>
          <p:nvPr/>
        </p:nvSpPr>
        <p:spPr bwMode="auto">
          <a:xfrm>
            <a:off x="4267200" y="2754103"/>
            <a:ext cx="3381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cxnSp>
        <p:nvCxnSpPr>
          <p:cNvPr id="15402" name="Straight Connector 52"/>
          <p:cNvCxnSpPr>
            <a:cxnSpLocks noChangeShapeType="1"/>
          </p:cNvCxnSpPr>
          <p:nvPr/>
        </p:nvCxnSpPr>
        <p:spPr bwMode="auto">
          <a:xfrm>
            <a:off x="4800600" y="2750928"/>
            <a:ext cx="311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3" name="TextBox 53"/>
          <p:cNvSpPr txBox="1">
            <a:spLocks noChangeArrowheads="1"/>
          </p:cNvSpPr>
          <p:nvPr/>
        </p:nvSpPr>
        <p:spPr bwMode="auto">
          <a:xfrm>
            <a:off x="4105275" y="2950953"/>
            <a:ext cx="3254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5404" name="Rounded Rectangle 54"/>
          <p:cNvSpPr>
            <a:spLocks noChangeArrowheads="1"/>
          </p:cNvSpPr>
          <p:nvPr/>
        </p:nvSpPr>
        <p:spPr bwMode="auto">
          <a:xfrm>
            <a:off x="3665538" y="3724065"/>
            <a:ext cx="4306887" cy="2570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cxnSp>
        <p:nvCxnSpPr>
          <p:cNvPr id="15405" name="Straight Arrow Connector 55"/>
          <p:cNvCxnSpPr>
            <a:cxnSpLocks noChangeShapeType="1"/>
          </p:cNvCxnSpPr>
          <p:nvPr/>
        </p:nvCxnSpPr>
        <p:spPr bwMode="auto">
          <a:xfrm>
            <a:off x="4895850" y="2639803"/>
            <a:ext cx="0" cy="1390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06" name="TextBox 56"/>
          <p:cNvSpPr txBox="1">
            <a:spLocks noChangeArrowheads="1"/>
          </p:cNvSpPr>
          <p:nvPr/>
        </p:nvSpPr>
        <p:spPr bwMode="auto">
          <a:xfrm>
            <a:off x="3892256" y="3719303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NFVI</a:t>
            </a:r>
            <a:endParaRPr lang="en-US" altLang="en-US" sz="1200" i="1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803418" y="5768765"/>
            <a:ext cx="3953107" cy="1968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</a:rPr>
              <a:t>Virtualization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939800" y="6037053"/>
            <a:ext cx="4365625" cy="1809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Network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51475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Compute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6234113" y="6037053"/>
            <a:ext cx="625475" cy="198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Storage</a:t>
            </a:r>
          </a:p>
        </p:txBody>
      </p:sp>
      <p:cxnSp>
        <p:nvCxnSpPr>
          <p:cNvPr id="15411" name="Straight Arrow Connector 61"/>
          <p:cNvCxnSpPr>
            <a:cxnSpLocks noChangeShapeType="1"/>
          </p:cNvCxnSpPr>
          <p:nvPr/>
        </p:nvCxnSpPr>
        <p:spPr bwMode="auto">
          <a:xfrm>
            <a:off x="4895850" y="3243053"/>
            <a:ext cx="1944688" cy="78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2" name="Straight Arrow Connector 62"/>
          <p:cNvCxnSpPr>
            <a:cxnSpLocks noChangeShapeType="1"/>
          </p:cNvCxnSpPr>
          <p:nvPr/>
        </p:nvCxnSpPr>
        <p:spPr bwMode="auto">
          <a:xfrm>
            <a:off x="4786313" y="3276390"/>
            <a:ext cx="1838325" cy="754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13" name="Straight Arrow Connector 63"/>
          <p:cNvCxnSpPr>
            <a:cxnSpLocks noChangeShapeType="1"/>
          </p:cNvCxnSpPr>
          <p:nvPr/>
        </p:nvCxnSpPr>
        <p:spPr bwMode="auto">
          <a:xfrm>
            <a:off x="4705350" y="3330365"/>
            <a:ext cx="1703388" cy="6810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14" name="TextBox 64"/>
          <p:cNvSpPr txBox="1">
            <a:spLocks noChangeArrowheads="1"/>
          </p:cNvSpPr>
          <p:nvPr/>
        </p:nvSpPr>
        <p:spPr bwMode="auto">
          <a:xfrm>
            <a:off x="4422775" y="2573128"/>
            <a:ext cx="3635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15415" name="Rounded Rectangle 65"/>
          <p:cNvSpPr>
            <a:spLocks noChangeArrowheads="1"/>
          </p:cNvSpPr>
          <p:nvPr/>
        </p:nvSpPr>
        <p:spPr bwMode="auto">
          <a:xfrm>
            <a:off x="874713" y="3716128"/>
            <a:ext cx="2790825" cy="260508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15416" name="TextBox 66"/>
          <p:cNvSpPr txBox="1">
            <a:spLocks noChangeArrowheads="1"/>
          </p:cNvSpPr>
          <p:nvPr/>
        </p:nvSpPr>
        <p:spPr bwMode="auto">
          <a:xfrm>
            <a:off x="1216025" y="3728828"/>
            <a:ext cx="170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 smtClean="0"/>
              <a:t>Physical Infrastructure</a:t>
            </a:r>
            <a:endParaRPr lang="en-US" altLang="en-US" sz="1200" i="1" dirty="0"/>
          </a:p>
        </p:txBody>
      </p:sp>
      <p:sp>
        <p:nvSpPr>
          <p:cNvPr id="77" name="Rectangle 76"/>
          <p:cNvSpPr/>
          <p:nvPr/>
        </p:nvSpPr>
        <p:spPr bwMode="auto">
          <a:xfrm>
            <a:off x="4686300" y="4019340"/>
            <a:ext cx="711200" cy="164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 rot="16200000">
            <a:off x="113720" y="4282286"/>
            <a:ext cx="777875" cy="2646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RG</a:t>
            </a:r>
          </a:p>
        </p:txBody>
      </p:sp>
      <p:cxnSp>
        <p:nvCxnSpPr>
          <p:cNvPr id="15428" name="Straight Arrow Connector 90"/>
          <p:cNvCxnSpPr>
            <a:cxnSpLocks noChangeShapeType="1"/>
          </p:cNvCxnSpPr>
          <p:nvPr/>
        </p:nvCxnSpPr>
        <p:spPr bwMode="auto">
          <a:xfrm>
            <a:off x="7261225" y="3508165"/>
            <a:ext cx="9525" cy="22590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TextBox 91"/>
          <p:cNvSpPr txBox="1"/>
          <p:nvPr/>
        </p:nvSpPr>
        <p:spPr>
          <a:xfrm>
            <a:off x="5478463" y="2257215"/>
            <a:ext cx="7969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 err="1"/>
              <a:t>VeEn-Vnfm</a:t>
            </a:r>
            <a:endParaRPr lang="en-US" sz="1050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289780" y="2703303"/>
            <a:ext cx="3881112" cy="3841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            Physical  Infra. </a:t>
            </a:r>
            <a:r>
              <a:rPr lang="en-US" dirty="0">
                <a:latin typeface="Arial" charset="0"/>
              </a:rPr>
              <a:t>Management</a:t>
            </a:r>
          </a:p>
        </p:txBody>
      </p:sp>
      <p:grpSp>
        <p:nvGrpSpPr>
          <p:cNvPr id="15431" name="Group 12"/>
          <p:cNvGrpSpPr>
            <a:grpSpLocks/>
          </p:cNvGrpSpPr>
          <p:nvPr/>
        </p:nvGrpSpPr>
        <p:grpSpPr bwMode="auto">
          <a:xfrm>
            <a:off x="6076950" y="1257090"/>
            <a:ext cx="2536825" cy="2268538"/>
            <a:chOff x="6076950" y="1517650"/>
            <a:chExt cx="2536825" cy="226853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22988" y="2535238"/>
              <a:ext cx="2222500" cy="4937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VNFM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076950" y="3322638"/>
              <a:ext cx="2224088" cy="4635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VIM</a:t>
              </a:r>
            </a:p>
          </p:txBody>
        </p:sp>
        <p:cxnSp>
          <p:nvCxnSpPr>
            <p:cNvPr id="15437" name="Straight Arrow Connector 8"/>
            <p:cNvCxnSpPr>
              <a:cxnSpLocks noChangeShapeType="1"/>
            </p:cNvCxnSpPr>
            <p:nvPr/>
          </p:nvCxnSpPr>
          <p:spPr bwMode="auto">
            <a:xfrm flipH="1">
              <a:off x="7239539" y="3005667"/>
              <a:ext cx="7937" cy="31697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7256463" y="3033713"/>
              <a:ext cx="604837" cy="2301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Vnfm</a:t>
              </a:r>
              <a:r>
                <a:rPr lang="en-US" sz="1050" dirty="0"/>
                <a:t>-Vi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086475" y="1517650"/>
              <a:ext cx="2222500" cy="49371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>
                  <a:latin typeface="Arial" charset="0"/>
                </a:rPr>
                <a:t>NFVO</a:t>
              </a:r>
            </a:p>
          </p:txBody>
        </p:sp>
        <p:cxnSp>
          <p:nvCxnSpPr>
            <p:cNvPr id="15440" name="Straight Arrow Connector 12"/>
            <p:cNvCxnSpPr>
              <a:cxnSpLocks noChangeShapeType="1"/>
            </p:cNvCxnSpPr>
            <p:nvPr/>
          </p:nvCxnSpPr>
          <p:spPr bwMode="auto">
            <a:xfrm>
              <a:off x="7247467" y="1998134"/>
              <a:ext cx="0" cy="56726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7526338" y="2292350"/>
              <a:ext cx="776287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Nfvo-Vnfm</a:t>
              </a:r>
              <a:endParaRPr lang="en-US" sz="1050" dirty="0"/>
            </a:p>
          </p:txBody>
        </p:sp>
        <p:sp>
          <p:nvSpPr>
            <p:cNvPr id="15442" name="Freeform 92"/>
            <p:cNvSpPr>
              <a:spLocks/>
            </p:cNvSpPr>
            <p:nvPr/>
          </p:nvSpPr>
          <p:spPr bwMode="auto">
            <a:xfrm>
              <a:off x="8305800" y="1769533"/>
              <a:ext cx="211667" cy="1784880"/>
            </a:xfrm>
            <a:custGeom>
              <a:avLst/>
              <a:gdLst>
                <a:gd name="T0" fmla="*/ 0 w 254523"/>
                <a:gd name="T1" fmla="*/ 0 h 1753385"/>
                <a:gd name="T2" fmla="*/ 43687 w 254523"/>
                <a:gd name="T3" fmla="*/ 0 h 1753385"/>
                <a:gd name="T4" fmla="*/ 43687 w 254523"/>
                <a:gd name="T5" fmla="*/ 945027 h 1753385"/>
                <a:gd name="T6" fmla="*/ 0 w 254523"/>
                <a:gd name="T7" fmla="*/ 945027 h 17533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523" h="1753385">
                  <a:moveTo>
                    <a:pt x="0" y="0"/>
                  </a:moveTo>
                  <a:lnTo>
                    <a:pt x="254523" y="0"/>
                  </a:lnTo>
                  <a:lnTo>
                    <a:pt x="254523" y="1753385"/>
                  </a:lnTo>
                  <a:lnTo>
                    <a:pt x="0" y="175338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/>
            <a:p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042275" y="3051175"/>
              <a:ext cx="57150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 err="1"/>
                <a:t>Nfvo</a:t>
              </a:r>
              <a:r>
                <a:rPr lang="en-US" sz="1050" dirty="0"/>
                <a:t>-Vi</a:t>
              </a:r>
            </a:p>
          </p:txBody>
        </p:sp>
        <p:sp>
          <p:nvSpPr>
            <p:cNvPr id="109" name="Rounded Rectangle 108"/>
            <p:cNvSpPr/>
            <p:nvPr/>
          </p:nvSpPr>
          <p:spPr bwMode="auto">
            <a:xfrm>
              <a:off x="6096000" y="2039938"/>
              <a:ext cx="1008063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NS Catalog</a:t>
              </a:r>
            </a:p>
          </p:txBody>
        </p:sp>
        <p:sp>
          <p:nvSpPr>
            <p:cNvPr id="110" name="Rounded Rectangle 109"/>
            <p:cNvSpPr/>
            <p:nvPr/>
          </p:nvSpPr>
          <p:spPr bwMode="auto">
            <a:xfrm>
              <a:off x="7297738" y="2039938"/>
              <a:ext cx="1008062" cy="288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rIns="72000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dirty="0">
                  <a:latin typeface="Arial" charset="0"/>
                </a:rPr>
                <a:t>VNF Catalog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6337300" y="4012990"/>
            <a:ext cx="708586" cy="1647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6032"/>
                </a:solidFill>
              </a:rPr>
              <a:t>VNF</a:t>
            </a:r>
            <a:endParaRPr lang="en-US" sz="1400" b="1" baseline="-25000" dirty="0">
              <a:solidFill>
                <a:srgbClr val="006032"/>
              </a:solidFill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 rot="16200000">
            <a:off x="112134" y="5245897"/>
            <a:ext cx="777875" cy="2646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b"/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solidFill>
                  <a:srgbClr val="006032"/>
                </a:solidFill>
                <a:latin typeface="Arial" charset="0"/>
              </a:rPr>
              <a:t>BRG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4709917" y="468301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vBNG</a:t>
            </a:r>
            <a:endParaRPr lang="en-US" sz="1400" i="1" dirty="0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6277694" y="4658104"/>
            <a:ext cx="889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vCGNAT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4160118" y="4637671"/>
            <a:ext cx="526182" cy="218281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440076" y="4637670"/>
            <a:ext cx="897223" cy="2182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065475" y="4637274"/>
            <a:ext cx="530946" cy="218678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 bwMode="auto">
          <a:xfrm>
            <a:off x="370314" y="2342599"/>
            <a:ext cx="630972" cy="654391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 anchorCtr="0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Arial" charset="0"/>
              </a:rPr>
              <a:t>ACS</a:t>
            </a:r>
            <a:endParaRPr lang="en-US" sz="2000" dirty="0">
              <a:latin typeface="Arial" charset="0"/>
            </a:endParaRPr>
          </a:p>
        </p:txBody>
      </p:sp>
      <p:cxnSp>
        <p:nvCxnSpPr>
          <p:cNvPr id="95" name="Straight Arrow Connector 43"/>
          <p:cNvCxnSpPr>
            <a:cxnSpLocks noChangeShapeType="1"/>
            <a:endCxn id="89" idx="3"/>
          </p:cNvCxnSpPr>
          <p:nvPr/>
        </p:nvCxnSpPr>
        <p:spPr bwMode="auto">
          <a:xfrm flipH="1">
            <a:off x="502657" y="2996990"/>
            <a:ext cx="14868" cy="10287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Rounded Rectangle 98"/>
          <p:cNvSpPr/>
          <p:nvPr/>
        </p:nvSpPr>
        <p:spPr bwMode="auto">
          <a:xfrm rot="16200000">
            <a:off x="-215495" y="4758809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 rot="16200000">
            <a:off x="-242569" y="4697815"/>
            <a:ext cx="912560" cy="1857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006600"/>
                </a:solidFill>
                <a:latin typeface="Arial" charset="0"/>
              </a:rPr>
              <a:t>Devices</a:t>
            </a:r>
            <a:endParaRPr lang="en-US" sz="1600" b="1" dirty="0">
              <a:solidFill>
                <a:srgbClr val="006600"/>
              </a:solidFill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38228" y="1196960"/>
            <a:ext cx="1654620" cy="538828"/>
            <a:chOff x="2838228" y="1196960"/>
            <a:chExt cx="1654620" cy="538828"/>
          </a:xfrm>
        </p:grpSpPr>
        <p:sp>
          <p:nvSpPr>
            <p:cNvPr id="76" name="Folded Corner 75"/>
            <p:cNvSpPr/>
            <p:nvPr/>
          </p:nvSpPr>
          <p:spPr>
            <a:xfrm>
              <a:off x="3250662" y="1474755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TR-146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38228" y="1196960"/>
              <a:ext cx="1654620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IP Session Management</a:t>
              </a:r>
              <a:endParaRPr lang="en-US" sz="105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883" y="3188384"/>
            <a:ext cx="2170787" cy="528656"/>
            <a:chOff x="24883" y="3188384"/>
            <a:chExt cx="2170787" cy="528656"/>
          </a:xfrm>
        </p:grpSpPr>
        <p:sp>
          <p:nvSpPr>
            <p:cNvPr id="73" name="Folded Corner 72"/>
            <p:cNvSpPr/>
            <p:nvPr/>
          </p:nvSpPr>
          <p:spPr>
            <a:xfrm>
              <a:off x="185886" y="345600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TR-069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883" y="3188384"/>
              <a:ext cx="217078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CPE WAN Management Protocol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19998" y="3548493"/>
            <a:ext cx="1552683" cy="696630"/>
            <a:chOff x="2119998" y="3548493"/>
            <a:chExt cx="1552683" cy="696630"/>
          </a:xfrm>
        </p:grpSpPr>
        <p:sp>
          <p:nvSpPr>
            <p:cNvPr id="80" name="Folded Corner 79"/>
            <p:cNvSpPr/>
            <p:nvPr/>
          </p:nvSpPr>
          <p:spPr>
            <a:xfrm>
              <a:off x="2533531" y="398409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TR-101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19998" y="3548493"/>
              <a:ext cx="1552683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Migration to </a:t>
              </a:r>
              <a:r>
                <a:rPr lang="en-US" sz="1050" dirty="0" smtClean="0"/>
                <a:t>Ethernet</a:t>
              </a:r>
            </a:p>
            <a:p>
              <a:pPr algn="ctr"/>
              <a:r>
                <a:rPr lang="en-US" sz="1050" dirty="0" smtClean="0"/>
                <a:t>BB </a:t>
              </a:r>
              <a:r>
                <a:rPr lang="en-US" sz="1050" dirty="0"/>
                <a:t>Aggregation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1213" y="4427831"/>
            <a:ext cx="1412264" cy="681172"/>
            <a:chOff x="1991213" y="4427831"/>
            <a:chExt cx="1412264" cy="681172"/>
          </a:xfrm>
        </p:grpSpPr>
        <p:sp>
          <p:nvSpPr>
            <p:cNvPr id="79" name="Folded Corner 78"/>
            <p:cNvSpPr/>
            <p:nvPr/>
          </p:nvSpPr>
          <p:spPr>
            <a:xfrm>
              <a:off x="2309414" y="4847970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TR-178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991213" y="4427831"/>
              <a:ext cx="1412264" cy="41549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Multi-service 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Broadband </a:t>
              </a:r>
              <a:r>
                <a:rPr lang="en-US" sz="1050" dirty="0"/>
                <a:t>Network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71126" y="4941210"/>
            <a:ext cx="1292341" cy="508163"/>
            <a:chOff x="3071126" y="4941210"/>
            <a:chExt cx="1292341" cy="508163"/>
          </a:xfrm>
        </p:grpSpPr>
        <p:sp>
          <p:nvSpPr>
            <p:cNvPr id="15" name="TextBox 14"/>
            <p:cNvSpPr txBox="1"/>
            <p:nvPr/>
          </p:nvSpPr>
          <p:spPr>
            <a:xfrm>
              <a:off x="3071126" y="4941210"/>
              <a:ext cx="1292341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MS-BNG and NFV</a:t>
              </a:r>
              <a:endParaRPr lang="en-US" sz="1050" dirty="0"/>
            </a:p>
          </p:txBody>
        </p:sp>
        <p:sp>
          <p:nvSpPr>
            <p:cNvPr id="81" name="Folded Corner 80"/>
            <p:cNvSpPr/>
            <p:nvPr/>
          </p:nvSpPr>
          <p:spPr>
            <a:xfrm>
              <a:off x="3336456" y="5207791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WT-345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8269" y="4536304"/>
            <a:ext cx="641594" cy="534523"/>
            <a:chOff x="186442" y="4403127"/>
            <a:chExt cx="641594" cy="534523"/>
          </a:xfrm>
        </p:grpSpPr>
        <p:sp>
          <p:nvSpPr>
            <p:cNvPr id="98" name="TextBox 97"/>
            <p:cNvSpPr txBox="1"/>
            <p:nvPr/>
          </p:nvSpPr>
          <p:spPr>
            <a:xfrm>
              <a:off x="308918" y="4403127"/>
              <a:ext cx="386644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RG</a:t>
              </a:r>
              <a:endParaRPr lang="en-US" sz="1050" dirty="0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186442" y="4676617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TR-124</a:t>
              </a:r>
              <a:endParaRPr lang="en-US" sz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563" y="1617867"/>
            <a:ext cx="1717137" cy="536928"/>
            <a:chOff x="73563" y="1617867"/>
            <a:chExt cx="1717137" cy="536928"/>
          </a:xfrm>
        </p:grpSpPr>
        <p:sp>
          <p:nvSpPr>
            <p:cNvPr id="101" name="TextBox 100"/>
            <p:cNvSpPr txBox="1"/>
            <p:nvPr/>
          </p:nvSpPr>
          <p:spPr>
            <a:xfrm>
              <a:off x="73563" y="1617867"/>
              <a:ext cx="1717137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Broadband Policy Control</a:t>
              </a:r>
              <a:endParaRPr lang="en-US" sz="1050" dirty="0"/>
            </a:p>
          </p:txBody>
        </p:sp>
        <p:sp>
          <p:nvSpPr>
            <p:cNvPr id="75" name="Folded Corner 74"/>
            <p:cNvSpPr/>
            <p:nvPr/>
          </p:nvSpPr>
          <p:spPr>
            <a:xfrm>
              <a:off x="352181" y="1893762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TR-134</a:t>
              </a:r>
              <a:endParaRPr lang="en-US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27230" y="1636587"/>
            <a:ext cx="1386918" cy="521409"/>
            <a:chOff x="4527230" y="1636587"/>
            <a:chExt cx="1386918" cy="521409"/>
          </a:xfrm>
        </p:grpSpPr>
        <p:sp>
          <p:nvSpPr>
            <p:cNvPr id="74" name="Folded Corner 73"/>
            <p:cNvSpPr/>
            <p:nvPr/>
          </p:nvSpPr>
          <p:spPr>
            <a:xfrm>
              <a:off x="4855104" y="189696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TR-300</a:t>
              </a:r>
              <a:endParaRPr lang="en-US" sz="12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27230" y="1636587"/>
              <a:ext cx="138691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Policy Convergence</a:t>
              </a:r>
              <a:endParaRPr lang="en-US" sz="105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1781" y="4914779"/>
            <a:ext cx="641594" cy="543217"/>
            <a:chOff x="1051563" y="4264569"/>
            <a:chExt cx="641594" cy="543217"/>
          </a:xfrm>
        </p:grpSpPr>
        <p:sp>
          <p:nvSpPr>
            <p:cNvPr id="103" name="Folded Corner 102"/>
            <p:cNvSpPr/>
            <p:nvPr/>
          </p:nvSpPr>
          <p:spPr>
            <a:xfrm>
              <a:off x="1051563" y="4546753"/>
              <a:ext cx="641594" cy="261033"/>
            </a:xfrm>
            <a:prstGeom prst="foldedCorner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TR-301</a:t>
              </a:r>
              <a:endParaRPr lang="en-US" sz="12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86183" y="4264569"/>
              <a:ext cx="580608" cy="25391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FTTdp</a:t>
              </a:r>
              <a:endParaRPr lang="en-US" sz="105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9195" y="4217653"/>
            <a:ext cx="1564852" cy="526294"/>
            <a:chOff x="5109195" y="4217653"/>
            <a:chExt cx="1564852" cy="526294"/>
          </a:xfrm>
        </p:grpSpPr>
        <p:sp>
          <p:nvSpPr>
            <p:cNvPr id="83" name="TextBox 82"/>
            <p:cNvSpPr txBox="1"/>
            <p:nvPr/>
          </p:nvSpPr>
          <p:spPr>
            <a:xfrm>
              <a:off x="5109195" y="4217653"/>
              <a:ext cx="1564852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Network Enhanced RG</a:t>
              </a:r>
              <a:endParaRPr lang="en-US" sz="1050" dirty="0"/>
            </a:p>
          </p:txBody>
        </p:sp>
        <p:sp>
          <p:nvSpPr>
            <p:cNvPr id="82" name="Folded Corner 81"/>
            <p:cNvSpPr/>
            <p:nvPr/>
          </p:nvSpPr>
          <p:spPr>
            <a:xfrm>
              <a:off x="5500266" y="4502365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WT-317</a:t>
              </a:r>
              <a:endParaRPr lang="en-US" sz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370" y="3738277"/>
            <a:ext cx="902811" cy="689554"/>
            <a:chOff x="35370" y="3738277"/>
            <a:chExt cx="902811" cy="689554"/>
          </a:xfrm>
        </p:grpSpPr>
        <p:sp>
          <p:nvSpPr>
            <p:cNvPr id="108" name="Folded Corner 107"/>
            <p:cNvSpPr/>
            <p:nvPr/>
          </p:nvSpPr>
          <p:spPr>
            <a:xfrm>
              <a:off x="172127" y="4151531"/>
              <a:ext cx="659973" cy="276300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TR-181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370" y="3738277"/>
              <a:ext cx="902811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Device </a:t>
              </a:r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DM</a:t>
              </a:r>
            </a:p>
            <a:p>
              <a:pPr lvl="0"/>
              <a:r>
                <a:rPr lang="en-US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for TR-069</a:t>
              </a:r>
              <a:r>
                <a:rPr lang="en-US" altLang="en-US" sz="1050" dirty="0"/>
                <a:t> </a:t>
              </a:r>
              <a:endParaRPr lang="en-US" altLang="en-US" sz="105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0470" y="4160628"/>
            <a:ext cx="1114408" cy="718832"/>
            <a:chOff x="851221" y="4212574"/>
            <a:chExt cx="1114408" cy="718832"/>
          </a:xfrm>
        </p:grpSpPr>
        <p:sp>
          <p:nvSpPr>
            <p:cNvPr id="112" name="Folded Corner 111"/>
            <p:cNvSpPr/>
            <p:nvPr/>
          </p:nvSpPr>
          <p:spPr>
            <a:xfrm>
              <a:off x="1036748" y="4656364"/>
              <a:ext cx="665407" cy="275042"/>
            </a:xfrm>
            <a:prstGeom prst="foldedCorner">
              <a:avLst/>
            </a:prstGeom>
            <a:solidFill>
              <a:srgbClr val="9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" dirty="0"/>
                <a:t>WT-355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51221" y="4212574"/>
              <a:ext cx="1114408" cy="4154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 smtClean="0"/>
                <a:t>FTTdp</a:t>
              </a:r>
              <a:r>
                <a:rPr lang="en-US" sz="1050" dirty="0" smtClean="0"/>
                <a:t> </a:t>
              </a:r>
              <a:r>
                <a:rPr lang="en-US" sz="1050" dirty="0" err="1" smtClean="0"/>
                <a:t>Mgt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YANG Modules</a:t>
              </a:r>
              <a:endParaRPr lang="en-US" sz="105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57050" y="5119354"/>
            <a:ext cx="1721946" cy="523858"/>
            <a:chOff x="5057050" y="5119354"/>
            <a:chExt cx="1721946" cy="523858"/>
          </a:xfrm>
        </p:grpSpPr>
        <p:sp>
          <p:nvSpPr>
            <p:cNvPr id="115" name="TextBox 114"/>
            <p:cNvSpPr txBox="1"/>
            <p:nvPr/>
          </p:nvSpPr>
          <p:spPr>
            <a:xfrm>
              <a:off x="5057050" y="5119354"/>
              <a:ext cx="172194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Virtual Business Gateway</a:t>
              </a:r>
              <a:endParaRPr lang="en-US" sz="1050" dirty="0"/>
            </a:p>
          </p:txBody>
        </p:sp>
        <p:sp>
          <p:nvSpPr>
            <p:cNvPr id="116" name="Folded Corner 115"/>
            <p:cNvSpPr/>
            <p:nvPr/>
          </p:nvSpPr>
          <p:spPr>
            <a:xfrm>
              <a:off x="5487566" y="5401630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WT-328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0468" y="5626611"/>
            <a:ext cx="1444626" cy="507738"/>
            <a:chOff x="660468" y="5626611"/>
            <a:chExt cx="1444626" cy="507738"/>
          </a:xfrm>
        </p:grpSpPr>
        <p:sp>
          <p:nvSpPr>
            <p:cNvPr id="117" name="TextBox 116"/>
            <p:cNvSpPr txBox="1"/>
            <p:nvPr/>
          </p:nvSpPr>
          <p:spPr>
            <a:xfrm>
              <a:off x="660468" y="5626611"/>
              <a:ext cx="1444626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SDN in Access Node</a:t>
              </a:r>
              <a:endParaRPr lang="en-US" sz="1050" dirty="0"/>
            </a:p>
          </p:txBody>
        </p:sp>
        <p:sp>
          <p:nvSpPr>
            <p:cNvPr id="118" name="Folded Corner 117"/>
            <p:cNvSpPr/>
            <p:nvPr/>
          </p:nvSpPr>
          <p:spPr>
            <a:xfrm>
              <a:off x="977258" y="5892767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WT-358</a:t>
              </a:r>
              <a:endParaRPr lang="en-US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21683" y="231951"/>
            <a:ext cx="1901483" cy="470541"/>
            <a:chOff x="7021683" y="231951"/>
            <a:chExt cx="1901483" cy="470541"/>
          </a:xfrm>
        </p:grpSpPr>
        <p:sp>
          <p:nvSpPr>
            <p:cNvPr id="119" name="TextBox 118"/>
            <p:cNvSpPr txBox="1"/>
            <p:nvPr/>
          </p:nvSpPr>
          <p:spPr>
            <a:xfrm>
              <a:off x="7021683" y="448576"/>
              <a:ext cx="1901483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050"/>
              </a:lvl1pPr>
            </a:lstStyle>
            <a:p>
              <a:r>
                <a:rPr lang="en-US" dirty="0"/>
                <a:t>Framework for Virtualization </a:t>
              </a:r>
            </a:p>
          </p:txBody>
        </p:sp>
        <p:sp>
          <p:nvSpPr>
            <p:cNvPr id="120" name="Folded Corner 119"/>
            <p:cNvSpPr/>
            <p:nvPr/>
          </p:nvSpPr>
          <p:spPr>
            <a:xfrm>
              <a:off x="7589417" y="231951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WT-359</a:t>
              </a:r>
              <a:endParaRPr lang="en-US" sz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3290" y="6162549"/>
            <a:ext cx="2021707" cy="520012"/>
            <a:chOff x="353290" y="6162549"/>
            <a:chExt cx="2021707" cy="520012"/>
          </a:xfrm>
        </p:grpSpPr>
        <p:sp>
          <p:nvSpPr>
            <p:cNvPr id="121" name="TextBox 120"/>
            <p:cNvSpPr txBox="1"/>
            <p:nvPr/>
          </p:nvSpPr>
          <p:spPr>
            <a:xfrm>
              <a:off x="353290" y="6162549"/>
              <a:ext cx="2021707" cy="253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>
                <a:defRPr sz="1050"/>
              </a:lvl1pPr>
            </a:lstStyle>
            <a:p>
              <a:r>
                <a:rPr lang="en-US" dirty="0"/>
                <a:t>Fixed Access Network Sharing</a:t>
              </a:r>
            </a:p>
          </p:txBody>
        </p:sp>
        <p:sp>
          <p:nvSpPr>
            <p:cNvPr id="122" name="Folded Corner 121"/>
            <p:cNvSpPr/>
            <p:nvPr/>
          </p:nvSpPr>
          <p:spPr>
            <a:xfrm>
              <a:off x="979600" y="6440979"/>
              <a:ext cx="766017" cy="241582"/>
            </a:xfrm>
            <a:prstGeom prst="foldedCorne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WT-370</a:t>
              </a:r>
              <a:endParaRPr lang="en-US" sz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05425" y="6505693"/>
            <a:ext cx="288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 represented: SDN (see SD-365)</a:t>
            </a:r>
          </a:p>
        </p:txBody>
      </p:sp>
    </p:spTree>
    <p:extLst>
      <p:ext uri="{BB962C8B-B14F-4D97-AF65-F5344CB8AC3E}">
        <p14:creationId xmlns:p14="http://schemas.microsoft.com/office/powerpoint/2010/main" val="27306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LifeNetwork (2)">
  <a:themeElements>
    <a:clrScheme name="Template_LifeNetwork (2)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ullet Point">
  <a:themeElements>
    <a:clrScheme name="1_Bullet Point 2">
      <a:dk1>
        <a:srgbClr val="000000"/>
      </a:dk1>
      <a:lt1>
        <a:srgbClr val="FFFFFF"/>
      </a:lt1>
      <a:dk2>
        <a:srgbClr val="D52B1E"/>
      </a:dk2>
      <a:lt2>
        <a:srgbClr val="6C6F70"/>
      </a:lt2>
      <a:accent1>
        <a:srgbClr val="0075B0"/>
      </a:accent1>
      <a:accent2>
        <a:srgbClr val="5C7F92"/>
      </a:accent2>
      <a:accent3>
        <a:srgbClr val="FFFFFF"/>
      </a:accent3>
      <a:accent4>
        <a:srgbClr val="000000"/>
      </a:accent4>
      <a:accent5>
        <a:srgbClr val="AABDD4"/>
      </a:accent5>
      <a:accent6>
        <a:srgbClr val="537284"/>
      </a:accent6>
      <a:hlink>
        <a:srgbClr val="5082AB"/>
      </a:hlink>
      <a:folHlink>
        <a:srgbClr val="93B1CC"/>
      </a:folHlink>
    </a:clrScheme>
    <a:fontScheme name="1_Bullet Point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llet Point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ullet Point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Personalizza struttura">
      <a:majorFont>
        <a:latin typeface="Franklin Gothic Demi"/>
        <a:ea typeface=""/>
        <a:cs typeface="Arial"/>
      </a:majorFont>
      <a:minorFont>
        <a:latin typeface="Franklin Gothic Medium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sto standard">
  <a:themeElements>
    <a:clrScheme name="1_Testo standard 1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70B0"/>
      </a:accent1>
      <a:accent2>
        <a:srgbClr val="677390"/>
      </a:accent2>
      <a:accent3>
        <a:srgbClr val="FFFFFF"/>
      </a:accent3>
      <a:accent4>
        <a:srgbClr val="000000"/>
      </a:accent4>
      <a:accent5>
        <a:srgbClr val="AABBD4"/>
      </a:accent5>
      <a:accent6>
        <a:srgbClr val="5D6882"/>
      </a:accent6>
      <a:hlink>
        <a:srgbClr val="98AED2"/>
      </a:hlink>
      <a:folHlink>
        <a:srgbClr val="507993"/>
      </a:folHlink>
    </a:clrScheme>
    <a:fontScheme name="1_Testo standard">
      <a:majorFont>
        <a:latin typeface="Franklin Gothic Demi"/>
        <a:ea typeface=""/>
        <a:cs typeface="Arial"/>
      </a:majorFont>
      <a:minorFont>
        <a:latin typeface="Franklin Gothic Dem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sto standard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sto standard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F_PPT_Template4x3" id="{2654D7ED-69B9-B549-A597-E52AD54088FB}" vid="{C5CDBD63-185A-ED49-91FB-C6BCD16E2823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1384</Words>
  <Application>Microsoft Macintosh PowerPoint</Application>
  <PresentationFormat>On-screen Show (4:3)</PresentationFormat>
  <Paragraphs>534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Calibri</vt:lpstr>
      <vt:lpstr>Franklin Gothic Book</vt:lpstr>
      <vt:lpstr>Franklin Gothic Demi</vt:lpstr>
      <vt:lpstr>Franklin Gothic Medium</vt:lpstr>
      <vt:lpstr>MS Mincho</vt:lpstr>
      <vt:lpstr>ＭＳ Ｐゴシック</vt:lpstr>
      <vt:lpstr>Times New Roman</vt:lpstr>
      <vt:lpstr>Wingdings</vt:lpstr>
      <vt:lpstr>Arial</vt:lpstr>
      <vt:lpstr>Template_LifeNetwork (2)</vt:lpstr>
      <vt:lpstr>1_Bullet Point</vt:lpstr>
      <vt:lpstr>1_Personalizza struttura</vt:lpstr>
      <vt:lpstr>1_Testo standard</vt:lpstr>
      <vt:lpstr>1_Office Theme</vt:lpstr>
      <vt:lpstr>Information and Data Modeling Current Status</vt:lpstr>
      <vt:lpstr>The BBF and NFV</vt:lpstr>
      <vt:lpstr>BBF Organization Chart</vt:lpstr>
      <vt:lpstr>SAG and Software Guidelines</vt:lpstr>
      <vt:lpstr>SDN and NFV Impact on BBF</vt:lpstr>
      <vt:lpstr>Some NFV/SDN Projects</vt:lpstr>
      <vt:lpstr>Migration Challenge: Old and New Must Work Together - Seamlessly</vt:lpstr>
      <vt:lpstr>MSBN+ Reference Architecture     </vt:lpstr>
      <vt:lpstr>MSBN+ – Key Contributions</vt:lpstr>
      <vt:lpstr>NERG Example (Home Virtualization)</vt:lpstr>
      <vt:lpstr>MSBN+ – Areas of Collaboration / Liaisons</vt:lpstr>
      <vt:lpstr>MSBN – Data Models</vt:lpstr>
      <vt:lpstr>Modeling Artifacts</vt:lpstr>
      <vt:lpstr>Thank You!</vt:lpstr>
      <vt:lpstr>Acronyms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Data Modeling Current Status</dc:title>
  <dc:creator>William Lupton</dc:creator>
  <cp:lastModifiedBy>William Lupton</cp:lastModifiedBy>
  <cp:revision>157</cp:revision>
  <cp:lastPrinted>2014-08-25T12:58:39Z</cp:lastPrinted>
  <dcterms:created xsi:type="dcterms:W3CDTF">2016-01-05T05:31:26Z</dcterms:created>
  <dcterms:modified xsi:type="dcterms:W3CDTF">2016-01-06T10:47:34Z</dcterms:modified>
</cp:coreProperties>
</file>