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  <p:sldMasterId id="2147483655" r:id="rId3"/>
    <p:sldMasterId id="2147483656" r:id="rId4"/>
    <p:sldMasterId id="2147490175" r:id="rId5"/>
  </p:sldMasterIdLst>
  <p:notesMasterIdLst>
    <p:notesMasterId r:id="rId22"/>
  </p:notesMasterIdLst>
  <p:sldIdLst>
    <p:sldId id="594" r:id="rId6"/>
    <p:sldId id="652" r:id="rId7"/>
    <p:sldId id="653" r:id="rId8"/>
    <p:sldId id="646" r:id="rId9"/>
    <p:sldId id="650" r:id="rId10"/>
    <p:sldId id="647" r:id="rId11"/>
    <p:sldId id="648" r:id="rId12"/>
    <p:sldId id="649" r:id="rId13"/>
    <p:sldId id="630" r:id="rId14"/>
    <p:sldId id="631" r:id="rId15"/>
    <p:sldId id="636" r:id="rId16"/>
    <p:sldId id="642" r:id="rId17"/>
    <p:sldId id="637" r:id="rId18"/>
    <p:sldId id="644" r:id="rId19"/>
    <p:sldId id="598" r:id="rId20"/>
    <p:sldId id="651" r:id="rId21"/>
  </p:sldIdLst>
  <p:sldSz cx="9144000" cy="6858000" type="screen4x3"/>
  <p:notesSz cx="6724650" cy="987425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33CCFF"/>
    <a:srgbClr val="99CC99"/>
    <a:srgbClr val="000000"/>
    <a:srgbClr val="FF6600"/>
    <a:srgbClr val="663300"/>
    <a:srgbClr val="3C3C3C"/>
    <a:srgbClr val="FF9900"/>
    <a:srgbClr val="5082AB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7" autoAdjust="0"/>
    <p:restoredTop sz="83149"/>
  </p:normalViewPr>
  <p:slideViewPr>
    <p:cSldViewPr>
      <p:cViewPr varScale="1">
        <p:scale>
          <a:sx n="99" d="100"/>
          <a:sy n="99" d="100"/>
        </p:scale>
        <p:origin x="14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0" d="100"/>
          <a:sy n="70" d="100"/>
        </p:scale>
        <p:origin x="1500" y="-402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ranklin Gothic Book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413" y="0"/>
            <a:ext cx="291465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ranklin Gothic Book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91063"/>
            <a:ext cx="5378450" cy="4443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1465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ranklin Gothic Book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5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413" y="9378950"/>
            <a:ext cx="291465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ranklin Gothic Book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5F43DB5-A049-FB43-ADAD-2E3DF688C9DE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757231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43DB5-A049-FB43-ADAD-2E3DF688C9DE}" type="slidenum">
              <a:rPr lang="it-IT" altLang="fr-FR" smtClean="0"/>
              <a:pPr>
                <a:defRPr/>
              </a:pPr>
              <a:t>1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475986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EAF97F-D596-4EE7-8A19-05ED25414C96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68439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EAF97F-D596-4EE7-8A19-05ED25414C96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41413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EAF97F-D596-4EE7-8A19-05ED25414C96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03257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EAF97F-D596-4EE7-8A19-05ED25414C96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39423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trike="noStrik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43DB5-A049-FB43-ADAD-2E3DF688C9DE}" type="slidenum">
              <a:rPr lang="it-IT" altLang="fr-FR" smtClean="0"/>
              <a:pPr>
                <a:defRPr/>
              </a:pPr>
              <a:t>14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3039542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43DB5-A049-FB43-ADAD-2E3DF688C9DE}" type="slidenum">
              <a:rPr lang="it-IT" altLang="fr-FR" smtClean="0"/>
              <a:pPr>
                <a:defRPr/>
              </a:pPr>
              <a:t>15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833391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43DB5-A049-FB43-ADAD-2E3DF688C9DE}" type="slidenum">
              <a:rPr lang="it-IT" altLang="fr-FR" smtClean="0"/>
              <a:pPr>
                <a:defRPr/>
              </a:pPr>
              <a:t>16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00467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43DB5-A049-FB43-ADAD-2E3DF688C9DE}" type="slidenum">
              <a:rPr kumimoji="0" lang="it-IT" alt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1051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484" y="761140"/>
            <a:ext cx="4601404" cy="380055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Broadband Forum has defined a vision called Broadband 20/20 to bring this into being.</a:t>
            </a:r>
          </a:p>
          <a:p>
            <a:endParaRPr lang="en-US" dirty="0" smtClean="0"/>
          </a:p>
          <a:p>
            <a:r>
              <a:rPr lang="en-US" dirty="0" smtClean="0"/>
              <a:t>The driving force behind the work is to enable high-value use cases that have the potential create significant profitable revenue </a:t>
            </a:r>
          </a:p>
          <a:p>
            <a:r>
              <a:rPr lang="en-US" dirty="0" smtClean="0"/>
              <a:t>This heralds a new, challenging and innovative and rewarding period for all those who participate in the work of the Forum</a:t>
            </a:r>
          </a:p>
          <a:p>
            <a:endParaRPr lang="en-US" dirty="0" smtClean="0"/>
          </a:p>
          <a:p>
            <a:pPr defTabSz="1218347"/>
            <a:r>
              <a:rPr lang="en-US" sz="1200" b="1" dirty="0" smtClean="0">
                <a:solidFill>
                  <a:srgbClr val="00703C"/>
                </a:solidFill>
                <a:ea typeface="ＭＳ Ｐゴシック" charset="-128"/>
              </a:rPr>
              <a:t>Each brings new stakeholder value</a:t>
            </a:r>
          </a:p>
          <a:p>
            <a:pPr defTabSz="1218347"/>
            <a:r>
              <a:rPr lang="en-US" sz="1200" b="1" dirty="0" smtClean="0">
                <a:solidFill>
                  <a:srgbClr val="00703C"/>
                </a:solidFill>
                <a:ea typeface="ＭＳ Ｐゴシック" charset="-128"/>
              </a:rPr>
              <a:t>All enabled by BBF deliverables, projects</a:t>
            </a:r>
          </a:p>
          <a:p>
            <a:pPr defTabSz="1218347"/>
            <a:r>
              <a:rPr lang="en-US" sz="1200" b="1" dirty="0" smtClean="0">
                <a:solidFill>
                  <a:srgbClr val="00703C"/>
                </a:solidFill>
                <a:ea typeface="ＭＳ Ｐゴシック" charset="-128"/>
              </a:rPr>
              <a:t>leveraging Ultra-fast, SDN &amp; NFV, IoT and 5G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58F53-1D63-49AC-A66D-D2DD9E49C7D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8703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40F34-7388-4E23-9EAF-0604442EA99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7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43DB5-A049-FB43-ADAD-2E3DF688C9DE}" type="slidenum">
              <a:rPr lang="it-IT" altLang="fr-FR" smtClean="0"/>
              <a:pPr>
                <a:defRPr/>
              </a:pPr>
              <a:t>5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322422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58F53-1D63-49AC-A66D-D2DD9E49C7D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37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40F34-7388-4E23-9EAF-0604442EA99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46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43DB5-A049-FB43-ADAD-2E3DF688C9DE}" type="slidenum">
              <a:rPr lang="it-IT" altLang="fr-FR" smtClean="0"/>
              <a:pPr>
                <a:defRPr/>
              </a:pPr>
              <a:t>8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904723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EAF97F-D596-4EE7-8A19-05ED25414C96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4800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marchio_telecom_col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396038"/>
            <a:ext cx="13128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3" y="1773238"/>
            <a:ext cx="4897437" cy="147002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1979613" y="5373688"/>
            <a:ext cx="5905500" cy="476250"/>
          </a:xfrm>
        </p:spPr>
        <p:txBody>
          <a:bodyPr/>
          <a:lstStyle>
            <a:lvl1pPr>
              <a:defRPr sz="1800" u="sng">
                <a:solidFill>
                  <a:srgbClr val="0070B0"/>
                </a:solidFill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it-IT" altLang="en-US" sz="1600"/>
          </a:p>
          <a:p>
            <a:pPr>
              <a:defRPr/>
            </a:pPr>
            <a:endParaRPr lang="it-IT" altLang="en-US" sz="1600"/>
          </a:p>
          <a:p>
            <a:pPr>
              <a:defRPr/>
            </a:pPr>
            <a:endParaRPr lang="it-IT" altLang="en-US" sz="1600"/>
          </a:p>
          <a:p>
            <a:pPr>
              <a:defRPr/>
            </a:pPr>
            <a:endParaRPr lang="it-IT" altLang="en-US" sz="1600"/>
          </a:p>
          <a:p>
            <a:pPr>
              <a:defRPr/>
            </a:pPr>
            <a:endParaRPr lang="it-IT" altLang="en-US" sz="1600"/>
          </a:p>
          <a:p>
            <a:pPr>
              <a:defRPr/>
            </a:pPr>
            <a:r>
              <a:rPr lang="it-IT" altLang="en-US"/>
              <a:t>Roberta Maglione	Telecom Italia</a:t>
            </a:r>
          </a:p>
          <a:p>
            <a:pPr>
              <a:defRPr/>
            </a:pPr>
            <a:endParaRPr lang="it-IT" altLang="en-US"/>
          </a:p>
          <a:p>
            <a:pPr>
              <a:defRPr/>
            </a:pPr>
            <a:r>
              <a:rPr lang="it-IT" altLang="en-US"/>
              <a:t>        	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2860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Roberta Maglione - Telecom Italia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B7F56-3ED1-3648-BA8D-F4A2A4350A11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04463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Roberta Maglione - Telecom Italia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41570-31B0-FB47-9E6A-152B26444375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52588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CD213-5142-2843-9BB5-FA1A4F1F820D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70507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9D00-7B45-0D4E-80A4-F042D90E8979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92604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35BCD-77F5-4B4A-BD52-25917404A0D5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846093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3A5C6-F1BC-9047-B03B-7FDAEA108995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797841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B689-2715-7E4F-9DAD-F5C7CF33AEBF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219664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00333-1264-2840-A5D2-23228C8AE03E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169521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CEA09-3621-E049-866D-5786F97DB640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30903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9F20-0A6C-124A-BE99-D8472A5BD357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9172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Roberta Maglione - Telecom Italia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1B1D-5AE2-C944-8F53-FD1EFE11A4D4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795274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7E73-2E0C-E14A-BC7D-6D99C818969B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42655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D4276-859E-8B49-B869-E4D0B5BDCF13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40769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B27D6-55F1-5645-80FD-70BE5946E37E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758131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99979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20651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79556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8025" y="3213100"/>
            <a:ext cx="3271838" cy="2246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2263" y="3213100"/>
            <a:ext cx="3273425" cy="2246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65352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53030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49337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7801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Roberta Maglione - Telecom Italia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4A2BB-F703-F04D-A4A9-FC84B054BB40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40134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23021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73077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36940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2062163"/>
            <a:ext cx="1673225" cy="339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8025" y="2062163"/>
            <a:ext cx="4872038" cy="339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38171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1D73-8D35-0149-B941-F5AD3F66B20C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622470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E8DF5-95E8-1F48-9B7D-D497D562B76E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471554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6D51-AF1E-7E46-8152-6ED57AB3825C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001357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152C4-2909-F84F-A59A-E25228819688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777089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4F29A-65BD-884F-BA49-DE0020B08341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688194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2E47A-A0E4-324B-8901-9638F56070FC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92577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Roberta Maglione - Telecom Italia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54DAA-E5CC-004C-8505-27031079E99B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8188024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50EFB-E80F-2A42-8FD4-615DA189A337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957065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F15EC-8E4F-E44B-9C6A-BC9C2A25F8A1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754888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F2E65-FC0E-E642-B641-4857FF0AF41B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82893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CA2E0-8A61-1C47-AD5F-5F8BA602230D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623584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B37F3-A15B-7746-BC2B-711AA93629F4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649892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12604"/>
            <a:ext cx="9148767" cy="6858000"/>
          </a:xfrm>
          <a:prstGeom prst="rect">
            <a:avLst/>
          </a:prstGeom>
          <a:gradFill>
            <a:gsLst>
              <a:gs pos="0">
                <a:srgbClr val="006032"/>
              </a:gs>
              <a:gs pos="100000">
                <a:srgbClr val="006032"/>
              </a:gs>
              <a:gs pos="29000">
                <a:schemeClr val="bg1">
                  <a:lumMod val="95000"/>
                </a:schemeClr>
              </a:gs>
              <a:gs pos="6000">
                <a:srgbClr val="97C642"/>
              </a:gs>
              <a:gs pos="87000">
                <a:srgbClr val="97C642"/>
              </a:gs>
              <a:gs pos="69000">
                <a:schemeClr val="bg1"/>
              </a:gs>
            </a:gsLst>
            <a:lin ang="30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" y="0"/>
            <a:ext cx="9148767" cy="6858000"/>
          </a:xfrm>
          <a:prstGeom prst="rect">
            <a:avLst/>
          </a:pr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54312" y="2286000"/>
            <a:ext cx="7431993" cy="4419600"/>
            <a:chOff x="3153239" y="1294968"/>
            <a:chExt cx="6618037" cy="2954750"/>
          </a:xfrm>
        </p:grpSpPr>
        <p:sp>
          <p:nvSpPr>
            <p:cNvPr id="14" name="Cloud 2"/>
            <p:cNvSpPr/>
            <p:nvPr/>
          </p:nvSpPr>
          <p:spPr>
            <a:xfrm>
              <a:off x="5123076" y="1294968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>
                    <a:alpha val="48000"/>
                  </a:srgbClr>
                </a:gs>
                <a:gs pos="100000">
                  <a:srgbClr val="006032">
                    <a:alpha val="52000"/>
                  </a:srgbClr>
                </a:gs>
                <a:gs pos="34000">
                  <a:schemeClr val="bg1">
                    <a:lumMod val="95000"/>
                    <a:alpha val="50000"/>
                  </a:schemeClr>
                </a:gs>
                <a:gs pos="6000">
                  <a:srgbClr val="97C642">
                    <a:alpha val="52000"/>
                  </a:srgbClr>
                </a:gs>
                <a:gs pos="91000">
                  <a:srgbClr val="97C642">
                    <a:alpha val="51000"/>
                  </a:srgbClr>
                </a:gs>
                <a:gs pos="62000">
                  <a:schemeClr val="bg1">
                    <a:alpha val="48000"/>
                  </a:schemeClr>
                </a:gs>
              </a:gsLst>
              <a:lin ang="84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5" name="Cloud 2"/>
            <p:cNvSpPr/>
            <p:nvPr/>
          </p:nvSpPr>
          <p:spPr>
            <a:xfrm>
              <a:off x="4002308" y="1497879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/>
                </a:gs>
                <a:gs pos="100000">
                  <a:srgbClr val="006032"/>
                </a:gs>
                <a:gs pos="29000">
                  <a:schemeClr val="bg1">
                    <a:lumMod val="95000"/>
                  </a:schemeClr>
                </a:gs>
                <a:gs pos="6000">
                  <a:srgbClr val="97C642"/>
                </a:gs>
                <a:gs pos="87000">
                  <a:srgbClr val="97C642"/>
                </a:gs>
                <a:gs pos="69000">
                  <a:schemeClr val="bg1"/>
                </a:gs>
              </a:gsLst>
              <a:lin ang="30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loud 2"/>
            <p:cNvSpPr/>
            <p:nvPr/>
          </p:nvSpPr>
          <p:spPr>
            <a:xfrm>
              <a:off x="3153239" y="1752599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>
                    <a:alpha val="48000"/>
                  </a:srgbClr>
                </a:gs>
                <a:gs pos="100000">
                  <a:srgbClr val="006032">
                    <a:alpha val="52000"/>
                  </a:srgbClr>
                </a:gs>
                <a:gs pos="34000">
                  <a:schemeClr val="bg1">
                    <a:lumMod val="95000"/>
                    <a:alpha val="50000"/>
                  </a:schemeClr>
                </a:gs>
                <a:gs pos="6000">
                  <a:srgbClr val="97C642">
                    <a:alpha val="52000"/>
                  </a:srgbClr>
                </a:gs>
                <a:gs pos="91000">
                  <a:srgbClr val="97C642">
                    <a:alpha val="51000"/>
                  </a:srgbClr>
                </a:gs>
                <a:gs pos="62000">
                  <a:schemeClr val="bg1">
                    <a:alpha val="48000"/>
                  </a:schemeClr>
                </a:gs>
              </a:gsLst>
              <a:lin ang="84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13341" y="5257800"/>
            <a:ext cx="5606589" cy="1371600"/>
            <a:chOff x="4184585" y="4648200"/>
            <a:chExt cx="7467665" cy="1606646"/>
          </a:xfrm>
        </p:grpSpPr>
        <p:grpSp>
          <p:nvGrpSpPr>
            <p:cNvPr id="18" name="Group 17"/>
            <p:cNvGrpSpPr/>
            <p:nvPr/>
          </p:nvGrpSpPr>
          <p:grpSpPr>
            <a:xfrm>
              <a:off x="5330825" y="5297881"/>
              <a:ext cx="5440080" cy="381000"/>
              <a:chOff x="2965450" y="4876800"/>
              <a:chExt cx="7467600" cy="3810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2965450" y="4876800"/>
                <a:ext cx="74676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965450" y="4876800"/>
                <a:ext cx="6281177" cy="19149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965450" y="4876800"/>
                <a:ext cx="4524872" cy="304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965450" y="4876800"/>
                <a:ext cx="3108325" cy="3810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 flipH="1" flipV="1">
              <a:off x="5327650" y="5638800"/>
              <a:ext cx="5440080" cy="381000"/>
              <a:chOff x="2965450" y="4876800"/>
              <a:chExt cx="7467600" cy="3810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2965450" y="4876800"/>
                <a:ext cx="74676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965450" y="4876800"/>
                <a:ext cx="6281177" cy="19149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965450" y="4876800"/>
                <a:ext cx="4524872" cy="304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965450" y="4876800"/>
                <a:ext cx="3108325" cy="3810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4184585" y="4648200"/>
              <a:ext cx="7467665" cy="1606646"/>
              <a:chOff x="4184585" y="4648200"/>
              <a:chExt cx="7467665" cy="1606646"/>
            </a:xfrm>
          </p:grpSpPr>
          <p:sp>
            <p:nvSpPr>
              <p:cNvPr id="21" name="Cloud 2"/>
              <p:cNvSpPr/>
              <p:nvPr/>
            </p:nvSpPr>
            <p:spPr>
              <a:xfrm>
                <a:off x="9486470" y="5414665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>
                    <a:solidFill>
                      <a:srgbClr val="000000"/>
                    </a:solidFill>
                  </a:rPr>
                  <a:t>Enterprise/Govt.</a:t>
                </a: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Cloud 2"/>
              <p:cNvSpPr/>
              <p:nvPr/>
            </p:nvSpPr>
            <p:spPr>
              <a:xfrm>
                <a:off x="5926388" y="5414665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>
                    <a:solidFill>
                      <a:srgbClr val="000000"/>
                    </a:solidFill>
                  </a:rPr>
                  <a:t>SMB</a:t>
                </a: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Cloud 2"/>
              <p:cNvSpPr/>
              <p:nvPr/>
            </p:nvSpPr>
            <p:spPr>
              <a:xfrm>
                <a:off x="4184585" y="5414665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>
                    <a:solidFill>
                      <a:srgbClr val="000000"/>
                    </a:solidFill>
                  </a:rPr>
                  <a:t>Residential</a:t>
                </a: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Cloud 2"/>
              <p:cNvSpPr/>
              <p:nvPr/>
            </p:nvSpPr>
            <p:spPr>
              <a:xfrm>
                <a:off x="7807789" y="5414665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>
                    <a:solidFill>
                      <a:srgbClr val="000000"/>
                    </a:solidFill>
                  </a:rPr>
                  <a:t>Mobile</a:t>
                </a: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Cloud 2"/>
              <p:cNvSpPr/>
              <p:nvPr/>
            </p:nvSpPr>
            <p:spPr>
              <a:xfrm>
                <a:off x="5155141" y="4655715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/>
                  <a:t>Access</a:t>
                </a:r>
                <a:endParaRPr lang="en-US" sz="1100" b="1" dirty="0"/>
              </a:p>
            </p:txBody>
          </p:sp>
          <p:sp>
            <p:nvSpPr>
              <p:cNvPr id="26" name="Cloud 2"/>
              <p:cNvSpPr/>
              <p:nvPr/>
            </p:nvSpPr>
            <p:spPr>
              <a:xfrm>
                <a:off x="6824831" y="4648200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/>
                  <a:t>Metro</a:t>
                </a:r>
                <a:endParaRPr lang="en-US" sz="1100" b="1" dirty="0"/>
              </a:p>
            </p:txBody>
          </p:sp>
          <p:sp>
            <p:nvSpPr>
              <p:cNvPr id="27" name="Cloud 2"/>
              <p:cNvSpPr/>
              <p:nvPr/>
            </p:nvSpPr>
            <p:spPr>
              <a:xfrm>
                <a:off x="8464660" y="4648200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/>
                  <a:t>Backhaul/Core</a:t>
                </a:r>
                <a:endParaRPr lang="en-US" sz="1100" b="1" dirty="0"/>
              </a:p>
            </p:txBody>
          </p:sp>
          <p:sp>
            <p:nvSpPr>
              <p:cNvPr id="28" name="Cloud 2"/>
              <p:cNvSpPr/>
              <p:nvPr/>
            </p:nvSpPr>
            <p:spPr>
              <a:xfrm>
                <a:off x="10088316" y="4648200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/>
                  <a:t>Data Center</a:t>
                </a:r>
                <a:endParaRPr lang="en-US" sz="1100" b="1" dirty="0"/>
              </a:p>
            </p:txBody>
          </p:sp>
        </p:grpSp>
      </p:grpSp>
      <p:sp>
        <p:nvSpPr>
          <p:cNvPr id="37" name="Rectangle 3"/>
          <p:cNvSpPr/>
          <p:nvPr/>
        </p:nvSpPr>
        <p:spPr>
          <a:xfrm>
            <a:off x="-4766" y="590550"/>
            <a:ext cx="9148767" cy="6267450"/>
          </a:xfrm>
          <a:custGeom>
            <a:avLst/>
            <a:gdLst>
              <a:gd name="connsiteX0" fmla="*/ 0 w 7620000"/>
              <a:gd name="connsiteY0" fmla="*/ 0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0 w 7620000"/>
              <a:gd name="connsiteY4" fmla="*/ 0 h 3276600"/>
              <a:gd name="connsiteX0" fmla="*/ 4791075 w 7620000"/>
              <a:gd name="connsiteY0" fmla="*/ 19526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791075 w 7620000"/>
              <a:gd name="connsiteY4" fmla="*/ 19526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62007 w 7638457"/>
              <a:gd name="connsiteY0" fmla="*/ 2231111 h 3288386"/>
              <a:gd name="connsiteX1" fmla="*/ 7638457 w 7638457"/>
              <a:gd name="connsiteY1" fmla="*/ 11786 h 3288386"/>
              <a:gd name="connsiteX2" fmla="*/ 7638457 w 7638457"/>
              <a:gd name="connsiteY2" fmla="*/ 3288386 h 3288386"/>
              <a:gd name="connsiteX3" fmla="*/ 18457 w 7638457"/>
              <a:gd name="connsiteY3" fmla="*/ 3288386 h 3288386"/>
              <a:gd name="connsiteX4" fmla="*/ 5562007 w 7638457"/>
              <a:gd name="connsiteY4" fmla="*/ 2231111 h 3288386"/>
              <a:gd name="connsiteX0" fmla="*/ 5561159 w 7637609"/>
              <a:gd name="connsiteY0" fmla="*/ 2233594 h 3290869"/>
              <a:gd name="connsiteX1" fmla="*/ 7637609 w 7637609"/>
              <a:gd name="connsiteY1" fmla="*/ 14269 h 3290869"/>
              <a:gd name="connsiteX2" fmla="*/ 7637609 w 7637609"/>
              <a:gd name="connsiteY2" fmla="*/ 3290869 h 3290869"/>
              <a:gd name="connsiteX3" fmla="*/ 17609 w 7637609"/>
              <a:gd name="connsiteY3" fmla="*/ 3290869 h 3290869"/>
              <a:gd name="connsiteX4" fmla="*/ 5561159 w 7637609"/>
              <a:gd name="connsiteY4" fmla="*/ 2233594 h 3290869"/>
              <a:gd name="connsiteX0" fmla="*/ 5543550 w 7620000"/>
              <a:gd name="connsiteY0" fmla="*/ 2233594 h 3290869"/>
              <a:gd name="connsiteX1" fmla="*/ 7620000 w 7620000"/>
              <a:gd name="connsiteY1" fmla="*/ 14269 h 3290869"/>
              <a:gd name="connsiteX2" fmla="*/ 7620000 w 7620000"/>
              <a:gd name="connsiteY2" fmla="*/ 3290869 h 3290869"/>
              <a:gd name="connsiteX3" fmla="*/ 0 w 7620000"/>
              <a:gd name="connsiteY3" fmla="*/ 3290869 h 3290869"/>
              <a:gd name="connsiteX4" fmla="*/ 5543550 w 7620000"/>
              <a:gd name="connsiteY4" fmla="*/ 2233594 h 3290869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3276600">
                <a:moveTo>
                  <a:pt x="5543550" y="2219325"/>
                </a:moveTo>
                <a:cubicBezTo>
                  <a:pt x="6575425" y="1320800"/>
                  <a:pt x="6397625" y="166687"/>
                  <a:pt x="7620000" y="0"/>
                </a:cubicBezTo>
                <a:lnTo>
                  <a:pt x="7620000" y="3276600"/>
                </a:lnTo>
                <a:lnTo>
                  <a:pt x="0" y="3276600"/>
                </a:lnTo>
                <a:cubicBezTo>
                  <a:pt x="720725" y="2433638"/>
                  <a:pt x="4511675" y="3117850"/>
                  <a:pt x="5543550" y="2219325"/>
                </a:cubicBezTo>
                <a:close/>
              </a:path>
            </a:pathLst>
          </a:cu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 37"/>
          <p:cNvSpPr/>
          <p:nvPr/>
        </p:nvSpPr>
        <p:spPr>
          <a:xfrm>
            <a:off x="-4905" y="1"/>
            <a:ext cx="9177510" cy="6858000"/>
          </a:xfrm>
          <a:custGeom>
            <a:avLst/>
            <a:gdLst>
              <a:gd name="connsiteX0" fmla="*/ 11112072 w 12095117"/>
              <a:gd name="connsiteY0" fmla="*/ 343473 h 5191093"/>
              <a:gd name="connsiteX1" fmla="*/ 8168847 w 12095117"/>
              <a:gd name="connsiteY1" fmla="*/ 533973 h 5191093"/>
              <a:gd name="connsiteX2" fmla="*/ 4968447 w 12095117"/>
              <a:gd name="connsiteY2" fmla="*/ 2305623 h 5191093"/>
              <a:gd name="connsiteX3" fmla="*/ 3034872 w 12095117"/>
              <a:gd name="connsiteY3" fmla="*/ 2534223 h 5191093"/>
              <a:gd name="connsiteX4" fmla="*/ 1425147 w 12095117"/>
              <a:gd name="connsiteY4" fmla="*/ 3039048 h 5191093"/>
              <a:gd name="connsiteX5" fmla="*/ 177372 w 12095117"/>
              <a:gd name="connsiteY5" fmla="*/ 4124898 h 5191093"/>
              <a:gd name="connsiteX6" fmla="*/ 91647 w 12095117"/>
              <a:gd name="connsiteY6" fmla="*/ 4744023 h 5191093"/>
              <a:gd name="connsiteX7" fmla="*/ 967947 w 12095117"/>
              <a:gd name="connsiteY7" fmla="*/ 4858323 h 5191093"/>
              <a:gd name="connsiteX8" fmla="*/ 11264472 w 12095117"/>
              <a:gd name="connsiteY8" fmla="*/ 4848798 h 5191093"/>
              <a:gd name="connsiteX9" fmla="*/ 11112072 w 12095117"/>
              <a:gd name="connsiteY9" fmla="*/ 343473 h 5191093"/>
              <a:gd name="connsiteX0" fmla="*/ 11112072 w 12095117"/>
              <a:gd name="connsiteY0" fmla="*/ 343473 h 5191093"/>
              <a:gd name="connsiteX1" fmla="*/ 8168847 w 12095117"/>
              <a:gd name="connsiteY1" fmla="*/ 533973 h 5191093"/>
              <a:gd name="connsiteX2" fmla="*/ 4968447 w 12095117"/>
              <a:gd name="connsiteY2" fmla="*/ 2305623 h 5191093"/>
              <a:gd name="connsiteX3" fmla="*/ 3034872 w 12095117"/>
              <a:gd name="connsiteY3" fmla="*/ 2534223 h 5191093"/>
              <a:gd name="connsiteX4" fmla="*/ 1425147 w 12095117"/>
              <a:gd name="connsiteY4" fmla="*/ 3039048 h 5191093"/>
              <a:gd name="connsiteX5" fmla="*/ 177372 w 12095117"/>
              <a:gd name="connsiteY5" fmla="*/ 4124898 h 5191093"/>
              <a:gd name="connsiteX6" fmla="*/ 91647 w 12095117"/>
              <a:gd name="connsiteY6" fmla="*/ 4744023 h 5191093"/>
              <a:gd name="connsiteX7" fmla="*/ 967947 w 12095117"/>
              <a:gd name="connsiteY7" fmla="*/ 4858323 h 5191093"/>
              <a:gd name="connsiteX8" fmla="*/ 11264472 w 12095117"/>
              <a:gd name="connsiteY8" fmla="*/ 4848798 h 5191093"/>
              <a:gd name="connsiteX9" fmla="*/ 11112072 w 12095117"/>
              <a:gd name="connsiteY9" fmla="*/ 343473 h 5191093"/>
              <a:gd name="connsiteX0" fmla="*/ 11112072 w 12095117"/>
              <a:gd name="connsiteY0" fmla="*/ 343473 h 4866436"/>
              <a:gd name="connsiteX1" fmla="*/ 8168847 w 12095117"/>
              <a:gd name="connsiteY1" fmla="*/ 533973 h 4866436"/>
              <a:gd name="connsiteX2" fmla="*/ 4968447 w 12095117"/>
              <a:gd name="connsiteY2" fmla="*/ 2305623 h 4866436"/>
              <a:gd name="connsiteX3" fmla="*/ 3034872 w 12095117"/>
              <a:gd name="connsiteY3" fmla="*/ 2534223 h 4866436"/>
              <a:gd name="connsiteX4" fmla="*/ 1425147 w 12095117"/>
              <a:gd name="connsiteY4" fmla="*/ 3039048 h 4866436"/>
              <a:gd name="connsiteX5" fmla="*/ 177372 w 12095117"/>
              <a:gd name="connsiteY5" fmla="*/ 4124898 h 4866436"/>
              <a:gd name="connsiteX6" fmla="*/ 91647 w 12095117"/>
              <a:gd name="connsiteY6" fmla="*/ 4744023 h 4866436"/>
              <a:gd name="connsiteX7" fmla="*/ 967947 w 12095117"/>
              <a:gd name="connsiteY7" fmla="*/ 4858323 h 4866436"/>
              <a:gd name="connsiteX8" fmla="*/ 11264472 w 12095117"/>
              <a:gd name="connsiteY8" fmla="*/ 4848798 h 4866436"/>
              <a:gd name="connsiteX9" fmla="*/ 11112072 w 12095117"/>
              <a:gd name="connsiteY9" fmla="*/ 343473 h 4866436"/>
              <a:gd name="connsiteX0" fmla="*/ 11112072 w 11350587"/>
              <a:gd name="connsiteY0" fmla="*/ 343473 h 4866436"/>
              <a:gd name="connsiteX1" fmla="*/ 8168847 w 11350587"/>
              <a:gd name="connsiteY1" fmla="*/ 533973 h 4866436"/>
              <a:gd name="connsiteX2" fmla="*/ 4968447 w 11350587"/>
              <a:gd name="connsiteY2" fmla="*/ 2305623 h 4866436"/>
              <a:gd name="connsiteX3" fmla="*/ 3034872 w 11350587"/>
              <a:gd name="connsiteY3" fmla="*/ 2534223 h 4866436"/>
              <a:gd name="connsiteX4" fmla="*/ 1425147 w 11350587"/>
              <a:gd name="connsiteY4" fmla="*/ 3039048 h 4866436"/>
              <a:gd name="connsiteX5" fmla="*/ 177372 w 11350587"/>
              <a:gd name="connsiteY5" fmla="*/ 4124898 h 4866436"/>
              <a:gd name="connsiteX6" fmla="*/ 91647 w 11350587"/>
              <a:gd name="connsiteY6" fmla="*/ 4744023 h 4866436"/>
              <a:gd name="connsiteX7" fmla="*/ 967947 w 11350587"/>
              <a:gd name="connsiteY7" fmla="*/ 4858323 h 4866436"/>
              <a:gd name="connsiteX8" fmla="*/ 11264472 w 11350587"/>
              <a:gd name="connsiteY8" fmla="*/ 4848798 h 4866436"/>
              <a:gd name="connsiteX9" fmla="*/ 11112072 w 11350587"/>
              <a:gd name="connsiteY9" fmla="*/ 343473 h 4866436"/>
              <a:gd name="connsiteX0" fmla="*/ 11112072 w 11350587"/>
              <a:gd name="connsiteY0" fmla="*/ 343473 h 4866436"/>
              <a:gd name="connsiteX1" fmla="*/ 8168847 w 11350587"/>
              <a:gd name="connsiteY1" fmla="*/ 533973 h 4866436"/>
              <a:gd name="connsiteX2" fmla="*/ 4968447 w 11350587"/>
              <a:gd name="connsiteY2" fmla="*/ 2305623 h 4866436"/>
              <a:gd name="connsiteX3" fmla="*/ 3034872 w 11350587"/>
              <a:gd name="connsiteY3" fmla="*/ 2534223 h 4866436"/>
              <a:gd name="connsiteX4" fmla="*/ 1425147 w 11350587"/>
              <a:gd name="connsiteY4" fmla="*/ 3039048 h 4866436"/>
              <a:gd name="connsiteX5" fmla="*/ 177372 w 11350587"/>
              <a:gd name="connsiteY5" fmla="*/ 4124898 h 4866436"/>
              <a:gd name="connsiteX6" fmla="*/ 91647 w 11350587"/>
              <a:gd name="connsiteY6" fmla="*/ 4744023 h 4866436"/>
              <a:gd name="connsiteX7" fmla="*/ 967947 w 11350587"/>
              <a:gd name="connsiteY7" fmla="*/ 4858323 h 4866436"/>
              <a:gd name="connsiteX8" fmla="*/ 11264472 w 11350587"/>
              <a:gd name="connsiteY8" fmla="*/ 4848798 h 4866436"/>
              <a:gd name="connsiteX9" fmla="*/ 11112072 w 11350587"/>
              <a:gd name="connsiteY9" fmla="*/ 343473 h 4866436"/>
              <a:gd name="connsiteX0" fmla="*/ 11112072 w 11264472"/>
              <a:gd name="connsiteY0" fmla="*/ 2023630 h 6546593"/>
              <a:gd name="connsiteX1" fmla="*/ 8168847 w 11264472"/>
              <a:gd name="connsiteY1" fmla="*/ 2214130 h 6546593"/>
              <a:gd name="connsiteX2" fmla="*/ 4968447 w 11264472"/>
              <a:gd name="connsiteY2" fmla="*/ 3985780 h 6546593"/>
              <a:gd name="connsiteX3" fmla="*/ 3034872 w 11264472"/>
              <a:gd name="connsiteY3" fmla="*/ 4214380 h 6546593"/>
              <a:gd name="connsiteX4" fmla="*/ 1425147 w 11264472"/>
              <a:gd name="connsiteY4" fmla="*/ 4719205 h 6546593"/>
              <a:gd name="connsiteX5" fmla="*/ 177372 w 11264472"/>
              <a:gd name="connsiteY5" fmla="*/ 5805055 h 6546593"/>
              <a:gd name="connsiteX6" fmla="*/ 91647 w 11264472"/>
              <a:gd name="connsiteY6" fmla="*/ 6424180 h 6546593"/>
              <a:gd name="connsiteX7" fmla="*/ 967947 w 11264472"/>
              <a:gd name="connsiteY7" fmla="*/ 6538480 h 6546593"/>
              <a:gd name="connsiteX8" fmla="*/ 11264472 w 11264472"/>
              <a:gd name="connsiteY8" fmla="*/ 6528955 h 6546593"/>
              <a:gd name="connsiteX9" fmla="*/ 11112072 w 11264472"/>
              <a:gd name="connsiteY9" fmla="*/ 2023630 h 6546593"/>
              <a:gd name="connsiteX0" fmla="*/ 11112072 w 11264472"/>
              <a:gd name="connsiteY0" fmla="*/ 2023630 h 6546593"/>
              <a:gd name="connsiteX1" fmla="*/ 8168847 w 11264472"/>
              <a:gd name="connsiteY1" fmla="*/ 2214130 h 6546593"/>
              <a:gd name="connsiteX2" fmla="*/ 4968447 w 11264472"/>
              <a:gd name="connsiteY2" fmla="*/ 3985780 h 6546593"/>
              <a:gd name="connsiteX3" fmla="*/ 3034872 w 11264472"/>
              <a:gd name="connsiteY3" fmla="*/ 4214380 h 6546593"/>
              <a:gd name="connsiteX4" fmla="*/ 1425147 w 11264472"/>
              <a:gd name="connsiteY4" fmla="*/ 4719205 h 6546593"/>
              <a:gd name="connsiteX5" fmla="*/ 177372 w 11264472"/>
              <a:gd name="connsiteY5" fmla="*/ 5805055 h 6546593"/>
              <a:gd name="connsiteX6" fmla="*/ 91647 w 11264472"/>
              <a:gd name="connsiteY6" fmla="*/ 6424180 h 6546593"/>
              <a:gd name="connsiteX7" fmla="*/ 967947 w 11264472"/>
              <a:gd name="connsiteY7" fmla="*/ 6538480 h 6546593"/>
              <a:gd name="connsiteX8" fmla="*/ 11264472 w 11264472"/>
              <a:gd name="connsiteY8" fmla="*/ 6528955 h 6546593"/>
              <a:gd name="connsiteX9" fmla="*/ 11112072 w 11264472"/>
              <a:gd name="connsiteY9" fmla="*/ 2023630 h 6546593"/>
              <a:gd name="connsiteX0" fmla="*/ 11112072 w 11264472"/>
              <a:gd name="connsiteY0" fmla="*/ 648005 h 5170968"/>
              <a:gd name="connsiteX1" fmla="*/ 8168847 w 11264472"/>
              <a:gd name="connsiteY1" fmla="*/ 838505 h 5170968"/>
              <a:gd name="connsiteX2" fmla="*/ 4968447 w 11264472"/>
              <a:gd name="connsiteY2" fmla="*/ 2610155 h 5170968"/>
              <a:gd name="connsiteX3" fmla="*/ 3034872 w 11264472"/>
              <a:gd name="connsiteY3" fmla="*/ 2838755 h 5170968"/>
              <a:gd name="connsiteX4" fmla="*/ 1425147 w 11264472"/>
              <a:gd name="connsiteY4" fmla="*/ 3343580 h 5170968"/>
              <a:gd name="connsiteX5" fmla="*/ 177372 w 11264472"/>
              <a:gd name="connsiteY5" fmla="*/ 4429430 h 5170968"/>
              <a:gd name="connsiteX6" fmla="*/ 91647 w 11264472"/>
              <a:gd name="connsiteY6" fmla="*/ 5048555 h 5170968"/>
              <a:gd name="connsiteX7" fmla="*/ 967947 w 11264472"/>
              <a:gd name="connsiteY7" fmla="*/ 5162855 h 5170968"/>
              <a:gd name="connsiteX8" fmla="*/ 11264472 w 11264472"/>
              <a:gd name="connsiteY8" fmla="*/ 5153330 h 5170968"/>
              <a:gd name="connsiteX9" fmla="*/ 11112072 w 11264472"/>
              <a:gd name="connsiteY9" fmla="*/ 648005 h 5170968"/>
              <a:gd name="connsiteX0" fmla="*/ 11112072 w 11143736"/>
              <a:gd name="connsiteY0" fmla="*/ 648005 h 5174235"/>
              <a:gd name="connsiteX1" fmla="*/ 8168847 w 11143736"/>
              <a:gd name="connsiteY1" fmla="*/ 838505 h 5174235"/>
              <a:gd name="connsiteX2" fmla="*/ 4968447 w 11143736"/>
              <a:gd name="connsiteY2" fmla="*/ 2610155 h 5174235"/>
              <a:gd name="connsiteX3" fmla="*/ 3034872 w 11143736"/>
              <a:gd name="connsiteY3" fmla="*/ 2838755 h 5174235"/>
              <a:gd name="connsiteX4" fmla="*/ 1425147 w 11143736"/>
              <a:gd name="connsiteY4" fmla="*/ 3343580 h 5174235"/>
              <a:gd name="connsiteX5" fmla="*/ 177372 w 11143736"/>
              <a:gd name="connsiteY5" fmla="*/ 4429430 h 5174235"/>
              <a:gd name="connsiteX6" fmla="*/ 91647 w 11143736"/>
              <a:gd name="connsiteY6" fmla="*/ 5048555 h 5174235"/>
              <a:gd name="connsiteX7" fmla="*/ 967947 w 11143736"/>
              <a:gd name="connsiteY7" fmla="*/ 5162855 h 5174235"/>
              <a:gd name="connsiteX8" fmla="*/ 10940622 w 11143736"/>
              <a:gd name="connsiteY8" fmla="*/ 5162855 h 5174235"/>
              <a:gd name="connsiteX9" fmla="*/ 11112072 w 11143736"/>
              <a:gd name="connsiteY9" fmla="*/ 648005 h 5174235"/>
              <a:gd name="connsiteX0" fmla="*/ 11112072 w 11174304"/>
              <a:gd name="connsiteY0" fmla="*/ 648005 h 5174235"/>
              <a:gd name="connsiteX1" fmla="*/ 8168847 w 11174304"/>
              <a:gd name="connsiteY1" fmla="*/ 838505 h 5174235"/>
              <a:gd name="connsiteX2" fmla="*/ 4968447 w 11174304"/>
              <a:gd name="connsiteY2" fmla="*/ 2610155 h 5174235"/>
              <a:gd name="connsiteX3" fmla="*/ 3034872 w 11174304"/>
              <a:gd name="connsiteY3" fmla="*/ 2838755 h 5174235"/>
              <a:gd name="connsiteX4" fmla="*/ 1425147 w 11174304"/>
              <a:gd name="connsiteY4" fmla="*/ 3343580 h 5174235"/>
              <a:gd name="connsiteX5" fmla="*/ 177372 w 11174304"/>
              <a:gd name="connsiteY5" fmla="*/ 4429430 h 5174235"/>
              <a:gd name="connsiteX6" fmla="*/ 91647 w 11174304"/>
              <a:gd name="connsiteY6" fmla="*/ 5048555 h 5174235"/>
              <a:gd name="connsiteX7" fmla="*/ 967947 w 11174304"/>
              <a:gd name="connsiteY7" fmla="*/ 5162855 h 5174235"/>
              <a:gd name="connsiteX8" fmla="*/ 10940622 w 11174304"/>
              <a:gd name="connsiteY8" fmla="*/ 5162855 h 5174235"/>
              <a:gd name="connsiteX9" fmla="*/ 11112072 w 11174304"/>
              <a:gd name="connsiteY9" fmla="*/ 648005 h 5174235"/>
              <a:gd name="connsiteX0" fmla="*/ 11112072 w 11112072"/>
              <a:gd name="connsiteY0" fmla="*/ 648005 h 5174235"/>
              <a:gd name="connsiteX1" fmla="*/ 8168847 w 11112072"/>
              <a:gd name="connsiteY1" fmla="*/ 838505 h 5174235"/>
              <a:gd name="connsiteX2" fmla="*/ 4968447 w 11112072"/>
              <a:gd name="connsiteY2" fmla="*/ 2610155 h 5174235"/>
              <a:gd name="connsiteX3" fmla="*/ 3034872 w 11112072"/>
              <a:gd name="connsiteY3" fmla="*/ 2838755 h 5174235"/>
              <a:gd name="connsiteX4" fmla="*/ 1425147 w 11112072"/>
              <a:gd name="connsiteY4" fmla="*/ 3343580 h 5174235"/>
              <a:gd name="connsiteX5" fmla="*/ 177372 w 11112072"/>
              <a:gd name="connsiteY5" fmla="*/ 4429430 h 5174235"/>
              <a:gd name="connsiteX6" fmla="*/ 91647 w 11112072"/>
              <a:gd name="connsiteY6" fmla="*/ 5048555 h 5174235"/>
              <a:gd name="connsiteX7" fmla="*/ 967947 w 11112072"/>
              <a:gd name="connsiteY7" fmla="*/ 5162855 h 5174235"/>
              <a:gd name="connsiteX8" fmla="*/ 10940622 w 11112072"/>
              <a:gd name="connsiteY8" fmla="*/ 5162855 h 5174235"/>
              <a:gd name="connsiteX9" fmla="*/ 11112072 w 11112072"/>
              <a:gd name="connsiteY9" fmla="*/ 648005 h 5174235"/>
              <a:gd name="connsiteX0" fmla="*/ 11112072 w 11112072"/>
              <a:gd name="connsiteY0" fmla="*/ 132692 h 4658922"/>
              <a:gd name="connsiteX1" fmla="*/ 8168847 w 11112072"/>
              <a:gd name="connsiteY1" fmla="*/ 323192 h 4658922"/>
              <a:gd name="connsiteX2" fmla="*/ 4968447 w 11112072"/>
              <a:gd name="connsiteY2" fmla="*/ 2094842 h 4658922"/>
              <a:gd name="connsiteX3" fmla="*/ 3034872 w 11112072"/>
              <a:gd name="connsiteY3" fmla="*/ 2323442 h 4658922"/>
              <a:gd name="connsiteX4" fmla="*/ 1425147 w 11112072"/>
              <a:gd name="connsiteY4" fmla="*/ 2828267 h 4658922"/>
              <a:gd name="connsiteX5" fmla="*/ 177372 w 11112072"/>
              <a:gd name="connsiteY5" fmla="*/ 3914117 h 4658922"/>
              <a:gd name="connsiteX6" fmla="*/ 91647 w 11112072"/>
              <a:gd name="connsiteY6" fmla="*/ 4533242 h 4658922"/>
              <a:gd name="connsiteX7" fmla="*/ 967947 w 11112072"/>
              <a:gd name="connsiteY7" fmla="*/ 4647542 h 4658922"/>
              <a:gd name="connsiteX8" fmla="*/ 10940622 w 11112072"/>
              <a:gd name="connsiteY8" fmla="*/ 4647542 h 4658922"/>
              <a:gd name="connsiteX9" fmla="*/ 11112072 w 11112072"/>
              <a:gd name="connsiteY9" fmla="*/ 132692 h 4658922"/>
              <a:gd name="connsiteX0" fmla="*/ 11112072 w 11112072"/>
              <a:gd name="connsiteY0" fmla="*/ 132692 h 4658922"/>
              <a:gd name="connsiteX1" fmla="*/ 8168847 w 11112072"/>
              <a:gd name="connsiteY1" fmla="*/ 323192 h 4658922"/>
              <a:gd name="connsiteX2" fmla="*/ 4968447 w 11112072"/>
              <a:gd name="connsiteY2" fmla="*/ 2094842 h 4658922"/>
              <a:gd name="connsiteX3" fmla="*/ 3034872 w 11112072"/>
              <a:gd name="connsiteY3" fmla="*/ 2323442 h 4658922"/>
              <a:gd name="connsiteX4" fmla="*/ 1425147 w 11112072"/>
              <a:gd name="connsiteY4" fmla="*/ 2828267 h 4658922"/>
              <a:gd name="connsiteX5" fmla="*/ 177372 w 11112072"/>
              <a:gd name="connsiteY5" fmla="*/ 3914117 h 4658922"/>
              <a:gd name="connsiteX6" fmla="*/ 91647 w 11112072"/>
              <a:gd name="connsiteY6" fmla="*/ 4533242 h 4658922"/>
              <a:gd name="connsiteX7" fmla="*/ 967947 w 11112072"/>
              <a:gd name="connsiteY7" fmla="*/ 4647542 h 4658922"/>
              <a:gd name="connsiteX8" fmla="*/ 10940622 w 11112072"/>
              <a:gd name="connsiteY8" fmla="*/ 4647542 h 4658922"/>
              <a:gd name="connsiteX9" fmla="*/ 11112072 w 11112072"/>
              <a:gd name="connsiteY9" fmla="*/ 132692 h 4658922"/>
              <a:gd name="connsiteX0" fmla="*/ 11131084 w 11131084"/>
              <a:gd name="connsiteY0" fmla="*/ 132692 h 4658922"/>
              <a:gd name="connsiteX1" fmla="*/ 8187859 w 11131084"/>
              <a:gd name="connsiteY1" fmla="*/ 323192 h 4658922"/>
              <a:gd name="connsiteX2" fmla="*/ 4987459 w 11131084"/>
              <a:gd name="connsiteY2" fmla="*/ 2094842 h 4658922"/>
              <a:gd name="connsiteX3" fmla="*/ 3053884 w 11131084"/>
              <a:gd name="connsiteY3" fmla="*/ 2323442 h 4658922"/>
              <a:gd name="connsiteX4" fmla="*/ 1444159 w 11131084"/>
              <a:gd name="connsiteY4" fmla="*/ 2828267 h 4658922"/>
              <a:gd name="connsiteX5" fmla="*/ 196384 w 11131084"/>
              <a:gd name="connsiteY5" fmla="*/ 3914117 h 4658922"/>
              <a:gd name="connsiteX6" fmla="*/ 82084 w 11131084"/>
              <a:gd name="connsiteY6" fmla="*/ 4514192 h 4658922"/>
              <a:gd name="connsiteX7" fmla="*/ 986959 w 11131084"/>
              <a:gd name="connsiteY7" fmla="*/ 4647542 h 4658922"/>
              <a:gd name="connsiteX8" fmla="*/ 10959634 w 11131084"/>
              <a:gd name="connsiteY8" fmla="*/ 4647542 h 4658922"/>
              <a:gd name="connsiteX9" fmla="*/ 11131084 w 11131084"/>
              <a:gd name="connsiteY9" fmla="*/ 132692 h 4658922"/>
              <a:gd name="connsiteX0" fmla="*/ 11131084 w 11131084"/>
              <a:gd name="connsiteY0" fmla="*/ 132692 h 4658922"/>
              <a:gd name="connsiteX1" fmla="*/ 8187859 w 11131084"/>
              <a:gd name="connsiteY1" fmla="*/ 323192 h 4658922"/>
              <a:gd name="connsiteX2" fmla="*/ 4987459 w 11131084"/>
              <a:gd name="connsiteY2" fmla="*/ 2094842 h 4658922"/>
              <a:gd name="connsiteX3" fmla="*/ 3053884 w 11131084"/>
              <a:gd name="connsiteY3" fmla="*/ 2323442 h 4658922"/>
              <a:gd name="connsiteX4" fmla="*/ 1444159 w 11131084"/>
              <a:gd name="connsiteY4" fmla="*/ 2828267 h 4658922"/>
              <a:gd name="connsiteX5" fmla="*/ 196384 w 11131084"/>
              <a:gd name="connsiteY5" fmla="*/ 3914117 h 4658922"/>
              <a:gd name="connsiteX6" fmla="*/ 82084 w 11131084"/>
              <a:gd name="connsiteY6" fmla="*/ 4514192 h 4658922"/>
              <a:gd name="connsiteX7" fmla="*/ 986959 w 11131084"/>
              <a:gd name="connsiteY7" fmla="*/ 4647542 h 4658922"/>
              <a:gd name="connsiteX8" fmla="*/ 10959634 w 11131084"/>
              <a:gd name="connsiteY8" fmla="*/ 4647542 h 4658922"/>
              <a:gd name="connsiteX9" fmla="*/ 11131084 w 11131084"/>
              <a:gd name="connsiteY9" fmla="*/ 132692 h 4658922"/>
              <a:gd name="connsiteX0" fmla="*/ 11049000 w 11049000"/>
              <a:gd name="connsiteY0" fmla="*/ 132692 h 4658922"/>
              <a:gd name="connsiteX1" fmla="*/ 8105775 w 11049000"/>
              <a:gd name="connsiteY1" fmla="*/ 323192 h 4658922"/>
              <a:gd name="connsiteX2" fmla="*/ 4905375 w 11049000"/>
              <a:gd name="connsiteY2" fmla="*/ 2094842 h 4658922"/>
              <a:gd name="connsiteX3" fmla="*/ 2971800 w 11049000"/>
              <a:gd name="connsiteY3" fmla="*/ 2323442 h 4658922"/>
              <a:gd name="connsiteX4" fmla="*/ 1362075 w 11049000"/>
              <a:gd name="connsiteY4" fmla="*/ 2828267 h 4658922"/>
              <a:gd name="connsiteX5" fmla="*/ 114300 w 11049000"/>
              <a:gd name="connsiteY5" fmla="*/ 3914117 h 4658922"/>
              <a:gd name="connsiteX6" fmla="*/ 0 w 11049000"/>
              <a:gd name="connsiteY6" fmla="*/ 4514192 h 4658922"/>
              <a:gd name="connsiteX7" fmla="*/ 904875 w 11049000"/>
              <a:gd name="connsiteY7" fmla="*/ 4647542 h 4658922"/>
              <a:gd name="connsiteX8" fmla="*/ 10877550 w 11049000"/>
              <a:gd name="connsiteY8" fmla="*/ 4647542 h 4658922"/>
              <a:gd name="connsiteX9" fmla="*/ 11049000 w 11049000"/>
              <a:gd name="connsiteY9" fmla="*/ 132692 h 4658922"/>
              <a:gd name="connsiteX0" fmla="*/ 11049000 w 11049000"/>
              <a:gd name="connsiteY0" fmla="*/ 132692 h 4658922"/>
              <a:gd name="connsiteX1" fmla="*/ 8105775 w 11049000"/>
              <a:gd name="connsiteY1" fmla="*/ 323192 h 4658922"/>
              <a:gd name="connsiteX2" fmla="*/ 4905375 w 11049000"/>
              <a:gd name="connsiteY2" fmla="*/ 2094842 h 4658922"/>
              <a:gd name="connsiteX3" fmla="*/ 2971800 w 11049000"/>
              <a:gd name="connsiteY3" fmla="*/ 2323442 h 4658922"/>
              <a:gd name="connsiteX4" fmla="*/ 1362075 w 11049000"/>
              <a:gd name="connsiteY4" fmla="*/ 2828267 h 4658922"/>
              <a:gd name="connsiteX5" fmla="*/ 114300 w 11049000"/>
              <a:gd name="connsiteY5" fmla="*/ 3914117 h 4658922"/>
              <a:gd name="connsiteX6" fmla="*/ 0 w 11049000"/>
              <a:gd name="connsiteY6" fmla="*/ 4514192 h 4658922"/>
              <a:gd name="connsiteX7" fmla="*/ 904875 w 11049000"/>
              <a:gd name="connsiteY7" fmla="*/ 4647542 h 4658922"/>
              <a:gd name="connsiteX8" fmla="*/ 10877550 w 11049000"/>
              <a:gd name="connsiteY8" fmla="*/ 4647542 h 4658922"/>
              <a:gd name="connsiteX9" fmla="*/ 11049000 w 11049000"/>
              <a:gd name="connsiteY9" fmla="*/ 132692 h 4658922"/>
              <a:gd name="connsiteX0" fmla="*/ 11239500 w 11239500"/>
              <a:gd name="connsiteY0" fmla="*/ 132692 h 4682266"/>
              <a:gd name="connsiteX1" fmla="*/ 8296275 w 11239500"/>
              <a:gd name="connsiteY1" fmla="*/ 323192 h 4682266"/>
              <a:gd name="connsiteX2" fmla="*/ 5095875 w 11239500"/>
              <a:gd name="connsiteY2" fmla="*/ 2094842 h 4682266"/>
              <a:gd name="connsiteX3" fmla="*/ 3162300 w 11239500"/>
              <a:gd name="connsiteY3" fmla="*/ 2323442 h 4682266"/>
              <a:gd name="connsiteX4" fmla="*/ 1552575 w 11239500"/>
              <a:gd name="connsiteY4" fmla="*/ 2828267 h 4682266"/>
              <a:gd name="connsiteX5" fmla="*/ 304800 w 11239500"/>
              <a:gd name="connsiteY5" fmla="*/ 3914117 h 4682266"/>
              <a:gd name="connsiteX6" fmla="*/ 0 w 11239500"/>
              <a:gd name="connsiteY6" fmla="*/ 4638017 h 4682266"/>
              <a:gd name="connsiteX7" fmla="*/ 1095375 w 11239500"/>
              <a:gd name="connsiteY7" fmla="*/ 4647542 h 4682266"/>
              <a:gd name="connsiteX8" fmla="*/ 11068050 w 11239500"/>
              <a:gd name="connsiteY8" fmla="*/ 4647542 h 4682266"/>
              <a:gd name="connsiteX9" fmla="*/ 11239500 w 11239500"/>
              <a:gd name="connsiteY9" fmla="*/ 132692 h 4682266"/>
              <a:gd name="connsiteX0" fmla="*/ 11240229 w 11240229"/>
              <a:gd name="connsiteY0" fmla="*/ 132692 h 4682266"/>
              <a:gd name="connsiteX1" fmla="*/ 8297004 w 11240229"/>
              <a:gd name="connsiteY1" fmla="*/ 323192 h 4682266"/>
              <a:gd name="connsiteX2" fmla="*/ 5096604 w 11240229"/>
              <a:gd name="connsiteY2" fmla="*/ 2094842 h 4682266"/>
              <a:gd name="connsiteX3" fmla="*/ 3163029 w 11240229"/>
              <a:gd name="connsiteY3" fmla="*/ 2323442 h 4682266"/>
              <a:gd name="connsiteX4" fmla="*/ 1553304 w 11240229"/>
              <a:gd name="connsiteY4" fmla="*/ 2828267 h 4682266"/>
              <a:gd name="connsiteX5" fmla="*/ 305529 w 11240229"/>
              <a:gd name="connsiteY5" fmla="*/ 3914117 h 4682266"/>
              <a:gd name="connsiteX6" fmla="*/ 729 w 11240229"/>
              <a:gd name="connsiteY6" fmla="*/ 4638017 h 4682266"/>
              <a:gd name="connsiteX7" fmla="*/ 1096104 w 11240229"/>
              <a:gd name="connsiteY7" fmla="*/ 4647542 h 4682266"/>
              <a:gd name="connsiteX8" fmla="*/ 11068779 w 11240229"/>
              <a:gd name="connsiteY8" fmla="*/ 4647542 h 4682266"/>
              <a:gd name="connsiteX9" fmla="*/ 11240229 w 11240229"/>
              <a:gd name="connsiteY9" fmla="*/ 132692 h 4682266"/>
              <a:gd name="connsiteX0" fmla="*/ 11240229 w 11240229"/>
              <a:gd name="connsiteY0" fmla="*/ 132692 h 4658922"/>
              <a:gd name="connsiteX1" fmla="*/ 8297004 w 11240229"/>
              <a:gd name="connsiteY1" fmla="*/ 323192 h 4658922"/>
              <a:gd name="connsiteX2" fmla="*/ 5096604 w 11240229"/>
              <a:gd name="connsiteY2" fmla="*/ 2094842 h 4658922"/>
              <a:gd name="connsiteX3" fmla="*/ 3163029 w 11240229"/>
              <a:gd name="connsiteY3" fmla="*/ 2323442 h 4658922"/>
              <a:gd name="connsiteX4" fmla="*/ 1553304 w 11240229"/>
              <a:gd name="connsiteY4" fmla="*/ 2828267 h 4658922"/>
              <a:gd name="connsiteX5" fmla="*/ 305529 w 11240229"/>
              <a:gd name="connsiteY5" fmla="*/ 3914117 h 4658922"/>
              <a:gd name="connsiteX6" fmla="*/ 729 w 11240229"/>
              <a:gd name="connsiteY6" fmla="*/ 4638017 h 4658922"/>
              <a:gd name="connsiteX7" fmla="*/ 1096104 w 11240229"/>
              <a:gd name="connsiteY7" fmla="*/ 4647542 h 4658922"/>
              <a:gd name="connsiteX8" fmla="*/ 11068779 w 11240229"/>
              <a:gd name="connsiteY8" fmla="*/ 4647542 h 4658922"/>
              <a:gd name="connsiteX9" fmla="*/ 11240229 w 11240229"/>
              <a:gd name="connsiteY9" fmla="*/ 132692 h 4658922"/>
              <a:gd name="connsiteX0" fmla="*/ 11240229 w 11240229"/>
              <a:gd name="connsiteY0" fmla="*/ 56979 h 4583209"/>
              <a:gd name="connsiteX1" fmla="*/ 7344504 w 11240229"/>
              <a:gd name="connsiteY1" fmla="*/ 733254 h 4583209"/>
              <a:gd name="connsiteX2" fmla="*/ 5096604 w 11240229"/>
              <a:gd name="connsiteY2" fmla="*/ 2019129 h 4583209"/>
              <a:gd name="connsiteX3" fmla="*/ 3163029 w 11240229"/>
              <a:gd name="connsiteY3" fmla="*/ 2247729 h 4583209"/>
              <a:gd name="connsiteX4" fmla="*/ 1553304 w 11240229"/>
              <a:gd name="connsiteY4" fmla="*/ 2752554 h 4583209"/>
              <a:gd name="connsiteX5" fmla="*/ 305529 w 11240229"/>
              <a:gd name="connsiteY5" fmla="*/ 3838404 h 4583209"/>
              <a:gd name="connsiteX6" fmla="*/ 729 w 11240229"/>
              <a:gd name="connsiteY6" fmla="*/ 4562304 h 4583209"/>
              <a:gd name="connsiteX7" fmla="*/ 1096104 w 11240229"/>
              <a:gd name="connsiteY7" fmla="*/ 4571829 h 4583209"/>
              <a:gd name="connsiteX8" fmla="*/ 11068779 w 11240229"/>
              <a:gd name="connsiteY8" fmla="*/ 4571829 h 4583209"/>
              <a:gd name="connsiteX9" fmla="*/ 11240229 w 11240229"/>
              <a:gd name="connsiteY9" fmla="*/ 56979 h 4583209"/>
              <a:gd name="connsiteX0" fmla="*/ 11240229 w 11240229"/>
              <a:gd name="connsiteY0" fmla="*/ 68987 h 4595217"/>
              <a:gd name="connsiteX1" fmla="*/ 7344504 w 11240229"/>
              <a:gd name="connsiteY1" fmla="*/ 745262 h 4595217"/>
              <a:gd name="connsiteX2" fmla="*/ 5096604 w 11240229"/>
              <a:gd name="connsiteY2" fmla="*/ 2031137 h 4595217"/>
              <a:gd name="connsiteX3" fmla="*/ 3163029 w 11240229"/>
              <a:gd name="connsiteY3" fmla="*/ 2259737 h 4595217"/>
              <a:gd name="connsiteX4" fmla="*/ 1553304 w 11240229"/>
              <a:gd name="connsiteY4" fmla="*/ 2764562 h 4595217"/>
              <a:gd name="connsiteX5" fmla="*/ 305529 w 11240229"/>
              <a:gd name="connsiteY5" fmla="*/ 3850412 h 4595217"/>
              <a:gd name="connsiteX6" fmla="*/ 729 w 11240229"/>
              <a:gd name="connsiteY6" fmla="*/ 4574312 h 4595217"/>
              <a:gd name="connsiteX7" fmla="*/ 1096104 w 11240229"/>
              <a:gd name="connsiteY7" fmla="*/ 4583837 h 4595217"/>
              <a:gd name="connsiteX8" fmla="*/ 11068779 w 11240229"/>
              <a:gd name="connsiteY8" fmla="*/ 4583837 h 4595217"/>
              <a:gd name="connsiteX9" fmla="*/ 11240229 w 11240229"/>
              <a:gd name="connsiteY9" fmla="*/ 68987 h 4595217"/>
              <a:gd name="connsiteX0" fmla="*/ 11239641 w 11239641"/>
              <a:gd name="connsiteY0" fmla="*/ 68987 h 4595217"/>
              <a:gd name="connsiteX1" fmla="*/ 7343916 w 11239641"/>
              <a:gd name="connsiteY1" fmla="*/ 745262 h 4595217"/>
              <a:gd name="connsiteX2" fmla="*/ 5096016 w 11239641"/>
              <a:gd name="connsiteY2" fmla="*/ 2031137 h 4595217"/>
              <a:gd name="connsiteX3" fmla="*/ 3162441 w 11239641"/>
              <a:gd name="connsiteY3" fmla="*/ 2259737 h 4595217"/>
              <a:gd name="connsiteX4" fmla="*/ 1552716 w 11239641"/>
              <a:gd name="connsiteY4" fmla="*/ 2764562 h 4595217"/>
              <a:gd name="connsiteX5" fmla="*/ 581166 w 11239641"/>
              <a:gd name="connsiteY5" fmla="*/ 3431312 h 4595217"/>
              <a:gd name="connsiteX6" fmla="*/ 141 w 11239641"/>
              <a:gd name="connsiteY6" fmla="*/ 4574312 h 4595217"/>
              <a:gd name="connsiteX7" fmla="*/ 1095516 w 11239641"/>
              <a:gd name="connsiteY7" fmla="*/ 4583837 h 4595217"/>
              <a:gd name="connsiteX8" fmla="*/ 11068191 w 11239641"/>
              <a:gd name="connsiteY8" fmla="*/ 4583837 h 4595217"/>
              <a:gd name="connsiteX9" fmla="*/ 11239641 w 11239641"/>
              <a:gd name="connsiteY9" fmla="*/ 68987 h 4595217"/>
              <a:gd name="connsiteX0" fmla="*/ 11239743 w 11239743"/>
              <a:gd name="connsiteY0" fmla="*/ 68987 h 4595217"/>
              <a:gd name="connsiteX1" fmla="*/ 7344018 w 11239743"/>
              <a:gd name="connsiteY1" fmla="*/ 745262 h 4595217"/>
              <a:gd name="connsiteX2" fmla="*/ 5096118 w 11239743"/>
              <a:gd name="connsiteY2" fmla="*/ 2031137 h 4595217"/>
              <a:gd name="connsiteX3" fmla="*/ 3162543 w 11239743"/>
              <a:gd name="connsiteY3" fmla="*/ 2259737 h 4595217"/>
              <a:gd name="connsiteX4" fmla="*/ 1552818 w 11239743"/>
              <a:gd name="connsiteY4" fmla="*/ 2764562 h 4595217"/>
              <a:gd name="connsiteX5" fmla="*/ 438393 w 11239743"/>
              <a:gd name="connsiteY5" fmla="*/ 3393212 h 4595217"/>
              <a:gd name="connsiteX6" fmla="*/ 243 w 11239743"/>
              <a:gd name="connsiteY6" fmla="*/ 4574312 h 4595217"/>
              <a:gd name="connsiteX7" fmla="*/ 1095618 w 11239743"/>
              <a:gd name="connsiteY7" fmla="*/ 4583837 h 4595217"/>
              <a:gd name="connsiteX8" fmla="*/ 11068293 w 11239743"/>
              <a:gd name="connsiteY8" fmla="*/ 4583837 h 4595217"/>
              <a:gd name="connsiteX9" fmla="*/ 11239743 w 11239743"/>
              <a:gd name="connsiteY9" fmla="*/ 68987 h 4595217"/>
              <a:gd name="connsiteX0" fmla="*/ 11143151 w 11143151"/>
              <a:gd name="connsiteY0" fmla="*/ 44908 h 4825663"/>
              <a:gd name="connsiteX1" fmla="*/ 7344018 w 11143151"/>
              <a:gd name="connsiteY1" fmla="*/ 975708 h 4825663"/>
              <a:gd name="connsiteX2" fmla="*/ 5096118 w 11143151"/>
              <a:gd name="connsiteY2" fmla="*/ 2261583 h 4825663"/>
              <a:gd name="connsiteX3" fmla="*/ 3162543 w 11143151"/>
              <a:gd name="connsiteY3" fmla="*/ 2490183 h 4825663"/>
              <a:gd name="connsiteX4" fmla="*/ 1552818 w 11143151"/>
              <a:gd name="connsiteY4" fmla="*/ 2995008 h 4825663"/>
              <a:gd name="connsiteX5" fmla="*/ 438393 w 11143151"/>
              <a:gd name="connsiteY5" fmla="*/ 3623658 h 4825663"/>
              <a:gd name="connsiteX6" fmla="*/ 243 w 11143151"/>
              <a:gd name="connsiteY6" fmla="*/ 4804758 h 4825663"/>
              <a:gd name="connsiteX7" fmla="*/ 1095618 w 11143151"/>
              <a:gd name="connsiteY7" fmla="*/ 4814283 h 4825663"/>
              <a:gd name="connsiteX8" fmla="*/ 11068293 w 11143151"/>
              <a:gd name="connsiteY8" fmla="*/ 4814283 h 4825663"/>
              <a:gd name="connsiteX9" fmla="*/ 11143151 w 11143151"/>
              <a:gd name="connsiteY9" fmla="*/ 44908 h 4825663"/>
              <a:gd name="connsiteX0" fmla="*/ 11143151 w 11147335"/>
              <a:gd name="connsiteY0" fmla="*/ 44908 h 4825663"/>
              <a:gd name="connsiteX1" fmla="*/ 7344018 w 11147335"/>
              <a:gd name="connsiteY1" fmla="*/ 975708 h 4825663"/>
              <a:gd name="connsiteX2" fmla="*/ 5096118 w 11147335"/>
              <a:gd name="connsiteY2" fmla="*/ 2261583 h 4825663"/>
              <a:gd name="connsiteX3" fmla="*/ 3162543 w 11147335"/>
              <a:gd name="connsiteY3" fmla="*/ 2490183 h 4825663"/>
              <a:gd name="connsiteX4" fmla="*/ 1552818 w 11147335"/>
              <a:gd name="connsiteY4" fmla="*/ 2995008 h 4825663"/>
              <a:gd name="connsiteX5" fmla="*/ 438393 w 11147335"/>
              <a:gd name="connsiteY5" fmla="*/ 3623658 h 4825663"/>
              <a:gd name="connsiteX6" fmla="*/ 243 w 11147335"/>
              <a:gd name="connsiteY6" fmla="*/ 4804758 h 4825663"/>
              <a:gd name="connsiteX7" fmla="*/ 1095618 w 11147335"/>
              <a:gd name="connsiteY7" fmla="*/ 4814283 h 4825663"/>
              <a:gd name="connsiteX8" fmla="*/ 11068293 w 11147335"/>
              <a:gd name="connsiteY8" fmla="*/ 4814283 h 4825663"/>
              <a:gd name="connsiteX9" fmla="*/ 11143151 w 11147335"/>
              <a:gd name="connsiteY9" fmla="*/ 44908 h 4825663"/>
              <a:gd name="connsiteX0" fmla="*/ 11143151 w 11147335"/>
              <a:gd name="connsiteY0" fmla="*/ 0 h 4780755"/>
              <a:gd name="connsiteX1" fmla="*/ 7344018 w 11147335"/>
              <a:gd name="connsiteY1" fmla="*/ 930800 h 4780755"/>
              <a:gd name="connsiteX2" fmla="*/ 5096118 w 11147335"/>
              <a:gd name="connsiteY2" fmla="*/ 2216675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51 w 11147335"/>
              <a:gd name="connsiteY0" fmla="*/ 0 h 4780755"/>
              <a:gd name="connsiteX1" fmla="*/ 7344018 w 11147335"/>
              <a:gd name="connsiteY1" fmla="*/ 930800 h 4780755"/>
              <a:gd name="connsiteX2" fmla="*/ 5289301 w 11147335"/>
              <a:gd name="connsiteY2" fmla="*/ 2154764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51 w 11147335"/>
              <a:gd name="connsiteY0" fmla="*/ 0 h 4780755"/>
              <a:gd name="connsiteX1" fmla="*/ 7317675 w 11147335"/>
              <a:gd name="connsiteY1" fmla="*/ 882647 h 4780755"/>
              <a:gd name="connsiteX2" fmla="*/ 5289301 w 11147335"/>
              <a:gd name="connsiteY2" fmla="*/ 2154764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51 w 11147335"/>
              <a:gd name="connsiteY0" fmla="*/ 0 h 4780755"/>
              <a:gd name="connsiteX1" fmla="*/ 7317675 w 11147335"/>
              <a:gd name="connsiteY1" fmla="*/ 882647 h 4780755"/>
              <a:gd name="connsiteX2" fmla="*/ 5289301 w 11147335"/>
              <a:gd name="connsiteY2" fmla="*/ 2154764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33 w 11147317"/>
              <a:gd name="connsiteY0" fmla="*/ 0 h 4780755"/>
              <a:gd name="connsiteX1" fmla="*/ 7317657 w 11147317"/>
              <a:gd name="connsiteY1" fmla="*/ 882647 h 4780755"/>
              <a:gd name="connsiteX2" fmla="*/ 5289283 w 11147317"/>
              <a:gd name="connsiteY2" fmla="*/ 2154764 h 4780755"/>
              <a:gd name="connsiteX3" fmla="*/ 3162525 w 11147317"/>
              <a:gd name="connsiteY3" fmla="*/ 2445275 h 4780755"/>
              <a:gd name="connsiteX4" fmla="*/ 1456208 w 11147317"/>
              <a:gd name="connsiteY4" fmla="*/ 2888188 h 4780755"/>
              <a:gd name="connsiteX5" fmla="*/ 438375 w 11147317"/>
              <a:gd name="connsiteY5" fmla="*/ 3578750 h 4780755"/>
              <a:gd name="connsiteX6" fmla="*/ 225 w 11147317"/>
              <a:gd name="connsiteY6" fmla="*/ 4759850 h 4780755"/>
              <a:gd name="connsiteX7" fmla="*/ 1095600 w 11147317"/>
              <a:gd name="connsiteY7" fmla="*/ 4769375 h 4780755"/>
              <a:gd name="connsiteX8" fmla="*/ 11068275 w 11147317"/>
              <a:gd name="connsiteY8" fmla="*/ 4769375 h 4780755"/>
              <a:gd name="connsiteX9" fmla="*/ 11143133 w 11147317"/>
              <a:gd name="connsiteY9" fmla="*/ 0 h 4780755"/>
              <a:gd name="connsiteX0" fmla="*/ 11143318 w 11147502"/>
              <a:gd name="connsiteY0" fmla="*/ 0 h 4780755"/>
              <a:gd name="connsiteX1" fmla="*/ 7317842 w 11147502"/>
              <a:gd name="connsiteY1" fmla="*/ 882647 h 4780755"/>
              <a:gd name="connsiteX2" fmla="*/ 5289468 w 11147502"/>
              <a:gd name="connsiteY2" fmla="*/ 2154764 h 4780755"/>
              <a:gd name="connsiteX3" fmla="*/ 3162710 w 11147502"/>
              <a:gd name="connsiteY3" fmla="*/ 2445275 h 4780755"/>
              <a:gd name="connsiteX4" fmla="*/ 1456393 w 11147502"/>
              <a:gd name="connsiteY4" fmla="*/ 2888188 h 4780755"/>
              <a:gd name="connsiteX5" fmla="*/ 341968 w 11147502"/>
              <a:gd name="connsiteY5" fmla="*/ 3523717 h 4780755"/>
              <a:gd name="connsiteX6" fmla="*/ 410 w 11147502"/>
              <a:gd name="connsiteY6" fmla="*/ 4759850 h 4780755"/>
              <a:gd name="connsiteX7" fmla="*/ 1095785 w 11147502"/>
              <a:gd name="connsiteY7" fmla="*/ 4769375 h 4780755"/>
              <a:gd name="connsiteX8" fmla="*/ 11068460 w 11147502"/>
              <a:gd name="connsiteY8" fmla="*/ 4769375 h 4780755"/>
              <a:gd name="connsiteX9" fmla="*/ 11143318 w 11147502"/>
              <a:gd name="connsiteY9" fmla="*/ 0 h 478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47502" h="4780755">
                <a:moveTo>
                  <a:pt x="11143318" y="0"/>
                </a:moveTo>
                <a:cubicBezTo>
                  <a:pt x="8675963" y="39155"/>
                  <a:pt x="8311046" y="392817"/>
                  <a:pt x="7317842" y="882647"/>
                </a:cubicBezTo>
                <a:cubicBezTo>
                  <a:pt x="6324638" y="1372477"/>
                  <a:pt x="5981990" y="1894326"/>
                  <a:pt x="5289468" y="2154764"/>
                </a:cubicBezTo>
                <a:cubicBezTo>
                  <a:pt x="4596946" y="2415202"/>
                  <a:pt x="3801556" y="2323038"/>
                  <a:pt x="3162710" y="2445275"/>
                </a:cubicBezTo>
                <a:cubicBezTo>
                  <a:pt x="2523864" y="2567512"/>
                  <a:pt x="1926517" y="2708448"/>
                  <a:pt x="1456393" y="2888188"/>
                </a:cubicBezTo>
                <a:cubicBezTo>
                  <a:pt x="986269" y="3067928"/>
                  <a:pt x="584632" y="3211773"/>
                  <a:pt x="341968" y="3523717"/>
                </a:cubicBezTo>
                <a:cubicBezTo>
                  <a:pt x="99304" y="3835661"/>
                  <a:pt x="-7527" y="3923238"/>
                  <a:pt x="410" y="4759850"/>
                </a:cubicBezTo>
                <a:lnTo>
                  <a:pt x="1095785" y="4769375"/>
                </a:lnTo>
                <a:cubicBezTo>
                  <a:pt x="2957922" y="4786837"/>
                  <a:pt x="759235" y="4782075"/>
                  <a:pt x="11068460" y="4769375"/>
                </a:cubicBezTo>
                <a:cubicBezTo>
                  <a:pt x="11233560" y="260875"/>
                  <a:pt x="11078084" y="4794775"/>
                  <a:pt x="11143318" y="0"/>
                </a:cubicBezTo>
                <a:close/>
              </a:path>
            </a:pathLst>
          </a:cu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"/>
          <p:cNvSpPr/>
          <p:nvPr/>
        </p:nvSpPr>
        <p:spPr>
          <a:xfrm>
            <a:off x="1139425" y="-12604"/>
            <a:ext cx="7992657" cy="6870604"/>
          </a:xfrm>
          <a:custGeom>
            <a:avLst/>
            <a:gdLst>
              <a:gd name="connsiteX0" fmla="*/ 0 w 7620000"/>
              <a:gd name="connsiteY0" fmla="*/ 0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0 w 7620000"/>
              <a:gd name="connsiteY4" fmla="*/ 0 h 3276600"/>
              <a:gd name="connsiteX0" fmla="*/ 4791075 w 7620000"/>
              <a:gd name="connsiteY0" fmla="*/ 19526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791075 w 7620000"/>
              <a:gd name="connsiteY4" fmla="*/ 19526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62007 w 7638457"/>
              <a:gd name="connsiteY0" fmla="*/ 2231111 h 3288386"/>
              <a:gd name="connsiteX1" fmla="*/ 7638457 w 7638457"/>
              <a:gd name="connsiteY1" fmla="*/ 11786 h 3288386"/>
              <a:gd name="connsiteX2" fmla="*/ 7638457 w 7638457"/>
              <a:gd name="connsiteY2" fmla="*/ 3288386 h 3288386"/>
              <a:gd name="connsiteX3" fmla="*/ 18457 w 7638457"/>
              <a:gd name="connsiteY3" fmla="*/ 3288386 h 3288386"/>
              <a:gd name="connsiteX4" fmla="*/ 5562007 w 7638457"/>
              <a:gd name="connsiteY4" fmla="*/ 2231111 h 3288386"/>
              <a:gd name="connsiteX0" fmla="*/ 5561159 w 7637609"/>
              <a:gd name="connsiteY0" fmla="*/ 2233594 h 3290869"/>
              <a:gd name="connsiteX1" fmla="*/ 7637609 w 7637609"/>
              <a:gd name="connsiteY1" fmla="*/ 14269 h 3290869"/>
              <a:gd name="connsiteX2" fmla="*/ 7637609 w 7637609"/>
              <a:gd name="connsiteY2" fmla="*/ 3290869 h 3290869"/>
              <a:gd name="connsiteX3" fmla="*/ 17609 w 7637609"/>
              <a:gd name="connsiteY3" fmla="*/ 3290869 h 3290869"/>
              <a:gd name="connsiteX4" fmla="*/ 5561159 w 7637609"/>
              <a:gd name="connsiteY4" fmla="*/ 2233594 h 3290869"/>
              <a:gd name="connsiteX0" fmla="*/ 5543550 w 7620000"/>
              <a:gd name="connsiteY0" fmla="*/ 2233594 h 3290869"/>
              <a:gd name="connsiteX1" fmla="*/ 7620000 w 7620000"/>
              <a:gd name="connsiteY1" fmla="*/ 14269 h 3290869"/>
              <a:gd name="connsiteX2" fmla="*/ 7620000 w 7620000"/>
              <a:gd name="connsiteY2" fmla="*/ 3290869 h 3290869"/>
              <a:gd name="connsiteX3" fmla="*/ 0 w 7620000"/>
              <a:gd name="connsiteY3" fmla="*/ 3290869 h 3290869"/>
              <a:gd name="connsiteX4" fmla="*/ 5543550 w 7620000"/>
              <a:gd name="connsiteY4" fmla="*/ 2233594 h 3290869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4004575 w 7620000"/>
              <a:gd name="connsiteY0" fmla="*/ 1871641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004575 w 7620000"/>
              <a:gd name="connsiteY4" fmla="*/ 1871641 h 3276600"/>
              <a:gd name="connsiteX0" fmla="*/ 4004575 w 7620000"/>
              <a:gd name="connsiteY0" fmla="*/ 1871641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004575 w 7620000"/>
              <a:gd name="connsiteY4" fmla="*/ 1871641 h 3276600"/>
              <a:gd name="connsiteX0" fmla="*/ 3792303 w 7620000"/>
              <a:gd name="connsiteY0" fmla="*/ 181860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3792303 w 7620000"/>
              <a:gd name="connsiteY4" fmla="*/ 1818605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3276600">
                <a:moveTo>
                  <a:pt x="3792303" y="1818605"/>
                </a:moveTo>
                <a:cubicBezTo>
                  <a:pt x="5169121" y="1032046"/>
                  <a:pt x="6397625" y="166687"/>
                  <a:pt x="7620000" y="0"/>
                </a:cubicBezTo>
                <a:lnTo>
                  <a:pt x="7620000" y="3276600"/>
                </a:lnTo>
                <a:lnTo>
                  <a:pt x="0" y="3276600"/>
                </a:lnTo>
                <a:cubicBezTo>
                  <a:pt x="720725" y="2433638"/>
                  <a:pt x="2415485" y="2605164"/>
                  <a:pt x="3792303" y="1818605"/>
                </a:cubicBezTo>
                <a:close/>
              </a:path>
            </a:pathLst>
          </a:cu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8692090" y="6474026"/>
            <a:ext cx="3994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400" b="1">
                <a:solidFill>
                  <a:srgbClr val="006032"/>
                </a:solidFill>
              </a:rPr>
              <a:pPr algn="r"/>
              <a:t>‹#›</a:t>
            </a:fld>
            <a:endParaRPr lang="en-US" altLang="zh-CN" sz="1400" b="1" dirty="0">
              <a:solidFill>
                <a:srgbClr val="00603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534" y="3962400"/>
            <a:ext cx="9153535" cy="76200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auto">
          <a:xfrm flipH="1" flipV="1">
            <a:off x="1" y="3002284"/>
            <a:ext cx="9136347" cy="45719"/>
          </a:xfrm>
          <a:prstGeom prst="roundRect">
            <a:avLst>
              <a:gd name="adj" fmla="val 0"/>
            </a:avLst>
          </a:prstGeom>
          <a:gradFill>
            <a:gsLst>
              <a:gs pos="93000">
                <a:srgbClr val="006032"/>
              </a:gs>
              <a:gs pos="100000">
                <a:srgbClr val="006032">
                  <a:alpha val="0"/>
                </a:srgbClr>
              </a:gs>
              <a:gs pos="7000">
                <a:srgbClr val="006032"/>
              </a:gs>
              <a:gs pos="0">
                <a:srgbClr val="006032">
                  <a:alpha val="0"/>
                </a:srgbClr>
              </a:gs>
            </a:gsLst>
            <a:lin ang="3000000" scaled="0"/>
          </a:gradFill>
          <a:ln>
            <a:noFill/>
          </a:ln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3366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904" y="3025778"/>
            <a:ext cx="9153672" cy="860425"/>
          </a:xfrm>
        </p:spPr>
        <p:txBody>
          <a:bodyPr/>
          <a:lstStyle>
            <a:lvl1pPr algn="ctr">
              <a:defRPr sz="3600" b="1">
                <a:effectLst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447800"/>
            <a:ext cx="4191000" cy="9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458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12604"/>
            <a:ext cx="9148767" cy="6858000"/>
          </a:xfrm>
          <a:prstGeom prst="rect">
            <a:avLst/>
          </a:prstGeom>
          <a:gradFill>
            <a:gsLst>
              <a:gs pos="0">
                <a:srgbClr val="006032"/>
              </a:gs>
              <a:gs pos="100000">
                <a:srgbClr val="006032"/>
              </a:gs>
              <a:gs pos="29000">
                <a:schemeClr val="bg1">
                  <a:lumMod val="95000"/>
                </a:schemeClr>
              </a:gs>
              <a:gs pos="6000">
                <a:srgbClr val="97C642"/>
              </a:gs>
              <a:gs pos="87000">
                <a:srgbClr val="97C642"/>
              </a:gs>
              <a:gs pos="69000">
                <a:schemeClr val="bg1"/>
              </a:gs>
            </a:gsLst>
            <a:lin ang="30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" y="0"/>
            <a:ext cx="9148767" cy="6858000"/>
          </a:xfrm>
          <a:prstGeom prst="rect">
            <a:avLst/>
          </a:pr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54312" y="2286000"/>
            <a:ext cx="7431993" cy="4419600"/>
            <a:chOff x="3153239" y="1294968"/>
            <a:chExt cx="6618037" cy="2954750"/>
          </a:xfrm>
        </p:grpSpPr>
        <p:sp>
          <p:nvSpPr>
            <p:cNvPr id="14" name="Cloud 2"/>
            <p:cNvSpPr/>
            <p:nvPr/>
          </p:nvSpPr>
          <p:spPr>
            <a:xfrm>
              <a:off x="5123076" y="1294968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>
                    <a:alpha val="48000"/>
                  </a:srgbClr>
                </a:gs>
                <a:gs pos="100000">
                  <a:srgbClr val="006032">
                    <a:alpha val="52000"/>
                  </a:srgbClr>
                </a:gs>
                <a:gs pos="34000">
                  <a:schemeClr val="bg1">
                    <a:lumMod val="95000"/>
                    <a:alpha val="50000"/>
                  </a:schemeClr>
                </a:gs>
                <a:gs pos="6000">
                  <a:srgbClr val="97C642">
                    <a:alpha val="52000"/>
                  </a:srgbClr>
                </a:gs>
                <a:gs pos="91000">
                  <a:srgbClr val="97C642">
                    <a:alpha val="51000"/>
                  </a:srgbClr>
                </a:gs>
                <a:gs pos="62000">
                  <a:schemeClr val="bg1">
                    <a:alpha val="48000"/>
                  </a:schemeClr>
                </a:gs>
              </a:gsLst>
              <a:lin ang="84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5" name="Cloud 2"/>
            <p:cNvSpPr/>
            <p:nvPr/>
          </p:nvSpPr>
          <p:spPr>
            <a:xfrm>
              <a:off x="4002308" y="1497879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/>
                </a:gs>
                <a:gs pos="100000">
                  <a:srgbClr val="006032"/>
                </a:gs>
                <a:gs pos="29000">
                  <a:schemeClr val="bg1">
                    <a:lumMod val="95000"/>
                  </a:schemeClr>
                </a:gs>
                <a:gs pos="6000">
                  <a:srgbClr val="97C642"/>
                </a:gs>
                <a:gs pos="87000">
                  <a:srgbClr val="97C642"/>
                </a:gs>
                <a:gs pos="69000">
                  <a:schemeClr val="bg1"/>
                </a:gs>
              </a:gsLst>
              <a:lin ang="30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loud 2"/>
            <p:cNvSpPr/>
            <p:nvPr/>
          </p:nvSpPr>
          <p:spPr>
            <a:xfrm>
              <a:off x="3153239" y="1752599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>
                    <a:alpha val="48000"/>
                  </a:srgbClr>
                </a:gs>
                <a:gs pos="100000">
                  <a:srgbClr val="006032">
                    <a:alpha val="52000"/>
                  </a:srgbClr>
                </a:gs>
                <a:gs pos="34000">
                  <a:schemeClr val="bg1">
                    <a:lumMod val="95000"/>
                    <a:alpha val="50000"/>
                  </a:schemeClr>
                </a:gs>
                <a:gs pos="6000">
                  <a:srgbClr val="97C642">
                    <a:alpha val="52000"/>
                  </a:srgbClr>
                </a:gs>
                <a:gs pos="91000">
                  <a:srgbClr val="97C642">
                    <a:alpha val="51000"/>
                  </a:srgbClr>
                </a:gs>
                <a:gs pos="62000">
                  <a:schemeClr val="bg1">
                    <a:alpha val="48000"/>
                  </a:schemeClr>
                </a:gs>
              </a:gsLst>
              <a:lin ang="84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13341" y="5257800"/>
            <a:ext cx="5606589" cy="1371600"/>
            <a:chOff x="4184585" y="4648200"/>
            <a:chExt cx="7467665" cy="1606646"/>
          </a:xfrm>
        </p:grpSpPr>
        <p:grpSp>
          <p:nvGrpSpPr>
            <p:cNvPr id="18" name="Group 17"/>
            <p:cNvGrpSpPr/>
            <p:nvPr/>
          </p:nvGrpSpPr>
          <p:grpSpPr>
            <a:xfrm>
              <a:off x="5330825" y="5297881"/>
              <a:ext cx="5440080" cy="381000"/>
              <a:chOff x="2965450" y="4876800"/>
              <a:chExt cx="7467600" cy="3810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2965450" y="4876800"/>
                <a:ext cx="74676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965450" y="4876800"/>
                <a:ext cx="6281177" cy="19149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965450" y="4876800"/>
                <a:ext cx="4524872" cy="304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965450" y="4876800"/>
                <a:ext cx="3108325" cy="3810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 flipH="1" flipV="1">
              <a:off x="5327650" y="5638800"/>
              <a:ext cx="5440080" cy="381000"/>
              <a:chOff x="2965450" y="4876800"/>
              <a:chExt cx="7467600" cy="3810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2965450" y="4876800"/>
                <a:ext cx="74676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965450" y="4876800"/>
                <a:ext cx="6281177" cy="19149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965450" y="4876800"/>
                <a:ext cx="4524872" cy="304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965450" y="4876800"/>
                <a:ext cx="3108325" cy="3810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4184585" y="4648200"/>
              <a:ext cx="7467665" cy="1606646"/>
              <a:chOff x="4184585" y="4648200"/>
              <a:chExt cx="7467665" cy="1606646"/>
            </a:xfrm>
          </p:grpSpPr>
          <p:sp>
            <p:nvSpPr>
              <p:cNvPr id="21" name="Cloud 2"/>
              <p:cNvSpPr/>
              <p:nvPr/>
            </p:nvSpPr>
            <p:spPr>
              <a:xfrm>
                <a:off x="9486470" y="5414665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>
                    <a:solidFill>
                      <a:srgbClr val="000000"/>
                    </a:solidFill>
                  </a:rPr>
                  <a:t>Enterprise/Govt.</a:t>
                </a: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Cloud 2"/>
              <p:cNvSpPr/>
              <p:nvPr/>
            </p:nvSpPr>
            <p:spPr>
              <a:xfrm>
                <a:off x="5926388" y="5414665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>
                    <a:solidFill>
                      <a:srgbClr val="000000"/>
                    </a:solidFill>
                  </a:rPr>
                  <a:t>SMB</a:t>
                </a: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Cloud 2"/>
              <p:cNvSpPr/>
              <p:nvPr/>
            </p:nvSpPr>
            <p:spPr>
              <a:xfrm>
                <a:off x="4184585" y="5414665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>
                    <a:solidFill>
                      <a:srgbClr val="000000"/>
                    </a:solidFill>
                  </a:rPr>
                  <a:t>Residential</a:t>
                </a: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Cloud 2"/>
              <p:cNvSpPr/>
              <p:nvPr/>
            </p:nvSpPr>
            <p:spPr>
              <a:xfrm>
                <a:off x="7807789" y="5414665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>
                    <a:solidFill>
                      <a:srgbClr val="000000"/>
                    </a:solidFill>
                  </a:rPr>
                  <a:t>Mobile</a:t>
                </a: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Cloud 2"/>
              <p:cNvSpPr/>
              <p:nvPr/>
            </p:nvSpPr>
            <p:spPr>
              <a:xfrm>
                <a:off x="5155141" y="4655715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/>
                  <a:t>Access</a:t>
                </a:r>
                <a:endParaRPr lang="en-US" sz="1100" b="1" dirty="0"/>
              </a:p>
            </p:txBody>
          </p:sp>
          <p:sp>
            <p:nvSpPr>
              <p:cNvPr id="26" name="Cloud 2"/>
              <p:cNvSpPr/>
              <p:nvPr/>
            </p:nvSpPr>
            <p:spPr>
              <a:xfrm>
                <a:off x="6824831" y="4648200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/>
                  <a:t>Metro</a:t>
                </a:r>
                <a:endParaRPr lang="en-US" sz="1100" b="1" dirty="0"/>
              </a:p>
            </p:txBody>
          </p:sp>
          <p:sp>
            <p:nvSpPr>
              <p:cNvPr id="27" name="Cloud 2"/>
              <p:cNvSpPr/>
              <p:nvPr/>
            </p:nvSpPr>
            <p:spPr>
              <a:xfrm>
                <a:off x="8464660" y="4648200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/>
                  <a:t>Backhaul/Core</a:t>
                </a:r>
                <a:endParaRPr lang="en-US" sz="1100" b="1" dirty="0"/>
              </a:p>
            </p:txBody>
          </p:sp>
          <p:sp>
            <p:nvSpPr>
              <p:cNvPr id="28" name="Cloud 2"/>
              <p:cNvSpPr/>
              <p:nvPr/>
            </p:nvSpPr>
            <p:spPr>
              <a:xfrm>
                <a:off x="10088316" y="4648200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/>
                  <a:t>Data Center</a:t>
                </a:r>
                <a:endParaRPr lang="en-US" sz="1100" b="1" dirty="0"/>
              </a:p>
            </p:txBody>
          </p:sp>
        </p:grpSp>
      </p:grpSp>
      <p:sp>
        <p:nvSpPr>
          <p:cNvPr id="37" name="Rectangle 3"/>
          <p:cNvSpPr/>
          <p:nvPr/>
        </p:nvSpPr>
        <p:spPr>
          <a:xfrm>
            <a:off x="-4766" y="590550"/>
            <a:ext cx="9148767" cy="6267450"/>
          </a:xfrm>
          <a:custGeom>
            <a:avLst/>
            <a:gdLst>
              <a:gd name="connsiteX0" fmla="*/ 0 w 7620000"/>
              <a:gd name="connsiteY0" fmla="*/ 0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0 w 7620000"/>
              <a:gd name="connsiteY4" fmla="*/ 0 h 3276600"/>
              <a:gd name="connsiteX0" fmla="*/ 4791075 w 7620000"/>
              <a:gd name="connsiteY0" fmla="*/ 19526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791075 w 7620000"/>
              <a:gd name="connsiteY4" fmla="*/ 19526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62007 w 7638457"/>
              <a:gd name="connsiteY0" fmla="*/ 2231111 h 3288386"/>
              <a:gd name="connsiteX1" fmla="*/ 7638457 w 7638457"/>
              <a:gd name="connsiteY1" fmla="*/ 11786 h 3288386"/>
              <a:gd name="connsiteX2" fmla="*/ 7638457 w 7638457"/>
              <a:gd name="connsiteY2" fmla="*/ 3288386 h 3288386"/>
              <a:gd name="connsiteX3" fmla="*/ 18457 w 7638457"/>
              <a:gd name="connsiteY3" fmla="*/ 3288386 h 3288386"/>
              <a:gd name="connsiteX4" fmla="*/ 5562007 w 7638457"/>
              <a:gd name="connsiteY4" fmla="*/ 2231111 h 3288386"/>
              <a:gd name="connsiteX0" fmla="*/ 5561159 w 7637609"/>
              <a:gd name="connsiteY0" fmla="*/ 2233594 h 3290869"/>
              <a:gd name="connsiteX1" fmla="*/ 7637609 w 7637609"/>
              <a:gd name="connsiteY1" fmla="*/ 14269 h 3290869"/>
              <a:gd name="connsiteX2" fmla="*/ 7637609 w 7637609"/>
              <a:gd name="connsiteY2" fmla="*/ 3290869 h 3290869"/>
              <a:gd name="connsiteX3" fmla="*/ 17609 w 7637609"/>
              <a:gd name="connsiteY3" fmla="*/ 3290869 h 3290869"/>
              <a:gd name="connsiteX4" fmla="*/ 5561159 w 7637609"/>
              <a:gd name="connsiteY4" fmla="*/ 2233594 h 3290869"/>
              <a:gd name="connsiteX0" fmla="*/ 5543550 w 7620000"/>
              <a:gd name="connsiteY0" fmla="*/ 2233594 h 3290869"/>
              <a:gd name="connsiteX1" fmla="*/ 7620000 w 7620000"/>
              <a:gd name="connsiteY1" fmla="*/ 14269 h 3290869"/>
              <a:gd name="connsiteX2" fmla="*/ 7620000 w 7620000"/>
              <a:gd name="connsiteY2" fmla="*/ 3290869 h 3290869"/>
              <a:gd name="connsiteX3" fmla="*/ 0 w 7620000"/>
              <a:gd name="connsiteY3" fmla="*/ 3290869 h 3290869"/>
              <a:gd name="connsiteX4" fmla="*/ 5543550 w 7620000"/>
              <a:gd name="connsiteY4" fmla="*/ 2233594 h 3290869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3276600">
                <a:moveTo>
                  <a:pt x="5543550" y="2219325"/>
                </a:moveTo>
                <a:cubicBezTo>
                  <a:pt x="6575425" y="1320800"/>
                  <a:pt x="6397625" y="166687"/>
                  <a:pt x="7620000" y="0"/>
                </a:cubicBezTo>
                <a:lnTo>
                  <a:pt x="7620000" y="3276600"/>
                </a:lnTo>
                <a:lnTo>
                  <a:pt x="0" y="3276600"/>
                </a:lnTo>
                <a:cubicBezTo>
                  <a:pt x="720725" y="2433638"/>
                  <a:pt x="4511675" y="3117850"/>
                  <a:pt x="5543550" y="2219325"/>
                </a:cubicBezTo>
                <a:close/>
              </a:path>
            </a:pathLst>
          </a:cu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 37"/>
          <p:cNvSpPr/>
          <p:nvPr/>
        </p:nvSpPr>
        <p:spPr>
          <a:xfrm>
            <a:off x="-4905" y="1"/>
            <a:ext cx="9177510" cy="6858000"/>
          </a:xfrm>
          <a:custGeom>
            <a:avLst/>
            <a:gdLst>
              <a:gd name="connsiteX0" fmla="*/ 11112072 w 12095117"/>
              <a:gd name="connsiteY0" fmla="*/ 343473 h 5191093"/>
              <a:gd name="connsiteX1" fmla="*/ 8168847 w 12095117"/>
              <a:gd name="connsiteY1" fmla="*/ 533973 h 5191093"/>
              <a:gd name="connsiteX2" fmla="*/ 4968447 w 12095117"/>
              <a:gd name="connsiteY2" fmla="*/ 2305623 h 5191093"/>
              <a:gd name="connsiteX3" fmla="*/ 3034872 w 12095117"/>
              <a:gd name="connsiteY3" fmla="*/ 2534223 h 5191093"/>
              <a:gd name="connsiteX4" fmla="*/ 1425147 w 12095117"/>
              <a:gd name="connsiteY4" fmla="*/ 3039048 h 5191093"/>
              <a:gd name="connsiteX5" fmla="*/ 177372 w 12095117"/>
              <a:gd name="connsiteY5" fmla="*/ 4124898 h 5191093"/>
              <a:gd name="connsiteX6" fmla="*/ 91647 w 12095117"/>
              <a:gd name="connsiteY6" fmla="*/ 4744023 h 5191093"/>
              <a:gd name="connsiteX7" fmla="*/ 967947 w 12095117"/>
              <a:gd name="connsiteY7" fmla="*/ 4858323 h 5191093"/>
              <a:gd name="connsiteX8" fmla="*/ 11264472 w 12095117"/>
              <a:gd name="connsiteY8" fmla="*/ 4848798 h 5191093"/>
              <a:gd name="connsiteX9" fmla="*/ 11112072 w 12095117"/>
              <a:gd name="connsiteY9" fmla="*/ 343473 h 5191093"/>
              <a:gd name="connsiteX0" fmla="*/ 11112072 w 12095117"/>
              <a:gd name="connsiteY0" fmla="*/ 343473 h 5191093"/>
              <a:gd name="connsiteX1" fmla="*/ 8168847 w 12095117"/>
              <a:gd name="connsiteY1" fmla="*/ 533973 h 5191093"/>
              <a:gd name="connsiteX2" fmla="*/ 4968447 w 12095117"/>
              <a:gd name="connsiteY2" fmla="*/ 2305623 h 5191093"/>
              <a:gd name="connsiteX3" fmla="*/ 3034872 w 12095117"/>
              <a:gd name="connsiteY3" fmla="*/ 2534223 h 5191093"/>
              <a:gd name="connsiteX4" fmla="*/ 1425147 w 12095117"/>
              <a:gd name="connsiteY4" fmla="*/ 3039048 h 5191093"/>
              <a:gd name="connsiteX5" fmla="*/ 177372 w 12095117"/>
              <a:gd name="connsiteY5" fmla="*/ 4124898 h 5191093"/>
              <a:gd name="connsiteX6" fmla="*/ 91647 w 12095117"/>
              <a:gd name="connsiteY6" fmla="*/ 4744023 h 5191093"/>
              <a:gd name="connsiteX7" fmla="*/ 967947 w 12095117"/>
              <a:gd name="connsiteY7" fmla="*/ 4858323 h 5191093"/>
              <a:gd name="connsiteX8" fmla="*/ 11264472 w 12095117"/>
              <a:gd name="connsiteY8" fmla="*/ 4848798 h 5191093"/>
              <a:gd name="connsiteX9" fmla="*/ 11112072 w 12095117"/>
              <a:gd name="connsiteY9" fmla="*/ 343473 h 5191093"/>
              <a:gd name="connsiteX0" fmla="*/ 11112072 w 12095117"/>
              <a:gd name="connsiteY0" fmla="*/ 343473 h 4866436"/>
              <a:gd name="connsiteX1" fmla="*/ 8168847 w 12095117"/>
              <a:gd name="connsiteY1" fmla="*/ 533973 h 4866436"/>
              <a:gd name="connsiteX2" fmla="*/ 4968447 w 12095117"/>
              <a:gd name="connsiteY2" fmla="*/ 2305623 h 4866436"/>
              <a:gd name="connsiteX3" fmla="*/ 3034872 w 12095117"/>
              <a:gd name="connsiteY3" fmla="*/ 2534223 h 4866436"/>
              <a:gd name="connsiteX4" fmla="*/ 1425147 w 12095117"/>
              <a:gd name="connsiteY4" fmla="*/ 3039048 h 4866436"/>
              <a:gd name="connsiteX5" fmla="*/ 177372 w 12095117"/>
              <a:gd name="connsiteY5" fmla="*/ 4124898 h 4866436"/>
              <a:gd name="connsiteX6" fmla="*/ 91647 w 12095117"/>
              <a:gd name="connsiteY6" fmla="*/ 4744023 h 4866436"/>
              <a:gd name="connsiteX7" fmla="*/ 967947 w 12095117"/>
              <a:gd name="connsiteY7" fmla="*/ 4858323 h 4866436"/>
              <a:gd name="connsiteX8" fmla="*/ 11264472 w 12095117"/>
              <a:gd name="connsiteY8" fmla="*/ 4848798 h 4866436"/>
              <a:gd name="connsiteX9" fmla="*/ 11112072 w 12095117"/>
              <a:gd name="connsiteY9" fmla="*/ 343473 h 4866436"/>
              <a:gd name="connsiteX0" fmla="*/ 11112072 w 11350587"/>
              <a:gd name="connsiteY0" fmla="*/ 343473 h 4866436"/>
              <a:gd name="connsiteX1" fmla="*/ 8168847 w 11350587"/>
              <a:gd name="connsiteY1" fmla="*/ 533973 h 4866436"/>
              <a:gd name="connsiteX2" fmla="*/ 4968447 w 11350587"/>
              <a:gd name="connsiteY2" fmla="*/ 2305623 h 4866436"/>
              <a:gd name="connsiteX3" fmla="*/ 3034872 w 11350587"/>
              <a:gd name="connsiteY3" fmla="*/ 2534223 h 4866436"/>
              <a:gd name="connsiteX4" fmla="*/ 1425147 w 11350587"/>
              <a:gd name="connsiteY4" fmla="*/ 3039048 h 4866436"/>
              <a:gd name="connsiteX5" fmla="*/ 177372 w 11350587"/>
              <a:gd name="connsiteY5" fmla="*/ 4124898 h 4866436"/>
              <a:gd name="connsiteX6" fmla="*/ 91647 w 11350587"/>
              <a:gd name="connsiteY6" fmla="*/ 4744023 h 4866436"/>
              <a:gd name="connsiteX7" fmla="*/ 967947 w 11350587"/>
              <a:gd name="connsiteY7" fmla="*/ 4858323 h 4866436"/>
              <a:gd name="connsiteX8" fmla="*/ 11264472 w 11350587"/>
              <a:gd name="connsiteY8" fmla="*/ 4848798 h 4866436"/>
              <a:gd name="connsiteX9" fmla="*/ 11112072 w 11350587"/>
              <a:gd name="connsiteY9" fmla="*/ 343473 h 4866436"/>
              <a:gd name="connsiteX0" fmla="*/ 11112072 w 11350587"/>
              <a:gd name="connsiteY0" fmla="*/ 343473 h 4866436"/>
              <a:gd name="connsiteX1" fmla="*/ 8168847 w 11350587"/>
              <a:gd name="connsiteY1" fmla="*/ 533973 h 4866436"/>
              <a:gd name="connsiteX2" fmla="*/ 4968447 w 11350587"/>
              <a:gd name="connsiteY2" fmla="*/ 2305623 h 4866436"/>
              <a:gd name="connsiteX3" fmla="*/ 3034872 w 11350587"/>
              <a:gd name="connsiteY3" fmla="*/ 2534223 h 4866436"/>
              <a:gd name="connsiteX4" fmla="*/ 1425147 w 11350587"/>
              <a:gd name="connsiteY4" fmla="*/ 3039048 h 4866436"/>
              <a:gd name="connsiteX5" fmla="*/ 177372 w 11350587"/>
              <a:gd name="connsiteY5" fmla="*/ 4124898 h 4866436"/>
              <a:gd name="connsiteX6" fmla="*/ 91647 w 11350587"/>
              <a:gd name="connsiteY6" fmla="*/ 4744023 h 4866436"/>
              <a:gd name="connsiteX7" fmla="*/ 967947 w 11350587"/>
              <a:gd name="connsiteY7" fmla="*/ 4858323 h 4866436"/>
              <a:gd name="connsiteX8" fmla="*/ 11264472 w 11350587"/>
              <a:gd name="connsiteY8" fmla="*/ 4848798 h 4866436"/>
              <a:gd name="connsiteX9" fmla="*/ 11112072 w 11350587"/>
              <a:gd name="connsiteY9" fmla="*/ 343473 h 4866436"/>
              <a:gd name="connsiteX0" fmla="*/ 11112072 w 11264472"/>
              <a:gd name="connsiteY0" fmla="*/ 2023630 h 6546593"/>
              <a:gd name="connsiteX1" fmla="*/ 8168847 w 11264472"/>
              <a:gd name="connsiteY1" fmla="*/ 2214130 h 6546593"/>
              <a:gd name="connsiteX2" fmla="*/ 4968447 w 11264472"/>
              <a:gd name="connsiteY2" fmla="*/ 3985780 h 6546593"/>
              <a:gd name="connsiteX3" fmla="*/ 3034872 w 11264472"/>
              <a:gd name="connsiteY3" fmla="*/ 4214380 h 6546593"/>
              <a:gd name="connsiteX4" fmla="*/ 1425147 w 11264472"/>
              <a:gd name="connsiteY4" fmla="*/ 4719205 h 6546593"/>
              <a:gd name="connsiteX5" fmla="*/ 177372 w 11264472"/>
              <a:gd name="connsiteY5" fmla="*/ 5805055 h 6546593"/>
              <a:gd name="connsiteX6" fmla="*/ 91647 w 11264472"/>
              <a:gd name="connsiteY6" fmla="*/ 6424180 h 6546593"/>
              <a:gd name="connsiteX7" fmla="*/ 967947 w 11264472"/>
              <a:gd name="connsiteY7" fmla="*/ 6538480 h 6546593"/>
              <a:gd name="connsiteX8" fmla="*/ 11264472 w 11264472"/>
              <a:gd name="connsiteY8" fmla="*/ 6528955 h 6546593"/>
              <a:gd name="connsiteX9" fmla="*/ 11112072 w 11264472"/>
              <a:gd name="connsiteY9" fmla="*/ 2023630 h 6546593"/>
              <a:gd name="connsiteX0" fmla="*/ 11112072 w 11264472"/>
              <a:gd name="connsiteY0" fmla="*/ 2023630 h 6546593"/>
              <a:gd name="connsiteX1" fmla="*/ 8168847 w 11264472"/>
              <a:gd name="connsiteY1" fmla="*/ 2214130 h 6546593"/>
              <a:gd name="connsiteX2" fmla="*/ 4968447 w 11264472"/>
              <a:gd name="connsiteY2" fmla="*/ 3985780 h 6546593"/>
              <a:gd name="connsiteX3" fmla="*/ 3034872 w 11264472"/>
              <a:gd name="connsiteY3" fmla="*/ 4214380 h 6546593"/>
              <a:gd name="connsiteX4" fmla="*/ 1425147 w 11264472"/>
              <a:gd name="connsiteY4" fmla="*/ 4719205 h 6546593"/>
              <a:gd name="connsiteX5" fmla="*/ 177372 w 11264472"/>
              <a:gd name="connsiteY5" fmla="*/ 5805055 h 6546593"/>
              <a:gd name="connsiteX6" fmla="*/ 91647 w 11264472"/>
              <a:gd name="connsiteY6" fmla="*/ 6424180 h 6546593"/>
              <a:gd name="connsiteX7" fmla="*/ 967947 w 11264472"/>
              <a:gd name="connsiteY7" fmla="*/ 6538480 h 6546593"/>
              <a:gd name="connsiteX8" fmla="*/ 11264472 w 11264472"/>
              <a:gd name="connsiteY8" fmla="*/ 6528955 h 6546593"/>
              <a:gd name="connsiteX9" fmla="*/ 11112072 w 11264472"/>
              <a:gd name="connsiteY9" fmla="*/ 2023630 h 6546593"/>
              <a:gd name="connsiteX0" fmla="*/ 11112072 w 11264472"/>
              <a:gd name="connsiteY0" fmla="*/ 648005 h 5170968"/>
              <a:gd name="connsiteX1" fmla="*/ 8168847 w 11264472"/>
              <a:gd name="connsiteY1" fmla="*/ 838505 h 5170968"/>
              <a:gd name="connsiteX2" fmla="*/ 4968447 w 11264472"/>
              <a:gd name="connsiteY2" fmla="*/ 2610155 h 5170968"/>
              <a:gd name="connsiteX3" fmla="*/ 3034872 w 11264472"/>
              <a:gd name="connsiteY3" fmla="*/ 2838755 h 5170968"/>
              <a:gd name="connsiteX4" fmla="*/ 1425147 w 11264472"/>
              <a:gd name="connsiteY4" fmla="*/ 3343580 h 5170968"/>
              <a:gd name="connsiteX5" fmla="*/ 177372 w 11264472"/>
              <a:gd name="connsiteY5" fmla="*/ 4429430 h 5170968"/>
              <a:gd name="connsiteX6" fmla="*/ 91647 w 11264472"/>
              <a:gd name="connsiteY6" fmla="*/ 5048555 h 5170968"/>
              <a:gd name="connsiteX7" fmla="*/ 967947 w 11264472"/>
              <a:gd name="connsiteY7" fmla="*/ 5162855 h 5170968"/>
              <a:gd name="connsiteX8" fmla="*/ 11264472 w 11264472"/>
              <a:gd name="connsiteY8" fmla="*/ 5153330 h 5170968"/>
              <a:gd name="connsiteX9" fmla="*/ 11112072 w 11264472"/>
              <a:gd name="connsiteY9" fmla="*/ 648005 h 5170968"/>
              <a:gd name="connsiteX0" fmla="*/ 11112072 w 11143736"/>
              <a:gd name="connsiteY0" fmla="*/ 648005 h 5174235"/>
              <a:gd name="connsiteX1" fmla="*/ 8168847 w 11143736"/>
              <a:gd name="connsiteY1" fmla="*/ 838505 h 5174235"/>
              <a:gd name="connsiteX2" fmla="*/ 4968447 w 11143736"/>
              <a:gd name="connsiteY2" fmla="*/ 2610155 h 5174235"/>
              <a:gd name="connsiteX3" fmla="*/ 3034872 w 11143736"/>
              <a:gd name="connsiteY3" fmla="*/ 2838755 h 5174235"/>
              <a:gd name="connsiteX4" fmla="*/ 1425147 w 11143736"/>
              <a:gd name="connsiteY4" fmla="*/ 3343580 h 5174235"/>
              <a:gd name="connsiteX5" fmla="*/ 177372 w 11143736"/>
              <a:gd name="connsiteY5" fmla="*/ 4429430 h 5174235"/>
              <a:gd name="connsiteX6" fmla="*/ 91647 w 11143736"/>
              <a:gd name="connsiteY6" fmla="*/ 5048555 h 5174235"/>
              <a:gd name="connsiteX7" fmla="*/ 967947 w 11143736"/>
              <a:gd name="connsiteY7" fmla="*/ 5162855 h 5174235"/>
              <a:gd name="connsiteX8" fmla="*/ 10940622 w 11143736"/>
              <a:gd name="connsiteY8" fmla="*/ 5162855 h 5174235"/>
              <a:gd name="connsiteX9" fmla="*/ 11112072 w 11143736"/>
              <a:gd name="connsiteY9" fmla="*/ 648005 h 5174235"/>
              <a:gd name="connsiteX0" fmla="*/ 11112072 w 11174304"/>
              <a:gd name="connsiteY0" fmla="*/ 648005 h 5174235"/>
              <a:gd name="connsiteX1" fmla="*/ 8168847 w 11174304"/>
              <a:gd name="connsiteY1" fmla="*/ 838505 h 5174235"/>
              <a:gd name="connsiteX2" fmla="*/ 4968447 w 11174304"/>
              <a:gd name="connsiteY2" fmla="*/ 2610155 h 5174235"/>
              <a:gd name="connsiteX3" fmla="*/ 3034872 w 11174304"/>
              <a:gd name="connsiteY3" fmla="*/ 2838755 h 5174235"/>
              <a:gd name="connsiteX4" fmla="*/ 1425147 w 11174304"/>
              <a:gd name="connsiteY4" fmla="*/ 3343580 h 5174235"/>
              <a:gd name="connsiteX5" fmla="*/ 177372 w 11174304"/>
              <a:gd name="connsiteY5" fmla="*/ 4429430 h 5174235"/>
              <a:gd name="connsiteX6" fmla="*/ 91647 w 11174304"/>
              <a:gd name="connsiteY6" fmla="*/ 5048555 h 5174235"/>
              <a:gd name="connsiteX7" fmla="*/ 967947 w 11174304"/>
              <a:gd name="connsiteY7" fmla="*/ 5162855 h 5174235"/>
              <a:gd name="connsiteX8" fmla="*/ 10940622 w 11174304"/>
              <a:gd name="connsiteY8" fmla="*/ 5162855 h 5174235"/>
              <a:gd name="connsiteX9" fmla="*/ 11112072 w 11174304"/>
              <a:gd name="connsiteY9" fmla="*/ 648005 h 5174235"/>
              <a:gd name="connsiteX0" fmla="*/ 11112072 w 11112072"/>
              <a:gd name="connsiteY0" fmla="*/ 648005 h 5174235"/>
              <a:gd name="connsiteX1" fmla="*/ 8168847 w 11112072"/>
              <a:gd name="connsiteY1" fmla="*/ 838505 h 5174235"/>
              <a:gd name="connsiteX2" fmla="*/ 4968447 w 11112072"/>
              <a:gd name="connsiteY2" fmla="*/ 2610155 h 5174235"/>
              <a:gd name="connsiteX3" fmla="*/ 3034872 w 11112072"/>
              <a:gd name="connsiteY3" fmla="*/ 2838755 h 5174235"/>
              <a:gd name="connsiteX4" fmla="*/ 1425147 w 11112072"/>
              <a:gd name="connsiteY4" fmla="*/ 3343580 h 5174235"/>
              <a:gd name="connsiteX5" fmla="*/ 177372 w 11112072"/>
              <a:gd name="connsiteY5" fmla="*/ 4429430 h 5174235"/>
              <a:gd name="connsiteX6" fmla="*/ 91647 w 11112072"/>
              <a:gd name="connsiteY6" fmla="*/ 5048555 h 5174235"/>
              <a:gd name="connsiteX7" fmla="*/ 967947 w 11112072"/>
              <a:gd name="connsiteY7" fmla="*/ 5162855 h 5174235"/>
              <a:gd name="connsiteX8" fmla="*/ 10940622 w 11112072"/>
              <a:gd name="connsiteY8" fmla="*/ 5162855 h 5174235"/>
              <a:gd name="connsiteX9" fmla="*/ 11112072 w 11112072"/>
              <a:gd name="connsiteY9" fmla="*/ 648005 h 5174235"/>
              <a:gd name="connsiteX0" fmla="*/ 11112072 w 11112072"/>
              <a:gd name="connsiteY0" fmla="*/ 132692 h 4658922"/>
              <a:gd name="connsiteX1" fmla="*/ 8168847 w 11112072"/>
              <a:gd name="connsiteY1" fmla="*/ 323192 h 4658922"/>
              <a:gd name="connsiteX2" fmla="*/ 4968447 w 11112072"/>
              <a:gd name="connsiteY2" fmla="*/ 2094842 h 4658922"/>
              <a:gd name="connsiteX3" fmla="*/ 3034872 w 11112072"/>
              <a:gd name="connsiteY3" fmla="*/ 2323442 h 4658922"/>
              <a:gd name="connsiteX4" fmla="*/ 1425147 w 11112072"/>
              <a:gd name="connsiteY4" fmla="*/ 2828267 h 4658922"/>
              <a:gd name="connsiteX5" fmla="*/ 177372 w 11112072"/>
              <a:gd name="connsiteY5" fmla="*/ 3914117 h 4658922"/>
              <a:gd name="connsiteX6" fmla="*/ 91647 w 11112072"/>
              <a:gd name="connsiteY6" fmla="*/ 4533242 h 4658922"/>
              <a:gd name="connsiteX7" fmla="*/ 967947 w 11112072"/>
              <a:gd name="connsiteY7" fmla="*/ 4647542 h 4658922"/>
              <a:gd name="connsiteX8" fmla="*/ 10940622 w 11112072"/>
              <a:gd name="connsiteY8" fmla="*/ 4647542 h 4658922"/>
              <a:gd name="connsiteX9" fmla="*/ 11112072 w 11112072"/>
              <a:gd name="connsiteY9" fmla="*/ 132692 h 4658922"/>
              <a:gd name="connsiteX0" fmla="*/ 11112072 w 11112072"/>
              <a:gd name="connsiteY0" fmla="*/ 132692 h 4658922"/>
              <a:gd name="connsiteX1" fmla="*/ 8168847 w 11112072"/>
              <a:gd name="connsiteY1" fmla="*/ 323192 h 4658922"/>
              <a:gd name="connsiteX2" fmla="*/ 4968447 w 11112072"/>
              <a:gd name="connsiteY2" fmla="*/ 2094842 h 4658922"/>
              <a:gd name="connsiteX3" fmla="*/ 3034872 w 11112072"/>
              <a:gd name="connsiteY3" fmla="*/ 2323442 h 4658922"/>
              <a:gd name="connsiteX4" fmla="*/ 1425147 w 11112072"/>
              <a:gd name="connsiteY4" fmla="*/ 2828267 h 4658922"/>
              <a:gd name="connsiteX5" fmla="*/ 177372 w 11112072"/>
              <a:gd name="connsiteY5" fmla="*/ 3914117 h 4658922"/>
              <a:gd name="connsiteX6" fmla="*/ 91647 w 11112072"/>
              <a:gd name="connsiteY6" fmla="*/ 4533242 h 4658922"/>
              <a:gd name="connsiteX7" fmla="*/ 967947 w 11112072"/>
              <a:gd name="connsiteY7" fmla="*/ 4647542 h 4658922"/>
              <a:gd name="connsiteX8" fmla="*/ 10940622 w 11112072"/>
              <a:gd name="connsiteY8" fmla="*/ 4647542 h 4658922"/>
              <a:gd name="connsiteX9" fmla="*/ 11112072 w 11112072"/>
              <a:gd name="connsiteY9" fmla="*/ 132692 h 4658922"/>
              <a:gd name="connsiteX0" fmla="*/ 11131084 w 11131084"/>
              <a:gd name="connsiteY0" fmla="*/ 132692 h 4658922"/>
              <a:gd name="connsiteX1" fmla="*/ 8187859 w 11131084"/>
              <a:gd name="connsiteY1" fmla="*/ 323192 h 4658922"/>
              <a:gd name="connsiteX2" fmla="*/ 4987459 w 11131084"/>
              <a:gd name="connsiteY2" fmla="*/ 2094842 h 4658922"/>
              <a:gd name="connsiteX3" fmla="*/ 3053884 w 11131084"/>
              <a:gd name="connsiteY3" fmla="*/ 2323442 h 4658922"/>
              <a:gd name="connsiteX4" fmla="*/ 1444159 w 11131084"/>
              <a:gd name="connsiteY4" fmla="*/ 2828267 h 4658922"/>
              <a:gd name="connsiteX5" fmla="*/ 196384 w 11131084"/>
              <a:gd name="connsiteY5" fmla="*/ 3914117 h 4658922"/>
              <a:gd name="connsiteX6" fmla="*/ 82084 w 11131084"/>
              <a:gd name="connsiteY6" fmla="*/ 4514192 h 4658922"/>
              <a:gd name="connsiteX7" fmla="*/ 986959 w 11131084"/>
              <a:gd name="connsiteY7" fmla="*/ 4647542 h 4658922"/>
              <a:gd name="connsiteX8" fmla="*/ 10959634 w 11131084"/>
              <a:gd name="connsiteY8" fmla="*/ 4647542 h 4658922"/>
              <a:gd name="connsiteX9" fmla="*/ 11131084 w 11131084"/>
              <a:gd name="connsiteY9" fmla="*/ 132692 h 4658922"/>
              <a:gd name="connsiteX0" fmla="*/ 11131084 w 11131084"/>
              <a:gd name="connsiteY0" fmla="*/ 132692 h 4658922"/>
              <a:gd name="connsiteX1" fmla="*/ 8187859 w 11131084"/>
              <a:gd name="connsiteY1" fmla="*/ 323192 h 4658922"/>
              <a:gd name="connsiteX2" fmla="*/ 4987459 w 11131084"/>
              <a:gd name="connsiteY2" fmla="*/ 2094842 h 4658922"/>
              <a:gd name="connsiteX3" fmla="*/ 3053884 w 11131084"/>
              <a:gd name="connsiteY3" fmla="*/ 2323442 h 4658922"/>
              <a:gd name="connsiteX4" fmla="*/ 1444159 w 11131084"/>
              <a:gd name="connsiteY4" fmla="*/ 2828267 h 4658922"/>
              <a:gd name="connsiteX5" fmla="*/ 196384 w 11131084"/>
              <a:gd name="connsiteY5" fmla="*/ 3914117 h 4658922"/>
              <a:gd name="connsiteX6" fmla="*/ 82084 w 11131084"/>
              <a:gd name="connsiteY6" fmla="*/ 4514192 h 4658922"/>
              <a:gd name="connsiteX7" fmla="*/ 986959 w 11131084"/>
              <a:gd name="connsiteY7" fmla="*/ 4647542 h 4658922"/>
              <a:gd name="connsiteX8" fmla="*/ 10959634 w 11131084"/>
              <a:gd name="connsiteY8" fmla="*/ 4647542 h 4658922"/>
              <a:gd name="connsiteX9" fmla="*/ 11131084 w 11131084"/>
              <a:gd name="connsiteY9" fmla="*/ 132692 h 4658922"/>
              <a:gd name="connsiteX0" fmla="*/ 11049000 w 11049000"/>
              <a:gd name="connsiteY0" fmla="*/ 132692 h 4658922"/>
              <a:gd name="connsiteX1" fmla="*/ 8105775 w 11049000"/>
              <a:gd name="connsiteY1" fmla="*/ 323192 h 4658922"/>
              <a:gd name="connsiteX2" fmla="*/ 4905375 w 11049000"/>
              <a:gd name="connsiteY2" fmla="*/ 2094842 h 4658922"/>
              <a:gd name="connsiteX3" fmla="*/ 2971800 w 11049000"/>
              <a:gd name="connsiteY3" fmla="*/ 2323442 h 4658922"/>
              <a:gd name="connsiteX4" fmla="*/ 1362075 w 11049000"/>
              <a:gd name="connsiteY4" fmla="*/ 2828267 h 4658922"/>
              <a:gd name="connsiteX5" fmla="*/ 114300 w 11049000"/>
              <a:gd name="connsiteY5" fmla="*/ 3914117 h 4658922"/>
              <a:gd name="connsiteX6" fmla="*/ 0 w 11049000"/>
              <a:gd name="connsiteY6" fmla="*/ 4514192 h 4658922"/>
              <a:gd name="connsiteX7" fmla="*/ 904875 w 11049000"/>
              <a:gd name="connsiteY7" fmla="*/ 4647542 h 4658922"/>
              <a:gd name="connsiteX8" fmla="*/ 10877550 w 11049000"/>
              <a:gd name="connsiteY8" fmla="*/ 4647542 h 4658922"/>
              <a:gd name="connsiteX9" fmla="*/ 11049000 w 11049000"/>
              <a:gd name="connsiteY9" fmla="*/ 132692 h 4658922"/>
              <a:gd name="connsiteX0" fmla="*/ 11049000 w 11049000"/>
              <a:gd name="connsiteY0" fmla="*/ 132692 h 4658922"/>
              <a:gd name="connsiteX1" fmla="*/ 8105775 w 11049000"/>
              <a:gd name="connsiteY1" fmla="*/ 323192 h 4658922"/>
              <a:gd name="connsiteX2" fmla="*/ 4905375 w 11049000"/>
              <a:gd name="connsiteY2" fmla="*/ 2094842 h 4658922"/>
              <a:gd name="connsiteX3" fmla="*/ 2971800 w 11049000"/>
              <a:gd name="connsiteY3" fmla="*/ 2323442 h 4658922"/>
              <a:gd name="connsiteX4" fmla="*/ 1362075 w 11049000"/>
              <a:gd name="connsiteY4" fmla="*/ 2828267 h 4658922"/>
              <a:gd name="connsiteX5" fmla="*/ 114300 w 11049000"/>
              <a:gd name="connsiteY5" fmla="*/ 3914117 h 4658922"/>
              <a:gd name="connsiteX6" fmla="*/ 0 w 11049000"/>
              <a:gd name="connsiteY6" fmla="*/ 4514192 h 4658922"/>
              <a:gd name="connsiteX7" fmla="*/ 904875 w 11049000"/>
              <a:gd name="connsiteY7" fmla="*/ 4647542 h 4658922"/>
              <a:gd name="connsiteX8" fmla="*/ 10877550 w 11049000"/>
              <a:gd name="connsiteY8" fmla="*/ 4647542 h 4658922"/>
              <a:gd name="connsiteX9" fmla="*/ 11049000 w 11049000"/>
              <a:gd name="connsiteY9" fmla="*/ 132692 h 4658922"/>
              <a:gd name="connsiteX0" fmla="*/ 11239500 w 11239500"/>
              <a:gd name="connsiteY0" fmla="*/ 132692 h 4682266"/>
              <a:gd name="connsiteX1" fmla="*/ 8296275 w 11239500"/>
              <a:gd name="connsiteY1" fmla="*/ 323192 h 4682266"/>
              <a:gd name="connsiteX2" fmla="*/ 5095875 w 11239500"/>
              <a:gd name="connsiteY2" fmla="*/ 2094842 h 4682266"/>
              <a:gd name="connsiteX3" fmla="*/ 3162300 w 11239500"/>
              <a:gd name="connsiteY3" fmla="*/ 2323442 h 4682266"/>
              <a:gd name="connsiteX4" fmla="*/ 1552575 w 11239500"/>
              <a:gd name="connsiteY4" fmla="*/ 2828267 h 4682266"/>
              <a:gd name="connsiteX5" fmla="*/ 304800 w 11239500"/>
              <a:gd name="connsiteY5" fmla="*/ 3914117 h 4682266"/>
              <a:gd name="connsiteX6" fmla="*/ 0 w 11239500"/>
              <a:gd name="connsiteY6" fmla="*/ 4638017 h 4682266"/>
              <a:gd name="connsiteX7" fmla="*/ 1095375 w 11239500"/>
              <a:gd name="connsiteY7" fmla="*/ 4647542 h 4682266"/>
              <a:gd name="connsiteX8" fmla="*/ 11068050 w 11239500"/>
              <a:gd name="connsiteY8" fmla="*/ 4647542 h 4682266"/>
              <a:gd name="connsiteX9" fmla="*/ 11239500 w 11239500"/>
              <a:gd name="connsiteY9" fmla="*/ 132692 h 4682266"/>
              <a:gd name="connsiteX0" fmla="*/ 11240229 w 11240229"/>
              <a:gd name="connsiteY0" fmla="*/ 132692 h 4682266"/>
              <a:gd name="connsiteX1" fmla="*/ 8297004 w 11240229"/>
              <a:gd name="connsiteY1" fmla="*/ 323192 h 4682266"/>
              <a:gd name="connsiteX2" fmla="*/ 5096604 w 11240229"/>
              <a:gd name="connsiteY2" fmla="*/ 2094842 h 4682266"/>
              <a:gd name="connsiteX3" fmla="*/ 3163029 w 11240229"/>
              <a:gd name="connsiteY3" fmla="*/ 2323442 h 4682266"/>
              <a:gd name="connsiteX4" fmla="*/ 1553304 w 11240229"/>
              <a:gd name="connsiteY4" fmla="*/ 2828267 h 4682266"/>
              <a:gd name="connsiteX5" fmla="*/ 305529 w 11240229"/>
              <a:gd name="connsiteY5" fmla="*/ 3914117 h 4682266"/>
              <a:gd name="connsiteX6" fmla="*/ 729 w 11240229"/>
              <a:gd name="connsiteY6" fmla="*/ 4638017 h 4682266"/>
              <a:gd name="connsiteX7" fmla="*/ 1096104 w 11240229"/>
              <a:gd name="connsiteY7" fmla="*/ 4647542 h 4682266"/>
              <a:gd name="connsiteX8" fmla="*/ 11068779 w 11240229"/>
              <a:gd name="connsiteY8" fmla="*/ 4647542 h 4682266"/>
              <a:gd name="connsiteX9" fmla="*/ 11240229 w 11240229"/>
              <a:gd name="connsiteY9" fmla="*/ 132692 h 4682266"/>
              <a:gd name="connsiteX0" fmla="*/ 11240229 w 11240229"/>
              <a:gd name="connsiteY0" fmla="*/ 132692 h 4658922"/>
              <a:gd name="connsiteX1" fmla="*/ 8297004 w 11240229"/>
              <a:gd name="connsiteY1" fmla="*/ 323192 h 4658922"/>
              <a:gd name="connsiteX2" fmla="*/ 5096604 w 11240229"/>
              <a:gd name="connsiteY2" fmla="*/ 2094842 h 4658922"/>
              <a:gd name="connsiteX3" fmla="*/ 3163029 w 11240229"/>
              <a:gd name="connsiteY3" fmla="*/ 2323442 h 4658922"/>
              <a:gd name="connsiteX4" fmla="*/ 1553304 w 11240229"/>
              <a:gd name="connsiteY4" fmla="*/ 2828267 h 4658922"/>
              <a:gd name="connsiteX5" fmla="*/ 305529 w 11240229"/>
              <a:gd name="connsiteY5" fmla="*/ 3914117 h 4658922"/>
              <a:gd name="connsiteX6" fmla="*/ 729 w 11240229"/>
              <a:gd name="connsiteY6" fmla="*/ 4638017 h 4658922"/>
              <a:gd name="connsiteX7" fmla="*/ 1096104 w 11240229"/>
              <a:gd name="connsiteY7" fmla="*/ 4647542 h 4658922"/>
              <a:gd name="connsiteX8" fmla="*/ 11068779 w 11240229"/>
              <a:gd name="connsiteY8" fmla="*/ 4647542 h 4658922"/>
              <a:gd name="connsiteX9" fmla="*/ 11240229 w 11240229"/>
              <a:gd name="connsiteY9" fmla="*/ 132692 h 4658922"/>
              <a:gd name="connsiteX0" fmla="*/ 11240229 w 11240229"/>
              <a:gd name="connsiteY0" fmla="*/ 56979 h 4583209"/>
              <a:gd name="connsiteX1" fmla="*/ 7344504 w 11240229"/>
              <a:gd name="connsiteY1" fmla="*/ 733254 h 4583209"/>
              <a:gd name="connsiteX2" fmla="*/ 5096604 w 11240229"/>
              <a:gd name="connsiteY2" fmla="*/ 2019129 h 4583209"/>
              <a:gd name="connsiteX3" fmla="*/ 3163029 w 11240229"/>
              <a:gd name="connsiteY3" fmla="*/ 2247729 h 4583209"/>
              <a:gd name="connsiteX4" fmla="*/ 1553304 w 11240229"/>
              <a:gd name="connsiteY4" fmla="*/ 2752554 h 4583209"/>
              <a:gd name="connsiteX5" fmla="*/ 305529 w 11240229"/>
              <a:gd name="connsiteY5" fmla="*/ 3838404 h 4583209"/>
              <a:gd name="connsiteX6" fmla="*/ 729 w 11240229"/>
              <a:gd name="connsiteY6" fmla="*/ 4562304 h 4583209"/>
              <a:gd name="connsiteX7" fmla="*/ 1096104 w 11240229"/>
              <a:gd name="connsiteY7" fmla="*/ 4571829 h 4583209"/>
              <a:gd name="connsiteX8" fmla="*/ 11068779 w 11240229"/>
              <a:gd name="connsiteY8" fmla="*/ 4571829 h 4583209"/>
              <a:gd name="connsiteX9" fmla="*/ 11240229 w 11240229"/>
              <a:gd name="connsiteY9" fmla="*/ 56979 h 4583209"/>
              <a:gd name="connsiteX0" fmla="*/ 11240229 w 11240229"/>
              <a:gd name="connsiteY0" fmla="*/ 68987 h 4595217"/>
              <a:gd name="connsiteX1" fmla="*/ 7344504 w 11240229"/>
              <a:gd name="connsiteY1" fmla="*/ 745262 h 4595217"/>
              <a:gd name="connsiteX2" fmla="*/ 5096604 w 11240229"/>
              <a:gd name="connsiteY2" fmla="*/ 2031137 h 4595217"/>
              <a:gd name="connsiteX3" fmla="*/ 3163029 w 11240229"/>
              <a:gd name="connsiteY3" fmla="*/ 2259737 h 4595217"/>
              <a:gd name="connsiteX4" fmla="*/ 1553304 w 11240229"/>
              <a:gd name="connsiteY4" fmla="*/ 2764562 h 4595217"/>
              <a:gd name="connsiteX5" fmla="*/ 305529 w 11240229"/>
              <a:gd name="connsiteY5" fmla="*/ 3850412 h 4595217"/>
              <a:gd name="connsiteX6" fmla="*/ 729 w 11240229"/>
              <a:gd name="connsiteY6" fmla="*/ 4574312 h 4595217"/>
              <a:gd name="connsiteX7" fmla="*/ 1096104 w 11240229"/>
              <a:gd name="connsiteY7" fmla="*/ 4583837 h 4595217"/>
              <a:gd name="connsiteX8" fmla="*/ 11068779 w 11240229"/>
              <a:gd name="connsiteY8" fmla="*/ 4583837 h 4595217"/>
              <a:gd name="connsiteX9" fmla="*/ 11240229 w 11240229"/>
              <a:gd name="connsiteY9" fmla="*/ 68987 h 4595217"/>
              <a:gd name="connsiteX0" fmla="*/ 11239641 w 11239641"/>
              <a:gd name="connsiteY0" fmla="*/ 68987 h 4595217"/>
              <a:gd name="connsiteX1" fmla="*/ 7343916 w 11239641"/>
              <a:gd name="connsiteY1" fmla="*/ 745262 h 4595217"/>
              <a:gd name="connsiteX2" fmla="*/ 5096016 w 11239641"/>
              <a:gd name="connsiteY2" fmla="*/ 2031137 h 4595217"/>
              <a:gd name="connsiteX3" fmla="*/ 3162441 w 11239641"/>
              <a:gd name="connsiteY3" fmla="*/ 2259737 h 4595217"/>
              <a:gd name="connsiteX4" fmla="*/ 1552716 w 11239641"/>
              <a:gd name="connsiteY4" fmla="*/ 2764562 h 4595217"/>
              <a:gd name="connsiteX5" fmla="*/ 581166 w 11239641"/>
              <a:gd name="connsiteY5" fmla="*/ 3431312 h 4595217"/>
              <a:gd name="connsiteX6" fmla="*/ 141 w 11239641"/>
              <a:gd name="connsiteY6" fmla="*/ 4574312 h 4595217"/>
              <a:gd name="connsiteX7" fmla="*/ 1095516 w 11239641"/>
              <a:gd name="connsiteY7" fmla="*/ 4583837 h 4595217"/>
              <a:gd name="connsiteX8" fmla="*/ 11068191 w 11239641"/>
              <a:gd name="connsiteY8" fmla="*/ 4583837 h 4595217"/>
              <a:gd name="connsiteX9" fmla="*/ 11239641 w 11239641"/>
              <a:gd name="connsiteY9" fmla="*/ 68987 h 4595217"/>
              <a:gd name="connsiteX0" fmla="*/ 11239743 w 11239743"/>
              <a:gd name="connsiteY0" fmla="*/ 68987 h 4595217"/>
              <a:gd name="connsiteX1" fmla="*/ 7344018 w 11239743"/>
              <a:gd name="connsiteY1" fmla="*/ 745262 h 4595217"/>
              <a:gd name="connsiteX2" fmla="*/ 5096118 w 11239743"/>
              <a:gd name="connsiteY2" fmla="*/ 2031137 h 4595217"/>
              <a:gd name="connsiteX3" fmla="*/ 3162543 w 11239743"/>
              <a:gd name="connsiteY3" fmla="*/ 2259737 h 4595217"/>
              <a:gd name="connsiteX4" fmla="*/ 1552818 w 11239743"/>
              <a:gd name="connsiteY4" fmla="*/ 2764562 h 4595217"/>
              <a:gd name="connsiteX5" fmla="*/ 438393 w 11239743"/>
              <a:gd name="connsiteY5" fmla="*/ 3393212 h 4595217"/>
              <a:gd name="connsiteX6" fmla="*/ 243 w 11239743"/>
              <a:gd name="connsiteY6" fmla="*/ 4574312 h 4595217"/>
              <a:gd name="connsiteX7" fmla="*/ 1095618 w 11239743"/>
              <a:gd name="connsiteY7" fmla="*/ 4583837 h 4595217"/>
              <a:gd name="connsiteX8" fmla="*/ 11068293 w 11239743"/>
              <a:gd name="connsiteY8" fmla="*/ 4583837 h 4595217"/>
              <a:gd name="connsiteX9" fmla="*/ 11239743 w 11239743"/>
              <a:gd name="connsiteY9" fmla="*/ 68987 h 4595217"/>
              <a:gd name="connsiteX0" fmla="*/ 11143151 w 11143151"/>
              <a:gd name="connsiteY0" fmla="*/ 44908 h 4825663"/>
              <a:gd name="connsiteX1" fmla="*/ 7344018 w 11143151"/>
              <a:gd name="connsiteY1" fmla="*/ 975708 h 4825663"/>
              <a:gd name="connsiteX2" fmla="*/ 5096118 w 11143151"/>
              <a:gd name="connsiteY2" fmla="*/ 2261583 h 4825663"/>
              <a:gd name="connsiteX3" fmla="*/ 3162543 w 11143151"/>
              <a:gd name="connsiteY3" fmla="*/ 2490183 h 4825663"/>
              <a:gd name="connsiteX4" fmla="*/ 1552818 w 11143151"/>
              <a:gd name="connsiteY4" fmla="*/ 2995008 h 4825663"/>
              <a:gd name="connsiteX5" fmla="*/ 438393 w 11143151"/>
              <a:gd name="connsiteY5" fmla="*/ 3623658 h 4825663"/>
              <a:gd name="connsiteX6" fmla="*/ 243 w 11143151"/>
              <a:gd name="connsiteY6" fmla="*/ 4804758 h 4825663"/>
              <a:gd name="connsiteX7" fmla="*/ 1095618 w 11143151"/>
              <a:gd name="connsiteY7" fmla="*/ 4814283 h 4825663"/>
              <a:gd name="connsiteX8" fmla="*/ 11068293 w 11143151"/>
              <a:gd name="connsiteY8" fmla="*/ 4814283 h 4825663"/>
              <a:gd name="connsiteX9" fmla="*/ 11143151 w 11143151"/>
              <a:gd name="connsiteY9" fmla="*/ 44908 h 4825663"/>
              <a:gd name="connsiteX0" fmla="*/ 11143151 w 11147335"/>
              <a:gd name="connsiteY0" fmla="*/ 44908 h 4825663"/>
              <a:gd name="connsiteX1" fmla="*/ 7344018 w 11147335"/>
              <a:gd name="connsiteY1" fmla="*/ 975708 h 4825663"/>
              <a:gd name="connsiteX2" fmla="*/ 5096118 w 11147335"/>
              <a:gd name="connsiteY2" fmla="*/ 2261583 h 4825663"/>
              <a:gd name="connsiteX3" fmla="*/ 3162543 w 11147335"/>
              <a:gd name="connsiteY3" fmla="*/ 2490183 h 4825663"/>
              <a:gd name="connsiteX4" fmla="*/ 1552818 w 11147335"/>
              <a:gd name="connsiteY4" fmla="*/ 2995008 h 4825663"/>
              <a:gd name="connsiteX5" fmla="*/ 438393 w 11147335"/>
              <a:gd name="connsiteY5" fmla="*/ 3623658 h 4825663"/>
              <a:gd name="connsiteX6" fmla="*/ 243 w 11147335"/>
              <a:gd name="connsiteY6" fmla="*/ 4804758 h 4825663"/>
              <a:gd name="connsiteX7" fmla="*/ 1095618 w 11147335"/>
              <a:gd name="connsiteY7" fmla="*/ 4814283 h 4825663"/>
              <a:gd name="connsiteX8" fmla="*/ 11068293 w 11147335"/>
              <a:gd name="connsiteY8" fmla="*/ 4814283 h 4825663"/>
              <a:gd name="connsiteX9" fmla="*/ 11143151 w 11147335"/>
              <a:gd name="connsiteY9" fmla="*/ 44908 h 4825663"/>
              <a:gd name="connsiteX0" fmla="*/ 11143151 w 11147335"/>
              <a:gd name="connsiteY0" fmla="*/ 0 h 4780755"/>
              <a:gd name="connsiteX1" fmla="*/ 7344018 w 11147335"/>
              <a:gd name="connsiteY1" fmla="*/ 930800 h 4780755"/>
              <a:gd name="connsiteX2" fmla="*/ 5096118 w 11147335"/>
              <a:gd name="connsiteY2" fmla="*/ 2216675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51 w 11147335"/>
              <a:gd name="connsiteY0" fmla="*/ 0 h 4780755"/>
              <a:gd name="connsiteX1" fmla="*/ 7344018 w 11147335"/>
              <a:gd name="connsiteY1" fmla="*/ 930800 h 4780755"/>
              <a:gd name="connsiteX2" fmla="*/ 5289301 w 11147335"/>
              <a:gd name="connsiteY2" fmla="*/ 2154764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51 w 11147335"/>
              <a:gd name="connsiteY0" fmla="*/ 0 h 4780755"/>
              <a:gd name="connsiteX1" fmla="*/ 7317675 w 11147335"/>
              <a:gd name="connsiteY1" fmla="*/ 882647 h 4780755"/>
              <a:gd name="connsiteX2" fmla="*/ 5289301 w 11147335"/>
              <a:gd name="connsiteY2" fmla="*/ 2154764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51 w 11147335"/>
              <a:gd name="connsiteY0" fmla="*/ 0 h 4780755"/>
              <a:gd name="connsiteX1" fmla="*/ 7317675 w 11147335"/>
              <a:gd name="connsiteY1" fmla="*/ 882647 h 4780755"/>
              <a:gd name="connsiteX2" fmla="*/ 5289301 w 11147335"/>
              <a:gd name="connsiteY2" fmla="*/ 2154764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33 w 11147317"/>
              <a:gd name="connsiteY0" fmla="*/ 0 h 4780755"/>
              <a:gd name="connsiteX1" fmla="*/ 7317657 w 11147317"/>
              <a:gd name="connsiteY1" fmla="*/ 882647 h 4780755"/>
              <a:gd name="connsiteX2" fmla="*/ 5289283 w 11147317"/>
              <a:gd name="connsiteY2" fmla="*/ 2154764 h 4780755"/>
              <a:gd name="connsiteX3" fmla="*/ 3162525 w 11147317"/>
              <a:gd name="connsiteY3" fmla="*/ 2445275 h 4780755"/>
              <a:gd name="connsiteX4" fmla="*/ 1456208 w 11147317"/>
              <a:gd name="connsiteY4" fmla="*/ 2888188 h 4780755"/>
              <a:gd name="connsiteX5" fmla="*/ 438375 w 11147317"/>
              <a:gd name="connsiteY5" fmla="*/ 3578750 h 4780755"/>
              <a:gd name="connsiteX6" fmla="*/ 225 w 11147317"/>
              <a:gd name="connsiteY6" fmla="*/ 4759850 h 4780755"/>
              <a:gd name="connsiteX7" fmla="*/ 1095600 w 11147317"/>
              <a:gd name="connsiteY7" fmla="*/ 4769375 h 4780755"/>
              <a:gd name="connsiteX8" fmla="*/ 11068275 w 11147317"/>
              <a:gd name="connsiteY8" fmla="*/ 4769375 h 4780755"/>
              <a:gd name="connsiteX9" fmla="*/ 11143133 w 11147317"/>
              <a:gd name="connsiteY9" fmla="*/ 0 h 4780755"/>
              <a:gd name="connsiteX0" fmla="*/ 11143318 w 11147502"/>
              <a:gd name="connsiteY0" fmla="*/ 0 h 4780755"/>
              <a:gd name="connsiteX1" fmla="*/ 7317842 w 11147502"/>
              <a:gd name="connsiteY1" fmla="*/ 882647 h 4780755"/>
              <a:gd name="connsiteX2" fmla="*/ 5289468 w 11147502"/>
              <a:gd name="connsiteY2" fmla="*/ 2154764 h 4780755"/>
              <a:gd name="connsiteX3" fmla="*/ 3162710 w 11147502"/>
              <a:gd name="connsiteY3" fmla="*/ 2445275 h 4780755"/>
              <a:gd name="connsiteX4" fmla="*/ 1456393 w 11147502"/>
              <a:gd name="connsiteY4" fmla="*/ 2888188 h 4780755"/>
              <a:gd name="connsiteX5" fmla="*/ 341968 w 11147502"/>
              <a:gd name="connsiteY5" fmla="*/ 3523717 h 4780755"/>
              <a:gd name="connsiteX6" fmla="*/ 410 w 11147502"/>
              <a:gd name="connsiteY6" fmla="*/ 4759850 h 4780755"/>
              <a:gd name="connsiteX7" fmla="*/ 1095785 w 11147502"/>
              <a:gd name="connsiteY7" fmla="*/ 4769375 h 4780755"/>
              <a:gd name="connsiteX8" fmla="*/ 11068460 w 11147502"/>
              <a:gd name="connsiteY8" fmla="*/ 4769375 h 4780755"/>
              <a:gd name="connsiteX9" fmla="*/ 11143318 w 11147502"/>
              <a:gd name="connsiteY9" fmla="*/ 0 h 478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47502" h="4780755">
                <a:moveTo>
                  <a:pt x="11143318" y="0"/>
                </a:moveTo>
                <a:cubicBezTo>
                  <a:pt x="8675963" y="39155"/>
                  <a:pt x="8311046" y="392817"/>
                  <a:pt x="7317842" y="882647"/>
                </a:cubicBezTo>
                <a:cubicBezTo>
                  <a:pt x="6324638" y="1372477"/>
                  <a:pt x="5981990" y="1894326"/>
                  <a:pt x="5289468" y="2154764"/>
                </a:cubicBezTo>
                <a:cubicBezTo>
                  <a:pt x="4596946" y="2415202"/>
                  <a:pt x="3801556" y="2323038"/>
                  <a:pt x="3162710" y="2445275"/>
                </a:cubicBezTo>
                <a:cubicBezTo>
                  <a:pt x="2523864" y="2567512"/>
                  <a:pt x="1926517" y="2708448"/>
                  <a:pt x="1456393" y="2888188"/>
                </a:cubicBezTo>
                <a:cubicBezTo>
                  <a:pt x="986269" y="3067928"/>
                  <a:pt x="584632" y="3211773"/>
                  <a:pt x="341968" y="3523717"/>
                </a:cubicBezTo>
                <a:cubicBezTo>
                  <a:pt x="99304" y="3835661"/>
                  <a:pt x="-7527" y="3923238"/>
                  <a:pt x="410" y="4759850"/>
                </a:cubicBezTo>
                <a:lnTo>
                  <a:pt x="1095785" y="4769375"/>
                </a:lnTo>
                <a:cubicBezTo>
                  <a:pt x="2957922" y="4786837"/>
                  <a:pt x="759235" y="4782075"/>
                  <a:pt x="11068460" y="4769375"/>
                </a:cubicBezTo>
                <a:cubicBezTo>
                  <a:pt x="11233560" y="260875"/>
                  <a:pt x="11078084" y="4794775"/>
                  <a:pt x="11143318" y="0"/>
                </a:cubicBezTo>
                <a:close/>
              </a:path>
            </a:pathLst>
          </a:cu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"/>
          <p:cNvSpPr/>
          <p:nvPr/>
        </p:nvSpPr>
        <p:spPr>
          <a:xfrm>
            <a:off x="1139425" y="-12604"/>
            <a:ext cx="7992657" cy="6870604"/>
          </a:xfrm>
          <a:custGeom>
            <a:avLst/>
            <a:gdLst>
              <a:gd name="connsiteX0" fmla="*/ 0 w 7620000"/>
              <a:gd name="connsiteY0" fmla="*/ 0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0 w 7620000"/>
              <a:gd name="connsiteY4" fmla="*/ 0 h 3276600"/>
              <a:gd name="connsiteX0" fmla="*/ 4791075 w 7620000"/>
              <a:gd name="connsiteY0" fmla="*/ 19526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791075 w 7620000"/>
              <a:gd name="connsiteY4" fmla="*/ 19526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62007 w 7638457"/>
              <a:gd name="connsiteY0" fmla="*/ 2231111 h 3288386"/>
              <a:gd name="connsiteX1" fmla="*/ 7638457 w 7638457"/>
              <a:gd name="connsiteY1" fmla="*/ 11786 h 3288386"/>
              <a:gd name="connsiteX2" fmla="*/ 7638457 w 7638457"/>
              <a:gd name="connsiteY2" fmla="*/ 3288386 h 3288386"/>
              <a:gd name="connsiteX3" fmla="*/ 18457 w 7638457"/>
              <a:gd name="connsiteY3" fmla="*/ 3288386 h 3288386"/>
              <a:gd name="connsiteX4" fmla="*/ 5562007 w 7638457"/>
              <a:gd name="connsiteY4" fmla="*/ 2231111 h 3288386"/>
              <a:gd name="connsiteX0" fmla="*/ 5561159 w 7637609"/>
              <a:gd name="connsiteY0" fmla="*/ 2233594 h 3290869"/>
              <a:gd name="connsiteX1" fmla="*/ 7637609 w 7637609"/>
              <a:gd name="connsiteY1" fmla="*/ 14269 h 3290869"/>
              <a:gd name="connsiteX2" fmla="*/ 7637609 w 7637609"/>
              <a:gd name="connsiteY2" fmla="*/ 3290869 h 3290869"/>
              <a:gd name="connsiteX3" fmla="*/ 17609 w 7637609"/>
              <a:gd name="connsiteY3" fmla="*/ 3290869 h 3290869"/>
              <a:gd name="connsiteX4" fmla="*/ 5561159 w 7637609"/>
              <a:gd name="connsiteY4" fmla="*/ 2233594 h 3290869"/>
              <a:gd name="connsiteX0" fmla="*/ 5543550 w 7620000"/>
              <a:gd name="connsiteY0" fmla="*/ 2233594 h 3290869"/>
              <a:gd name="connsiteX1" fmla="*/ 7620000 w 7620000"/>
              <a:gd name="connsiteY1" fmla="*/ 14269 h 3290869"/>
              <a:gd name="connsiteX2" fmla="*/ 7620000 w 7620000"/>
              <a:gd name="connsiteY2" fmla="*/ 3290869 h 3290869"/>
              <a:gd name="connsiteX3" fmla="*/ 0 w 7620000"/>
              <a:gd name="connsiteY3" fmla="*/ 3290869 h 3290869"/>
              <a:gd name="connsiteX4" fmla="*/ 5543550 w 7620000"/>
              <a:gd name="connsiteY4" fmla="*/ 2233594 h 3290869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4004575 w 7620000"/>
              <a:gd name="connsiteY0" fmla="*/ 1871641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004575 w 7620000"/>
              <a:gd name="connsiteY4" fmla="*/ 1871641 h 3276600"/>
              <a:gd name="connsiteX0" fmla="*/ 4004575 w 7620000"/>
              <a:gd name="connsiteY0" fmla="*/ 1871641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004575 w 7620000"/>
              <a:gd name="connsiteY4" fmla="*/ 1871641 h 3276600"/>
              <a:gd name="connsiteX0" fmla="*/ 3792303 w 7620000"/>
              <a:gd name="connsiteY0" fmla="*/ 181860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3792303 w 7620000"/>
              <a:gd name="connsiteY4" fmla="*/ 1818605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3276600">
                <a:moveTo>
                  <a:pt x="3792303" y="1818605"/>
                </a:moveTo>
                <a:cubicBezTo>
                  <a:pt x="5169121" y="1032046"/>
                  <a:pt x="6397625" y="166687"/>
                  <a:pt x="7620000" y="0"/>
                </a:cubicBezTo>
                <a:lnTo>
                  <a:pt x="7620000" y="3276600"/>
                </a:lnTo>
                <a:lnTo>
                  <a:pt x="0" y="3276600"/>
                </a:lnTo>
                <a:cubicBezTo>
                  <a:pt x="720725" y="2433638"/>
                  <a:pt x="2415485" y="2605164"/>
                  <a:pt x="3792303" y="1818605"/>
                </a:cubicBezTo>
                <a:close/>
              </a:path>
            </a:pathLst>
          </a:cu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8692090" y="6474026"/>
            <a:ext cx="3994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400" b="1">
                <a:solidFill>
                  <a:srgbClr val="006032"/>
                </a:solidFill>
              </a:rPr>
              <a:pPr algn="r"/>
              <a:t>‹#›</a:t>
            </a:fld>
            <a:endParaRPr lang="en-US" altLang="zh-CN" sz="1400" b="1" dirty="0">
              <a:solidFill>
                <a:srgbClr val="006032"/>
              </a:solidFill>
            </a:endParaRPr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auto">
          <a:xfrm flipH="1" flipV="1">
            <a:off x="1" y="1219200"/>
            <a:ext cx="9136347" cy="45719"/>
          </a:xfrm>
          <a:prstGeom prst="roundRect">
            <a:avLst>
              <a:gd name="adj" fmla="val 0"/>
            </a:avLst>
          </a:prstGeom>
          <a:gradFill>
            <a:gsLst>
              <a:gs pos="93000">
                <a:srgbClr val="006032"/>
              </a:gs>
              <a:gs pos="100000">
                <a:srgbClr val="006032">
                  <a:alpha val="0"/>
                </a:srgbClr>
              </a:gs>
              <a:gs pos="7000">
                <a:srgbClr val="006032"/>
              </a:gs>
              <a:gs pos="0">
                <a:srgbClr val="006032">
                  <a:alpha val="0"/>
                </a:srgbClr>
              </a:gs>
            </a:gsLst>
            <a:lin ang="3000000" scaled="0"/>
          </a:gradFill>
          <a:ln>
            <a:noFill/>
          </a:ln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3366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904" y="1219200"/>
            <a:ext cx="9153672" cy="533399"/>
          </a:xfrm>
        </p:spPr>
        <p:txBody>
          <a:bodyPr/>
          <a:lstStyle>
            <a:lvl1pPr algn="ctr">
              <a:defRPr sz="3600" b="1">
                <a:effectLst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55" y="228600"/>
            <a:ext cx="4191000" cy="95794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905000"/>
            <a:ext cx="8739425" cy="4722914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066373" indent="-457200" algn="l">
              <a:buFont typeface="Arial" panose="020B0604020202020204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478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67" y="-12604"/>
            <a:ext cx="9144000" cy="6858000"/>
          </a:xfrm>
          <a:prstGeom prst="rect">
            <a:avLst/>
          </a:prstGeom>
          <a:gradFill>
            <a:gsLst>
              <a:gs pos="0">
                <a:srgbClr val="006032"/>
              </a:gs>
              <a:gs pos="100000">
                <a:srgbClr val="006032"/>
              </a:gs>
              <a:gs pos="29000">
                <a:schemeClr val="bg1">
                  <a:lumMod val="95000"/>
                </a:schemeClr>
              </a:gs>
              <a:gs pos="6000">
                <a:srgbClr val="97C642"/>
              </a:gs>
              <a:gs pos="87000">
                <a:srgbClr val="97C642"/>
              </a:gs>
              <a:gs pos="69000">
                <a:schemeClr val="bg1"/>
              </a:gs>
            </a:gsLst>
            <a:lin ang="30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9534" y="0"/>
            <a:ext cx="9158303" cy="6858000"/>
          </a:xfrm>
          <a:prstGeom prst="rect">
            <a:avLst/>
          </a:pr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54312" y="2286000"/>
            <a:ext cx="7431993" cy="4419600"/>
            <a:chOff x="3153239" y="1294968"/>
            <a:chExt cx="6618037" cy="2954750"/>
          </a:xfrm>
        </p:grpSpPr>
        <p:sp>
          <p:nvSpPr>
            <p:cNvPr id="14" name="Cloud 2"/>
            <p:cNvSpPr/>
            <p:nvPr/>
          </p:nvSpPr>
          <p:spPr>
            <a:xfrm>
              <a:off x="5123076" y="1294968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>
                    <a:alpha val="48000"/>
                  </a:srgbClr>
                </a:gs>
                <a:gs pos="100000">
                  <a:srgbClr val="006032">
                    <a:alpha val="52000"/>
                  </a:srgbClr>
                </a:gs>
                <a:gs pos="34000">
                  <a:schemeClr val="bg1">
                    <a:lumMod val="95000"/>
                    <a:alpha val="50000"/>
                  </a:schemeClr>
                </a:gs>
                <a:gs pos="6000">
                  <a:srgbClr val="97C642">
                    <a:alpha val="52000"/>
                  </a:srgbClr>
                </a:gs>
                <a:gs pos="91000">
                  <a:srgbClr val="97C642">
                    <a:alpha val="51000"/>
                  </a:srgbClr>
                </a:gs>
                <a:gs pos="62000">
                  <a:schemeClr val="bg1">
                    <a:alpha val="48000"/>
                  </a:schemeClr>
                </a:gs>
              </a:gsLst>
              <a:lin ang="84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5" name="Cloud 2"/>
            <p:cNvSpPr/>
            <p:nvPr/>
          </p:nvSpPr>
          <p:spPr>
            <a:xfrm>
              <a:off x="4002308" y="1497879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/>
                </a:gs>
                <a:gs pos="100000">
                  <a:srgbClr val="006032"/>
                </a:gs>
                <a:gs pos="29000">
                  <a:schemeClr val="bg1">
                    <a:lumMod val="95000"/>
                  </a:schemeClr>
                </a:gs>
                <a:gs pos="6000">
                  <a:srgbClr val="97C642"/>
                </a:gs>
                <a:gs pos="87000">
                  <a:srgbClr val="97C642"/>
                </a:gs>
                <a:gs pos="69000">
                  <a:schemeClr val="bg1"/>
                </a:gs>
              </a:gsLst>
              <a:lin ang="30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loud 2"/>
            <p:cNvSpPr/>
            <p:nvPr/>
          </p:nvSpPr>
          <p:spPr>
            <a:xfrm>
              <a:off x="3153239" y="1752599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>
                    <a:alpha val="48000"/>
                  </a:srgbClr>
                </a:gs>
                <a:gs pos="100000">
                  <a:srgbClr val="006032">
                    <a:alpha val="52000"/>
                  </a:srgbClr>
                </a:gs>
                <a:gs pos="34000">
                  <a:schemeClr val="bg1">
                    <a:lumMod val="95000"/>
                    <a:alpha val="50000"/>
                  </a:schemeClr>
                </a:gs>
                <a:gs pos="6000">
                  <a:srgbClr val="97C642">
                    <a:alpha val="52000"/>
                  </a:srgbClr>
                </a:gs>
                <a:gs pos="91000">
                  <a:srgbClr val="97C642">
                    <a:alpha val="51000"/>
                  </a:srgbClr>
                </a:gs>
                <a:gs pos="62000">
                  <a:schemeClr val="bg1">
                    <a:alpha val="48000"/>
                  </a:schemeClr>
                </a:gs>
              </a:gsLst>
              <a:lin ang="84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37" name="Rectangle 3"/>
          <p:cNvSpPr/>
          <p:nvPr/>
        </p:nvSpPr>
        <p:spPr>
          <a:xfrm>
            <a:off x="-4766" y="590550"/>
            <a:ext cx="9148767" cy="6267450"/>
          </a:xfrm>
          <a:custGeom>
            <a:avLst/>
            <a:gdLst>
              <a:gd name="connsiteX0" fmla="*/ 0 w 7620000"/>
              <a:gd name="connsiteY0" fmla="*/ 0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0 w 7620000"/>
              <a:gd name="connsiteY4" fmla="*/ 0 h 3276600"/>
              <a:gd name="connsiteX0" fmla="*/ 4791075 w 7620000"/>
              <a:gd name="connsiteY0" fmla="*/ 19526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791075 w 7620000"/>
              <a:gd name="connsiteY4" fmla="*/ 19526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62007 w 7638457"/>
              <a:gd name="connsiteY0" fmla="*/ 2231111 h 3288386"/>
              <a:gd name="connsiteX1" fmla="*/ 7638457 w 7638457"/>
              <a:gd name="connsiteY1" fmla="*/ 11786 h 3288386"/>
              <a:gd name="connsiteX2" fmla="*/ 7638457 w 7638457"/>
              <a:gd name="connsiteY2" fmla="*/ 3288386 h 3288386"/>
              <a:gd name="connsiteX3" fmla="*/ 18457 w 7638457"/>
              <a:gd name="connsiteY3" fmla="*/ 3288386 h 3288386"/>
              <a:gd name="connsiteX4" fmla="*/ 5562007 w 7638457"/>
              <a:gd name="connsiteY4" fmla="*/ 2231111 h 3288386"/>
              <a:gd name="connsiteX0" fmla="*/ 5561159 w 7637609"/>
              <a:gd name="connsiteY0" fmla="*/ 2233594 h 3290869"/>
              <a:gd name="connsiteX1" fmla="*/ 7637609 w 7637609"/>
              <a:gd name="connsiteY1" fmla="*/ 14269 h 3290869"/>
              <a:gd name="connsiteX2" fmla="*/ 7637609 w 7637609"/>
              <a:gd name="connsiteY2" fmla="*/ 3290869 h 3290869"/>
              <a:gd name="connsiteX3" fmla="*/ 17609 w 7637609"/>
              <a:gd name="connsiteY3" fmla="*/ 3290869 h 3290869"/>
              <a:gd name="connsiteX4" fmla="*/ 5561159 w 7637609"/>
              <a:gd name="connsiteY4" fmla="*/ 2233594 h 3290869"/>
              <a:gd name="connsiteX0" fmla="*/ 5543550 w 7620000"/>
              <a:gd name="connsiteY0" fmla="*/ 2233594 h 3290869"/>
              <a:gd name="connsiteX1" fmla="*/ 7620000 w 7620000"/>
              <a:gd name="connsiteY1" fmla="*/ 14269 h 3290869"/>
              <a:gd name="connsiteX2" fmla="*/ 7620000 w 7620000"/>
              <a:gd name="connsiteY2" fmla="*/ 3290869 h 3290869"/>
              <a:gd name="connsiteX3" fmla="*/ 0 w 7620000"/>
              <a:gd name="connsiteY3" fmla="*/ 3290869 h 3290869"/>
              <a:gd name="connsiteX4" fmla="*/ 5543550 w 7620000"/>
              <a:gd name="connsiteY4" fmla="*/ 2233594 h 3290869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3276600">
                <a:moveTo>
                  <a:pt x="5543550" y="2219325"/>
                </a:moveTo>
                <a:cubicBezTo>
                  <a:pt x="6575425" y="1320800"/>
                  <a:pt x="6397625" y="166687"/>
                  <a:pt x="7620000" y="0"/>
                </a:cubicBezTo>
                <a:lnTo>
                  <a:pt x="7620000" y="3276600"/>
                </a:lnTo>
                <a:lnTo>
                  <a:pt x="0" y="3276600"/>
                </a:lnTo>
                <a:cubicBezTo>
                  <a:pt x="720725" y="2433638"/>
                  <a:pt x="4511675" y="3117850"/>
                  <a:pt x="5543550" y="2219325"/>
                </a:cubicBezTo>
                <a:close/>
              </a:path>
            </a:pathLst>
          </a:cu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 37"/>
          <p:cNvSpPr/>
          <p:nvPr/>
        </p:nvSpPr>
        <p:spPr>
          <a:xfrm>
            <a:off x="-4905" y="1"/>
            <a:ext cx="9177510" cy="6858000"/>
          </a:xfrm>
          <a:custGeom>
            <a:avLst/>
            <a:gdLst>
              <a:gd name="connsiteX0" fmla="*/ 11112072 w 12095117"/>
              <a:gd name="connsiteY0" fmla="*/ 343473 h 5191093"/>
              <a:gd name="connsiteX1" fmla="*/ 8168847 w 12095117"/>
              <a:gd name="connsiteY1" fmla="*/ 533973 h 5191093"/>
              <a:gd name="connsiteX2" fmla="*/ 4968447 w 12095117"/>
              <a:gd name="connsiteY2" fmla="*/ 2305623 h 5191093"/>
              <a:gd name="connsiteX3" fmla="*/ 3034872 w 12095117"/>
              <a:gd name="connsiteY3" fmla="*/ 2534223 h 5191093"/>
              <a:gd name="connsiteX4" fmla="*/ 1425147 w 12095117"/>
              <a:gd name="connsiteY4" fmla="*/ 3039048 h 5191093"/>
              <a:gd name="connsiteX5" fmla="*/ 177372 w 12095117"/>
              <a:gd name="connsiteY5" fmla="*/ 4124898 h 5191093"/>
              <a:gd name="connsiteX6" fmla="*/ 91647 w 12095117"/>
              <a:gd name="connsiteY6" fmla="*/ 4744023 h 5191093"/>
              <a:gd name="connsiteX7" fmla="*/ 967947 w 12095117"/>
              <a:gd name="connsiteY7" fmla="*/ 4858323 h 5191093"/>
              <a:gd name="connsiteX8" fmla="*/ 11264472 w 12095117"/>
              <a:gd name="connsiteY8" fmla="*/ 4848798 h 5191093"/>
              <a:gd name="connsiteX9" fmla="*/ 11112072 w 12095117"/>
              <a:gd name="connsiteY9" fmla="*/ 343473 h 5191093"/>
              <a:gd name="connsiteX0" fmla="*/ 11112072 w 12095117"/>
              <a:gd name="connsiteY0" fmla="*/ 343473 h 5191093"/>
              <a:gd name="connsiteX1" fmla="*/ 8168847 w 12095117"/>
              <a:gd name="connsiteY1" fmla="*/ 533973 h 5191093"/>
              <a:gd name="connsiteX2" fmla="*/ 4968447 w 12095117"/>
              <a:gd name="connsiteY2" fmla="*/ 2305623 h 5191093"/>
              <a:gd name="connsiteX3" fmla="*/ 3034872 w 12095117"/>
              <a:gd name="connsiteY3" fmla="*/ 2534223 h 5191093"/>
              <a:gd name="connsiteX4" fmla="*/ 1425147 w 12095117"/>
              <a:gd name="connsiteY4" fmla="*/ 3039048 h 5191093"/>
              <a:gd name="connsiteX5" fmla="*/ 177372 w 12095117"/>
              <a:gd name="connsiteY5" fmla="*/ 4124898 h 5191093"/>
              <a:gd name="connsiteX6" fmla="*/ 91647 w 12095117"/>
              <a:gd name="connsiteY6" fmla="*/ 4744023 h 5191093"/>
              <a:gd name="connsiteX7" fmla="*/ 967947 w 12095117"/>
              <a:gd name="connsiteY7" fmla="*/ 4858323 h 5191093"/>
              <a:gd name="connsiteX8" fmla="*/ 11264472 w 12095117"/>
              <a:gd name="connsiteY8" fmla="*/ 4848798 h 5191093"/>
              <a:gd name="connsiteX9" fmla="*/ 11112072 w 12095117"/>
              <a:gd name="connsiteY9" fmla="*/ 343473 h 5191093"/>
              <a:gd name="connsiteX0" fmla="*/ 11112072 w 12095117"/>
              <a:gd name="connsiteY0" fmla="*/ 343473 h 4866436"/>
              <a:gd name="connsiteX1" fmla="*/ 8168847 w 12095117"/>
              <a:gd name="connsiteY1" fmla="*/ 533973 h 4866436"/>
              <a:gd name="connsiteX2" fmla="*/ 4968447 w 12095117"/>
              <a:gd name="connsiteY2" fmla="*/ 2305623 h 4866436"/>
              <a:gd name="connsiteX3" fmla="*/ 3034872 w 12095117"/>
              <a:gd name="connsiteY3" fmla="*/ 2534223 h 4866436"/>
              <a:gd name="connsiteX4" fmla="*/ 1425147 w 12095117"/>
              <a:gd name="connsiteY4" fmla="*/ 3039048 h 4866436"/>
              <a:gd name="connsiteX5" fmla="*/ 177372 w 12095117"/>
              <a:gd name="connsiteY5" fmla="*/ 4124898 h 4866436"/>
              <a:gd name="connsiteX6" fmla="*/ 91647 w 12095117"/>
              <a:gd name="connsiteY6" fmla="*/ 4744023 h 4866436"/>
              <a:gd name="connsiteX7" fmla="*/ 967947 w 12095117"/>
              <a:gd name="connsiteY7" fmla="*/ 4858323 h 4866436"/>
              <a:gd name="connsiteX8" fmla="*/ 11264472 w 12095117"/>
              <a:gd name="connsiteY8" fmla="*/ 4848798 h 4866436"/>
              <a:gd name="connsiteX9" fmla="*/ 11112072 w 12095117"/>
              <a:gd name="connsiteY9" fmla="*/ 343473 h 4866436"/>
              <a:gd name="connsiteX0" fmla="*/ 11112072 w 11350587"/>
              <a:gd name="connsiteY0" fmla="*/ 343473 h 4866436"/>
              <a:gd name="connsiteX1" fmla="*/ 8168847 w 11350587"/>
              <a:gd name="connsiteY1" fmla="*/ 533973 h 4866436"/>
              <a:gd name="connsiteX2" fmla="*/ 4968447 w 11350587"/>
              <a:gd name="connsiteY2" fmla="*/ 2305623 h 4866436"/>
              <a:gd name="connsiteX3" fmla="*/ 3034872 w 11350587"/>
              <a:gd name="connsiteY3" fmla="*/ 2534223 h 4866436"/>
              <a:gd name="connsiteX4" fmla="*/ 1425147 w 11350587"/>
              <a:gd name="connsiteY4" fmla="*/ 3039048 h 4866436"/>
              <a:gd name="connsiteX5" fmla="*/ 177372 w 11350587"/>
              <a:gd name="connsiteY5" fmla="*/ 4124898 h 4866436"/>
              <a:gd name="connsiteX6" fmla="*/ 91647 w 11350587"/>
              <a:gd name="connsiteY6" fmla="*/ 4744023 h 4866436"/>
              <a:gd name="connsiteX7" fmla="*/ 967947 w 11350587"/>
              <a:gd name="connsiteY7" fmla="*/ 4858323 h 4866436"/>
              <a:gd name="connsiteX8" fmla="*/ 11264472 w 11350587"/>
              <a:gd name="connsiteY8" fmla="*/ 4848798 h 4866436"/>
              <a:gd name="connsiteX9" fmla="*/ 11112072 w 11350587"/>
              <a:gd name="connsiteY9" fmla="*/ 343473 h 4866436"/>
              <a:gd name="connsiteX0" fmla="*/ 11112072 w 11350587"/>
              <a:gd name="connsiteY0" fmla="*/ 343473 h 4866436"/>
              <a:gd name="connsiteX1" fmla="*/ 8168847 w 11350587"/>
              <a:gd name="connsiteY1" fmla="*/ 533973 h 4866436"/>
              <a:gd name="connsiteX2" fmla="*/ 4968447 w 11350587"/>
              <a:gd name="connsiteY2" fmla="*/ 2305623 h 4866436"/>
              <a:gd name="connsiteX3" fmla="*/ 3034872 w 11350587"/>
              <a:gd name="connsiteY3" fmla="*/ 2534223 h 4866436"/>
              <a:gd name="connsiteX4" fmla="*/ 1425147 w 11350587"/>
              <a:gd name="connsiteY4" fmla="*/ 3039048 h 4866436"/>
              <a:gd name="connsiteX5" fmla="*/ 177372 w 11350587"/>
              <a:gd name="connsiteY5" fmla="*/ 4124898 h 4866436"/>
              <a:gd name="connsiteX6" fmla="*/ 91647 w 11350587"/>
              <a:gd name="connsiteY6" fmla="*/ 4744023 h 4866436"/>
              <a:gd name="connsiteX7" fmla="*/ 967947 w 11350587"/>
              <a:gd name="connsiteY7" fmla="*/ 4858323 h 4866436"/>
              <a:gd name="connsiteX8" fmla="*/ 11264472 w 11350587"/>
              <a:gd name="connsiteY8" fmla="*/ 4848798 h 4866436"/>
              <a:gd name="connsiteX9" fmla="*/ 11112072 w 11350587"/>
              <a:gd name="connsiteY9" fmla="*/ 343473 h 4866436"/>
              <a:gd name="connsiteX0" fmla="*/ 11112072 w 11264472"/>
              <a:gd name="connsiteY0" fmla="*/ 2023630 h 6546593"/>
              <a:gd name="connsiteX1" fmla="*/ 8168847 w 11264472"/>
              <a:gd name="connsiteY1" fmla="*/ 2214130 h 6546593"/>
              <a:gd name="connsiteX2" fmla="*/ 4968447 w 11264472"/>
              <a:gd name="connsiteY2" fmla="*/ 3985780 h 6546593"/>
              <a:gd name="connsiteX3" fmla="*/ 3034872 w 11264472"/>
              <a:gd name="connsiteY3" fmla="*/ 4214380 h 6546593"/>
              <a:gd name="connsiteX4" fmla="*/ 1425147 w 11264472"/>
              <a:gd name="connsiteY4" fmla="*/ 4719205 h 6546593"/>
              <a:gd name="connsiteX5" fmla="*/ 177372 w 11264472"/>
              <a:gd name="connsiteY5" fmla="*/ 5805055 h 6546593"/>
              <a:gd name="connsiteX6" fmla="*/ 91647 w 11264472"/>
              <a:gd name="connsiteY6" fmla="*/ 6424180 h 6546593"/>
              <a:gd name="connsiteX7" fmla="*/ 967947 w 11264472"/>
              <a:gd name="connsiteY7" fmla="*/ 6538480 h 6546593"/>
              <a:gd name="connsiteX8" fmla="*/ 11264472 w 11264472"/>
              <a:gd name="connsiteY8" fmla="*/ 6528955 h 6546593"/>
              <a:gd name="connsiteX9" fmla="*/ 11112072 w 11264472"/>
              <a:gd name="connsiteY9" fmla="*/ 2023630 h 6546593"/>
              <a:gd name="connsiteX0" fmla="*/ 11112072 w 11264472"/>
              <a:gd name="connsiteY0" fmla="*/ 2023630 h 6546593"/>
              <a:gd name="connsiteX1" fmla="*/ 8168847 w 11264472"/>
              <a:gd name="connsiteY1" fmla="*/ 2214130 h 6546593"/>
              <a:gd name="connsiteX2" fmla="*/ 4968447 w 11264472"/>
              <a:gd name="connsiteY2" fmla="*/ 3985780 h 6546593"/>
              <a:gd name="connsiteX3" fmla="*/ 3034872 w 11264472"/>
              <a:gd name="connsiteY3" fmla="*/ 4214380 h 6546593"/>
              <a:gd name="connsiteX4" fmla="*/ 1425147 w 11264472"/>
              <a:gd name="connsiteY4" fmla="*/ 4719205 h 6546593"/>
              <a:gd name="connsiteX5" fmla="*/ 177372 w 11264472"/>
              <a:gd name="connsiteY5" fmla="*/ 5805055 h 6546593"/>
              <a:gd name="connsiteX6" fmla="*/ 91647 w 11264472"/>
              <a:gd name="connsiteY6" fmla="*/ 6424180 h 6546593"/>
              <a:gd name="connsiteX7" fmla="*/ 967947 w 11264472"/>
              <a:gd name="connsiteY7" fmla="*/ 6538480 h 6546593"/>
              <a:gd name="connsiteX8" fmla="*/ 11264472 w 11264472"/>
              <a:gd name="connsiteY8" fmla="*/ 6528955 h 6546593"/>
              <a:gd name="connsiteX9" fmla="*/ 11112072 w 11264472"/>
              <a:gd name="connsiteY9" fmla="*/ 2023630 h 6546593"/>
              <a:gd name="connsiteX0" fmla="*/ 11112072 w 11264472"/>
              <a:gd name="connsiteY0" fmla="*/ 648005 h 5170968"/>
              <a:gd name="connsiteX1" fmla="*/ 8168847 w 11264472"/>
              <a:gd name="connsiteY1" fmla="*/ 838505 h 5170968"/>
              <a:gd name="connsiteX2" fmla="*/ 4968447 w 11264472"/>
              <a:gd name="connsiteY2" fmla="*/ 2610155 h 5170968"/>
              <a:gd name="connsiteX3" fmla="*/ 3034872 w 11264472"/>
              <a:gd name="connsiteY3" fmla="*/ 2838755 h 5170968"/>
              <a:gd name="connsiteX4" fmla="*/ 1425147 w 11264472"/>
              <a:gd name="connsiteY4" fmla="*/ 3343580 h 5170968"/>
              <a:gd name="connsiteX5" fmla="*/ 177372 w 11264472"/>
              <a:gd name="connsiteY5" fmla="*/ 4429430 h 5170968"/>
              <a:gd name="connsiteX6" fmla="*/ 91647 w 11264472"/>
              <a:gd name="connsiteY6" fmla="*/ 5048555 h 5170968"/>
              <a:gd name="connsiteX7" fmla="*/ 967947 w 11264472"/>
              <a:gd name="connsiteY7" fmla="*/ 5162855 h 5170968"/>
              <a:gd name="connsiteX8" fmla="*/ 11264472 w 11264472"/>
              <a:gd name="connsiteY8" fmla="*/ 5153330 h 5170968"/>
              <a:gd name="connsiteX9" fmla="*/ 11112072 w 11264472"/>
              <a:gd name="connsiteY9" fmla="*/ 648005 h 5170968"/>
              <a:gd name="connsiteX0" fmla="*/ 11112072 w 11143736"/>
              <a:gd name="connsiteY0" fmla="*/ 648005 h 5174235"/>
              <a:gd name="connsiteX1" fmla="*/ 8168847 w 11143736"/>
              <a:gd name="connsiteY1" fmla="*/ 838505 h 5174235"/>
              <a:gd name="connsiteX2" fmla="*/ 4968447 w 11143736"/>
              <a:gd name="connsiteY2" fmla="*/ 2610155 h 5174235"/>
              <a:gd name="connsiteX3" fmla="*/ 3034872 w 11143736"/>
              <a:gd name="connsiteY3" fmla="*/ 2838755 h 5174235"/>
              <a:gd name="connsiteX4" fmla="*/ 1425147 w 11143736"/>
              <a:gd name="connsiteY4" fmla="*/ 3343580 h 5174235"/>
              <a:gd name="connsiteX5" fmla="*/ 177372 w 11143736"/>
              <a:gd name="connsiteY5" fmla="*/ 4429430 h 5174235"/>
              <a:gd name="connsiteX6" fmla="*/ 91647 w 11143736"/>
              <a:gd name="connsiteY6" fmla="*/ 5048555 h 5174235"/>
              <a:gd name="connsiteX7" fmla="*/ 967947 w 11143736"/>
              <a:gd name="connsiteY7" fmla="*/ 5162855 h 5174235"/>
              <a:gd name="connsiteX8" fmla="*/ 10940622 w 11143736"/>
              <a:gd name="connsiteY8" fmla="*/ 5162855 h 5174235"/>
              <a:gd name="connsiteX9" fmla="*/ 11112072 w 11143736"/>
              <a:gd name="connsiteY9" fmla="*/ 648005 h 5174235"/>
              <a:gd name="connsiteX0" fmla="*/ 11112072 w 11174304"/>
              <a:gd name="connsiteY0" fmla="*/ 648005 h 5174235"/>
              <a:gd name="connsiteX1" fmla="*/ 8168847 w 11174304"/>
              <a:gd name="connsiteY1" fmla="*/ 838505 h 5174235"/>
              <a:gd name="connsiteX2" fmla="*/ 4968447 w 11174304"/>
              <a:gd name="connsiteY2" fmla="*/ 2610155 h 5174235"/>
              <a:gd name="connsiteX3" fmla="*/ 3034872 w 11174304"/>
              <a:gd name="connsiteY3" fmla="*/ 2838755 h 5174235"/>
              <a:gd name="connsiteX4" fmla="*/ 1425147 w 11174304"/>
              <a:gd name="connsiteY4" fmla="*/ 3343580 h 5174235"/>
              <a:gd name="connsiteX5" fmla="*/ 177372 w 11174304"/>
              <a:gd name="connsiteY5" fmla="*/ 4429430 h 5174235"/>
              <a:gd name="connsiteX6" fmla="*/ 91647 w 11174304"/>
              <a:gd name="connsiteY6" fmla="*/ 5048555 h 5174235"/>
              <a:gd name="connsiteX7" fmla="*/ 967947 w 11174304"/>
              <a:gd name="connsiteY7" fmla="*/ 5162855 h 5174235"/>
              <a:gd name="connsiteX8" fmla="*/ 10940622 w 11174304"/>
              <a:gd name="connsiteY8" fmla="*/ 5162855 h 5174235"/>
              <a:gd name="connsiteX9" fmla="*/ 11112072 w 11174304"/>
              <a:gd name="connsiteY9" fmla="*/ 648005 h 5174235"/>
              <a:gd name="connsiteX0" fmla="*/ 11112072 w 11112072"/>
              <a:gd name="connsiteY0" fmla="*/ 648005 h 5174235"/>
              <a:gd name="connsiteX1" fmla="*/ 8168847 w 11112072"/>
              <a:gd name="connsiteY1" fmla="*/ 838505 h 5174235"/>
              <a:gd name="connsiteX2" fmla="*/ 4968447 w 11112072"/>
              <a:gd name="connsiteY2" fmla="*/ 2610155 h 5174235"/>
              <a:gd name="connsiteX3" fmla="*/ 3034872 w 11112072"/>
              <a:gd name="connsiteY3" fmla="*/ 2838755 h 5174235"/>
              <a:gd name="connsiteX4" fmla="*/ 1425147 w 11112072"/>
              <a:gd name="connsiteY4" fmla="*/ 3343580 h 5174235"/>
              <a:gd name="connsiteX5" fmla="*/ 177372 w 11112072"/>
              <a:gd name="connsiteY5" fmla="*/ 4429430 h 5174235"/>
              <a:gd name="connsiteX6" fmla="*/ 91647 w 11112072"/>
              <a:gd name="connsiteY6" fmla="*/ 5048555 h 5174235"/>
              <a:gd name="connsiteX7" fmla="*/ 967947 w 11112072"/>
              <a:gd name="connsiteY7" fmla="*/ 5162855 h 5174235"/>
              <a:gd name="connsiteX8" fmla="*/ 10940622 w 11112072"/>
              <a:gd name="connsiteY8" fmla="*/ 5162855 h 5174235"/>
              <a:gd name="connsiteX9" fmla="*/ 11112072 w 11112072"/>
              <a:gd name="connsiteY9" fmla="*/ 648005 h 5174235"/>
              <a:gd name="connsiteX0" fmla="*/ 11112072 w 11112072"/>
              <a:gd name="connsiteY0" fmla="*/ 132692 h 4658922"/>
              <a:gd name="connsiteX1" fmla="*/ 8168847 w 11112072"/>
              <a:gd name="connsiteY1" fmla="*/ 323192 h 4658922"/>
              <a:gd name="connsiteX2" fmla="*/ 4968447 w 11112072"/>
              <a:gd name="connsiteY2" fmla="*/ 2094842 h 4658922"/>
              <a:gd name="connsiteX3" fmla="*/ 3034872 w 11112072"/>
              <a:gd name="connsiteY3" fmla="*/ 2323442 h 4658922"/>
              <a:gd name="connsiteX4" fmla="*/ 1425147 w 11112072"/>
              <a:gd name="connsiteY4" fmla="*/ 2828267 h 4658922"/>
              <a:gd name="connsiteX5" fmla="*/ 177372 w 11112072"/>
              <a:gd name="connsiteY5" fmla="*/ 3914117 h 4658922"/>
              <a:gd name="connsiteX6" fmla="*/ 91647 w 11112072"/>
              <a:gd name="connsiteY6" fmla="*/ 4533242 h 4658922"/>
              <a:gd name="connsiteX7" fmla="*/ 967947 w 11112072"/>
              <a:gd name="connsiteY7" fmla="*/ 4647542 h 4658922"/>
              <a:gd name="connsiteX8" fmla="*/ 10940622 w 11112072"/>
              <a:gd name="connsiteY8" fmla="*/ 4647542 h 4658922"/>
              <a:gd name="connsiteX9" fmla="*/ 11112072 w 11112072"/>
              <a:gd name="connsiteY9" fmla="*/ 132692 h 4658922"/>
              <a:gd name="connsiteX0" fmla="*/ 11112072 w 11112072"/>
              <a:gd name="connsiteY0" fmla="*/ 132692 h 4658922"/>
              <a:gd name="connsiteX1" fmla="*/ 8168847 w 11112072"/>
              <a:gd name="connsiteY1" fmla="*/ 323192 h 4658922"/>
              <a:gd name="connsiteX2" fmla="*/ 4968447 w 11112072"/>
              <a:gd name="connsiteY2" fmla="*/ 2094842 h 4658922"/>
              <a:gd name="connsiteX3" fmla="*/ 3034872 w 11112072"/>
              <a:gd name="connsiteY3" fmla="*/ 2323442 h 4658922"/>
              <a:gd name="connsiteX4" fmla="*/ 1425147 w 11112072"/>
              <a:gd name="connsiteY4" fmla="*/ 2828267 h 4658922"/>
              <a:gd name="connsiteX5" fmla="*/ 177372 w 11112072"/>
              <a:gd name="connsiteY5" fmla="*/ 3914117 h 4658922"/>
              <a:gd name="connsiteX6" fmla="*/ 91647 w 11112072"/>
              <a:gd name="connsiteY6" fmla="*/ 4533242 h 4658922"/>
              <a:gd name="connsiteX7" fmla="*/ 967947 w 11112072"/>
              <a:gd name="connsiteY7" fmla="*/ 4647542 h 4658922"/>
              <a:gd name="connsiteX8" fmla="*/ 10940622 w 11112072"/>
              <a:gd name="connsiteY8" fmla="*/ 4647542 h 4658922"/>
              <a:gd name="connsiteX9" fmla="*/ 11112072 w 11112072"/>
              <a:gd name="connsiteY9" fmla="*/ 132692 h 4658922"/>
              <a:gd name="connsiteX0" fmla="*/ 11131084 w 11131084"/>
              <a:gd name="connsiteY0" fmla="*/ 132692 h 4658922"/>
              <a:gd name="connsiteX1" fmla="*/ 8187859 w 11131084"/>
              <a:gd name="connsiteY1" fmla="*/ 323192 h 4658922"/>
              <a:gd name="connsiteX2" fmla="*/ 4987459 w 11131084"/>
              <a:gd name="connsiteY2" fmla="*/ 2094842 h 4658922"/>
              <a:gd name="connsiteX3" fmla="*/ 3053884 w 11131084"/>
              <a:gd name="connsiteY3" fmla="*/ 2323442 h 4658922"/>
              <a:gd name="connsiteX4" fmla="*/ 1444159 w 11131084"/>
              <a:gd name="connsiteY4" fmla="*/ 2828267 h 4658922"/>
              <a:gd name="connsiteX5" fmla="*/ 196384 w 11131084"/>
              <a:gd name="connsiteY5" fmla="*/ 3914117 h 4658922"/>
              <a:gd name="connsiteX6" fmla="*/ 82084 w 11131084"/>
              <a:gd name="connsiteY6" fmla="*/ 4514192 h 4658922"/>
              <a:gd name="connsiteX7" fmla="*/ 986959 w 11131084"/>
              <a:gd name="connsiteY7" fmla="*/ 4647542 h 4658922"/>
              <a:gd name="connsiteX8" fmla="*/ 10959634 w 11131084"/>
              <a:gd name="connsiteY8" fmla="*/ 4647542 h 4658922"/>
              <a:gd name="connsiteX9" fmla="*/ 11131084 w 11131084"/>
              <a:gd name="connsiteY9" fmla="*/ 132692 h 4658922"/>
              <a:gd name="connsiteX0" fmla="*/ 11131084 w 11131084"/>
              <a:gd name="connsiteY0" fmla="*/ 132692 h 4658922"/>
              <a:gd name="connsiteX1" fmla="*/ 8187859 w 11131084"/>
              <a:gd name="connsiteY1" fmla="*/ 323192 h 4658922"/>
              <a:gd name="connsiteX2" fmla="*/ 4987459 w 11131084"/>
              <a:gd name="connsiteY2" fmla="*/ 2094842 h 4658922"/>
              <a:gd name="connsiteX3" fmla="*/ 3053884 w 11131084"/>
              <a:gd name="connsiteY3" fmla="*/ 2323442 h 4658922"/>
              <a:gd name="connsiteX4" fmla="*/ 1444159 w 11131084"/>
              <a:gd name="connsiteY4" fmla="*/ 2828267 h 4658922"/>
              <a:gd name="connsiteX5" fmla="*/ 196384 w 11131084"/>
              <a:gd name="connsiteY5" fmla="*/ 3914117 h 4658922"/>
              <a:gd name="connsiteX6" fmla="*/ 82084 w 11131084"/>
              <a:gd name="connsiteY6" fmla="*/ 4514192 h 4658922"/>
              <a:gd name="connsiteX7" fmla="*/ 986959 w 11131084"/>
              <a:gd name="connsiteY7" fmla="*/ 4647542 h 4658922"/>
              <a:gd name="connsiteX8" fmla="*/ 10959634 w 11131084"/>
              <a:gd name="connsiteY8" fmla="*/ 4647542 h 4658922"/>
              <a:gd name="connsiteX9" fmla="*/ 11131084 w 11131084"/>
              <a:gd name="connsiteY9" fmla="*/ 132692 h 4658922"/>
              <a:gd name="connsiteX0" fmla="*/ 11049000 w 11049000"/>
              <a:gd name="connsiteY0" fmla="*/ 132692 h 4658922"/>
              <a:gd name="connsiteX1" fmla="*/ 8105775 w 11049000"/>
              <a:gd name="connsiteY1" fmla="*/ 323192 h 4658922"/>
              <a:gd name="connsiteX2" fmla="*/ 4905375 w 11049000"/>
              <a:gd name="connsiteY2" fmla="*/ 2094842 h 4658922"/>
              <a:gd name="connsiteX3" fmla="*/ 2971800 w 11049000"/>
              <a:gd name="connsiteY3" fmla="*/ 2323442 h 4658922"/>
              <a:gd name="connsiteX4" fmla="*/ 1362075 w 11049000"/>
              <a:gd name="connsiteY4" fmla="*/ 2828267 h 4658922"/>
              <a:gd name="connsiteX5" fmla="*/ 114300 w 11049000"/>
              <a:gd name="connsiteY5" fmla="*/ 3914117 h 4658922"/>
              <a:gd name="connsiteX6" fmla="*/ 0 w 11049000"/>
              <a:gd name="connsiteY6" fmla="*/ 4514192 h 4658922"/>
              <a:gd name="connsiteX7" fmla="*/ 904875 w 11049000"/>
              <a:gd name="connsiteY7" fmla="*/ 4647542 h 4658922"/>
              <a:gd name="connsiteX8" fmla="*/ 10877550 w 11049000"/>
              <a:gd name="connsiteY8" fmla="*/ 4647542 h 4658922"/>
              <a:gd name="connsiteX9" fmla="*/ 11049000 w 11049000"/>
              <a:gd name="connsiteY9" fmla="*/ 132692 h 4658922"/>
              <a:gd name="connsiteX0" fmla="*/ 11049000 w 11049000"/>
              <a:gd name="connsiteY0" fmla="*/ 132692 h 4658922"/>
              <a:gd name="connsiteX1" fmla="*/ 8105775 w 11049000"/>
              <a:gd name="connsiteY1" fmla="*/ 323192 h 4658922"/>
              <a:gd name="connsiteX2" fmla="*/ 4905375 w 11049000"/>
              <a:gd name="connsiteY2" fmla="*/ 2094842 h 4658922"/>
              <a:gd name="connsiteX3" fmla="*/ 2971800 w 11049000"/>
              <a:gd name="connsiteY3" fmla="*/ 2323442 h 4658922"/>
              <a:gd name="connsiteX4" fmla="*/ 1362075 w 11049000"/>
              <a:gd name="connsiteY4" fmla="*/ 2828267 h 4658922"/>
              <a:gd name="connsiteX5" fmla="*/ 114300 w 11049000"/>
              <a:gd name="connsiteY5" fmla="*/ 3914117 h 4658922"/>
              <a:gd name="connsiteX6" fmla="*/ 0 w 11049000"/>
              <a:gd name="connsiteY6" fmla="*/ 4514192 h 4658922"/>
              <a:gd name="connsiteX7" fmla="*/ 904875 w 11049000"/>
              <a:gd name="connsiteY7" fmla="*/ 4647542 h 4658922"/>
              <a:gd name="connsiteX8" fmla="*/ 10877550 w 11049000"/>
              <a:gd name="connsiteY8" fmla="*/ 4647542 h 4658922"/>
              <a:gd name="connsiteX9" fmla="*/ 11049000 w 11049000"/>
              <a:gd name="connsiteY9" fmla="*/ 132692 h 4658922"/>
              <a:gd name="connsiteX0" fmla="*/ 11239500 w 11239500"/>
              <a:gd name="connsiteY0" fmla="*/ 132692 h 4682266"/>
              <a:gd name="connsiteX1" fmla="*/ 8296275 w 11239500"/>
              <a:gd name="connsiteY1" fmla="*/ 323192 h 4682266"/>
              <a:gd name="connsiteX2" fmla="*/ 5095875 w 11239500"/>
              <a:gd name="connsiteY2" fmla="*/ 2094842 h 4682266"/>
              <a:gd name="connsiteX3" fmla="*/ 3162300 w 11239500"/>
              <a:gd name="connsiteY3" fmla="*/ 2323442 h 4682266"/>
              <a:gd name="connsiteX4" fmla="*/ 1552575 w 11239500"/>
              <a:gd name="connsiteY4" fmla="*/ 2828267 h 4682266"/>
              <a:gd name="connsiteX5" fmla="*/ 304800 w 11239500"/>
              <a:gd name="connsiteY5" fmla="*/ 3914117 h 4682266"/>
              <a:gd name="connsiteX6" fmla="*/ 0 w 11239500"/>
              <a:gd name="connsiteY6" fmla="*/ 4638017 h 4682266"/>
              <a:gd name="connsiteX7" fmla="*/ 1095375 w 11239500"/>
              <a:gd name="connsiteY7" fmla="*/ 4647542 h 4682266"/>
              <a:gd name="connsiteX8" fmla="*/ 11068050 w 11239500"/>
              <a:gd name="connsiteY8" fmla="*/ 4647542 h 4682266"/>
              <a:gd name="connsiteX9" fmla="*/ 11239500 w 11239500"/>
              <a:gd name="connsiteY9" fmla="*/ 132692 h 4682266"/>
              <a:gd name="connsiteX0" fmla="*/ 11240229 w 11240229"/>
              <a:gd name="connsiteY0" fmla="*/ 132692 h 4682266"/>
              <a:gd name="connsiteX1" fmla="*/ 8297004 w 11240229"/>
              <a:gd name="connsiteY1" fmla="*/ 323192 h 4682266"/>
              <a:gd name="connsiteX2" fmla="*/ 5096604 w 11240229"/>
              <a:gd name="connsiteY2" fmla="*/ 2094842 h 4682266"/>
              <a:gd name="connsiteX3" fmla="*/ 3163029 w 11240229"/>
              <a:gd name="connsiteY3" fmla="*/ 2323442 h 4682266"/>
              <a:gd name="connsiteX4" fmla="*/ 1553304 w 11240229"/>
              <a:gd name="connsiteY4" fmla="*/ 2828267 h 4682266"/>
              <a:gd name="connsiteX5" fmla="*/ 305529 w 11240229"/>
              <a:gd name="connsiteY5" fmla="*/ 3914117 h 4682266"/>
              <a:gd name="connsiteX6" fmla="*/ 729 w 11240229"/>
              <a:gd name="connsiteY6" fmla="*/ 4638017 h 4682266"/>
              <a:gd name="connsiteX7" fmla="*/ 1096104 w 11240229"/>
              <a:gd name="connsiteY7" fmla="*/ 4647542 h 4682266"/>
              <a:gd name="connsiteX8" fmla="*/ 11068779 w 11240229"/>
              <a:gd name="connsiteY8" fmla="*/ 4647542 h 4682266"/>
              <a:gd name="connsiteX9" fmla="*/ 11240229 w 11240229"/>
              <a:gd name="connsiteY9" fmla="*/ 132692 h 4682266"/>
              <a:gd name="connsiteX0" fmla="*/ 11240229 w 11240229"/>
              <a:gd name="connsiteY0" fmla="*/ 132692 h 4658922"/>
              <a:gd name="connsiteX1" fmla="*/ 8297004 w 11240229"/>
              <a:gd name="connsiteY1" fmla="*/ 323192 h 4658922"/>
              <a:gd name="connsiteX2" fmla="*/ 5096604 w 11240229"/>
              <a:gd name="connsiteY2" fmla="*/ 2094842 h 4658922"/>
              <a:gd name="connsiteX3" fmla="*/ 3163029 w 11240229"/>
              <a:gd name="connsiteY3" fmla="*/ 2323442 h 4658922"/>
              <a:gd name="connsiteX4" fmla="*/ 1553304 w 11240229"/>
              <a:gd name="connsiteY4" fmla="*/ 2828267 h 4658922"/>
              <a:gd name="connsiteX5" fmla="*/ 305529 w 11240229"/>
              <a:gd name="connsiteY5" fmla="*/ 3914117 h 4658922"/>
              <a:gd name="connsiteX6" fmla="*/ 729 w 11240229"/>
              <a:gd name="connsiteY6" fmla="*/ 4638017 h 4658922"/>
              <a:gd name="connsiteX7" fmla="*/ 1096104 w 11240229"/>
              <a:gd name="connsiteY7" fmla="*/ 4647542 h 4658922"/>
              <a:gd name="connsiteX8" fmla="*/ 11068779 w 11240229"/>
              <a:gd name="connsiteY8" fmla="*/ 4647542 h 4658922"/>
              <a:gd name="connsiteX9" fmla="*/ 11240229 w 11240229"/>
              <a:gd name="connsiteY9" fmla="*/ 132692 h 4658922"/>
              <a:gd name="connsiteX0" fmla="*/ 11240229 w 11240229"/>
              <a:gd name="connsiteY0" fmla="*/ 56979 h 4583209"/>
              <a:gd name="connsiteX1" fmla="*/ 7344504 w 11240229"/>
              <a:gd name="connsiteY1" fmla="*/ 733254 h 4583209"/>
              <a:gd name="connsiteX2" fmla="*/ 5096604 w 11240229"/>
              <a:gd name="connsiteY2" fmla="*/ 2019129 h 4583209"/>
              <a:gd name="connsiteX3" fmla="*/ 3163029 w 11240229"/>
              <a:gd name="connsiteY3" fmla="*/ 2247729 h 4583209"/>
              <a:gd name="connsiteX4" fmla="*/ 1553304 w 11240229"/>
              <a:gd name="connsiteY4" fmla="*/ 2752554 h 4583209"/>
              <a:gd name="connsiteX5" fmla="*/ 305529 w 11240229"/>
              <a:gd name="connsiteY5" fmla="*/ 3838404 h 4583209"/>
              <a:gd name="connsiteX6" fmla="*/ 729 w 11240229"/>
              <a:gd name="connsiteY6" fmla="*/ 4562304 h 4583209"/>
              <a:gd name="connsiteX7" fmla="*/ 1096104 w 11240229"/>
              <a:gd name="connsiteY7" fmla="*/ 4571829 h 4583209"/>
              <a:gd name="connsiteX8" fmla="*/ 11068779 w 11240229"/>
              <a:gd name="connsiteY8" fmla="*/ 4571829 h 4583209"/>
              <a:gd name="connsiteX9" fmla="*/ 11240229 w 11240229"/>
              <a:gd name="connsiteY9" fmla="*/ 56979 h 4583209"/>
              <a:gd name="connsiteX0" fmla="*/ 11240229 w 11240229"/>
              <a:gd name="connsiteY0" fmla="*/ 68987 h 4595217"/>
              <a:gd name="connsiteX1" fmla="*/ 7344504 w 11240229"/>
              <a:gd name="connsiteY1" fmla="*/ 745262 h 4595217"/>
              <a:gd name="connsiteX2" fmla="*/ 5096604 w 11240229"/>
              <a:gd name="connsiteY2" fmla="*/ 2031137 h 4595217"/>
              <a:gd name="connsiteX3" fmla="*/ 3163029 w 11240229"/>
              <a:gd name="connsiteY3" fmla="*/ 2259737 h 4595217"/>
              <a:gd name="connsiteX4" fmla="*/ 1553304 w 11240229"/>
              <a:gd name="connsiteY4" fmla="*/ 2764562 h 4595217"/>
              <a:gd name="connsiteX5" fmla="*/ 305529 w 11240229"/>
              <a:gd name="connsiteY5" fmla="*/ 3850412 h 4595217"/>
              <a:gd name="connsiteX6" fmla="*/ 729 w 11240229"/>
              <a:gd name="connsiteY6" fmla="*/ 4574312 h 4595217"/>
              <a:gd name="connsiteX7" fmla="*/ 1096104 w 11240229"/>
              <a:gd name="connsiteY7" fmla="*/ 4583837 h 4595217"/>
              <a:gd name="connsiteX8" fmla="*/ 11068779 w 11240229"/>
              <a:gd name="connsiteY8" fmla="*/ 4583837 h 4595217"/>
              <a:gd name="connsiteX9" fmla="*/ 11240229 w 11240229"/>
              <a:gd name="connsiteY9" fmla="*/ 68987 h 4595217"/>
              <a:gd name="connsiteX0" fmla="*/ 11239641 w 11239641"/>
              <a:gd name="connsiteY0" fmla="*/ 68987 h 4595217"/>
              <a:gd name="connsiteX1" fmla="*/ 7343916 w 11239641"/>
              <a:gd name="connsiteY1" fmla="*/ 745262 h 4595217"/>
              <a:gd name="connsiteX2" fmla="*/ 5096016 w 11239641"/>
              <a:gd name="connsiteY2" fmla="*/ 2031137 h 4595217"/>
              <a:gd name="connsiteX3" fmla="*/ 3162441 w 11239641"/>
              <a:gd name="connsiteY3" fmla="*/ 2259737 h 4595217"/>
              <a:gd name="connsiteX4" fmla="*/ 1552716 w 11239641"/>
              <a:gd name="connsiteY4" fmla="*/ 2764562 h 4595217"/>
              <a:gd name="connsiteX5" fmla="*/ 581166 w 11239641"/>
              <a:gd name="connsiteY5" fmla="*/ 3431312 h 4595217"/>
              <a:gd name="connsiteX6" fmla="*/ 141 w 11239641"/>
              <a:gd name="connsiteY6" fmla="*/ 4574312 h 4595217"/>
              <a:gd name="connsiteX7" fmla="*/ 1095516 w 11239641"/>
              <a:gd name="connsiteY7" fmla="*/ 4583837 h 4595217"/>
              <a:gd name="connsiteX8" fmla="*/ 11068191 w 11239641"/>
              <a:gd name="connsiteY8" fmla="*/ 4583837 h 4595217"/>
              <a:gd name="connsiteX9" fmla="*/ 11239641 w 11239641"/>
              <a:gd name="connsiteY9" fmla="*/ 68987 h 4595217"/>
              <a:gd name="connsiteX0" fmla="*/ 11239743 w 11239743"/>
              <a:gd name="connsiteY0" fmla="*/ 68987 h 4595217"/>
              <a:gd name="connsiteX1" fmla="*/ 7344018 w 11239743"/>
              <a:gd name="connsiteY1" fmla="*/ 745262 h 4595217"/>
              <a:gd name="connsiteX2" fmla="*/ 5096118 w 11239743"/>
              <a:gd name="connsiteY2" fmla="*/ 2031137 h 4595217"/>
              <a:gd name="connsiteX3" fmla="*/ 3162543 w 11239743"/>
              <a:gd name="connsiteY3" fmla="*/ 2259737 h 4595217"/>
              <a:gd name="connsiteX4" fmla="*/ 1552818 w 11239743"/>
              <a:gd name="connsiteY4" fmla="*/ 2764562 h 4595217"/>
              <a:gd name="connsiteX5" fmla="*/ 438393 w 11239743"/>
              <a:gd name="connsiteY5" fmla="*/ 3393212 h 4595217"/>
              <a:gd name="connsiteX6" fmla="*/ 243 w 11239743"/>
              <a:gd name="connsiteY6" fmla="*/ 4574312 h 4595217"/>
              <a:gd name="connsiteX7" fmla="*/ 1095618 w 11239743"/>
              <a:gd name="connsiteY7" fmla="*/ 4583837 h 4595217"/>
              <a:gd name="connsiteX8" fmla="*/ 11068293 w 11239743"/>
              <a:gd name="connsiteY8" fmla="*/ 4583837 h 4595217"/>
              <a:gd name="connsiteX9" fmla="*/ 11239743 w 11239743"/>
              <a:gd name="connsiteY9" fmla="*/ 68987 h 4595217"/>
              <a:gd name="connsiteX0" fmla="*/ 11143151 w 11143151"/>
              <a:gd name="connsiteY0" fmla="*/ 44908 h 4825663"/>
              <a:gd name="connsiteX1" fmla="*/ 7344018 w 11143151"/>
              <a:gd name="connsiteY1" fmla="*/ 975708 h 4825663"/>
              <a:gd name="connsiteX2" fmla="*/ 5096118 w 11143151"/>
              <a:gd name="connsiteY2" fmla="*/ 2261583 h 4825663"/>
              <a:gd name="connsiteX3" fmla="*/ 3162543 w 11143151"/>
              <a:gd name="connsiteY3" fmla="*/ 2490183 h 4825663"/>
              <a:gd name="connsiteX4" fmla="*/ 1552818 w 11143151"/>
              <a:gd name="connsiteY4" fmla="*/ 2995008 h 4825663"/>
              <a:gd name="connsiteX5" fmla="*/ 438393 w 11143151"/>
              <a:gd name="connsiteY5" fmla="*/ 3623658 h 4825663"/>
              <a:gd name="connsiteX6" fmla="*/ 243 w 11143151"/>
              <a:gd name="connsiteY6" fmla="*/ 4804758 h 4825663"/>
              <a:gd name="connsiteX7" fmla="*/ 1095618 w 11143151"/>
              <a:gd name="connsiteY7" fmla="*/ 4814283 h 4825663"/>
              <a:gd name="connsiteX8" fmla="*/ 11068293 w 11143151"/>
              <a:gd name="connsiteY8" fmla="*/ 4814283 h 4825663"/>
              <a:gd name="connsiteX9" fmla="*/ 11143151 w 11143151"/>
              <a:gd name="connsiteY9" fmla="*/ 44908 h 4825663"/>
              <a:gd name="connsiteX0" fmla="*/ 11143151 w 11147335"/>
              <a:gd name="connsiteY0" fmla="*/ 44908 h 4825663"/>
              <a:gd name="connsiteX1" fmla="*/ 7344018 w 11147335"/>
              <a:gd name="connsiteY1" fmla="*/ 975708 h 4825663"/>
              <a:gd name="connsiteX2" fmla="*/ 5096118 w 11147335"/>
              <a:gd name="connsiteY2" fmla="*/ 2261583 h 4825663"/>
              <a:gd name="connsiteX3" fmla="*/ 3162543 w 11147335"/>
              <a:gd name="connsiteY3" fmla="*/ 2490183 h 4825663"/>
              <a:gd name="connsiteX4" fmla="*/ 1552818 w 11147335"/>
              <a:gd name="connsiteY4" fmla="*/ 2995008 h 4825663"/>
              <a:gd name="connsiteX5" fmla="*/ 438393 w 11147335"/>
              <a:gd name="connsiteY5" fmla="*/ 3623658 h 4825663"/>
              <a:gd name="connsiteX6" fmla="*/ 243 w 11147335"/>
              <a:gd name="connsiteY6" fmla="*/ 4804758 h 4825663"/>
              <a:gd name="connsiteX7" fmla="*/ 1095618 w 11147335"/>
              <a:gd name="connsiteY7" fmla="*/ 4814283 h 4825663"/>
              <a:gd name="connsiteX8" fmla="*/ 11068293 w 11147335"/>
              <a:gd name="connsiteY8" fmla="*/ 4814283 h 4825663"/>
              <a:gd name="connsiteX9" fmla="*/ 11143151 w 11147335"/>
              <a:gd name="connsiteY9" fmla="*/ 44908 h 4825663"/>
              <a:gd name="connsiteX0" fmla="*/ 11143151 w 11147335"/>
              <a:gd name="connsiteY0" fmla="*/ 0 h 4780755"/>
              <a:gd name="connsiteX1" fmla="*/ 7344018 w 11147335"/>
              <a:gd name="connsiteY1" fmla="*/ 930800 h 4780755"/>
              <a:gd name="connsiteX2" fmla="*/ 5096118 w 11147335"/>
              <a:gd name="connsiteY2" fmla="*/ 2216675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51 w 11147335"/>
              <a:gd name="connsiteY0" fmla="*/ 0 h 4780755"/>
              <a:gd name="connsiteX1" fmla="*/ 7344018 w 11147335"/>
              <a:gd name="connsiteY1" fmla="*/ 930800 h 4780755"/>
              <a:gd name="connsiteX2" fmla="*/ 5289301 w 11147335"/>
              <a:gd name="connsiteY2" fmla="*/ 2154764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51 w 11147335"/>
              <a:gd name="connsiteY0" fmla="*/ 0 h 4780755"/>
              <a:gd name="connsiteX1" fmla="*/ 7317675 w 11147335"/>
              <a:gd name="connsiteY1" fmla="*/ 882647 h 4780755"/>
              <a:gd name="connsiteX2" fmla="*/ 5289301 w 11147335"/>
              <a:gd name="connsiteY2" fmla="*/ 2154764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51 w 11147335"/>
              <a:gd name="connsiteY0" fmla="*/ 0 h 4780755"/>
              <a:gd name="connsiteX1" fmla="*/ 7317675 w 11147335"/>
              <a:gd name="connsiteY1" fmla="*/ 882647 h 4780755"/>
              <a:gd name="connsiteX2" fmla="*/ 5289301 w 11147335"/>
              <a:gd name="connsiteY2" fmla="*/ 2154764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33 w 11147317"/>
              <a:gd name="connsiteY0" fmla="*/ 0 h 4780755"/>
              <a:gd name="connsiteX1" fmla="*/ 7317657 w 11147317"/>
              <a:gd name="connsiteY1" fmla="*/ 882647 h 4780755"/>
              <a:gd name="connsiteX2" fmla="*/ 5289283 w 11147317"/>
              <a:gd name="connsiteY2" fmla="*/ 2154764 h 4780755"/>
              <a:gd name="connsiteX3" fmla="*/ 3162525 w 11147317"/>
              <a:gd name="connsiteY3" fmla="*/ 2445275 h 4780755"/>
              <a:gd name="connsiteX4" fmla="*/ 1456208 w 11147317"/>
              <a:gd name="connsiteY4" fmla="*/ 2888188 h 4780755"/>
              <a:gd name="connsiteX5" fmla="*/ 438375 w 11147317"/>
              <a:gd name="connsiteY5" fmla="*/ 3578750 h 4780755"/>
              <a:gd name="connsiteX6" fmla="*/ 225 w 11147317"/>
              <a:gd name="connsiteY6" fmla="*/ 4759850 h 4780755"/>
              <a:gd name="connsiteX7" fmla="*/ 1095600 w 11147317"/>
              <a:gd name="connsiteY7" fmla="*/ 4769375 h 4780755"/>
              <a:gd name="connsiteX8" fmla="*/ 11068275 w 11147317"/>
              <a:gd name="connsiteY8" fmla="*/ 4769375 h 4780755"/>
              <a:gd name="connsiteX9" fmla="*/ 11143133 w 11147317"/>
              <a:gd name="connsiteY9" fmla="*/ 0 h 4780755"/>
              <a:gd name="connsiteX0" fmla="*/ 11143318 w 11147502"/>
              <a:gd name="connsiteY0" fmla="*/ 0 h 4780755"/>
              <a:gd name="connsiteX1" fmla="*/ 7317842 w 11147502"/>
              <a:gd name="connsiteY1" fmla="*/ 882647 h 4780755"/>
              <a:gd name="connsiteX2" fmla="*/ 5289468 w 11147502"/>
              <a:gd name="connsiteY2" fmla="*/ 2154764 h 4780755"/>
              <a:gd name="connsiteX3" fmla="*/ 3162710 w 11147502"/>
              <a:gd name="connsiteY3" fmla="*/ 2445275 h 4780755"/>
              <a:gd name="connsiteX4" fmla="*/ 1456393 w 11147502"/>
              <a:gd name="connsiteY4" fmla="*/ 2888188 h 4780755"/>
              <a:gd name="connsiteX5" fmla="*/ 341968 w 11147502"/>
              <a:gd name="connsiteY5" fmla="*/ 3523717 h 4780755"/>
              <a:gd name="connsiteX6" fmla="*/ 410 w 11147502"/>
              <a:gd name="connsiteY6" fmla="*/ 4759850 h 4780755"/>
              <a:gd name="connsiteX7" fmla="*/ 1095785 w 11147502"/>
              <a:gd name="connsiteY7" fmla="*/ 4769375 h 4780755"/>
              <a:gd name="connsiteX8" fmla="*/ 11068460 w 11147502"/>
              <a:gd name="connsiteY8" fmla="*/ 4769375 h 4780755"/>
              <a:gd name="connsiteX9" fmla="*/ 11143318 w 11147502"/>
              <a:gd name="connsiteY9" fmla="*/ 0 h 478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47502" h="4780755">
                <a:moveTo>
                  <a:pt x="11143318" y="0"/>
                </a:moveTo>
                <a:cubicBezTo>
                  <a:pt x="8675963" y="39155"/>
                  <a:pt x="8311046" y="392817"/>
                  <a:pt x="7317842" y="882647"/>
                </a:cubicBezTo>
                <a:cubicBezTo>
                  <a:pt x="6324638" y="1372477"/>
                  <a:pt x="5981990" y="1894326"/>
                  <a:pt x="5289468" y="2154764"/>
                </a:cubicBezTo>
                <a:cubicBezTo>
                  <a:pt x="4596946" y="2415202"/>
                  <a:pt x="3801556" y="2323038"/>
                  <a:pt x="3162710" y="2445275"/>
                </a:cubicBezTo>
                <a:cubicBezTo>
                  <a:pt x="2523864" y="2567512"/>
                  <a:pt x="1926517" y="2708448"/>
                  <a:pt x="1456393" y="2888188"/>
                </a:cubicBezTo>
                <a:cubicBezTo>
                  <a:pt x="986269" y="3067928"/>
                  <a:pt x="584632" y="3211773"/>
                  <a:pt x="341968" y="3523717"/>
                </a:cubicBezTo>
                <a:cubicBezTo>
                  <a:pt x="99304" y="3835661"/>
                  <a:pt x="-7527" y="3923238"/>
                  <a:pt x="410" y="4759850"/>
                </a:cubicBezTo>
                <a:lnTo>
                  <a:pt x="1095785" y="4769375"/>
                </a:lnTo>
                <a:cubicBezTo>
                  <a:pt x="2957922" y="4786837"/>
                  <a:pt x="759235" y="4782075"/>
                  <a:pt x="11068460" y="4769375"/>
                </a:cubicBezTo>
                <a:cubicBezTo>
                  <a:pt x="11233560" y="260875"/>
                  <a:pt x="11078084" y="4794775"/>
                  <a:pt x="11143318" y="0"/>
                </a:cubicBezTo>
                <a:close/>
              </a:path>
            </a:pathLst>
          </a:cu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"/>
          <p:cNvSpPr/>
          <p:nvPr/>
        </p:nvSpPr>
        <p:spPr>
          <a:xfrm>
            <a:off x="1139425" y="-12604"/>
            <a:ext cx="7992657" cy="6870604"/>
          </a:xfrm>
          <a:custGeom>
            <a:avLst/>
            <a:gdLst>
              <a:gd name="connsiteX0" fmla="*/ 0 w 7620000"/>
              <a:gd name="connsiteY0" fmla="*/ 0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0 w 7620000"/>
              <a:gd name="connsiteY4" fmla="*/ 0 h 3276600"/>
              <a:gd name="connsiteX0" fmla="*/ 4791075 w 7620000"/>
              <a:gd name="connsiteY0" fmla="*/ 19526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791075 w 7620000"/>
              <a:gd name="connsiteY4" fmla="*/ 19526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62007 w 7638457"/>
              <a:gd name="connsiteY0" fmla="*/ 2231111 h 3288386"/>
              <a:gd name="connsiteX1" fmla="*/ 7638457 w 7638457"/>
              <a:gd name="connsiteY1" fmla="*/ 11786 h 3288386"/>
              <a:gd name="connsiteX2" fmla="*/ 7638457 w 7638457"/>
              <a:gd name="connsiteY2" fmla="*/ 3288386 h 3288386"/>
              <a:gd name="connsiteX3" fmla="*/ 18457 w 7638457"/>
              <a:gd name="connsiteY3" fmla="*/ 3288386 h 3288386"/>
              <a:gd name="connsiteX4" fmla="*/ 5562007 w 7638457"/>
              <a:gd name="connsiteY4" fmla="*/ 2231111 h 3288386"/>
              <a:gd name="connsiteX0" fmla="*/ 5561159 w 7637609"/>
              <a:gd name="connsiteY0" fmla="*/ 2233594 h 3290869"/>
              <a:gd name="connsiteX1" fmla="*/ 7637609 w 7637609"/>
              <a:gd name="connsiteY1" fmla="*/ 14269 h 3290869"/>
              <a:gd name="connsiteX2" fmla="*/ 7637609 w 7637609"/>
              <a:gd name="connsiteY2" fmla="*/ 3290869 h 3290869"/>
              <a:gd name="connsiteX3" fmla="*/ 17609 w 7637609"/>
              <a:gd name="connsiteY3" fmla="*/ 3290869 h 3290869"/>
              <a:gd name="connsiteX4" fmla="*/ 5561159 w 7637609"/>
              <a:gd name="connsiteY4" fmla="*/ 2233594 h 3290869"/>
              <a:gd name="connsiteX0" fmla="*/ 5543550 w 7620000"/>
              <a:gd name="connsiteY0" fmla="*/ 2233594 h 3290869"/>
              <a:gd name="connsiteX1" fmla="*/ 7620000 w 7620000"/>
              <a:gd name="connsiteY1" fmla="*/ 14269 h 3290869"/>
              <a:gd name="connsiteX2" fmla="*/ 7620000 w 7620000"/>
              <a:gd name="connsiteY2" fmla="*/ 3290869 h 3290869"/>
              <a:gd name="connsiteX3" fmla="*/ 0 w 7620000"/>
              <a:gd name="connsiteY3" fmla="*/ 3290869 h 3290869"/>
              <a:gd name="connsiteX4" fmla="*/ 5543550 w 7620000"/>
              <a:gd name="connsiteY4" fmla="*/ 2233594 h 3290869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4004575 w 7620000"/>
              <a:gd name="connsiteY0" fmla="*/ 1871641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004575 w 7620000"/>
              <a:gd name="connsiteY4" fmla="*/ 1871641 h 3276600"/>
              <a:gd name="connsiteX0" fmla="*/ 4004575 w 7620000"/>
              <a:gd name="connsiteY0" fmla="*/ 1871641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004575 w 7620000"/>
              <a:gd name="connsiteY4" fmla="*/ 1871641 h 3276600"/>
              <a:gd name="connsiteX0" fmla="*/ 3792303 w 7620000"/>
              <a:gd name="connsiteY0" fmla="*/ 181860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3792303 w 7620000"/>
              <a:gd name="connsiteY4" fmla="*/ 1818605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3276600">
                <a:moveTo>
                  <a:pt x="3792303" y="1818605"/>
                </a:moveTo>
                <a:cubicBezTo>
                  <a:pt x="5169121" y="1032046"/>
                  <a:pt x="6397625" y="166687"/>
                  <a:pt x="7620000" y="0"/>
                </a:cubicBezTo>
                <a:lnTo>
                  <a:pt x="7620000" y="3276600"/>
                </a:lnTo>
                <a:lnTo>
                  <a:pt x="0" y="3276600"/>
                </a:lnTo>
                <a:cubicBezTo>
                  <a:pt x="720725" y="2433638"/>
                  <a:pt x="2415485" y="2605164"/>
                  <a:pt x="3792303" y="1818605"/>
                </a:cubicBezTo>
                <a:close/>
              </a:path>
            </a:pathLst>
          </a:cu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99" y="0"/>
            <a:ext cx="3623799" cy="68453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912" y="1295403"/>
            <a:ext cx="3302088" cy="3713763"/>
          </a:xfrm>
        </p:spPr>
        <p:txBody>
          <a:bodyPr anchor="t" anchorCtr="0"/>
          <a:lstStyle>
            <a:lvl1pPr algn="ctr"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487514" y="228601"/>
            <a:ext cx="4146367" cy="914400"/>
          </a:xfrm>
          <a:prstGeom prst="rect">
            <a:avLst/>
          </a:prstGeom>
        </p:spPr>
        <p:txBody>
          <a:bodyPr vert="horz" lIns="121835" tIns="60917" rIns="121835" bIns="60917" rtlCol="0" anchor="t" anchorCtr="0">
            <a:noAutofit/>
          </a:bodyPr>
          <a:lstStyle>
            <a:lvl1pPr algn="ctr" defTabSz="121834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1330389"/>
            <a:ext cx="5209014" cy="5070413"/>
          </a:xfrm>
          <a:solidFill>
            <a:srgbClr val="FFFFFF">
              <a:alpha val="67843"/>
            </a:srgbClr>
          </a:solidFill>
          <a:effectLst>
            <a:softEdge rad="127000"/>
          </a:effectLst>
        </p:spPr>
        <p:txBody>
          <a:bodyPr tIns="182880"/>
          <a:lstStyle>
            <a:lvl1pPr marL="457200" indent="-457200" algn="l"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8692090" y="6474026"/>
            <a:ext cx="3994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400" b="1">
                <a:solidFill>
                  <a:srgbClr val="006032"/>
                </a:solidFill>
              </a:rPr>
              <a:pPr algn="r"/>
              <a:t>‹#›</a:t>
            </a:fld>
            <a:endParaRPr lang="en-US" altLang="zh-CN" sz="1400" b="1" dirty="0">
              <a:solidFill>
                <a:srgbClr val="00603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5" y="206830"/>
            <a:ext cx="2827686" cy="646328"/>
          </a:xfrm>
          <a:prstGeom prst="rect">
            <a:avLst/>
          </a:prstGeom>
        </p:spPr>
      </p:pic>
      <p:sp>
        <p:nvSpPr>
          <p:cNvPr id="19" name="AutoShape 7"/>
          <p:cNvSpPr>
            <a:spLocks noChangeArrowheads="1"/>
          </p:cNvSpPr>
          <p:nvPr/>
        </p:nvSpPr>
        <p:spPr bwMode="auto">
          <a:xfrm flipH="1" flipV="1">
            <a:off x="3505201" y="1066800"/>
            <a:ext cx="5631147" cy="45719"/>
          </a:xfrm>
          <a:prstGeom prst="roundRect">
            <a:avLst>
              <a:gd name="adj" fmla="val 0"/>
            </a:avLst>
          </a:prstGeom>
          <a:gradFill>
            <a:gsLst>
              <a:gs pos="93000">
                <a:srgbClr val="006032"/>
              </a:gs>
              <a:gs pos="100000">
                <a:srgbClr val="006032">
                  <a:alpha val="0"/>
                </a:srgbClr>
              </a:gs>
              <a:gs pos="7000">
                <a:srgbClr val="006032"/>
              </a:gs>
              <a:gs pos="0">
                <a:srgbClr val="006032">
                  <a:alpha val="0"/>
                </a:srgbClr>
              </a:gs>
            </a:gsLst>
            <a:lin ang="3000000" scaled="0"/>
          </a:gradFill>
          <a:ln>
            <a:noFill/>
          </a:ln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3366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8848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61" y="228600"/>
            <a:ext cx="8392311" cy="68899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 flipH="1">
            <a:off x="109653" y="917596"/>
            <a:ext cx="7322829" cy="73004"/>
            <a:chOff x="-75664663" y="1320878"/>
            <a:chExt cx="87088313" cy="610894"/>
          </a:xfrm>
        </p:grpSpPr>
        <p:sp>
          <p:nvSpPr>
            <p:cNvPr id="5" name="Oval 4"/>
            <p:cNvSpPr/>
            <p:nvPr userDrawn="1"/>
          </p:nvSpPr>
          <p:spPr>
            <a:xfrm>
              <a:off x="10814050" y="1322172"/>
              <a:ext cx="609600" cy="609600"/>
            </a:xfrm>
            <a:prstGeom prst="ellipse">
              <a:avLst/>
            </a:prstGeom>
            <a:solidFill>
              <a:srgbClr val="006032"/>
            </a:solidFill>
            <a:ln>
              <a:noFill/>
            </a:ln>
          </p:spPr>
          <p:txBody>
            <a:bodyPr wrap="none" anchor="ctr"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-128"/>
              </a:endParaRPr>
            </a:p>
          </p:txBody>
        </p:sp>
        <p:sp>
          <p:nvSpPr>
            <p:cNvPr id="6" name="AutoShape 7"/>
            <p:cNvSpPr>
              <a:spLocks noChangeArrowheads="1"/>
            </p:cNvSpPr>
            <p:nvPr userDrawn="1"/>
          </p:nvSpPr>
          <p:spPr bwMode="auto">
            <a:xfrm>
              <a:off x="-75664663" y="1320878"/>
              <a:ext cx="86775906" cy="610894"/>
            </a:xfrm>
            <a:prstGeom prst="roundRect">
              <a:avLst>
                <a:gd name="adj" fmla="val 0"/>
              </a:avLst>
            </a:prstGeom>
            <a:gradFill>
              <a:gsLst>
                <a:gs pos="21000">
                  <a:srgbClr val="006032"/>
                </a:gs>
                <a:gs pos="0">
                  <a:srgbClr val="006032">
                    <a:alpha val="0"/>
                  </a:srgbClr>
                </a:gs>
              </a:gsLst>
              <a:lin ang="3000000" scaled="0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3366"/>
                </a:solidFill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11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61" y="228600"/>
            <a:ext cx="8392311" cy="68899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flipH="1">
            <a:off x="109653" y="917596"/>
            <a:ext cx="7322829" cy="73004"/>
            <a:chOff x="-75664663" y="1320878"/>
            <a:chExt cx="87088313" cy="610894"/>
          </a:xfrm>
        </p:grpSpPr>
        <p:sp>
          <p:nvSpPr>
            <p:cNvPr id="5" name="Oval 4"/>
            <p:cNvSpPr/>
            <p:nvPr userDrawn="1"/>
          </p:nvSpPr>
          <p:spPr>
            <a:xfrm>
              <a:off x="10814050" y="1322172"/>
              <a:ext cx="609600" cy="609600"/>
            </a:xfrm>
            <a:prstGeom prst="ellipse">
              <a:avLst/>
            </a:prstGeom>
            <a:solidFill>
              <a:srgbClr val="006032"/>
            </a:solidFill>
            <a:ln>
              <a:noFill/>
            </a:ln>
          </p:spPr>
          <p:txBody>
            <a:bodyPr wrap="none" anchor="ctr"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-128"/>
              </a:endParaRPr>
            </a:p>
          </p:txBody>
        </p:sp>
        <p:sp>
          <p:nvSpPr>
            <p:cNvPr id="6" name="AutoShape 7"/>
            <p:cNvSpPr>
              <a:spLocks noChangeArrowheads="1"/>
            </p:cNvSpPr>
            <p:nvPr userDrawn="1"/>
          </p:nvSpPr>
          <p:spPr bwMode="auto">
            <a:xfrm>
              <a:off x="-75664663" y="1320878"/>
              <a:ext cx="86775906" cy="610894"/>
            </a:xfrm>
            <a:prstGeom prst="roundRect">
              <a:avLst>
                <a:gd name="adj" fmla="val 0"/>
              </a:avLst>
            </a:prstGeom>
            <a:gradFill>
              <a:gsLst>
                <a:gs pos="21000">
                  <a:srgbClr val="006032"/>
                </a:gs>
                <a:gs pos="0">
                  <a:srgbClr val="006032">
                    <a:alpha val="0"/>
                  </a:srgbClr>
                </a:gs>
              </a:gsLst>
              <a:lin ang="3000000" scaled="0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3366"/>
                </a:solidFill>
                <a:ea typeface="ＭＳ Ｐゴシック" charset="-128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3" y="3822253"/>
            <a:ext cx="4527769" cy="3035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23" y="4999757"/>
            <a:ext cx="4307049" cy="1844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34046"/>
            <a:ext cx="3615666" cy="2323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402" y="5166424"/>
            <a:ext cx="5204216" cy="16778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380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Roberta Maglione - Telecom Italia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2E4A8-8751-854F-AA03-A6165209BEC9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536743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flipH="1">
            <a:off x="109653" y="917596"/>
            <a:ext cx="7322829" cy="73004"/>
            <a:chOff x="-75664663" y="1320878"/>
            <a:chExt cx="87088313" cy="610894"/>
          </a:xfrm>
        </p:grpSpPr>
        <p:sp>
          <p:nvSpPr>
            <p:cNvPr id="4" name="Oval 3"/>
            <p:cNvSpPr/>
            <p:nvPr userDrawn="1"/>
          </p:nvSpPr>
          <p:spPr>
            <a:xfrm>
              <a:off x="10814050" y="1322172"/>
              <a:ext cx="609600" cy="609600"/>
            </a:xfrm>
            <a:prstGeom prst="ellipse">
              <a:avLst/>
            </a:prstGeom>
            <a:solidFill>
              <a:srgbClr val="006032"/>
            </a:solidFill>
            <a:ln>
              <a:noFill/>
            </a:ln>
          </p:spPr>
          <p:txBody>
            <a:bodyPr wrap="none" anchor="ctr"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-128"/>
              </a:endParaRPr>
            </a:p>
          </p:txBody>
        </p:sp>
        <p:sp>
          <p:nvSpPr>
            <p:cNvPr id="5" name="AutoShape 7"/>
            <p:cNvSpPr>
              <a:spLocks noChangeArrowheads="1"/>
            </p:cNvSpPr>
            <p:nvPr userDrawn="1"/>
          </p:nvSpPr>
          <p:spPr bwMode="auto">
            <a:xfrm>
              <a:off x="-75664663" y="1320878"/>
              <a:ext cx="86775906" cy="610894"/>
            </a:xfrm>
            <a:prstGeom prst="roundRect">
              <a:avLst>
                <a:gd name="adj" fmla="val 0"/>
              </a:avLst>
            </a:prstGeom>
            <a:gradFill>
              <a:gsLst>
                <a:gs pos="21000">
                  <a:srgbClr val="006032"/>
                </a:gs>
                <a:gs pos="0">
                  <a:srgbClr val="006032">
                    <a:alpha val="0"/>
                  </a:srgbClr>
                </a:gs>
              </a:gsLst>
              <a:lin ang="3000000" scaled="0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3366"/>
                </a:solidFill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55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90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9" y="1"/>
            <a:ext cx="9143999" cy="6857999"/>
          </a:xfrm>
          <a:prstGeom prst="rect">
            <a:avLst/>
          </a:prstGeom>
          <a:pattFill prst="dkUpDiag">
            <a:fgClr>
              <a:srgbClr val="00703C"/>
            </a:fgClr>
            <a:bgClr>
              <a:srgbClr val="7BC143"/>
            </a:bgClr>
          </a:patt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Rectangle 1"/>
          <p:cNvSpPr/>
          <p:nvPr/>
        </p:nvSpPr>
        <p:spPr>
          <a:xfrm>
            <a:off x="1" y="0"/>
            <a:ext cx="9140652" cy="6858000"/>
          </a:xfrm>
          <a:prstGeom prst="rect">
            <a:avLst/>
          </a:prstGeom>
          <a:gradFill>
            <a:gsLst>
              <a:gs pos="100000">
                <a:srgbClr val="00703C">
                  <a:alpha val="97000"/>
                </a:srgbClr>
              </a:gs>
              <a:gs pos="0">
                <a:srgbClr val="00703C">
                  <a:alpha val="98000"/>
                </a:srgbClr>
              </a:gs>
              <a:gs pos="29000">
                <a:schemeClr val="bg1">
                  <a:lumMod val="95000"/>
                  <a:alpha val="81000"/>
                </a:schemeClr>
              </a:gs>
              <a:gs pos="7000">
                <a:srgbClr val="7BC143">
                  <a:alpha val="96000"/>
                </a:srgbClr>
              </a:gs>
              <a:gs pos="93000">
                <a:srgbClr val="7BC143">
                  <a:alpha val="97000"/>
                </a:srgbClr>
              </a:gs>
              <a:gs pos="69000">
                <a:schemeClr val="bg1">
                  <a:alpha val="77000"/>
                </a:schemeClr>
              </a:gs>
            </a:gsLst>
            <a:lin ang="3000000" scaled="0"/>
          </a:gra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1"/>
          </a:p>
        </p:txBody>
      </p:sp>
      <p:sp>
        <p:nvSpPr>
          <p:cNvPr id="3" name="Rectangle 2"/>
          <p:cNvSpPr/>
          <p:nvPr/>
        </p:nvSpPr>
        <p:spPr>
          <a:xfrm>
            <a:off x="0" y="19052"/>
            <a:ext cx="9139232" cy="6857999"/>
          </a:xfrm>
          <a:prstGeom prst="rect">
            <a:avLst/>
          </a:prstGeom>
          <a:gradFill>
            <a:gsLst>
              <a:gs pos="0">
                <a:srgbClr val="006032">
                  <a:alpha val="48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5000">
                <a:srgbClr val="97C642">
                  <a:alpha val="52000"/>
                </a:srgbClr>
              </a:gs>
              <a:gs pos="100000">
                <a:srgbClr val="97C642">
                  <a:alpha val="0"/>
                </a:srgbClr>
              </a:gs>
              <a:gs pos="88000">
                <a:srgbClr val="97C642">
                  <a:alpha val="34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799033" y="6603956"/>
            <a:ext cx="344967" cy="25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051" b="1">
                <a:solidFill>
                  <a:srgbClr val="006032"/>
                </a:solidFill>
              </a:rPr>
              <a:pPr algn="r"/>
              <a:t>‹#›</a:t>
            </a:fld>
            <a:endParaRPr lang="en-US" altLang="zh-CN" sz="1051" b="1" dirty="0">
              <a:solidFill>
                <a:srgbClr val="00603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6" y="6519638"/>
            <a:ext cx="1312858" cy="3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344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92090" y="6474026"/>
            <a:ext cx="3994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400" b="1">
                <a:solidFill>
                  <a:srgbClr val="006032"/>
                </a:solidFill>
              </a:rPr>
              <a:pPr algn="r"/>
              <a:t>‹#›</a:t>
            </a:fld>
            <a:endParaRPr lang="en-US" altLang="zh-CN" sz="1400" b="1" dirty="0">
              <a:solidFill>
                <a:srgbClr val="00603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38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38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247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5" y="1795464"/>
            <a:ext cx="4100513" cy="42846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0" y="1795463"/>
            <a:ext cx="4098925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0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Roberta Maglione - Telecom Italia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8C632-2012-0D48-A97B-ABB2C5CABCC2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61888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Roberta Maglione - Telecom Italia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058B9-45D1-DA4B-83A8-0C6F1DD81688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4653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Roberta Maglione - Telecom Italia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3FB53-15A8-5241-B0A5-E112A0D17026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51085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Roberta Maglione - Telecom Italia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CD314-299E-D64A-8192-0B81530747D7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35910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theme" Target="../theme/theme5.xml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fr-FR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2296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fr-FR"/>
              <a:t>Innovazione tecnologica, un nuovo patto con i clienti e con gli stakeholders, soluzioni integrate rivolte ai mercati consumer e business, infrastrutture di rete avanzate, diffusione della banda larga fissa e mobile, integrazione di prodotti e tecnologie. Su queste basi, la nostra strategia industriale punta al rafforzamento nel mercato domestico. </a:t>
            </a:r>
          </a:p>
          <a:p>
            <a:pPr lvl="1"/>
            <a:r>
              <a:rPr lang="it-IT" altLang="fr-FR"/>
              <a:t>Innovazione tecnologica, un nuovo patto con i clienti e con gli stakeholders, soluzioni integrate rivolte ai mercati consumer e business, infrastrutture di rete avanzate, diffusione della banda larga fissa e mobile, integrazione di prodotti e tecnologie. </a:t>
            </a:r>
          </a:p>
          <a:p>
            <a:pPr lvl="2"/>
            <a:r>
              <a:rPr lang="it-IT" altLang="fr-FR"/>
              <a:t>Innovazione tecnologica, un nuovo patto con i clienti e con gli stakeholders, soluzioni integrate rivolte ai mercati consumer e business, infrastrutture di rete avanzate. </a:t>
            </a:r>
          </a:p>
          <a:p>
            <a:pPr lvl="3"/>
            <a:r>
              <a:rPr lang="it-IT" altLang="fr-FR"/>
              <a:t>Innovazione tecnologica, un nuovo patto con i clienti e con gli stakeholders, soluzioni integrate rivolte ai mercati consumer e business, infrastrutture di rete avanzate, diffusione della banda larga fissa e mobile, integrazione di prodotti e tecnologie.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381750"/>
            <a:ext cx="39608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7E7E7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Roberta Maglione - Telecom Italia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7E7E7E"/>
                </a:solidFill>
                <a:latin typeface="Franklin Gothic Dem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C628FBA-DF68-BE48-9A76-11310AC6C592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468313" y="260350"/>
            <a:ext cx="8207375" cy="339725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en-US" sz="1000" smtClean="0">
                <a:solidFill>
                  <a:schemeClr val="tx2"/>
                </a:solidFill>
                <a:latin typeface="Franklin Gothic Demi" pitchFamily="34" charset="0"/>
                <a:ea typeface="+mn-ea"/>
              </a:rPr>
              <a:t>Bbf2012.814</a:t>
            </a:r>
          </a:p>
          <a:p>
            <a:pPr eaLnBrk="1" hangingPunct="1">
              <a:defRPr/>
            </a:pPr>
            <a:endParaRPr lang="it-IT" altLang="en-US" sz="1000" smtClean="0">
              <a:solidFill>
                <a:srgbClr val="7E7E7E"/>
              </a:solidFill>
              <a:latin typeface="Franklin Gothic Demi" pitchFamily="34" charset="0"/>
              <a:ea typeface="+mn-ea"/>
            </a:endParaRPr>
          </a:p>
        </p:txBody>
      </p:sp>
      <p:pic>
        <p:nvPicPr>
          <p:cNvPr id="1031" name="Picture 9" descr="marchio_telecom_color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396038"/>
            <a:ext cx="13128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71" r:id="rId1"/>
    <p:sldLayoutId id="2147490118" r:id="rId2"/>
    <p:sldLayoutId id="2147490119" r:id="rId3"/>
    <p:sldLayoutId id="2147490120" r:id="rId4"/>
    <p:sldLayoutId id="2147490121" r:id="rId5"/>
    <p:sldLayoutId id="2147490122" r:id="rId6"/>
    <p:sldLayoutId id="2147490123" r:id="rId7"/>
    <p:sldLayoutId id="2147490124" r:id="rId8"/>
    <p:sldLayoutId id="2147490125" r:id="rId9"/>
    <p:sldLayoutId id="2147490126" r:id="rId10"/>
    <p:sldLayoutId id="214749012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charset="0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46088" indent="11113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charset="0"/>
        <a:defRPr sz="1600">
          <a:solidFill>
            <a:schemeClr val="tx1"/>
          </a:solidFill>
          <a:latin typeface="+mn-lt"/>
          <a:ea typeface="Arial" charset="0"/>
          <a:cs typeface="+mn-cs"/>
        </a:defRPr>
      </a:lvl2pPr>
      <a:lvl3pPr marL="893763" indent="20638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charset="0"/>
        <a:defRPr sz="1400">
          <a:solidFill>
            <a:schemeClr val="tx1"/>
          </a:solidFill>
          <a:latin typeface="+mn-lt"/>
          <a:ea typeface="Arial" charset="0"/>
          <a:cs typeface="+mn-cs"/>
        </a:defRPr>
      </a:lvl3pPr>
      <a:lvl4pPr marL="1339850" indent="3175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charset="0"/>
        <a:defRPr sz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71688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pitchFamily="34" charset="0"/>
          <a:ea typeface="Arial" charset="0"/>
          <a:cs typeface="+mn-cs"/>
        </a:defRPr>
      </a:lvl5pPr>
      <a:lvl6pPr marL="25288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6pPr>
      <a:lvl7pPr marL="29860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7pPr>
      <a:lvl8pPr marL="34432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8pPr>
      <a:lvl9pPr marL="39004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fr-FR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2296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fr-FR"/>
              <a:t>Innovazione tecnologica, un nuovo patto con i clienti e con gli stakeholders, soluzioni integrate rivolte ai mercati consumer e business, infrastrutture di rete avanzate, diffusione della banda larga fissa e mobile, integrazione di prodotti e tecnologie. Su queste basi, la nostra strategia industriale punta al rafforzamento nel mercato domestico. </a:t>
            </a:r>
          </a:p>
          <a:p>
            <a:pPr lvl="1"/>
            <a:r>
              <a:rPr lang="it-IT" altLang="fr-FR"/>
              <a:t>Innovazione tecnologica, un nuovo patto con i clienti e con gli stakeholders, soluzioni integrate rivolte ai mercati consumer e business, infrastrutture di rete avanzate, diffusione della banda larga fissa e mobile, integrazione di prodotti e tecnologie. </a:t>
            </a:r>
          </a:p>
          <a:p>
            <a:pPr lvl="2"/>
            <a:r>
              <a:rPr lang="it-IT" altLang="fr-FR"/>
              <a:t>Innovazione tecnologica, un nuovo patto con i clienti e con gli stakeholders, soluzioni integrate rivolte ai mercati consumer e business, infrastrutture di rete avanzate. </a:t>
            </a:r>
          </a:p>
          <a:p>
            <a:pPr lvl="3"/>
            <a:r>
              <a:rPr lang="it-IT" altLang="fr-FR"/>
              <a:t>Innovazione tecnologica, un nuovo patto con i clienti e con gli stakeholders, soluzioni integrate rivolte ai mercati consumer e business, infrastrutture di rete avanzate.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68313" y="260350"/>
            <a:ext cx="8207375" cy="339725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sz="1000" smtClean="0">
                <a:solidFill>
                  <a:srgbClr val="FF0000"/>
                </a:solidFill>
                <a:latin typeface="Franklin Gothic Demi" panose="020B0703020102020204" pitchFamily="34" charset="0"/>
                <a:ea typeface="+mn-ea"/>
              </a:rPr>
              <a:t>IP/MPLS end-to-end</a:t>
            </a:r>
          </a:p>
          <a:p>
            <a:pPr eaLnBrk="1" hangingPunct="1">
              <a:defRPr/>
            </a:pPr>
            <a:r>
              <a:rPr lang="it-IT" sz="1000" smtClean="0">
                <a:solidFill>
                  <a:srgbClr val="7E7E7E"/>
                </a:solidFill>
                <a:latin typeface="Franklin Gothic Demi" panose="020B0703020102020204" pitchFamily="34" charset="0"/>
                <a:ea typeface="+mn-ea"/>
              </a:rPr>
              <a:t>Sintesi</a:t>
            </a:r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381750"/>
            <a:ext cx="39608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7E7E7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7E7E7E"/>
                </a:solidFill>
                <a:latin typeface="Franklin Gothic Dem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05E3946-D700-D941-8FAC-18CF96613B2B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  <p:pic>
        <p:nvPicPr>
          <p:cNvPr id="2055" name="Picture 8" descr="marchio_telecom_color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396038"/>
            <a:ext cx="13128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28" r:id="rId1"/>
    <p:sldLayoutId id="2147490129" r:id="rId2"/>
    <p:sldLayoutId id="2147490130" r:id="rId3"/>
    <p:sldLayoutId id="2147490131" r:id="rId4"/>
    <p:sldLayoutId id="2147490132" r:id="rId5"/>
    <p:sldLayoutId id="2147490133" r:id="rId6"/>
    <p:sldLayoutId id="2147490134" r:id="rId7"/>
    <p:sldLayoutId id="2147490135" r:id="rId8"/>
    <p:sldLayoutId id="2147490136" r:id="rId9"/>
    <p:sldLayoutId id="2147490137" r:id="rId10"/>
    <p:sldLayoutId id="214749013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tx2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tx2"/>
        </a:buClr>
        <a:buSzPct val="50000"/>
        <a:buFont typeface="Franklin Gothic Demi" charset="0"/>
        <a:buChar char="►"/>
        <a:defRPr sz="1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tx2"/>
        </a:buClr>
        <a:buSzPct val="50000"/>
        <a:buFont typeface="Franklin Gothic Demi" charset="0"/>
        <a:buChar char="►"/>
        <a:defRPr sz="1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tx2"/>
        </a:buClr>
        <a:buSzPct val="50000"/>
        <a:buFont typeface="Franklin Gothic Demi" charset="0"/>
        <a:buChar char="►"/>
        <a:defRPr sz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pitchFamily="34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8025" y="2062163"/>
            <a:ext cx="6697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fr-FR"/>
              <a:t>Fare clic per modificare lo stile del titolo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8025" y="3213100"/>
            <a:ext cx="669766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fr-FR"/>
              <a:t>Fare clic per modificare gli stili del testo dello sch</a:t>
            </a:r>
          </a:p>
        </p:txBody>
      </p:sp>
      <p:sp>
        <p:nvSpPr>
          <p:cNvPr id="3840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Franklin Gothic Demi" pitchFamily="34" charset="0"/>
                <a:ea typeface="+mn-ea"/>
              </a:defRPr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39" r:id="rId1"/>
    <p:sldLayoutId id="2147490140" r:id="rId2"/>
    <p:sldLayoutId id="2147490141" r:id="rId3"/>
    <p:sldLayoutId id="2147490142" r:id="rId4"/>
    <p:sldLayoutId id="2147490143" r:id="rId5"/>
    <p:sldLayoutId id="2147490144" r:id="rId6"/>
    <p:sldLayoutId id="2147490145" r:id="rId7"/>
    <p:sldLayoutId id="2147490146" r:id="rId8"/>
    <p:sldLayoutId id="2147490147" r:id="rId9"/>
    <p:sldLayoutId id="2147490148" r:id="rId10"/>
    <p:sldLayoutId id="214749014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buFont typeface="Franklin Gothic Demi" charset="0"/>
        <a:buChar char="►"/>
        <a:defRPr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j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j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j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j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j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j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j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j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2296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fr-FR"/>
              <a:t>[Citazione o Highlight] Innovazione tecnologica, un nuovo patto con i clienti e con gli stakeholders, soluzioni integrate rivolte ai mercati consumer e business, infrastrutture di rete avanzate, diffusione della banda larga fissa e mobile, integrazione di prodotti e tecnologie. </a:t>
            </a:r>
          </a:p>
        </p:txBody>
      </p:sp>
      <p:sp>
        <p:nvSpPr>
          <p:cNvPr id="4055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381750"/>
            <a:ext cx="39608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7E7E7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4055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7E7E7E"/>
                </a:solidFill>
                <a:latin typeface="Franklin Gothic Dem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2C72B5D-640B-3C45-BCE6-573937432C31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468313" y="260350"/>
            <a:ext cx="8207375" cy="339725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sz="1000" smtClean="0">
                <a:solidFill>
                  <a:srgbClr val="FF0000"/>
                </a:solidFill>
                <a:latin typeface="Franklin Gothic Demi" panose="020B0703020102020204" pitchFamily="34" charset="0"/>
                <a:ea typeface="+mn-ea"/>
              </a:rPr>
              <a:t>IP/MPLS end-to-end</a:t>
            </a:r>
          </a:p>
          <a:p>
            <a:pPr eaLnBrk="1" hangingPunct="1">
              <a:defRPr/>
            </a:pPr>
            <a:r>
              <a:rPr lang="it-IT" sz="1000" smtClean="0">
                <a:solidFill>
                  <a:srgbClr val="7E7E7E"/>
                </a:solidFill>
                <a:latin typeface="Franklin Gothic Demi" panose="020B0703020102020204" pitchFamily="34" charset="0"/>
                <a:ea typeface="+mn-ea"/>
              </a:rPr>
              <a:t>Sintesi</a:t>
            </a:r>
          </a:p>
        </p:txBody>
      </p:sp>
      <p:sp>
        <p:nvSpPr>
          <p:cNvPr id="410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fr-FR"/>
              <a:t>Fare clic per modificare lo stile del titolo</a:t>
            </a:r>
          </a:p>
        </p:txBody>
      </p:sp>
      <p:pic>
        <p:nvPicPr>
          <p:cNvPr id="4103" name="Picture 9" descr="marchio_telecom_color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396038"/>
            <a:ext cx="13128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50" r:id="rId1"/>
    <p:sldLayoutId id="2147490151" r:id="rId2"/>
    <p:sldLayoutId id="2147490152" r:id="rId3"/>
    <p:sldLayoutId id="2147490153" r:id="rId4"/>
    <p:sldLayoutId id="2147490154" r:id="rId5"/>
    <p:sldLayoutId id="2147490155" r:id="rId6"/>
    <p:sldLayoutId id="2147490156" r:id="rId7"/>
    <p:sldLayoutId id="2147490157" r:id="rId8"/>
    <p:sldLayoutId id="2147490158" r:id="rId9"/>
    <p:sldLayoutId id="2147490159" r:id="rId10"/>
    <p:sldLayoutId id="214749016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defRPr sz="2800">
          <a:solidFill>
            <a:srgbClr val="0070B0"/>
          </a:solidFill>
          <a:latin typeface="+mn-lt"/>
          <a:ea typeface="ＭＳ Ｐゴシック" charset="0"/>
          <a:cs typeface="+mn-cs"/>
        </a:defRPr>
      </a:lvl1pPr>
      <a:lvl2pPr marL="446088" indent="111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defRPr sz="1600">
          <a:solidFill>
            <a:schemeClr val="tx1"/>
          </a:solidFill>
          <a:latin typeface="+mn-lt"/>
          <a:ea typeface="Arial" charset="0"/>
          <a:cs typeface="+mn-cs"/>
        </a:defRPr>
      </a:lvl2pPr>
      <a:lvl3pPr marL="893763" indent="206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defRPr sz="1400">
          <a:solidFill>
            <a:schemeClr val="tx1"/>
          </a:solidFill>
          <a:latin typeface="+mn-lt"/>
          <a:ea typeface="Arial" charset="0"/>
          <a:cs typeface="+mn-cs"/>
        </a:defRPr>
      </a:lvl3pPr>
      <a:lvl4pPr marL="1339850" indent="31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defRPr sz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71688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pitchFamily="34" charset="0"/>
          <a:ea typeface="Arial" charset="0"/>
          <a:cs typeface="+mn-cs"/>
        </a:defRPr>
      </a:lvl5pPr>
      <a:lvl6pPr marL="25288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6pPr>
      <a:lvl7pPr marL="29860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7pPr>
      <a:lvl8pPr marL="34432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8pPr>
      <a:lvl9pPr marL="39004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8767" cy="6858000"/>
          </a:xfrm>
          <a:prstGeom prst="rect">
            <a:avLst/>
          </a:prstGeom>
          <a:gradFill>
            <a:gsLst>
              <a:gs pos="0">
                <a:srgbClr val="006032"/>
              </a:gs>
              <a:gs pos="100000">
                <a:srgbClr val="006032"/>
              </a:gs>
              <a:gs pos="29000">
                <a:schemeClr val="bg1">
                  <a:lumMod val="95000"/>
                </a:schemeClr>
              </a:gs>
              <a:gs pos="6000">
                <a:srgbClr val="97C642"/>
              </a:gs>
              <a:gs pos="87000">
                <a:srgbClr val="97C642"/>
              </a:gs>
              <a:gs pos="69000">
                <a:schemeClr val="bg1"/>
              </a:gs>
            </a:gsLst>
            <a:lin ang="3000000" scaled="0"/>
          </a:gra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78933" y="105669"/>
            <a:ext cx="8743651" cy="5887237"/>
          </a:xfrm>
          <a:prstGeom prst="roundRect">
            <a:avLst>
              <a:gd name="adj" fmla="val 1695"/>
            </a:avLst>
          </a:pr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654311" y="2286000"/>
            <a:ext cx="7431993" cy="4419600"/>
            <a:chOff x="3153239" y="1294968"/>
            <a:chExt cx="6618037" cy="2954750"/>
          </a:xfrm>
        </p:grpSpPr>
        <p:sp>
          <p:nvSpPr>
            <p:cNvPr id="22" name="Cloud 2"/>
            <p:cNvSpPr/>
            <p:nvPr/>
          </p:nvSpPr>
          <p:spPr>
            <a:xfrm>
              <a:off x="5123076" y="1294968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>
                    <a:alpha val="48000"/>
                  </a:srgbClr>
                </a:gs>
                <a:gs pos="100000">
                  <a:srgbClr val="006032">
                    <a:alpha val="52000"/>
                  </a:srgbClr>
                </a:gs>
                <a:gs pos="34000">
                  <a:schemeClr val="bg1">
                    <a:lumMod val="95000"/>
                    <a:alpha val="50000"/>
                  </a:schemeClr>
                </a:gs>
                <a:gs pos="6000">
                  <a:srgbClr val="97C642">
                    <a:alpha val="52000"/>
                  </a:srgbClr>
                </a:gs>
                <a:gs pos="91000">
                  <a:srgbClr val="97C642">
                    <a:alpha val="51000"/>
                  </a:srgbClr>
                </a:gs>
                <a:gs pos="62000">
                  <a:schemeClr val="bg1">
                    <a:alpha val="48000"/>
                  </a:schemeClr>
                </a:gs>
              </a:gsLst>
              <a:lin ang="84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3" name="Cloud 2"/>
            <p:cNvSpPr/>
            <p:nvPr/>
          </p:nvSpPr>
          <p:spPr>
            <a:xfrm>
              <a:off x="4002308" y="1497879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/>
                </a:gs>
                <a:gs pos="100000">
                  <a:srgbClr val="006032"/>
                </a:gs>
                <a:gs pos="29000">
                  <a:schemeClr val="bg1">
                    <a:lumMod val="95000"/>
                  </a:schemeClr>
                </a:gs>
                <a:gs pos="6000">
                  <a:srgbClr val="97C642"/>
                </a:gs>
                <a:gs pos="87000">
                  <a:srgbClr val="97C642"/>
                </a:gs>
                <a:gs pos="69000">
                  <a:schemeClr val="bg1"/>
                </a:gs>
              </a:gsLst>
              <a:lin ang="30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loud 2"/>
            <p:cNvSpPr/>
            <p:nvPr/>
          </p:nvSpPr>
          <p:spPr>
            <a:xfrm>
              <a:off x="3153239" y="1752599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>
                    <a:alpha val="48000"/>
                  </a:srgbClr>
                </a:gs>
                <a:gs pos="100000">
                  <a:srgbClr val="006032">
                    <a:alpha val="52000"/>
                  </a:srgbClr>
                </a:gs>
                <a:gs pos="34000">
                  <a:schemeClr val="bg1">
                    <a:lumMod val="95000"/>
                    <a:alpha val="50000"/>
                  </a:schemeClr>
                </a:gs>
                <a:gs pos="6000">
                  <a:srgbClr val="97C642">
                    <a:alpha val="52000"/>
                  </a:srgbClr>
                </a:gs>
                <a:gs pos="91000">
                  <a:srgbClr val="97C642">
                    <a:alpha val="51000"/>
                  </a:srgbClr>
                </a:gs>
                <a:gs pos="62000">
                  <a:schemeClr val="bg1">
                    <a:alpha val="48000"/>
                  </a:schemeClr>
                </a:gs>
              </a:gsLst>
              <a:lin ang="84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139425" y="105668"/>
            <a:ext cx="7478184" cy="6295132"/>
          </a:xfrm>
          <a:prstGeom prst="rect">
            <a:avLst/>
          </a:prstGeom>
          <a:gradFill>
            <a:gsLst>
              <a:gs pos="89000">
                <a:schemeClr val="bg1"/>
              </a:gs>
              <a:gs pos="18000">
                <a:schemeClr val="bg1"/>
              </a:gs>
              <a:gs pos="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2873" y="917597"/>
            <a:ext cx="4491917" cy="5940403"/>
          </a:xfrm>
          <a:prstGeom prst="rect">
            <a:avLst/>
          </a:prstGeom>
          <a:gradFill>
            <a:gsLst>
              <a:gs pos="87000">
                <a:schemeClr val="bg1"/>
              </a:gs>
              <a:gs pos="25000">
                <a:schemeClr val="bg1"/>
              </a:gs>
              <a:gs pos="9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420839" y="10298"/>
            <a:ext cx="4327462" cy="6847702"/>
          </a:xfrm>
          <a:prstGeom prst="rect">
            <a:avLst/>
          </a:prstGeom>
          <a:gradFill>
            <a:gsLst>
              <a:gs pos="89000">
                <a:schemeClr val="bg1"/>
              </a:gs>
              <a:gs pos="18000">
                <a:schemeClr val="bg1"/>
              </a:gs>
              <a:gs pos="100000">
                <a:schemeClr val="bg1">
                  <a:alpha val="0"/>
                </a:schemeClr>
              </a:gs>
              <a:gs pos="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 rot="10800000">
            <a:off x="8519462" y="105664"/>
            <a:ext cx="629306" cy="6510751"/>
          </a:xfrm>
          <a:prstGeom prst="rect">
            <a:avLst/>
          </a:prstGeom>
          <a:gradFill>
            <a:gsLst>
              <a:gs pos="87000">
                <a:schemeClr val="bg1"/>
              </a:gs>
              <a:gs pos="17000">
                <a:schemeClr val="bg1"/>
              </a:gs>
              <a:gs pos="1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49300" y="6550224"/>
            <a:ext cx="3994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6862" y="228601"/>
            <a:ext cx="8791677" cy="6387814"/>
          </a:xfrm>
          <a:prstGeom prst="roundRect">
            <a:avLst>
              <a:gd name="adj" fmla="val 11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861" y="228600"/>
            <a:ext cx="8667254" cy="697244"/>
          </a:xfrm>
          <a:prstGeom prst="rect">
            <a:avLst/>
          </a:prstGeom>
        </p:spPr>
        <p:txBody>
          <a:bodyPr vert="horz" lIns="121835" tIns="60917" rIns="121835" bIns="60917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6" y="6519638"/>
            <a:ext cx="1312858" cy="3000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66419" y="6324599"/>
            <a:ext cx="1543781" cy="533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862" y="1079788"/>
            <a:ext cx="8732598" cy="54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006032"/>
              </a:buClr>
              <a:buSzPct val="75000"/>
              <a:buFont typeface="Wingdings" charset="2"/>
              <a:buChar char="l"/>
            </a:pPr>
            <a:r>
              <a:rPr lang="en-GB" smtClean="0"/>
              <a:t>Click to edit Master text styles</a:t>
            </a:r>
          </a:p>
          <a:p>
            <a:pPr marL="342900" lvl="1" indent="-342900" eaLnBrk="0" fontAlgn="base" hangingPunct="0">
              <a:spcAft>
                <a:spcPct val="0"/>
              </a:spcAft>
              <a:buClr>
                <a:srgbClr val="006032"/>
              </a:buClr>
              <a:buSzPct val="75000"/>
              <a:buFont typeface="Wingdings" charset="2"/>
              <a:buChar char="l"/>
            </a:pPr>
            <a:r>
              <a:rPr lang="en-GB" smtClean="0"/>
              <a:t>Second level</a:t>
            </a:r>
          </a:p>
          <a:p>
            <a:pPr marL="342900" lvl="2" indent="-342900" eaLnBrk="0" fontAlgn="base" hangingPunct="0">
              <a:spcAft>
                <a:spcPct val="0"/>
              </a:spcAft>
              <a:buClr>
                <a:srgbClr val="006032"/>
              </a:buClr>
              <a:buSzPct val="75000"/>
              <a:buFont typeface="Wingdings" charset="2"/>
              <a:buChar char="l"/>
            </a:pPr>
            <a:r>
              <a:rPr lang="en-GB" smtClean="0"/>
              <a:t>Third level</a:t>
            </a:r>
          </a:p>
          <a:p>
            <a:pPr marL="342900" lvl="3" indent="-342900" eaLnBrk="0" fontAlgn="base" hangingPunct="0">
              <a:spcAft>
                <a:spcPct val="0"/>
              </a:spcAft>
              <a:buClr>
                <a:srgbClr val="006032"/>
              </a:buClr>
              <a:buSzPct val="75000"/>
              <a:buFont typeface="Wingdings" charset="2"/>
              <a:buChar char="l"/>
            </a:pPr>
            <a:r>
              <a:rPr lang="en-GB" smtClean="0"/>
              <a:t>Fourth level</a:t>
            </a:r>
          </a:p>
          <a:p>
            <a:pPr marL="342900" lvl="4" indent="-342900" eaLnBrk="0" fontAlgn="base" hangingPunct="0">
              <a:spcAft>
                <a:spcPct val="0"/>
              </a:spcAft>
              <a:buClr>
                <a:srgbClr val="006032"/>
              </a:buClr>
              <a:buSzPct val="75000"/>
              <a:buFont typeface="Wingdings" charset="2"/>
              <a:buChar char="l"/>
            </a:pPr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5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76" r:id="rId1"/>
    <p:sldLayoutId id="2147490177" r:id="rId2"/>
    <p:sldLayoutId id="2147490178" r:id="rId3"/>
    <p:sldLayoutId id="2147490179" r:id="rId4"/>
    <p:sldLayoutId id="2147490180" r:id="rId5"/>
    <p:sldLayoutId id="2147490181" r:id="rId6"/>
    <p:sldLayoutId id="2147490182" r:id="rId7"/>
    <p:sldLayoutId id="2147490183" r:id="rId8"/>
    <p:sldLayoutId id="2147490184" r:id="rId9"/>
    <p:sldLayoutId id="214749018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8347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456880" indent="-456880" algn="l" defTabSz="1218347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800" kern="1200" smtClean="0">
          <a:solidFill>
            <a:srgbClr val="000000"/>
          </a:solidFill>
          <a:latin typeface="Calibri" panose="020F0502020204030204" pitchFamily="34" charset="0"/>
          <a:ea typeface="ＭＳ Ｐゴシック" charset="-128"/>
          <a:cs typeface="+mn-cs"/>
        </a:defRPr>
      </a:lvl1pPr>
      <a:lvl2pPr marL="989907" indent="-380733" algn="l" defTabSz="1218347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kern="1200" smtClean="0">
          <a:solidFill>
            <a:srgbClr val="000000"/>
          </a:solidFill>
          <a:latin typeface="Calibri" panose="020F0502020204030204" pitchFamily="34" charset="0"/>
          <a:ea typeface="ＭＳ Ｐゴシック" charset="-128"/>
          <a:cs typeface="+mn-cs"/>
        </a:defRPr>
      </a:lvl2pPr>
      <a:lvl3pPr marL="1522933" indent="-304587" algn="l" defTabSz="1218347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000" kern="1200" smtClean="0">
          <a:solidFill>
            <a:srgbClr val="000000"/>
          </a:solidFill>
          <a:latin typeface="Calibri" panose="020F0502020204030204" pitchFamily="34" charset="0"/>
          <a:ea typeface="ＭＳ Ｐゴシック" charset="-128"/>
          <a:cs typeface="+mn-cs"/>
        </a:defRPr>
      </a:lvl3pPr>
      <a:lvl4pPr marL="2132106" indent="-304587" algn="l" defTabSz="1218347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700" kern="1200" smtClean="0">
          <a:solidFill>
            <a:srgbClr val="000000"/>
          </a:solidFill>
          <a:latin typeface="Calibri" panose="020F0502020204030204" pitchFamily="34" charset="0"/>
          <a:ea typeface="ＭＳ Ｐゴシック" charset="-128"/>
          <a:cs typeface="+mn-cs"/>
        </a:defRPr>
      </a:lvl4pPr>
      <a:lvl5pPr marL="2741280" indent="-304587" algn="l" defTabSz="1218347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US" sz="2700" kern="1200">
          <a:solidFill>
            <a:srgbClr val="000000"/>
          </a:solidFill>
          <a:latin typeface="Calibri" panose="020F0502020204030204" pitchFamily="34" charset="0"/>
          <a:ea typeface="ＭＳ Ｐゴシック" charset="-128"/>
          <a:cs typeface="+mn-cs"/>
        </a:defRPr>
      </a:lvl5pPr>
      <a:lvl6pPr marL="3350453" indent="-304587" algn="l" defTabSz="1218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626" indent="-304587" algn="l" defTabSz="1218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800" indent="-304587" algn="l" defTabSz="1218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973" indent="-304587" algn="l" defTabSz="1218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73" algn="l" defTabSz="12183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47" algn="l" defTabSz="12183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20" algn="l" defTabSz="12183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693" algn="l" defTabSz="12183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66" algn="l" defTabSz="12183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040" algn="l" defTabSz="12183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213" algn="l" defTabSz="12183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86" algn="l" defTabSz="12183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claise.be/2015/10/ietf-yang-modules-statistiques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1"/>
          <p:cNvSpPr>
            <a:spLocks noGrp="1"/>
          </p:cNvSpPr>
          <p:nvPr>
            <p:ph type="subTitle" idx="1"/>
          </p:nvPr>
        </p:nvSpPr>
        <p:spPr>
          <a:xfrm>
            <a:off x="-9534" y="3962400"/>
            <a:ext cx="9153535" cy="906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dirty="0"/>
              <a:t>ETSI Multi-SDO WS</a:t>
            </a:r>
          </a:p>
          <a:p>
            <a:pPr>
              <a:buFont typeface="Wingdings" charset="2"/>
              <a:buNone/>
            </a:pPr>
            <a:r>
              <a:rPr lang="en-US" altLang="en-US" smtClean="0"/>
              <a:t>01/10/2016</a:t>
            </a:r>
            <a:endParaRPr lang="en-US" altLang="en-US" dirty="0"/>
          </a:p>
        </p:txBody>
      </p:sp>
      <p:sp>
        <p:nvSpPr>
          <p:cNvPr id="11267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Information and Data Modeling</a:t>
            </a:r>
            <a:br>
              <a:rPr lang="en-US" altLang="en-US"/>
            </a:br>
            <a:r>
              <a:rPr lang="en-US" altLang="en-US"/>
              <a:t>Current Status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410200"/>
            <a:ext cx="3581400" cy="1038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Arrow Connector 55"/>
          <p:cNvCxnSpPr>
            <a:cxnSpLocks noChangeShapeType="1"/>
          </p:cNvCxnSpPr>
          <p:nvPr/>
        </p:nvCxnSpPr>
        <p:spPr bwMode="auto">
          <a:xfrm>
            <a:off x="2708781" y="3095415"/>
            <a:ext cx="0" cy="1390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" name="Straight Arrow Connector 49"/>
          <p:cNvCxnSpPr>
            <a:cxnSpLocks noChangeShapeType="1"/>
          </p:cNvCxnSpPr>
          <p:nvPr/>
        </p:nvCxnSpPr>
        <p:spPr bwMode="auto">
          <a:xfrm>
            <a:off x="2559669" y="2248417"/>
            <a:ext cx="19050" cy="22510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Straight Arrow Connector 49"/>
          <p:cNvCxnSpPr>
            <a:cxnSpLocks noChangeShapeType="1"/>
          </p:cNvCxnSpPr>
          <p:nvPr/>
        </p:nvCxnSpPr>
        <p:spPr bwMode="auto">
          <a:xfrm flipH="1">
            <a:off x="2437432" y="1798264"/>
            <a:ext cx="968" cy="27014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14874" y="89086"/>
            <a:ext cx="7177087" cy="990600"/>
          </a:xfrm>
        </p:spPr>
        <p:txBody>
          <a:bodyPr/>
          <a:lstStyle/>
          <a:p>
            <a:r>
              <a:rPr lang="en-US" altLang="en-US" dirty="0" smtClean="0"/>
              <a:t>Key Contributions</a:t>
            </a:r>
            <a:endParaRPr lang="en-US" alt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00315" y="2257215"/>
            <a:ext cx="5306735" cy="3825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Application Management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4900" y="3508165"/>
            <a:ext cx="455613" cy="236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/>
              <a:t>Nf</a:t>
            </a:r>
            <a:r>
              <a:rPr lang="en-US" sz="1050" dirty="0"/>
              <a:t>-Vi</a:t>
            </a:r>
          </a:p>
        </p:txBody>
      </p:sp>
      <p:cxnSp>
        <p:nvCxnSpPr>
          <p:cNvPr id="15365" name="Straight Arrow Connector 10"/>
          <p:cNvCxnSpPr>
            <a:cxnSpLocks noChangeShapeType="1"/>
            <a:endCxn id="6" idx="1"/>
          </p:cNvCxnSpPr>
          <p:nvPr/>
        </p:nvCxnSpPr>
        <p:spPr bwMode="auto">
          <a:xfrm>
            <a:off x="5602288" y="2517565"/>
            <a:ext cx="520700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 bwMode="auto">
          <a:xfrm>
            <a:off x="2222500" y="4486065"/>
            <a:ext cx="708586" cy="1182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MS-BNG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993775" y="4255878"/>
            <a:ext cx="711200" cy="1435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AN</a:t>
            </a:r>
          </a:p>
        </p:txBody>
      </p:sp>
      <p:cxnSp>
        <p:nvCxnSpPr>
          <p:cNvPr id="15377" name="Straight Connector 27"/>
          <p:cNvCxnSpPr>
            <a:cxnSpLocks noChangeShapeType="1"/>
          </p:cNvCxnSpPr>
          <p:nvPr/>
        </p:nvCxnSpPr>
        <p:spPr bwMode="auto">
          <a:xfrm>
            <a:off x="8445500" y="3898690"/>
            <a:ext cx="0" cy="19843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2" name="Freeform 32"/>
          <p:cNvSpPr>
            <a:spLocks/>
          </p:cNvSpPr>
          <p:nvPr/>
        </p:nvSpPr>
        <p:spPr bwMode="auto">
          <a:xfrm>
            <a:off x="5607050" y="3708190"/>
            <a:ext cx="223838" cy="2063750"/>
          </a:xfrm>
          <a:custGeom>
            <a:avLst/>
            <a:gdLst>
              <a:gd name="T0" fmla="*/ 66896 w 245660"/>
              <a:gd name="T1" fmla="*/ 0 h 2279176"/>
              <a:gd name="T2" fmla="*/ 0 w 245660"/>
              <a:gd name="T3" fmla="*/ 227780 h 2279176"/>
              <a:gd name="T4" fmla="*/ 59463 w 245660"/>
              <a:gd name="T5" fmla="*/ 377365 h 2279176"/>
              <a:gd name="T6" fmla="*/ 11149 w 245660"/>
              <a:gd name="T7" fmla="*/ 567749 h 22791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5660" h="2279176">
                <a:moveTo>
                  <a:pt x="245660" y="0"/>
                </a:moveTo>
                <a:lnTo>
                  <a:pt x="0" y="914400"/>
                </a:lnTo>
                <a:lnTo>
                  <a:pt x="218364" y="1514902"/>
                </a:lnTo>
                <a:lnTo>
                  <a:pt x="40943" y="227917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15383" name="Freeform 33"/>
          <p:cNvSpPr>
            <a:spLocks/>
          </p:cNvSpPr>
          <p:nvPr/>
        </p:nvSpPr>
        <p:spPr bwMode="auto">
          <a:xfrm>
            <a:off x="5659438" y="3717715"/>
            <a:ext cx="223837" cy="2063750"/>
          </a:xfrm>
          <a:custGeom>
            <a:avLst/>
            <a:gdLst>
              <a:gd name="T0" fmla="*/ 66892 w 245660"/>
              <a:gd name="T1" fmla="*/ 0 h 2279176"/>
              <a:gd name="T2" fmla="*/ 0 w 245660"/>
              <a:gd name="T3" fmla="*/ 227780 h 2279176"/>
              <a:gd name="T4" fmla="*/ 59460 w 245660"/>
              <a:gd name="T5" fmla="*/ 377365 h 2279176"/>
              <a:gd name="T6" fmla="*/ 11148 w 245660"/>
              <a:gd name="T7" fmla="*/ 567749 h 22791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5660" h="2279176">
                <a:moveTo>
                  <a:pt x="245660" y="0"/>
                </a:moveTo>
                <a:lnTo>
                  <a:pt x="0" y="914400"/>
                </a:lnTo>
                <a:lnTo>
                  <a:pt x="218364" y="1514902"/>
                </a:lnTo>
                <a:lnTo>
                  <a:pt x="40943" y="227917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7596420" y="4259053"/>
            <a:ext cx="711200" cy="1431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NFVI GW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449638" y="4486065"/>
            <a:ext cx="711200" cy="1179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NFVI GW</a:t>
            </a:r>
          </a:p>
        </p:txBody>
      </p:sp>
      <p:sp>
        <p:nvSpPr>
          <p:cNvPr id="15388" name="TextBox 38"/>
          <p:cNvSpPr txBox="1">
            <a:spLocks noChangeArrowheads="1"/>
          </p:cNvSpPr>
          <p:nvPr/>
        </p:nvSpPr>
        <p:spPr bwMode="auto">
          <a:xfrm>
            <a:off x="8153400" y="5781465"/>
            <a:ext cx="584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A10</a:t>
            </a:r>
          </a:p>
        </p:txBody>
      </p:sp>
      <p:sp>
        <p:nvSpPr>
          <p:cNvPr id="15389" name="TextBox 39"/>
          <p:cNvSpPr txBox="1">
            <a:spLocks noChangeArrowheads="1"/>
          </p:cNvSpPr>
          <p:nvPr/>
        </p:nvSpPr>
        <p:spPr bwMode="auto">
          <a:xfrm>
            <a:off x="1619250" y="6235490"/>
            <a:ext cx="3254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V</a:t>
            </a:r>
          </a:p>
        </p:txBody>
      </p:sp>
      <p:sp>
        <p:nvSpPr>
          <p:cNvPr id="15390" name="TextBox 40"/>
          <p:cNvSpPr txBox="1">
            <a:spLocks noChangeArrowheads="1"/>
          </p:cNvSpPr>
          <p:nvPr/>
        </p:nvSpPr>
        <p:spPr bwMode="auto">
          <a:xfrm>
            <a:off x="517525" y="5784640"/>
            <a:ext cx="3381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U</a:t>
            </a:r>
          </a:p>
        </p:txBody>
      </p:sp>
      <p:cxnSp>
        <p:nvCxnSpPr>
          <p:cNvPr id="15391" name="Straight Connector 41"/>
          <p:cNvCxnSpPr>
            <a:cxnSpLocks noChangeShapeType="1"/>
          </p:cNvCxnSpPr>
          <p:nvPr/>
        </p:nvCxnSpPr>
        <p:spPr bwMode="auto">
          <a:xfrm flipH="1">
            <a:off x="1790700" y="3898690"/>
            <a:ext cx="4763" cy="238283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2" name="Straight Connector 42"/>
          <p:cNvCxnSpPr>
            <a:cxnSpLocks noChangeShapeType="1"/>
          </p:cNvCxnSpPr>
          <p:nvPr/>
        </p:nvCxnSpPr>
        <p:spPr bwMode="auto">
          <a:xfrm>
            <a:off x="685800" y="3909803"/>
            <a:ext cx="0" cy="19843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3" name="Straight Arrow Connector 43"/>
          <p:cNvCxnSpPr>
            <a:cxnSpLocks noChangeShapeType="1"/>
          </p:cNvCxnSpPr>
          <p:nvPr/>
        </p:nvCxnSpPr>
        <p:spPr bwMode="auto">
          <a:xfrm>
            <a:off x="1492322" y="2703303"/>
            <a:ext cx="1" cy="156126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4" name="Straight Connector 44"/>
          <p:cNvCxnSpPr>
            <a:cxnSpLocks noChangeShapeType="1"/>
          </p:cNvCxnSpPr>
          <p:nvPr/>
        </p:nvCxnSpPr>
        <p:spPr bwMode="auto">
          <a:xfrm>
            <a:off x="4437063" y="3117640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5" name="TextBox 45"/>
          <p:cNvSpPr txBox="1">
            <a:spLocks noChangeArrowheads="1"/>
          </p:cNvSpPr>
          <p:nvPr/>
        </p:nvSpPr>
        <p:spPr bwMode="auto">
          <a:xfrm>
            <a:off x="938832" y="3062078"/>
            <a:ext cx="3635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M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289779" y="1850815"/>
            <a:ext cx="5317271" cy="3238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Subscriber Policy </a:t>
            </a:r>
            <a:r>
              <a:rPr lang="en-US" dirty="0" smtClean="0">
                <a:latin typeface="Arial" charset="0"/>
              </a:rPr>
              <a:t>(BPCF/PCRF)</a:t>
            </a:r>
            <a:endParaRPr lang="en-US" dirty="0"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289779" y="1457115"/>
            <a:ext cx="5298222" cy="3222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AAA</a:t>
            </a:r>
          </a:p>
        </p:txBody>
      </p:sp>
      <p:cxnSp>
        <p:nvCxnSpPr>
          <p:cNvPr id="15398" name="Straight Arrow Connector 48"/>
          <p:cNvCxnSpPr>
            <a:cxnSpLocks noChangeShapeType="1"/>
          </p:cNvCxnSpPr>
          <p:nvPr/>
        </p:nvCxnSpPr>
        <p:spPr bwMode="auto">
          <a:xfrm>
            <a:off x="4786313" y="2174665"/>
            <a:ext cx="0" cy="18605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9" name="Straight Arrow Connector 49"/>
          <p:cNvCxnSpPr>
            <a:cxnSpLocks noChangeShapeType="1"/>
          </p:cNvCxnSpPr>
          <p:nvPr/>
        </p:nvCxnSpPr>
        <p:spPr bwMode="auto">
          <a:xfrm>
            <a:off x="4692650" y="1779378"/>
            <a:ext cx="19050" cy="22510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0" name="Straight Connector 50"/>
          <p:cNvCxnSpPr>
            <a:cxnSpLocks noChangeShapeType="1"/>
          </p:cNvCxnSpPr>
          <p:nvPr/>
        </p:nvCxnSpPr>
        <p:spPr bwMode="auto">
          <a:xfrm>
            <a:off x="4630738" y="2947778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1" name="TextBox 51"/>
          <p:cNvSpPr txBox="1">
            <a:spLocks noChangeArrowheads="1"/>
          </p:cNvSpPr>
          <p:nvPr/>
        </p:nvSpPr>
        <p:spPr bwMode="auto">
          <a:xfrm>
            <a:off x="4267200" y="2754103"/>
            <a:ext cx="3381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R</a:t>
            </a:r>
          </a:p>
        </p:txBody>
      </p:sp>
      <p:cxnSp>
        <p:nvCxnSpPr>
          <p:cNvPr id="15402" name="Straight Connector 52"/>
          <p:cNvCxnSpPr>
            <a:cxnSpLocks noChangeShapeType="1"/>
          </p:cNvCxnSpPr>
          <p:nvPr/>
        </p:nvCxnSpPr>
        <p:spPr bwMode="auto">
          <a:xfrm>
            <a:off x="4800600" y="2750928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3" name="TextBox 53"/>
          <p:cNvSpPr txBox="1">
            <a:spLocks noChangeArrowheads="1"/>
          </p:cNvSpPr>
          <p:nvPr/>
        </p:nvSpPr>
        <p:spPr bwMode="auto">
          <a:xfrm>
            <a:off x="4105275" y="2950953"/>
            <a:ext cx="3254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15404" name="Rounded Rectangle 54"/>
          <p:cNvSpPr>
            <a:spLocks noChangeArrowheads="1"/>
          </p:cNvSpPr>
          <p:nvPr/>
        </p:nvSpPr>
        <p:spPr bwMode="auto">
          <a:xfrm>
            <a:off x="3665538" y="3724065"/>
            <a:ext cx="4306887" cy="2570163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cxnSp>
        <p:nvCxnSpPr>
          <p:cNvPr id="15405" name="Straight Arrow Connector 55"/>
          <p:cNvCxnSpPr>
            <a:cxnSpLocks noChangeShapeType="1"/>
          </p:cNvCxnSpPr>
          <p:nvPr/>
        </p:nvCxnSpPr>
        <p:spPr bwMode="auto">
          <a:xfrm>
            <a:off x="4895850" y="2639803"/>
            <a:ext cx="0" cy="1390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6" name="TextBox 56"/>
          <p:cNvSpPr txBox="1">
            <a:spLocks noChangeArrowheads="1"/>
          </p:cNvSpPr>
          <p:nvPr/>
        </p:nvSpPr>
        <p:spPr bwMode="auto">
          <a:xfrm>
            <a:off x="3892256" y="3719303"/>
            <a:ext cx="5357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 dirty="0" smtClean="0"/>
              <a:t>NFVI</a:t>
            </a:r>
            <a:endParaRPr lang="en-US" altLang="en-US" sz="1200" i="1" dirty="0"/>
          </a:p>
        </p:txBody>
      </p:sp>
      <p:sp>
        <p:nvSpPr>
          <p:cNvPr id="58" name="Rounded Rectangle 57"/>
          <p:cNvSpPr/>
          <p:nvPr/>
        </p:nvSpPr>
        <p:spPr bwMode="auto">
          <a:xfrm>
            <a:off x="3803418" y="5768765"/>
            <a:ext cx="3953107" cy="1968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dirty="0">
                <a:latin typeface="Arial" charset="0"/>
              </a:rPr>
              <a:t>Virtualization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939800" y="6037053"/>
            <a:ext cx="4365625" cy="1809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Network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5451475" y="6037053"/>
            <a:ext cx="625475" cy="1984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Compute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6234113" y="6037053"/>
            <a:ext cx="625475" cy="1984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Storage</a:t>
            </a:r>
          </a:p>
        </p:txBody>
      </p:sp>
      <p:cxnSp>
        <p:nvCxnSpPr>
          <p:cNvPr id="15411" name="Straight Arrow Connector 61"/>
          <p:cNvCxnSpPr>
            <a:cxnSpLocks noChangeShapeType="1"/>
          </p:cNvCxnSpPr>
          <p:nvPr/>
        </p:nvCxnSpPr>
        <p:spPr bwMode="auto">
          <a:xfrm>
            <a:off x="4895850" y="3243053"/>
            <a:ext cx="1944688" cy="787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2" name="Straight Arrow Connector 62"/>
          <p:cNvCxnSpPr>
            <a:cxnSpLocks noChangeShapeType="1"/>
          </p:cNvCxnSpPr>
          <p:nvPr/>
        </p:nvCxnSpPr>
        <p:spPr bwMode="auto">
          <a:xfrm>
            <a:off x="4786313" y="3276390"/>
            <a:ext cx="1838325" cy="7540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3" name="Straight Arrow Connector 63"/>
          <p:cNvCxnSpPr>
            <a:cxnSpLocks noChangeShapeType="1"/>
          </p:cNvCxnSpPr>
          <p:nvPr/>
        </p:nvCxnSpPr>
        <p:spPr bwMode="auto">
          <a:xfrm>
            <a:off x="4705350" y="3330365"/>
            <a:ext cx="1703388" cy="6810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14" name="TextBox 64"/>
          <p:cNvSpPr txBox="1">
            <a:spLocks noChangeArrowheads="1"/>
          </p:cNvSpPr>
          <p:nvPr/>
        </p:nvSpPr>
        <p:spPr bwMode="auto">
          <a:xfrm>
            <a:off x="4422775" y="2573128"/>
            <a:ext cx="3635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</a:t>
            </a:r>
          </a:p>
        </p:txBody>
      </p:sp>
      <p:sp>
        <p:nvSpPr>
          <p:cNvPr id="15415" name="Rounded Rectangle 65"/>
          <p:cNvSpPr>
            <a:spLocks noChangeArrowheads="1"/>
          </p:cNvSpPr>
          <p:nvPr/>
        </p:nvSpPr>
        <p:spPr bwMode="auto">
          <a:xfrm>
            <a:off x="874713" y="3716128"/>
            <a:ext cx="2790825" cy="260508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sp>
        <p:nvSpPr>
          <p:cNvPr id="15416" name="TextBox 66"/>
          <p:cNvSpPr txBox="1">
            <a:spLocks noChangeArrowheads="1"/>
          </p:cNvSpPr>
          <p:nvPr/>
        </p:nvSpPr>
        <p:spPr bwMode="auto">
          <a:xfrm>
            <a:off x="1216025" y="3728828"/>
            <a:ext cx="1704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 dirty="0" smtClean="0"/>
              <a:t>Physical Infrastructure</a:t>
            </a:r>
            <a:endParaRPr lang="en-US" altLang="en-US" sz="1200" i="1" dirty="0"/>
          </a:p>
        </p:txBody>
      </p:sp>
      <p:sp>
        <p:nvSpPr>
          <p:cNvPr id="77" name="Rectangle 76"/>
          <p:cNvSpPr/>
          <p:nvPr/>
        </p:nvSpPr>
        <p:spPr bwMode="auto">
          <a:xfrm>
            <a:off x="4686300" y="4019340"/>
            <a:ext cx="711200" cy="164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6032"/>
                </a:solidFill>
              </a:rPr>
              <a:t>VNF</a:t>
            </a:r>
            <a:endParaRPr lang="en-US" sz="1400" b="1" baseline="-25000" dirty="0">
              <a:solidFill>
                <a:srgbClr val="006032"/>
              </a:solidFill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 rot="16200000">
            <a:off x="113720" y="4282286"/>
            <a:ext cx="777875" cy="2646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RG</a:t>
            </a:r>
          </a:p>
        </p:txBody>
      </p:sp>
      <p:cxnSp>
        <p:nvCxnSpPr>
          <p:cNvPr id="15428" name="Straight Arrow Connector 90"/>
          <p:cNvCxnSpPr>
            <a:cxnSpLocks noChangeShapeType="1"/>
          </p:cNvCxnSpPr>
          <p:nvPr/>
        </p:nvCxnSpPr>
        <p:spPr bwMode="auto">
          <a:xfrm>
            <a:off x="7261225" y="3508165"/>
            <a:ext cx="9525" cy="22590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" name="TextBox 91"/>
          <p:cNvSpPr txBox="1"/>
          <p:nvPr/>
        </p:nvSpPr>
        <p:spPr>
          <a:xfrm>
            <a:off x="5478463" y="2257215"/>
            <a:ext cx="7969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/>
              <a:t>VeEn-Vnfm</a:t>
            </a:r>
            <a:endParaRPr lang="en-US" sz="1050" dirty="0"/>
          </a:p>
        </p:txBody>
      </p:sp>
      <p:sp>
        <p:nvSpPr>
          <p:cNvPr id="97" name="Rounded Rectangle 96"/>
          <p:cNvSpPr/>
          <p:nvPr/>
        </p:nvSpPr>
        <p:spPr bwMode="auto">
          <a:xfrm>
            <a:off x="289780" y="2703303"/>
            <a:ext cx="3881112" cy="3841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            Physical  Infra. </a:t>
            </a:r>
            <a:r>
              <a:rPr lang="en-US" dirty="0">
                <a:latin typeface="Arial" charset="0"/>
              </a:rPr>
              <a:t>Management</a:t>
            </a:r>
          </a:p>
        </p:txBody>
      </p:sp>
      <p:grpSp>
        <p:nvGrpSpPr>
          <p:cNvPr id="15431" name="Group 12"/>
          <p:cNvGrpSpPr>
            <a:grpSpLocks/>
          </p:cNvGrpSpPr>
          <p:nvPr/>
        </p:nvGrpSpPr>
        <p:grpSpPr bwMode="auto">
          <a:xfrm>
            <a:off x="6076950" y="1257090"/>
            <a:ext cx="2536825" cy="2268538"/>
            <a:chOff x="6076950" y="1517650"/>
            <a:chExt cx="2536825" cy="226853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122988" y="2535238"/>
              <a:ext cx="2222500" cy="4937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VNFM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076950" y="3322638"/>
              <a:ext cx="2224088" cy="4635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VIM</a:t>
              </a:r>
            </a:p>
          </p:txBody>
        </p:sp>
        <p:cxnSp>
          <p:nvCxnSpPr>
            <p:cNvPr id="15437" name="Straight Arrow Connector 8"/>
            <p:cNvCxnSpPr>
              <a:cxnSpLocks noChangeShapeType="1"/>
            </p:cNvCxnSpPr>
            <p:nvPr/>
          </p:nvCxnSpPr>
          <p:spPr bwMode="auto">
            <a:xfrm flipH="1">
              <a:off x="7239539" y="3005667"/>
              <a:ext cx="7937" cy="31697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7256463" y="3033713"/>
              <a:ext cx="604837" cy="2301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Vnfm</a:t>
              </a:r>
              <a:r>
                <a:rPr lang="en-US" sz="1050" dirty="0"/>
                <a:t>-Vi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6086475" y="1517650"/>
              <a:ext cx="2222500" cy="49371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NFVO</a:t>
              </a:r>
            </a:p>
          </p:txBody>
        </p:sp>
        <p:cxnSp>
          <p:nvCxnSpPr>
            <p:cNvPr id="15440" name="Straight Arrow Connector 12"/>
            <p:cNvCxnSpPr>
              <a:cxnSpLocks noChangeShapeType="1"/>
            </p:cNvCxnSpPr>
            <p:nvPr/>
          </p:nvCxnSpPr>
          <p:spPr bwMode="auto">
            <a:xfrm>
              <a:off x="7247467" y="1998134"/>
              <a:ext cx="0" cy="56726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7526338" y="2292350"/>
              <a:ext cx="776287" cy="230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Nfvo-Vnfm</a:t>
              </a:r>
              <a:endParaRPr lang="en-US" sz="1050" dirty="0"/>
            </a:p>
          </p:txBody>
        </p:sp>
        <p:sp>
          <p:nvSpPr>
            <p:cNvPr id="15442" name="Freeform 92"/>
            <p:cNvSpPr>
              <a:spLocks/>
            </p:cNvSpPr>
            <p:nvPr/>
          </p:nvSpPr>
          <p:spPr bwMode="auto">
            <a:xfrm>
              <a:off x="8305800" y="1769533"/>
              <a:ext cx="211667" cy="1784880"/>
            </a:xfrm>
            <a:custGeom>
              <a:avLst/>
              <a:gdLst>
                <a:gd name="T0" fmla="*/ 0 w 254523"/>
                <a:gd name="T1" fmla="*/ 0 h 1753385"/>
                <a:gd name="T2" fmla="*/ 43687 w 254523"/>
                <a:gd name="T3" fmla="*/ 0 h 1753385"/>
                <a:gd name="T4" fmla="*/ 43687 w 254523"/>
                <a:gd name="T5" fmla="*/ 945027 h 1753385"/>
                <a:gd name="T6" fmla="*/ 0 w 254523"/>
                <a:gd name="T7" fmla="*/ 945027 h 17533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4523" h="1753385">
                  <a:moveTo>
                    <a:pt x="0" y="0"/>
                  </a:moveTo>
                  <a:lnTo>
                    <a:pt x="254523" y="0"/>
                  </a:lnTo>
                  <a:lnTo>
                    <a:pt x="254523" y="1753385"/>
                  </a:lnTo>
                  <a:lnTo>
                    <a:pt x="0" y="175338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042275" y="3051175"/>
              <a:ext cx="571500" cy="230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Nfvo</a:t>
              </a:r>
              <a:r>
                <a:rPr lang="en-US" sz="1050" dirty="0"/>
                <a:t>-Vi</a:t>
              </a:r>
            </a:p>
          </p:txBody>
        </p:sp>
        <p:sp>
          <p:nvSpPr>
            <p:cNvPr id="109" name="Rounded Rectangle 108"/>
            <p:cNvSpPr/>
            <p:nvPr/>
          </p:nvSpPr>
          <p:spPr bwMode="auto">
            <a:xfrm>
              <a:off x="6096000" y="2039938"/>
              <a:ext cx="1008063" cy="2889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>
                  <a:latin typeface="Arial" charset="0"/>
                </a:rPr>
                <a:t>NS Catalog</a:t>
              </a:r>
            </a:p>
          </p:txBody>
        </p:sp>
        <p:sp>
          <p:nvSpPr>
            <p:cNvPr id="110" name="Rounded Rectangle 109"/>
            <p:cNvSpPr/>
            <p:nvPr/>
          </p:nvSpPr>
          <p:spPr bwMode="auto">
            <a:xfrm>
              <a:off x="7297738" y="2039938"/>
              <a:ext cx="1008062" cy="2889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>
                  <a:latin typeface="Arial" charset="0"/>
                </a:rPr>
                <a:t>VNF Catalog</a:t>
              </a:r>
            </a:p>
          </p:txBody>
        </p:sp>
      </p:grpSp>
      <p:sp>
        <p:nvSpPr>
          <p:cNvPr id="78" name="Rectangle 77"/>
          <p:cNvSpPr/>
          <p:nvPr/>
        </p:nvSpPr>
        <p:spPr bwMode="auto">
          <a:xfrm>
            <a:off x="6337300" y="4012990"/>
            <a:ext cx="708586" cy="1647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6032"/>
                </a:solidFill>
              </a:rPr>
              <a:t>VNF</a:t>
            </a:r>
            <a:endParaRPr lang="en-US" sz="1400" b="1" baseline="-25000" dirty="0">
              <a:solidFill>
                <a:srgbClr val="006032"/>
              </a:solidFill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 rot="16200000">
            <a:off x="112134" y="5245897"/>
            <a:ext cx="777875" cy="2646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BRG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4709917" y="4683013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vBNG</a:t>
            </a:r>
            <a:endParaRPr lang="en-US" sz="1400" i="1" dirty="0"/>
          </a:p>
        </p:txBody>
      </p:sp>
      <p:sp>
        <p:nvSpPr>
          <p:cNvPr id="88" name="TextBox 87"/>
          <p:cNvSpPr txBox="1"/>
          <p:nvPr/>
        </p:nvSpPr>
        <p:spPr>
          <a:xfrm rot="16200000">
            <a:off x="6277694" y="4658104"/>
            <a:ext cx="889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vCGNAT</a:t>
            </a:r>
            <a:endParaRPr lang="en-US" sz="1400" i="1" dirty="0"/>
          </a:p>
        </p:txBody>
      </p:sp>
      <p:sp>
        <p:nvSpPr>
          <p:cNvPr id="3" name="Rectangle 2"/>
          <p:cNvSpPr/>
          <p:nvPr/>
        </p:nvSpPr>
        <p:spPr>
          <a:xfrm>
            <a:off x="4160118" y="4637671"/>
            <a:ext cx="526182" cy="218281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440076" y="4637670"/>
            <a:ext cx="897223" cy="218282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065475" y="4637274"/>
            <a:ext cx="530946" cy="218678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 bwMode="auto">
          <a:xfrm>
            <a:off x="370314" y="2342599"/>
            <a:ext cx="630972" cy="654391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 anchorCtr="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Arial" charset="0"/>
              </a:rPr>
              <a:t>ACS</a:t>
            </a:r>
            <a:endParaRPr lang="en-US" sz="2000" dirty="0">
              <a:latin typeface="Arial" charset="0"/>
            </a:endParaRPr>
          </a:p>
        </p:txBody>
      </p:sp>
      <p:cxnSp>
        <p:nvCxnSpPr>
          <p:cNvPr id="95" name="Straight Arrow Connector 43"/>
          <p:cNvCxnSpPr>
            <a:cxnSpLocks noChangeShapeType="1"/>
            <a:endCxn id="89" idx="3"/>
          </p:cNvCxnSpPr>
          <p:nvPr/>
        </p:nvCxnSpPr>
        <p:spPr bwMode="auto">
          <a:xfrm flipH="1">
            <a:off x="502657" y="2996990"/>
            <a:ext cx="14868" cy="102870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Rounded Rectangle 98"/>
          <p:cNvSpPr/>
          <p:nvPr/>
        </p:nvSpPr>
        <p:spPr bwMode="auto">
          <a:xfrm rot="16200000">
            <a:off x="-215495" y="4758809"/>
            <a:ext cx="912560" cy="1857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006600"/>
                </a:solidFill>
                <a:latin typeface="Arial" charset="0"/>
              </a:rPr>
              <a:t>Devices</a:t>
            </a:r>
            <a:endParaRPr lang="en-US" sz="16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 rot="16200000">
            <a:off x="-242569" y="4697815"/>
            <a:ext cx="912560" cy="1857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006600"/>
                </a:solidFill>
                <a:latin typeface="Arial" charset="0"/>
              </a:rPr>
              <a:t>Devices</a:t>
            </a:r>
            <a:endParaRPr lang="en-US" sz="1600" b="1" dirty="0">
              <a:solidFill>
                <a:srgbClr val="006600"/>
              </a:solidFill>
              <a:latin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838228" y="1196960"/>
            <a:ext cx="1654620" cy="538828"/>
            <a:chOff x="2838228" y="1196960"/>
            <a:chExt cx="1654620" cy="538828"/>
          </a:xfrm>
        </p:grpSpPr>
        <p:sp>
          <p:nvSpPr>
            <p:cNvPr id="76" name="Folded Corner 75"/>
            <p:cNvSpPr/>
            <p:nvPr/>
          </p:nvSpPr>
          <p:spPr>
            <a:xfrm>
              <a:off x="3250662" y="1474755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TR-146</a:t>
              </a:r>
              <a:endParaRPr lang="en-US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838228" y="1196960"/>
              <a:ext cx="1654620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IP Session Management</a:t>
              </a:r>
              <a:endParaRPr lang="en-US" sz="105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883" y="3188384"/>
            <a:ext cx="2170787" cy="528656"/>
            <a:chOff x="24883" y="3188384"/>
            <a:chExt cx="2170787" cy="528656"/>
          </a:xfrm>
        </p:grpSpPr>
        <p:sp>
          <p:nvSpPr>
            <p:cNvPr id="73" name="Folded Corner 72"/>
            <p:cNvSpPr/>
            <p:nvPr/>
          </p:nvSpPr>
          <p:spPr>
            <a:xfrm>
              <a:off x="185886" y="3456007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TR-069</a:t>
              </a:r>
              <a:endParaRPr lang="en-US" sz="12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4883" y="3188384"/>
              <a:ext cx="2170787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CPE WAN Management Protocol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19998" y="3548493"/>
            <a:ext cx="1552683" cy="696630"/>
            <a:chOff x="2119998" y="3548493"/>
            <a:chExt cx="1552683" cy="696630"/>
          </a:xfrm>
        </p:grpSpPr>
        <p:sp>
          <p:nvSpPr>
            <p:cNvPr id="80" name="Folded Corner 79"/>
            <p:cNvSpPr/>
            <p:nvPr/>
          </p:nvSpPr>
          <p:spPr>
            <a:xfrm>
              <a:off x="2533531" y="3984090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TR-101</a:t>
              </a:r>
              <a:endParaRPr lang="en-US" sz="1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19998" y="3548493"/>
              <a:ext cx="1552683" cy="41549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Migration to </a:t>
              </a:r>
              <a:r>
                <a:rPr lang="en-US" sz="1050" dirty="0" smtClean="0"/>
                <a:t>Ethernet</a:t>
              </a:r>
            </a:p>
            <a:p>
              <a:pPr algn="ctr"/>
              <a:r>
                <a:rPr lang="en-US" sz="1050" dirty="0" smtClean="0"/>
                <a:t>BB </a:t>
              </a:r>
              <a:r>
                <a:rPr lang="en-US" sz="1050" dirty="0"/>
                <a:t>Aggregation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91213" y="4427831"/>
            <a:ext cx="1412264" cy="681172"/>
            <a:chOff x="1991213" y="4427831"/>
            <a:chExt cx="1412264" cy="681172"/>
          </a:xfrm>
        </p:grpSpPr>
        <p:sp>
          <p:nvSpPr>
            <p:cNvPr id="79" name="Folded Corner 78"/>
            <p:cNvSpPr/>
            <p:nvPr/>
          </p:nvSpPr>
          <p:spPr>
            <a:xfrm>
              <a:off x="2309414" y="4847970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TR-178</a:t>
              </a:r>
              <a:endParaRPr lang="en-US" sz="12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91213" y="4427831"/>
              <a:ext cx="1412264" cy="41549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Multi-service </a:t>
              </a:r>
              <a:endParaRPr lang="en-US" sz="1050" dirty="0" smtClean="0"/>
            </a:p>
            <a:p>
              <a:pPr algn="ctr"/>
              <a:r>
                <a:rPr lang="en-US" sz="1050" dirty="0" smtClean="0"/>
                <a:t>Broadband </a:t>
              </a:r>
              <a:r>
                <a:rPr lang="en-US" sz="1050" dirty="0"/>
                <a:t>Network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71126" y="4941210"/>
            <a:ext cx="1292341" cy="508163"/>
            <a:chOff x="3071126" y="4941210"/>
            <a:chExt cx="1292341" cy="508163"/>
          </a:xfrm>
        </p:grpSpPr>
        <p:sp>
          <p:nvSpPr>
            <p:cNvPr id="15" name="TextBox 14"/>
            <p:cNvSpPr txBox="1"/>
            <p:nvPr/>
          </p:nvSpPr>
          <p:spPr>
            <a:xfrm>
              <a:off x="3071126" y="4941210"/>
              <a:ext cx="1292341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MS-BNG and NFV</a:t>
              </a:r>
              <a:endParaRPr lang="en-US" sz="1050" dirty="0"/>
            </a:p>
          </p:txBody>
        </p:sp>
        <p:sp>
          <p:nvSpPr>
            <p:cNvPr id="81" name="Folded Corner 80"/>
            <p:cNvSpPr/>
            <p:nvPr/>
          </p:nvSpPr>
          <p:spPr>
            <a:xfrm>
              <a:off x="3336456" y="5207791"/>
              <a:ext cx="766017" cy="241582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WT-345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8269" y="4536304"/>
            <a:ext cx="641594" cy="534523"/>
            <a:chOff x="186442" y="4403127"/>
            <a:chExt cx="641594" cy="534523"/>
          </a:xfrm>
        </p:grpSpPr>
        <p:sp>
          <p:nvSpPr>
            <p:cNvPr id="98" name="TextBox 97"/>
            <p:cNvSpPr txBox="1"/>
            <p:nvPr/>
          </p:nvSpPr>
          <p:spPr>
            <a:xfrm>
              <a:off x="308918" y="4403127"/>
              <a:ext cx="386644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RG</a:t>
              </a:r>
              <a:endParaRPr lang="en-US" sz="1050" dirty="0"/>
            </a:p>
          </p:txBody>
        </p:sp>
        <p:sp>
          <p:nvSpPr>
            <p:cNvPr id="11" name="Folded Corner 10"/>
            <p:cNvSpPr/>
            <p:nvPr/>
          </p:nvSpPr>
          <p:spPr>
            <a:xfrm>
              <a:off x="186442" y="4676617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TR-124</a:t>
              </a:r>
              <a:endParaRPr lang="en-US" sz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563" y="1617867"/>
            <a:ext cx="1717137" cy="536928"/>
            <a:chOff x="73563" y="1617867"/>
            <a:chExt cx="1717137" cy="536928"/>
          </a:xfrm>
        </p:grpSpPr>
        <p:sp>
          <p:nvSpPr>
            <p:cNvPr id="101" name="TextBox 100"/>
            <p:cNvSpPr txBox="1"/>
            <p:nvPr/>
          </p:nvSpPr>
          <p:spPr>
            <a:xfrm>
              <a:off x="73563" y="1617867"/>
              <a:ext cx="1717137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Broadband Policy Control</a:t>
              </a:r>
              <a:endParaRPr lang="en-US" sz="1050" dirty="0"/>
            </a:p>
          </p:txBody>
        </p:sp>
        <p:sp>
          <p:nvSpPr>
            <p:cNvPr id="75" name="Folded Corner 74"/>
            <p:cNvSpPr/>
            <p:nvPr/>
          </p:nvSpPr>
          <p:spPr>
            <a:xfrm>
              <a:off x="352181" y="1893762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TR-134</a:t>
              </a:r>
              <a:endParaRPr lang="en-US" sz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27230" y="1636587"/>
            <a:ext cx="1386918" cy="521409"/>
            <a:chOff x="4527230" y="1636587"/>
            <a:chExt cx="1386918" cy="521409"/>
          </a:xfrm>
        </p:grpSpPr>
        <p:sp>
          <p:nvSpPr>
            <p:cNvPr id="74" name="Folded Corner 73"/>
            <p:cNvSpPr/>
            <p:nvPr/>
          </p:nvSpPr>
          <p:spPr>
            <a:xfrm>
              <a:off x="4855104" y="1896963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TR-300</a:t>
              </a:r>
              <a:endParaRPr lang="en-US" sz="12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27230" y="1636587"/>
              <a:ext cx="1386918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Policy Convergence</a:t>
              </a:r>
              <a:endParaRPr lang="en-US" sz="105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51781" y="4914779"/>
            <a:ext cx="641594" cy="543217"/>
            <a:chOff x="1051563" y="4264569"/>
            <a:chExt cx="641594" cy="543217"/>
          </a:xfrm>
        </p:grpSpPr>
        <p:sp>
          <p:nvSpPr>
            <p:cNvPr id="103" name="Folded Corner 102"/>
            <p:cNvSpPr/>
            <p:nvPr/>
          </p:nvSpPr>
          <p:spPr>
            <a:xfrm>
              <a:off x="1051563" y="4546753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TR-301</a:t>
              </a:r>
              <a:endParaRPr lang="en-US" sz="12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86183" y="4264569"/>
              <a:ext cx="580608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err="1" smtClean="0"/>
                <a:t>FTTdp</a:t>
              </a:r>
              <a:endParaRPr lang="en-US" sz="105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09195" y="4217653"/>
            <a:ext cx="1564852" cy="526294"/>
            <a:chOff x="5109195" y="4217653"/>
            <a:chExt cx="1564852" cy="526294"/>
          </a:xfrm>
        </p:grpSpPr>
        <p:sp>
          <p:nvSpPr>
            <p:cNvPr id="83" name="TextBox 82"/>
            <p:cNvSpPr txBox="1"/>
            <p:nvPr/>
          </p:nvSpPr>
          <p:spPr>
            <a:xfrm>
              <a:off x="5109195" y="4217653"/>
              <a:ext cx="1564852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Network Enhanced RG</a:t>
              </a:r>
              <a:endParaRPr lang="en-US" sz="1050" dirty="0"/>
            </a:p>
          </p:txBody>
        </p:sp>
        <p:sp>
          <p:nvSpPr>
            <p:cNvPr id="82" name="Folded Corner 81"/>
            <p:cNvSpPr/>
            <p:nvPr/>
          </p:nvSpPr>
          <p:spPr>
            <a:xfrm>
              <a:off x="5500266" y="4502365"/>
              <a:ext cx="766017" cy="241582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WT-317</a:t>
              </a:r>
              <a:endParaRPr lang="en-US" sz="12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370" y="3738277"/>
            <a:ext cx="902811" cy="689554"/>
            <a:chOff x="35370" y="3738277"/>
            <a:chExt cx="902811" cy="689554"/>
          </a:xfrm>
        </p:grpSpPr>
        <p:sp>
          <p:nvSpPr>
            <p:cNvPr id="108" name="Folded Corner 107"/>
            <p:cNvSpPr/>
            <p:nvPr/>
          </p:nvSpPr>
          <p:spPr>
            <a:xfrm>
              <a:off x="172127" y="4151531"/>
              <a:ext cx="659973" cy="276300"/>
            </a:xfrm>
            <a:prstGeom prst="foldedCorner">
              <a:avLst/>
            </a:prstGeom>
            <a:solidFill>
              <a:srgbClr val="92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TR-181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5370" y="3738277"/>
              <a:ext cx="902811" cy="41549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Device </a:t>
              </a:r>
              <a:r>
                <a:rPr lang="en-US" alt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DM</a:t>
              </a:r>
            </a:p>
            <a:p>
              <a:pPr lvl="0"/>
              <a:r>
                <a:rPr lang="en-US" alt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for TR-069</a:t>
              </a:r>
              <a:r>
                <a:rPr lang="en-US" altLang="en-US" sz="1050" dirty="0"/>
                <a:t> </a:t>
              </a:r>
              <a:endParaRPr lang="en-US" altLang="en-US" sz="105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0470" y="4160628"/>
            <a:ext cx="1114408" cy="718832"/>
            <a:chOff x="851221" y="4212574"/>
            <a:chExt cx="1114408" cy="718832"/>
          </a:xfrm>
        </p:grpSpPr>
        <p:sp>
          <p:nvSpPr>
            <p:cNvPr id="112" name="Folded Corner 111"/>
            <p:cNvSpPr/>
            <p:nvPr/>
          </p:nvSpPr>
          <p:spPr>
            <a:xfrm>
              <a:off x="1036748" y="4656364"/>
              <a:ext cx="665407" cy="275042"/>
            </a:xfrm>
            <a:prstGeom prst="foldedCorner">
              <a:avLst/>
            </a:prstGeom>
            <a:solidFill>
              <a:srgbClr val="92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" dirty="0"/>
                <a:t>WT-355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51221" y="4212574"/>
              <a:ext cx="1114408" cy="41549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err="1" smtClean="0"/>
                <a:t>FTTdp</a:t>
              </a:r>
              <a:r>
                <a:rPr lang="en-US" sz="1050" dirty="0" smtClean="0"/>
                <a:t> </a:t>
              </a:r>
              <a:r>
                <a:rPr lang="en-US" sz="1050" dirty="0" err="1" smtClean="0"/>
                <a:t>Mgt</a:t>
              </a:r>
              <a:endParaRPr lang="en-US" sz="1050" dirty="0" smtClean="0"/>
            </a:p>
            <a:p>
              <a:pPr algn="ctr"/>
              <a:r>
                <a:rPr lang="en-US" sz="1050" dirty="0" smtClean="0"/>
                <a:t>YANG Modules</a:t>
              </a:r>
              <a:endParaRPr lang="en-US" sz="105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057050" y="5119354"/>
            <a:ext cx="1721946" cy="523858"/>
            <a:chOff x="5057050" y="5119354"/>
            <a:chExt cx="1721946" cy="523858"/>
          </a:xfrm>
        </p:grpSpPr>
        <p:sp>
          <p:nvSpPr>
            <p:cNvPr id="115" name="TextBox 114"/>
            <p:cNvSpPr txBox="1"/>
            <p:nvPr/>
          </p:nvSpPr>
          <p:spPr>
            <a:xfrm>
              <a:off x="5057050" y="5119354"/>
              <a:ext cx="1721946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Virtual Business Gateway</a:t>
              </a:r>
              <a:endParaRPr lang="en-US" sz="1050" dirty="0"/>
            </a:p>
          </p:txBody>
        </p:sp>
        <p:sp>
          <p:nvSpPr>
            <p:cNvPr id="116" name="Folded Corner 115"/>
            <p:cNvSpPr/>
            <p:nvPr/>
          </p:nvSpPr>
          <p:spPr>
            <a:xfrm>
              <a:off x="5487566" y="5401630"/>
              <a:ext cx="766017" cy="241582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WT-328</a:t>
              </a:r>
              <a:endParaRPr lang="en-US" sz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60468" y="5626611"/>
            <a:ext cx="1444626" cy="507738"/>
            <a:chOff x="660468" y="5626611"/>
            <a:chExt cx="1444626" cy="507738"/>
          </a:xfrm>
        </p:grpSpPr>
        <p:sp>
          <p:nvSpPr>
            <p:cNvPr id="117" name="TextBox 116"/>
            <p:cNvSpPr txBox="1"/>
            <p:nvPr/>
          </p:nvSpPr>
          <p:spPr>
            <a:xfrm>
              <a:off x="660468" y="5626611"/>
              <a:ext cx="1444626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SDN in Access Node</a:t>
              </a:r>
              <a:endParaRPr lang="en-US" sz="1050" dirty="0"/>
            </a:p>
          </p:txBody>
        </p:sp>
        <p:sp>
          <p:nvSpPr>
            <p:cNvPr id="118" name="Folded Corner 117"/>
            <p:cNvSpPr/>
            <p:nvPr/>
          </p:nvSpPr>
          <p:spPr>
            <a:xfrm>
              <a:off x="977258" y="5892767"/>
              <a:ext cx="766017" cy="241582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WT-358</a:t>
              </a:r>
              <a:endParaRPr lang="en-US" sz="1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021683" y="231951"/>
            <a:ext cx="1901483" cy="470541"/>
            <a:chOff x="7021683" y="231951"/>
            <a:chExt cx="1901483" cy="470541"/>
          </a:xfrm>
        </p:grpSpPr>
        <p:sp>
          <p:nvSpPr>
            <p:cNvPr id="119" name="TextBox 118"/>
            <p:cNvSpPr txBox="1"/>
            <p:nvPr/>
          </p:nvSpPr>
          <p:spPr>
            <a:xfrm>
              <a:off x="7021683" y="448576"/>
              <a:ext cx="1901483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 sz="1050"/>
              </a:lvl1pPr>
            </a:lstStyle>
            <a:p>
              <a:r>
                <a:rPr lang="en-US" dirty="0"/>
                <a:t>Framework for Virtualization </a:t>
              </a:r>
            </a:p>
          </p:txBody>
        </p:sp>
        <p:sp>
          <p:nvSpPr>
            <p:cNvPr id="120" name="Folded Corner 119"/>
            <p:cNvSpPr/>
            <p:nvPr/>
          </p:nvSpPr>
          <p:spPr>
            <a:xfrm>
              <a:off x="7589417" y="231951"/>
              <a:ext cx="766017" cy="241582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WT-359</a:t>
              </a:r>
              <a:endParaRPr lang="en-US" sz="12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3290" y="6162549"/>
            <a:ext cx="2021707" cy="520012"/>
            <a:chOff x="353290" y="6162549"/>
            <a:chExt cx="2021707" cy="520012"/>
          </a:xfrm>
        </p:grpSpPr>
        <p:sp>
          <p:nvSpPr>
            <p:cNvPr id="121" name="TextBox 120"/>
            <p:cNvSpPr txBox="1"/>
            <p:nvPr/>
          </p:nvSpPr>
          <p:spPr>
            <a:xfrm>
              <a:off x="353290" y="6162549"/>
              <a:ext cx="2021707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 sz="1050"/>
              </a:lvl1pPr>
            </a:lstStyle>
            <a:p>
              <a:r>
                <a:rPr lang="en-US" dirty="0"/>
                <a:t>Fixed Access Network Sharing</a:t>
              </a:r>
            </a:p>
          </p:txBody>
        </p:sp>
        <p:sp>
          <p:nvSpPr>
            <p:cNvPr id="122" name="Folded Corner 121"/>
            <p:cNvSpPr/>
            <p:nvPr/>
          </p:nvSpPr>
          <p:spPr>
            <a:xfrm>
              <a:off x="979600" y="6440979"/>
              <a:ext cx="766017" cy="241582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WT-370</a:t>
              </a:r>
              <a:endParaRPr lang="en-US" sz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05425" y="6505693"/>
            <a:ext cx="2881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 represented: SDN (see SD-365)</a:t>
            </a:r>
          </a:p>
        </p:txBody>
      </p:sp>
    </p:spTree>
    <p:extLst>
      <p:ext uri="{BB962C8B-B14F-4D97-AF65-F5344CB8AC3E}">
        <p14:creationId xmlns:p14="http://schemas.microsoft.com/office/powerpoint/2010/main" val="273065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5403017" y="4650918"/>
            <a:ext cx="897223" cy="218282"/>
          </a:xfrm>
          <a:prstGeom prst="rect">
            <a:avLst/>
          </a:prstGeom>
          <a:solidFill>
            <a:schemeClr val="bg1"/>
          </a:solidFill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55"/>
          <p:cNvCxnSpPr>
            <a:cxnSpLocks noChangeShapeType="1"/>
          </p:cNvCxnSpPr>
          <p:nvPr/>
        </p:nvCxnSpPr>
        <p:spPr bwMode="auto">
          <a:xfrm>
            <a:off x="2708781" y="3095415"/>
            <a:ext cx="0" cy="1390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Straight Arrow Connector 49"/>
          <p:cNvCxnSpPr>
            <a:cxnSpLocks noChangeShapeType="1"/>
          </p:cNvCxnSpPr>
          <p:nvPr/>
        </p:nvCxnSpPr>
        <p:spPr bwMode="auto">
          <a:xfrm flipH="1">
            <a:off x="2555720" y="1798264"/>
            <a:ext cx="968" cy="27014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14874" y="89086"/>
            <a:ext cx="8130614" cy="990600"/>
          </a:xfrm>
        </p:spPr>
        <p:txBody>
          <a:bodyPr/>
          <a:lstStyle/>
          <a:p>
            <a:r>
              <a:rPr lang="en-US" altLang="en-US" dirty="0" smtClean="0"/>
              <a:t>NERG Example (Home Virtualization)</a:t>
            </a:r>
            <a:endParaRPr lang="en-US" alt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00315" y="2257215"/>
            <a:ext cx="5306735" cy="3825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Application Management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4900" y="3508165"/>
            <a:ext cx="455613" cy="236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/>
              <a:t>Nf</a:t>
            </a:r>
            <a:r>
              <a:rPr lang="en-US" sz="1050" dirty="0"/>
              <a:t>-Vi</a:t>
            </a:r>
          </a:p>
        </p:txBody>
      </p:sp>
      <p:cxnSp>
        <p:nvCxnSpPr>
          <p:cNvPr id="15365" name="Straight Arrow Connector 10"/>
          <p:cNvCxnSpPr>
            <a:cxnSpLocks noChangeShapeType="1"/>
            <a:endCxn id="6" idx="1"/>
          </p:cNvCxnSpPr>
          <p:nvPr/>
        </p:nvCxnSpPr>
        <p:spPr bwMode="auto">
          <a:xfrm>
            <a:off x="5602288" y="2517565"/>
            <a:ext cx="520700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 bwMode="auto">
          <a:xfrm>
            <a:off x="2222500" y="4486065"/>
            <a:ext cx="708586" cy="1182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MS-BNG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993775" y="4255878"/>
            <a:ext cx="711200" cy="1435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AN</a:t>
            </a:r>
          </a:p>
        </p:txBody>
      </p:sp>
      <p:cxnSp>
        <p:nvCxnSpPr>
          <p:cNvPr id="15377" name="Straight Connector 27"/>
          <p:cNvCxnSpPr>
            <a:cxnSpLocks noChangeShapeType="1"/>
          </p:cNvCxnSpPr>
          <p:nvPr/>
        </p:nvCxnSpPr>
        <p:spPr bwMode="auto">
          <a:xfrm>
            <a:off x="8445500" y="3898690"/>
            <a:ext cx="0" cy="19843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2" name="Freeform 32"/>
          <p:cNvSpPr>
            <a:spLocks/>
          </p:cNvSpPr>
          <p:nvPr/>
        </p:nvSpPr>
        <p:spPr bwMode="auto">
          <a:xfrm>
            <a:off x="5607050" y="3708190"/>
            <a:ext cx="223838" cy="2063750"/>
          </a:xfrm>
          <a:custGeom>
            <a:avLst/>
            <a:gdLst>
              <a:gd name="T0" fmla="*/ 66896 w 245660"/>
              <a:gd name="T1" fmla="*/ 0 h 2279176"/>
              <a:gd name="T2" fmla="*/ 0 w 245660"/>
              <a:gd name="T3" fmla="*/ 227780 h 2279176"/>
              <a:gd name="T4" fmla="*/ 59463 w 245660"/>
              <a:gd name="T5" fmla="*/ 377365 h 2279176"/>
              <a:gd name="T6" fmla="*/ 11149 w 245660"/>
              <a:gd name="T7" fmla="*/ 567749 h 22791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5660" h="2279176">
                <a:moveTo>
                  <a:pt x="245660" y="0"/>
                </a:moveTo>
                <a:lnTo>
                  <a:pt x="0" y="914400"/>
                </a:lnTo>
                <a:lnTo>
                  <a:pt x="218364" y="1514902"/>
                </a:lnTo>
                <a:lnTo>
                  <a:pt x="40943" y="227917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15383" name="Freeform 33"/>
          <p:cNvSpPr>
            <a:spLocks/>
          </p:cNvSpPr>
          <p:nvPr/>
        </p:nvSpPr>
        <p:spPr bwMode="auto">
          <a:xfrm>
            <a:off x="5659438" y="3717715"/>
            <a:ext cx="223837" cy="2063750"/>
          </a:xfrm>
          <a:custGeom>
            <a:avLst/>
            <a:gdLst>
              <a:gd name="T0" fmla="*/ 66892 w 245660"/>
              <a:gd name="T1" fmla="*/ 0 h 2279176"/>
              <a:gd name="T2" fmla="*/ 0 w 245660"/>
              <a:gd name="T3" fmla="*/ 227780 h 2279176"/>
              <a:gd name="T4" fmla="*/ 59460 w 245660"/>
              <a:gd name="T5" fmla="*/ 377365 h 2279176"/>
              <a:gd name="T6" fmla="*/ 11148 w 245660"/>
              <a:gd name="T7" fmla="*/ 567749 h 22791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5660" h="2279176">
                <a:moveTo>
                  <a:pt x="245660" y="0"/>
                </a:moveTo>
                <a:lnTo>
                  <a:pt x="0" y="914400"/>
                </a:lnTo>
                <a:lnTo>
                  <a:pt x="218364" y="1514902"/>
                </a:lnTo>
                <a:lnTo>
                  <a:pt x="40943" y="227917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7596420" y="4259053"/>
            <a:ext cx="711200" cy="1431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NFVI GW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449638" y="4486065"/>
            <a:ext cx="711200" cy="1179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NFVI GW</a:t>
            </a:r>
          </a:p>
        </p:txBody>
      </p:sp>
      <p:sp>
        <p:nvSpPr>
          <p:cNvPr id="15388" name="TextBox 38"/>
          <p:cNvSpPr txBox="1">
            <a:spLocks noChangeArrowheads="1"/>
          </p:cNvSpPr>
          <p:nvPr/>
        </p:nvSpPr>
        <p:spPr bwMode="auto">
          <a:xfrm>
            <a:off x="8153400" y="5781465"/>
            <a:ext cx="584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A10</a:t>
            </a:r>
          </a:p>
        </p:txBody>
      </p:sp>
      <p:sp>
        <p:nvSpPr>
          <p:cNvPr id="15389" name="TextBox 39"/>
          <p:cNvSpPr txBox="1">
            <a:spLocks noChangeArrowheads="1"/>
          </p:cNvSpPr>
          <p:nvPr/>
        </p:nvSpPr>
        <p:spPr bwMode="auto">
          <a:xfrm>
            <a:off x="1619250" y="6235490"/>
            <a:ext cx="3254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V</a:t>
            </a:r>
          </a:p>
        </p:txBody>
      </p:sp>
      <p:sp>
        <p:nvSpPr>
          <p:cNvPr id="15390" name="TextBox 40"/>
          <p:cNvSpPr txBox="1">
            <a:spLocks noChangeArrowheads="1"/>
          </p:cNvSpPr>
          <p:nvPr/>
        </p:nvSpPr>
        <p:spPr bwMode="auto">
          <a:xfrm>
            <a:off x="517525" y="5784640"/>
            <a:ext cx="3381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U</a:t>
            </a:r>
          </a:p>
        </p:txBody>
      </p:sp>
      <p:cxnSp>
        <p:nvCxnSpPr>
          <p:cNvPr id="15391" name="Straight Connector 41"/>
          <p:cNvCxnSpPr>
            <a:cxnSpLocks noChangeShapeType="1"/>
          </p:cNvCxnSpPr>
          <p:nvPr/>
        </p:nvCxnSpPr>
        <p:spPr bwMode="auto">
          <a:xfrm flipH="1">
            <a:off x="1790700" y="3898690"/>
            <a:ext cx="4763" cy="238283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2" name="Straight Connector 42"/>
          <p:cNvCxnSpPr>
            <a:cxnSpLocks noChangeShapeType="1"/>
          </p:cNvCxnSpPr>
          <p:nvPr/>
        </p:nvCxnSpPr>
        <p:spPr bwMode="auto">
          <a:xfrm>
            <a:off x="685800" y="3909803"/>
            <a:ext cx="0" cy="19843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4" name="Straight Connector 44"/>
          <p:cNvCxnSpPr>
            <a:cxnSpLocks noChangeShapeType="1"/>
          </p:cNvCxnSpPr>
          <p:nvPr/>
        </p:nvCxnSpPr>
        <p:spPr bwMode="auto">
          <a:xfrm>
            <a:off x="4437063" y="3117640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5" name="TextBox 45"/>
          <p:cNvSpPr txBox="1">
            <a:spLocks noChangeArrowheads="1"/>
          </p:cNvSpPr>
          <p:nvPr/>
        </p:nvSpPr>
        <p:spPr bwMode="auto">
          <a:xfrm>
            <a:off x="938832" y="3062078"/>
            <a:ext cx="3635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M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289779" y="1850815"/>
            <a:ext cx="5317271" cy="3238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Subscriber Policy </a:t>
            </a:r>
            <a:r>
              <a:rPr lang="en-US" dirty="0" smtClean="0">
                <a:latin typeface="Arial" charset="0"/>
              </a:rPr>
              <a:t>(BPCF/PCRF)</a:t>
            </a:r>
            <a:endParaRPr lang="en-US" dirty="0"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289779" y="1457115"/>
            <a:ext cx="5298222" cy="3222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AAA</a:t>
            </a:r>
          </a:p>
        </p:txBody>
      </p:sp>
      <p:cxnSp>
        <p:nvCxnSpPr>
          <p:cNvPr id="15398" name="Straight Arrow Connector 48"/>
          <p:cNvCxnSpPr>
            <a:cxnSpLocks noChangeShapeType="1"/>
          </p:cNvCxnSpPr>
          <p:nvPr/>
        </p:nvCxnSpPr>
        <p:spPr bwMode="auto">
          <a:xfrm>
            <a:off x="4786313" y="2174665"/>
            <a:ext cx="0" cy="18605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9" name="Straight Arrow Connector 49"/>
          <p:cNvCxnSpPr>
            <a:cxnSpLocks noChangeShapeType="1"/>
          </p:cNvCxnSpPr>
          <p:nvPr/>
        </p:nvCxnSpPr>
        <p:spPr bwMode="auto">
          <a:xfrm>
            <a:off x="4692650" y="1779378"/>
            <a:ext cx="19050" cy="22510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0" name="Straight Connector 50"/>
          <p:cNvCxnSpPr>
            <a:cxnSpLocks noChangeShapeType="1"/>
          </p:cNvCxnSpPr>
          <p:nvPr/>
        </p:nvCxnSpPr>
        <p:spPr bwMode="auto">
          <a:xfrm>
            <a:off x="4630738" y="2947778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1" name="TextBox 51"/>
          <p:cNvSpPr txBox="1">
            <a:spLocks noChangeArrowheads="1"/>
          </p:cNvSpPr>
          <p:nvPr/>
        </p:nvSpPr>
        <p:spPr bwMode="auto">
          <a:xfrm>
            <a:off x="4267200" y="2754103"/>
            <a:ext cx="3381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R</a:t>
            </a:r>
          </a:p>
        </p:txBody>
      </p:sp>
      <p:cxnSp>
        <p:nvCxnSpPr>
          <p:cNvPr id="15402" name="Straight Connector 52"/>
          <p:cNvCxnSpPr>
            <a:cxnSpLocks noChangeShapeType="1"/>
          </p:cNvCxnSpPr>
          <p:nvPr/>
        </p:nvCxnSpPr>
        <p:spPr bwMode="auto">
          <a:xfrm>
            <a:off x="4800600" y="2750928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3" name="TextBox 53"/>
          <p:cNvSpPr txBox="1">
            <a:spLocks noChangeArrowheads="1"/>
          </p:cNvSpPr>
          <p:nvPr/>
        </p:nvSpPr>
        <p:spPr bwMode="auto">
          <a:xfrm>
            <a:off x="4105275" y="2950953"/>
            <a:ext cx="3254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15404" name="Rounded Rectangle 54"/>
          <p:cNvSpPr>
            <a:spLocks noChangeArrowheads="1"/>
          </p:cNvSpPr>
          <p:nvPr/>
        </p:nvSpPr>
        <p:spPr bwMode="auto">
          <a:xfrm>
            <a:off x="3665538" y="3724065"/>
            <a:ext cx="4306887" cy="2570163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cxnSp>
        <p:nvCxnSpPr>
          <p:cNvPr id="15405" name="Straight Arrow Connector 55"/>
          <p:cNvCxnSpPr>
            <a:cxnSpLocks noChangeShapeType="1"/>
          </p:cNvCxnSpPr>
          <p:nvPr/>
        </p:nvCxnSpPr>
        <p:spPr bwMode="auto">
          <a:xfrm>
            <a:off x="4895850" y="2639803"/>
            <a:ext cx="0" cy="1390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6" name="TextBox 56"/>
          <p:cNvSpPr txBox="1">
            <a:spLocks noChangeArrowheads="1"/>
          </p:cNvSpPr>
          <p:nvPr/>
        </p:nvSpPr>
        <p:spPr bwMode="auto">
          <a:xfrm>
            <a:off x="3892256" y="3719303"/>
            <a:ext cx="5357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 dirty="0" smtClean="0"/>
              <a:t>NFVI</a:t>
            </a:r>
            <a:endParaRPr lang="en-US" altLang="en-US" sz="1200" i="1" dirty="0"/>
          </a:p>
        </p:txBody>
      </p:sp>
      <p:sp>
        <p:nvSpPr>
          <p:cNvPr id="58" name="Rounded Rectangle 57"/>
          <p:cNvSpPr/>
          <p:nvPr/>
        </p:nvSpPr>
        <p:spPr bwMode="auto">
          <a:xfrm>
            <a:off x="3803418" y="5768765"/>
            <a:ext cx="3953107" cy="1968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dirty="0">
                <a:latin typeface="Arial" charset="0"/>
              </a:rPr>
              <a:t>Virtualization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939800" y="6037053"/>
            <a:ext cx="4365625" cy="1809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Network</a:t>
            </a:r>
          </a:p>
        </p:txBody>
      </p:sp>
      <p:cxnSp>
        <p:nvCxnSpPr>
          <p:cNvPr id="15411" name="Straight Arrow Connector 61"/>
          <p:cNvCxnSpPr>
            <a:cxnSpLocks noChangeShapeType="1"/>
          </p:cNvCxnSpPr>
          <p:nvPr/>
        </p:nvCxnSpPr>
        <p:spPr bwMode="auto">
          <a:xfrm>
            <a:off x="4895850" y="3243053"/>
            <a:ext cx="1944688" cy="787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2" name="Straight Arrow Connector 62"/>
          <p:cNvCxnSpPr>
            <a:cxnSpLocks noChangeShapeType="1"/>
          </p:cNvCxnSpPr>
          <p:nvPr/>
        </p:nvCxnSpPr>
        <p:spPr bwMode="auto">
          <a:xfrm>
            <a:off x="4786313" y="3276390"/>
            <a:ext cx="1838325" cy="7540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3" name="Straight Arrow Connector 63"/>
          <p:cNvCxnSpPr>
            <a:cxnSpLocks noChangeShapeType="1"/>
          </p:cNvCxnSpPr>
          <p:nvPr/>
        </p:nvCxnSpPr>
        <p:spPr bwMode="auto">
          <a:xfrm>
            <a:off x="4705350" y="3330365"/>
            <a:ext cx="1703388" cy="6810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14" name="TextBox 64"/>
          <p:cNvSpPr txBox="1">
            <a:spLocks noChangeArrowheads="1"/>
          </p:cNvSpPr>
          <p:nvPr/>
        </p:nvSpPr>
        <p:spPr bwMode="auto">
          <a:xfrm>
            <a:off x="4422775" y="2573128"/>
            <a:ext cx="3635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</a:t>
            </a:r>
          </a:p>
        </p:txBody>
      </p:sp>
      <p:sp>
        <p:nvSpPr>
          <p:cNvPr id="15415" name="Rounded Rectangle 65"/>
          <p:cNvSpPr>
            <a:spLocks noChangeArrowheads="1"/>
          </p:cNvSpPr>
          <p:nvPr/>
        </p:nvSpPr>
        <p:spPr bwMode="auto">
          <a:xfrm>
            <a:off x="874713" y="3716128"/>
            <a:ext cx="2790825" cy="260508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sp>
        <p:nvSpPr>
          <p:cNvPr id="15416" name="TextBox 66"/>
          <p:cNvSpPr txBox="1">
            <a:spLocks noChangeArrowheads="1"/>
          </p:cNvSpPr>
          <p:nvPr/>
        </p:nvSpPr>
        <p:spPr bwMode="auto">
          <a:xfrm>
            <a:off x="1216025" y="3728828"/>
            <a:ext cx="1704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 dirty="0" smtClean="0"/>
              <a:t>Physical Infrastructure</a:t>
            </a:r>
            <a:endParaRPr lang="en-US" altLang="en-US" sz="1200" i="1" dirty="0"/>
          </a:p>
        </p:txBody>
      </p:sp>
      <p:sp>
        <p:nvSpPr>
          <p:cNvPr id="77" name="Rectangle 76"/>
          <p:cNvSpPr/>
          <p:nvPr/>
        </p:nvSpPr>
        <p:spPr bwMode="auto">
          <a:xfrm>
            <a:off x="4686300" y="4019340"/>
            <a:ext cx="711200" cy="164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6032"/>
                </a:solidFill>
              </a:rPr>
              <a:t>VNF</a:t>
            </a:r>
            <a:endParaRPr lang="en-US" sz="1400" b="1" baseline="-25000" dirty="0">
              <a:solidFill>
                <a:srgbClr val="006032"/>
              </a:solidFill>
            </a:endParaRPr>
          </a:p>
        </p:txBody>
      </p:sp>
      <p:cxnSp>
        <p:nvCxnSpPr>
          <p:cNvPr id="15428" name="Straight Arrow Connector 90"/>
          <p:cNvCxnSpPr>
            <a:cxnSpLocks noChangeShapeType="1"/>
          </p:cNvCxnSpPr>
          <p:nvPr/>
        </p:nvCxnSpPr>
        <p:spPr bwMode="auto">
          <a:xfrm>
            <a:off x="7261225" y="3508165"/>
            <a:ext cx="9525" cy="22590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" name="TextBox 91"/>
          <p:cNvSpPr txBox="1"/>
          <p:nvPr/>
        </p:nvSpPr>
        <p:spPr>
          <a:xfrm>
            <a:off x="5478463" y="2257215"/>
            <a:ext cx="7969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/>
              <a:t>VeEn-Vnfm</a:t>
            </a:r>
            <a:endParaRPr lang="en-US" sz="1050" dirty="0"/>
          </a:p>
        </p:txBody>
      </p:sp>
      <p:sp>
        <p:nvSpPr>
          <p:cNvPr id="97" name="Rounded Rectangle 96"/>
          <p:cNvSpPr/>
          <p:nvPr/>
        </p:nvSpPr>
        <p:spPr bwMode="auto">
          <a:xfrm>
            <a:off x="289780" y="2703303"/>
            <a:ext cx="3881112" cy="3841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            Physical  Infra. </a:t>
            </a:r>
            <a:r>
              <a:rPr lang="en-US" dirty="0">
                <a:latin typeface="Arial" charset="0"/>
              </a:rPr>
              <a:t>Management</a:t>
            </a:r>
          </a:p>
        </p:txBody>
      </p:sp>
      <p:grpSp>
        <p:nvGrpSpPr>
          <p:cNvPr id="15431" name="Group 12"/>
          <p:cNvGrpSpPr>
            <a:grpSpLocks/>
          </p:cNvGrpSpPr>
          <p:nvPr/>
        </p:nvGrpSpPr>
        <p:grpSpPr bwMode="auto">
          <a:xfrm>
            <a:off x="6076950" y="1257090"/>
            <a:ext cx="2536825" cy="2268538"/>
            <a:chOff x="6076950" y="1517650"/>
            <a:chExt cx="2536825" cy="226853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122988" y="2535238"/>
              <a:ext cx="2222500" cy="4937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VNFM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076950" y="3322638"/>
              <a:ext cx="2224088" cy="4635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VIM</a:t>
              </a:r>
            </a:p>
          </p:txBody>
        </p:sp>
        <p:cxnSp>
          <p:nvCxnSpPr>
            <p:cNvPr id="15437" name="Straight Arrow Connector 8"/>
            <p:cNvCxnSpPr>
              <a:cxnSpLocks noChangeShapeType="1"/>
            </p:cNvCxnSpPr>
            <p:nvPr/>
          </p:nvCxnSpPr>
          <p:spPr bwMode="auto">
            <a:xfrm flipH="1">
              <a:off x="7239539" y="3005667"/>
              <a:ext cx="7937" cy="31697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7256463" y="3033713"/>
              <a:ext cx="604837" cy="2301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Vnfm</a:t>
              </a:r>
              <a:r>
                <a:rPr lang="en-US" sz="1050" dirty="0"/>
                <a:t>-Vi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6086475" y="1517650"/>
              <a:ext cx="2222500" cy="49371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NFVO</a:t>
              </a:r>
            </a:p>
          </p:txBody>
        </p:sp>
        <p:cxnSp>
          <p:nvCxnSpPr>
            <p:cNvPr id="15440" name="Straight Arrow Connector 12"/>
            <p:cNvCxnSpPr>
              <a:cxnSpLocks noChangeShapeType="1"/>
            </p:cNvCxnSpPr>
            <p:nvPr/>
          </p:nvCxnSpPr>
          <p:spPr bwMode="auto">
            <a:xfrm>
              <a:off x="7247467" y="1998134"/>
              <a:ext cx="0" cy="56726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7526338" y="2292350"/>
              <a:ext cx="776287" cy="230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Nfvo-Vnfm</a:t>
              </a:r>
              <a:endParaRPr lang="en-US" sz="1050" dirty="0"/>
            </a:p>
          </p:txBody>
        </p:sp>
        <p:sp>
          <p:nvSpPr>
            <p:cNvPr id="15442" name="Freeform 92"/>
            <p:cNvSpPr>
              <a:spLocks/>
            </p:cNvSpPr>
            <p:nvPr/>
          </p:nvSpPr>
          <p:spPr bwMode="auto">
            <a:xfrm>
              <a:off x="8305800" y="1769533"/>
              <a:ext cx="211667" cy="1784880"/>
            </a:xfrm>
            <a:custGeom>
              <a:avLst/>
              <a:gdLst>
                <a:gd name="T0" fmla="*/ 0 w 254523"/>
                <a:gd name="T1" fmla="*/ 0 h 1753385"/>
                <a:gd name="T2" fmla="*/ 43687 w 254523"/>
                <a:gd name="T3" fmla="*/ 0 h 1753385"/>
                <a:gd name="T4" fmla="*/ 43687 w 254523"/>
                <a:gd name="T5" fmla="*/ 945027 h 1753385"/>
                <a:gd name="T6" fmla="*/ 0 w 254523"/>
                <a:gd name="T7" fmla="*/ 945027 h 17533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4523" h="1753385">
                  <a:moveTo>
                    <a:pt x="0" y="0"/>
                  </a:moveTo>
                  <a:lnTo>
                    <a:pt x="254523" y="0"/>
                  </a:lnTo>
                  <a:lnTo>
                    <a:pt x="254523" y="1753385"/>
                  </a:lnTo>
                  <a:lnTo>
                    <a:pt x="0" y="175338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042275" y="3051175"/>
              <a:ext cx="571500" cy="230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Nfvo</a:t>
              </a:r>
              <a:r>
                <a:rPr lang="en-US" sz="1050" dirty="0"/>
                <a:t>-Vi</a:t>
              </a:r>
            </a:p>
          </p:txBody>
        </p:sp>
        <p:sp>
          <p:nvSpPr>
            <p:cNvPr id="109" name="Rounded Rectangle 108"/>
            <p:cNvSpPr/>
            <p:nvPr/>
          </p:nvSpPr>
          <p:spPr bwMode="auto">
            <a:xfrm>
              <a:off x="6096000" y="2039938"/>
              <a:ext cx="1008063" cy="2889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>
                  <a:latin typeface="Arial" charset="0"/>
                </a:rPr>
                <a:t>NS Catalog</a:t>
              </a:r>
            </a:p>
          </p:txBody>
        </p:sp>
        <p:sp>
          <p:nvSpPr>
            <p:cNvPr id="110" name="Rounded Rectangle 109"/>
            <p:cNvSpPr/>
            <p:nvPr/>
          </p:nvSpPr>
          <p:spPr bwMode="auto">
            <a:xfrm>
              <a:off x="7297738" y="2039938"/>
              <a:ext cx="1008062" cy="2889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>
                  <a:latin typeface="Arial" charset="0"/>
                </a:rPr>
                <a:t>VNF Catalog</a:t>
              </a:r>
            </a:p>
          </p:txBody>
        </p:sp>
      </p:grpSp>
      <p:sp>
        <p:nvSpPr>
          <p:cNvPr id="78" name="Rectangle 77"/>
          <p:cNvSpPr/>
          <p:nvPr/>
        </p:nvSpPr>
        <p:spPr bwMode="auto">
          <a:xfrm>
            <a:off x="6337300" y="4012990"/>
            <a:ext cx="708586" cy="1647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6032"/>
                </a:solidFill>
              </a:rPr>
              <a:t>VNF</a:t>
            </a:r>
            <a:endParaRPr lang="en-US" sz="1400" b="1" baseline="-25000" dirty="0">
              <a:solidFill>
                <a:srgbClr val="00603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4744381" y="4561361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vBNG</a:t>
            </a:r>
            <a:endParaRPr lang="en-US" sz="1200" i="1" dirty="0"/>
          </a:p>
        </p:txBody>
      </p:sp>
      <p:sp>
        <p:nvSpPr>
          <p:cNvPr id="88" name="TextBox 87"/>
          <p:cNvSpPr txBox="1"/>
          <p:nvPr/>
        </p:nvSpPr>
        <p:spPr>
          <a:xfrm rot="16200000">
            <a:off x="6328028" y="4477014"/>
            <a:ext cx="788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vCGNAT</a:t>
            </a:r>
            <a:endParaRPr lang="en-US" sz="1200" i="1" dirty="0"/>
          </a:p>
        </p:txBody>
      </p:sp>
      <p:sp>
        <p:nvSpPr>
          <p:cNvPr id="3" name="Rectangle 2"/>
          <p:cNvSpPr/>
          <p:nvPr/>
        </p:nvSpPr>
        <p:spPr>
          <a:xfrm>
            <a:off x="4160118" y="4650919"/>
            <a:ext cx="526182" cy="218281"/>
          </a:xfrm>
          <a:prstGeom prst="rect">
            <a:avLst/>
          </a:prstGeom>
          <a:solidFill>
            <a:schemeClr val="bg1"/>
          </a:solidFill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065475" y="4650522"/>
            <a:ext cx="530946" cy="218678"/>
          </a:xfrm>
          <a:prstGeom prst="rect">
            <a:avLst/>
          </a:prstGeom>
          <a:solidFill>
            <a:schemeClr val="bg1"/>
          </a:solidFill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 bwMode="auto">
          <a:xfrm>
            <a:off x="370314" y="2342599"/>
            <a:ext cx="630972" cy="654391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 anchorCtr="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ACS</a:t>
            </a:r>
            <a:endParaRPr lang="en-US" dirty="0">
              <a:latin typeface="Arial" charset="0"/>
            </a:endParaRPr>
          </a:p>
        </p:txBody>
      </p:sp>
      <p:cxnSp>
        <p:nvCxnSpPr>
          <p:cNvPr id="95" name="Straight Arrow Connector 43"/>
          <p:cNvCxnSpPr>
            <a:cxnSpLocks noChangeShapeType="1"/>
            <a:endCxn id="86" idx="3"/>
          </p:cNvCxnSpPr>
          <p:nvPr/>
        </p:nvCxnSpPr>
        <p:spPr bwMode="auto">
          <a:xfrm flipH="1">
            <a:off x="523876" y="2996990"/>
            <a:ext cx="15642" cy="137273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Rounded Rectangle 59"/>
          <p:cNvSpPr/>
          <p:nvPr/>
        </p:nvSpPr>
        <p:spPr bwMode="auto">
          <a:xfrm>
            <a:off x="5451475" y="6037053"/>
            <a:ext cx="625475" cy="1984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Compute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6234113" y="6037053"/>
            <a:ext cx="625475" cy="1984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Storage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73997" y="3780109"/>
            <a:ext cx="6622538" cy="1367491"/>
            <a:chOff x="373997" y="3780109"/>
            <a:chExt cx="6622538" cy="1367491"/>
          </a:xfrm>
        </p:grpSpPr>
        <p:sp>
          <p:nvSpPr>
            <p:cNvPr id="86" name="Rounded Rectangle 85"/>
            <p:cNvSpPr/>
            <p:nvPr/>
          </p:nvSpPr>
          <p:spPr bwMode="auto">
            <a:xfrm rot="16200000">
              <a:off x="134938" y="4608784"/>
              <a:ext cx="777875" cy="29975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b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400" b="1" dirty="0">
                  <a:solidFill>
                    <a:schemeClr val="tx2"/>
                  </a:solidFill>
                  <a:latin typeface="Arial" charset="0"/>
                </a:rPr>
                <a:t>BRG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5075934" y="3780109"/>
              <a:ext cx="1564852" cy="475341"/>
              <a:chOff x="5073777" y="4068979"/>
              <a:chExt cx="1564852" cy="475341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5073777" y="4290404"/>
                <a:ext cx="1564852" cy="25391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Network Enhanced RG</a:t>
                </a:r>
                <a:endParaRPr lang="en-US" sz="1050" dirty="0"/>
              </a:p>
            </p:txBody>
          </p:sp>
          <p:sp>
            <p:nvSpPr>
              <p:cNvPr id="75" name="Folded Corner 74"/>
              <p:cNvSpPr/>
              <p:nvPr/>
            </p:nvSpPr>
            <p:spPr>
              <a:xfrm>
                <a:off x="5479629" y="4068979"/>
                <a:ext cx="766017" cy="241582"/>
              </a:xfrm>
              <a:prstGeom prst="foldedCorner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WT-317</a:t>
                </a:r>
                <a:endParaRPr lang="en-US" sz="1200" dirty="0"/>
              </a:p>
            </p:txBody>
          </p:sp>
        </p:grpSp>
        <p:sp>
          <p:nvSpPr>
            <p:cNvPr id="96" name="Rounded Rectangle 95"/>
            <p:cNvSpPr/>
            <p:nvPr/>
          </p:nvSpPr>
          <p:spPr bwMode="auto">
            <a:xfrm>
              <a:off x="4743664" y="4449125"/>
              <a:ext cx="2252871" cy="636105"/>
            </a:xfrm>
            <a:prstGeom prst="roundRect">
              <a:avLst>
                <a:gd name="adj" fmla="val 4057"/>
              </a:avLst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b"/>
            <a:lstStyle/>
            <a:p>
              <a:pPr algn="ctr" eaLnBrk="1" hangingPunct="1">
                <a:spcBef>
                  <a:spcPct val="50000"/>
                </a:spcBef>
              </a:pPr>
              <a:endParaRPr lang="en-US" sz="1400" b="1" dirty="0">
                <a:solidFill>
                  <a:srgbClr val="006032"/>
                </a:solidFill>
                <a:latin typeface="Arial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948611" y="4832854"/>
              <a:ext cx="5229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  <a:latin typeface="Arial" charset="0"/>
                </a:rPr>
                <a:t>LSL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44260" y="4511033"/>
              <a:ext cx="519326" cy="306388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B050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NAT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810271" y="4508500"/>
              <a:ext cx="507883" cy="303171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B050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DHCP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400691" y="4758663"/>
              <a:ext cx="507883" cy="303171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B050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FW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69311" y="4788953"/>
              <a:ext cx="4587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err="1" smtClean="0">
                  <a:solidFill>
                    <a:schemeClr val="tx2"/>
                  </a:solidFill>
                  <a:latin typeface="Arial" charset="0"/>
                </a:rPr>
                <a:t>vG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02" name="Rounded Rectangle 101"/>
            <p:cNvSpPr/>
            <p:nvPr/>
          </p:nvSpPr>
          <p:spPr bwMode="auto">
            <a:xfrm>
              <a:off x="2801901" y="4612251"/>
              <a:ext cx="768387" cy="283453"/>
            </a:xfrm>
            <a:prstGeom prst="roundRect">
              <a:avLst>
                <a:gd name="adj" fmla="val 4057"/>
              </a:avLst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 w="28575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b"/>
            <a:lstStyle/>
            <a:p>
              <a:pPr algn="ctr" eaLnBrk="1" hangingPunct="1">
                <a:spcBef>
                  <a:spcPct val="50000"/>
                </a:spcBef>
              </a:pPr>
              <a:endParaRPr lang="en-US" sz="1400" b="1" dirty="0">
                <a:solidFill>
                  <a:srgbClr val="006032"/>
                </a:solidFill>
                <a:latin typeface="Arial" charset="0"/>
              </a:endParaRPr>
            </a:p>
          </p:txBody>
        </p:sp>
        <p:cxnSp>
          <p:nvCxnSpPr>
            <p:cNvPr id="18" name="Straight Connector 17"/>
            <p:cNvCxnSpPr>
              <a:stCxn id="86" idx="2"/>
              <a:endCxn id="96" idx="1"/>
            </p:cNvCxnSpPr>
            <p:nvPr/>
          </p:nvCxnSpPr>
          <p:spPr>
            <a:xfrm>
              <a:off x="673754" y="4758662"/>
              <a:ext cx="4069910" cy="8516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2825511" y="4562626"/>
              <a:ext cx="73289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dirty="0" smtClean="0">
                  <a:solidFill>
                    <a:schemeClr val="tx2"/>
                  </a:solidFill>
                  <a:latin typeface="Arial" charset="0"/>
                </a:rPr>
                <a:t>vG_Mux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105" name="Rounded Rectangle 104"/>
          <p:cNvSpPr/>
          <p:nvPr/>
        </p:nvSpPr>
        <p:spPr bwMode="auto">
          <a:xfrm rot="16200000">
            <a:off x="131762" y="5466158"/>
            <a:ext cx="777875" cy="2997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RG</a:t>
            </a:r>
          </a:p>
        </p:txBody>
      </p:sp>
    </p:spTree>
    <p:extLst>
      <p:ext uri="{BB962C8B-B14F-4D97-AF65-F5344CB8AC3E}">
        <p14:creationId xmlns:p14="http://schemas.microsoft.com/office/powerpoint/2010/main" val="53118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Arrow Connector 55"/>
          <p:cNvCxnSpPr>
            <a:cxnSpLocks noChangeShapeType="1"/>
          </p:cNvCxnSpPr>
          <p:nvPr/>
        </p:nvCxnSpPr>
        <p:spPr bwMode="auto">
          <a:xfrm>
            <a:off x="2708781" y="3095415"/>
            <a:ext cx="0" cy="1390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" name="Straight Arrow Connector 49"/>
          <p:cNvCxnSpPr>
            <a:cxnSpLocks noChangeShapeType="1"/>
          </p:cNvCxnSpPr>
          <p:nvPr/>
        </p:nvCxnSpPr>
        <p:spPr bwMode="auto">
          <a:xfrm>
            <a:off x="2559669" y="2248417"/>
            <a:ext cx="19050" cy="22510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Straight Arrow Connector 49"/>
          <p:cNvCxnSpPr>
            <a:cxnSpLocks noChangeShapeType="1"/>
          </p:cNvCxnSpPr>
          <p:nvPr/>
        </p:nvCxnSpPr>
        <p:spPr bwMode="auto">
          <a:xfrm flipH="1">
            <a:off x="2437432" y="1798264"/>
            <a:ext cx="968" cy="27014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14874" y="89086"/>
            <a:ext cx="8929126" cy="990600"/>
          </a:xfrm>
        </p:spPr>
        <p:txBody>
          <a:bodyPr/>
          <a:lstStyle/>
          <a:p>
            <a:r>
              <a:rPr lang="en-US" altLang="en-US" dirty="0" smtClean="0"/>
              <a:t>Areas </a:t>
            </a:r>
            <a:r>
              <a:rPr lang="en-US" altLang="en-US" dirty="0"/>
              <a:t>of Collaboration / Liaisons</a:t>
            </a:r>
            <a:endParaRPr lang="en-US" alt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00315" y="2257215"/>
            <a:ext cx="5306735" cy="3825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Application Management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4900" y="3508165"/>
            <a:ext cx="455613" cy="236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/>
              <a:t>Nf</a:t>
            </a:r>
            <a:r>
              <a:rPr lang="en-US" sz="1050" dirty="0"/>
              <a:t>-Vi</a:t>
            </a:r>
          </a:p>
        </p:txBody>
      </p:sp>
      <p:cxnSp>
        <p:nvCxnSpPr>
          <p:cNvPr id="15365" name="Straight Arrow Connector 10"/>
          <p:cNvCxnSpPr>
            <a:cxnSpLocks noChangeShapeType="1"/>
            <a:endCxn id="6" idx="1"/>
          </p:cNvCxnSpPr>
          <p:nvPr/>
        </p:nvCxnSpPr>
        <p:spPr bwMode="auto">
          <a:xfrm>
            <a:off x="5602288" y="2517565"/>
            <a:ext cx="520700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 bwMode="auto">
          <a:xfrm>
            <a:off x="2222500" y="4486065"/>
            <a:ext cx="708586" cy="1182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MS-BNG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993775" y="4255878"/>
            <a:ext cx="711200" cy="1435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AN</a:t>
            </a:r>
          </a:p>
        </p:txBody>
      </p:sp>
      <p:cxnSp>
        <p:nvCxnSpPr>
          <p:cNvPr id="15377" name="Straight Connector 27"/>
          <p:cNvCxnSpPr>
            <a:cxnSpLocks noChangeShapeType="1"/>
          </p:cNvCxnSpPr>
          <p:nvPr/>
        </p:nvCxnSpPr>
        <p:spPr bwMode="auto">
          <a:xfrm>
            <a:off x="8445500" y="3898690"/>
            <a:ext cx="0" cy="19843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2" name="Freeform 32"/>
          <p:cNvSpPr>
            <a:spLocks/>
          </p:cNvSpPr>
          <p:nvPr/>
        </p:nvSpPr>
        <p:spPr bwMode="auto">
          <a:xfrm>
            <a:off x="5607050" y="3708190"/>
            <a:ext cx="223838" cy="2063750"/>
          </a:xfrm>
          <a:custGeom>
            <a:avLst/>
            <a:gdLst>
              <a:gd name="T0" fmla="*/ 66896 w 245660"/>
              <a:gd name="T1" fmla="*/ 0 h 2279176"/>
              <a:gd name="T2" fmla="*/ 0 w 245660"/>
              <a:gd name="T3" fmla="*/ 227780 h 2279176"/>
              <a:gd name="T4" fmla="*/ 59463 w 245660"/>
              <a:gd name="T5" fmla="*/ 377365 h 2279176"/>
              <a:gd name="T6" fmla="*/ 11149 w 245660"/>
              <a:gd name="T7" fmla="*/ 567749 h 22791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5660" h="2279176">
                <a:moveTo>
                  <a:pt x="245660" y="0"/>
                </a:moveTo>
                <a:lnTo>
                  <a:pt x="0" y="914400"/>
                </a:lnTo>
                <a:lnTo>
                  <a:pt x="218364" y="1514902"/>
                </a:lnTo>
                <a:lnTo>
                  <a:pt x="40943" y="227917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15383" name="Freeform 33"/>
          <p:cNvSpPr>
            <a:spLocks/>
          </p:cNvSpPr>
          <p:nvPr/>
        </p:nvSpPr>
        <p:spPr bwMode="auto">
          <a:xfrm>
            <a:off x="5659438" y="3717715"/>
            <a:ext cx="223837" cy="2063750"/>
          </a:xfrm>
          <a:custGeom>
            <a:avLst/>
            <a:gdLst>
              <a:gd name="T0" fmla="*/ 66892 w 245660"/>
              <a:gd name="T1" fmla="*/ 0 h 2279176"/>
              <a:gd name="T2" fmla="*/ 0 w 245660"/>
              <a:gd name="T3" fmla="*/ 227780 h 2279176"/>
              <a:gd name="T4" fmla="*/ 59460 w 245660"/>
              <a:gd name="T5" fmla="*/ 377365 h 2279176"/>
              <a:gd name="T6" fmla="*/ 11148 w 245660"/>
              <a:gd name="T7" fmla="*/ 567749 h 22791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5660" h="2279176">
                <a:moveTo>
                  <a:pt x="245660" y="0"/>
                </a:moveTo>
                <a:lnTo>
                  <a:pt x="0" y="914400"/>
                </a:lnTo>
                <a:lnTo>
                  <a:pt x="218364" y="1514902"/>
                </a:lnTo>
                <a:lnTo>
                  <a:pt x="40943" y="227917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7596420" y="4259053"/>
            <a:ext cx="711200" cy="1431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NFVI GW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449638" y="4486065"/>
            <a:ext cx="711200" cy="1179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NFVI GW</a:t>
            </a:r>
          </a:p>
        </p:txBody>
      </p:sp>
      <p:sp>
        <p:nvSpPr>
          <p:cNvPr id="15388" name="TextBox 38"/>
          <p:cNvSpPr txBox="1">
            <a:spLocks noChangeArrowheads="1"/>
          </p:cNvSpPr>
          <p:nvPr/>
        </p:nvSpPr>
        <p:spPr bwMode="auto">
          <a:xfrm>
            <a:off x="8153400" y="5781465"/>
            <a:ext cx="584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A10</a:t>
            </a:r>
          </a:p>
        </p:txBody>
      </p:sp>
      <p:sp>
        <p:nvSpPr>
          <p:cNvPr id="15389" name="TextBox 39"/>
          <p:cNvSpPr txBox="1">
            <a:spLocks noChangeArrowheads="1"/>
          </p:cNvSpPr>
          <p:nvPr/>
        </p:nvSpPr>
        <p:spPr bwMode="auto">
          <a:xfrm>
            <a:off x="1619250" y="6235490"/>
            <a:ext cx="3254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V</a:t>
            </a:r>
          </a:p>
        </p:txBody>
      </p:sp>
      <p:sp>
        <p:nvSpPr>
          <p:cNvPr id="15390" name="TextBox 40"/>
          <p:cNvSpPr txBox="1">
            <a:spLocks noChangeArrowheads="1"/>
          </p:cNvSpPr>
          <p:nvPr/>
        </p:nvSpPr>
        <p:spPr bwMode="auto">
          <a:xfrm>
            <a:off x="517525" y="5784640"/>
            <a:ext cx="3381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U</a:t>
            </a:r>
          </a:p>
        </p:txBody>
      </p:sp>
      <p:cxnSp>
        <p:nvCxnSpPr>
          <p:cNvPr id="15391" name="Straight Connector 41"/>
          <p:cNvCxnSpPr>
            <a:cxnSpLocks noChangeShapeType="1"/>
          </p:cNvCxnSpPr>
          <p:nvPr/>
        </p:nvCxnSpPr>
        <p:spPr bwMode="auto">
          <a:xfrm flipH="1">
            <a:off x="1790700" y="3898690"/>
            <a:ext cx="4763" cy="238283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2" name="Straight Connector 42"/>
          <p:cNvCxnSpPr>
            <a:cxnSpLocks noChangeShapeType="1"/>
          </p:cNvCxnSpPr>
          <p:nvPr/>
        </p:nvCxnSpPr>
        <p:spPr bwMode="auto">
          <a:xfrm>
            <a:off x="685800" y="3909803"/>
            <a:ext cx="0" cy="19843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3" name="Straight Arrow Connector 43"/>
          <p:cNvCxnSpPr>
            <a:cxnSpLocks noChangeShapeType="1"/>
          </p:cNvCxnSpPr>
          <p:nvPr/>
        </p:nvCxnSpPr>
        <p:spPr bwMode="auto">
          <a:xfrm>
            <a:off x="1492322" y="2703303"/>
            <a:ext cx="1" cy="156126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4" name="Straight Connector 44"/>
          <p:cNvCxnSpPr>
            <a:cxnSpLocks noChangeShapeType="1"/>
          </p:cNvCxnSpPr>
          <p:nvPr/>
        </p:nvCxnSpPr>
        <p:spPr bwMode="auto">
          <a:xfrm>
            <a:off x="4437063" y="3117640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5" name="TextBox 45"/>
          <p:cNvSpPr txBox="1">
            <a:spLocks noChangeArrowheads="1"/>
          </p:cNvSpPr>
          <p:nvPr/>
        </p:nvSpPr>
        <p:spPr bwMode="auto">
          <a:xfrm>
            <a:off x="938832" y="3062078"/>
            <a:ext cx="3635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M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289779" y="1850815"/>
            <a:ext cx="5317271" cy="3238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Subscriber Policy </a:t>
            </a:r>
            <a:r>
              <a:rPr lang="en-US" dirty="0" smtClean="0">
                <a:latin typeface="Arial" charset="0"/>
              </a:rPr>
              <a:t>(BPCF/PCRF)</a:t>
            </a:r>
            <a:endParaRPr lang="en-US" dirty="0"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289779" y="1457115"/>
            <a:ext cx="5298222" cy="3222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AAA</a:t>
            </a:r>
          </a:p>
        </p:txBody>
      </p:sp>
      <p:cxnSp>
        <p:nvCxnSpPr>
          <p:cNvPr id="15398" name="Straight Arrow Connector 48"/>
          <p:cNvCxnSpPr>
            <a:cxnSpLocks noChangeShapeType="1"/>
          </p:cNvCxnSpPr>
          <p:nvPr/>
        </p:nvCxnSpPr>
        <p:spPr bwMode="auto">
          <a:xfrm>
            <a:off x="4786313" y="2174665"/>
            <a:ext cx="0" cy="18605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9" name="Straight Arrow Connector 49"/>
          <p:cNvCxnSpPr>
            <a:cxnSpLocks noChangeShapeType="1"/>
          </p:cNvCxnSpPr>
          <p:nvPr/>
        </p:nvCxnSpPr>
        <p:spPr bwMode="auto">
          <a:xfrm>
            <a:off x="4692650" y="1779378"/>
            <a:ext cx="19050" cy="22510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0" name="Straight Connector 50"/>
          <p:cNvCxnSpPr>
            <a:cxnSpLocks noChangeShapeType="1"/>
          </p:cNvCxnSpPr>
          <p:nvPr/>
        </p:nvCxnSpPr>
        <p:spPr bwMode="auto">
          <a:xfrm>
            <a:off x="4630738" y="2947778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1" name="TextBox 51"/>
          <p:cNvSpPr txBox="1">
            <a:spLocks noChangeArrowheads="1"/>
          </p:cNvSpPr>
          <p:nvPr/>
        </p:nvSpPr>
        <p:spPr bwMode="auto">
          <a:xfrm>
            <a:off x="4267200" y="2754103"/>
            <a:ext cx="3381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R</a:t>
            </a:r>
          </a:p>
        </p:txBody>
      </p:sp>
      <p:cxnSp>
        <p:nvCxnSpPr>
          <p:cNvPr id="15402" name="Straight Connector 52"/>
          <p:cNvCxnSpPr>
            <a:cxnSpLocks noChangeShapeType="1"/>
          </p:cNvCxnSpPr>
          <p:nvPr/>
        </p:nvCxnSpPr>
        <p:spPr bwMode="auto">
          <a:xfrm>
            <a:off x="4800600" y="2750928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3" name="TextBox 53"/>
          <p:cNvSpPr txBox="1">
            <a:spLocks noChangeArrowheads="1"/>
          </p:cNvSpPr>
          <p:nvPr/>
        </p:nvSpPr>
        <p:spPr bwMode="auto">
          <a:xfrm>
            <a:off x="4105275" y="2950953"/>
            <a:ext cx="3254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15404" name="Rounded Rectangle 54"/>
          <p:cNvSpPr>
            <a:spLocks noChangeArrowheads="1"/>
          </p:cNvSpPr>
          <p:nvPr/>
        </p:nvSpPr>
        <p:spPr bwMode="auto">
          <a:xfrm>
            <a:off x="3665538" y="3724065"/>
            <a:ext cx="4306887" cy="2570163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cxnSp>
        <p:nvCxnSpPr>
          <p:cNvPr id="15405" name="Straight Arrow Connector 55"/>
          <p:cNvCxnSpPr>
            <a:cxnSpLocks noChangeShapeType="1"/>
          </p:cNvCxnSpPr>
          <p:nvPr/>
        </p:nvCxnSpPr>
        <p:spPr bwMode="auto">
          <a:xfrm>
            <a:off x="4895850" y="2639803"/>
            <a:ext cx="0" cy="1390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6" name="TextBox 56"/>
          <p:cNvSpPr txBox="1">
            <a:spLocks noChangeArrowheads="1"/>
          </p:cNvSpPr>
          <p:nvPr/>
        </p:nvSpPr>
        <p:spPr bwMode="auto">
          <a:xfrm>
            <a:off x="3892256" y="3719303"/>
            <a:ext cx="5357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 dirty="0" smtClean="0"/>
              <a:t>NFVI</a:t>
            </a:r>
            <a:endParaRPr lang="en-US" altLang="en-US" sz="1200" i="1" dirty="0"/>
          </a:p>
        </p:txBody>
      </p:sp>
      <p:sp>
        <p:nvSpPr>
          <p:cNvPr id="58" name="Rounded Rectangle 57"/>
          <p:cNvSpPr/>
          <p:nvPr/>
        </p:nvSpPr>
        <p:spPr bwMode="auto">
          <a:xfrm>
            <a:off x="3803418" y="5768765"/>
            <a:ext cx="3953107" cy="1968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dirty="0">
                <a:latin typeface="Arial" charset="0"/>
              </a:rPr>
              <a:t>Virtualization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939800" y="6037053"/>
            <a:ext cx="4365625" cy="1809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Network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5451475" y="6037053"/>
            <a:ext cx="625475" cy="1984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Compute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6234113" y="6037053"/>
            <a:ext cx="625475" cy="1984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Storage</a:t>
            </a:r>
          </a:p>
        </p:txBody>
      </p:sp>
      <p:cxnSp>
        <p:nvCxnSpPr>
          <p:cNvPr id="15411" name="Straight Arrow Connector 61"/>
          <p:cNvCxnSpPr>
            <a:cxnSpLocks noChangeShapeType="1"/>
          </p:cNvCxnSpPr>
          <p:nvPr/>
        </p:nvCxnSpPr>
        <p:spPr bwMode="auto">
          <a:xfrm>
            <a:off x="4895850" y="3243053"/>
            <a:ext cx="1944688" cy="787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2" name="Straight Arrow Connector 62"/>
          <p:cNvCxnSpPr>
            <a:cxnSpLocks noChangeShapeType="1"/>
          </p:cNvCxnSpPr>
          <p:nvPr/>
        </p:nvCxnSpPr>
        <p:spPr bwMode="auto">
          <a:xfrm>
            <a:off x="4786313" y="3276390"/>
            <a:ext cx="1838325" cy="7540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3" name="Straight Arrow Connector 63"/>
          <p:cNvCxnSpPr>
            <a:cxnSpLocks noChangeShapeType="1"/>
          </p:cNvCxnSpPr>
          <p:nvPr/>
        </p:nvCxnSpPr>
        <p:spPr bwMode="auto">
          <a:xfrm>
            <a:off x="4705350" y="3330365"/>
            <a:ext cx="1703388" cy="6810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14" name="TextBox 64"/>
          <p:cNvSpPr txBox="1">
            <a:spLocks noChangeArrowheads="1"/>
          </p:cNvSpPr>
          <p:nvPr/>
        </p:nvSpPr>
        <p:spPr bwMode="auto">
          <a:xfrm>
            <a:off x="4422775" y="2573128"/>
            <a:ext cx="3635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</a:t>
            </a:r>
          </a:p>
        </p:txBody>
      </p:sp>
      <p:sp>
        <p:nvSpPr>
          <p:cNvPr id="15415" name="Rounded Rectangle 65"/>
          <p:cNvSpPr>
            <a:spLocks noChangeArrowheads="1"/>
          </p:cNvSpPr>
          <p:nvPr/>
        </p:nvSpPr>
        <p:spPr bwMode="auto">
          <a:xfrm>
            <a:off x="874713" y="3716128"/>
            <a:ext cx="2790825" cy="260508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sp>
        <p:nvSpPr>
          <p:cNvPr id="15416" name="TextBox 66"/>
          <p:cNvSpPr txBox="1">
            <a:spLocks noChangeArrowheads="1"/>
          </p:cNvSpPr>
          <p:nvPr/>
        </p:nvSpPr>
        <p:spPr bwMode="auto">
          <a:xfrm>
            <a:off x="1216025" y="3728828"/>
            <a:ext cx="1704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 dirty="0" smtClean="0"/>
              <a:t>Physical Infrastructure</a:t>
            </a:r>
            <a:endParaRPr lang="en-US" altLang="en-US" sz="1200" i="1" dirty="0"/>
          </a:p>
        </p:txBody>
      </p:sp>
      <p:sp>
        <p:nvSpPr>
          <p:cNvPr id="77" name="Rectangle 76"/>
          <p:cNvSpPr/>
          <p:nvPr/>
        </p:nvSpPr>
        <p:spPr bwMode="auto">
          <a:xfrm>
            <a:off x="4686300" y="4019340"/>
            <a:ext cx="711200" cy="164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6032"/>
                </a:solidFill>
              </a:rPr>
              <a:t>VNF</a:t>
            </a:r>
            <a:endParaRPr lang="en-US" sz="1400" b="1" baseline="-25000" dirty="0">
              <a:solidFill>
                <a:srgbClr val="006032"/>
              </a:solidFill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 rot="16200000">
            <a:off x="113720" y="4282286"/>
            <a:ext cx="777875" cy="2646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RG</a:t>
            </a:r>
          </a:p>
        </p:txBody>
      </p:sp>
      <p:cxnSp>
        <p:nvCxnSpPr>
          <p:cNvPr id="15428" name="Straight Arrow Connector 90"/>
          <p:cNvCxnSpPr>
            <a:cxnSpLocks noChangeShapeType="1"/>
          </p:cNvCxnSpPr>
          <p:nvPr/>
        </p:nvCxnSpPr>
        <p:spPr bwMode="auto">
          <a:xfrm>
            <a:off x="7261225" y="3508165"/>
            <a:ext cx="9525" cy="22590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" name="TextBox 91"/>
          <p:cNvSpPr txBox="1"/>
          <p:nvPr/>
        </p:nvSpPr>
        <p:spPr>
          <a:xfrm>
            <a:off x="5478463" y="2257215"/>
            <a:ext cx="7969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/>
              <a:t>VeEn-Vnfm</a:t>
            </a:r>
            <a:endParaRPr lang="en-US" sz="1050" dirty="0"/>
          </a:p>
        </p:txBody>
      </p:sp>
      <p:sp>
        <p:nvSpPr>
          <p:cNvPr id="97" name="Rounded Rectangle 96"/>
          <p:cNvSpPr/>
          <p:nvPr/>
        </p:nvSpPr>
        <p:spPr bwMode="auto">
          <a:xfrm>
            <a:off x="289780" y="2703303"/>
            <a:ext cx="3881112" cy="3841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            Physical  Infra. </a:t>
            </a:r>
            <a:r>
              <a:rPr lang="en-US" dirty="0">
                <a:latin typeface="Arial" charset="0"/>
              </a:rPr>
              <a:t>Management</a:t>
            </a:r>
          </a:p>
        </p:txBody>
      </p:sp>
      <p:grpSp>
        <p:nvGrpSpPr>
          <p:cNvPr id="15431" name="Group 12"/>
          <p:cNvGrpSpPr>
            <a:grpSpLocks/>
          </p:cNvGrpSpPr>
          <p:nvPr/>
        </p:nvGrpSpPr>
        <p:grpSpPr bwMode="auto">
          <a:xfrm>
            <a:off x="6076950" y="1257090"/>
            <a:ext cx="2536825" cy="2268538"/>
            <a:chOff x="6076950" y="1517650"/>
            <a:chExt cx="2536825" cy="226853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122988" y="2535238"/>
              <a:ext cx="2222500" cy="4937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VNFM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076950" y="3322638"/>
              <a:ext cx="2224088" cy="4635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VIM</a:t>
              </a:r>
            </a:p>
          </p:txBody>
        </p:sp>
        <p:cxnSp>
          <p:nvCxnSpPr>
            <p:cNvPr id="15437" name="Straight Arrow Connector 8"/>
            <p:cNvCxnSpPr>
              <a:cxnSpLocks noChangeShapeType="1"/>
            </p:cNvCxnSpPr>
            <p:nvPr/>
          </p:nvCxnSpPr>
          <p:spPr bwMode="auto">
            <a:xfrm flipH="1">
              <a:off x="7239539" y="3005667"/>
              <a:ext cx="7937" cy="31697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7256463" y="3033713"/>
              <a:ext cx="604837" cy="2301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Vnfm</a:t>
              </a:r>
              <a:r>
                <a:rPr lang="en-US" sz="1050" dirty="0"/>
                <a:t>-Vi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6086475" y="1517650"/>
              <a:ext cx="2222500" cy="49371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NFVO</a:t>
              </a:r>
            </a:p>
          </p:txBody>
        </p:sp>
        <p:cxnSp>
          <p:nvCxnSpPr>
            <p:cNvPr id="15440" name="Straight Arrow Connector 12"/>
            <p:cNvCxnSpPr>
              <a:cxnSpLocks noChangeShapeType="1"/>
            </p:cNvCxnSpPr>
            <p:nvPr/>
          </p:nvCxnSpPr>
          <p:spPr bwMode="auto">
            <a:xfrm>
              <a:off x="7247467" y="1998134"/>
              <a:ext cx="0" cy="56726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7526338" y="2292350"/>
              <a:ext cx="776287" cy="230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Nfvo-Vnfm</a:t>
              </a:r>
              <a:endParaRPr lang="en-US" sz="1050" dirty="0"/>
            </a:p>
          </p:txBody>
        </p:sp>
        <p:sp>
          <p:nvSpPr>
            <p:cNvPr id="15442" name="Freeform 92"/>
            <p:cNvSpPr>
              <a:spLocks/>
            </p:cNvSpPr>
            <p:nvPr/>
          </p:nvSpPr>
          <p:spPr bwMode="auto">
            <a:xfrm>
              <a:off x="8305800" y="1769533"/>
              <a:ext cx="211667" cy="1784880"/>
            </a:xfrm>
            <a:custGeom>
              <a:avLst/>
              <a:gdLst>
                <a:gd name="T0" fmla="*/ 0 w 254523"/>
                <a:gd name="T1" fmla="*/ 0 h 1753385"/>
                <a:gd name="T2" fmla="*/ 43687 w 254523"/>
                <a:gd name="T3" fmla="*/ 0 h 1753385"/>
                <a:gd name="T4" fmla="*/ 43687 w 254523"/>
                <a:gd name="T5" fmla="*/ 945027 h 1753385"/>
                <a:gd name="T6" fmla="*/ 0 w 254523"/>
                <a:gd name="T7" fmla="*/ 945027 h 17533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4523" h="1753385">
                  <a:moveTo>
                    <a:pt x="0" y="0"/>
                  </a:moveTo>
                  <a:lnTo>
                    <a:pt x="254523" y="0"/>
                  </a:lnTo>
                  <a:lnTo>
                    <a:pt x="254523" y="1753385"/>
                  </a:lnTo>
                  <a:lnTo>
                    <a:pt x="0" y="175338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042275" y="3051175"/>
              <a:ext cx="571500" cy="230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Nfvo</a:t>
              </a:r>
              <a:r>
                <a:rPr lang="en-US" sz="1050" dirty="0"/>
                <a:t>-Vi</a:t>
              </a:r>
            </a:p>
          </p:txBody>
        </p:sp>
        <p:sp>
          <p:nvSpPr>
            <p:cNvPr id="109" name="Rounded Rectangle 108"/>
            <p:cNvSpPr/>
            <p:nvPr/>
          </p:nvSpPr>
          <p:spPr bwMode="auto">
            <a:xfrm>
              <a:off x="6096000" y="2039938"/>
              <a:ext cx="1008063" cy="2889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>
                  <a:latin typeface="Arial" charset="0"/>
                </a:rPr>
                <a:t>NS Catalog</a:t>
              </a:r>
            </a:p>
          </p:txBody>
        </p:sp>
        <p:sp>
          <p:nvSpPr>
            <p:cNvPr id="110" name="Rounded Rectangle 109"/>
            <p:cNvSpPr/>
            <p:nvPr/>
          </p:nvSpPr>
          <p:spPr bwMode="auto">
            <a:xfrm>
              <a:off x="7297738" y="2039938"/>
              <a:ext cx="1008062" cy="2889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>
                  <a:latin typeface="Arial" charset="0"/>
                </a:rPr>
                <a:t>VNF Catalog</a:t>
              </a:r>
            </a:p>
          </p:txBody>
        </p:sp>
      </p:grpSp>
      <p:sp>
        <p:nvSpPr>
          <p:cNvPr id="78" name="Rectangle 77"/>
          <p:cNvSpPr/>
          <p:nvPr/>
        </p:nvSpPr>
        <p:spPr bwMode="auto">
          <a:xfrm>
            <a:off x="6337300" y="4012990"/>
            <a:ext cx="708586" cy="1647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6032"/>
                </a:solidFill>
              </a:rPr>
              <a:t>VNF</a:t>
            </a:r>
            <a:endParaRPr lang="en-US" sz="1400" b="1" baseline="-25000" dirty="0">
              <a:solidFill>
                <a:srgbClr val="006032"/>
              </a:solidFill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 rot="16200000">
            <a:off x="112134" y="5245897"/>
            <a:ext cx="777875" cy="2646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BRG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4709917" y="4683013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vBNG</a:t>
            </a:r>
            <a:endParaRPr lang="en-US" sz="1400" i="1" dirty="0"/>
          </a:p>
        </p:txBody>
      </p:sp>
      <p:sp>
        <p:nvSpPr>
          <p:cNvPr id="88" name="TextBox 87"/>
          <p:cNvSpPr txBox="1"/>
          <p:nvPr/>
        </p:nvSpPr>
        <p:spPr>
          <a:xfrm rot="16200000">
            <a:off x="6277694" y="4658104"/>
            <a:ext cx="889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vCGNAT</a:t>
            </a:r>
            <a:endParaRPr lang="en-US" sz="1400" i="1" dirty="0"/>
          </a:p>
        </p:txBody>
      </p:sp>
      <p:sp>
        <p:nvSpPr>
          <p:cNvPr id="3" name="Rectangle 2"/>
          <p:cNvSpPr/>
          <p:nvPr/>
        </p:nvSpPr>
        <p:spPr>
          <a:xfrm>
            <a:off x="4160118" y="4637671"/>
            <a:ext cx="526182" cy="218281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440076" y="4637670"/>
            <a:ext cx="897223" cy="218282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065475" y="4637274"/>
            <a:ext cx="530946" cy="218678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 bwMode="auto">
          <a:xfrm>
            <a:off x="370314" y="2342599"/>
            <a:ext cx="630972" cy="654391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 anchorCtr="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Arial" charset="0"/>
              </a:rPr>
              <a:t>ACS</a:t>
            </a:r>
            <a:endParaRPr lang="en-US" sz="2000" dirty="0">
              <a:latin typeface="Arial" charset="0"/>
            </a:endParaRPr>
          </a:p>
        </p:txBody>
      </p:sp>
      <p:cxnSp>
        <p:nvCxnSpPr>
          <p:cNvPr id="95" name="Straight Arrow Connector 43"/>
          <p:cNvCxnSpPr>
            <a:cxnSpLocks noChangeShapeType="1"/>
            <a:endCxn id="89" idx="3"/>
          </p:cNvCxnSpPr>
          <p:nvPr/>
        </p:nvCxnSpPr>
        <p:spPr bwMode="auto">
          <a:xfrm flipH="1">
            <a:off x="502657" y="2996990"/>
            <a:ext cx="14868" cy="102870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Rounded Rectangle 98"/>
          <p:cNvSpPr/>
          <p:nvPr/>
        </p:nvSpPr>
        <p:spPr bwMode="auto">
          <a:xfrm rot="16200000">
            <a:off x="-215495" y="4758809"/>
            <a:ext cx="912560" cy="1857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006600"/>
                </a:solidFill>
                <a:latin typeface="Arial" charset="0"/>
              </a:rPr>
              <a:t>Devices</a:t>
            </a:r>
            <a:endParaRPr lang="en-US" sz="16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 rot="16200000">
            <a:off x="-242569" y="4697815"/>
            <a:ext cx="912560" cy="1857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006600"/>
                </a:solidFill>
                <a:latin typeface="Arial" charset="0"/>
              </a:rPr>
              <a:t>Devices</a:t>
            </a:r>
            <a:endParaRPr lang="en-US" sz="1600" b="1" dirty="0">
              <a:solidFill>
                <a:srgbClr val="006600"/>
              </a:solidFill>
              <a:latin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838228" y="1196960"/>
            <a:ext cx="1654620" cy="538828"/>
            <a:chOff x="2838228" y="1196960"/>
            <a:chExt cx="1654620" cy="538828"/>
          </a:xfrm>
        </p:grpSpPr>
        <p:sp>
          <p:nvSpPr>
            <p:cNvPr id="76" name="Folded Corner 75"/>
            <p:cNvSpPr/>
            <p:nvPr/>
          </p:nvSpPr>
          <p:spPr>
            <a:xfrm>
              <a:off x="3250662" y="1474755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TR-146</a:t>
              </a:r>
              <a:endParaRPr lang="en-US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838228" y="1196960"/>
              <a:ext cx="1654620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IP Session Management</a:t>
              </a:r>
              <a:endParaRPr lang="en-US" sz="105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883" y="3188384"/>
            <a:ext cx="2170787" cy="528656"/>
            <a:chOff x="24883" y="3188384"/>
            <a:chExt cx="2170787" cy="528656"/>
          </a:xfrm>
        </p:grpSpPr>
        <p:sp>
          <p:nvSpPr>
            <p:cNvPr id="73" name="Folded Corner 72"/>
            <p:cNvSpPr/>
            <p:nvPr/>
          </p:nvSpPr>
          <p:spPr>
            <a:xfrm>
              <a:off x="185886" y="3456007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TR-069</a:t>
              </a:r>
              <a:endParaRPr lang="en-US" sz="12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4883" y="3188384"/>
              <a:ext cx="2170787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CPE WAN Management Protocol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19998" y="3548493"/>
            <a:ext cx="1552683" cy="696630"/>
            <a:chOff x="2119998" y="3548493"/>
            <a:chExt cx="1552683" cy="696630"/>
          </a:xfrm>
        </p:grpSpPr>
        <p:sp>
          <p:nvSpPr>
            <p:cNvPr id="80" name="Folded Corner 79"/>
            <p:cNvSpPr/>
            <p:nvPr/>
          </p:nvSpPr>
          <p:spPr>
            <a:xfrm>
              <a:off x="2533531" y="3984090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TR-101</a:t>
              </a:r>
              <a:endParaRPr lang="en-US" sz="1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19998" y="3548493"/>
              <a:ext cx="1552683" cy="41549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Migration to </a:t>
              </a:r>
              <a:r>
                <a:rPr lang="en-US" sz="1050" dirty="0" smtClean="0"/>
                <a:t>Ethernet</a:t>
              </a:r>
            </a:p>
            <a:p>
              <a:pPr algn="ctr"/>
              <a:r>
                <a:rPr lang="en-US" sz="1050" dirty="0" smtClean="0"/>
                <a:t>BB </a:t>
              </a:r>
              <a:r>
                <a:rPr lang="en-US" sz="1050" dirty="0"/>
                <a:t>Aggregation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91213" y="4427831"/>
            <a:ext cx="1412264" cy="681172"/>
            <a:chOff x="1991213" y="4427831"/>
            <a:chExt cx="1412264" cy="681172"/>
          </a:xfrm>
        </p:grpSpPr>
        <p:sp>
          <p:nvSpPr>
            <p:cNvPr id="79" name="Folded Corner 78"/>
            <p:cNvSpPr/>
            <p:nvPr/>
          </p:nvSpPr>
          <p:spPr>
            <a:xfrm>
              <a:off x="2309414" y="4847970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TR-178</a:t>
              </a:r>
              <a:endParaRPr lang="en-US" sz="12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91213" y="4427831"/>
              <a:ext cx="1412264" cy="41549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Multi-service </a:t>
              </a:r>
              <a:endParaRPr lang="en-US" sz="1050" dirty="0" smtClean="0"/>
            </a:p>
            <a:p>
              <a:pPr algn="ctr"/>
              <a:r>
                <a:rPr lang="en-US" sz="1050" dirty="0" smtClean="0"/>
                <a:t>Broadband </a:t>
              </a:r>
              <a:r>
                <a:rPr lang="en-US" sz="1050" dirty="0"/>
                <a:t>Network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71126" y="4941210"/>
            <a:ext cx="1292341" cy="508163"/>
            <a:chOff x="3071126" y="4941210"/>
            <a:chExt cx="1292341" cy="508163"/>
          </a:xfrm>
        </p:grpSpPr>
        <p:sp>
          <p:nvSpPr>
            <p:cNvPr id="15" name="TextBox 14"/>
            <p:cNvSpPr txBox="1"/>
            <p:nvPr/>
          </p:nvSpPr>
          <p:spPr>
            <a:xfrm>
              <a:off x="3071126" y="4941210"/>
              <a:ext cx="1292341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MS-BNG and NFV</a:t>
              </a:r>
              <a:endParaRPr lang="en-US" sz="1050" dirty="0"/>
            </a:p>
          </p:txBody>
        </p:sp>
        <p:sp>
          <p:nvSpPr>
            <p:cNvPr id="81" name="Folded Corner 80"/>
            <p:cNvSpPr/>
            <p:nvPr/>
          </p:nvSpPr>
          <p:spPr>
            <a:xfrm>
              <a:off x="3336456" y="5207791"/>
              <a:ext cx="766017" cy="241582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WT-345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8269" y="4536304"/>
            <a:ext cx="641594" cy="534523"/>
            <a:chOff x="186442" y="4403127"/>
            <a:chExt cx="641594" cy="534523"/>
          </a:xfrm>
        </p:grpSpPr>
        <p:sp>
          <p:nvSpPr>
            <p:cNvPr id="98" name="TextBox 97"/>
            <p:cNvSpPr txBox="1"/>
            <p:nvPr/>
          </p:nvSpPr>
          <p:spPr>
            <a:xfrm>
              <a:off x="308918" y="4403127"/>
              <a:ext cx="386644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RG</a:t>
              </a:r>
              <a:endParaRPr lang="en-US" sz="1050" dirty="0"/>
            </a:p>
          </p:txBody>
        </p:sp>
        <p:sp>
          <p:nvSpPr>
            <p:cNvPr id="11" name="Folded Corner 10"/>
            <p:cNvSpPr/>
            <p:nvPr/>
          </p:nvSpPr>
          <p:spPr>
            <a:xfrm>
              <a:off x="186442" y="4676617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TR-124</a:t>
              </a:r>
              <a:endParaRPr lang="en-US" sz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563" y="1617867"/>
            <a:ext cx="1717137" cy="536928"/>
            <a:chOff x="73563" y="1617867"/>
            <a:chExt cx="1717137" cy="536928"/>
          </a:xfrm>
        </p:grpSpPr>
        <p:sp>
          <p:nvSpPr>
            <p:cNvPr id="101" name="TextBox 100"/>
            <p:cNvSpPr txBox="1"/>
            <p:nvPr/>
          </p:nvSpPr>
          <p:spPr>
            <a:xfrm>
              <a:off x="73563" y="1617867"/>
              <a:ext cx="1717137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Broadband Policy Control</a:t>
              </a:r>
              <a:endParaRPr lang="en-US" sz="1050" dirty="0"/>
            </a:p>
          </p:txBody>
        </p:sp>
        <p:sp>
          <p:nvSpPr>
            <p:cNvPr id="75" name="Folded Corner 74"/>
            <p:cNvSpPr/>
            <p:nvPr/>
          </p:nvSpPr>
          <p:spPr>
            <a:xfrm>
              <a:off x="352181" y="1893762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TR-134</a:t>
              </a:r>
              <a:endParaRPr lang="en-US" sz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27230" y="1636587"/>
            <a:ext cx="1386918" cy="521409"/>
            <a:chOff x="4527230" y="1636587"/>
            <a:chExt cx="1386918" cy="521409"/>
          </a:xfrm>
        </p:grpSpPr>
        <p:sp>
          <p:nvSpPr>
            <p:cNvPr id="74" name="Folded Corner 73"/>
            <p:cNvSpPr/>
            <p:nvPr/>
          </p:nvSpPr>
          <p:spPr>
            <a:xfrm>
              <a:off x="4855104" y="1896963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TR-300</a:t>
              </a:r>
              <a:endParaRPr lang="en-US" sz="12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27230" y="1636587"/>
              <a:ext cx="1386918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Policy Convergence</a:t>
              </a:r>
              <a:endParaRPr lang="en-US" sz="105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51781" y="4914779"/>
            <a:ext cx="641594" cy="543217"/>
            <a:chOff x="1051563" y="4264569"/>
            <a:chExt cx="641594" cy="543217"/>
          </a:xfrm>
        </p:grpSpPr>
        <p:sp>
          <p:nvSpPr>
            <p:cNvPr id="103" name="Folded Corner 102"/>
            <p:cNvSpPr/>
            <p:nvPr/>
          </p:nvSpPr>
          <p:spPr>
            <a:xfrm>
              <a:off x="1051563" y="4546753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TR-301</a:t>
              </a:r>
              <a:endParaRPr lang="en-US" sz="12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86183" y="4264569"/>
              <a:ext cx="580608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err="1" smtClean="0"/>
                <a:t>FTTdp</a:t>
              </a:r>
              <a:endParaRPr lang="en-US" sz="105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09195" y="4217653"/>
            <a:ext cx="1564852" cy="526294"/>
            <a:chOff x="5109195" y="4217653"/>
            <a:chExt cx="1564852" cy="526294"/>
          </a:xfrm>
        </p:grpSpPr>
        <p:sp>
          <p:nvSpPr>
            <p:cNvPr id="83" name="TextBox 82"/>
            <p:cNvSpPr txBox="1"/>
            <p:nvPr/>
          </p:nvSpPr>
          <p:spPr>
            <a:xfrm>
              <a:off x="5109195" y="4217653"/>
              <a:ext cx="1564852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Network Enhanced RG</a:t>
              </a:r>
              <a:endParaRPr lang="en-US" sz="1050" dirty="0"/>
            </a:p>
          </p:txBody>
        </p:sp>
        <p:sp>
          <p:nvSpPr>
            <p:cNvPr id="82" name="Folded Corner 81"/>
            <p:cNvSpPr/>
            <p:nvPr/>
          </p:nvSpPr>
          <p:spPr>
            <a:xfrm>
              <a:off x="5500266" y="4502365"/>
              <a:ext cx="766017" cy="241582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WT-317</a:t>
              </a:r>
              <a:endParaRPr lang="en-US" sz="12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370" y="3738277"/>
            <a:ext cx="902811" cy="689554"/>
            <a:chOff x="35370" y="3738277"/>
            <a:chExt cx="902811" cy="689554"/>
          </a:xfrm>
        </p:grpSpPr>
        <p:sp>
          <p:nvSpPr>
            <p:cNvPr id="108" name="Folded Corner 107"/>
            <p:cNvSpPr/>
            <p:nvPr/>
          </p:nvSpPr>
          <p:spPr>
            <a:xfrm>
              <a:off x="172127" y="4151531"/>
              <a:ext cx="659973" cy="276300"/>
            </a:xfrm>
            <a:prstGeom prst="foldedCorner">
              <a:avLst/>
            </a:prstGeom>
            <a:solidFill>
              <a:srgbClr val="92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TR-181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5370" y="3738277"/>
              <a:ext cx="902811" cy="41549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Device </a:t>
              </a:r>
              <a:r>
                <a:rPr lang="en-US" alt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DM</a:t>
              </a:r>
            </a:p>
            <a:p>
              <a:pPr lvl="0"/>
              <a:r>
                <a:rPr lang="en-US" alt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for TR-069</a:t>
              </a:r>
              <a:r>
                <a:rPr lang="en-US" altLang="en-US" sz="1050" dirty="0"/>
                <a:t> </a:t>
              </a:r>
              <a:endParaRPr lang="en-US" altLang="en-US" sz="105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0470" y="4160628"/>
            <a:ext cx="1114408" cy="718832"/>
            <a:chOff x="851221" y="4212574"/>
            <a:chExt cx="1114408" cy="718832"/>
          </a:xfrm>
        </p:grpSpPr>
        <p:sp>
          <p:nvSpPr>
            <p:cNvPr id="112" name="Folded Corner 111"/>
            <p:cNvSpPr/>
            <p:nvPr/>
          </p:nvSpPr>
          <p:spPr>
            <a:xfrm>
              <a:off x="1036748" y="4656364"/>
              <a:ext cx="665407" cy="275042"/>
            </a:xfrm>
            <a:prstGeom prst="foldedCorner">
              <a:avLst/>
            </a:prstGeom>
            <a:solidFill>
              <a:srgbClr val="92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" dirty="0"/>
                <a:t>WT-355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51221" y="4212574"/>
              <a:ext cx="1114408" cy="41549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err="1" smtClean="0"/>
                <a:t>FTTdp</a:t>
              </a:r>
              <a:r>
                <a:rPr lang="en-US" sz="1050" dirty="0" smtClean="0"/>
                <a:t> </a:t>
              </a:r>
              <a:r>
                <a:rPr lang="en-US" sz="1050" dirty="0" err="1" smtClean="0"/>
                <a:t>Mgt</a:t>
              </a:r>
              <a:endParaRPr lang="en-US" sz="1050" dirty="0" smtClean="0"/>
            </a:p>
            <a:p>
              <a:pPr algn="ctr"/>
              <a:r>
                <a:rPr lang="en-US" sz="1050" dirty="0" smtClean="0"/>
                <a:t>YANG Modules</a:t>
              </a:r>
              <a:endParaRPr lang="en-US" sz="105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057050" y="5119354"/>
            <a:ext cx="1721946" cy="523858"/>
            <a:chOff x="5057050" y="5119354"/>
            <a:chExt cx="1721946" cy="523858"/>
          </a:xfrm>
        </p:grpSpPr>
        <p:sp>
          <p:nvSpPr>
            <p:cNvPr id="115" name="TextBox 114"/>
            <p:cNvSpPr txBox="1"/>
            <p:nvPr/>
          </p:nvSpPr>
          <p:spPr>
            <a:xfrm>
              <a:off x="5057050" y="5119354"/>
              <a:ext cx="1721946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Virtual Business Gateway</a:t>
              </a:r>
              <a:endParaRPr lang="en-US" sz="1050" dirty="0"/>
            </a:p>
          </p:txBody>
        </p:sp>
        <p:sp>
          <p:nvSpPr>
            <p:cNvPr id="116" name="Folded Corner 115"/>
            <p:cNvSpPr/>
            <p:nvPr/>
          </p:nvSpPr>
          <p:spPr>
            <a:xfrm>
              <a:off x="5487566" y="5401630"/>
              <a:ext cx="766017" cy="241582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WT-328</a:t>
              </a:r>
              <a:endParaRPr lang="en-US" sz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60468" y="5626611"/>
            <a:ext cx="1444626" cy="507738"/>
            <a:chOff x="660468" y="5626611"/>
            <a:chExt cx="1444626" cy="507738"/>
          </a:xfrm>
        </p:grpSpPr>
        <p:sp>
          <p:nvSpPr>
            <p:cNvPr id="117" name="TextBox 116"/>
            <p:cNvSpPr txBox="1"/>
            <p:nvPr/>
          </p:nvSpPr>
          <p:spPr>
            <a:xfrm>
              <a:off x="660468" y="5626611"/>
              <a:ext cx="1444626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SDN in Access Node</a:t>
              </a:r>
              <a:endParaRPr lang="en-US" sz="1050" dirty="0"/>
            </a:p>
          </p:txBody>
        </p:sp>
        <p:sp>
          <p:nvSpPr>
            <p:cNvPr id="118" name="Folded Corner 117"/>
            <p:cNvSpPr/>
            <p:nvPr/>
          </p:nvSpPr>
          <p:spPr>
            <a:xfrm>
              <a:off x="977258" y="5892767"/>
              <a:ext cx="766017" cy="241582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WT-358</a:t>
              </a:r>
              <a:endParaRPr lang="en-US" sz="12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3290" y="6162549"/>
            <a:ext cx="2021707" cy="520012"/>
            <a:chOff x="353290" y="6162549"/>
            <a:chExt cx="2021707" cy="520012"/>
          </a:xfrm>
        </p:grpSpPr>
        <p:sp>
          <p:nvSpPr>
            <p:cNvPr id="121" name="TextBox 120"/>
            <p:cNvSpPr txBox="1"/>
            <p:nvPr/>
          </p:nvSpPr>
          <p:spPr>
            <a:xfrm>
              <a:off x="353290" y="6162549"/>
              <a:ext cx="2021707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 sz="1050"/>
              </a:lvl1pPr>
            </a:lstStyle>
            <a:p>
              <a:r>
                <a:rPr lang="en-US" dirty="0"/>
                <a:t>Fixed Access Network Sharing</a:t>
              </a:r>
            </a:p>
          </p:txBody>
        </p:sp>
        <p:sp>
          <p:nvSpPr>
            <p:cNvPr id="122" name="Folded Corner 121"/>
            <p:cNvSpPr/>
            <p:nvPr/>
          </p:nvSpPr>
          <p:spPr>
            <a:xfrm>
              <a:off x="979600" y="6440979"/>
              <a:ext cx="766017" cy="241582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WT-370</a:t>
              </a:r>
              <a:endParaRPr lang="en-US" sz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003508" y="6584531"/>
            <a:ext cx="23519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Not represented: SDN (see SD-365)</a:t>
            </a:r>
          </a:p>
        </p:txBody>
      </p:sp>
      <p:sp>
        <p:nvSpPr>
          <p:cNvPr id="123" name="Oval 122"/>
          <p:cNvSpPr/>
          <p:nvPr/>
        </p:nvSpPr>
        <p:spPr>
          <a:xfrm>
            <a:off x="4895850" y="953941"/>
            <a:ext cx="755882" cy="7758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3GPP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4170892" y="2281283"/>
            <a:ext cx="755882" cy="7758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TMF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6984558" y="5328855"/>
            <a:ext cx="755882" cy="7758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ETSI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120438" y="4869200"/>
            <a:ext cx="755882" cy="7758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ONF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2618111" y="5137617"/>
            <a:ext cx="755882" cy="7758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IETF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5496698" y="2286856"/>
            <a:ext cx="755882" cy="7758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ETSI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5488926" y="4314264"/>
            <a:ext cx="755882" cy="7758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IETF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779090" y="3346723"/>
            <a:ext cx="773632" cy="7758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3GPP</a:t>
            </a:r>
            <a:r>
              <a:rPr lang="en-US" sz="1100" b="1" smtClean="0">
                <a:solidFill>
                  <a:schemeClr val="bg1"/>
                </a:solidFill>
              </a:rPr>
              <a:t>, ITU-T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1187530" y="4509150"/>
            <a:ext cx="755882" cy="7758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IETF,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ITU-T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5296386" y="4868927"/>
            <a:ext cx="755882" cy="7758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MEF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4673912" y="4339540"/>
            <a:ext cx="755882" cy="7758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3GPP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3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Arrow Connector 55"/>
          <p:cNvCxnSpPr>
            <a:cxnSpLocks noChangeShapeType="1"/>
          </p:cNvCxnSpPr>
          <p:nvPr/>
        </p:nvCxnSpPr>
        <p:spPr bwMode="auto">
          <a:xfrm>
            <a:off x="2708781" y="3095415"/>
            <a:ext cx="0" cy="1390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Straight Arrow Connector 49"/>
          <p:cNvCxnSpPr>
            <a:cxnSpLocks noChangeShapeType="1"/>
          </p:cNvCxnSpPr>
          <p:nvPr/>
        </p:nvCxnSpPr>
        <p:spPr bwMode="auto">
          <a:xfrm>
            <a:off x="2559669" y="2248417"/>
            <a:ext cx="19050" cy="22510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Straight Arrow Connector 49"/>
          <p:cNvCxnSpPr>
            <a:cxnSpLocks noChangeShapeType="1"/>
          </p:cNvCxnSpPr>
          <p:nvPr/>
        </p:nvCxnSpPr>
        <p:spPr bwMode="auto">
          <a:xfrm flipH="1">
            <a:off x="2437432" y="1798264"/>
            <a:ext cx="968" cy="27014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 Models</a:t>
            </a:r>
            <a:endParaRPr lang="en-US" alt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00315" y="2257215"/>
            <a:ext cx="5306735" cy="3825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Application Management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4900" y="3508165"/>
            <a:ext cx="455613" cy="236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/>
              <a:t>Nf</a:t>
            </a:r>
            <a:r>
              <a:rPr lang="en-US" sz="1050" dirty="0"/>
              <a:t>-Vi</a:t>
            </a:r>
          </a:p>
        </p:txBody>
      </p:sp>
      <p:cxnSp>
        <p:nvCxnSpPr>
          <p:cNvPr id="15365" name="Straight Arrow Connector 10"/>
          <p:cNvCxnSpPr>
            <a:cxnSpLocks noChangeShapeType="1"/>
            <a:endCxn id="6" idx="1"/>
          </p:cNvCxnSpPr>
          <p:nvPr/>
        </p:nvCxnSpPr>
        <p:spPr bwMode="auto">
          <a:xfrm>
            <a:off x="5602288" y="2517565"/>
            <a:ext cx="520700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 bwMode="auto">
          <a:xfrm>
            <a:off x="2222500" y="4486065"/>
            <a:ext cx="708586" cy="1182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MS-BNG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993775" y="4255878"/>
            <a:ext cx="711200" cy="1435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AN</a:t>
            </a:r>
          </a:p>
        </p:txBody>
      </p:sp>
      <p:cxnSp>
        <p:nvCxnSpPr>
          <p:cNvPr id="15377" name="Straight Connector 27"/>
          <p:cNvCxnSpPr>
            <a:cxnSpLocks noChangeShapeType="1"/>
          </p:cNvCxnSpPr>
          <p:nvPr/>
        </p:nvCxnSpPr>
        <p:spPr bwMode="auto">
          <a:xfrm>
            <a:off x="8445500" y="3898690"/>
            <a:ext cx="0" cy="19843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2" name="Freeform 32"/>
          <p:cNvSpPr>
            <a:spLocks/>
          </p:cNvSpPr>
          <p:nvPr/>
        </p:nvSpPr>
        <p:spPr bwMode="auto">
          <a:xfrm>
            <a:off x="5607050" y="3708190"/>
            <a:ext cx="223838" cy="2063750"/>
          </a:xfrm>
          <a:custGeom>
            <a:avLst/>
            <a:gdLst>
              <a:gd name="T0" fmla="*/ 66896 w 245660"/>
              <a:gd name="T1" fmla="*/ 0 h 2279176"/>
              <a:gd name="T2" fmla="*/ 0 w 245660"/>
              <a:gd name="T3" fmla="*/ 227780 h 2279176"/>
              <a:gd name="T4" fmla="*/ 59463 w 245660"/>
              <a:gd name="T5" fmla="*/ 377365 h 2279176"/>
              <a:gd name="T6" fmla="*/ 11149 w 245660"/>
              <a:gd name="T7" fmla="*/ 567749 h 22791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5660" h="2279176">
                <a:moveTo>
                  <a:pt x="245660" y="0"/>
                </a:moveTo>
                <a:lnTo>
                  <a:pt x="0" y="914400"/>
                </a:lnTo>
                <a:lnTo>
                  <a:pt x="218364" y="1514902"/>
                </a:lnTo>
                <a:lnTo>
                  <a:pt x="40943" y="227917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15383" name="Freeform 33"/>
          <p:cNvSpPr>
            <a:spLocks/>
          </p:cNvSpPr>
          <p:nvPr/>
        </p:nvSpPr>
        <p:spPr bwMode="auto">
          <a:xfrm>
            <a:off x="5659438" y="3717715"/>
            <a:ext cx="223837" cy="2063750"/>
          </a:xfrm>
          <a:custGeom>
            <a:avLst/>
            <a:gdLst>
              <a:gd name="T0" fmla="*/ 66892 w 245660"/>
              <a:gd name="T1" fmla="*/ 0 h 2279176"/>
              <a:gd name="T2" fmla="*/ 0 w 245660"/>
              <a:gd name="T3" fmla="*/ 227780 h 2279176"/>
              <a:gd name="T4" fmla="*/ 59460 w 245660"/>
              <a:gd name="T5" fmla="*/ 377365 h 2279176"/>
              <a:gd name="T6" fmla="*/ 11148 w 245660"/>
              <a:gd name="T7" fmla="*/ 567749 h 22791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5660" h="2279176">
                <a:moveTo>
                  <a:pt x="245660" y="0"/>
                </a:moveTo>
                <a:lnTo>
                  <a:pt x="0" y="914400"/>
                </a:lnTo>
                <a:lnTo>
                  <a:pt x="218364" y="1514902"/>
                </a:lnTo>
                <a:lnTo>
                  <a:pt x="40943" y="227917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7596420" y="4259053"/>
            <a:ext cx="711200" cy="1431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NFVI GW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449638" y="4486065"/>
            <a:ext cx="711200" cy="1179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NFVI GW</a:t>
            </a:r>
          </a:p>
        </p:txBody>
      </p:sp>
      <p:sp>
        <p:nvSpPr>
          <p:cNvPr id="15388" name="TextBox 38"/>
          <p:cNvSpPr txBox="1">
            <a:spLocks noChangeArrowheads="1"/>
          </p:cNvSpPr>
          <p:nvPr/>
        </p:nvSpPr>
        <p:spPr bwMode="auto">
          <a:xfrm>
            <a:off x="8153400" y="5781465"/>
            <a:ext cx="584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A10</a:t>
            </a:r>
          </a:p>
        </p:txBody>
      </p:sp>
      <p:sp>
        <p:nvSpPr>
          <p:cNvPr id="15389" name="TextBox 39"/>
          <p:cNvSpPr txBox="1">
            <a:spLocks noChangeArrowheads="1"/>
          </p:cNvSpPr>
          <p:nvPr/>
        </p:nvSpPr>
        <p:spPr bwMode="auto">
          <a:xfrm>
            <a:off x="1619250" y="6235490"/>
            <a:ext cx="3254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V</a:t>
            </a:r>
          </a:p>
        </p:txBody>
      </p:sp>
      <p:sp>
        <p:nvSpPr>
          <p:cNvPr id="15390" name="TextBox 40"/>
          <p:cNvSpPr txBox="1">
            <a:spLocks noChangeArrowheads="1"/>
          </p:cNvSpPr>
          <p:nvPr/>
        </p:nvSpPr>
        <p:spPr bwMode="auto">
          <a:xfrm>
            <a:off x="517525" y="5784640"/>
            <a:ext cx="3381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U</a:t>
            </a:r>
          </a:p>
        </p:txBody>
      </p:sp>
      <p:cxnSp>
        <p:nvCxnSpPr>
          <p:cNvPr id="15391" name="Straight Connector 41"/>
          <p:cNvCxnSpPr>
            <a:cxnSpLocks noChangeShapeType="1"/>
          </p:cNvCxnSpPr>
          <p:nvPr/>
        </p:nvCxnSpPr>
        <p:spPr bwMode="auto">
          <a:xfrm flipH="1">
            <a:off x="1790700" y="3898690"/>
            <a:ext cx="4763" cy="238283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2" name="Straight Connector 42"/>
          <p:cNvCxnSpPr>
            <a:cxnSpLocks noChangeShapeType="1"/>
          </p:cNvCxnSpPr>
          <p:nvPr/>
        </p:nvCxnSpPr>
        <p:spPr bwMode="auto">
          <a:xfrm>
            <a:off x="685800" y="3909803"/>
            <a:ext cx="0" cy="19843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3" name="Straight Arrow Connector 43"/>
          <p:cNvCxnSpPr>
            <a:cxnSpLocks noChangeShapeType="1"/>
          </p:cNvCxnSpPr>
          <p:nvPr/>
        </p:nvCxnSpPr>
        <p:spPr bwMode="auto">
          <a:xfrm flipH="1">
            <a:off x="1409775" y="3087478"/>
            <a:ext cx="26776" cy="93490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4" name="Straight Connector 44"/>
          <p:cNvCxnSpPr>
            <a:cxnSpLocks noChangeShapeType="1"/>
          </p:cNvCxnSpPr>
          <p:nvPr/>
        </p:nvCxnSpPr>
        <p:spPr bwMode="auto">
          <a:xfrm>
            <a:off x="4437063" y="3117640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5" name="TextBox 45"/>
          <p:cNvSpPr txBox="1">
            <a:spLocks noChangeArrowheads="1"/>
          </p:cNvSpPr>
          <p:nvPr/>
        </p:nvSpPr>
        <p:spPr bwMode="auto">
          <a:xfrm>
            <a:off x="938832" y="3062078"/>
            <a:ext cx="3635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M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289779" y="1850815"/>
            <a:ext cx="5317271" cy="3238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Subscriber Policy </a:t>
            </a:r>
            <a:r>
              <a:rPr lang="en-US" dirty="0" smtClean="0">
                <a:latin typeface="Arial" charset="0"/>
              </a:rPr>
              <a:t>(BPCF/PCRF)</a:t>
            </a:r>
            <a:endParaRPr lang="en-US" dirty="0"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289779" y="1457115"/>
            <a:ext cx="5298222" cy="3222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AAA</a:t>
            </a:r>
          </a:p>
        </p:txBody>
      </p:sp>
      <p:cxnSp>
        <p:nvCxnSpPr>
          <p:cNvPr id="15398" name="Straight Arrow Connector 48"/>
          <p:cNvCxnSpPr>
            <a:cxnSpLocks noChangeShapeType="1"/>
          </p:cNvCxnSpPr>
          <p:nvPr/>
        </p:nvCxnSpPr>
        <p:spPr bwMode="auto">
          <a:xfrm>
            <a:off x="4786313" y="2174665"/>
            <a:ext cx="0" cy="18605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9" name="Straight Arrow Connector 49"/>
          <p:cNvCxnSpPr>
            <a:cxnSpLocks noChangeShapeType="1"/>
          </p:cNvCxnSpPr>
          <p:nvPr/>
        </p:nvCxnSpPr>
        <p:spPr bwMode="auto">
          <a:xfrm>
            <a:off x="4692650" y="1779378"/>
            <a:ext cx="19050" cy="22510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0" name="Straight Connector 50"/>
          <p:cNvCxnSpPr>
            <a:cxnSpLocks noChangeShapeType="1"/>
          </p:cNvCxnSpPr>
          <p:nvPr/>
        </p:nvCxnSpPr>
        <p:spPr bwMode="auto">
          <a:xfrm>
            <a:off x="4630738" y="2947778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1" name="TextBox 51"/>
          <p:cNvSpPr txBox="1">
            <a:spLocks noChangeArrowheads="1"/>
          </p:cNvSpPr>
          <p:nvPr/>
        </p:nvSpPr>
        <p:spPr bwMode="auto">
          <a:xfrm>
            <a:off x="4267200" y="2754103"/>
            <a:ext cx="3381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R</a:t>
            </a:r>
          </a:p>
        </p:txBody>
      </p:sp>
      <p:cxnSp>
        <p:nvCxnSpPr>
          <p:cNvPr id="15402" name="Straight Connector 52"/>
          <p:cNvCxnSpPr>
            <a:cxnSpLocks noChangeShapeType="1"/>
          </p:cNvCxnSpPr>
          <p:nvPr/>
        </p:nvCxnSpPr>
        <p:spPr bwMode="auto">
          <a:xfrm>
            <a:off x="4800600" y="2750928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3" name="TextBox 53"/>
          <p:cNvSpPr txBox="1">
            <a:spLocks noChangeArrowheads="1"/>
          </p:cNvSpPr>
          <p:nvPr/>
        </p:nvSpPr>
        <p:spPr bwMode="auto">
          <a:xfrm>
            <a:off x="4105275" y="2950953"/>
            <a:ext cx="3254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15404" name="Rounded Rectangle 54"/>
          <p:cNvSpPr>
            <a:spLocks noChangeArrowheads="1"/>
          </p:cNvSpPr>
          <p:nvPr/>
        </p:nvSpPr>
        <p:spPr bwMode="auto">
          <a:xfrm>
            <a:off x="3665538" y="3724065"/>
            <a:ext cx="4306887" cy="2570163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cxnSp>
        <p:nvCxnSpPr>
          <p:cNvPr id="15405" name="Straight Arrow Connector 55"/>
          <p:cNvCxnSpPr>
            <a:cxnSpLocks noChangeShapeType="1"/>
          </p:cNvCxnSpPr>
          <p:nvPr/>
        </p:nvCxnSpPr>
        <p:spPr bwMode="auto">
          <a:xfrm>
            <a:off x="4895850" y="2639803"/>
            <a:ext cx="0" cy="1390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6" name="TextBox 56"/>
          <p:cNvSpPr txBox="1">
            <a:spLocks noChangeArrowheads="1"/>
          </p:cNvSpPr>
          <p:nvPr/>
        </p:nvSpPr>
        <p:spPr bwMode="auto">
          <a:xfrm>
            <a:off x="3892256" y="3719303"/>
            <a:ext cx="5357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 dirty="0" smtClean="0"/>
              <a:t>NFVI</a:t>
            </a:r>
            <a:endParaRPr lang="en-US" altLang="en-US" sz="1200" i="1" dirty="0"/>
          </a:p>
        </p:txBody>
      </p:sp>
      <p:sp>
        <p:nvSpPr>
          <p:cNvPr id="58" name="Rounded Rectangle 57"/>
          <p:cNvSpPr/>
          <p:nvPr/>
        </p:nvSpPr>
        <p:spPr bwMode="auto">
          <a:xfrm>
            <a:off x="3803418" y="5768765"/>
            <a:ext cx="3953107" cy="1968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dirty="0">
                <a:latin typeface="Arial" charset="0"/>
              </a:rPr>
              <a:t>Virtualization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939800" y="6037053"/>
            <a:ext cx="4365625" cy="1809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Network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5451475" y="6037053"/>
            <a:ext cx="625475" cy="1984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Compute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6234113" y="6037053"/>
            <a:ext cx="625475" cy="1984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Storage</a:t>
            </a:r>
          </a:p>
        </p:txBody>
      </p:sp>
      <p:cxnSp>
        <p:nvCxnSpPr>
          <p:cNvPr id="15411" name="Straight Arrow Connector 61"/>
          <p:cNvCxnSpPr>
            <a:cxnSpLocks noChangeShapeType="1"/>
          </p:cNvCxnSpPr>
          <p:nvPr/>
        </p:nvCxnSpPr>
        <p:spPr bwMode="auto">
          <a:xfrm>
            <a:off x="4895850" y="3243053"/>
            <a:ext cx="1944688" cy="787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2" name="Straight Arrow Connector 62"/>
          <p:cNvCxnSpPr>
            <a:cxnSpLocks noChangeShapeType="1"/>
          </p:cNvCxnSpPr>
          <p:nvPr/>
        </p:nvCxnSpPr>
        <p:spPr bwMode="auto">
          <a:xfrm>
            <a:off x="4786313" y="3276390"/>
            <a:ext cx="1838325" cy="7540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3" name="Straight Arrow Connector 63"/>
          <p:cNvCxnSpPr>
            <a:cxnSpLocks noChangeShapeType="1"/>
          </p:cNvCxnSpPr>
          <p:nvPr/>
        </p:nvCxnSpPr>
        <p:spPr bwMode="auto">
          <a:xfrm>
            <a:off x="4705350" y="3330365"/>
            <a:ext cx="1703388" cy="6810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14" name="TextBox 64"/>
          <p:cNvSpPr txBox="1">
            <a:spLocks noChangeArrowheads="1"/>
          </p:cNvSpPr>
          <p:nvPr/>
        </p:nvSpPr>
        <p:spPr bwMode="auto">
          <a:xfrm>
            <a:off x="4422775" y="2573128"/>
            <a:ext cx="3635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</a:t>
            </a:r>
          </a:p>
        </p:txBody>
      </p:sp>
      <p:sp>
        <p:nvSpPr>
          <p:cNvPr id="15415" name="Rounded Rectangle 65"/>
          <p:cNvSpPr>
            <a:spLocks noChangeArrowheads="1"/>
          </p:cNvSpPr>
          <p:nvPr/>
        </p:nvSpPr>
        <p:spPr bwMode="auto">
          <a:xfrm>
            <a:off x="874713" y="3716128"/>
            <a:ext cx="2790825" cy="260508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sp>
        <p:nvSpPr>
          <p:cNvPr id="15416" name="TextBox 66"/>
          <p:cNvSpPr txBox="1">
            <a:spLocks noChangeArrowheads="1"/>
          </p:cNvSpPr>
          <p:nvPr/>
        </p:nvSpPr>
        <p:spPr bwMode="auto">
          <a:xfrm>
            <a:off x="1216025" y="3728828"/>
            <a:ext cx="1704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 dirty="0" smtClean="0"/>
              <a:t>Physical Infrastructure</a:t>
            </a:r>
            <a:endParaRPr lang="en-US" altLang="en-US" sz="1200" i="1" dirty="0"/>
          </a:p>
        </p:txBody>
      </p:sp>
      <p:sp>
        <p:nvSpPr>
          <p:cNvPr id="77" name="Rectangle 76"/>
          <p:cNvSpPr/>
          <p:nvPr/>
        </p:nvSpPr>
        <p:spPr bwMode="auto">
          <a:xfrm>
            <a:off x="4686300" y="4019340"/>
            <a:ext cx="711200" cy="164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6032"/>
                </a:solidFill>
              </a:rPr>
              <a:t>VNF</a:t>
            </a:r>
            <a:endParaRPr lang="en-US" sz="1400" b="1" baseline="-25000" dirty="0">
              <a:solidFill>
                <a:srgbClr val="006032"/>
              </a:solidFill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 rot="16200000">
            <a:off x="114513" y="4283078"/>
            <a:ext cx="777875" cy="2630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RG</a:t>
            </a:r>
          </a:p>
        </p:txBody>
      </p:sp>
      <p:cxnSp>
        <p:nvCxnSpPr>
          <p:cNvPr id="15428" name="Straight Arrow Connector 90"/>
          <p:cNvCxnSpPr>
            <a:cxnSpLocks noChangeShapeType="1"/>
          </p:cNvCxnSpPr>
          <p:nvPr/>
        </p:nvCxnSpPr>
        <p:spPr bwMode="auto">
          <a:xfrm>
            <a:off x="7261225" y="3508165"/>
            <a:ext cx="9525" cy="22590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" name="TextBox 91"/>
          <p:cNvSpPr txBox="1"/>
          <p:nvPr/>
        </p:nvSpPr>
        <p:spPr>
          <a:xfrm>
            <a:off x="5478463" y="2257215"/>
            <a:ext cx="7969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/>
              <a:t>VeEn-Vnfm</a:t>
            </a:r>
            <a:endParaRPr lang="en-US" sz="1050" dirty="0"/>
          </a:p>
        </p:txBody>
      </p:sp>
      <p:sp>
        <p:nvSpPr>
          <p:cNvPr id="97" name="Rounded Rectangle 96"/>
          <p:cNvSpPr/>
          <p:nvPr/>
        </p:nvSpPr>
        <p:spPr bwMode="auto">
          <a:xfrm>
            <a:off x="289780" y="2703303"/>
            <a:ext cx="3881112" cy="3841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            Physical  Infra. </a:t>
            </a:r>
            <a:r>
              <a:rPr lang="en-US" dirty="0">
                <a:latin typeface="Arial" charset="0"/>
              </a:rPr>
              <a:t>Management</a:t>
            </a:r>
          </a:p>
        </p:txBody>
      </p:sp>
      <p:grpSp>
        <p:nvGrpSpPr>
          <p:cNvPr id="15431" name="Group 12"/>
          <p:cNvGrpSpPr>
            <a:grpSpLocks/>
          </p:cNvGrpSpPr>
          <p:nvPr/>
        </p:nvGrpSpPr>
        <p:grpSpPr bwMode="auto">
          <a:xfrm>
            <a:off x="6076950" y="1257090"/>
            <a:ext cx="2536825" cy="2268538"/>
            <a:chOff x="6076950" y="1517650"/>
            <a:chExt cx="2536825" cy="226853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122988" y="2535238"/>
              <a:ext cx="2222500" cy="4937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VNFM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076950" y="3322638"/>
              <a:ext cx="2224088" cy="4635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VIM</a:t>
              </a:r>
            </a:p>
          </p:txBody>
        </p:sp>
        <p:cxnSp>
          <p:nvCxnSpPr>
            <p:cNvPr id="15437" name="Straight Arrow Connector 8"/>
            <p:cNvCxnSpPr>
              <a:cxnSpLocks noChangeShapeType="1"/>
            </p:cNvCxnSpPr>
            <p:nvPr/>
          </p:nvCxnSpPr>
          <p:spPr bwMode="auto">
            <a:xfrm flipH="1">
              <a:off x="7239539" y="3005667"/>
              <a:ext cx="7937" cy="31697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7256463" y="3033713"/>
              <a:ext cx="604837" cy="2301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Vnfm</a:t>
              </a:r>
              <a:r>
                <a:rPr lang="en-US" sz="1050" dirty="0"/>
                <a:t>-Vi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6086475" y="1517650"/>
              <a:ext cx="2222500" cy="49371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NFVO</a:t>
              </a:r>
            </a:p>
          </p:txBody>
        </p:sp>
        <p:cxnSp>
          <p:nvCxnSpPr>
            <p:cNvPr id="15440" name="Straight Arrow Connector 12"/>
            <p:cNvCxnSpPr>
              <a:cxnSpLocks noChangeShapeType="1"/>
            </p:cNvCxnSpPr>
            <p:nvPr/>
          </p:nvCxnSpPr>
          <p:spPr bwMode="auto">
            <a:xfrm>
              <a:off x="7247467" y="1998134"/>
              <a:ext cx="0" cy="56726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7526338" y="2292350"/>
              <a:ext cx="776287" cy="230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Nfvo-Vnfm</a:t>
              </a:r>
              <a:endParaRPr lang="en-US" sz="1050" dirty="0"/>
            </a:p>
          </p:txBody>
        </p:sp>
        <p:sp>
          <p:nvSpPr>
            <p:cNvPr id="15442" name="Freeform 92"/>
            <p:cNvSpPr>
              <a:spLocks/>
            </p:cNvSpPr>
            <p:nvPr/>
          </p:nvSpPr>
          <p:spPr bwMode="auto">
            <a:xfrm>
              <a:off x="8305800" y="1769533"/>
              <a:ext cx="211667" cy="1784880"/>
            </a:xfrm>
            <a:custGeom>
              <a:avLst/>
              <a:gdLst>
                <a:gd name="T0" fmla="*/ 0 w 254523"/>
                <a:gd name="T1" fmla="*/ 0 h 1753385"/>
                <a:gd name="T2" fmla="*/ 43687 w 254523"/>
                <a:gd name="T3" fmla="*/ 0 h 1753385"/>
                <a:gd name="T4" fmla="*/ 43687 w 254523"/>
                <a:gd name="T5" fmla="*/ 945027 h 1753385"/>
                <a:gd name="T6" fmla="*/ 0 w 254523"/>
                <a:gd name="T7" fmla="*/ 945027 h 17533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4523" h="1753385">
                  <a:moveTo>
                    <a:pt x="0" y="0"/>
                  </a:moveTo>
                  <a:lnTo>
                    <a:pt x="254523" y="0"/>
                  </a:lnTo>
                  <a:lnTo>
                    <a:pt x="254523" y="1753385"/>
                  </a:lnTo>
                  <a:lnTo>
                    <a:pt x="0" y="175338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042275" y="3051175"/>
              <a:ext cx="571500" cy="230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Nfvo</a:t>
              </a:r>
              <a:r>
                <a:rPr lang="en-US" sz="1050" dirty="0"/>
                <a:t>-Vi</a:t>
              </a:r>
            </a:p>
          </p:txBody>
        </p:sp>
        <p:sp>
          <p:nvSpPr>
            <p:cNvPr id="109" name="Rounded Rectangle 108"/>
            <p:cNvSpPr/>
            <p:nvPr/>
          </p:nvSpPr>
          <p:spPr bwMode="auto">
            <a:xfrm>
              <a:off x="6096000" y="2039938"/>
              <a:ext cx="1008063" cy="2889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>
                  <a:latin typeface="Arial" charset="0"/>
                </a:rPr>
                <a:t>NS Catalog</a:t>
              </a:r>
            </a:p>
          </p:txBody>
        </p:sp>
        <p:sp>
          <p:nvSpPr>
            <p:cNvPr id="110" name="Rounded Rectangle 109"/>
            <p:cNvSpPr/>
            <p:nvPr/>
          </p:nvSpPr>
          <p:spPr bwMode="auto">
            <a:xfrm>
              <a:off x="7297738" y="2039938"/>
              <a:ext cx="1008062" cy="2889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>
                  <a:latin typeface="Arial" charset="0"/>
                </a:rPr>
                <a:t>VNF Catalog</a:t>
              </a:r>
            </a:p>
          </p:txBody>
        </p:sp>
      </p:grpSp>
      <p:sp>
        <p:nvSpPr>
          <p:cNvPr id="78" name="Rectangle 77"/>
          <p:cNvSpPr/>
          <p:nvPr/>
        </p:nvSpPr>
        <p:spPr bwMode="auto">
          <a:xfrm>
            <a:off x="6337300" y="4012990"/>
            <a:ext cx="708586" cy="1647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6032"/>
                </a:solidFill>
              </a:rPr>
              <a:t>VNF</a:t>
            </a:r>
            <a:endParaRPr lang="en-US" sz="1400" b="1" baseline="-25000" dirty="0">
              <a:solidFill>
                <a:srgbClr val="006032"/>
              </a:solidFill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 rot="16200000">
            <a:off x="112927" y="5246691"/>
            <a:ext cx="777875" cy="2630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BRG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4709917" y="4683013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vBNG</a:t>
            </a:r>
            <a:endParaRPr lang="en-US" sz="1400" i="1" dirty="0"/>
          </a:p>
        </p:txBody>
      </p:sp>
      <p:sp>
        <p:nvSpPr>
          <p:cNvPr id="88" name="TextBox 87"/>
          <p:cNvSpPr txBox="1"/>
          <p:nvPr/>
        </p:nvSpPr>
        <p:spPr>
          <a:xfrm rot="16200000">
            <a:off x="6277694" y="4658104"/>
            <a:ext cx="889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vCGNAT</a:t>
            </a:r>
            <a:endParaRPr lang="en-US" sz="1400" i="1" dirty="0"/>
          </a:p>
        </p:txBody>
      </p:sp>
      <p:sp>
        <p:nvSpPr>
          <p:cNvPr id="3" name="Rectangle 2"/>
          <p:cNvSpPr/>
          <p:nvPr/>
        </p:nvSpPr>
        <p:spPr>
          <a:xfrm>
            <a:off x="4160118" y="4637671"/>
            <a:ext cx="526182" cy="218281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440076" y="4637670"/>
            <a:ext cx="897223" cy="218282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065475" y="4637274"/>
            <a:ext cx="530946" cy="218678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64110" y="4608640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6600"/>
                </a:solidFill>
              </a:rPr>
              <a:t>service chains</a:t>
            </a:r>
            <a:endParaRPr lang="en-US" sz="1050" dirty="0">
              <a:solidFill>
                <a:srgbClr val="FF6600"/>
              </a:solidFill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370314" y="2342599"/>
            <a:ext cx="630972" cy="654391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 anchorCtr="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ACS</a:t>
            </a:r>
            <a:endParaRPr lang="en-US" dirty="0">
              <a:latin typeface="Arial" charset="0"/>
            </a:endParaRPr>
          </a:p>
        </p:txBody>
      </p:sp>
      <p:cxnSp>
        <p:nvCxnSpPr>
          <p:cNvPr id="95" name="Straight Arrow Connector 43"/>
          <p:cNvCxnSpPr>
            <a:cxnSpLocks noChangeShapeType="1"/>
            <a:endCxn id="89" idx="3"/>
          </p:cNvCxnSpPr>
          <p:nvPr/>
        </p:nvCxnSpPr>
        <p:spPr bwMode="auto">
          <a:xfrm flipH="1">
            <a:off x="503451" y="2996990"/>
            <a:ext cx="14074" cy="10287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Rounded Rectangle 98"/>
          <p:cNvSpPr/>
          <p:nvPr/>
        </p:nvSpPr>
        <p:spPr bwMode="auto">
          <a:xfrm rot="16200000">
            <a:off x="-215495" y="4758809"/>
            <a:ext cx="912560" cy="1857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006600"/>
                </a:solidFill>
                <a:latin typeface="Arial" charset="0"/>
              </a:rPr>
              <a:t>Devices</a:t>
            </a:r>
            <a:endParaRPr lang="en-US" sz="16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 rot="16200000">
            <a:off x="-242569" y="4697815"/>
            <a:ext cx="912560" cy="1857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006600"/>
                </a:solidFill>
                <a:latin typeface="Arial" charset="0"/>
              </a:rPr>
              <a:t>Devices</a:t>
            </a:r>
            <a:endParaRPr lang="en-US" sz="1600" b="1" dirty="0">
              <a:solidFill>
                <a:srgbClr val="006600"/>
              </a:solidFill>
              <a:latin typeface="Arial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4883" y="3188384"/>
            <a:ext cx="2170787" cy="528656"/>
            <a:chOff x="24883" y="3188384"/>
            <a:chExt cx="2170787" cy="528656"/>
          </a:xfrm>
        </p:grpSpPr>
        <p:sp>
          <p:nvSpPr>
            <p:cNvPr id="82" name="Folded Corner 81"/>
            <p:cNvSpPr/>
            <p:nvPr/>
          </p:nvSpPr>
          <p:spPr>
            <a:xfrm>
              <a:off x="185886" y="3456007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TR-069</a:t>
              </a:r>
              <a:endParaRPr lang="en-US" sz="1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4883" y="3188384"/>
              <a:ext cx="2170787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CPE WAN Management Protocol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051563" y="4264569"/>
            <a:ext cx="641594" cy="543217"/>
            <a:chOff x="1051563" y="4264569"/>
            <a:chExt cx="641594" cy="543217"/>
          </a:xfrm>
        </p:grpSpPr>
        <p:sp>
          <p:nvSpPr>
            <p:cNvPr id="87" name="Folded Corner 86"/>
            <p:cNvSpPr/>
            <p:nvPr/>
          </p:nvSpPr>
          <p:spPr>
            <a:xfrm>
              <a:off x="1051563" y="4546753"/>
              <a:ext cx="641594" cy="261033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TR-301</a:t>
              </a:r>
              <a:endParaRPr lang="en-US" sz="12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086183" y="4264569"/>
              <a:ext cx="580608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err="1" smtClean="0"/>
                <a:t>FTTdp</a:t>
              </a:r>
              <a:endParaRPr lang="en-US" sz="1050" dirty="0"/>
            </a:p>
          </p:txBody>
        </p:sp>
      </p:grpSp>
      <p:sp>
        <p:nvSpPr>
          <p:cNvPr id="98" name="Folded Corner 97"/>
          <p:cNvSpPr/>
          <p:nvPr/>
        </p:nvSpPr>
        <p:spPr>
          <a:xfrm>
            <a:off x="1126880" y="4751627"/>
            <a:ext cx="665407" cy="226022"/>
          </a:xfrm>
          <a:prstGeom prst="folded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WT-355</a:t>
            </a:r>
            <a:endParaRPr lang="en-US" sz="1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349375" y="3501010"/>
            <a:ext cx="3117443" cy="1163710"/>
            <a:chOff x="1349375" y="3501010"/>
            <a:chExt cx="3117443" cy="1163710"/>
          </a:xfrm>
        </p:grpSpPr>
        <p:sp>
          <p:nvSpPr>
            <p:cNvPr id="120" name="Content Placeholder 3"/>
            <p:cNvSpPr txBox="1">
              <a:spLocks/>
            </p:cNvSpPr>
            <p:nvPr/>
          </p:nvSpPr>
          <p:spPr>
            <a:xfrm>
              <a:off x="1823564" y="3501010"/>
              <a:ext cx="2643254" cy="1163710"/>
            </a:xfrm>
            <a:prstGeom prst="rect">
              <a:avLst/>
            </a:prstGeom>
            <a:solidFill>
              <a:srgbClr val="33CCFF"/>
            </a:solidFill>
            <a:ln>
              <a:solidFill>
                <a:srgbClr val="006600"/>
              </a:solidFill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6880" indent="-456880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8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989907" indent="-380733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lang="en-US" sz="24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152293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0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2132106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lang="en-US" sz="27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2741280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lang="en-US" sz="2700" kern="1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335045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59626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68800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7797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sz="1600" dirty="0" smtClean="0"/>
                <a:t>FTTdp DPU </a:t>
              </a:r>
              <a:r>
                <a:rPr lang="en-US" sz="1600" dirty="0" err="1" smtClean="0"/>
                <a:t>Mgmt</a:t>
              </a:r>
              <a:r>
                <a:rPr lang="en-US" sz="1600" dirty="0" smtClean="0"/>
                <a:t> (WT-355)</a:t>
              </a:r>
            </a:p>
            <a:p>
              <a:pPr marL="231775" indent="-231775" fontAlgn="auto">
                <a:spcAft>
                  <a:spcPts val="0"/>
                </a:spcAft>
                <a:buFont typeface="Arial" charset="0"/>
                <a:buChar char="•"/>
              </a:pPr>
              <a:r>
                <a:rPr lang="en-US" sz="1600" dirty="0" smtClean="0"/>
                <a:t>YANG modules</a:t>
              </a:r>
              <a:br>
                <a:rPr lang="en-US" sz="1600" dirty="0" smtClean="0"/>
              </a:br>
              <a:endParaRPr lang="en-US" sz="1600" dirty="0" smtClean="0"/>
            </a:p>
            <a:p>
              <a:pPr marL="231775" indent="-231775" fontAlgn="auto">
                <a:spcAft>
                  <a:spcPts val="0"/>
                </a:spcAft>
                <a:buFont typeface="Arial" charset="0"/>
                <a:buChar char="•"/>
              </a:pPr>
              <a:r>
                <a:rPr lang="en-US" sz="1600" dirty="0" smtClean="0"/>
                <a:t>More to come…</a:t>
              </a:r>
              <a:endParaRPr lang="en-US" sz="16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349375" y="4082865"/>
              <a:ext cx="2997606" cy="279112"/>
              <a:chOff x="1349375" y="4082865"/>
              <a:chExt cx="2997606" cy="279112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153088" y="4100944"/>
                <a:ext cx="2193893" cy="261033"/>
                <a:chOff x="5261875" y="3655120"/>
                <a:chExt cx="2193893" cy="261033"/>
              </a:xfrm>
            </p:grpSpPr>
            <p:sp>
              <p:nvSpPr>
                <p:cNvPr id="121" name="Folded Corner 120"/>
                <p:cNvSpPr/>
                <p:nvPr/>
              </p:nvSpPr>
              <p:spPr>
                <a:xfrm>
                  <a:off x="5261875" y="3655120"/>
                  <a:ext cx="641594" cy="261033"/>
                </a:xfrm>
                <a:prstGeom prst="foldedCorner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VDSL</a:t>
                  </a:r>
                  <a:endParaRPr lang="en-US" sz="1200" dirty="0"/>
                </a:p>
              </p:txBody>
            </p:sp>
            <p:sp>
              <p:nvSpPr>
                <p:cNvPr id="122" name="Folded Corner 121"/>
                <p:cNvSpPr/>
                <p:nvPr/>
              </p:nvSpPr>
              <p:spPr>
                <a:xfrm>
                  <a:off x="6033822" y="3655120"/>
                  <a:ext cx="641594" cy="261033"/>
                </a:xfrm>
                <a:prstGeom prst="foldedCorner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 smtClean="0"/>
                    <a:t>G.fast</a:t>
                  </a:r>
                  <a:endParaRPr lang="en-US" sz="1200" dirty="0"/>
                </a:p>
              </p:txBody>
            </p:sp>
            <p:sp>
              <p:nvSpPr>
                <p:cNvPr id="123" name="Folded Corner 122"/>
                <p:cNvSpPr/>
                <p:nvPr/>
              </p:nvSpPr>
              <p:spPr>
                <a:xfrm>
                  <a:off x="6814174" y="3655120"/>
                  <a:ext cx="641594" cy="261033"/>
                </a:xfrm>
                <a:prstGeom prst="foldedCorner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 smtClean="0"/>
                    <a:t>G.hs</a:t>
                  </a:r>
                  <a:endParaRPr lang="en-US" sz="1200" dirty="0"/>
                </a:p>
              </p:txBody>
            </p:sp>
          </p:grpSp>
          <p:cxnSp>
            <p:nvCxnSpPr>
              <p:cNvPr id="133" name="Straight Arrow Connector 55"/>
              <p:cNvCxnSpPr>
                <a:cxnSpLocks noChangeShapeType="1"/>
                <a:stCxn id="23" idx="0"/>
                <a:endCxn id="120" idx="1"/>
              </p:cNvCxnSpPr>
              <p:nvPr/>
            </p:nvCxnSpPr>
            <p:spPr bwMode="auto">
              <a:xfrm flipV="1">
                <a:off x="1349375" y="4082865"/>
                <a:ext cx="474189" cy="173013"/>
              </a:xfrm>
              <a:prstGeom prst="straightConnector1">
                <a:avLst/>
              </a:prstGeom>
              <a:noFill/>
              <a:ln w="50800" algn="ctr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32" name="Group 31"/>
          <p:cNvGrpSpPr/>
          <p:nvPr/>
        </p:nvGrpSpPr>
        <p:grpSpPr>
          <a:xfrm>
            <a:off x="1349375" y="5110965"/>
            <a:ext cx="2363396" cy="1163710"/>
            <a:chOff x="1349375" y="5110965"/>
            <a:chExt cx="2363396" cy="1163710"/>
          </a:xfrm>
        </p:grpSpPr>
        <p:sp>
          <p:nvSpPr>
            <p:cNvPr id="127" name="Content Placeholder 3"/>
            <p:cNvSpPr txBox="1">
              <a:spLocks/>
            </p:cNvSpPr>
            <p:nvPr/>
          </p:nvSpPr>
          <p:spPr>
            <a:xfrm>
              <a:off x="1830368" y="5110965"/>
              <a:ext cx="1882403" cy="1163710"/>
            </a:xfrm>
            <a:prstGeom prst="rect">
              <a:avLst/>
            </a:prstGeom>
            <a:solidFill>
              <a:srgbClr val="33CCFF"/>
            </a:solidFill>
            <a:ln>
              <a:solidFill>
                <a:srgbClr val="006600"/>
              </a:solidFill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6880" indent="-456880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8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989907" indent="-380733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lang="en-US" sz="24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152293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0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2132106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lang="en-US" sz="27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2741280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lang="en-US" sz="2700" kern="1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335045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59626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68800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7797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sz="1600" dirty="0" smtClean="0"/>
                <a:t>AN </a:t>
              </a:r>
              <a:r>
                <a:rPr lang="en-US" sz="1600" dirty="0" err="1" smtClean="0"/>
                <a:t>Mgmt</a:t>
              </a:r>
              <a:r>
                <a:rPr lang="en-US" sz="1600" dirty="0" smtClean="0"/>
                <a:t> (WT-368)</a:t>
              </a:r>
            </a:p>
            <a:p>
              <a:pPr marL="231775" indent="-231775" fontAlgn="auto">
                <a:spcAft>
                  <a:spcPts val="0"/>
                </a:spcAft>
                <a:buFont typeface="Arial" charset="0"/>
                <a:buChar char="•"/>
              </a:pPr>
              <a:r>
                <a:rPr lang="en-US" sz="1600" dirty="0" smtClean="0"/>
                <a:t>YANG modules</a:t>
              </a:r>
              <a:br>
                <a:rPr lang="en-US" sz="1600" dirty="0" smtClean="0"/>
              </a:br>
              <a:endParaRPr lang="en-US" sz="1600" dirty="0" smtClean="0"/>
            </a:p>
            <a:p>
              <a:pPr marL="231775" indent="-231775" fontAlgn="auto">
                <a:spcAft>
                  <a:spcPts val="0"/>
                </a:spcAft>
                <a:buFont typeface="Arial" charset="0"/>
                <a:buChar char="•"/>
              </a:pPr>
              <a:r>
                <a:rPr lang="en-US" sz="1600" dirty="0" smtClean="0"/>
                <a:t>More to come…</a:t>
              </a:r>
              <a:endParaRPr lang="en-US" sz="16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349375" y="5690978"/>
              <a:ext cx="1478223" cy="303375"/>
              <a:chOff x="1349375" y="5690978"/>
              <a:chExt cx="1478223" cy="303375"/>
            </a:xfrm>
          </p:grpSpPr>
          <p:sp>
            <p:nvSpPr>
              <p:cNvPr id="128" name="Folded Corner 127"/>
              <p:cNvSpPr/>
              <p:nvPr/>
            </p:nvSpPr>
            <p:spPr>
              <a:xfrm>
                <a:off x="2186004" y="5733320"/>
                <a:ext cx="641594" cy="261033"/>
              </a:xfrm>
              <a:prstGeom prst="foldedCorner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PON</a:t>
                </a:r>
                <a:endParaRPr lang="en-US" sz="1200" dirty="0"/>
              </a:p>
            </p:txBody>
          </p:sp>
          <p:cxnSp>
            <p:nvCxnSpPr>
              <p:cNvPr id="134" name="Straight Arrow Connector 55"/>
              <p:cNvCxnSpPr>
                <a:cxnSpLocks noChangeShapeType="1"/>
                <a:stCxn id="23" idx="2"/>
                <a:endCxn id="127" idx="1"/>
              </p:cNvCxnSpPr>
              <p:nvPr/>
            </p:nvCxnSpPr>
            <p:spPr bwMode="auto">
              <a:xfrm>
                <a:off x="1349375" y="5690978"/>
                <a:ext cx="480993" cy="1842"/>
              </a:xfrm>
              <a:prstGeom prst="straightConnector1">
                <a:avLst/>
              </a:prstGeom>
              <a:noFill/>
              <a:ln w="50800" algn="ctr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93" name="Folded Corner 192"/>
          <p:cNvSpPr/>
          <p:nvPr/>
        </p:nvSpPr>
        <p:spPr>
          <a:xfrm>
            <a:off x="4744760" y="4547382"/>
            <a:ext cx="442128" cy="234580"/>
          </a:xfrm>
          <a:prstGeom prst="foldedCorne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NF1</a:t>
            </a:r>
            <a:endParaRPr lang="en-US" sz="1200" dirty="0"/>
          </a:p>
        </p:txBody>
      </p:sp>
      <p:sp>
        <p:nvSpPr>
          <p:cNvPr id="195" name="Folded Corner 194"/>
          <p:cNvSpPr/>
          <p:nvPr/>
        </p:nvSpPr>
        <p:spPr>
          <a:xfrm>
            <a:off x="4839630" y="4733932"/>
            <a:ext cx="442128" cy="234580"/>
          </a:xfrm>
          <a:prstGeom prst="foldedCorne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NF2</a:t>
            </a:r>
            <a:endParaRPr lang="en-US" sz="1200" dirty="0"/>
          </a:p>
        </p:txBody>
      </p:sp>
      <p:sp>
        <p:nvSpPr>
          <p:cNvPr id="196" name="Folded Corner 195"/>
          <p:cNvSpPr/>
          <p:nvPr/>
        </p:nvSpPr>
        <p:spPr>
          <a:xfrm>
            <a:off x="4921982" y="4922660"/>
            <a:ext cx="442128" cy="234580"/>
          </a:xfrm>
          <a:prstGeom prst="foldedCorne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NF3</a:t>
            </a:r>
            <a:endParaRPr lang="en-US" sz="1200" dirty="0"/>
          </a:p>
        </p:txBody>
      </p:sp>
      <p:sp>
        <p:nvSpPr>
          <p:cNvPr id="197" name="Folded Corner 196"/>
          <p:cNvSpPr/>
          <p:nvPr/>
        </p:nvSpPr>
        <p:spPr>
          <a:xfrm>
            <a:off x="6389358" y="4590017"/>
            <a:ext cx="442128" cy="234580"/>
          </a:xfrm>
          <a:prstGeom prst="foldedCorne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NF4</a:t>
            </a:r>
            <a:endParaRPr lang="en-US" sz="1200" dirty="0"/>
          </a:p>
        </p:txBody>
      </p:sp>
      <p:sp>
        <p:nvSpPr>
          <p:cNvPr id="198" name="Folded Corner 197"/>
          <p:cNvSpPr/>
          <p:nvPr/>
        </p:nvSpPr>
        <p:spPr>
          <a:xfrm>
            <a:off x="6484228" y="4776567"/>
            <a:ext cx="442128" cy="234580"/>
          </a:xfrm>
          <a:prstGeom prst="foldedCorne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NF5</a:t>
            </a:r>
            <a:endParaRPr lang="en-US" sz="1200" dirty="0"/>
          </a:p>
        </p:txBody>
      </p:sp>
      <p:sp>
        <p:nvSpPr>
          <p:cNvPr id="199" name="Folded Corner 198"/>
          <p:cNvSpPr/>
          <p:nvPr/>
        </p:nvSpPr>
        <p:spPr>
          <a:xfrm>
            <a:off x="6566580" y="4965295"/>
            <a:ext cx="442128" cy="234580"/>
          </a:xfrm>
          <a:prstGeom prst="foldedCorne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NF6</a:t>
            </a:r>
            <a:endParaRPr lang="en-US" sz="12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10277" y="1075249"/>
            <a:ext cx="4141673" cy="2209731"/>
            <a:chOff x="1110277" y="1075249"/>
            <a:chExt cx="4141673" cy="2209731"/>
          </a:xfrm>
        </p:grpSpPr>
        <p:sp>
          <p:nvSpPr>
            <p:cNvPr id="136" name="Content Placeholder 3"/>
            <p:cNvSpPr txBox="1">
              <a:spLocks/>
            </p:cNvSpPr>
            <p:nvPr/>
          </p:nvSpPr>
          <p:spPr>
            <a:xfrm>
              <a:off x="1820688" y="1075249"/>
              <a:ext cx="3431262" cy="2194730"/>
            </a:xfrm>
            <a:prstGeom prst="rect">
              <a:avLst/>
            </a:prstGeom>
            <a:solidFill>
              <a:srgbClr val="33CCFF"/>
            </a:solidFill>
            <a:ln>
              <a:solidFill>
                <a:srgbClr val="006600"/>
              </a:solidFill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6880" indent="-456880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8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989907" indent="-380733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lang="en-US" sz="24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152293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0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2132106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lang="en-US" sz="27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2741280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lang="en-US" sz="2700" kern="1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335045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59626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68800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7797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/>
                <a:t>CWMP (TR-069)</a:t>
              </a:r>
            </a:p>
            <a:p>
              <a:pPr marL="231775" indent="-231775">
                <a:buFont typeface="Arial" charset="0"/>
                <a:buChar char="•"/>
              </a:pPr>
              <a:r>
                <a:rPr lang="en-US" sz="1600" dirty="0"/>
                <a:t>Schemas</a:t>
              </a:r>
              <a:br>
                <a:rPr lang="en-US" sz="1600" dirty="0"/>
              </a:br>
              <a:endParaRPr lang="en-US" sz="1600" dirty="0"/>
            </a:p>
            <a:p>
              <a:pPr marL="231775" indent="-231775">
                <a:buFont typeface="Arial" charset="0"/>
                <a:buChar char="•"/>
              </a:pPr>
              <a:r>
                <a:rPr lang="en-US" sz="1600" dirty="0"/>
                <a:t>Root Data Models</a:t>
              </a:r>
              <a:br>
                <a:rPr lang="en-US" sz="1600" dirty="0"/>
              </a:br>
              <a:endParaRPr lang="en-US" sz="1600" dirty="0"/>
            </a:p>
            <a:p>
              <a:pPr marL="231775" indent="-231775">
                <a:buFont typeface="Arial" charset="0"/>
                <a:buChar char="•"/>
              </a:pPr>
              <a:r>
                <a:rPr lang="en-US" sz="1600" dirty="0"/>
                <a:t>Service Data Models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110277" y="1651795"/>
              <a:ext cx="3975619" cy="1633185"/>
              <a:chOff x="1110277" y="1651795"/>
              <a:chExt cx="3975619" cy="163318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120002" y="1651795"/>
                <a:ext cx="2965894" cy="1633185"/>
                <a:chOff x="1396426" y="1674223"/>
                <a:chExt cx="2965894" cy="1633185"/>
              </a:xfrm>
            </p:grpSpPr>
            <p:sp>
              <p:nvSpPr>
                <p:cNvPr id="105" name="Folded Corner 104"/>
                <p:cNvSpPr/>
                <p:nvPr/>
              </p:nvSpPr>
              <p:spPr>
                <a:xfrm>
                  <a:off x="1406580" y="2229130"/>
                  <a:ext cx="641594" cy="261033"/>
                </a:xfrm>
                <a:prstGeom prst="foldedCorner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TR-181</a:t>
                  </a:r>
                  <a:endParaRPr lang="en-US" sz="1200" dirty="0"/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1396426" y="1674223"/>
                  <a:ext cx="2147975" cy="261033"/>
                  <a:chOff x="5220090" y="1517365"/>
                  <a:chExt cx="2147975" cy="261033"/>
                </a:xfrm>
              </p:grpSpPr>
              <p:sp>
                <p:nvSpPr>
                  <p:cNvPr id="112" name="Folded Corner 111"/>
                  <p:cNvSpPr/>
                  <p:nvPr/>
                </p:nvSpPr>
                <p:spPr>
                  <a:xfrm>
                    <a:off x="5985387" y="1517365"/>
                    <a:ext cx="641594" cy="261033"/>
                  </a:xfrm>
                  <a:prstGeom prst="foldedCorner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/>
                      <a:t>DM</a:t>
                    </a:r>
                    <a:endParaRPr lang="en-US" sz="1200" dirty="0"/>
                  </a:p>
                </p:txBody>
              </p:sp>
              <p:sp>
                <p:nvSpPr>
                  <p:cNvPr id="113" name="Folded Corner 112"/>
                  <p:cNvSpPr/>
                  <p:nvPr/>
                </p:nvSpPr>
                <p:spPr>
                  <a:xfrm>
                    <a:off x="6726471" y="1517365"/>
                    <a:ext cx="641594" cy="261033"/>
                  </a:xfrm>
                  <a:prstGeom prst="foldedCorner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/>
                      <a:t>DT</a:t>
                    </a:r>
                    <a:endParaRPr lang="en-US" sz="1200" dirty="0"/>
                  </a:p>
                </p:txBody>
              </p:sp>
              <p:sp>
                <p:nvSpPr>
                  <p:cNvPr id="104" name="Folded Corner 103"/>
                  <p:cNvSpPr/>
                  <p:nvPr/>
                </p:nvSpPr>
                <p:spPr>
                  <a:xfrm>
                    <a:off x="5220090" y="1517365"/>
                    <a:ext cx="641594" cy="261033"/>
                  </a:xfrm>
                  <a:prstGeom prst="foldedCorner">
                    <a:avLst/>
                  </a:prstGeom>
                  <a:solidFill>
                    <a:schemeClr val="tx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/>
                      <a:t>TR-106</a:t>
                    </a:r>
                    <a:endParaRPr lang="en-US" sz="1200" dirty="0"/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1401756" y="2771321"/>
                  <a:ext cx="2960564" cy="536087"/>
                  <a:chOff x="1401756" y="2771321"/>
                  <a:chExt cx="2960564" cy="536087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1401756" y="2771321"/>
                    <a:ext cx="2960564" cy="261033"/>
                    <a:chOff x="5192836" y="4298454"/>
                    <a:chExt cx="2960564" cy="261033"/>
                  </a:xfrm>
                </p:grpSpPr>
                <p:sp>
                  <p:nvSpPr>
                    <p:cNvPr id="106" name="Folded Corner 105"/>
                    <p:cNvSpPr/>
                    <p:nvPr/>
                  </p:nvSpPr>
                  <p:spPr>
                    <a:xfrm>
                      <a:off x="5192836" y="4298454"/>
                      <a:ext cx="641594" cy="261033"/>
                    </a:xfrm>
                    <a:prstGeom prst="foldedCorner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/>
                        <a:t>TR-104</a:t>
                      </a:r>
                      <a:endParaRPr lang="en-US" sz="1200" dirty="0"/>
                    </a:p>
                  </p:txBody>
                </p:sp>
                <p:sp>
                  <p:nvSpPr>
                    <p:cNvPr id="107" name="Folded Corner 106"/>
                    <p:cNvSpPr/>
                    <p:nvPr/>
                  </p:nvSpPr>
                  <p:spPr>
                    <a:xfrm>
                      <a:off x="5964783" y="4298454"/>
                      <a:ext cx="641594" cy="261033"/>
                    </a:xfrm>
                    <a:prstGeom prst="foldedCorner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/>
                        <a:t>TR-135</a:t>
                      </a:r>
                      <a:endParaRPr lang="en-US" sz="1200" dirty="0"/>
                    </a:p>
                  </p:txBody>
                </p:sp>
                <p:sp>
                  <p:nvSpPr>
                    <p:cNvPr id="108" name="Folded Corner 107"/>
                    <p:cNvSpPr/>
                    <p:nvPr/>
                  </p:nvSpPr>
                  <p:spPr>
                    <a:xfrm>
                      <a:off x="6745135" y="4298454"/>
                      <a:ext cx="641594" cy="261033"/>
                    </a:xfrm>
                    <a:prstGeom prst="foldedCorner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/>
                        <a:t>TR-140</a:t>
                      </a:r>
                      <a:endParaRPr lang="en-US" sz="1200" dirty="0"/>
                    </a:p>
                  </p:txBody>
                </p:sp>
                <p:sp>
                  <p:nvSpPr>
                    <p:cNvPr id="111" name="Folded Corner 110"/>
                    <p:cNvSpPr/>
                    <p:nvPr/>
                  </p:nvSpPr>
                  <p:spPr>
                    <a:xfrm>
                      <a:off x="7511806" y="4298454"/>
                      <a:ext cx="641594" cy="261033"/>
                    </a:xfrm>
                    <a:prstGeom prst="foldedCorner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smtClean="0"/>
                        <a:t>TR-196</a:t>
                      </a:r>
                      <a:endParaRPr lang="en-US" sz="1200" dirty="0"/>
                    </a:p>
                  </p:txBody>
                </p: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1417481" y="2953137"/>
                    <a:ext cx="2854835" cy="354271"/>
                    <a:chOff x="1417481" y="2953137"/>
                    <a:chExt cx="2854835" cy="354271"/>
                  </a:xfrm>
                </p:grpSpPr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1417481" y="2964119"/>
                      <a:ext cx="562013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600" dirty="0" smtClean="0"/>
                        <a:t>VoIP</a:t>
                      </a:r>
                      <a:endParaRPr lang="en-US" dirty="0"/>
                    </a:p>
                  </p:txBody>
                </p:sp>
                <p:sp>
                  <p:nvSpPr>
                    <p:cNvPr id="117" name="Rectangle 116"/>
                    <p:cNvSpPr/>
                    <p:nvPr/>
                  </p:nvSpPr>
                  <p:spPr>
                    <a:xfrm>
                      <a:off x="2249409" y="2962509"/>
                      <a:ext cx="520399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600" dirty="0" smtClean="0"/>
                        <a:t>STB</a:t>
                      </a:r>
                      <a:endParaRPr lang="en-US" dirty="0"/>
                    </a:p>
                  </p:txBody>
                </p:sp>
                <p:sp>
                  <p:nvSpPr>
                    <p:cNvPr id="118" name="Rectangle 117"/>
                    <p:cNvSpPr/>
                    <p:nvPr/>
                  </p:nvSpPr>
                  <p:spPr>
                    <a:xfrm>
                      <a:off x="3014652" y="2968854"/>
                      <a:ext cx="54694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600" dirty="0" smtClean="0"/>
                        <a:t>NAS</a:t>
                      </a:r>
                      <a:endParaRPr lang="en-US" dirty="0"/>
                    </a:p>
                  </p:txBody>
                </p:sp>
                <p:sp>
                  <p:nvSpPr>
                    <p:cNvPr id="119" name="Rectangle 118"/>
                    <p:cNvSpPr/>
                    <p:nvPr/>
                  </p:nvSpPr>
                  <p:spPr>
                    <a:xfrm>
                      <a:off x="3766665" y="2953137"/>
                      <a:ext cx="50565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600" dirty="0" smtClean="0"/>
                        <a:t>FAP</a:t>
                      </a:r>
                      <a:endParaRPr lang="en-US" dirty="0"/>
                    </a:p>
                  </p:txBody>
                </p:sp>
              </p:grpSp>
            </p:grpSp>
          </p:grpSp>
          <p:cxnSp>
            <p:nvCxnSpPr>
              <p:cNvPr id="132" name="Straight Arrow Connector 55"/>
              <p:cNvCxnSpPr>
                <a:cxnSpLocks noChangeShapeType="1"/>
                <a:stCxn id="83" idx="0"/>
                <a:endCxn id="136" idx="1"/>
              </p:cNvCxnSpPr>
              <p:nvPr/>
            </p:nvCxnSpPr>
            <p:spPr bwMode="auto">
              <a:xfrm flipV="1">
                <a:off x="1110277" y="2172614"/>
                <a:ext cx="710411" cy="1015770"/>
              </a:xfrm>
              <a:prstGeom prst="straightConnector1">
                <a:avLst/>
              </a:prstGeom>
              <a:noFill/>
              <a:ln w="50800" algn="ctr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30" name="Group 29"/>
          <p:cNvGrpSpPr/>
          <p:nvPr/>
        </p:nvGrpSpPr>
        <p:grpSpPr>
          <a:xfrm>
            <a:off x="2766926" y="1579770"/>
            <a:ext cx="6125674" cy="1512330"/>
            <a:chOff x="2766926" y="1579770"/>
            <a:chExt cx="6125674" cy="1512330"/>
          </a:xfrm>
        </p:grpSpPr>
        <p:sp>
          <p:nvSpPr>
            <p:cNvPr id="131" name="Content Placeholder 3"/>
            <p:cNvSpPr txBox="1">
              <a:spLocks/>
            </p:cNvSpPr>
            <p:nvPr/>
          </p:nvSpPr>
          <p:spPr>
            <a:xfrm>
              <a:off x="5450052" y="1579770"/>
              <a:ext cx="3442548" cy="1512330"/>
            </a:xfrm>
            <a:prstGeom prst="rect">
              <a:avLst/>
            </a:prstGeom>
            <a:solidFill>
              <a:srgbClr val="33CCFF"/>
            </a:solidFill>
            <a:ln>
              <a:solidFill>
                <a:srgbClr val="006600"/>
              </a:solidFill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6880" indent="-456880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8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989907" indent="-380733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lang="en-US" sz="24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152293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0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2132106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lang="en-US" sz="27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2741280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lang="en-US" sz="2700" kern="1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335045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59626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68800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7797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sz="1600" dirty="0" smtClean="0"/>
                <a:t>NF YANG, e.g. DM </a:t>
              </a:r>
              <a:r>
                <a:rPr lang="en-US" sz="1600" dirty="0" smtClean="0">
                  <a:sym typeface="Wingdings"/>
                </a:rPr>
                <a:t></a:t>
              </a:r>
              <a:r>
                <a:rPr lang="en-US" sz="1600" dirty="0" smtClean="0"/>
                <a:t> YANG (future)</a:t>
              </a:r>
            </a:p>
            <a:p>
              <a:pPr marL="231775" indent="-231775" fontAlgn="auto">
                <a:spcAft>
                  <a:spcPts val="0"/>
                </a:spcAft>
                <a:buFont typeface="Arial" charset="0"/>
                <a:buChar char="•"/>
              </a:pPr>
              <a:r>
                <a:rPr lang="en-US" sz="1600" dirty="0" smtClean="0"/>
                <a:t>YANG modules</a:t>
              </a:r>
              <a:br>
                <a:rPr lang="en-US" sz="1600" dirty="0" smtClean="0"/>
              </a:br>
              <a:endParaRPr lang="en-US" sz="1600" dirty="0" smtClean="0"/>
            </a:p>
            <a:p>
              <a:pPr marL="231775" indent="-231775" fontAlgn="auto">
                <a:spcAft>
                  <a:spcPts val="0"/>
                </a:spcAft>
                <a:buFont typeface="Arial" charset="0"/>
                <a:buChar char="•"/>
              </a:pPr>
              <a:r>
                <a:rPr lang="en-US" sz="1600" dirty="0" smtClean="0"/>
                <a:t>More to come…</a:t>
              </a:r>
              <a:br>
                <a:rPr lang="en-US" sz="1600" dirty="0" smtClean="0"/>
              </a:br>
              <a:endParaRPr lang="en-US" sz="1600" dirty="0" smtClean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766926" y="2186990"/>
              <a:ext cx="6004745" cy="830112"/>
              <a:chOff x="2766926" y="2186990"/>
              <a:chExt cx="6004745" cy="83011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5783627" y="2186990"/>
                <a:ext cx="2974245" cy="261033"/>
                <a:chOff x="5311791" y="271392"/>
                <a:chExt cx="2974245" cy="261033"/>
              </a:xfrm>
            </p:grpSpPr>
            <p:sp>
              <p:nvSpPr>
                <p:cNvPr id="143" name="Folded Corner 142"/>
                <p:cNvSpPr/>
                <p:nvPr/>
              </p:nvSpPr>
              <p:spPr>
                <a:xfrm>
                  <a:off x="5311791" y="271392"/>
                  <a:ext cx="641594" cy="261033"/>
                </a:xfrm>
                <a:prstGeom prst="foldedCorner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DHCP</a:t>
                  </a:r>
                  <a:endParaRPr lang="en-US" sz="1200" dirty="0"/>
                </a:p>
              </p:txBody>
            </p:sp>
            <p:sp>
              <p:nvSpPr>
                <p:cNvPr id="144" name="Folded Corner 143"/>
                <p:cNvSpPr/>
                <p:nvPr/>
              </p:nvSpPr>
              <p:spPr>
                <a:xfrm>
                  <a:off x="6083738" y="271392"/>
                  <a:ext cx="641594" cy="261033"/>
                </a:xfrm>
                <a:prstGeom prst="foldedCorner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NAT</a:t>
                  </a:r>
                  <a:endParaRPr lang="en-US" sz="1200" dirty="0"/>
                </a:p>
              </p:txBody>
            </p:sp>
            <p:sp>
              <p:nvSpPr>
                <p:cNvPr id="145" name="Folded Corner 144"/>
                <p:cNvSpPr/>
                <p:nvPr/>
              </p:nvSpPr>
              <p:spPr>
                <a:xfrm>
                  <a:off x="6864090" y="271392"/>
                  <a:ext cx="641594" cy="261033"/>
                </a:xfrm>
                <a:prstGeom prst="foldedCorner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FW</a:t>
                  </a:r>
                  <a:endParaRPr lang="en-US" sz="1200" dirty="0"/>
                </a:p>
              </p:txBody>
            </p:sp>
            <p:sp>
              <p:nvSpPr>
                <p:cNvPr id="146" name="Folded Corner 145"/>
                <p:cNvSpPr/>
                <p:nvPr/>
              </p:nvSpPr>
              <p:spPr>
                <a:xfrm>
                  <a:off x="7644442" y="271392"/>
                  <a:ext cx="641594" cy="261033"/>
                </a:xfrm>
                <a:prstGeom prst="foldedCorner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…</a:t>
                  </a:r>
                  <a:endParaRPr lang="en-US" sz="1200" dirty="0"/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2766926" y="2335935"/>
                <a:ext cx="2683126" cy="543475"/>
                <a:chOff x="2766926" y="2335935"/>
                <a:chExt cx="2683126" cy="543475"/>
              </a:xfrm>
            </p:grpSpPr>
            <p:cxnSp>
              <p:nvCxnSpPr>
                <p:cNvPr id="137" name="Straight Arrow Connector 55"/>
                <p:cNvCxnSpPr>
                  <a:cxnSpLocks noChangeShapeType="1"/>
                  <a:stCxn id="105" idx="3"/>
                  <a:endCxn id="131" idx="1"/>
                </p:cNvCxnSpPr>
                <p:nvPr/>
              </p:nvCxnSpPr>
              <p:spPr bwMode="auto">
                <a:xfrm flipV="1">
                  <a:off x="2771750" y="2335935"/>
                  <a:ext cx="2678302" cy="1284"/>
                </a:xfrm>
                <a:prstGeom prst="straightConnector1">
                  <a:avLst/>
                </a:prstGeom>
                <a:noFill/>
                <a:ln w="50800" algn="ctr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0" name="Straight Arrow Connector 55"/>
                <p:cNvCxnSpPr>
                  <a:cxnSpLocks noChangeShapeType="1"/>
                  <a:stCxn id="106" idx="3"/>
                  <a:endCxn id="131" idx="1"/>
                </p:cNvCxnSpPr>
                <p:nvPr/>
              </p:nvCxnSpPr>
              <p:spPr bwMode="auto">
                <a:xfrm flipV="1">
                  <a:off x="2766926" y="2335935"/>
                  <a:ext cx="2683126" cy="543475"/>
                </a:xfrm>
                <a:prstGeom prst="bentConnector3">
                  <a:avLst>
                    <a:gd name="adj1" fmla="val 2547"/>
                  </a:avLst>
                </a:prstGeom>
                <a:noFill/>
                <a:ln w="50800" algn="ctr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7" name="Straight Arrow Connector 55"/>
                <p:cNvCxnSpPr>
                  <a:cxnSpLocks noChangeShapeType="1"/>
                  <a:stCxn id="107" idx="3"/>
                  <a:endCxn id="131" idx="1"/>
                </p:cNvCxnSpPr>
                <p:nvPr/>
              </p:nvCxnSpPr>
              <p:spPr bwMode="auto">
                <a:xfrm flipV="1">
                  <a:off x="3538873" y="2335935"/>
                  <a:ext cx="1911179" cy="543475"/>
                </a:xfrm>
                <a:prstGeom prst="bentConnector3">
                  <a:avLst>
                    <a:gd name="adj1" fmla="val 3366"/>
                  </a:avLst>
                </a:prstGeom>
                <a:noFill/>
                <a:ln w="50800" algn="ctr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1" name="Straight Arrow Connector 55"/>
                <p:cNvCxnSpPr>
                  <a:cxnSpLocks noChangeShapeType="1"/>
                  <a:stCxn id="108" idx="3"/>
                  <a:endCxn id="131" idx="1"/>
                </p:cNvCxnSpPr>
                <p:nvPr/>
              </p:nvCxnSpPr>
              <p:spPr bwMode="auto">
                <a:xfrm flipV="1">
                  <a:off x="4319225" y="2335935"/>
                  <a:ext cx="1130827" cy="543475"/>
                </a:xfrm>
                <a:prstGeom prst="bentConnector3">
                  <a:avLst>
                    <a:gd name="adj1" fmla="val 4963"/>
                  </a:avLst>
                </a:prstGeom>
                <a:noFill/>
                <a:ln w="50800" algn="ctr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9" name="Straight Arrow Connector 55"/>
                <p:cNvCxnSpPr>
                  <a:cxnSpLocks noChangeShapeType="1"/>
                  <a:stCxn id="111" idx="3"/>
                  <a:endCxn id="131" idx="1"/>
                </p:cNvCxnSpPr>
                <p:nvPr/>
              </p:nvCxnSpPr>
              <p:spPr bwMode="auto">
                <a:xfrm flipV="1">
                  <a:off x="5085896" y="2335935"/>
                  <a:ext cx="364156" cy="543475"/>
                </a:xfrm>
                <a:prstGeom prst="bentConnector3">
                  <a:avLst>
                    <a:gd name="adj1" fmla="val 21394"/>
                  </a:avLst>
                </a:prstGeom>
                <a:noFill/>
                <a:ln w="50800" algn="ctr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84" name="Group 183"/>
              <p:cNvGrpSpPr/>
              <p:nvPr/>
            </p:nvGrpSpPr>
            <p:grpSpPr>
              <a:xfrm>
                <a:off x="5797426" y="2756069"/>
                <a:ext cx="2974245" cy="261033"/>
                <a:chOff x="5311791" y="271392"/>
                <a:chExt cx="2974245" cy="261033"/>
              </a:xfrm>
            </p:grpSpPr>
            <p:sp>
              <p:nvSpPr>
                <p:cNvPr id="185" name="Folded Corner 184"/>
                <p:cNvSpPr/>
                <p:nvPr/>
              </p:nvSpPr>
              <p:spPr>
                <a:xfrm>
                  <a:off x="5311791" y="271392"/>
                  <a:ext cx="641594" cy="261033"/>
                </a:xfrm>
                <a:prstGeom prst="foldedCorner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NF1</a:t>
                  </a:r>
                  <a:endParaRPr lang="en-US" sz="1200" dirty="0"/>
                </a:p>
              </p:txBody>
            </p:sp>
            <p:sp>
              <p:nvSpPr>
                <p:cNvPr id="186" name="Folded Corner 185"/>
                <p:cNvSpPr/>
                <p:nvPr/>
              </p:nvSpPr>
              <p:spPr>
                <a:xfrm>
                  <a:off x="6083738" y="271392"/>
                  <a:ext cx="641594" cy="261033"/>
                </a:xfrm>
                <a:prstGeom prst="foldedCorner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NF2</a:t>
                  </a:r>
                  <a:endParaRPr lang="en-US" sz="1200" dirty="0"/>
                </a:p>
              </p:txBody>
            </p:sp>
            <p:sp>
              <p:nvSpPr>
                <p:cNvPr id="187" name="Folded Corner 186"/>
                <p:cNvSpPr/>
                <p:nvPr/>
              </p:nvSpPr>
              <p:spPr>
                <a:xfrm>
                  <a:off x="6864090" y="271392"/>
                  <a:ext cx="641594" cy="261033"/>
                </a:xfrm>
                <a:prstGeom prst="foldedCorner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NF3</a:t>
                  </a:r>
                  <a:endParaRPr lang="en-US" sz="1200" dirty="0"/>
                </a:p>
              </p:txBody>
            </p:sp>
            <p:sp>
              <p:nvSpPr>
                <p:cNvPr id="188" name="Folded Corner 187"/>
                <p:cNvSpPr/>
                <p:nvPr/>
              </p:nvSpPr>
              <p:spPr>
                <a:xfrm>
                  <a:off x="7644442" y="271392"/>
                  <a:ext cx="641594" cy="261033"/>
                </a:xfrm>
                <a:prstGeom prst="foldedCorner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…</a:t>
                  </a:r>
                  <a:endParaRPr lang="en-US" sz="12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510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Modeling Artifacts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68350" y="1268701"/>
            <a:ext cx="7693025" cy="4752659"/>
          </a:xfrm>
        </p:spPr>
        <p:txBody>
          <a:bodyPr/>
          <a:lstStyle/>
          <a:p>
            <a:r>
              <a:rPr lang="en-US" altLang="en-US" sz="2400" dirty="0" smtClean="0"/>
              <a:t>UML </a:t>
            </a:r>
            <a:r>
              <a:rPr lang="en-US" altLang="en-US" sz="2400" dirty="0"/>
              <a:t>used </a:t>
            </a:r>
            <a:r>
              <a:rPr lang="en-US" altLang="en-US" sz="2400" dirty="0" smtClean="0"/>
              <a:t>informally</a:t>
            </a:r>
          </a:p>
          <a:p>
            <a:pPr lvl="1"/>
            <a:r>
              <a:rPr lang="en-US" altLang="en-US" sz="2000" dirty="0"/>
              <a:t>D</a:t>
            </a:r>
            <a:r>
              <a:rPr lang="en-US" altLang="en-US" sz="2000" dirty="0" smtClean="0"/>
              <a:t>ebates </a:t>
            </a:r>
            <a:r>
              <a:rPr lang="en-US" altLang="en-US" sz="2000" dirty="0"/>
              <a:t>on tools and </a:t>
            </a:r>
            <a:r>
              <a:rPr lang="en-US" altLang="en-US" sz="2000" dirty="0" smtClean="0"/>
              <a:t>limitations</a:t>
            </a:r>
          </a:p>
          <a:p>
            <a:pPr lvl="1"/>
            <a:r>
              <a:rPr lang="en-US" altLang="en-US" sz="2000" dirty="0" smtClean="0"/>
              <a:t>Prioritization by members of data modeling work</a:t>
            </a:r>
            <a:endParaRPr lang="en-US" altLang="en-US" sz="2000" dirty="0"/>
          </a:p>
          <a:p>
            <a:r>
              <a:rPr lang="en-US" altLang="en-US" sz="2400" dirty="0" smtClean="0"/>
              <a:t>Growing </a:t>
            </a:r>
            <a:r>
              <a:rPr lang="en-US" altLang="en-US" sz="2400" dirty="0"/>
              <a:t>number of projects creating YANG models</a:t>
            </a:r>
          </a:p>
          <a:p>
            <a:pPr lvl="1"/>
            <a:r>
              <a:rPr lang="en-US" altLang="en-US" sz="2000" dirty="0"/>
              <a:t>BBF YANG </a:t>
            </a:r>
            <a:r>
              <a:rPr lang="en-US" altLang="en-US" sz="2000" dirty="0" smtClean="0"/>
              <a:t>Best Current Practices </a:t>
            </a:r>
            <a:r>
              <a:rPr lang="en-US" altLang="en-US" sz="2000" dirty="0"/>
              <a:t>document</a:t>
            </a:r>
          </a:p>
          <a:p>
            <a:pPr lvl="1"/>
            <a:r>
              <a:rPr lang="en-US" altLang="en-US" sz="2000" dirty="0"/>
              <a:t>YANG </a:t>
            </a:r>
            <a:r>
              <a:rPr lang="en-US" altLang="en-US" sz="2000" dirty="0" smtClean="0"/>
              <a:t>matrix view across Work Areas</a:t>
            </a:r>
            <a:endParaRPr lang="en-US" altLang="en-US" sz="2000" dirty="0"/>
          </a:p>
          <a:p>
            <a:pPr lvl="1"/>
            <a:r>
              <a:rPr lang="en-US" altLang="en-US" sz="2000" dirty="0"/>
              <a:t>Interactions with IETF YANG </a:t>
            </a:r>
            <a:r>
              <a:rPr lang="en-US" altLang="en-US" sz="2000" dirty="0" smtClean="0"/>
              <a:t>doctors</a:t>
            </a:r>
          </a:p>
          <a:p>
            <a:pPr lvl="1"/>
            <a:r>
              <a:rPr lang="en-US" altLang="en-US" sz="2000" dirty="0" smtClean="0"/>
              <a:t>BBF YANG modules will be included in </a:t>
            </a:r>
            <a:r>
              <a:rPr lang="en-US" altLang="en-US" sz="2000" dirty="0" smtClean="0">
                <a:hlinkClick r:id="rId3"/>
              </a:rPr>
              <a:t>IETF YANG statistics</a:t>
            </a:r>
            <a:endParaRPr lang="en-US" altLang="en-US" sz="2000" dirty="0"/>
          </a:p>
          <a:p>
            <a:r>
              <a:rPr lang="en-US" altLang="en-US" sz="2400" dirty="0" smtClean="0"/>
              <a:t>Software </a:t>
            </a:r>
            <a:r>
              <a:rPr lang="en-US" altLang="en-US" sz="2400" dirty="0"/>
              <a:t>driven environment</a:t>
            </a:r>
          </a:p>
          <a:p>
            <a:pPr lvl="1"/>
            <a:r>
              <a:rPr lang="en-US" altLang="en-US" sz="2000" dirty="0"/>
              <a:t>GitHub public repository; draft and standard modules</a:t>
            </a:r>
          </a:p>
          <a:p>
            <a:pPr lvl="1"/>
            <a:r>
              <a:rPr lang="en-US" altLang="en-US" sz="2000" dirty="0"/>
              <a:t>Other tools are under evaluation</a:t>
            </a:r>
          </a:p>
          <a:p>
            <a:r>
              <a:rPr lang="en-US" altLang="en-US" sz="2400" dirty="0"/>
              <a:t>Revision of IPR policy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42050"/>
            <a:ext cx="587375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fld id="{F4C08150-E245-9942-B955-C0A426FA1094}" type="slidenum">
              <a:rPr lang="en-US" altLang="fr-FR">
                <a:solidFill>
                  <a:schemeClr val="bg1"/>
                </a:solidFill>
                <a:latin typeface="Arial" charset="0"/>
              </a:rPr>
              <a:pPr/>
              <a:t>14</a:t>
            </a:fld>
            <a:endParaRPr lang="en-US" altLang="fr-FR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endParaRPr lang="en-US" altLang="en-US"/>
          </a:p>
        </p:txBody>
      </p:sp>
      <p:sp>
        <p:nvSpPr>
          <p:cNvPr id="17411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sz="quarter" idx="3"/>
          </p:nvPr>
        </p:nvSpPr>
        <p:spPr>
          <a:xfrm>
            <a:off x="4790765" y="1016598"/>
            <a:ext cx="4100512" cy="4284662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LSL – Logical Subscriber Link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MSBN – Multi-Service Broadband Network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MS-BNG </a:t>
            </a:r>
            <a:r>
              <a:rPr lang="en-US" altLang="en-US" sz="1200" dirty="0"/>
              <a:t>– Multi-Service </a:t>
            </a:r>
            <a:r>
              <a:rPr lang="en-US" altLang="en-US" sz="1200" dirty="0" smtClean="0"/>
              <a:t>BNG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NAS – Network-Attached Storage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NAT – Network Address Translation</a:t>
            </a:r>
            <a:endParaRPr lang="en-US" altLang="en-US" sz="1200" dirty="0"/>
          </a:p>
          <a:p>
            <a:pPr marL="0" indent="0">
              <a:buFont typeface="Wingdings" charset="2"/>
              <a:buNone/>
            </a:pPr>
            <a:r>
              <a:rPr lang="en-US" altLang="en-US" sz="1200" dirty="0"/>
              <a:t>NERG – Network Enhanced Residential Gateway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/>
              <a:t>NFV – Network Function Virtualization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/>
              <a:t>NFVI – NFV Infrastructure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OAM – Operations, Administration and Management</a:t>
            </a:r>
            <a:endParaRPr lang="en-US" altLang="en-US" sz="1200" dirty="0"/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OSS – Operations Support Systems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PCRF – Policy and Charging Rules Function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PDF – Portable Document Format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PON – Passive Optical Networking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RG – Residential Gateway</a:t>
            </a:r>
            <a:endParaRPr lang="en-US" altLang="en-US" sz="1200" dirty="0"/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SAG – Software Advisory Group</a:t>
            </a:r>
            <a:endParaRPr lang="en-US" altLang="en-US" sz="1200" dirty="0"/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SDN – Software-Defined Networking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SMB – Small/Medium Business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STB – Set Top Box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UML – Unified Modeling Language</a:t>
            </a:r>
            <a:endParaRPr lang="en-US" altLang="en-US" sz="1200" dirty="0"/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VBG – Virtual Business Gateway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VoIP – Voice over IP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err="1"/>
              <a:t>v</a:t>
            </a:r>
            <a:r>
              <a:rPr lang="en-US" altLang="en-US" sz="1200" dirty="0" err="1" smtClean="0"/>
              <a:t>CGNAT</a:t>
            </a:r>
            <a:r>
              <a:rPr lang="en-US" altLang="en-US" sz="1200" dirty="0" smtClean="0"/>
              <a:t> – Virtual Carrier Grade NAT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err="1" smtClean="0"/>
              <a:t>vBNG</a:t>
            </a:r>
            <a:r>
              <a:rPr lang="en-US" altLang="en-US" sz="1200" dirty="0" smtClean="0"/>
              <a:t> – Virtual BNG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err="1" smtClean="0"/>
              <a:t>vG</a:t>
            </a:r>
            <a:r>
              <a:rPr lang="en-US" altLang="en-US" sz="1200" dirty="0" smtClean="0"/>
              <a:t> – Virtual Gateway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XML – </a:t>
            </a:r>
            <a:r>
              <a:rPr lang="en-US" altLang="en-US" sz="1200" dirty="0" err="1" smtClean="0"/>
              <a:t>eXtensible</a:t>
            </a:r>
            <a:r>
              <a:rPr lang="en-US" altLang="en-US" sz="1200" dirty="0" smtClean="0"/>
              <a:t> Markup Language</a:t>
            </a:r>
            <a:endParaRPr lang="en-US" altLang="en-US" sz="1200" dirty="0"/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539440" y="1016598"/>
            <a:ext cx="4098925" cy="4284662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AAA – Authentication, Authorization and Accounting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ACS – Auto-Configuration Server (TR-069)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AN </a:t>
            </a:r>
            <a:r>
              <a:rPr lang="en-US" altLang="en-US" sz="1200" dirty="0"/>
              <a:t>– Access Node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API – Application Programming Interface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BB - </a:t>
            </a:r>
            <a:r>
              <a:rPr lang="en-US" altLang="en-US" sz="1200" dirty="0" err="1" smtClean="0"/>
              <a:t>BroadBand</a:t>
            </a:r>
            <a:endParaRPr lang="en-US" altLang="en-US" sz="1200" dirty="0" smtClean="0"/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BBF – Broadband Forum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BCP – Best Current Practice</a:t>
            </a:r>
            <a:endParaRPr lang="en-US" altLang="en-US" sz="1200" dirty="0"/>
          </a:p>
          <a:p>
            <a:pPr marL="0" indent="0">
              <a:buFont typeface="Wingdings" charset="2"/>
              <a:buNone/>
            </a:pPr>
            <a:r>
              <a:rPr lang="en-US" altLang="en-US" sz="1200" dirty="0"/>
              <a:t>BPCF – Broadband Policy Control Function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/>
              <a:t>BNG – Broadband Network </a:t>
            </a:r>
            <a:r>
              <a:rPr lang="en-US" altLang="en-US" sz="1200" dirty="0" smtClean="0"/>
              <a:t>Gateway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BRG – Bridged RG</a:t>
            </a:r>
            <a:endParaRPr lang="en-US" altLang="en-US" sz="1200" dirty="0"/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BSG </a:t>
            </a:r>
            <a:r>
              <a:rPr lang="en-US" altLang="en-US" sz="1200" dirty="0"/>
              <a:t>– Broadband Service </a:t>
            </a:r>
            <a:r>
              <a:rPr lang="en-US" altLang="en-US" sz="1200" dirty="0" smtClean="0"/>
              <a:t>Gateway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BSS – Business Support Systems</a:t>
            </a:r>
            <a:endParaRPr lang="en-US" altLang="en-US" sz="1200" dirty="0"/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CPE </a:t>
            </a:r>
            <a:r>
              <a:rPr lang="en-US" altLang="en-US" sz="1200" dirty="0"/>
              <a:t>– Customer </a:t>
            </a:r>
            <a:r>
              <a:rPr lang="en-US" altLang="en-US" sz="1200" dirty="0" smtClean="0"/>
              <a:t>Premises Equipment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DC – Data Center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DHCP – Dynamic Host Configuration Protocol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DM – Data Model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DT – Device Type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EM – Enterprise Management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FAP – </a:t>
            </a:r>
            <a:r>
              <a:rPr lang="en-US" altLang="en-US" sz="1200" dirty="0" err="1" smtClean="0"/>
              <a:t>Femtocell</a:t>
            </a:r>
            <a:r>
              <a:rPr lang="en-US" altLang="en-US" sz="1200" dirty="0" smtClean="0"/>
              <a:t> Access Point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FTTdp – Fiber To The Distribution Point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FW – Firewall 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GW – Gateway 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HTML – </a:t>
            </a:r>
            <a:r>
              <a:rPr lang="en-US" altLang="en-US" sz="1200" dirty="0" err="1" smtClean="0"/>
              <a:t>HyperText</a:t>
            </a:r>
            <a:r>
              <a:rPr lang="en-US" altLang="en-US" sz="1200" dirty="0" smtClean="0"/>
              <a:t> Markup Language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/>
              <a:t>IP – Internet Protocol 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/>
              <a:t>IPR – Intellectual Property Rights</a:t>
            </a:r>
          </a:p>
          <a:p>
            <a:pPr marL="0" indent="0">
              <a:buFont typeface="Wingdings" charset="2"/>
              <a:buNone/>
            </a:pPr>
            <a:endParaRPr lang="en-US" altLang="en-US" sz="1200" dirty="0"/>
          </a:p>
        </p:txBody>
      </p:sp>
      <p:sp>
        <p:nvSpPr>
          <p:cNvPr id="19460" name="Title 3"/>
          <p:cNvSpPr>
            <a:spLocks noGrp="1"/>
          </p:cNvSpPr>
          <p:nvPr>
            <p:ph type="title"/>
          </p:nvPr>
        </p:nvSpPr>
        <p:spPr>
          <a:xfrm>
            <a:off x="749300" y="239713"/>
            <a:ext cx="7494588" cy="1085850"/>
          </a:xfrm>
        </p:spPr>
        <p:txBody>
          <a:bodyPr/>
          <a:lstStyle/>
          <a:p>
            <a:r>
              <a:rPr lang="en-US" altLang="en-US" dirty="0"/>
              <a:t>Acronyms</a:t>
            </a:r>
          </a:p>
        </p:txBody>
      </p:sp>
    </p:spTree>
    <p:extLst>
      <p:ext uri="{BB962C8B-B14F-4D97-AF65-F5344CB8AC3E}">
        <p14:creationId xmlns:p14="http://schemas.microsoft.com/office/powerpoint/2010/main" val="3983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Broadband Forum and NFV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 flipV="1">
            <a:off x="1752623" y="1622438"/>
            <a:ext cx="5024636" cy="4694064"/>
          </a:xfrm>
          <a:custGeom>
            <a:avLst/>
            <a:gdLst>
              <a:gd name="connsiteX0" fmla="*/ 0 w 5788325"/>
              <a:gd name="connsiteY0" fmla="*/ 327804 h 4166558"/>
              <a:gd name="connsiteX1" fmla="*/ 3674853 w 5788325"/>
              <a:gd name="connsiteY1" fmla="*/ 3545456 h 4166558"/>
              <a:gd name="connsiteX2" fmla="*/ 3183147 w 5788325"/>
              <a:gd name="connsiteY2" fmla="*/ 4166558 h 4166558"/>
              <a:gd name="connsiteX3" fmla="*/ 5788325 w 5788325"/>
              <a:gd name="connsiteY3" fmla="*/ 4097547 h 4166558"/>
              <a:gd name="connsiteX4" fmla="*/ 5244860 w 5788325"/>
              <a:gd name="connsiteY4" fmla="*/ 1699404 h 4166558"/>
              <a:gd name="connsiteX5" fmla="*/ 4658264 w 5788325"/>
              <a:gd name="connsiteY5" fmla="*/ 2536166 h 4166558"/>
              <a:gd name="connsiteX6" fmla="*/ 405441 w 5788325"/>
              <a:gd name="connsiteY6" fmla="*/ 0 h 4166558"/>
              <a:gd name="connsiteX0" fmla="*/ 0 w 5788325"/>
              <a:gd name="connsiteY0" fmla="*/ 327804 h 4304581"/>
              <a:gd name="connsiteX1" fmla="*/ 3674853 w 5788325"/>
              <a:gd name="connsiteY1" fmla="*/ 3545456 h 4304581"/>
              <a:gd name="connsiteX2" fmla="*/ 3079630 w 5788325"/>
              <a:gd name="connsiteY2" fmla="*/ 4304581 h 4304581"/>
              <a:gd name="connsiteX3" fmla="*/ 5788325 w 5788325"/>
              <a:gd name="connsiteY3" fmla="*/ 4097547 h 4304581"/>
              <a:gd name="connsiteX4" fmla="*/ 5244860 w 5788325"/>
              <a:gd name="connsiteY4" fmla="*/ 1699404 h 4304581"/>
              <a:gd name="connsiteX5" fmla="*/ 4658264 w 5788325"/>
              <a:gd name="connsiteY5" fmla="*/ 2536166 h 4304581"/>
              <a:gd name="connsiteX6" fmla="*/ 405441 w 5788325"/>
              <a:gd name="connsiteY6" fmla="*/ 0 h 4304581"/>
              <a:gd name="connsiteX0" fmla="*/ 0 w 5788325"/>
              <a:gd name="connsiteY0" fmla="*/ 327804 h 4304581"/>
              <a:gd name="connsiteX1" fmla="*/ 3674853 w 5788325"/>
              <a:gd name="connsiteY1" fmla="*/ 3545456 h 4304581"/>
              <a:gd name="connsiteX2" fmla="*/ 3079630 w 5788325"/>
              <a:gd name="connsiteY2" fmla="*/ 4304581 h 4304581"/>
              <a:gd name="connsiteX3" fmla="*/ 5788325 w 5788325"/>
              <a:gd name="connsiteY3" fmla="*/ 4097547 h 4304581"/>
              <a:gd name="connsiteX4" fmla="*/ 5244860 w 5788325"/>
              <a:gd name="connsiteY4" fmla="*/ 1699404 h 4304581"/>
              <a:gd name="connsiteX5" fmla="*/ 4580626 w 5788325"/>
              <a:gd name="connsiteY5" fmla="*/ 2493034 h 4304581"/>
              <a:gd name="connsiteX6" fmla="*/ 405441 w 5788325"/>
              <a:gd name="connsiteY6" fmla="*/ 0 h 4304581"/>
              <a:gd name="connsiteX0" fmla="*/ 0 w 5788325"/>
              <a:gd name="connsiteY0" fmla="*/ 465826 h 4442603"/>
              <a:gd name="connsiteX1" fmla="*/ 3674853 w 5788325"/>
              <a:gd name="connsiteY1" fmla="*/ 3683478 h 4442603"/>
              <a:gd name="connsiteX2" fmla="*/ 3079630 w 5788325"/>
              <a:gd name="connsiteY2" fmla="*/ 4442603 h 4442603"/>
              <a:gd name="connsiteX3" fmla="*/ 5788325 w 5788325"/>
              <a:gd name="connsiteY3" fmla="*/ 4235569 h 4442603"/>
              <a:gd name="connsiteX4" fmla="*/ 5244860 w 5788325"/>
              <a:gd name="connsiteY4" fmla="*/ 1837426 h 4442603"/>
              <a:gd name="connsiteX5" fmla="*/ 4580626 w 5788325"/>
              <a:gd name="connsiteY5" fmla="*/ 2631056 h 4442603"/>
              <a:gd name="connsiteX6" fmla="*/ 534837 w 5788325"/>
              <a:gd name="connsiteY6" fmla="*/ 0 h 4442603"/>
              <a:gd name="connsiteX0" fmla="*/ 0 w 5529533"/>
              <a:gd name="connsiteY0" fmla="*/ 276045 h 4442603"/>
              <a:gd name="connsiteX1" fmla="*/ 3416061 w 5529533"/>
              <a:gd name="connsiteY1" fmla="*/ 3683478 h 4442603"/>
              <a:gd name="connsiteX2" fmla="*/ 2820838 w 5529533"/>
              <a:gd name="connsiteY2" fmla="*/ 4442603 h 4442603"/>
              <a:gd name="connsiteX3" fmla="*/ 5529533 w 5529533"/>
              <a:gd name="connsiteY3" fmla="*/ 4235569 h 4442603"/>
              <a:gd name="connsiteX4" fmla="*/ 4986068 w 5529533"/>
              <a:gd name="connsiteY4" fmla="*/ 1837426 h 4442603"/>
              <a:gd name="connsiteX5" fmla="*/ 4321834 w 5529533"/>
              <a:gd name="connsiteY5" fmla="*/ 2631056 h 4442603"/>
              <a:gd name="connsiteX6" fmla="*/ 276045 w 5529533"/>
              <a:gd name="connsiteY6" fmla="*/ 0 h 4442603"/>
              <a:gd name="connsiteX0" fmla="*/ 0 w 4986068"/>
              <a:gd name="connsiteY0" fmla="*/ 276045 h 4442603"/>
              <a:gd name="connsiteX1" fmla="*/ 3416061 w 4986068"/>
              <a:gd name="connsiteY1" fmla="*/ 3683478 h 4442603"/>
              <a:gd name="connsiteX2" fmla="*/ 2820838 w 4986068"/>
              <a:gd name="connsiteY2" fmla="*/ 4442603 h 4442603"/>
              <a:gd name="connsiteX3" fmla="*/ 4770408 w 4986068"/>
              <a:gd name="connsiteY3" fmla="*/ 3683478 h 4442603"/>
              <a:gd name="connsiteX4" fmla="*/ 4986068 w 4986068"/>
              <a:gd name="connsiteY4" fmla="*/ 1837426 h 4442603"/>
              <a:gd name="connsiteX5" fmla="*/ 4321834 w 4986068"/>
              <a:gd name="connsiteY5" fmla="*/ 2631056 h 4442603"/>
              <a:gd name="connsiteX6" fmla="*/ 276045 w 4986068"/>
              <a:gd name="connsiteY6" fmla="*/ 0 h 444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6068" h="4442603">
                <a:moveTo>
                  <a:pt x="0" y="276045"/>
                </a:moveTo>
                <a:lnTo>
                  <a:pt x="3416061" y="3683478"/>
                </a:lnTo>
                <a:lnTo>
                  <a:pt x="2820838" y="4442603"/>
                </a:lnTo>
                <a:lnTo>
                  <a:pt x="4770408" y="3683478"/>
                </a:lnTo>
                <a:lnTo>
                  <a:pt x="4986068" y="1837426"/>
                </a:lnTo>
                <a:lnTo>
                  <a:pt x="4321834" y="2631056"/>
                </a:lnTo>
                <a:lnTo>
                  <a:pt x="276045" y="0"/>
                </a:lnTo>
              </a:path>
            </a:pathLst>
          </a:custGeom>
          <a:gradFill flip="none" rotWithShape="1">
            <a:gsLst>
              <a:gs pos="0">
                <a:srgbClr val="339933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984361" y="5748268"/>
            <a:ext cx="1160071" cy="370936"/>
          </a:xfrm>
          <a:custGeom>
            <a:avLst/>
            <a:gdLst>
              <a:gd name="connsiteX0" fmla="*/ 0 w 1216325"/>
              <a:gd name="connsiteY0" fmla="*/ 0 h 370936"/>
              <a:gd name="connsiteX1" fmla="*/ 319178 w 1216325"/>
              <a:gd name="connsiteY1" fmla="*/ 370936 h 370936"/>
              <a:gd name="connsiteX2" fmla="*/ 1216325 w 1216325"/>
              <a:gd name="connsiteY2" fmla="*/ 370936 h 37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6325" h="370936">
                <a:moveTo>
                  <a:pt x="0" y="0"/>
                </a:moveTo>
                <a:lnTo>
                  <a:pt x="319178" y="370936"/>
                </a:lnTo>
                <a:lnTo>
                  <a:pt x="1216325" y="37093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6541" y="5947170"/>
            <a:ext cx="396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2012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Early adopter projects (NERG, VBG)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494173" y="4242572"/>
            <a:ext cx="2104506" cy="686725"/>
          </a:xfrm>
          <a:custGeom>
            <a:avLst/>
            <a:gdLst>
              <a:gd name="connsiteX0" fmla="*/ 0 w 1216325"/>
              <a:gd name="connsiteY0" fmla="*/ 0 h 370936"/>
              <a:gd name="connsiteX1" fmla="*/ 319178 w 1216325"/>
              <a:gd name="connsiteY1" fmla="*/ 370936 h 370936"/>
              <a:gd name="connsiteX2" fmla="*/ 1216325 w 1216325"/>
              <a:gd name="connsiteY2" fmla="*/ 370936 h 370936"/>
              <a:gd name="connsiteX0" fmla="*/ 0 w 1216325"/>
              <a:gd name="connsiteY0" fmla="*/ 0 h 415163"/>
              <a:gd name="connsiteX1" fmla="*/ 304727 w 1216325"/>
              <a:gd name="connsiteY1" fmla="*/ 415163 h 415163"/>
              <a:gd name="connsiteX2" fmla="*/ 1216325 w 1216325"/>
              <a:gd name="connsiteY2" fmla="*/ 370936 h 415163"/>
              <a:gd name="connsiteX0" fmla="*/ 0 w 1230777"/>
              <a:gd name="connsiteY0" fmla="*/ 0 h 370935"/>
              <a:gd name="connsiteX1" fmla="*/ 319179 w 1230777"/>
              <a:gd name="connsiteY1" fmla="*/ 370935 h 370935"/>
              <a:gd name="connsiteX2" fmla="*/ 1230777 w 1230777"/>
              <a:gd name="connsiteY2" fmla="*/ 326708 h 370935"/>
              <a:gd name="connsiteX0" fmla="*/ 0 w 1238003"/>
              <a:gd name="connsiteY0" fmla="*/ 0 h 393048"/>
              <a:gd name="connsiteX1" fmla="*/ 326405 w 1238003"/>
              <a:gd name="connsiteY1" fmla="*/ 393048 h 393048"/>
              <a:gd name="connsiteX2" fmla="*/ 1238003 w 1238003"/>
              <a:gd name="connsiteY2" fmla="*/ 348821 h 393048"/>
              <a:gd name="connsiteX0" fmla="*/ 0 w 1238003"/>
              <a:gd name="connsiteY0" fmla="*/ 0 h 393049"/>
              <a:gd name="connsiteX1" fmla="*/ 326405 w 1238003"/>
              <a:gd name="connsiteY1" fmla="*/ 393048 h 393049"/>
              <a:gd name="connsiteX2" fmla="*/ 1238003 w 1238003"/>
              <a:gd name="connsiteY2" fmla="*/ 393049 h 39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003" h="393049">
                <a:moveTo>
                  <a:pt x="0" y="0"/>
                </a:moveTo>
                <a:lnTo>
                  <a:pt x="326405" y="393048"/>
                </a:lnTo>
                <a:lnTo>
                  <a:pt x="1238003" y="393049"/>
                </a:lnTo>
              </a:path>
            </a:pathLst>
          </a:cu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521340" y="4924034"/>
            <a:ext cx="765506" cy="502961"/>
          </a:xfrm>
          <a:custGeom>
            <a:avLst/>
            <a:gdLst>
              <a:gd name="connsiteX0" fmla="*/ 888521 w 888521"/>
              <a:gd name="connsiteY0" fmla="*/ 431321 h 431321"/>
              <a:gd name="connsiteX1" fmla="*/ 888521 w 888521"/>
              <a:gd name="connsiteY1" fmla="*/ 431321 h 431321"/>
              <a:gd name="connsiteX2" fmla="*/ 517585 w 888521"/>
              <a:gd name="connsiteY2" fmla="*/ 0 h 431321"/>
              <a:gd name="connsiteX3" fmla="*/ 0 w 888521"/>
              <a:gd name="connsiteY3" fmla="*/ 0 h 431321"/>
              <a:gd name="connsiteX0" fmla="*/ 645648 w 645648"/>
              <a:gd name="connsiteY0" fmla="*/ 431321 h 431321"/>
              <a:gd name="connsiteX1" fmla="*/ 645648 w 645648"/>
              <a:gd name="connsiteY1" fmla="*/ 431321 h 431321"/>
              <a:gd name="connsiteX2" fmla="*/ 274712 w 645648"/>
              <a:gd name="connsiteY2" fmla="*/ 0 h 431321"/>
              <a:gd name="connsiteX3" fmla="*/ 0 w 645648"/>
              <a:gd name="connsiteY3" fmla="*/ 14796 h 43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648" h="431321">
                <a:moveTo>
                  <a:pt x="645648" y="431321"/>
                </a:moveTo>
                <a:lnTo>
                  <a:pt x="645648" y="431321"/>
                </a:lnTo>
                <a:lnTo>
                  <a:pt x="274712" y="0"/>
                </a:lnTo>
                <a:lnTo>
                  <a:pt x="0" y="14796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040" y="4739368"/>
            <a:ext cx="266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2013 ETSI NFV ISG formed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77875" y="4754299"/>
            <a:ext cx="256421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Q2&amp;Q3/2014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NFV BOFs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Town hall decision to align with ISG work</a:t>
            </a: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295073" y="4027174"/>
            <a:ext cx="998695" cy="712194"/>
          </a:xfrm>
          <a:custGeom>
            <a:avLst/>
            <a:gdLst>
              <a:gd name="connsiteX0" fmla="*/ 888521 w 888521"/>
              <a:gd name="connsiteY0" fmla="*/ 431321 h 431321"/>
              <a:gd name="connsiteX1" fmla="*/ 888521 w 888521"/>
              <a:gd name="connsiteY1" fmla="*/ 431321 h 431321"/>
              <a:gd name="connsiteX2" fmla="*/ 517585 w 888521"/>
              <a:gd name="connsiteY2" fmla="*/ 0 h 431321"/>
              <a:gd name="connsiteX3" fmla="*/ 0 w 888521"/>
              <a:gd name="connsiteY3" fmla="*/ 0 h 431321"/>
              <a:gd name="connsiteX0" fmla="*/ 645648 w 645648"/>
              <a:gd name="connsiteY0" fmla="*/ 431321 h 431321"/>
              <a:gd name="connsiteX1" fmla="*/ 645648 w 645648"/>
              <a:gd name="connsiteY1" fmla="*/ 431321 h 431321"/>
              <a:gd name="connsiteX2" fmla="*/ 274712 w 645648"/>
              <a:gd name="connsiteY2" fmla="*/ 0 h 431321"/>
              <a:gd name="connsiteX3" fmla="*/ 0 w 645648"/>
              <a:gd name="connsiteY3" fmla="*/ 14796 h 431321"/>
              <a:gd name="connsiteX0" fmla="*/ 645648 w 645648"/>
              <a:gd name="connsiteY0" fmla="*/ 432231 h 432231"/>
              <a:gd name="connsiteX1" fmla="*/ 645648 w 645648"/>
              <a:gd name="connsiteY1" fmla="*/ 432231 h 432231"/>
              <a:gd name="connsiteX2" fmla="*/ 274712 w 645648"/>
              <a:gd name="connsiteY2" fmla="*/ 910 h 432231"/>
              <a:gd name="connsiteX3" fmla="*/ 0 w 645648"/>
              <a:gd name="connsiteY3" fmla="*/ 0 h 43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648" h="432231">
                <a:moveTo>
                  <a:pt x="645648" y="432231"/>
                </a:moveTo>
                <a:lnTo>
                  <a:pt x="645648" y="432231"/>
                </a:lnTo>
                <a:lnTo>
                  <a:pt x="274712" y="910"/>
                </a:lnTo>
                <a:lnTo>
                  <a:pt x="0" y="0"/>
                </a:lnTo>
              </a:path>
            </a:pathLst>
          </a:cu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798" y="3841136"/>
            <a:ext cx="285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Q3/2014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Task forces formed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027062" y="3681649"/>
            <a:ext cx="1035136" cy="820773"/>
          </a:xfrm>
          <a:custGeom>
            <a:avLst/>
            <a:gdLst>
              <a:gd name="connsiteX0" fmla="*/ 0 w 1216325"/>
              <a:gd name="connsiteY0" fmla="*/ 0 h 370936"/>
              <a:gd name="connsiteX1" fmla="*/ 319178 w 1216325"/>
              <a:gd name="connsiteY1" fmla="*/ 370936 h 370936"/>
              <a:gd name="connsiteX2" fmla="*/ 1216325 w 1216325"/>
              <a:gd name="connsiteY2" fmla="*/ 370936 h 370936"/>
              <a:gd name="connsiteX0" fmla="*/ 0 w 817542"/>
              <a:gd name="connsiteY0" fmla="*/ 0 h 374834"/>
              <a:gd name="connsiteX1" fmla="*/ 319178 w 817542"/>
              <a:gd name="connsiteY1" fmla="*/ 370936 h 374834"/>
              <a:gd name="connsiteX2" fmla="*/ 817542 w 817542"/>
              <a:gd name="connsiteY2" fmla="*/ 374834 h 374834"/>
              <a:gd name="connsiteX0" fmla="*/ 0 w 568302"/>
              <a:gd name="connsiteY0" fmla="*/ 0 h 370936"/>
              <a:gd name="connsiteX1" fmla="*/ 319178 w 568302"/>
              <a:gd name="connsiteY1" fmla="*/ 370936 h 370936"/>
              <a:gd name="connsiteX2" fmla="*/ 568302 w 568302"/>
              <a:gd name="connsiteY2" fmla="*/ 370936 h 370936"/>
              <a:gd name="connsiteX0" fmla="*/ 0 w 488157"/>
              <a:gd name="connsiteY0" fmla="*/ 0 h 382576"/>
              <a:gd name="connsiteX1" fmla="*/ 319178 w 488157"/>
              <a:gd name="connsiteY1" fmla="*/ 370936 h 382576"/>
              <a:gd name="connsiteX2" fmla="*/ 488157 w 488157"/>
              <a:gd name="connsiteY2" fmla="*/ 382576 h 382576"/>
              <a:gd name="connsiteX0" fmla="*/ 0 w 482432"/>
              <a:gd name="connsiteY0" fmla="*/ 0 h 370936"/>
              <a:gd name="connsiteX1" fmla="*/ 319178 w 482432"/>
              <a:gd name="connsiteY1" fmla="*/ 370936 h 370936"/>
              <a:gd name="connsiteX2" fmla="*/ 482432 w 482432"/>
              <a:gd name="connsiteY2" fmla="*/ 370935 h 37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432" h="370936">
                <a:moveTo>
                  <a:pt x="0" y="0"/>
                </a:moveTo>
                <a:lnTo>
                  <a:pt x="319178" y="370936"/>
                </a:lnTo>
                <a:lnTo>
                  <a:pt x="482432" y="37093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9891" y="4305583"/>
            <a:ext cx="37524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Q1/2015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task force recommendations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Focus and structure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112120" y="3094026"/>
            <a:ext cx="1209854" cy="991027"/>
          </a:xfrm>
          <a:custGeom>
            <a:avLst/>
            <a:gdLst>
              <a:gd name="connsiteX0" fmla="*/ 888521 w 888521"/>
              <a:gd name="connsiteY0" fmla="*/ 431321 h 431321"/>
              <a:gd name="connsiteX1" fmla="*/ 888521 w 888521"/>
              <a:gd name="connsiteY1" fmla="*/ 431321 h 431321"/>
              <a:gd name="connsiteX2" fmla="*/ 517585 w 888521"/>
              <a:gd name="connsiteY2" fmla="*/ 0 h 431321"/>
              <a:gd name="connsiteX3" fmla="*/ 0 w 888521"/>
              <a:gd name="connsiteY3" fmla="*/ 0 h 431321"/>
              <a:gd name="connsiteX0" fmla="*/ 645648 w 645648"/>
              <a:gd name="connsiteY0" fmla="*/ 431321 h 431321"/>
              <a:gd name="connsiteX1" fmla="*/ 645648 w 645648"/>
              <a:gd name="connsiteY1" fmla="*/ 431321 h 431321"/>
              <a:gd name="connsiteX2" fmla="*/ 274712 w 645648"/>
              <a:gd name="connsiteY2" fmla="*/ 0 h 431321"/>
              <a:gd name="connsiteX3" fmla="*/ 0 w 645648"/>
              <a:gd name="connsiteY3" fmla="*/ 14796 h 431321"/>
              <a:gd name="connsiteX0" fmla="*/ 645648 w 645648"/>
              <a:gd name="connsiteY0" fmla="*/ 432231 h 432231"/>
              <a:gd name="connsiteX1" fmla="*/ 645648 w 645648"/>
              <a:gd name="connsiteY1" fmla="*/ 432231 h 432231"/>
              <a:gd name="connsiteX2" fmla="*/ 274712 w 645648"/>
              <a:gd name="connsiteY2" fmla="*/ 910 h 432231"/>
              <a:gd name="connsiteX3" fmla="*/ 0 w 645648"/>
              <a:gd name="connsiteY3" fmla="*/ 0 h 432231"/>
              <a:gd name="connsiteX0" fmla="*/ 565482 w 565482"/>
              <a:gd name="connsiteY0" fmla="*/ 431342 h 431342"/>
              <a:gd name="connsiteX1" fmla="*/ 565482 w 565482"/>
              <a:gd name="connsiteY1" fmla="*/ 431342 h 431342"/>
              <a:gd name="connsiteX2" fmla="*/ 194546 w 565482"/>
              <a:gd name="connsiteY2" fmla="*/ 21 h 431342"/>
              <a:gd name="connsiteX3" fmla="*/ 0 w 565482"/>
              <a:gd name="connsiteY3" fmla="*/ 2571 h 431342"/>
              <a:gd name="connsiteX0" fmla="*/ 567346 w 567346"/>
              <a:gd name="connsiteY0" fmla="*/ 431321 h 431321"/>
              <a:gd name="connsiteX1" fmla="*/ 567346 w 567346"/>
              <a:gd name="connsiteY1" fmla="*/ 431321 h 431321"/>
              <a:gd name="connsiteX2" fmla="*/ 196410 w 567346"/>
              <a:gd name="connsiteY2" fmla="*/ 0 h 431321"/>
              <a:gd name="connsiteX3" fmla="*/ 0 w 567346"/>
              <a:gd name="connsiteY3" fmla="*/ 819 h 43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346" h="431321">
                <a:moveTo>
                  <a:pt x="567346" y="431321"/>
                </a:moveTo>
                <a:lnTo>
                  <a:pt x="567346" y="431321"/>
                </a:lnTo>
                <a:lnTo>
                  <a:pt x="196410" y="0"/>
                </a:lnTo>
                <a:lnTo>
                  <a:pt x="0" y="819"/>
                </a:lnTo>
              </a:path>
            </a:pathLst>
          </a:cu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037" y="2897114"/>
            <a:ext cx="383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Q3/2015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Restructuring operationalized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943594" y="2673255"/>
            <a:ext cx="1941976" cy="1082897"/>
          </a:xfrm>
          <a:custGeom>
            <a:avLst/>
            <a:gdLst>
              <a:gd name="connsiteX0" fmla="*/ 0 w 1216325"/>
              <a:gd name="connsiteY0" fmla="*/ 0 h 370936"/>
              <a:gd name="connsiteX1" fmla="*/ 319178 w 1216325"/>
              <a:gd name="connsiteY1" fmla="*/ 370936 h 370936"/>
              <a:gd name="connsiteX2" fmla="*/ 1216325 w 1216325"/>
              <a:gd name="connsiteY2" fmla="*/ 370936 h 370936"/>
              <a:gd name="connsiteX0" fmla="*/ 0 w 817542"/>
              <a:gd name="connsiteY0" fmla="*/ 0 h 374834"/>
              <a:gd name="connsiteX1" fmla="*/ 319178 w 817542"/>
              <a:gd name="connsiteY1" fmla="*/ 370936 h 374834"/>
              <a:gd name="connsiteX2" fmla="*/ 817542 w 817542"/>
              <a:gd name="connsiteY2" fmla="*/ 374834 h 374834"/>
              <a:gd name="connsiteX0" fmla="*/ 0 w 568302"/>
              <a:gd name="connsiteY0" fmla="*/ 0 h 370936"/>
              <a:gd name="connsiteX1" fmla="*/ 319178 w 568302"/>
              <a:gd name="connsiteY1" fmla="*/ 370936 h 370936"/>
              <a:gd name="connsiteX2" fmla="*/ 568302 w 568302"/>
              <a:gd name="connsiteY2" fmla="*/ 370936 h 370936"/>
              <a:gd name="connsiteX0" fmla="*/ 0 w 683517"/>
              <a:gd name="connsiteY0" fmla="*/ 0 h 376403"/>
              <a:gd name="connsiteX1" fmla="*/ 319178 w 683517"/>
              <a:gd name="connsiteY1" fmla="*/ 370936 h 376403"/>
              <a:gd name="connsiteX2" fmla="*/ 683517 w 683517"/>
              <a:gd name="connsiteY2" fmla="*/ 376403 h 376403"/>
              <a:gd name="connsiteX0" fmla="*/ 0 w 682112"/>
              <a:gd name="connsiteY0" fmla="*/ 0 h 375036"/>
              <a:gd name="connsiteX1" fmla="*/ 319178 w 682112"/>
              <a:gd name="connsiteY1" fmla="*/ 370936 h 375036"/>
              <a:gd name="connsiteX2" fmla="*/ 682112 w 682112"/>
              <a:gd name="connsiteY2" fmla="*/ 375036 h 375036"/>
              <a:gd name="connsiteX0" fmla="*/ 0 w 686327"/>
              <a:gd name="connsiteY0" fmla="*/ 0 h 372302"/>
              <a:gd name="connsiteX1" fmla="*/ 319178 w 686327"/>
              <a:gd name="connsiteY1" fmla="*/ 370936 h 372302"/>
              <a:gd name="connsiteX2" fmla="*/ 686327 w 686327"/>
              <a:gd name="connsiteY2" fmla="*/ 372302 h 37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327" h="372302">
                <a:moveTo>
                  <a:pt x="0" y="0"/>
                </a:moveTo>
                <a:lnTo>
                  <a:pt x="319178" y="370936"/>
                </a:lnTo>
                <a:lnTo>
                  <a:pt x="686327" y="37230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5660" y="3566919"/>
            <a:ext cx="96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Q4/2015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6" y="3660547"/>
            <a:ext cx="2196844" cy="63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89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7450" y="2435225"/>
            <a:ext cx="7956550" cy="688975"/>
          </a:xfrm>
        </p:spPr>
        <p:txBody>
          <a:bodyPr/>
          <a:lstStyle/>
          <a:p>
            <a:pPr marL="0" indent="0"/>
            <a:r>
              <a:rPr lang="en-US" sz="3200" b="1" dirty="0" smtClean="0">
                <a:solidFill>
                  <a:srgbClr val="00703C"/>
                </a:solidFill>
              </a:rPr>
              <a:t>A Vision of Broadband Innovation</a:t>
            </a:r>
            <a:endParaRPr lang="en-US" sz="3200" b="1" dirty="0">
              <a:solidFill>
                <a:srgbClr val="00703C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1333500" y="3233738"/>
            <a:ext cx="7810500" cy="2611437"/>
          </a:xfrm>
        </p:spPr>
        <p:txBody>
          <a:bodyPr/>
          <a:lstStyle/>
          <a:p>
            <a:pPr marL="0" indent="-533027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Ultra-fast wireline infrastructure service</a:t>
            </a:r>
          </a:p>
          <a:p>
            <a:pPr marL="0" indent="-533027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home/small business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-533027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Seamless wireline/wireless connectivity services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-533027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Performance-assured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broadband services</a:t>
            </a:r>
          </a:p>
          <a:p>
            <a:pPr marL="0" indent="-533027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Personalized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07239" y="5638799"/>
            <a:ext cx="8159821" cy="685801"/>
            <a:chOff x="1104901" y="4683059"/>
            <a:chExt cx="8159821" cy="685801"/>
          </a:xfrm>
        </p:grpSpPr>
        <p:sp>
          <p:nvSpPr>
            <p:cNvPr id="16" name="Rounded Rectangle 15"/>
            <p:cNvSpPr/>
            <p:nvPr/>
          </p:nvSpPr>
          <p:spPr>
            <a:xfrm>
              <a:off x="1104901" y="4797358"/>
              <a:ext cx="8159821" cy="457202"/>
            </a:xfrm>
            <a:prstGeom prst="roundRect">
              <a:avLst>
                <a:gd name="adj" fmla="val 1695"/>
              </a:avLst>
            </a:prstGeom>
            <a:gradFill>
              <a:gsLst>
                <a:gs pos="0">
                  <a:srgbClr val="006032">
                    <a:alpha val="48000"/>
                  </a:srgbClr>
                </a:gs>
                <a:gs pos="100000">
                  <a:srgbClr val="006032">
                    <a:alpha val="52000"/>
                  </a:srgbClr>
                </a:gs>
                <a:gs pos="34000">
                  <a:schemeClr val="bg1">
                    <a:lumMod val="95000"/>
                    <a:alpha val="50000"/>
                  </a:schemeClr>
                </a:gs>
                <a:gs pos="6000">
                  <a:srgbClr val="97C642">
                    <a:alpha val="52000"/>
                  </a:srgbClr>
                </a:gs>
                <a:gs pos="91000">
                  <a:srgbClr val="97C642">
                    <a:alpha val="51000"/>
                  </a:srgbClr>
                </a:gs>
                <a:gs pos="62000">
                  <a:schemeClr val="bg1">
                    <a:alpha val="48000"/>
                  </a:schemeClr>
                </a:gs>
              </a:gsLst>
              <a:lin ang="8400000" scaled="0"/>
            </a:gradFill>
            <a:ln w="9525">
              <a:gradFill>
                <a:gsLst>
                  <a:gs pos="98000">
                    <a:srgbClr val="00703C">
                      <a:alpha val="73000"/>
                    </a:srgbClr>
                  </a:gs>
                  <a:gs pos="5000">
                    <a:srgbClr val="00703C">
                      <a:alpha val="87000"/>
                    </a:srgbClr>
                  </a:gs>
                  <a:gs pos="86000">
                    <a:srgbClr val="7BC043">
                      <a:alpha val="89000"/>
                    </a:srgbClr>
                  </a:gs>
                  <a:gs pos="18000">
                    <a:srgbClr val="7BC043">
                      <a:alpha val="90000"/>
                    </a:srgbClr>
                  </a:gs>
                </a:gsLst>
                <a:lin ang="54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46212" y="4683059"/>
              <a:ext cx="8077199" cy="685801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rIns="0" anchor="ctr" anchorCtr="1">
              <a:noAutofit/>
            </a:bodyPr>
            <a:lstStyle/>
            <a:p>
              <a:pPr marL="0" marR="0" lvl="0" indent="0" defTabSz="12183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3C"/>
                  </a:solidFill>
                  <a:effectLst/>
                  <a:uLnTx/>
                  <a:uFillTx/>
                  <a:ea typeface="ＭＳ Ｐゴシック" charset="-128"/>
                </a:rPr>
                <a:t>Each brings new stakeholder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3C"/>
                  </a:solidFill>
                  <a:effectLst/>
                  <a:uLnTx/>
                  <a:uFillTx/>
                  <a:ea typeface="ＭＳ Ｐゴシック" charset="-128"/>
                </a:rPr>
                <a:t>value enabled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3C"/>
                  </a:solidFill>
                  <a:effectLst/>
                  <a:uLnTx/>
                  <a:uFillTx/>
                  <a:ea typeface="ＭＳ Ｐゴシック" charset="-128"/>
                </a:rPr>
                <a:t>by BBF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3C"/>
                  </a:solidFill>
                  <a:effectLst/>
                  <a:uLnTx/>
                  <a:uFillTx/>
                  <a:ea typeface="ＭＳ Ｐゴシック" charset="-128"/>
                </a:rPr>
                <a:t>deliverables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ea typeface="ＭＳ Ｐゴシック" charset="-128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990600"/>
            <a:ext cx="3581400" cy="10386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171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80">
        <p:fade/>
      </p:transition>
    </mc:Choice>
    <mc:Fallback xmlns="" xmlns:mv="urn:schemas-microsoft-com:mac:vml">
      <p:transition spd="med" advTm="908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/>
          <p:cNvCxnSpPr/>
          <p:nvPr/>
        </p:nvCxnSpPr>
        <p:spPr>
          <a:xfrm flipH="1">
            <a:off x="4033082" y="1398912"/>
            <a:ext cx="12125" cy="1935175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094994" y="3334087"/>
            <a:ext cx="0" cy="262915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316520" y="3336720"/>
            <a:ext cx="0" cy="2626517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3078380" y="3660966"/>
            <a:ext cx="1980888" cy="284385"/>
          </a:xfrm>
          <a:custGeom>
            <a:avLst/>
            <a:gdLst>
              <a:gd name="connsiteX0" fmla="*/ 0 w 1383235"/>
              <a:gd name="connsiteY0" fmla="*/ 0 h 702014"/>
              <a:gd name="connsiteX1" fmla="*/ 1383235 w 1383235"/>
              <a:gd name="connsiteY1" fmla="*/ 0 h 702014"/>
              <a:gd name="connsiteX2" fmla="*/ 1383235 w 1383235"/>
              <a:gd name="connsiteY2" fmla="*/ 702014 h 702014"/>
              <a:gd name="connsiteX3" fmla="*/ 0 w 1383235"/>
              <a:gd name="connsiteY3" fmla="*/ 702014 h 702014"/>
              <a:gd name="connsiteX4" fmla="*/ 0 w 1383235"/>
              <a:gd name="connsiteY4" fmla="*/ 0 h 70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235" h="702014">
                <a:moveTo>
                  <a:pt x="0" y="0"/>
                </a:moveTo>
                <a:lnTo>
                  <a:pt x="1383235" y="0"/>
                </a:lnTo>
                <a:lnTo>
                  <a:pt x="1383235" y="702014"/>
                </a:lnTo>
                <a:lnTo>
                  <a:pt x="0" y="7020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Market Requirements </a:t>
            </a:r>
            <a:r>
              <a:rPr lang="en-US" sz="1200" b="1" dirty="0" smtClean="0">
                <a:solidFill>
                  <a:schemeClr val="tx1"/>
                </a:solidFill>
              </a:rPr>
              <a:t>Group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258880" y="3680628"/>
            <a:ext cx="2118178" cy="284385"/>
          </a:xfrm>
          <a:custGeom>
            <a:avLst/>
            <a:gdLst>
              <a:gd name="connsiteX0" fmla="*/ 0 w 1495780"/>
              <a:gd name="connsiteY0" fmla="*/ 0 h 300843"/>
              <a:gd name="connsiteX1" fmla="*/ 1495780 w 1495780"/>
              <a:gd name="connsiteY1" fmla="*/ 0 h 300843"/>
              <a:gd name="connsiteX2" fmla="*/ 1495780 w 1495780"/>
              <a:gd name="connsiteY2" fmla="*/ 300843 h 300843"/>
              <a:gd name="connsiteX3" fmla="*/ 0 w 1495780"/>
              <a:gd name="connsiteY3" fmla="*/ 300843 h 300843"/>
              <a:gd name="connsiteX4" fmla="*/ 0 w 1495780"/>
              <a:gd name="connsiteY4" fmla="*/ 0 h 30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5780" h="300843">
                <a:moveTo>
                  <a:pt x="0" y="0"/>
                </a:moveTo>
                <a:lnTo>
                  <a:pt x="1495780" y="0"/>
                </a:lnTo>
                <a:lnTo>
                  <a:pt x="1495780" y="300843"/>
                </a:lnTo>
                <a:lnTo>
                  <a:pt x="0" y="300843"/>
                </a:lnTo>
                <a:lnTo>
                  <a:pt x="0" y="0"/>
                </a:lnTo>
                <a:close/>
              </a:path>
            </a:pathLst>
          </a:custGeom>
          <a:solidFill>
            <a:srgbClr val="00703C"/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>
                <a:solidFill>
                  <a:srgbClr val="CFEAC8"/>
                </a:solidFill>
              </a:rPr>
              <a:t>Steering Committee</a:t>
            </a:r>
          </a:p>
        </p:txBody>
      </p:sp>
      <p:sp>
        <p:nvSpPr>
          <p:cNvPr id="37" name="Freeform 36"/>
          <p:cNvSpPr/>
          <p:nvPr/>
        </p:nvSpPr>
        <p:spPr>
          <a:xfrm>
            <a:off x="5269359" y="4112060"/>
            <a:ext cx="2118178" cy="284385"/>
          </a:xfrm>
          <a:custGeom>
            <a:avLst/>
            <a:gdLst>
              <a:gd name="connsiteX0" fmla="*/ 0 w 1761642"/>
              <a:gd name="connsiteY0" fmla="*/ 0 h 417790"/>
              <a:gd name="connsiteX1" fmla="*/ 1761642 w 1761642"/>
              <a:gd name="connsiteY1" fmla="*/ 0 h 417790"/>
              <a:gd name="connsiteX2" fmla="*/ 1761642 w 1761642"/>
              <a:gd name="connsiteY2" fmla="*/ 417790 h 417790"/>
              <a:gd name="connsiteX3" fmla="*/ 0 w 1761642"/>
              <a:gd name="connsiteY3" fmla="*/ 417790 h 417790"/>
              <a:gd name="connsiteX4" fmla="*/ 0 w 1761642"/>
              <a:gd name="connsiteY4" fmla="*/ 0 h 41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642" h="417790">
                <a:moveTo>
                  <a:pt x="0" y="0"/>
                </a:moveTo>
                <a:lnTo>
                  <a:pt x="1761642" y="0"/>
                </a:lnTo>
                <a:lnTo>
                  <a:pt x="1761642" y="417790"/>
                </a:lnTo>
                <a:lnTo>
                  <a:pt x="0" y="417790"/>
                </a:lnTo>
                <a:lnTo>
                  <a:pt x="0" y="0"/>
                </a:lnTo>
                <a:close/>
              </a:path>
            </a:pathLst>
          </a:custGeom>
          <a:solidFill>
            <a:srgbClr val="00703C"/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>
                <a:solidFill>
                  <a:srgbClr val="CFEAC8"/>
                </a:solidFill>
              </a:rPr>
              <a:t>Technical Committee</a:t>
            </a:r>
          </a:p>
        </p:txBody>
      </p:sp>
      <p:sp>
        <p:nvSpPr>
          <p:cNvPr id="28" name="Freeform 27"/>
          <p:cNvSpPr/>
          <p:nvPr/>
        </p:nvSpPr>
        <p:spPr>
          <a:xfrm>
            <a:off x="3528099" y="1405810"/>
            <a:ext cx="2118178" cy="284385"/>
          </a:xfrm>
          <a:custGeom>
            <a:avLst/>
            <a:gdLst>
              <a:gd name="connsiteX0" fmla="*/ 0 w 3199420"/>
              <a:gd name="connsiteY0" fmla="*/ 0 h 300843"/>
              <a:gd name="connsiteX1" fmla="*/ 3199420 w 3199420"/>
              <a:gd name="connsiteY1" fmla="*/ 0 h 300843"/>
              <a:gd name="connsiteX2" fmla="*/ 3199420 w 3199420"/>
              <a:gd name="connsiteY2" fmla="*/ 300843 h 300843"/>
              <a:gd name="connsiteX3" fmla="*/ 0 w 3199420"/>
              <a:gd name="connsiteY3" fmla="*/ 300843 h 300843"/>
              <a:gd name="connsiteX4" fmla="*/ 0 w 3199420"/>
              <a:gd name="connsiteY4" fmla="*/ 0 h 30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9420" h="300843">
                <a:moveTo>
                  <a:pt x="0" y="0"/>
                </a:moveTo>
                <a:lnTo>
                  <a:pt x="3199420" y="0"/>
                </a:lnTo>
                <a:lnTo>
                  <a:pt x="3199420" y="300843"/>
                </a:lnTo>
                <a:lnTo>
                  <a:pt x="0" y="3008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032"/>
              </a:gs>
              <a:gs pos="100000">
                <a:srgbClr val="006032"/>
              </a:gs>
              <a:gs pos="13000">
                <a:schemeClr val="bg1">
                  <a:lumMod val="95000"/>
                </a:schemeClr>
              </a:gs>
              <a:gs pos="2000">
                <a:srgbClr val="97C642"/>
              </a:gs>
              <a:gs pos="97000">
                <a:srgbClr val="97C642"/>
              </a:gs>
              <a:gs pos="95000">
                <a:srgbClr val="A5CE5B"/>
              </a:gs>
              <a:gs pos="83000">
                <a:schemeClr val="bg1"/>
              </a:gs>
            </a:gsLst>
            <a:lin ang="4200000" scaled="0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Board of Directors</a:t>
            </a:r>
          </a:p>
        </p:txBody>
      </p:sp>
      <p:sp>
        <p:nvSpPr>
          <p:cNvPr id="32" name="Freeform 31"/>
          <p:cNvSpPr/>
          <p:nvPr/>
        </p:nvSpPr>
        <p:spPr>
          <a:xfrm>
            <a:off x="685668" y="5459894"/>
            <a:ext cx="2118178" cy="284385"/>
          </a:xfrm>
          <a:custGeom>
            <a:avLst/>
            <a:gdLst>
              <a:gd name="connsiteX0" fmla="*/ 0 w 1205569"/>
              <a:gd name="connsiteY0" fmla="*/ 0 h 246580"/>
              <a:gd name="connsiteX1" fmla="*/ 1205569 w 1205569"/>
              <a:gd name="connsiteY1" fmla="*/ 0 h 246580"/>
              <a:gd name="connsiteX2" fmla="*/ 1205569 w 1205569"/>
              <a:gd name="connsiteY2" fmla="*/ 246580 h 246580"/>
              <a:gd name="connsiteX3" fmla="*/ 0 w 1205569"/>
              <a:gd name="connsiteY3" fmla="*/ 246580 h 246580"/>
              <a:gd name="connsiteX4" fmla="*/ 0 w 1205569"/>
              <a:gd name="connsiteY4" fmla="*/ 0 h 24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5569" h="246580">
                <a:moveTo>
                  <a:pt x="0" y="0"/>
                </a:moveTo>
                <a:lnTo>
                  <a:pt x="1205569" y="0"/>
                </a:lnTo>
                <a:lnTo>
                  <a:pt x="1205569" y="246580"/>
                </a:lnTo>
                <a:lnTo>
                  <a:pt x="0" y="2465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>
                <a:solidFill>
                  <a:srgbClr val="00703C"/>
                </a:solidFill>
              </a:rPr>
              <a:t>Birds of a Feather</a:t>
            </a:r>
            <a:endParaRPr lang="en-US" sz="1200" kern="1200" dirty="0">
              <a:solidFill>
                <a:srgbClr val="00703C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685668" y="4986130"/>
            <a:ext cx="2118178" cy="284385"/>
          </a:xfrm>
          <a:custGeom>
            <a:avLst/>
            <a:gdLst>
              <a:gd name="connsiteX0" fmla="*/ 0 w 1566912"/>
              <a:gd name="connsiteY0" fmla="*/ 0 h 308331"/>
              <a:gd name="connsiteX1" fmla="*/ 1566912 w 1566912"/>
              <a:gd name="connsiteY1" fmla="*/ 0 h 308331"/>
              <a:gd name="connsiteX2" fmla="*/ 1566912 w 1566912"/>
              <a:gd name="connsiteY2" fmla="*/ 308331 h 308331"/>
              <a:gd name="connsiteX3" fmla="*/ 0 w 1566912"/>
              <a:gd name="connsiteY3" fmla="*/ 308331 h 308331"/>
              <a:gd name="connsiteX4" fmla="*/ 0 w 1566912"/>
              <a:gd name="connsiteY4" fmla="*/ 0 h 30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6912" h="308331">
                <a:moveTo>
                  <a:pt x="0" y="0"/>
                </a:moveTo>
                <a:lnTo>
                  <a:pt x="1566912" y="0"/>
                </a:lnTo>
                <a:lnTo>
                  <a:pt x="1566912" y="308331"/>
                </a:lnTo>
                <a:lnTo>
                  <a:pt x="0" y="3083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rgbClr val="00703C"/>
                </a:solidFill>
              </a:rPr>
              <a:t>Innovation Track</a:t>
            </a:r>
          </a:p>
        </p:txBody>
      </p:sp>
      <p:sp>
        <p:nvSpPr>
          <p:cNvPr id="52" name="Freeform 51"/>
          <p:cNvSpPr/>
          <p:nvPr/>
        </p:nvSpPr>
        <p:spPr>
          <a:xfrm>
            <a:off x="685668" y="5828179"/>
            <a:ext cx="2118178" cy="284385"/>
          </a:xfrm>
          <a:custGeom>
            <a:avLst/>
            <a:gdLst>
              <a:gd name="connsiteX0" fmla="*/ 0 w 1665829"/>
              <a:gd name="connsiteY0" fmla="*/ 0 h 262840"/>
              <a:gd name="connsiteX1" fmla="*/ 1665829 w 1665829"/>
              <a:gd name="connsiteY1" fmla="*/ 0 h 262840"/>
              <a:gd name="connsiteX2" fmla="*/ 1665829 w 1665829"/>
              <a:gd name="connsiteY2" fmla="*/ 262840 h 262840"/>
              <a:gd name="connsiteX3" fmla="*/ 0 w 1665829"/>
              <a:gd name="connsiteY3" fmla="*/ 262840 h 262840"/>
              <a:gd name="connsiteX4" fmla="*/ 0 w 1665829"/>
              <a:gd name="connsiteY4" fmla="*/ 0 h 26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829" h="262840">
                <a:moveTo>
                  <a:pt x="0" y="0"/>
                </a:moveTo>
                <a:lnTo>
                  <a:pt x="1665829" y="0"/>
                </a:lnTo>
                <a:lnTo>
                  <a:pt x="1665829" y="262840"/>
                </a:lnTo>
                <a:lnTo>
                  <a:pt x="0" y="2628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>
                <a:solidFill>
                  <a:srgbClr val="00703C"/>
                </a:solidFill>
              </a:rPr>
              <a:t>Broadband 20/20 </a:t>
            </a:r>
            <a:endParaRPr lang="en-US" sz="1200" kern="1200" dirty="0">
              <a:solidFill>
                <a:srgbClr val="00703C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685668" y="4648200"/>
            <a:ext cx="2626346" cy="284385"/>
            <a:chOff x="685668" y="4648200"/>
            <a:chExt cx="2626346" cy="284385"/>
          </a:xfrm>
        </p:grpSpPr>
        <p:sp>
          <p:nvSpPr>
            <p:cNvPr id="31" name="Freeform 30"/>
            <p:cNvSpPr/>
            <p:nvPr/>
          </p:nvSpPr>
          <p:spPr>
            <a:xfrm>
              <a:off x="685668" y="4648200"/>
              <a:ext cx="2118178" cy="284385"/>
            </a:xfrm>
            <a:custGeom>
              <a:avLst/>
              <a:gdLst>
                <a:gd name="connsiteX0" fmla="*/ 0 w 1665829"/>
                <a:gd name="connsiteY0" fmla="*/ 0 h 262840"/>
                <a:gd name="connsiteX1" fmla="*/ 1665829 w 1665829"/>
                <a:gd name="connsiteY1" fmla="*/ 0 h 262840"/>
                <a:gd name="connsiteX2" fmla="*/ 1665829 w 1665829"/>
                <a:gd name="connsiteY2" fmla="*/ 262840 h 262840"/>
                <a:gd name="connsiteX3" fmla="*/ 0 w 1665829"/>
                <a:gd name="connsiteY3" fmla="*/ 262840 h 262840"/>
                <a:gd name="connsiteX4" fmla="*/ 0 w 1665829"/>
                <a:gd name="connsiteY4" fmla="*/ 0 h 26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829" h="262840">
                  <a:moveTo>
                    <a:pt x="0" y="0"/>
                  </a:moveTo>
                  <a:lnTo>
                    <a:pt x="1665829" y="0"/>
                  </a:lnTo>
                  <a:lnTo>
                    <a:pt x="1665829" y="262840"/>
                  </a:lnTo>
                  <a:lnTo>
                    <a:pt x="0" y="262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rgbClr val="00703C"/>
                  </a:solidFill>
                </a:rPr>
                <a:t>Market Requirements</a:t>
              </a:r>
              <a:endParaRPr lang="en-US" sz="1200" kern="1200" dirty="0">
                <a:solidFill>
                  <a:srgbClr val="00703C"/>
                </a:solidFill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2809896" y="4802033"/>
              <a:ext cx="502118" cy="0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Connector 76"/>
          <p:cNvCxnSpPr/>
          <p:nvPr/>
        </p:nvCxnSpPr>
        <p:spPr>
          <a:xfrm>
            <a:off x="2803844" y="5150160"/>
            <a:ext cx="502118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808348" y="5963236"/>
            <a:ext cx="502118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7"/>
          <p:cNvGrpSpPr/>
          <p:nvPr/>
        </p:nvGrpSpPr>
        <p:grpSpPr>
          <a:xfrm>
            <a:off x="3731656" y="5828179"/>
            <a:ext cx="4726676" cy="284385"/>
            <a:chOff x="3731656" y="5828179"/>
            <a:chExt cx="4726676" cy="284385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5733752" y="5963236"/>
              <a:ext cx="692985" cy="0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3731656" y="5828179"/>
              <a:ext cx="2118178" cy="284385"/>
            </a:xfrm>
            <a:custGeom>
              <a:avLst/>
              <a:gdLst>
                <a:gd name="connsiteX0" fmla="*/ 0 w 1121441"/>
                <a:gd name="connsiteY0" fmla="*/ 0 h 396207"/>
                <a:gd name="connsiteX1" fmla="*/ 1121441 w 1121441"/>
                <a:gd name="connsiteY1" fmla="*/ 0 h 396207"/>
                <a:gd name="connsiteX2" fmla="*/ 1121441 w 1121441"/>
                <a:gd name="connsiteY2" fmla="*/ 396207 h 396207"/>
                <a:gd name="connsiteX3" fmla="*/ 0 w 1121441"/>
                <a:gd name="connsiteY3" fmla="*/ 396207 h 396207"/>
                <a:gd name="connsiteX4" fmla="*/ 0 w 1121441"/>
                <a:gd name="connsiteY4" fmla="*/ 0 h 39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441" h="396207">
                  <a:moveTo>
                    <a:pt x="0" y="0"/>
                  </a:moveTo>
                  <a:lnTo>
                    <a:pt x="1121441" y="0"/>
                  </a:lnTo>
                  <a:lnTo>
                    <a:pt x="1121441" y="396207"/>
                  </a:lnTo>
                  <a:lnTo>
                    <a:pt x="0" y="396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3C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9144" bIns="0" rtlCol="0" anchor="ctr" anchorCtr="0"/>
            <a:lstStyle/>
            <a:p>
              <a:pPr algn="ctr"/>
              <a:r>
                <a:rPr lang="en-US" sz="1200" b="1" dirty="0">
                  <a:solidFill>
                    <a:srgbClr val="CFEAC8"/>
                  </a:solidFill>
                </a:rPr>
                <a:t>Physical Layer Transmission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340154" y="5828179"/>
              <a:ext cx="2118178" cy="284385"/>
            </a:xfrm>
            <a:custGeom>
              <a:avLst/>
              <a:gdLst>
                <a:gd name="connsiteX0" fmla="*/ 0 w 1118216"/>
                <a:gd name="connsiteY0" fmla="*/ 0 h 246592"/>
                <a:gd name="connsiteX1" fmla="*/ 1118216 w 1118216"/>
                <a:gd name="connsiteY1" fmla="*/ 0 h 246592"/>
                <a:gd name="connsiteX2" fmla="*/ 1118216 w 1118216"/>
                <a:gd name="connsiteY2" fmla="*/ 246592 h 246592"/>
                <a:gd name="connsiteX3" fmla="*/ 0 w 1118216"/>
                <a:gd name="connsiteY3" fmla="*/ 246592 h 246592"/>
                <a:gd name="connsiteX4" fmla="*/ 0 w 1118216"/>
                <a:gd name="connsiteY4" fmla="*/ 0 h 24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216" h="246592">
                  <a:moveTo>
                    <a:pt x="0" y="0"/>
                  </a:moveTo>
                  <a:lnTo>
                    <a:pt x="1118216" y="0"/>
                  </a:lnTo>
                  <a:lnTo>
                    <a:pt x="1118216" y="246592"/>
                  </a:lnTo>
                  <a:lnTo>
                    <a:pt x="0" y="246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3C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9144" bIns="0" rtlCol="0" anchor="ctr" anchorCtr="0"/>
            <a:lstStyle/>
            <a:p>
              <a:pPr algn="ctr"/>
              <a:r>
                <a:rPr lang="en-US" sz="1200" b="1" dirty="0">
                  <a:solidFill>
                    <a:srgbClr val="CFEAC8"/>
                  </a:solidFill>
                </a:rPr>
                <a:t>Architecture &amp; Migration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3731656" y="5041526"/>
            <a:ext cx="4726676" cy="284385"/>
            <a:chOff x="3731656" y="5091610"/>
            <a:chExt cx="4726676" cy="284385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5728888" y="5213645"/>
              <a:ext cx="692985" cy="0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 41"/>
            <p:cNvSpPr/>
            <p:nvPr/>
          </p:nvSpPr>
          <p:spPr>
            <a:xfrm>
              <a:off x="3731656" y="5091610"/>
              <a:ext cx="2118178" cy="284385"/>
            </a:xfrm>
            <a:custGeom>
              <a:avLst/>
              <a:gdLst>
                <a:gd name="connsiteX0" fmla="*/ 0 w 1111375"/>
                <a:gd name="connsiteY0" fmla="*/ 0 h 238367"/>
                <a:gd name="connsiteX1" fmla="*/ 1111375 w 1111375"/>
                <a:gd name="connsiteY1" fmla="*/ 0 h 238367"/>
                <a:gd name="connsiteX2" fmla="*/ 1111375 w 1111375"/>
                <a:gd name="connsiteY2" fmla="*/ 238367 h 238367"/>
                <a:gd name="connsiteX3" fmla="*/ 0 w 1111375"/>
                <a:gd name="connsiteY3" fmla="*/ 238367 h 238367"/>
                <a:gd name="connsiteX4" fmla="*/ 0 w 1111375"/>
                <a:gd name="connsiteY4" fmla="*/ 0 h 23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375" h="238367">
                  <a:moveTo>
                    <a:pt x="0" y="0"/>
                  </a:moveTo>
                  <a:lnTo>
                    <a:pt x="1111375" y="0"/>
                  </a:lnTo>
                  <a:lnTo>
                    <a:pt x="1111375" y="238367"/>
                  </a:lnTo>
                  <a:lnTo>
                    <a:pt x="0" y="238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3C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9144" bIns="0" rtlCol="0" anchor="ctr" anchorCtr="0"/>
            <a:lstStyle/>
            <a:p>
              <a:pPr algn="ctr"/>
              <a:r>
                <a:rPr lang="en-US" sz="1200" b="1" dirty="0">
                  <a:solidFill>
                    <a:srgbClr val="CFEAC8"/>
                  </a:solidFill>
                </a:rPr>
                <a:t>Fiber to the Distribution Point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6340154" y="5091610"/>
              <a:ext cx="2118178" cy="284385"/>
            </a:xfrm>
            <a:custGeom>
              <a:avLst/>
              <a:gdLst>
                <a:gd name="connsiteX0" fmla="*/ 0 w 1120725"/>
                <a:gd name="connsiteY0" fmla="*/ 0 h 386409"/>
                <a:gd name="connsiteX1" fmla="*/ 1120725 w 1120725"/>
                <a:gd name="connsiteY1" fmla="*/ 0 h 386409"/>
                <a:gd name="connsiteX2" fmla="*/ 1120725 w 1120725"/>
                <a:gd name="connsiteY2" fmla="*/ 386409 h 386409"/>
                <a:gd name="connsiteX3" fmla="*/ 0 w 1120725"/>
                <a:gd name="connsiteY3" fmla="*/ 386409 h 386409"/>
                <a:gd name="connsiteX4" fmla="*/ 0 w 1120725"/>
                <a:gd name="connsiteY4" fmla="*/ 0 h 38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725" h="386409">
                  <a:moveTo>
                    <a:pt x="0" y="0"/>
                  </a:moveTo>
                  <a:lnTo>
                    <a:pt x="1120725" y="0"/>
                  </a:lnTo>
                  <a:lnTo>
                    <a:pt x="1120725" y="386409"/>
                  </a:lnTo>
                  <a:lnTo>
                    <a:pt x="0" y="38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3C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9144" bIns="0" rtlCol="0" anchor="ctr" anchorCtr="0"/>
            <a:lstStyle/>
            <a:p>
              <a:pPr algn="ctr"/>
              <a:r>
                <a:rPr lang="en-US" sz="1200" b="1" dirty="0">
                  <a:solidFill>
                    <a:srgbClr val="CFEAC8"/>
                  </a:solidFill>
                </a:rPr>
                <a:t>Routing &amp; Transport</a:t>
              </a:r>
            </a:p>
          </p:txBody>
        </p:sp>
      </p:grpSp>
      <p:grpSp>
        <p:nvGrpSpPr>
          <p:cNvPr id="7" name="Group 9"/>
          <p:cNvGrpSpPr/>
          <p:nvPr/>
        </p:nvGrpSpPr>
        <p:grpSpPr>
          <a:xfrm>
            <a:off x="3731656" y="5434852"/>
            <a:ext cx="4726676" cy="284385"/>
            <a:chOff x="3731656" y="5459894"/>
            <a:chExt cx="4726676" cy="284385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5740289" y="5615110"/>
              <a:ext cx="692985" cy="0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3731656" y="5459894"/>
              <a:ext cx="2118178" cy="284385"/>
            </a:xfrm>
            <a:custGeom>
              <a:avLst/>
              <a:gdLst>
                <a:gd name="connsiteX0" fmla="*/ 0 w 1108721"/>
                <a:gd name="connsiteY0" fmla="*/ 0 h 391740"/>
                <a:gd name="connsiteX1" fmla="*/ 1108721 w 1108721"/>
                <a:gd name="connsiteY1" fmla="*/ 0 h 391740"/>
                <a:gd name="connsiteX2" fmla="*/ 1108721 w 1108721"/>
                <a:gd name="connsiteY2" fmla="*/ 391740 h 391740"/>
                <a:gd name="connsiteX3" fmla="*/ 0 w 1108721"/>
                <a:gd name="connsiteY3" fmla="*/ 391740 h 391740"/>
                <a:gd name="connsiteX4" fmla="*/ 0 w 1108721"/>
                <a:gd name="connsiteY4" fmla="*/ 0 h 39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8721" h="391740">
                  <a:moveTo>
                    <a:pt x="0" y="0"/>
                  </a:moveTo>
                  <a:lnTo>
                    <a:pt x="1108721" y="0"/>
                  </a:lnTo>
                  <a:lnTo>
                    <a:pt x="1108721" y="391740"/>
                  </a:lnTo>
                  <a:lnTo>
                    <a:pt x="0" y="391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3C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9144" bIns="0" rtlCol="0" anchor="ctr" anchorCtr="0"/>
            <a:lstStyle/>
            <a:p>
              <a:pPr algn="ctr"/>
              <a:r>
                <a:rPr lang="en-US" sz="1200" b="1" dirty="0">
                  <a:solidFill>
                    <a:srgbClr val="CFEAC8"/>
                  </a:solidFill>
                </a:rPr>
                <a:t>Fiber Access Networks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6340154" y="5459894"/>
              <a:ext cx="2118178" cy="284385"/>
            </a:xfrm>
            <a:custGeom>
              <a:avLst/>
              <a:gdLst>
                <a:gd name="connsiteX0" fmla="*/ 0 w 1136465"/>
                <a:gd name="connsiteY0" fmla="*/ 0 h 300843"/>
                <a:gd name="connsiteX1" fmla="*/ 1136465 w 1136465"/>
                <a:gd name="connsiteY1" fmla="*/ 0 h 300843"/>
                <a:gd name="connsiteX2" fmla="*/ 1136465 w 1136465"/>
                <a:gd name="connsiteY2" fmla="*/ 300843 h 300843"/>
                <a:gd name="connsiteX3" fmla="*/ 0 w 1136465"/>
                <a:gd name="connsiteY3" fmla="*/ 300843 h 300843"/>
                <a:gd name="connsiteX4" fmla="*/ 0 w 1136465"/>
                <a:gd name="connsiteY4" fmla="*/ 0 h 30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465" h="300843">
                  <a:moveTo>
                    <a:pt x="0" y="0"/>
                  </a:moveTo>
                  <a:lnTo>
                    <a:pt x="1136465" y="0"/>
                  </a:lnTo>
                  <a:lnTo>
                    <a:pt x="1136465" y="300843"/>
                  </a:lnTo>
                  <a:lnTo>
                    <a:pt x="0" y="300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3C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9144" bIns="0" rtlCol="0" anchor="ctr" anchorCtr="0"/>
            <a:lstStyle/>
            <a:p>
              <a:pPr algn="ctr"/>
              <a:r>
                <a:rPr lang="en-US" sz="1200" b="1" dirty="0">
                  <a:solidFill>
                    <a:srgbClr val="CFEAC8"/>
                  </a:solidFill>
                </a:rPr>
                <a:t>SDN and NFV</a:t>
              </a: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3731656" y="4648200"/>
            <a:ext cx="4726675" cy="284385"/>
            <a:chOff x="3731656" y="4723325"/>
            <a:chExt cx="4726675" cy="284385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5735424" y="4865518"/>
              <a:ext cx="692985" cy="0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>
              <a:off x="3731656" y="4723325"/>
              <a:ext cx="2118178" cy="284385"/>
            </a:xfrm>
            <a:custGeom>
              <a:avLst/>
              <a:gdLst>
                <a:gd name="connsiteX0" fmla="*/ 0 w 1105845"/>
                <a:gd name="connsiteY0" fmla="*/ 0 h 227058"/>
                <a:gd name="connsiteX1" fmla="*/ 1105845 w 1105845"/>
                <a:gd name="connsiteY1" fmla="*/ 0 h 227058"/>
                <a:gd name="connsiteX2" fmla="*/ 1105845 w 1105845"/>
                <a:gd name="connsiteY2" fmla="*/ 227058 h 227058"/>
                <a:gd name="connsiteX3" fmla="*/ 0 w 1105845"/>
                <a:gd name="connsiteY3" fmla="*/ 227058 h 227058"/>
                <a:gd name="connsiteX4" fmla="*/ 0 w 1105845"/>
                <a:gd name="connsiteY4" fmla="*/ 0 h 22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845" h="227058">
                  <a:moveTo>
                    <a:pt x="0" y="0"/>
                  </a:moveTo>
                  <a:lnTo>
                    <a:pt x="1105845" y="0"/>
                  </a:lnTo>
                  <a:lnTo>
                    <a:pt x="1105845" y="227058"/>
                  </a:lnTo>
                  <a:lnTo>
                    <a:pt x="0" y="227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3C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9144" bIns="0" rtlCol="0" anchor="ctr" anchorCtr="0"/>
            <a:lstStyle/>
            <a:p>
              <a:pPr algn="ctr"/>
              <a:r>
                <a:rPr lang="en-US" sz="1200" b="1" dirty="0">
                  <a:solidFill>
                    <a:srgbClr val="CFEAC8"/>
                  </a:solidFill>
                </a:rPr>
                <a:t>Broadband User Services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6340153" y="4723325"/>
              <a:ext cx="2118178" cy="284385"/>
            </a:xfrm>
            <a:custGeom>
              <a:avLst/>
              <a:gdLst>
                <a:gd name="connsiteX0" fmla="*/ 0 w 1071291"/>
                <a:gd name="connsiteY0" fmla="*/ 0 h 236856"/>
                <a:gd name="connsiteX1" fmla="*/ 1071291 w 1071291"/>
                <a:gd name="connsiteY1" fmla="*/ 0 h 236856"/>
                <a:gd name="connsiteX2" fmla="*/ 1071291 w 1071291"/>
                <a:gd name="connsiteY2" fmla="*/ 236856 h 236856"/>
                <a:gd name="connsiteX3" fmla="*/ 0 w 1071291"/>
                <a:gd name="connsiteY3" fmla="*/ 236856 h 236856"/>
                <a:gd name="connsiteX4" fmla="*/ 0 w 1071291"/>
                <a:gd name="connsiteY4" fmla="*/ 0 h 23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291" h="236856">
                  <a:moveTo>
                    <a:pt x="0" y="0"/>
                  </a:moveTo>
                  <a:lnTo>
                    <a:pt x="1071291" y="0"/>
                  </a:lnTo>
                  <a:lnTo>
                    <a:pt x="1071291" y="236856"/>
                  </a:lnTo>
                  <a:lnTo>
                    <a:pt x="0" y="236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3C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9144" bIns="0" rtlCol="0" anchor="ctr" anchorCtr="0"/>
            <a:lstStyle/>
            <a:p>
              <a:pPr algn="ctr"/>
              <a:r>
                <a:rPr lang="en-US" sz="1200" b="1" dirty="0">
                  <a:solidFill>
                    <a:srgbClr val="CFEAC8"/>
                  </a:solidFill>
                </a:rPr>
                <a:t>Converged Wireless-Wireline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>
            <a:off x="3309400" y="3334087"/>
            <a:ext cx="2777381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87"/>
          <p:cNvGrpSpPr/>
          <p:nvPr/>
        </p:nvGrpSpPr>
        <p:grpSpPr>
          <a:xfrm>
            <a:off x="2320064" y="2726688"/>
            <a:ext cx="345795" cy="1097718"/>
            <a:chOff x="3369848" y="4704588"/>
            <a:chExt cx="516352" cy="1023571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3375943" y="4704588"/>
              <a:ext cx="505721" cy="0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369848" y="5029200"/>
              <a:ext cx="505721" cy="0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3380479" y="5403547"/>
              <a:ext cx="505721" cy="0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3374384" y="5728159"/>
              <a:ext cx="505721" cy="0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Connector 92"/>
          <p:cNvCxnSpPr/>
          <p:nvPr/>
        </p:nvCxnSpPr>
        <p:spPr>
          <a:xfrm>
            <a:off x="2665859" y="2047815"/>
            <a:ext cx="0" cy="1776591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803846" y="2026568"/>
            <a:ext cx="1576998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049289" y="2383068"/>
            <a:ext cx="338675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045207" y="2731194"/>
            <a:ext cx="338675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85"/>
          <p:cNvGrpSpPr/>
          <p:nvPr/>
        </p:nvGrpSpPr>
        <p:grpSpPr>
          <a:xfrm>
            <a:off x="685668" y="2598608"/>
            <a:ext cx="1825840" cy="1379338"/>
            <a:chOff x="86674" y="4572000"/>
            <a:chExt cx="1975104" cy="1286168"/>
          </a:xfrm>
        </p:grpSpPr>
        <p:sp>
          <p:nvSpPr>
            <p:cNvPr id="47" name="Freeform 46"/>
            <p:cNvSpPr/>
            <p:nvPr/>
          </p:nvSpPr>
          <p:spPr>
            <a:xfrm>
              <a:off x="86674" y="5592992"/>
              <a:ext cx="1975104" cy="265176"/>
            </a:xfrm>
            <a:custGeom>
              <a:avLst/>
              <a:gdLst>
                <a:gd name="connsiteX0" fmla="*/ 0 w 1174871"/>
                <a:gd name="connsiteY0" fmla="*/ 0 h 355344"/>
                <a:gd name="connsiteX1" fmla="*/ 1174871 w 1174871"/>
                <a:gd name="connsiteY1" fmla="*/ 0 h 355344"/>
                <a:gd name="connsiteX2" fmla="*/ 1174871 w 1174871"/>
                <a:gd name="connsiteY2" fmla="*/ 355344 h 355344"/>
                <a:gd name="connsiteX3" fmla="*/ 0 w 1174871"/>
                <a:gd name="connsiteY3" fmla="*/ 355344 h 355344"/>
                <a:gd name="connsiteX4" fmla="*/ 0 w 1174871"/>
                <a:gd name="connsiteY4" fmla="*/ 0 h 35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871" h="355344">
                  <a:moveTo>
                    <a:pt x="0" y="0"/>
                  </a:moveTo>
                  <a:lnTo>
                    <a:pt x="1174871" y="0"/>
                  </a:lnTo>
                  <a:lnTo>
                    <a:pt x="1174871" y="355344"/>
                  </a:lnTo>
                  <a:lnTo>
                    <a:pt x="0" y="35534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032"/>
                </a:gs>
                <a:gs pos="100000">
                  <a:srgbClr val="006032"/>
                </a:gs>
                <a:gs pos="56000">
                  <a:schemeClr val="bg1">
                    <a:lumMod val="95000"/>
                  </a:schemeClr>
                </a:gs>
                <a:gs pos="2000">
                  <a:srgbClr val="97C642"/>
                </a:gs>
                <a:gs pos="97000">
                  <a:srgbClr val="97C642"/>
                </a:gs>
                <a:gs pos="95000">
                  <a:srgbClr val="A5CE5B"/>
                </a:gs>
                <a:gs pos="64000">
                  <a:schemeClr val="bg1"/>
                </a:gs>
              </a:gsLst>
              <a:lin ang="4200000" scaled="0"/>
              <a:tileRect/>
            </a:gra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200" b="1" dirty="0">
                  <a:solidFill>
                    <a:srgbClr val="00703C"/>
                  </a:solidFill>
                </a:rPr>
                <a:t>Dr. Strategic Marketing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86674" y="5252662"/>
              <a:ext cx="1975104" cy="265176"/>
            </a:xfrm>
            <a:custGeom>
              <a:avLst/>
              <a:gdLst>
                <a:gd name="connsiteX0" fmla="*/ 0 w 871892"/>
                <a:gd name="connsiteY0" fmla="*/ 0 h 200536"/>
                <a:gd name="connsiteX1" fmla="*/ 871892 w 871892"/>
                <a:gd name="connsiteY1" fmla="*/ 0 h 200536"/>
                <a:gd name="connsiteX2" fmla="*/ 871892 w 871892"/>
                <a:gd name="connsiteY2" fmla="*/ 200536 h 200536"/>
                <a:gd name="connsiteX3" fmla="*/ 0 w 871892"/>
                <a:gd name="connsiteY3" fmla="*/ 200536 h 200536"/>
                <a:gd name="connsiteX4" fmla="*/ 0 w 871892"/>
                <a:gd name="connsiteY4" fmla="*/ 0 h 20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892" h="200536">
                  <a:moveTo>
                    <a:pt x="0" y="0"/>
                  </a:moveTo>
                  <a:lnTo>
                    <a:pt x="871892" y="0"/>
                  </a:lnTo>
                  <a:lnTo>
                    <a:pt x="871892" y="200536"/>
                  </a:lnTo>
                  <a:lnTo>
                    <a:pt x="0" y="2005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032"/>
                </a:gs>
                <a:gs pos="100000">
                  <a:srgbClr val="006032"/>
                </a:gs>
                <a:gs pos="56000">
                  <a:schemeClr val="bg1">
                    <a:lumMod val="95000"/>
                  </a:schemeClr>
                </a:gs>
                <a:gs pos="2000">
                  <a:srgbClr val="97C642"/>
                </a:gs>
                <a:gs pos="97000">
                  <a:srgbClr val="97C642"/>
                </a:gs>
                <a:gs pos="95000">
                  <a:srgbClr val="A5CE5B"/>
                </a:gs>
                <a:gs pos="64000">
                  <a:schemeClr val="bg1"/>
                </a:gs>
              </a:gsLst>
              <a:lin ang="4200000" scaled="0"/>
              <a:tileRect/>
            </a:gra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200" b="1" dirty="0">
                  <a:solidFill>
                    <a:srgbClr val="00703C"/>
                  </a:solidFill>
                </a:rPr>
                <a:t>Public Relations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86674" y="4912331"/>
              <a:ext cx="1975104" cy="265176"/>
            </a:xfrm>
            <a:custGeom>
              <a:avLst/>
              <a:gdLst>
                <a:gd name="connsiteX0" fmla="*/ 0 w 690423"/>
                <a:gd name="connsiteY0" fmla="*/ 0 h 211631"/>
                <a:gd name="connsiteX1" fmla="*/ 690423 w 690423"/>
                <a:gd name="connsiteY1" fmla="*/ 0 h 211631"/>
                <a:gd name="connsiteX2" fmla="*/ 690423 w 690423"/>
                <a:gd name="connsiteY2" fmla="*/ 211631 h 211631"/>
                <a:gd name="connsiteX3" fmla="*/ 0 w 690423"/>
                <a:gd name="connsiteY3" fmla="*/ 211631 h 211631"/>
                <a:gd name="connsiteX4" fmla="*/ 0 w 690423"/>
                <a:gd name="connsiteY4" fmla="*/ 0 h 21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423" h="211631">
                  <a:moveTo>
                    <a:pt x="0" y="0"/>
                  </a:moveTo>
                  <a:lnTo>
                    <a:pt x="690423" y="0"/>
                  </a:lnTo>
                  <a:lnTo>
                    <a:pt x="690423" y="211631"/>
                  </a:lnTo>
                  <a:lnTo>
                    <a:pt x="0" y="2116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032"/>
                </a:gs>
                <a:gs pos="100000">
                  <a:srgbClr val="006032"/>
                </a:gs>
                <a:gs pos="56000">
                  <a:schemeClr val="bg1">
                    <a:lumMod val="95000"/>
                  </a:schemeClr>
                </a:gs>
                <a:gs pos="2000">
                  <a:srgbClr val="97C642"/>
                </a:gs>
                <a:gs pos="97000">
                  <a:srgbClr val="97C642"/>
                </a:gs>
                <a:gs pos="95000">
                  <a:srgbClr val="A5CE5B"/>
                </a:gs>
                <a:gs pos="64000">
                  <a:schemeClr val="bg1"/>
                </a:gs>
              </a:gsLst>
              <a:lin ang="4200000" scaled="0"/>
              <a:tileRect/>
            </a:gra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200" b="1" dirty="0">
                  <a:solidFill>
                    <a:srgbClr val="00703C"/>
                  </a:solidFill>
                </a:rPr>
                <a:t>Secretariat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86674" y="4572000"/>
              <a:ext cx="1975104" cy="265176"/>
            </a:xfrm>
            <a:custGeom>
              <a:avLst/>
              <a:gdLst>
                <a:gd name="connsiteX0" fmla="*/ 0 w 1036946"/>
                <a:gd name="connsiteY0" fmla="*/ 0 h 230491"/>
                <a:gd name="connsiteX1" fmla="*/ 1036946 w 1036946"/>
                <a:gd name="connsiteY1" fmla="*/ 0 h 230491"/>
                <a:gd name="connsiteX2" fmla="*/ 1036946 w 1036946"/>
                <a:gd name="connsiteY2" fmla="*/ 230491 h 230491"/>
                <a:gd name="connsiteX3" fmla="*/ 0 w 1036946"/>
                <a:gd name="connsiteY3" fmla="*/ 230491 h 230491"/>
                <a:gd name="connsiteX4" fmla="*/ 0 w 1036946"/>
                <a:gd name="connsiteY4" fmla="*/ 0 h 23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946" h="230491">
                  <a:moveTo>
                    <a:pt x="0" y="0"/>
                  </a:moveTo>
                  <a:lnTo>
                    <a:pt x="1036946" y="0"/>
                  </a:lnTo>
                  <a:lnTo>
                    <a:pt x="1036946" y="230491"/>
                  </a:lnTo>
                  <a:lnTo>
                    <a:pt x="0" y="23049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032"/>
                </a:gs>
                <a:gs pos="100000">
                  <a:srgbClr val="006032"/>
                </a:gs>
                <a:gs pos="56000">
                  <a:schemeClr val="bg1">
                    <a:lumMod val="95000"/>
                  </a:schemeClr>
                </a:gs>
                <a:gs pos="2000">
                  <a:srgbClr val="97C642"/>
                </a:gs>
                <a:gs pos="97000">
                  <a:srgbClr val="97C642"/>
                </a:gs>
                <a:gs pos="95000">
                  <a:srgbClr val="A5CE5B"/>
                </a:gs>
                <a:gs pos="64000">
                  <a:schemeClr val="bg1"/>
                </a:gs>
              </a:gsLst>
              <a:lin ang="4200000" scaled="0"/>
              <a:tileRect/>
            </a:gra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200" b="1" dirty="0">
                  <a:solidFill>
                    <a:srgbClr val="00703C"/>
                  </a:solidFill>
                </a:rPr>
                <a:t>Software Architect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2327184" y="2822297"/>
            <a:ext cx="2163469" cy="0"/>
          </a:xfrm>
          <a:prstGeom prst="line">
            <a:avLst/>
          </a:prstGeom>
          <a:ln w="12700" cap="flat" cmpd="sng" algn="ctr">
            <a:solidFill>
              <a:srgbClr val="00703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52474" y="3903696"/>
            <a:ext cx="722165" cy="0"/>
          </a:xfrm>
          <a:prstGeom prst="line">
            <a:avLst/>
          </a:prstGeom>
          <a:ln w="12700" cap="flat" cmpd="sng" algn="ctr">
            <a:solidFill>
              <a:srgbClr val="00703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4"/>
          <p:cNvGrpSpPr/>
          <p:nvPr/>
        </p:nvGrpSpPr>
        <p:grpSpPr>
          <a:xfrm>
            <a:off x="4359963" y="1905623"/>
            <a:ext cx="2245429" cy="1019865"/>
            <a:chOff x="4648200" y="1792224"/>
            <a:chExt cx="1975105" cy="950976"/>
          </a:xfrm>
        </p:grpSpPr>
        <p:sp>
          <p:nvSpPr>
            <p:cNvPr id="29" name="Freeform 28"/>
            <p:cNvSpPr/>
            <p:nvPr/>
          </p:nvSpPr>
          <p:spPr>
            <a:xfrm>
              <a:off x="4648201" y="2135124"/>
              <a:ext cx="1975104" cy="265176"/>
            </a:xfrm>
            <a:custGeom>
              <a:avLst/>
              <a:gdLst>
                <a:gd name="connsiteX0" fmla="*/ 0 w 1112590"/>
                <a:gd name="connsiteY0" fmla="*/ 0 h 281237"/>
                <a:gd name="connsiteX1" fmla="*/ 1112590 w 1112590"/>
                <a:gd name="connsiteY1" fmla="*/ 0 h 281237"/>
                <a:gd name="connsiteX2" fmla="*/ 1112590 w 1112590"/>
                <a:gd name="connsiteY2" fmla="*/ 281237 h 281237"/>
                <a:gd name="connsiteX3" fmla="*/ 0 w 1112590"/>
                <a:gd name="connsiteY3" fmla="*/ 281237 h 281237"/>
                <a:gd name="connsiteX4" fmla="*/ 0 w 1112590"/>
                <a:gd name="connsiteY4" fmla="*/ 0 h 28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590" h="281237">
                  <a:moveTo>
                    <a:pt x="0" y="0"/>
                  </a:moveTo>
                  <a:lnTo>
                    <a:pt x="1112590" y="0"/>
                  </a:lnTo>
                  <a:lnTo>
                    <a:pt x="1112590" y="281237"/>
                  </a:lnTo>
                  <a:lnTo>
                    <a:pt x="0" y="281237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Service Provider Action Council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4648200" y="2478024"/>
              <a:ext cx="1975104" cy="265176"/>
            </a:xfrm>
            <a:custGeom>
              <a:avLst/>
              <a:gdLst>
                <a:gd name="connsiteX0" fmla="*/ 0 w 1423837"/>
                <a:gd name="connsiteY0" fmla="*/ 0 h 453572"/>
                <a:gd name="connsiteX1" fmla="*/ 1423837 w 1423837"/>
                <a:gd name="connsiteY1" fmla="*/ 0 h 453572"/>
                <a:gd name="connsiteX2" fmla="*/ 1423837 w 1423837"/>
                <a:gd name="connsiteY2" fmla="*/ 453572 h 453572"/>
                <a:gd name="connsiteX3" fmla="*/ 0 w 1423837"/>
                <a:gd name="connsiteY3" fmla="*/ 453572 h 453572"/>
                <a:gd name="connsiteX4" fmla="*/ 0 w 1423837"/>
                <a:gd name="connsiteY4" fmla="*/ 0 h 45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837" h="453572">
                  <a:moveTo>
                    <a:pt x="0" y="0"/>
                  </a:moveTo>
                  <a:lnTo>
                    <a:pt x="1423837" y="0"/>
                  </a:lnTo>
                  <a:lnTo>
                    <a:pt x="1423837" y="453572"/>
                  </a:lnTo>
                  <a:lnTo>
                    <a:pt x="0" y="453572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Software Advisory Group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4648200" y="1792224"/>
              <a:ext cx="1975104" cy="265176"/>
            </a:xfrm>
            <a:custGeom>
              <a:avLst/>
              <a:gdLst>
                <a:gd name="connsiteX0" fmla="*/ 0 w 1275443"/>
                <a:gd name="connsiteY0" fmla="*/ 0 h 300843"/>
                <a:gd name="connsiteX1" fmla="*/ 1275443 w 1275443"/>
                <a:gd name="connsiteY1" fmla="*/ 0 h 300843"/>
                <a:gd name="connsiteX2" fmla="*/ 1275443 w 1275443"/>
                <a:gd name="connsiteY2" fmla="*/ 300843 h 300843"/>
                <a:gd name="connsiteX3" fmla="*/ 0 w 1275443"/>
                <a:gd name="connsiteY3" fmla="*/ 300843 h 300843"/>
                <a:gd name="connsiteX4" fmla="*/ 0 w 1275443"/>
                <a:gd name="connsiteY4" fmla="*/ 0 h 30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443" h="300843">
                  <a:moveTo>
                    <a:pt x="0" y="0"/>
                  </a:moveTo>
                  <a:lnTo>
                    <a:pt x="1275443" y="0"/>
                  </a:lnTo>
                  <a:lnTo>
                    <a:pt x="1275443" y="300843"/>
                  </a:lnTo>
                  <a:lnTo>
                    <a:pt x="0" y="300843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Advisory Board</a:t>
              </a:r>
            </a:p>
          </p:txBody>
        </p:sp>
      </p:grpSp>
      <p:sp>
        <p:nvSpPr>
          <p:cNvPr id="46" name="Freeform 45"/>
          <p:cNvSpPr/>
          <p:nvPr/>
        </p:nvSpPr>
        <p:spPr>
          <a:xfrm>
            <a:off x="689107" y="1905623"/>
            <a:ext cx="2118178" cy="284385"/>
          </a:xfrm>
          <a:custGeom>
            <a:avLst/>
            <a:gdLst>
              <a:gd name="connsiteX0" fmla="*/ 0 w 1986432"/>
              <a:gd name="connsiteY0" fmla="*/ 0 h 284910"/>
              <a:gd name="connsiteX1" fmla="*/ 1986432 w 1986432"/>
              <a:gd name="connsiteY1" fmla="*/ 0 h 284910"/>
              <a:gd name="connsiteX2" fmla="*/ 1986432 w 1986432"/>
              <a:gd name="connsiteY2" fmla="*/ 284910 h 284910"/>
              <a:gd name="connsiteX3" fmla="*/ 0 w 1986432"/>
              <a:gd name="connsiteY3" fmla="*/ 284910 h 284910"/>
              <a:gd name="connsiteX4" fmla="*/ 0 w 1986432"/>
              <a:gd name="connsiteY4" fmla="*/ 0 h 28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432" h="284910">
                <a:moveTo>
                  <a:pt x="0" y="0"/>
                </a:moveTo>
                <a:lnTo>
                  <a:pt x="1986432" y="0"/>
                </a:lnTo>
                <a:lnTo>
                  <a:pt x="1986432" y="284910"/>
                </a:lnTo>
                <a:lnTo>
                  <a:pt x="0" y="28491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032"/>
              </a:gs>
              <a:gs pos="100000">
                <a:srgbClr val="006032"/>
              </a:gs>
              <a:gs pos="56000">
                <a:schemeClr val="bg1">
                  <a:lumMod val="95000"/>
                </a:schemeClr>
              </a:gs>
              <a:gs pos="2000">
                <a:srgbClr val="97C642"/>
              </a:gs>
              <a:gs pos="97000">
                <a:srgbClr val="97C642"/>
              </a:gs>
              <a:gs pos="95000">
                <a:srgbClr val="A5CE5B"/>
              </a:gs>
              <a:gs pos="64000">
                <a:schemeClr val="bg1"/>
              </a:gs>
            </a:gsLst>
            <a:lin ang="4200000" scaled="0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>
                <a:solidFill>
                  <a:srgbClr val="00703C"/>
                </a:solidFill>
              </a:rPr>
              <a:t>Chief Executive Officer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BBF Organization Chart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1066800" y="5238668"/>
            <a:ext cx="0" cy="304800"/>
          </a:xfrm>
          <a:prstGeom prst="line">
            <a:avLst/>
          </a:prstGeom>
          <a:ln w="12700" cap="flat" cmpd="sng" algn="ctr">
            <a:solidFill>
              <a:srgbClr val="00703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43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 and Software Guidelines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32051" y="1268700"/>
            <a:ext cx="3888540" cy="92333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BBF has created the SAG (Software Advisory Group) to enable and coordinate its software activities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2051" y="2570401"/>
            <a:ext cx="3888540" cy="120032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SAG is defining a set of interdependent software guidelines, including processes and tools as needed, that apply to all BBF software deliverables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5575" y="4149101"/>
            <a:ext cx="3888540" cy="93613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These guidelines will enable and encourage common approaches across BBF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45575" y="5517290"/>
            <a:ext cx="3888540" cy="92333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Example: YANG data models depend on BBF YANG BCPs, BBF GitHub guidelines etc.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44" y="1268700"/>
            <a:ext cx="4178300" cy="517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and NFV Impact on BBF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00421" y="1226374"/>
            <a:ext cx="710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Broadband Forum SDN and NFV </a:t>
            </a:r>
            <a:r>
              <a:rPr lang="en-US" b="1" dirty="0" smtClean="0"/>
              <a:t>impacts most areas of the BBF’s work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9219" y="49167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Cross-Work </a:t>
            </a:r>
            <a:r>
              <a:rPr lang="en-US" dirty="0">
                <a:solidFill>
                  <a:prstClr val="black"/>
                </a:solidFill>
              </a:rPr>
              <a:t>Area support for software (data and information models, APIs), OAM, interoperability testing and certification, etc.</a:t>
            </a:r>
            <a:endParaRPr lang="en-US" sz="2400" dirty="0">
              <a:solidFill>
                <a:prstClr val="black"/>
              </a:solidFill>
              <a:ea typeface="MS Mincho"/>
              <a:cs typeface="Times New Roman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02224" y="2448947"/>
            <a:ext cx="3357395" cy="318661"/>
          </a:xfrm>
          <a:prstGeom prst="roundRect">
            <a:avLst/>
          </a:prstGeom>
          <a:gradFill flip="none" rotWithShape="1">
            <a:gsLst>
              <a:gs pos="0">
                <a:srgbClr val="006032"/>
              </a:gs>
              <a:gs pos="100000">
                <a:srgbClr val="006032"/>
              </a:gs>
              <a:gs pos="20000">
                <a:schemeClr val="bg1">
                  <a:lumMod val="95000"/>
                </a:schemeClr>
              </a:gs>
              <a:gs pos="2000">
                <a:srgbClr val="97C642"/>
              </a:gs>
              <a:gs pos="97000">
                <a:srgbClr val="97C642"/>
              </a:gs>
              <a:gs pos="95000">
                <a:srgbClr val="A5CE5B"/>
              </a:gs>
              <a:gs pos="50000">
                <a:schemeClr val="bg1"/>
              </a:gs>
            </a:gsLst>
            <a:lin ang="4200000" scaled="0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Broadband User Services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72381" y="3896106"/>
            <a:ext cx="3357395" cy="318661"/>
          </a:xfrm>
          <a:prstGeom prst="roundRect">
            <a:avLst/>
          </a:prstGeom>
          <a:gradFill flip="none" rotWithShape="1">
            <a:gsLst>
              <a:gs pos="0">
                <a:srgbClr val="006032"/>
              </a:gs>
              <a:gs pos="100000">
                <a:srgbClr val="006032"/>
              </a:gs>
              <a:gs pos="20000">
                <a:schemeClr val="bg1">
                  <a:lumMod val="95000"/>
                </a:schemeClr>
              </a:gs>
              <a:gs pos="2000">
                <a:srgbClr val="97C642"/>
              </a:gs>
              <a:gs pos="97000">
                <a:srgbClr val="97C642"/>
              </a:gs>
              <a:gs pos="95000">
                <a:srgbClr val="A5CE5B"/>
              </a:gs>
              <a:gs pos="50000">
                <a:schemeClr val="bg1"/>
              </a:gs>
            </a:gsLst>
            <a:lin ang="4200000" scaled="0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Architecture and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  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02224" y="2931334"/>
            <a:ext cx="3357395" cy="318661"/>
          </a:xfrm>
          <a:prstGeom prst="roundRect">
            <a:avLst/>
          </a:prstGeom>
          <a:gradFill flip="none" rotWithShape="1">
            <a:gsLst>
              <a:gs pos="0">
                <a:srgbClr val="006032"/>
              </a:gs>
              <a:gs pos="100000">
                <a:srgbClr val="006032"/>
              </a:gs>
              <a:gs pos="20000">
                <a:schemeClr val="bg1">
                  <a:lumMod val="95000"/>
                </a:schemeClr>
              </a:gs>
              <a:gs pos="2000">
                <a:srgbClr val="97C642"/>
              </a:gs>
              <a:gs pos="97000">
                <a:srgbClr val="97C642"/>
              </a:gs>
              <a:gs pos="95000">
                <a:srgbClr val="A5CE5B"/>
              </a:gs>
              <a:gs pos="50000">
                <a:schemeClr val="bg1"/>
              </a:gs>
            </a:gsLst>
            <a:lin ang="4200000" scaled="0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Fiber to the Distribution Point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95576" y="3413720"/>
            <a:ext cx="3357395" cy="318661"/>
          </a:xfrm>
          <a:prstGeom prst="roundRect">
            <a:avLst/>
          </a:prstGeom>
          <a:gradFill flip="none" rotWithShape="1">
            <a:gsLst>
              <a:gs pos="0">
                <a:srgbClr val="006032"/>
              </a:gs>
              <a:gs pos="100000">
                <a:srgbClr val="006032"/>
              </a:gs>
              <a:gs pos="20000">
                <a:schemeClr val="bg1">
                  <a:lumMod val="95000"/>
                </a:schemeClr>
              </a:gs>
              <a:gs pos="2000">
                <a:srgbClr val="97C642"/>
              </a:gs>
              <a:gs pos="97000">
                <a:srgbClr val="97C642"/>
              </a:gs>
              <a:gs pos="95000">
                <a:srgbClr val="A5CE5B"/>
              </a:gs>
              <a:gs pos="50000">
                <a:schemeClr val="bg1"/>
              </a:gs>
            </a:gsLst>
            <a:lin ang="4200000" scaled="0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Fiber Access Networks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459084" y="2931334"/>
            <a:ext cx="3357395" cy="318661"/>
          </a:xfrm>
          <a:prstGeom prst="roundRect">
            <a:avLst/>
          </a:prstGeom>
          <a:gradFill flip="none" rotWithShape="1">
            <a:gsLst>
              <a:gs pos="0">
                <a:srgbClr val="006032"/>
              </a:gs>
              <a:gs pos="100000">
                <a:srgbClr val="006032"/>
              </a:gs>
              <a:gs pos="20000">
                <a:schemeClr val="bg1">
                  <a:lumMod val="95000"/>
                </a:schemeClr>
              </a:gs>
              <a:gs pos="2000">
                <a:srgbClr val="97C642"/>
              </a:gs>
              <a:gs pos="97000">
                <a:srgbClr val="97C642"/>
              </a:gs>
              <a:gs pos="95000">
                <a:srgbClr val="A5CE5B"/>
              </a:gs>
              <a:gs pos="50000">
                <a:schemeClr val="bg1"/>
              </a:gs>
            </a:gsLst>
            <a:lin ang="4200000" scaled="0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Routing  and Transport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95576" y="3896106"/>
            <a:ext cx="3357395" cy="318661"/>
          </a:xfrm>
          <a:prstGeom prst="roundRect">
            <a:avLst/>
          </a:prstGeom>
          <a:gradFill flip="none" rotWithShape="1">
            <a:gsLst>
              <a:gs pos="0">
                <a:srgbClr val="006032"/>
              </a:gs>
              <a:gs pos="100000">
                <a:srgbClr val="006032"/>
              </a:gs>
              <a:gs pos="20000">
                <a:schemeClr val="bg1">
                  <a:lumMod val="95000"/>
                </a:schemeClr>
              </a:gs>
              <a:gs pos="2000">
                <a:srgbClr val="97C642"/>
              </a:gs>
              <a:gs pos="97000">
                <a:srgbClr val="97C642"/>
              </a:gs>
              <a:gs pos="95000">
                <a:srgbClr val="A5CE5B"/>
              </a:gs>
              <a:gs pos="50000">
                <a:schemeClr val="bg1"/>
              </a:gs>
            </a:gsLst>
            <a:lin ang="4200000" scaled="0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Layer Transmission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472381" y="3413720"/>
            <a:ext cx="3357395" cy="318661"/>
          </a:xfrm>
          <a:prstGeom prst="roundRect">
            <a:avLst/>
          </a:prstGeom>
          <a:solidFill>
            <a:srgbClr val="00703C"/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9144" bIns="0" rtlCol="0" anchor="ctr" anchorCtr="0"/>
          <a:lstStyle/>
          <a:p>
            <a:pPr algn="ctr"/>
            <a:r>
              <a:rPr lang="en-US" b="1" dirty="0">
                <a:solidFill>
                  <a:srgbClr val="CFEAC8"/>
                </a:solidFill>
              </a:rPr>
              <a:t>SDN and NFV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472381" y="2448947"/>
            <a:ext cx="3357395" cy="318661"/>
          </a:xfrm>
          <a:prstGeom prst="roundRect">
            <a:avLst/>
          </a:prstGeom>
          <a:gradFill flip="none" rotWithShape="1">
            <a:gsLst>
              <a:gs pos="0">
                <a:srgbClr val="006032"/>
              </a:gs>
              <a:gs pos="100000">
                <a:srgbClr val="006032"/>
              </a:gs>
              <a:gs pos="20000">
                <a:schemeClr val="bg1">
                  <a:lumMod val="95000"/>
                </a:schemeClr>
              </a:gs>
              <a:gs pos="2000">
                <a:srgbClr val="97C642"/>
              </a:gs>
              <a:gs pos="97000">
                <a:srgbClr val="97C642"/>
              </a:gs>
              <a:gs pos="95000">
                <a:srgbClr val="A5CE5B"/>
              </a:gs>
              <a:gs pos="50000">
                <a:schemeClr val="bg1"/>
              </a:gs>
            </a:gsLst>
            <a:lin ang="4200000" scaled="0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Converged Wireless-Wireline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09555" y="1926896"/>
            <a:ext cx="6906922" cy="318661"/>
          </a:xfrm>
          <a:prstGeom prst="round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Work Areas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09555" y="4452122"/>
            <a:ext cx="6906922" cy="1110909"/>
          </a:xfrm>
          <a:prstGeom prst="round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Supporting </a:t>
            </a:r>
            <a:r>
              <a:rPr lang="en-US" b="1" dirty="0">
                <a:solidFill>
                  <a:schemeClr val="tx1"/>
                </a:solidFill>
              </a:rPr>
              <a:t>Work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20000" y="3617195"/>
            <a:ext cx="0" cy="509633"/>
          </a:xfrm>
          <a:prstGeom prst="straightConnector1">
            <a:avLst/>
          </a:prstGeom>
          <a:ln w="57150" cmpd="dbl">
            <a:solidFill>
              <a:srgbClr val="507E2A"/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620000" y="2726182"/>
            <a:ext cx="0" cy="894025"/>
          </a:xfrm>
          <a:prstGeom prst="straightConnector1">
            <a:avLst/>
          </a:prstGeom>
          <a:ln w="57150" cmpd="dbl">
            <a:solidFill>
              <a:srgbClr val="507E2A"/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399786" y="3057155"/>
            <a:ext cx="221019" cy="583369"/>
          </a:xfrm>
          <a:prstGeom prst="straightConnector1">
            <a:avLst/>
          </a:prstGeom>
          <a:ln w="57150" cmpd="dbl">
            <a:solidFill>
              <a:srgbClr val="507E2A"/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575425" y="3630366"/>
            <a:ext cx="1052029" cy="1286334"/>
          </a:xfrm>
          <a:prstGeom prst="straightConnector1">
            <a:avLst/>
          </a:prstGeom>
          <a:ln w="57150" cmpd="dbl">
            <a:solidFill>
              <a:srgbClr val="507E2A"/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114800" y="3565003"/>
            <a:ext cx="602146" cy="561825"/>
          </a:xfrm>
          <a:prstGeom prst="straightConnector1">
            <a:avLst/>
          </a:prstGeom>
          <a:ln w="57150" cmpd="dbl">
            <a:solidFill>
              <a:srgbClr val="507E2A"/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3"/>
          </p:cNvCxnSpPr>
          <p:nvPr/>
        </p:nvCxnSpPr>
        <p:spPr>
          <a:xfrm flipH="1" flipV="1">
            <a:off x="4259619" y="2608278"/>
            <a:ext cx="457327" cy="959738"/>
          </a:xfrm>
          <a:prstGeom prst="straightConnector1">
            <a:avLst/>
          </a:prstGeom>
          <a:ln w="57150" cmpd="dbl">
            <a:solidFill>
              <a:srgbClr val="507E2A"/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7" idx="3"/>
          </p:cNvCxnSpPr>
          <p:nvPr/>
        </p:nvCxnSpPr>
        <p:spPr>
          <a:xfrm flipH="1" flipV="1">
            <a:off x="4259619" y="3090665"/>
            <a:ext cx="458133" cy="497668"/>
          </a:xfrm>
          <a:prstGeom prst="straightConnector1">
            <a:avLst/>
          </a:prstGeom>
          <a:ln w="57150" cmpd="dbl">
            <a:solidFill>
              <a:srgbClr val="507E2A"/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8" idx="3"/>
          </p:cNvCxnSpPr>
          <p:nvPr/>
        </p:nvCxnSpPr>
        <p:spPr>
          <a:xfrm flipH="1" flipV="1">
            <a:off x="4252971" y="3573051"/>
            <a:ext cx="471429" cy="5123"/>
          </a:xfrm>
          <a:prstGeom prst="straightConnector1">
            <a:avLst/>
          </a:prstGeom>
          <a:ln w="57150" cmpd="dbl">
            <a:solidFill>
              <a:srgbClr val="507E2A"/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867400"/>
            <a:ext cx="1981200" cy="7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Some NFV/SDN Projects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686800" cy="543985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ea typeface="Calibri" panose="020F0502020204030204" pitchFamily="34" charset="0"/>
              </a:rPr>
              <a:t>Application </a:t>
            </a:r>
            <a:r>
              <a:rPr lang="en-US" b="1" dirty="0">
                <a:ea typeface="Calibri" panose="020F0502020204030204" pitchFamily="34" charset="0"/>
              </a:rPr>
              <a:t>of SDN and </a:t>
            </a:r>
            <a:r>
              <a:rPr lang="en-US" b="1" dirty="0" smtClean="0">
                <a:ea typeface="Calibri" panose="020F0502020204030204" pitchFamily="34" charset="0"/>
              </a:rPr>
              <a:t>Virtualization 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Residential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 Network Enhanced Residential Gateway (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WT-317)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Business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 Virtual Business Gateway (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WT-328)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Access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 SDN in the Access Network (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WT-358) 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&amp;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Fixed Access Network Sharing (WT-370) 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Framework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: 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for SDN &amp; NFV specifications (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WT-359)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Defining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an SDN reference model (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SD-365)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Migration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: 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Introducing NFV 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into 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Business Gateway Edge (WT-345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5G 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universal fixed/wireless access node functions (SD-357)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+mn-lt"/>
                <a:ea typeface="Calibri" panose="020F0502020204030204" pitchFamily="34" charset="0"/>
              </a:rPr>
              <a:t>Cloud Interconnect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 WT-350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+mn-lt"/>
                <a:ea typeface="Calibri" panose="020F0502020204030204" pitchFamily="34" charset="0"/>
              </a:rPr>
              <a:t>Recently </a:t>
            </a:r>
            <a:r>
              <a:rPr lang="en-US" b="1" dirty="0">
                <a:latin typeface="+mn-lt"/>
                <a:ea typeface="Calibri" panose="020F0502020204030204" pitchFamily="34" charset="0"/>
              </a:rPr>
              <a:t>completed technical </a:t>
            </a:r>
            <a:r>
              <a:rPr lang="en-US" b="1" dirty="0" smtClean="0">
                <a:latin typeface="+mn-lt"/>
                <a:ea typeface="Calibri" panose="020F0502020204030204" pitchFamily="34" charset="0"/>
              </a:rPr>
              <a:t>enablers: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+mn-lt"/>
                <a:ea typeface="Calibri" panose="020F0502020204030204" pitchFamily="34" charset="0"/>
              </a:rPr>
              <a:t>Cloud 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Intelligent Broadband Network (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SD-302)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+mn-lt"/>
                <a:ea typeface="Calibri" panose="020F0502020204030204" pitchFamily="34" charset="0"/>
              </a:rPr>
              <a:t>SDN 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in Broadband Networks (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SD-313)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+mn-lt"/>
                <a:ea typeface="Calibri" panose="020F0502020204030204" pitchFamily="34" charset="0"/>
              </a:rPr>
              <a:t>Flexible 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Service Chaining (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SD-326)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+mn-lt"/>
                <a:ea typeface="Calibri" panose="020F0502020204030204" pitchFamily="34" charset="0"/>
              </a:rPr>
              <a:t>NFV 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introduction in the Broadband Network (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SD-340)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+mn-lt"/>
                <a:ea typeface="Calibri" panose="020F0502020204030204" pitchFamily="34" charset="0"/>
              </a:rPr>
              <a:t>Fixed 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Access Network Sharing – Virtual 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Operator: applying NFV and SDN for concept of network slicing (SD-351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)</a:t>
            </a:r>
            <a:endParaRPr lang="en-US" sz="2000" dirty="0"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860" y="228600"/>
            <a:ext cx="8977139" cy="697244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+mn-lt"/>
              </a:rPr>
              <a:t>Migration Challenge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Old and New Must Work Together - Seamlessly</a:t>
            </a:r>
            <a:endParaRPr lang="en-US" sz="2400" dirty="0">
              <a:latin typeface="+mn-lt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330198" y="2130638"/>
            <a:ext cx="7141077" cy="4420600"/>
            <a:chOff x="1898650" y="2361200"/>
            <a:chExt cx="7141077" cy="4420600"/>
          </a:xfrm>
        </p:grpSpPr>
        <p:sp>
          <p:nvSpPr>
            <p:cNvPr id="6" name="L-Shape 5"/>
            <p:cNvSpPr/>
            <p:nvPr/>
          </p:nvSpPr>
          <p:spPr bwMode="auto">
            <a:xfrm>
              <a:off x="1898650" y="2361200"/>
              <a:ext cx="7141077" cy="4420600"/>
            </a:xfrm>
            <a:prstGeom prst="corner">
              <a:avLst>
                <a:gd name="adj1" fmla="val 55567"/>
                <a:gd name="adj2" fmla="val 62241"/>
              </a:avLst>
            </a:prstGeom>
            <a:gradFill>
              <a:gsLst>
                <a:gs pos="0">
                  <a:srgbClr val="006032">
                    <a:alpha val="0"/>
                  </a:srgbClr>
                </a:gs>
                <a:gs pos="9000">
                  <a:srgbClr val="006032">
                    <a:alpha val="44000"/>
                  </a:srgbClr>
                </a:gs>
                <a:gs pos="88000">
                  <a:schemeClr val="bg1">
                    <a:lumMod val="95000"/>
                    <a:alpha val="50000"/>
                  </a:schemeClr>
                </a:gs>
                <a:gs pos="45000">
                  <a:srgbClr val="A0CB54"/>
                </a:gs>
                <a:gs pos="17000">
                  <a:srgbClr val="97C642">
                    <a:alpha val="59000"/>
                  </a:srgbClr>
                </a:gs>
              </a:gsLst>
              <a:lin ang="2400000" scaled="0"/>
            </a:gradFill>
            <a:ln w="9525">
              <a:noFill/>
            </a:ln>
            <a:effectLst>
              <a:softEdge rad="635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01852" y="5318328"/>
              <a:ext cx="2006598" cy="2985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914400"/>
              <a:r>
                <a:rPr lang="en-US" sz="1800" b="1" dirty="0" smtClean="0">
                  <a:solidFill>
                    <a:srgbClr val="000000"/>
                  </a:solidFill>
                </a:rPr>
                <a:t>BBF-Domain</a:t>
              </a:r>
            </a:p>
            <a:p>
              <a:pPr algn="ctr" defTabSz="914400"/>
              <a:r>
                <a:rPr lang="en-US" sz="1800" b="1" dirty="0" smtClean="0">
                  <a:solidFill>
                    <a:srgbClr val="000000"/>
                  </a:solidFill>
                </a:rPr>
                <a:t>Broadband 20/20 </a:t>
              </a:r>
            </a:p>
            <a:p>
              <a:pPr algn="ctr" defTabSz="914400"/>
              <a:endParaRPr lang="en-US" sz="1800" b="1" dirty="0">
                <a:solidFill>
                  <a:srgbClr val="206F9A"/>
                </a:solidFill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4116009" y="1066801"/>
            <a:ext cx="5027991" cy="5484436"/>
            <a:chOff x="3904833" y="1156500"/>
            <a:chExt cx="5027991" cy="5484436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3904833" y="2123229"/>
              <a:ext cx="1600247" cy="0"/>
            </a:xfrm>
            <a:prstGeom prst="line">
              <a:avLst/>
            </a:prstGeom>
            <a:solidFill>
              <a:srgbClr val="33CCCC"/>
            </a:solidFill>
            <a:ln w="12700" cap="flat" cmpd="sng" algn="ctr">
              <a:solidFill>
                <a:srgbClr val="48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Rectangle 9"/>
            <p:cNvSpPr/>
            <p:nvPr/>
          </p:nvSpPr>
          <p:spPr>
            <a:xfrm>
              <a:off x="4725748" y="2339324"/>
              <a:ext cx="1751125" cy="1587397"/>
            </a:xfrm>
            <a:prstGeom prst="rect">
              <a:avLst/>
            </a:prstGeom>
            <a:solidFill>
              <a:srgbClr val="F7CF6C">
                <a:alpha val="68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27709" y="2339324"/>
              <a:ext cx="1990831" cy="1587398"/>
            </a:xfrm>
            <a:prstGeom prst="rect">
              <a:avLst/>
            </a:prstGeom>
            <a:solidFill>
              <a:srgbClr val="F7CF6C">
                <a:alpha val="68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5" name="Group 11"/>
            <p:cNvGrpSpPr/>
            <p:nvPr/>
          </p:nvGrpSpPr>
          <p:grpSpPr>
            <a:xfrm>
              <a:off x="6664957" y="2388278"/>
              <a:ext cx="1732854" cy="1362458"/>
              <a:chOff x="5596809" y="2021016"/>
              <a:chExt cx="1732854" cy="1362458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596809" y="2021016"/>
                <a:ext cx="1718957" cy="2956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80000"/>
                    </a:solidFill>
                    <a:effectLst/>
                    <a:uLnTx/>
                    <a:uFillTx/>
                  </a:rPr>
                  <a:t>ETSI NFV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5596809" y="2324636"/>
                <a:ext cx="1732854" cy="323780"/>
              </a:xfrm>
              <a:prstGeom prst="roundRect">
                <a:avLst>
                  <a:gd name="adj" fmla="val 8929"/>
                </a:avLst>
              </a:prstGeom>
              <a:solidFill>
                <a:srgbClr val="FFFFFF">
                  <a:alpha val="87059"/>
                </a:srgbClr>
              </a:solidFill>
              <a:ln w="6350" cap="flat" cmpd="sng" algn="ctr">
                <a:solidFill>
                  <a:srgbClr val="8AB98A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8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NFV Orchestrator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596809" y="2658065"/>
                <a:ext cx="1732853" cy="369570"/>
              </a:xfrm>
              <a:prstGeom prst="roundRect">
                <a:avLst>
                  <a:gd name="adj" fmla="val 9722"/>
                </a:avLst>
              </a:prstGeom>
              <a:solidFill>
                <a:srgbClr val="FFFFFF">
                  <a:alpha val="87059"/>
                </a:srgbClr>
              </a:solidFill>
              <a:ln w="6350" cap="flat" cmpd="sng" algn="ctr">
                <a:solidFill>
                  <a:srgbClr val="8AB98A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8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VNF, Infrastructure Mgrs.</a:t>
                </a: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5596809" y="3027636"/>
                <a:ext cx="350895" cy="355838"/>
              </a:xfrm>
              <a:prstGeom prst="roundRect">
                <a:avLst>
                  <a:gd name="adj" fmla="val 9722"/>
                </a:avLst>
              </a:prstGeom>
              <a:solidFill>
                <a:srgbClr val="FFFFFF">
                  <a:alpha val="87059"/>
                </a:srgbClr>
              </a:solidFill>
              <a:ln w="6350" cap="flat" cmpd="sng" algn="ctr">
                <a:solidFill>
                  <a:srgbClr val="8AB98A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8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EM</a:t>
                </a: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5947705" y="3027636"/>
                <a:ext cx="1381958" cy="355838"/>
              </a:xfrm>
              <a:prstGeom prst="roundRect">
                <a:avLst>
                  <a:gd name="adj" fmla="val 15032"/>
                </a:avLst>
              </a:prstGeom>
              <a:solidFill>
                <a:srgbClr val="FFFFFF">
                  <a:alpha val="87059"/>
                </a:srgbClr>
              </a:solidFill>
              <a:ln w="6350" cap="flat" cmpd="sng" algn="ctr">
                <a:solidFill>
                  <a:srgbClr val="8AB98A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8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Network Controller</a:t>
                </a:r>
              </a:p>
            </p:txBody>
          </p:sp>
        </p:grpSp>
        <p:grpSp>
          <p:nvGrpSpPr>
            <p:cNvPr id="8" name="Group 12"/>
            <p:cNvGrpSpPr/>
            <p:nvPr/>
          </p:nvGrpSpPr>
          <p:grpSpPr>
            <a:xfrm>
              <a:off x="4751766" y="2393354"/>
              <a:ext cx="1775943" cy="1433581"/>
              <a:chOff x="3683618" y="2026092"/>
              <a:chExt cx="1775943" cy="1433581"/>
            </a:xfrm>
          </p:grpSpPr>
          <p:grpSp>
            <p:nvGrpSpPr>
              <p:cNvPr id="12" name="Group 26"/>
              <p:cNvGrpSpPr/>
              <p:nvPr/>
            </p:nvGrpSpPr>
            <p:grpSpPr>
              <a:xfrm>
                <a:off x="3726533" y="2226029"/>
                <a:ext cx="1733028" cy="1233644"/>
                <a:chOff x="3726533" y="2226029"/>
                <a:chExt cx="1733028" cy="1233644"/>
              </a:xfrm>
            </p:grpSpPr>
            <p:sp>
              <p:nvSpPr>
                <p:cNvPr id="29" name="Rounded Rectangle 28"/>
                <p:cNvSpPr/>
                <p:nvPr/>
              </p:nvSpPr>
              <p:spPr>
                <a:xfrm>
                  <a:off x="3726533" y="2316673"/>
                  <a:ext cx="536269" cy="1066800"/>
                </a:xfrm>
                <a:prstGeom prst="roundRect">
                  <a:avLst>
                    <a:gd name="adj" fmla="val 11905"/>
                  </a:avLst>
                </a:prstGeom>
                <a:solidFill>
                  <a:srgbClr val="FFFFFF">
                    <a:alpha val="87059"/>
                  </a:srgbClr>
                </a:solidFill>
                <a:ln w="6350" cap="flat" cmpd="sng" algn="ctr">
                  <a:solidFill>
                    <a:srgbClr val="8AB98A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 rot="16200000">
                  <a:off x="3400417" y="2612018"/>
                  <a:ext cx="123364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Management Function</a:t>
                  </a: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 flipH="1" flipV="1">
                  <a:off x="5454431" y="2994755"/>
                  <a:ext cx="5130" cy="203264"/>
                </a:xfrm>
                <a:prstGeom prst="line">
                  <a:avLst/>
                </a:prstGeom>
                <a:noFill/>
                <a:ln w="15875" cap="flat" cmpd="sng" algn="ctr">
                  <a:noFill/>
                  <a:prstDash val="solid"/>
                  <a:round/>
                  <a:headEnd type="arrow" w="sm" len="sm"/>
                  <a:tailEnd type="arrow" w="sm" len="sm"/>
                </a:ln>
                <a:effectLst/>
              </p:spPr>
            </p:cxnSp>
            <p:sp>
              <p:nvSpPr>
                <p:cNvPr id="32" name="Rounded Rectangle 31"/>
                <p:cNvSpPr/>
                <p:nvPr/>
              </p:nvSpPr>
              <p:spPr>
                <a:xfrm>
                  <a:off x="4201926" y="2857296"/>
                  <a:ext cx="1137981" cy="526177"/>
                </a:xfrm>
                <a:prstGeom prst="roundRect">
                  <a:avLst>
                    <a:gd name="adj" fmla="val 5469"/>
                  </a:avLst>
                </a:prstGeom>
                <a:solidFill>
                  <a:srgbClr val="FFFFFF">
                    <a:alpha val="87059"/>
                  </a:srgbClr>
                </a:solidFill>
                <a:ln w="6350" cap="flat" cmpd="sng" algn="ctr">
                  <a:solidFill>
                    <a:srgbClr val="8AB98A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SDN </a:t>
                  </a:r>
                  <a:br>
                    <a:rPr kumimoji="0" lang="en-US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</a:br>
                  <a:r>
                    <a:rPr kumimoji="0" lang="en-US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Controller</a:t>
                  </a:r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4201419" y="2316672"/>
                  <a:ext cx="1128439" cy="540623"/>
                </a:xfrm>
                <a:prstGeom prst="roundRect">
                  <a:avLst>
                    <a:gd name="adj" fmla="val 8929"/>
                  </a:avLst>
                </a:prstGeom>
                <a:solidFill>
                  <a:srgbClr val="FFFFFF">
                    <a:alpha val="87059"/>
                  </a:srgbClr>
                </a:solidFill>
                <a:ln w="6350" cap="flat" cmpd="sng" algn="ctr">
                  <a:solidFill>
                    <a:srgbClr val="8AB98A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SDN </a:t>
                  </a:r>
                  <a:br>
                    <a:rPr kumimoji="0" lang="en-US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</a:br>
                  <a:r>
                    <a:rPr kumimoji="0" lang="en-US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Applications</a:t>
                  </a: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3683618" y="2026092"/>
                <a:ext cx="1664019" cy="2985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ONF SDN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 bwMode="auto">
            <a:xfrm>
              <a:off x="5558635" y="2123229"/>
              <a:ext cx="1" cy="194218"/>
            </a:xfrm>
            <a:prstGeom prst="line">
              <a:avLst/>
            </a:prstGeom>
            <a:solidFill>
              <a:srgbClr val="33CCCC"/>
            </a:solidFill>
            <a:ln w="12700" cap="flat" cmpd="sng" algn="ctr">
              <a:solidFill>
                <a:srgbClr val="0048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6754272" y="1906997"/>
              <a:ext cx="1" cy="194218"/>
            </a:xfrm>
            <a:prstGeom prst="line">
              <a:avLst/>
            </a:prstGeom>
            <a:solidFill>
              <a:srgbClr val="33CCCC"/>
            </a:solidFill>
            <a:ln w="12700" cap="flat" cmpd="sng" algn="ctr">
              <a:solidFill>
                <a:srgbClr val="0048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7360497" y="1449934"/>
              <a:ext cx="1" cy="194218"/>
            </a:xfrm>
            <a:prstGeom prst="line">
              <a:avLst/>
            </a:prstGeom>
            <a:solidFill>
              <a:srgbClr val="33CCCC"/>
            </a:solidFill>
            <a:ln w="19050" cap="flat" cmpd="sng" algn="ctr">
              <a:solidFill>
                <a:srgbClr val="0048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582999" y="2129939"/>
              <a:ext cx="1" cy="194218"/>
            </a:xfrm>
            <a:prstGeom prst="line">
              <a:avLst/>
            </a:prstGeom>
            <a:solidFill>
              <a:srgbClr val="33CCCC"/>
            </a:solidFill>
            <a:ln w="12700" cap="flat" cmpd="sng" algn="ctr">
              <a:solidFill>
                <a:srgbClr val="0048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5505080" y="2123229"/>
              <a:ext cx="2077920" cy="0"/>
            </a:xfrm>
            <a:prstGeom prst="line">
              <a:avLst/>
            </a:prstGeom>
            <a:solidFill>
              <a:srgbClr val="33CCCC"/>
            </a:solidFill>
            <a:ln w="12700" cap="flat" cmpd="sng" algn="ctr">
              <a:solidFill>
                <a:srgbClr val="0048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5270074" y="1455730"/>
              <a:ext cx="1" cy="194218"/>
            </a:xfrm>
            <a:prstGeom prst="line">
              <a:avLst/>
            </a:prstGeom>
            <a:solidFill>
              <a:srgbClr val="33CCCC"/>
            </a:solidFill>
            <a:ln w="12700" cap="flat" cmpd="sng" algn="ctr">
              <a:solidFill>
                <a:srgbClr val="0048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5588377" y="1406879"/>
              <a:ext cx="11922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APIs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268501" y="4499453"/>
              <a:ext cx="2551077" cy="439931"/>
            </a:xfrm>
            <a:prstGeom prst="roundRect">
              <a:avLst>
                <a:gd name="adj" fmla="val 9722"/>
              </a:avLst>
            </a:prstGeom>
            <a:gradFill rotWithShape="1">
              <a:gsLst>
                <a:gs pos="0">
                  <a:srgbClr val="99CC99">
                    <a:shade val="51000"/>
                    <a:satMod val="130000"/>
                  </a:srgbClr>
                </a:gs>
                <a:gs pos="80000">
                  <a:srgbClr val="99CC99">
                    <a:shade val="93000"/>
                    <a:satMod val="130000"/>
                  </a:srgbClr>
                </a:gs>
                <a:gs pos="100000">
                  <a:srgbClr val="99CC9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9CC9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Programmable Virtualized Functions Network, CPE and DC Assets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5642987" y="3891413"/>
              <a:ext cx="0" cy="600117"/>
            </a:xfrm>
            <a:prstGeom prst="line">
              <a:avLst/>
            </a:prstGeom>
            <a:noFill/>
            <a:ln w="19050" cap="flat" cmpd="sng" algn="ctr">
              <a:solidFill>
                <a:srgbClr val="0048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 flipV="1">
              <a:off x="7386471" y="3891413"/>
              <a:ext cx="0" cy="600117"/>
            </a:xfrm>
            <a:prstGeom prst="line">
              <a:avLst/>
            </a:prstGeom>
            <a:noFill/>
            <a:ln w="19050" cap="flat" cmpd="sng" algn="ctr">
              <a:solidFill>
                <a:srgbClr val="0048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6" name="Rectangle 25"/>
            <p:cNvSpPr/>
            <p:nvPr/>
          </p:nvSpPr>
          <p:spPr>
            <a:xfrm rot="16200000">
              <a:off x="5923907" y="3632019"/>
              <a:ext cx="5484436" cy="533398"/>
            </a:xfrm>
            <a:prstGeom prst="rect">
              <a:avLst/>
            </a:prstGeom>
            <a:gradFill>
              <a:gsLst>
                <a:gs pos="0">
                  <a:srgbClr val="006032">
                    <a:alpha val="48000"/>
                  </a:srgbClr>
                </a:gs>
                <a:gs pos="88000">
                  <a:schemeClr val="bg1">
                    <a:lumMod val="95000"/>
                    <a:alpha val="50000"/>
                  </a:schemeClr>
                </a:gs>
                <a:gs pos="29000">
                  <a:srgbClr val="A0CB54"/>
                </a:gs>
                <a:gs pos="4000">
                  <a:srgbClr val="97C642">
                    <a:alpha val="77000"/>
                  </a:srgbClr>
                </a:gs>
              </a:gsLst>
              <a:lin ang="240000" scaled="0"/>
            </a:gradFill>
            <a:ln w="9525" cap="flat" cmpd="sng" algn="ctr">
              <a:noFill/>
              <a:prstDash val="solid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48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Agile/Virtualized Broadband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886346" y="1666028"/>
              <a:ext cx="3690881" cy="258699"/>
            </a:xfrm>
            <a:prstGeom prst="roundRect">
              <a:avLst>
                <a:gd name="adj" fmla="val 8929"/>
              </a:avLst>
            </a:prstGeom>
            <a:solidFill>
              <a:srgbClr val="FFFF00"/>
            </a:solidFill>
            <a:ln w="12700" cap="flat" cmpd="sng" algn="ctr">
              <a:solidFill>
                <a:srgbClr val="0048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80000"/>
                  </a:solidFill>
                  <a:effectLst/>
                  <a:uLnTx/>
                  <a:uFillTx/>
                  <a:ea typeface="+mn-ea"/>
                  <a:cs typeface="+mn-cs"/>
                </a:rPr>
                <a:t>Standardized Modular OSS/BSS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8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6481795" y="1207421"/>
              <a:ext cx="1556614" cy="255744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0048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Applications</a:t>
              </a:r>
            </a:p>
          </p:txBody>
        </p:sp>
      </p:grpSp>
      <p:grpSp>
        <p:nvGrpSpPr>
          <p:cNvPr id="13" name="Group 38"/>
          <p:cNvGrpSpPr/>
          <p:nvPr/>
        </p:nvGrpSpPr>
        <p:grpSpPr>
          <a:xfrm>
            <a:off x="76200" y="1097813"/>
            <a:ext cx="8407398" cy="5453424"/>
            <a:chOff x="1644652" y="1328375"/>
            <a:chExt cx="8407398" cy="5453424"/>
          </a:xfrm>
        </p:grpSpPr>
        <p:grpSp>
          <p:nvGrpSpPr>
            <p:cNvPr id="27" name="Group 39"/>
            <p:cNvGrpSpPr/>
            <p:nvPr/>
          </p:nvGrpSpPr>
          <p:grpSpPr>
            <a:xfrm>
              <a:off x="1644652" y="1328375"/>
              <a:ext cx="8407398" cy="5453424"/>
              <a:chOff x="1339852" y="1155324"/>
              <a:chExt cx="8407398" cy="5453424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898650" y="2307135"/>
                <a:ext cx="2292960" cy="1587398"/>
              </a:xfrm>
              <a:prstGeom prst="rect">
                <a:avLst/>
              </a:prstGeom>
              <a:gradFill>
                <a:gsLst>
                  <a:gs pos="98000">
                    <a:srgbClr val="7AC142">
                      <a:alpha val="71000"/>
                    </a:srgbClr>
                  </a:gs>
                  <a:gs pos="0">
                    <a:srgbClr val="00703D">
                      <a:alpha val="84000"/>
                    </a:srgbClr>
                  </a:gs>
                  <a:gs pos="100000">
                    <a:srgbClr val="00703D"/>
                  </a:gs>
                  <a:gs pos="7000">
                    <a:srgbClr val="E0F0D3">
                      <a:alpha val="68000"/>
                    </a:srgbClr>
                  </a:gs>
                  <a:gs pos="93000">
                    <a:srgbClr val="E0F0D3">
                      <a:alpha val="68000"/>
                    </a:srgbClr>
                  </a:gs>
                  <a:gs pos="2000">
                    <a:srgbClr val="7AC142">
                      <a:alpha val="65000"/>
                    </a:srgbClr>
                  </a:gs>
                </a:gsLst>
                <a:lin ang="13200000" scaled="0"/>
              </a:gradFill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lIns="54946" tIns="27473" rIns="54946" bIns="27473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2390749" y="1633841"/>
                <a:ext cx="3769955" cy="258698"/>
              </a:xfrm>
              <a:prstGeom prst="roundRect">
                <a:avLst>
                  <a:gd name="adj" fmla="val 8929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48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8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Monolithic, Proprietary, Provider OSS/BSS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8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V="1">
                <a:off x="3106655" y="3859224"/>
                <a:ext cx="0" cy="600117"/>
              </a:xfrm>
              <a:prstGeom prst="line">
                <a:avLst/>
              </a:prstGeom>
              <a:noFill/>
              <a:ln w="12700" cap="flat" cmpd="sng" algn="ctr">
                <a:solidFill>
                  <a:srgbClr val="333333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45" name="Cloud 2"/>
              <p:cNvSpPr/>
              <p:nvPr/>
            </p:nvSpPr>
            <p:spPr>
              <a:xfrm>
                <a:off x="8183316" y="5673661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gradFill rotWithShape="1">
                <a:gsLst>
                  <a:gs pos="0">
                    <a:srgbClr val="99CC99">
                      <a:tint val="50000"/>
                      <a:satMod val="300000"/>
                    </a:srgbClr>
                  </a:gs>
                  <a:gs pos="35000">
                    <a:srgbClr val="99CC99">
                      <a:tint val="37000"/>
                      <a:satMod val="300000"/>
                    </a:srgbClr>
                  </a:gs>
                  <a:gs pos="100000">
                    <a:srgbClr val="99CC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12700" cap="flat" cmpd="sng" algn="ctr">
                <a:solidFill>
                  <a:srgbClr val="99CC99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Enterprise/Govt.</a:t>
                </a:r>
              </a:p>
            </p:txBody>
          </p:sp>
          <p:sp>
            <p:nvSpPr>
              <p:cNvPr id="46" name="Cloud 2"/>
              <p:cNvSpPr/>
              <p:nvPr/>
            </p:nvSpPr>
            <p:spPr>
              <a:xfrm>
                <a:off x="4623234" y="5673661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gradFill rotWithShape="1">
                <a:gsLst>
                  <a:gs pos="0">
                    <a:srgbClr val="99CC99">
                      <a:tint val="50000"/>
                      <a:satMod val="300000"/>
                    </a:srgbClr>
                  </a:gs>
                  <a:gs pos="35000">
                    <a:srgbClr val="99CC99">
                      <a:tint val="37000"/>
                      <a:satMod val="300000"/>
                    </a:srgbClr>
                  </a:gs>
                  <a:gs pos="100000">
                    <a:srgbClr val="99CC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12700" cap="flat" cmpd="sng" algn="ctr">
                <a:solidFill>
                  <a:srgbClr val="99CC99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SMB</a:t>
                </a:r>
              </a:p>
            </p:txBody>
          </p:sp>
          <p:sp>
            <p:nvSpPr>
              <p:cNvPr id="47" name="Cloud 2"/>
              <p:cNvSpPr/>
              <p:nvPr/>
            </p:nvSpPr>
            <p:spPr>
              <a:xfrm>
                <a:off x="2881431" y="5673661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gradFill rotWithShape="1">
                <a:gsLst>
                  <a:gs pos="0">
                    <a:srgbClr val="99CC99">
                      <a:tint val="50000"/>
                      <a:satMod val="300000"/>
                    </a:srgbClr>
                  </a:gs>
                  <a:gs pos="35000">
                    <a:srgbClr val="99CC99">
                      <a:tint val="37000"/>
                      <a:satMod val="300000"/>
                    </a:srgbClr>
                  </a:gs>
                  <a:gs pos="100000">
                    <a:srgbClr val="99CC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12700" cap="flat" cmpd="sng" algn="ctr">
                <a:solidFill>
                  <a:srgbClr val="99CC99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lnSpc>
                    <a:spcPct val="80000"/>
                  </a:lnSpc>
                </a:pPr>
                <a:r>
                  <a:rPr lang="en-US" sz="1100" b="1" kern="0" dirty="0">
                    <a:solidFill>
                      <a:srgbClr val="000000"/>
                    </a:solidFill>
                  </a:rPr>
                  <a:t>Residential</a:t>
                </a:r>
              </a:p>
            </p:txBody>
          </p:sp>
          <p:sp>
            <p:nvSpPr>
              <p:cNvPr id="48" name="Cloud 2"/>
              <p:cNvSpPr/>
              <p:nvPr/>
            </p:nvSpPr>
            <p:spPr>
              <a:xfrm>
                <a:off x="6470650" y="5673661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gradFill rotWithShape="1">
                <a:gsLst>
                  <a:gs pos="0">
                    <a:srgbClr val="99CC99">
                      <a:tint val="50000"/>
                      <a:satMod val="300000"/>
                    </a:srgbClr>
                  </a:gs>
                  <a:gs pos="35000">
                    <a:srgbClr val="99CC99">
                      <a:tint val="37000"/>
                      <a:satMod val="300000"/>
                    </a:srgbClr>
                  </a:gs>
                  <a:gs pos="100000">
                    <a:srgbClr val="99CC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12700" cap="flat" cmpd="sng" algn="ctr">
                <a:solidFill>
                  <a:srgbClr val="99CC99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Mobile</a:t>
                </a:r>
              </a:p>
            </p:txBody>
          </p:sp>
          <p:sp>
            <p:nvSpPr>
              <p:cNvPr id="49" name="Cloud 2"/>
              <p:cNvSpPr/>
              <p:nvPr/>
            </p:nvSpPr>
            <p:spPr>
              <a:xfrm>
                <a:off x="3803650" y="4914711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gradFill rotWithShape="1">
                <a:gsLst>
                  <a:gs pos="0">
                    <a:srgbClr val="8AB98A">
                      <a:shade val="51000"/>
                      <a:satMod val="130000"/>
                    </a:srgbClr>
                  </a:gs>
                  <a:gs pos="80000">
                    <a:srgbClr val="8AB98A">
                      <a:shade val="93000"/>
                      <a:satMod val="130000"/>
                    </a:srgbClr>
                  </a:gs>
                  <a:gs pos="100000">
                    <a:srgbClr val="8AB98A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12700" cap="flat" cmpd="sng" algn="ctr">
                <a:solidFill>
                  <a:srgbClr val="8AB98A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Access</a:t>
                </a:r>
              </a:p>
            </p:txBody>
          </p:sp>
          <p:sp>
            <p:nvSpPr>
              <p:cNvPr id="50" name="Cloud 2"/>
              <p:cNvSpPr/>
              <p:nvPr/>
            </p:nvSpPr>
            <p:spPr>
              <a:xfrm>
                <a:off x="5571043" y="4939349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gradFill rotWithShape="1">
                <a:gsLst>
                  <a:gs pos="0">
                    <a:srgbClr val="8AB98A">
                      <a:shade val="51000"/>
                      <a:satMod val="130000"/>
                    </a:srgbClr>
                  </a:gs>
                  <a:gs pos="80000">
                    <a:srgbClr val="8AB98A">
                      <a:shade val="93000"/>
                      <a:satMod val="130000"/>
                    </a:srgbClr>
                  </a:gs>
                  <a:gs pos="100000">
                    <a:srgbClr val="8AB98A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12700" cap="flat" cmpd="sng" algn="ctr">
                <a:solidFill>
                  <a:srgbClr val="8AB98A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 defTabSz="914400">
                  <a:lnSpc>
                    <a:spcPct val="80000"/>
                  </a:lnSpc>
                </a:pPr>
                <a:r>
                  <a:rPr lang="en-US" sz="1100" b="1" kern="0" dirty="0"/>
                  <a:t>Metro </a:t>
                </a:r>
                <a:r>
                  <a:rPr lang="en-US" sz="1100" b="1" kern="0" dirty="0" smtClean="0"/>
                  <a:t>/ Backhaul</a:t>
                </a:r>
                <a:br>
                  <a:rPr lang="en-US" sz="1100" b="1" kern="0" dirty="0" smtClean="0"/>
                </a:br>
                <a:r>
                  <a:rPr lang="en-US" sz="1100" b="1" kern="0" dirty="0" smtClean="0"/>
                  <a:t> / Core</a:t>
                </a:r>
                <a:endParaRPr kumimoji="0" lang="en-US" sz="11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grpSp>
            <p:nvGrpSpPr>
              <p:cNvPr id="39" name="Group 50"/>
              <p:cNvGrpSpPr/>
              <p:nvPr/>
            </p:nvGrpSpPr>
            <p:grpSpPr>
              <a:xfrm>
                <a:off x="4405022" y="2293679"/>
                <a:ext cx="1641803" cy="1602641"/>
                <a:chOff x="-1803180" y="2666705"/>
                <a:chExt cx="1641803" cy="1602641"/>
              </a:xfrm>
              <a:solidFill>
                <a:srgbClr val="FFFFFF">
                  <a:lumMod val="85000"/>
                </a:srgbClr>
              </a:solidFill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-1803180" y="2666705"/>
                  <a:ext cx="1641803" cy="1602641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-1636050" y="2733350"/>
                  <a:ext cx="1243844" cy="530046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</a:rPr>
                    <a:t>Ethernet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</a:rPr>
                    <a:t>Services</a:t>
                  </a:r>
                </a:p>
              </p:txBody>
            </p:sp>
            <p:sp>
              <p:nvSpPr>
                <p:cNvPr id="67" name="Rounded Rectangle 66"/>
                <p:cNvSpPr/>
                <p:nvPr/>
              </p:nvSpPr>
              <p:spPr>
                <a:xfrm>
                  <a:off x="-1698661" y="3716738"/>
                  <a:ext cx="1381958" cy="355838"/>
                </a:xfrm>
                <a:prstGeom prst="roundRect">
                  <a:avLst>
                    <a:gd name="adj" fmla="val 15032"/>
                  </a:avLst>
                </a:prstGeom>
                <a:grpFill/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Ethernet Services</a:t>
                  </a:r>
                </a:p>
              </p:txBody>
            </p:sp>
            <p:sp>
              <p:nvSpPr>
                <p:cNvPr id="68" name="Rounded Rectangle 67"/>
                <p:cNvSpPr/>
                <p:nvPr/>
              </p:nvSpPr>
              <p:spPr>
                <a:xfrm>
                  <a:off x="-1698661" y="3358303"/>
                  <a:ext cx="1381958" cy="355838"/>
                </a:xfrm>
                <a:prstGeom prst="roundRect">
                  <a:avLst>
                    <a:gd name="adj" fmla="val 15032"/>
                  </a:avLst>
                </a:prstGeom>
                <a:solidFill>
                  <a:srgbClr val="D9D9D9">
                    <a:alpha val="83922"/>
                  </a:srgbClr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ea typeface="+mn-ea"/>
                      <a:cs typeface="+mn-cs"/>
                    </a:rPr>
                    <a:t>Service Orchestration</a:t>
                  </a: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2171084" y="2374208"/>
                <a:ext cx="2020526" cy="27753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 defTabSz="914400"/>
                <a:r>
                  <a:rPr lang="en-US" sz="1600" b="1" dirty="0" smtClean="0">
                    <a:ln w="3175">
                      <a:noFill/>
                    </a:ln>
                    <a:solidFill>
                      <a:srgbClr val="000000"/>
                    </a:solidFill>
                  </a:rPr>
                  <a:t>Internet/IP Services</a:t>
                </a:r>
                <a:endParaRPr lang="en-US" sz="1600" b="1" dirty="0">
                  <a:ln w="3175">
                    <a:noFill/>
                  </a:ln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 bwMode="auto">
              <a:xfrm>
                <a:off x="3100585" y="2106596"/>
                <a:ext cx="1" cy="194218"/>
              </a:xfrm>
              <a:prstGeom prst="line">
                <a:avLst/>
              </a:prstGeom>
              <a:solidFill>
                <a:srgbClr val="33CCCC"/>
              </a:solidFill>
              <a:ln w="12700" cap="flat" cmpd="sng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>
                <a:off x="3096913" y="2091040"/>
                <a:ext cx="2129010" cy="0"/>
              </a:xfrm>
              <a:prstGeom prst="line">
                <a:avLst/>
              </a:prstGeom>
              <a:solidFill>
                <a:srgbClr val="33CCCC"/>
              </a:solidFill>
              <a:ln w="12700" cap="flat" cmpd="sng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5236187" y="2106596"/>
                <a:ext cx="1" cy="194218"/>
              </a:xfrm>
              <a:prstGeom prst="line">
                <a:avLst/>
              </a:prstGeom>
              <a:solidFill>
                <a:srgbClr val="33CCCC"/>
              </a:solidFill>
              <a:ln w="12700" cap="flat" cmpd="sng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6" name="Rounded Rectangle 55"/>
              <p:cNvSpPr/>
              <p:nvPr/>
            </p:nvSpPr>
            <p:spPr>
              <a:xfrm>
                <a:off x="2024390" y="2671760"/>
                <a:ext cx="2014058" cy="528640"/>
              </a:xfrm>
              <a:prstGeom prst="roundRect">
                <a:avLst>
                  <a:gd name="adj" fmla="val 15032"/>
                </a:avLst>
              </a:prstGeom>
              <a:gradFill>
                <a:gsLst>
                  <a:gs pos="98000">
                    <a:srgbClr val="7AC142"/>
                  </a:gs>
                  <a:gs pos="0">
                    <a:srgbClr val="00703D"/>
                  </a:gs>
                  <a:gs pos="100000">
                    <a:srgbClr val="00703D"/>
                  </a:gs>
                  <a:gs pos="7000">
                    <a:srgbClr val="E0F0D3"/>
                  </a:gs>
                  <a:gs pos="93000">
                    <a:srgbClr val="E0F0D3"/>
                  </a:gs>
                  <a:gs pos="2000">
                    <a:srgbClr val="7AC142"/>
                  </a:gs>
                </a:gsLst>
                <a:lin ang="13200000" scaled="0"/>
              </a:gradFill>
              <a:ln w="12700" cap="flat" cmpd="sng" algn="ctr">
                <a:solidFill>
                  <a:srgbClr val="00703D"/>
                </a:solidFill>
                <a:prstDash val="solid"/>
              </a:ln>
              <a:effectLst/>
            </p:spPr>
            <p:txBody>
              <a:bodyPr lIns="54946" tIns="27473" rIns="54946" bIns="27473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Authentication, Authorization, Accounting, Policy</a:t>
                </a: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2024390" y="3200400"/>
                <a:ext cx="2014058" cy="255057"/>
              </a:xfrm>
              <a:prstGeom prst="roundRect">
                <a:avLst>
                  <a:gd name="adj" fmla="val 15032"/>
                </a:avLst>
              </a:prstGeom>
              <a:gradFill>
                <a:gsLst>
                  <a:gs pos="98000">
                    <a:srgbClr val="7AC142"/>
                  </a:gs>
                  <a:gs pos="0">
                    <a:srgbClr val="00703D"/>
                  </a:gs>
                  <a:gs pos="100000">
                    <a:srgbClr val="00703D"/>
                  </a:gs>
                  <a:gs pos="7000">
                    <a:srgbClr val="E0F0D3"/>
                  </a:gs>
                  <a:gs pos="93000">
                    <a:srgbClr val="E0F0D3"/>
                  </a:gs>
                  <a:gs pos="2000">
                    <a:srgbClr val="7AC142"/>
                  </a:gs>
                </a:gsLst>
                <a:lin ang="13200000" scaled="0"/>
              </a:gradFill>
              <a:ln w="12700" cap="flat" cmpd="sng" algn="ctr">
                <a:solidFill>
                  <a:srgbClr val="00703D"/>
                </a:solidFill>
                <a:prstDash val="solid"/>
              </a:ln>
              <a:effectLst/>
            </p:spPr>
            <p:txBody>
              <a:bodyPr lIns="54946" tIns="27473" rIns="54946" bIns="27473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Application Management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 bwMode="auto">
              <a:xfrm>
                <a:off x="4275726" y="1877769"/>
                <a:ext cx="1" cy="194218"/>
              </a:xfrm>
              <a:prstGeom prst="line">
                <a:avLst/>
              </a:prstGeom>
              <a:solidFill>
                <a:srgbClr val="33CCCC"/>
              </a:solidFill>
              <a:ln w="12700" cap="flat" cmpd="sng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5667348" y="1423541"/>
                <a:ext cx="1" cy="194218"/>
              </a:xfrm>
              <a:prstGeom prst="line">
                <a:avLst/>
              </a:prstGeom>
              <a:solidFill>
                <a:srgbClr val="33CCCC"/>
              </a:solidFill>
              <a:ln w="12700" cap="flat" cmpd="sng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1" name="Rounded Rectangle 60"/>
              <p:cNvSpPr/>
              <p:nvPr/>
            </p:nvSpPr>
            <p:spPr>
              <a:xfrm>
                <a:off x="2438095" y="4436290"/>
                <a:ext cx="3200706" cy="503059"/>
              </a:xfrm>
              <a:prstGeom prst="roundRect">
                <a:avLst>
                  <a:gd name="adj" fmla="val 9722"/>
                </a:avLst>
              </a:prstGeom>
              <a:gradFill>
                <a:gsLst>
                  <a:gs pos="98000">
                    <a:srgbClr val="7AC142"/>
                  </a:gs>
                  <a:gs pos="0">
                    <a:srgbClr val="00703D"/>
                  </a:gs>
                  <a:gs pos="100000">
                    <a:srgbClr val="00703D"/>
                  </a:gs>
                  <a:gs pos="7000">
                    <a:srgbClr val="E0F0D3"/>
                  </a:gs>
                  <a:gs pos="93000">
                    <a:srgbClr val="E0F0D3"/>
                  </a:gs>
                  <a:gs pos="2000">
                    <a:srgbClr val="7AC142"/>
                  </a:gs>
                </a:gsLst>
                <a:lin ang="13200000" scaled="0"/>
              </a:gradFill>
              <a:ln w="12700" cap="flat" cmpd="sng" algn="ctr">
                <a:solidFill>
                  <a:srgbClr val="00703D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54946" tIns="27473" rIns="54946" bIns="27473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Statically Programmed Fixed Function Network, CPE and DC Assets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16200000">
                <a:off x="-1087241" y="3648257"/>
                <a:ext cx="5387584" cy="533398"/>
              </a:xfrm>
              <a:prstGeom prst="rect">
                <a:avLst/>
              </a:prstGeom>
              <a:gradFill rotWithShape="1">
                <a:gsLst>
                  <a:gs pos="100000">
                    <a:srgbClr val="99CC99">
                      <a:shade val="51000"/>
                      <a:satMod val="130000"/>
                    </a:srgbClr>
                  </a:gs>
                  <a:gs pos="60000">
                    <a:srgbClr val="99CC99">
                      <a:shade val="93000"/>
                      <a:satMod val="130000"/>
                    </a:srgbClr>
                  </a:gs>
                  <a:gs pos="1667">
                    <a:srgbClr val="99CC99">
                      <a:shade val="94000"/>
                      <a:satMod val="135000"/>
                      <a:alpha val="0"/>
                    </a:srgbClr>
                  </a:gs>
                  <a:gs pos="34000">
                    <a:srgbClr val="99CC99">
                      <a:shade val="94000"/>
                      <a:satMod val="135000"/>
                    </a:srgbClr>
                  </a:gs>
                </a:gsLst>
                <a:lin ang="10800000" scaled="0"/>
              </a:gradFill>
              <a:ln w="12700" cap="flat" cmpd="sng" algn="ctr">
                <a:solidFill>
                  <a:schemeClr val="tx1"/>
                </a:solidFill>
                <a:prstDash val="solid"/>
              </a:ln>
              <a:effectLst>
                <a:softEdge rad="63500"/>
              </a:effectLst>
            </p:spPr>
            <p:txBody>
              <a:bodyPr lIns="54946" tIns="27473" rIns="54946" bIns="27473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Current Implementations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5194074" y="3859224"/>
                <a:ext cx="0" cy="600117"/>
              </a:xfrm>
              <a:prstGeom prst="line">
                <a:avLst/>
              </a:prstGeom>
              <a:noFill/>
              <a:ln w="12700" cap="flat" cmpd="sng" algn="ctr">
                <a:solidFill>
                  <a:srgbClr val="333333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64" name="Cloud 2"/>
              <p:cNvSpPr/>
              <p:nvPr/>
            </p:nvSpPr>
            <p:spPr>
              <a:xfrm>
                <a:off x="7338436" y="4939348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gradFill rotWithShape="1">
                <a:gsLst>
                  <a:gs pos="0">
                    <a:srgbClr val="8AB98A">
                      <a:shade val="51000"/>
                      <a:satMod val="130000"/>
                    </a:srgbClr>
                  </a:gs>
                  <a:gs pos="80000">
                    <a:srgbClr val="8AB98A">
                      <a:shade val="93000"/>
                      <a:satMod val="130000"/>
                    </a:srgbClr>
                  </a:gs>
                  <a:gs pos="100000">
                    <a:srgbClr val="8AB98A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12700" cap="flat" cmpd="sng" algn="ctr">
                <a:solidFill>
                  <a:srgbClr val="8AB98A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Data Center</a:t>
                </a:r>
              </a:p>
            </p:txBody>
          </p:sp>
          <p:sp>
            <p:nvSpPr>
              <p:cNvPr id="59" name="Rounded Rectangle 58"/>
              <p:cNvSpPr/>
              <p:nvPr/>
            </p:nvSpPr>
            <p:spPr bwMode="auto">
              <a:xfrm>
                <a:off x="5194074" y="1155324"/>
                <a:ext cx="2038652" cy="292475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48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Service Portal</a:t>
                </a:r>
              </a:p>
            </p:txBody>
          </p:sp>
        </p:grpSp>
        <p:sp>
          <p:nvSpPr>
            <p:cNvPr id="41" name="Rounded Rectangle 40"/>
            <p:cNvSpPr/>
            <p:nvPr/>
          </p:nvSpPr>
          <p:spPr>
            <a:xfrm>
              <a:off x="2329190" y="3631143"/>
              <a:ext cx="2014058" cy="401132"/>
            </a:xfrm>
            <a:prstGeom prst="roundRect">
              <a:avLst>
                <a:gd name="adj" fmla="val 15032"/>
              </a:avLst>
            </a:prstGeom>
            <a:gradFill>
              <a:gsLst>
                <a:gs pos="98000">
                  <a:srgbClr val="7AC142"/>
                </a:gs>
                <a:gs pos="0">
                  <a:srgbClr val="00703D"/>
                </a:gs>
                <a:gs pos="100000">
                  <a:srgbClr val="00703D"/>
                </a:gs>
                <a:gs pos="7000">
                  <a:srgbClr val="E0F0D3"/>
                </a:gs>
                <a:gs pos="93000">
                  <a:srgbClr val="E0F0D3"/>
                </a:gs>
                <a:gs pos="2000">
                  <a:srgbClr val="7AC142"/>
                </a:gs>
              </a:gsLst>
              <a:lin ang="13200000" scaled="0"/>
            </a:gradFill>
            <a:ln w="12700" cap="flat" cmpd="sng" algn="ctr">
              <a:solidFill>
                <a:srgbClr val="00703D"/>
              </a:solidFill>
              <a:prstDash val="solid"/>
            </a:ln>
            <a:effectLst/>
          </p:spPr>
          <p:txBody>
            <a:bodyPr lIns="54946" tIns="27473" rIns="54946" bIns="27473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Physical Infrastructure  Management</a:t>
              </a:r>
            </a:p>
          </p:txBody>
        </p:sp>
      </p:grpSp>
      <p:sp>
        <p:nvSpPr>
          <p:cNvPr id="69" name="Left-Right Arrow 68"/>
          <p:cNvSpPr/>
          <p:nvPr/>
        </p:nvSpPr>
        <p:spPr bwMode="auto">
          <a:xfrm>
            <a:off x="1767767" y="3808038"/>
            <a:ext cx="6060475" cy="601268"/>
          </a:xfrm>
          <a:prstGeom prst="leftRightArrow">
            <a:avLst/>
          </a:prstGeom>
          <a:gradFill rotWithShape="1">
            <a:gsLst>
              <a:gs pos="0">
                <a:srgbClr val="99CC99">
                  <a:tint val="50000"/>
                  <a:satMod val="300000"/>
                  <a:alpha val="72000"/>
                </a:srgbClr>
              </a:gs>
              <a:gs pos="37000">
                <a:srgbClr val="99CC99">
                  <a:tint val="37000"/>
                  <a:satMod val="300000"/>
                  <a:alpha val="76000"/>
                </a:srgbClr>
              </a:gs>
              <a:gs pos="100000">
                <a:srgbClr val="99CC99">
                  <a:tint val="15000"/>
                  <a:satMod val="350000"/>
                  <a:alpha val="63000"/>
                </a:srgbClr>
              </a:gs>
            </a:gsLst>
            <a:lin ang="16200000" scaled="1"/>
          </a:gradFill>
          <a:ln w="9525" cap="flat" cmpd="sng" algn="ctr">
            <a:solidFill>
              <a:srgbClr val="99CC9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New Data Models, APIs and N/S/E-bound Interfaces</a:t>
            </a:r>
          </a:p>
        </p:txBody>
      </p:sp>
    </p:spTree>
    <p:extLst>
      <p:ext uri="{BB962C8B-B14F-4D97-AF65-F5344CB8AC3E}">
        <p14:creationId xmlns:p14="http://schemas.microsoft.com/office/powerpoint/2010/main" val="105718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Arrow Connector 55"/>
          <p:cNvCxnSpPr>
            <a:cxnSpLocks noChangeShapeType="1"/>
          </p:cNvCxnSpPr>
          <p:nvPr/>
        </p:nvCxnSpPr>
        <p:spPr bwMode="auto">
          <a:xfrm>
            <a:off x="2708781" y="3095415"/>
            <a:ext cx="0" cy="1390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Straight Arrow Connector 49"/>
          <p:cNvCxnSpPr>
            <a:cxnSpLocks noChangeShapeType="1"/>
          </p:cNvCxnSpPr>
          <p:nvPr/>
        </p:nvCxnSpPr>
        <p:spPr bwMode="auto">
          <a:xfrm flipH="1">
            <a:off x="2555720" y="1798264"/>
            <a:ext cx="968" cy="27014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14874" y="89086"/>
            <a:ext cx="8700526" cy="990600"/>
          </a:xfrm>
        </p:spPr>
        <p:txBody>
          <a:bodyPr/>
          <a:lstStyle/>
          <a:p>
            <a:r>
              <a:rPr lang="en-US" altLang="en-US" dirty="0" smtClean="0"/>
              <a:t>Hybrid Network Reference Architecture     </a:t>
            </a:r>
            <a:endParaRPr lang="en-US" alt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00315" y="2257215"/>
            <a:ext cx="5306735" cy="3825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Application Management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4900" y="3508165"/>
            <a:ext cx="455613" cy="236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/>
              <a:t>Nf</a:t>
            </a:r>
            <a:r>
              <a:rPr lang="en-US" sz="1050" dirty="0"/>
              <a:t>-Vi</a:t>
            </a:r>
          </a:p>
        </p:txBody>
      </p:sp>
      <p:cxnSp>
        <p:nvCxnSpPr>
          <p:cNvPr id="15365" name="Straight Arrow Connector 10"/>
          <p:cNvCxnSpPr>
            <a:cxnSpLocks noChangeShapeType="1"/>
            <a:endCxn id="6" idx="1"/>
          </p:cNvCxnSpPr>
          <p:nvPr/>
        </p:nvCxnSpPr>
        <p:spPr bwMode="auto">
          <a:xfrm>
            <a:off x="5602288" y="2517565"/>
            <a:ext cx="520700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 bwMode="auto">
          <a:xfrm>
            <a:off x="2222500" y="4486065"/>
            <a:ext cx="708586" cy="1182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MS-BNG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993775" y="4255878"/>
            <a:ext cx="711200" cy="1435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AN</a:t>
            </a:r>
          </a:p>
        </p:txBody>
      </p:sp>
      <p:cxnSp>
        <p:nvCxnSpPr>
          <p:cNvPr id="15377" name="Straight Connector 27"/>
          <p:cNvCxnSpPr>
            <a:cxnSpLocks noChangeShapeType="1"/>
          </p:cNvCxnSpPr>
          <p:nvPr/>
        </p:nvCxnSpPr>
        <p:spPr bwMode="auto">
          <a:xfrm>
            <a:off x="8445500" y="3898690"/>
            <a:ext cx="0" cy="19843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2" name="Freeform 32"/>
          <p:cNvSpPr>
            <a:spLocks/>
          </p:cNvSpPr>
          <p:nvPr/>
        </p:nvSpPr>
        <p:spPr bwMode="auto">
          <a:xfrm>
            <a:off x="5607050" y="3708190"/>
            <a:ext cx="223838" cy="2063750"/>
          </a:xfrm>
          <a:custGeom>
            <a:avLst/>
            <a:gdLst>
              <a:gd name="T0" fmla="*/ 66896 w 245660"/>
              <a:gd name="T1" fmla="*/ 0 h 2279176"/>
              <a:gd name="T2" fmla="*/ 0 w 245660"/>
              <a:gd name="T3" fmla="*/ 227780 h 2279176"/>
              <a:gd name="T4" fmla="*/ 59463 w 245660"/>
              <a:gd name="T5" fmla="*/ 377365 h 2279176"/>
              <a:gd name="T6" fmla="*/ 11149 w 245660"/>
              <a:gd name="T7" fmla="*/ 567749 h 22791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5660" h="2279176">
                <a:moveTo>
                  <a:pt x="245660" y="0"/>
                </a:moveTo>
                <a:lnTo>
                  <a:pt x="0" y="914400"/>
                </a:lnTo>
                <a:lnTo>
                  <a:pt x="218364" y="1514902"/>
                </a:lnTo>
                <a:lnTo>
                  <a:pt x="40943" y="227917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15383" name="Freeform 33"/>
          <p:cNvSpPr>
            <a:spLocks/>
          </p:cNvSpPr>
          <p:nvPr/>
        </p:nvSpPr>
        <p:spPr bwMode="auto">
          <a:xfrm>
            <a:off x="5659438" y="3717715"/>
            <a:ext cx="223837" cy="2063750"/>
          </a:xfrm>
          <a:custGeom>
            <a:avLst/>
            <a:gdLst>
              <a:gd name="T0" fmla="*/ 66892 w 245660"/>
              <a:gd name="T1" fmla="*/ 0 h 2279176"/>
              <a:gd name="T2" fmla="*/ 0 w 245660"/>
              <a:gd name="T3" fmla="*/ 227780 h 2279176"/>
              <a:gd name="T4" fmla="*/ 59460 w 245660"/>
              <a:gd name="T5" fmla="*/ 377365 h 2279176"/>
              <a:gd name="T6" fmla="*/ 11148 w 245660"/>
              <a:gd name="T7" fmla="*/ 567749 h 22791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5660" h="2279176">
                <a:moveTo>
                  <a:pt x="245660" y="0"/>
                </a:moveTo>
                <a:lnTo>
                  <a:pt x="0" y="914400"/>
                </a:lnTo>
                <a:lnTo>
                  <a:pt x="218364" y="1514902"/>
                </a:lnTo>
                <a:lnTo>
                  <a:pt x="40943" y="227917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7596420" y="4259053"/>
            <a:ext cx="711200" cy="1431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NFVI GW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449638" y="4486065"/>
            <a:ext cx="711200" cy="1179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NFVI GW</a:t>
            </a:r>
          </a:p>
        </p:txBody>
      </p:sp>
      <p:sp>
        <p:nvSpPr>
          <p:cNvPr id="15388" name="TextBox 38"/>
          <p:cNvSpPr txBox="1">
            <a:spLocks noChangeArrowheads="1"/>
          </p:cNvSpPr>
          <p:nvPr/>
        </p:nvSpPr>
        <p:spPr bwMode="auto">
          <a:xfrm>
            <a:off x="8153400" y="5781465"/>
            <a:ext cx="584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A10</a:t>
            </a:r>
          </a:p>
        </p:txBody>
      </p:sp>
      <p:sp>
        <p:nvSpPr>
          <p:cNvPr id="15389" name="TextBox 39"/>
          <p:cNvSpPr txBox="1">
            <a:spLocks noChangeArrowheads="1"/>
          </p:cNvSpPr>
          <p:nvPr/>
        </p:nvSpPr>
        <p:spPr bwMode="auto">
          <a:xfrm>
            <a:off x="1619250" y="6235490"/>
            <a:ext cx="3254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V</a:t>
            </a:r>
          </a:p>
        </p:txBody>
      </p:sp>
      <p:sp>
        <p:nvSpPr>
          <p:cNvPr id="15390" name="TextBox 40"/>
          <p:cNvSpPr txBox="1">
            <a:spLocks noChangeArrowheads="1"/>
          </p:cNvSpPr>
          <p:nvPr/>
        </p:nvSpPr>
        <p:spPr bwMode="auto">
          <a:xfrm>
            <a:off x="517525" y="5784640"/>
            <a:ext cx="3381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U</a:t>
            </a:r>
          </a:p>
        </p:txBody>
      </p:sp>
      <p:cxnSp>
        <p:nvCxnSpPr>
          <p:cNvPr id="15391" name="Straight Connector 41"/>
          <p:cNvCxnSpPr>
            <a:cxnSpLocks noChangeShapeType="1"/>
          </p:cNvCxnSpPr>
          <p:nvPr/>
        </p:nvCxnSpPr>
        <p:spPr bwMode="auto">
          <a:xfrm flipH="1">
            <a:off x="1790700" y="3898690"/>
            <a:ext cx="4763" cy="238283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2" name="Straight Connector 42"/>
          <p:cNvCxnSpPr>
            <a:cxnSpLocks noChangeShapeType="1"/>
          </p:cNvCxnSpPr>
          <p:nvPr/>
        </p:nvCxnSpPr>
        <p:spPr bwMode="auto">
          <a:xfrm>
            <a:off x="685800" y="3909803"/>
            <a:ext cx="0" cy="19843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3" name="Straight Arrow Connector 43"/>
          <p:cNvCxnSpPr>
            <a:cxnSpLocks noChangeShapeType="1"/>
          </p:cNvCxnSpPr>
          <p:nvPr/>
        </p:nvCxnSpPr>
        <p:spPr bwMode="auto">
          <a:xfrm>
            <a:off x="1541463" y="2711240"/>
            <a:ext cx="6117" cy="15446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4" name="Straight Connector 44"/>
          <p:cNvCxnSpPr>
            <a:cxnSpLocks noChangeShapeType="1"/>
          </p:cNvCxnSpPr>
          <p:nvPr/>
        </p:nvCxnSpPr>
        <p:spPr bwMode="auto">
          <a:xfrm>
            <a:off x="4437063" y="3117640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5" name="TextBox 45"/>
          <p:cNvSpPr txBox="1">
            <a:spLocks noChangeArrowheads="1"/>
          </p:cNvSpPr>
          <p:nvPr/>
        </p:nvSpPr>
        <p:spPr bwMode="auto">
          <a:xfrm>
            <a:off x="938832" y="3062078"/>
            <a:ext cx="3635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M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289779" y="1850815"/>
            <a:ext cx="5317271" cy="3238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Subscriber Policy </a:t>
            </a:r>
            <a:r>
              <a:rPr lang="en-US" dirty="0" smtClean="0">
                <a:latin typeface="Arial" charset="0"/>
              </a:rPr>
              <a:t>(BPCF/PCRF)</a:t>
            </a:r>
            <a:endParaRPr lang="en-US" dirty="0"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289779" y="1457115"/>
            <a:ext cx="5298222" cy="3222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AAA</a:t>
            </a:r>
          </a:p>
        </p:txBody>
      </p:sp>
      <p:cxnSp>
        <p:nvCxnSpPr>
          <p:cNvPr id="15398" name="Straight Arrow Connector 48"/>
          <p:cNvCxnSpPr>
            <a:cxnSpLocks noChangeShapeType="1"/>
          </p:cNvCxnSpPr>
          <p:nvPr/>
        </p:nvCxnSpPr>
        <p:spPr bwMode="auto">
          <a:xfrm>
            <a:off x="4786313" y="2174665"/>
            <a:ext cx="0" cy="18605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9" name="Straight Arrow Connector 49"/>
          <p:cNvCxnSpPr>
            <a:cxnSpLocks noChangeShapeType="1"/>
          </p:cNvCxnSpPr>
          <p:nvPr/>
        </p:nvCxnSpPr>
        <p:spPr bwMode="auto">
          <a:xfrm>
            <a:off x="4692650" y="1779378"/>
            <a:ext cx="19050" cy="22510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0" name="Straight Connector 50"/>
          <p:cNvCxnSpPr>
            <a:cxnSpLocks noChangeShapeType="1"/>
          </p:cNvCxnSpPr>
          <p:nvPr/>
        </p:nvCxnSpPr>
        <p:spPr bwMode="auto">
          <a:xfrm>
            <a:off x="4630738" y="2947778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1" name="TextBox 51"/>
          <p:cNvSpPr txBox="1">
            <a:spLocks noChangeArrowheads="1"/>
          </p:cNvSpPr>
          <p:nvPr/>
        </p:nvSpPr>
        <p:spPr bwMode="auto">
          <a:xfrm>
            <a:off x="4267200" y="2754103"/>
            <a:ext cx="3381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R</a:t>
            </a:r>
          </a:p>
        </p:txBody>
      </p:sp>
      <p:cxnSp>
        <p:nvCxnSpPr>
          <p:cNvPr id="15402" name="Straight Connector 52"/>
          <p:cNvCxnSpPr>
            <a:cxnSpLocks noChangeShapeType="1"/>
          </p:cNvCxnSpPr>
          <p:nvPr/>
        </p:nvCxnSpPr>
        <p:spPr bwMode="auto">
          <a:xfrm>
            <a:off x="4800600" y="2750928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3" name="TextBox 53"/>
          <p:cNvSpPr txBox="1">
            <a:spLocks noChangeArrowheads="1"/>
          </p:cNvSpPr>
          <p:nvPr/>
        </p:nvSpPr>
        <p:spPr bwMode="auto">
          <a:xfrm>
            <a:off x="4105275" y="2950953"/>
            <a:ext cx="3254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cxnSp>
        <p:nvCxnSpPr>
          <p:cNvPr id="15405" name="Straight Arrow Connector 55"/>
          <p:cNvCxnSpPr>
            <a:cxnSpLocks noChangeShapeType="1"/>
          </p:cNvCxnSpPr>
          <p:nvPr/>
        </p:nvCxnSpPr>
        <p:spPr bwMode="auto">
          <a:xfrm>
            <a:off x="4895850" y="2639803"/>
            <a:ext cx="0" cy="1390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6" name="TextBox 56"/>
          <p:cNvSpPr txBox="1">
            <a:spLocks noChangeArrowheads="1"/>
          </p:cNvSpPr>
          <p:nvPr/>
        </p:nvSpPr>
        <p:spPr bwMode="auto">
          <a:xfrm>
            <a:off x="3892256" y="3719303"/>
            <a:ext cx="5357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 dirty="0" smtClean="0"/>
              <a:t>NFVI</a:t>
            </a:r>
            <a:endParaRPr lang="en-US" altLang="en-US" sz="1200" i="1" dirty="0"/>
          </a:p>
        </p:txBody>
      </p:sp>
      <p:sp>
        <p:nvSpPr>
          <p:cNvPr id="58" name="Rounded Rectangle 57"/>
          <p:cNvSpPr/>
          <p:nvPr/>
        </p:nvSpPr>
        <p:spPr bwMode="auto">
          <a:xfrm>
            <a:off x="3803418" y="5768765"/>
            <a:ext cx="3953107" cy="1968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dirty="0">
                <a:latin typeface="Arial" charset="0"/>
              </a:rPr>
              <a:t>Virtualization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5451475" y="6037053"/>
            <a:ext cx="625475" cy="1984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Compute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6234113" y="6037053"/>
            <a:ext cx="625475" cy="1984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Storage</a:t>
            </a:r>
          </a:p>
        </p:txBody>
      </p:sp>
      <p:cxnSp>
        <p:nvCxnSpPr>
          <p:cNvPr id="15411" name="Straight Arrow Connector 61"/>
          <p:cNvCxnSpPr>
            <a:cxnSpLocks noChangeShapeType="1"/>
          </p:cNvCxnSpPr>
          <p:nvPr/>
        </p:nvCxnSpPr>
        <p:spPr bwMode="auto">
          <a:xfrm>
            <a:off x="4895850" y="3243053"/>
            <a:ext cx="1944688" cy="787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2" name="Straight Arrow Connector 62"/>
          <p:cNvCxnSpPr>
            <a:cxnSpLocks noChangeShapeType="1"/>
          </p:cNvCxnSpPr>
          <p:nvPr/>
        </p:nvCxnSpPr>
        <p:spPr bwMode="auto">
          <a:xfrm>
            <a:off x="4786313" y="3276390"/>
            <a:ext cx="1838325" cy="7540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3" name="Straight Arrow Connector 63"/>
          <p:cNvCxnSpPr>
            <a:cxnSpLocks noChangeShapeType="1"/>
          </p:cNvCxnSpPr>
          <p:nvPr/>
        </p:nvCxnSpPr>
        <p:spPr bwMode="auto">
          <a:xfrm>
            <a:off x="4705350" y="3330365"/>
            <a:ext cx="1703388" cy="6810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14" name="TextBox 64"/>
          <p:cNvSpPr txBox="1">
            <a:spLocks noChangeArrowheads="1"/>
          </p:cNvSpPr>
          <p:nvPr/>
        </p:nvSpPr>
        <p:spPr bwMode="auto">
          <a:xfrm>
            <a:off x="4422775" y="2573128"/>
            <a:ext cx="3635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</a:t>
            </a:r>
          </a:p>
        </p:txBody>
      </p:sp>
      <p:sp>
        <p:nvSpPr>
          <p:cNvPr id="15416" name="TextBox 66"/>
          <p:cNvSpPr txBox="1">
            <a:spLocks noChangeArrowheads="1"/>
          </p:cNvSpPr>
          <p:nvPr/>
        </p:nvSpPr>
        <p:spPr bwMode="auto">
          <a:xfrm>
            <a:off x="1216025" y="3728828"/>
            <a:ext cx="1704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 dirty="0" smtClean="0"/>
              <a:t>Physical Infrastructure</a:t>
            </a:r>
            <a:endParaRPr lang="en-US" altLang="en-US" sz="1200" i="1" dirty="0"/>
          </a:p>
        </p:txBody>
      </p:sp>
      <p:sp>
        <p:nvSpPr>
          <p:cNvPr id="77" name="Rectangle 76"/>
          <p:cNvSpPr/>
          <p:nvPr/>
        </p:nvSpPr>
        <p:spPr bwMode="auto">
          <a:xfrm>
            <a:off x="4686300" y="4019340"/>
            <a:ext cx="711200" cy="164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6032"/>
                </a:solidFill>
              </a:rPr>
              <a:t>VNF</a:t>
            </a:r>
            <a:endParaRPr lang="en-US" sz="1400" b="1" baseline="-25000" dirty="0">
              <a:solidFill>
                <a:srgbClr val="006032"/>
              </a:solidFill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 rot="16200000">
            <a:off x="114513" y="4283078"/>
            <a:ext cx="777875" cy="2630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RG</a:t>
            </a:r>
          </a:p>
        </p:txBody>
      </p:sp>
      <p:cxnSp>
        <p:nvCxnSpPr>
          <p:cNvPr id="15428" name="Straight Arrow Connector 90"/>
          <p:cNvCxnSpPr>
            <a:cxnSpLocks noChangeShapeType="1"/>
          </p:cNvCxnSpPr>
          <p:nvPr/>
        </p:nvCxnSpPr>
        <p:spPr bwMode="auto">
          <a:xfrm>
            <a:off x="7261225" y="3508165"/>
            <a:ext cx="9525" cy="22590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" name="TextBox 91"/>
          <p:cNvSpPr txBox="1"/>
          <p:nvPr/>
        </p:nvSpPr>
        <p:spPr>
          <a:xfrm>
            <a:off x="5478463" y="2257215"/>
            <a:ext cx="7969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/>
              <a:t>VeEn-Vnfm</a:t>
            </a:r>
            <a:endParaRPr lang="en-US" sz="1050" dirty="0"/>
          </a:p>
        </p:txBody>
      </p:sp>
      <p:sp>
        <p:nvSpPr>
          <p:cNvPr id="97" name="Rounded Rectangle 96"/>
          <p:cNvSpPr/>
          <p:nvPr/>
        </p:nvSpPr>
        <p:spPr bwMode="auto">
          <a:xfrm>
            <a:off x="289780" y="2703303"/>
            <a:ext cx="3881112" cy="3841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            Physical  Infra. </a:t>
            </a:r>
            <a:r>
              <a:rPr lang="en-US" dirty="0">
                <a:latin typeface="Arial" charset="0"/>
              </a:rPr>
              <a:t>Management</a:t>
            </a:r>
          </a:p>
        </p:txBody>
      </p:sp>
      <p:grpSp>
        <p:nvGrpSpPr>
          <p:cNvPr id="15431" name="Group 12"/>
          <p:cNvGrpSpPr>
            <a:grpSpLocks/>
          </p:cNvGrpSpPr>
          <p:nvPr/>
        </p:nvGrpSpPr>
        <p:grpSpPr bwMode="auto">
          <a:xfrm>
            <a:off x="6076950" y="1257090"/>
            <a:ext cx="2536825" cy="2268538"/>
            <a:chOff x="6076950" y="1517650"/>
            <a:chExt cx="2536825" cy="226853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122988" y="2535238"/>
              <a:ext cx="2222500" cy="4937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VNFM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076950" y="3322638"/>
              <a:ext cx="2224088" cy="4635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VIM</a:t>
              </a:r>
            </a:p>
          </p:txBody>
        </p:sp>
        <p:cxnSp>
          <p:nvCxnSpPr>
            <p:cNvPr id="15437" name="Straight Arrow Connector 8"/>
            <p:cNvCxnSpPr>
              <a:cxnSpLocks noChangeShapeType="1"/>
            </p:cNvCxnSpPr>
            <p:nvPr/>
          </p:nvCxnSpPr>
          <p:spPr bwMode="auto">
            <a:xfrm flipH="1">
              <a:off x="7239539" y="3005667"/>
              <a:ext cx="7937" cy="31697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7256463" y="3033713"/>
              <a:ext cx="604837" cy="2301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Vnfm</a:t>
              </a:r>
              <a:r>
                <a:rPr lang="en-US" sz="1050" dirty="0"/>
                <a:t>-Vi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6086475" y="1517650"/>
              <a:ext cx="2222500" cy="49371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NFVO</a:t>
              </a:r>
            </a:p>
          </p:txBody>
        </p:sp>
        <p:cxnSp>
          <p:nvCxnSpPr>
            <p:cNvPr id="15440" name="Straight Arrow Connector 12"/>
            <p:cNvCxnSpPr>
              <a:cxnSpLocks noChangeShapeType="1"/>
            </p:cNvCxnSpPr>
            <p:nvPr/>
          </p:nvCxnSpPr>
          <p:spPr bwMode="auto">
            <a:xfrm>
              <a:off x="7247467" y="1998134"/>
              <a:ext cx="0" cy="56726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7526338" y="2292350"/>
              <a:ext cx="776287" cy="230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Nfvo-Vnfm</a:t>
              </a:r>
              <a:endParaRPr lang="en-US" sz="1050" dirty="0"/>
            </a:p>
          </p:txBody>
        </p:sp>
        <p:sp>
          <p:nvSpPr>
            <p:cNvPr id="15442" name="Freeform 92"/>
            <p:cNvSpPr>
              <a:spLocks/>
            </p:cNvSpPr>
            <p:nvPr/>
          </p:nvSpPr>
          <p:spPr bwMode="auto">
            <a:xfrm>
              <a:off x="8305800" y="1769533"/>
              <a:ext cx="211667" cy="1784880"/>
            </a:xfrm>
            <a:custGeom>
              <a:avLst/>
              <a:gdLst>
                <a:gd name="T0" fmla="*/ 0 w 254523"/>
                <a:gd name="T1" fmla="*/ 0 h 1753385"/>
                <a:gd name="T2" fmla="*/ 43687 w 254523"/>
                <a:gd name="T3" fmla="*/ 0 h 1753385"/>
                <a:gd name="T4" fmla="*/ 43687 w 254523"/>
                <a:gd name="T5" fmla="*/ 945027 h 1753385"/>
                <a:gd name="T6" fmla="*/ 0 w 254523"/>
                <a:gd name="T7" fmla="*/ 945027 h 17533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4523" h="1753385">
                  <a:moveTo>
                    <a:pt x="0" y="0"/>
                  </a:moveTo>
                  <a:lnTo>
                    <a:pt x="254523" y="0"/>
                  </a:lnTo>
                  <a:lnTo>
                    <a:pt x="254523" y="1753385"/>
                  </a:lnTo>
                  <a:lnTo>
                    <a:pt x="0" y="175338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042275" y="3051175"/>
              <a:ext cx="571500" cy="230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Nfvo</a:t>
              </a:r>
              <a:r>
                <a:rPr lang="en-US" sz="1050" dirty="0"/>
                <a:t>-Vi</a:t>
              </a:r>
            </a:p>
          </p:txBody>
        </p:sp>
        <p:sp>
          <p:nvSpPr>
            <p:cNvPr id="109" name="Rounded Rectangle 108"/>
            <p:cNvSpPr/>
            <p:nvPr/>
          </p:nvSpPr>
          <p:spPr bwMode="auto">
            <a:xfrm>
              <a:off x="6096000" y="2039938"/>
              <a:ext cx="1008063" cy="2889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>
                  <a:latin typeface="Arial" charset="0"/>
                </a:rPr>
                <a:t>NS Catalog</a:t>
              </a:r>
            </a:p>
          </p:txBody>
        </p:sp>
        <p:sp>
          <p:nvSpPr>
            <p:cNvPr id="110" name="Rounded Rectangle 109"/>
            <p:cNvSpPr/>
            <p:nvPr/>
          </p:nvSpPr>
          <p:spPr bwMode="auto">
            <a:xfrm>
              <a:off x="7297738" y="2039938"/>
              <a:ext cx="1008062" cy="2889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>
                  <a:latin typeface="Arial" charset="0"/>
                </a:rPr>
                <a:t>VNF Catalog</a:t>
              </a:r>
            </a:p>
          </p:txBody>
        </p:sp>
      </p:grpSp>
      <p:sp>
        <p:nvSpPr>
          <p:cNvPr id="78" name="Rectangle 77"/>
          <p:cNvSpPr/>
          <p:nvPr/>
        </p:nvSpPr>
        <p:spPr bwMode="auto">
          <a:xfrm>
            <a:off x="6337300" y="4012990"/>
            <a:ext cx="708586" cy="1647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6032"/>
                </a:solidFill>
              </a:rPr>
              <a:t>VNF</a:t>
            </a:r>
            <a:endParaRPr lang="en-US" sz="1400" b="1" baseline="-25000" dirty="0">
              <a:solidFill>
                <a:srgbClr val="006032"/>
              </a:solidFill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 rot="16200000">
            <a:off x="112927" y="5246691"/>
            <a:ext cx="777875" cy="2630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BRG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4744381" y="469840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vBNG</a:t>
            </a:r>
            <a:endParaRPr lang="en-US" sz="1200" i="1" dirty="0"/>
          </a:p>
        </p:txBody>
      </p:sp>
      <p:sp>
        <p:nvSpPr>
          <p:cNvPr id="88" name="TextBox 87"/>
          <p:cNvSpPr txBox="1"/>
          <p:nvPr/>
        </p:nvSpPr>
        <p:spPr>
          <a:xfrm rot="16200000">
            <a:off x="6328028" y="4673493"/>
            <a:ext cx="788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vCGNAT</a:t>
            </a:r>
            <a:endParaRPr lang="en-US" sz="1200" i="1" dirty="0"/>
          </a:p>
        </p:txBody>
      </p:sp>
      <p:sp>
        <p:nvSpPr>
          <p:cNvPr id="3" name="Rectangle 2"/>
          <p:cNvSpPr/>
          <p:nvPr/>
        </p:nvSpPr>
        <p:spPr>
          <a:xfrm>
            <a:off x="4160118" y="4637671"/>
            <a:ext cx="526182" cy="218281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440076" y="4637670"/>
            <a:ext cx="897223" cy="218282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065475" y="4637274"/>
            <a:ext cx="530946" cy="218678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64110" y="4608640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6600"/>
                </a:solidFill>
              </a:rPr>
              <a:t>service chains</a:t>
            </a:r>
            <a:endParaRPr lang="en-US" sz="1050" dirty="0">
              <a:solidFill>
                <a:srgbClr val="FF6600"/>
              </a:solidFill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370314" y="2342599"/>
            <a:ext cx="630972" cy="654391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 anchorCtr="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ACS</a:t>
            </a:r>
            <a:endParaRPr lang="en-US" dirty="0">
              <a:latin typeface="Arial" charset="0"/>
            </a:endParaRPr>
          </a:p>
        </p:txBody>
      </p:sp>
      <p:cxnSp>
        <p:nvCxnSpPr>
          <p:cNvPr id="95" name="Straight Arrow Connector 43"/>
          <p:cNvCxnSpPr>
            <a:cxnSpLocks noChangeShapeType="1"/>
            <a:endCxn id="89" idx="3"/>
          </p:cNvCxnSpPr>
          <p:nvPr/>
        </p:nvCxnSpPr>
        <p:spPr bwMode="auto">
          <a:xfrm flipH="1">
            <a:off x="503451" y="2996990"/>
            <a:ext cx="14074" cy="10287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Rounded Rectangle 98"/>
          <p:cNvSpPr/>
          <p:nvPr/>
        </p:nvSpPr>
        <p:spPr bwMode="auto">
          <a:xfrm rot="16200000">
            <a:off x="-215495" y="4758809"/>
            <a:ext cx="912560" cy="1857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006600"/>
                </a:solidFill>
                <a:latin typeface="Arial" charset="0"/>
              </a:rPr>
              <a:t>Devices</a:t>
            </a:r>
            <a:endParaRPr lang="en-US" sz="16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 rot="16200000">
            <a:off x="-242569" y="4697815"/>
            <a:ext cx="912560" cy="1857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006600"/>
                </a:solidFill>
                <a:latin typeface="Arial" charset="0"/>
              </a:rPr>
              <a:t>Devices</a:t>
            </a:r>
            <a:endParaRPr lang="en-US" sz="16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5404" name="Rounded Rectangle 54"/>
          <p:cNvSpPr>
            <a:spLocks noChangeArrowheads="1"/>
          </p:cNvSpPr>
          <p:nvPr/>
        </p:nvSpPr>
        <p:spPr bwMode="auto">
          <a:xfrm>
            <a:off x="3665538" y="3724065"/>
            <a:ext cx="4306887" cy="2570163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sp>
        <p:nvSpPr>
          <p:cNvPr id="59" name="Rounded Rectangle 58"/>
          <p:cNvSpPr/>
          <p:nvPr/>
        </p:nvSpPr>
        <p:spPr bwMode="auto">
          <a:xfrm>
            <a:off x="939800" y="6037053"/>
            <a:ext cx="4365625" cy="1809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Network</a:t>
            </a:r>
          </a:p>
        </p:txBody>
      </p:sp>
      <p:sp>
        <p:nvSpPr>
          <p:cNvPr id="15415" name="Rounded Rectangle 65"/>
          <p:cNvSpPr>
            <a:spLocks noChangeArrowheads="1"/>
          </p:cNvSpPr>
          <p:nvPr/>
        </p:nvSpPr>
        <p:spPr bwMode="auto">
          <a:xfrm>
            <a:off x="874713" y="3716128"/>
            <a:ext cx="2790825" cy="260508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429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Template_LifeNetwork (2)">
  <a:themeElements>
    <a:clrScheme name="Template_LifeNetwork (2) 1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70B0"/>
      </a:accent1>
      <a:accent2>
        <a:srgbClr val="677390"/>
      </a:accent2>
      <a:accent3>
        <a:srgbClr val="FFFFFF"/>
      </a:accent3>
      <a:accent4>
        <a:srgbClr val="000000"/>
      </a:accent4>
      <a:accent5>
        <a:srgbClr val="AABBD4"/>
      </a:accent5>
      <a:accent6>
        <a:srgbClr val="5D6882"/>
      </a:accent6>
      <a:hlink>
        <a:srgbClr val="98AED2"/>
      </a:hlink>
      <a:folHlink>
        <a:srgbClr val="507993"/>
      </a:folHlink>
    </a:clrScheme>
    <a:fontScheme name="Template_LifeNetwork (2)">
      <a:majorFont>
        <a:latin typeface="Franklin Gothic Demi"/>
        <a:ea typeface=""/>
        <a:cs typeface="Arial"/>
      </a:majorFont>
      <a:minorFont>
        <a:latin typeface="Franklin Gothic Dem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LifeNetwork (2)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LifeNetwork (2)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ullet Point">
  <a:themeElements>
    <a:clrScheme name="1_Bullet Point 2">
      <a:dk1>
        <a:srgbClr val="000000"/>
      </a:dk1>
      <a:lt1>
        <a:srgbClr val="FFFFFF"/>
      </a:lt1>
      <a:dk2>
        <a:srgbClr val="D52B1E"/>
      </a:dk2>
      <a:lt2>
        <a:srgbClr val="6C6F70"/>
      </a:lt2>
      <a:accent1>
        <a:srgbClr val="0075B0"/>
      </a:accent1>
      <a:accent2>
        <a:srgbClr val="5C7F92"/>
      </a:accent2>
      <a:accent3>
        <a:srgbClr val="FFFFFF"/>
      </a:accent3>
      <a:accent4>
        <a:srgbClr val="000000"/>
      </a:accent4>
      <a:accent5>
        <a:srgbClr val="AABDD4"/>
      </a:accent5>
      <a:accent6>
        <a:srgbClr val="537284"/>
      </a:accent6>
      <a:hlink>
        <a:srgbClr val="5082AB"/>
      </a:hlink>
      <a:folHlink>
        <a:srgbClr val="93B1CC"/>
      </a:folHlink>
    </a:clrScheme>
    <a:fontScheme name="1_Bullet Point">
      <a:majorFont>
        <a:latin typeface="Franklin Gothic Demi"/>
        <a:ea typeface=""/>
        <a:cs typeface="Arial"/>
      </a:majorFont>
      <a:minorFont>
        <a:latin typeface="Franklin Gothic Dem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ullet Point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ullet Point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ersonalizza struttura">
  <a:themeElements>
    <a:clrScheme name="1_Personalizza struttura 1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70B0"/>
      </a:accent1>
      <a:accent2>
        <a:srgbClr val="677390"/>
      </a:accent2>
      <a:accent3>
        <a:srgbClr val="FFFFFF"/>
      </a:accent3>
      <a:accent4>
        <a:srgbClr val="000000"/>
      </a:accent4>
      <a:accent5>
        <a:srgbClr val="AABBD4"/>
      </a:accent5>
      <a:accent6>
        <a:srgbClr val="5D6882"/>
      </a:accent6>
      <a:hlink>
        <a:srgbClr val="98AED2"/>
      </a:hlink>
      <a:folHlink>
        <a:srgbClr val="507993"/>
      </a:folHlink>
    </a:clrScheme>
    <a:fontScheme name="1_Personalizza struttura">
      <a:majorFont>
        <a:latin typeface="Franklin Gothic Demi"/>
        <a:ea typeface=""/>
        <a:cs typeface="Arial"/>
      </a:majorFont>
      <a:minorFont>
        <a:latin typeface="Franklin Gothic Medium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ersonalizza struttura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sto standard">
  <a:themeElements>
    <a:clrScheme name="1_Testo standard 1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70B0"/>
      </a:accent1>
      <a:accent2>
        <a:srgbClr val="677390"/>
      </a:accent2>
      <a:accent3>
        <a:srgbClr val="FFFFFF"/>
      </a:accent3>
      <a:accent4>
        <a:srgbClr val="000000"/>
      </a:accent4>
      <a:accent5>
        <a:srgbClr val="AABBD4"/>
      </a:accent5>
      <a:accent6>
        <a:srgbClr val="5D6882"/>
      </a:accent6>
      <a:hlink>
        <a:srgbClr val="98AED2"/>
      </a:hlink>
      <a:folHlink>
        <a:srgbClr val="507993"/>
      </a:folHlink>
    </a:clrScheme>
    <a:fontScheme name="1_Testo standard">
      <a:majorFont>
        <a:latin typeface="Franklin Gothic Demi"/>
        <a:ea typeface=""/>
        <a:cs typeface="Arial"/>
      </a:majorFont>
      <a:minorFont>
        <a:latin typeface="Franklin Gothic Dem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sto standard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sto standard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BF_PPT_Template4x3" id="{2654D7ED-69B9-B549-A597-E52AD54088FB}" vid="{C5CDBD63-185A-ED49-91FB-C6BCD16E2823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2890</TotalTime>
  <Words>1489</Words>
  <Application>Microsoft Macintosh PowerPoint</Application>
  <PresentationFormat>On-screen Show (4:3)</PresentationFormat>
  <Paragraphs>550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Calibri</vt:lpstr>
      <vt:lpstr>Franklin Gothic Book</vt:lpstr>
      <vt:lpstr>Franklin Gothic Demi</vt:lpstr>
      <vt:lpstr>Franklin Gothic Medium</vt:lpstr>
      <vt:lpstr>MS Mincho</vt:lpstr>
      <vt:lpstr>ＭＳ Ｐゴシック</vt:lpstr>
      <vt:lpstr>Times New Roman</vt:lpstr>
      <vt:lpstr>Wingdings</vt:lpstr>
      <vt:lpstr>Arial</vt:lpstr>
      <vt:lpstr>Template_LifeNetwork (2)</vt:lpstr>
      <vt:lpstr>1_Bullet Point</vt:lpstr>
      <vt:lpstr>1_Personalizza struttura</vt:lpstr>
      <vt:lpstr>1_Testo standard</vt:lpstr>
      <vt:lpstr>1_Office Theme</vt:lpstr>
      <vt:lpstr>Information and Data Modeling Current Status</vt:lpstr>
      <vt:lpstr>The Broadband Forum and NFV</vt:lpstr>
      <vt:lpstr>A Vision of Broadband Innovation</vt:lpstr>
      <vt:lpstr>BBF Organization Chart</vt:lpstr>
      <vt:lpstr>SAG and Software Guidelines</vt:lpstr>
      <vt:lpstr>SDN and NFV Impact on BBF</vt:lpstr>
      <vt:lpstr>Some NFV/SDN Projects</vt:lpstr>
      <vt:lpstr>Migration Challenge: Old and New Must Work Together - Seamlessly</vt:lpstr>
      <vt:lpstr>Hybrid Network Reference Architecture     </vt:lpstr>
      <vt:lpstr>Key Contributions</vt:lpstr>
      <vt:lpstr>NERG Example (Home Virtualization)</vt:lpstr>
      <vt:lpstr>Areas of Collaboration / Liaisons</vt:lpstr>
      <vt:lpstr>Data Models</vt:lpstr>
      <vt:lpstr>Modeling Artifacts</vt:lpstr>
      <vt:lpstr>Thank You!</vt:lpstr>
      <vt:lpstr>Acronyms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and Data Modeling Current Status</dc:title>
  <dc:creator>William Lupton</dc:creator>
  <cp:lastModifiedBy>William Lupton</cp:lastModifiedBy>
  <cp:revision>159</cp:revision>
  <cp:lastPrinted>2014-08-25T12:58:39Z</cp:lastPrinted>
  <dcterms:created xsi:type="dcterms:W3CDTF">2016-01-09T04:45:51Z</dcterms:created>
  <dcterms:modified xsi:type="dcterms:W3CDTF">2016-01-10T17:14:38Z</dcterms:modified>
</cp:coreProperties>
</file>