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257" r:id="rId2"/>
    <p:sldId id="298" r:id="rId3"/>
    <p:sldId id="296" r:id="rId4"/>
    <p:sldId id="300" r:id="rId5"/>
    <p:sldId id="299" r:id="rId6"/>
    <p:sldId id="278" r:id="rId7"/>
    <p:sldId id="301" r:id="rId8"/>
    <p:sldId id="293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Ball - 140109" initials="DB" lastIdx="2" clrIdx="0"/>
  <p:cmAuthor id="1" name="David Ball - 140709" initials="D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85940" autoAdjust="0"/>
  </p:normalViewPr>
  <p:slideViewPr>
    <p:cSldViewPr>
      <p:cViewPr varScale="1">
        <p:scale>
          <a:sx n="69" d="100"/>
          <a:sy n="69" d="100"/>
        </p:scale>
        <p:origin x="11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A99F-929E-4ACC-AD15-5604BCCDCDE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ED85-AD06-4E18-8FD9-BCF8EA196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k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68305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9144000" cy="106253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144855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92927"/>
            <a:ext cx="9144000" cy="228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50000"/>
                </a:schemeClr>
              </a:gs>
              <a:gs pos="8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F-logo-for-PowerPoint-w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MEF-logo-for-PowerPoint-w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852205"/>
            <a:ext cx="8449100" cy="530901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>
                <a:solidFill>
                  <a:schemeClr val="tx1"/>
                </a:solidFill>
              </a:defRPr>
            </a:lvl1pPr>
            <a:lvl2pPr marL="742950" indent="-401638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  <a:defRPr>
                <a:solidFill>
                  <a:schemeClr val="tx1"/>
                </a:solidFill>
              </a:defRPr>
            </a:lvl2pPr>
            <a:lvl3pPr marL="1085850" indent="-34290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376363" indent="-290513">
              <a:spcBef>
                <a:spcPts val="0"/>
              </a:spcBef>
              <a:spcAft>
                <a:spcPts val="300"/>
              </a:spcAft>
              <a:tabLst/>
              <a:defRPr>
                <a:solidFill>
                  <a:schemeClr val="tx1"/>
                </a:solidFill>
              </a:defRPr>
            </a:lvl4pPr>
            <a:lvl5pPr marL="1657350" indent="-280988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12" descr="MEF-logo-for-PowerPoint-w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MEF-logo-for-PowerPoint-w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124"/>
            <a:ext cx="8229600" cy="492941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b="1"/>
            </a:lvl1pPr>
            <a:lvl2pPr marL="684213" indent="-342900">
              <a:spcBef>
                <a:spcPts val="0"/>
              </a:spcBef>
              <a:spcAft>
                <a:spcPts val="300"/>
              </a:spcAft>
              <a:defRPr/>
            </a:lvl2pPr>
            <a:lvl3pPr marL="974725" indent="-290513">
              <a:spcBef>
                <a:spcPts val="0"/>
              </a:spcBef>
              <a:spcAft>
                <a:spcPts val="300"/>
              </a:spcAft>
              <a:defRPr/>
            </a:lvl3pPr>
            <a:lvl4pPr marL="1255713" indent="-280988">
              <a:spcBef>
                <a:spcPts val="0"/>
              </a:spcBef>
              <a:spcAft>
                <a:spcPts val="300"/>
              </a:spcAft>
              <a:defRPr/>
            </a:lvl4pPr>
            <a:lvl5pPr marL="1598613" indent="-342900">
              <a:spcBef>
                <a:spcPts val="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rgbClr val="EEEE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2" descr="MEF-logo-for-PowerPoint-w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1F497D">
                    <a:lumMod val="20000"/>
                    <a:lumOff val="80000"/>
                  </a:srgbClr>
                </a:solidFill>
              </a:rPr>
              <a:pPr algn="r"/>
              <a:t>‹#›</a:t>
            </a:fld>
            <a:endParaRPr lang="en-US" altLang="zh-CN" sz="12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679918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rgbClr val="002060"/>
                </a:solidFill>
              </a:rPr>
              <a:pPr algn="r"/>
              <a:t>‹#›</a:t>
            </a:fld>
            <a:endParaRPr lang="en-US" altLang="zh-CN" sz="1200" dirty="0">
              <a:solidFill>
                <a:srgbClr val="002060"/>
              </a:solidFill>
            </a:endParaRPr>
          </a:p>
        </p:txBody>
      </p:sp>
      <p:pic>
        <p:nvPicPr>
          <p:cNvPr id="11" name="Picture 10" descr="mefpurp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504" y="6497287"/>
            <a:ext cx="902459" cy="264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08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464799"/>
            <a:ext cx="9144000" cy="3931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360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94435" y="6540695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200">
                <a:solidFill>
                  <a:schemeClr val="bg1"/>
                </a:solidFill>
              </a:rPr>
              <a:pPr algn="r"/>
              <a:t>‹#›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pic>
        <p:nvPicPr>
          <p:cNvPr id="6" name="Picture 12" descr="MEF-logo-for-PowerPoint-wh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8" y="6529954"/>
            <a:ext cx="839267" cy="2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772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50520" y="6464799"/>
            <a:ext cx="3794750" cy="3662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4QA2015, Atlanta, Oct 26-29,</a:t>
            </a:r>
            <a:r>
              <a:rPr lang="en-US" sz="1200" b="1" baseline="0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MEF Common Information Model Overview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Jessie Jewitt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87"/>
          <p:cNvSpPr>
            <a:spLocks noChangeArrowheads="1"/>
          </p:cNvSpPr>
          <p:nvPr/>
        </p:nvSpPr>
        <p:spPr bwMode="auto">
          <a:xfrm>
            <a:off x="1030288" y="3603171"/>
            <a:ext cx="1857375" cy="93617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911600" y="3481631"/>
            <a:ext cx="4905375" cy="126527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Text Box 9"/>
          <p:cNvSpPr txBox="1">
            <a:spLocks noChangeArrowheads="1"/>
          </p:cNvSpPr>
          <p:nvPr/>
        </p:nvSpPr>
        <p:spPr bwMode="auto">
          <a:xfrm>
            <a:off x="981879" y="3877009"/>
            <a:ext cx="465096" cy="3340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NE</a:t>
            </a:r>
            <a:endParaRPr lang="en-GB" sz="1600" i="1" dirty="0"/>
          </a:p>
        </p:txBody>
      </p:sp>
      <p:sp>
        <p:nvSpPr>
          <p:cNvPr id="123" name="Text Box 9"/>
          <p:cNvSpPr txBox="1">
            <a:spLocks noChangeArrowheads="1"/>
          </p:cNvSpPr>
          <p:nvPr/>
        </p:nvSpPr>
        <p:spPr bwMode="auto">
          <a:xfrm>
            <a:off x="2471760" y="4002114"/>
            <a:ext cx="465096" cy="3340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NE</a:t>
            </a:r>
            <a:endParaRPr lang="en-GB" sz="1600" i="1" dirty="0"/>
          </a:p>
        </p:txBody>
      </p: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3907050" y="4215929"/>
            <a:ext cx="465096" cy="3340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NE</a:t>
            </a:r>
            <a:endParaRPr lang="en-GB" sz="1600" i="1" dirty="0"/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8385791" y="4081727"/>
            <a:ext cx="465096" cy="3340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NE</a:t>
            </a:r>
            <a:endParaRPr lang="en-GB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Service to Resource* Mapping</a:t>
            </a:r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27100" y="1169793"/>
            <a:ext cx="7978775" cy="36933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b="1" i="1" dirty="0" smtClean="0"/>
              <a:t>EVC</a:t>
            </a:r>
            <a:r>
              <a:rPr lang="en-GB" dirty="0" smtClean="0"/>
              <a:t> (the end-to-end </a:t>
            </a:r>
            <a:r>
              <a:rPr lang="en-GB" i="1" dirty="0" smtClean="0"/>
              <a:t>CarrierEthernetService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268288" y="3767455"/>
            <a:ext cx="8805862" cy="514350"/>
          </a:xfrm>
          <a:custGeom>
            <a:avLst/>
            <a:gdLst/>
            <a:ahLst/>
            <a:cxnLst>
              <a:cxn ang="0">
                <a:pos x="0" y="143"/>
              </a:cxn>
              <a:cxn ang="0">
                <a:pos x="889" y="25"/>
              </a:cxn>
              <a:cxn ang="0">
                <a:pos x="2719" y="296"/>
              </a:cxn>
              <a:cxn ang="0">
                <a:pos x="4472" y="93"/>
              </a:cxn>
              <a:cxn ang="0">
                <a:pos x="5556" y="228"/>
              </a:cxn>
            </a:cxnLst>
            <a:rect l="0" t="0" r="r" b="b"/>
            <a:pathLst>
              <a:path w="5556" h="307">
                <a:moveTo>
                  <a:pt x="0" y="143"/>
                </a:moveTo>
                <a:cubicBezTo>
                  <a:pt x="218" y="71"/>
                  <a:pt x="436" y="0"/>
                  <a:pt x="889" y="25"/>
                </a:cubicBezTo>
                <a:cubicBezTo>
                  <a:pt x="1342" y="50"/>
                  <a:pt x="2122" y="285"/>
                  <a:pt x="2719" y="296"/>
                </a:cubicBezTo>
                <a:cubicBezTo>
                  <a:pt x="3316" y="307"/>
                  <a:pt x="3999" y="104"/>
                  <a:pt x="4472" y="93"/>
                </a:cubicBezTo>
                <a:cubicBezTo>
                  <a:pt x="4945" y="82"/>
                  <a:pt x="5250" y="155"/>
                  <a:pt x="5556" y="228"/>
                </a:cubicBezTo>
              </a:path>
            </a:pathLst>
          </a:custGeom>
          <a:noFill/>
          <a:ln w="57150" cap="flat" cmpd="sng">
            <a:solidFill>
              <a:srgbClr val="0070C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8897938" y="1318436"/>
            <a:ext cx="0" cy="287637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922338" y="1382232"/>
            <a:ext cx="0" cy="259540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974975" y="2415654"/>
            <a:ext cx="0" cy="161913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3908425" y="2402006"/>
            <a:ext cx="0" cy="184995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38100" y="4003993"/>
            <a:ext cx="427038" cy="261937"/>
            <a:chOff x="560" y="1513"/>
            <a:chExt cx="390" cy="229"/>
          </a:xfrm>
        </p:grpSpPr>
        <p:sp>
          <p:nvSpPr>
            <p:cNvPr id="61" name="Oval 96"/>
            <p:cNvSpPr>
              <a:spLocks noChangeArrowheads="1"/>
            </p:cNvSpPr>
            <p:nvPr/>
          </p:nvSpPr>
          <p:spPr bwMode="auto">
            <a:xfrm>
              <a:off x="561" y="1608"/>
              <a:ext cx="389" cy="134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97"/>
            <p:cNvSpPr>
              <a:spLocks noChangeArrowheads="1"/>
            </p:cNvSpPr>
            <p:nvPr/>
          </p:nvSpPr>
          <p:spPr bwMode="auto">
            <a:xfrm>
              <a:off x="560" y="1581"/>
              <a:ext cx="389" cy="9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98"/>
            <p:cNvSpPr>
              <a:spLocks noChangeArrowheads="1"/>
            </p:cNvSpPr>
            <p:nvPr/>
          </p:nvSpPr>
          <p:spPr bwMode="auto">
            <a:xfrm>
              <a:off x="560" y="1581"/>
              <a:ext cx="389" cy="95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99"/>
            <p:cNvSpPr>
              <a:spLocks noChangeArrowheads="1"/>
            </p:cNvSpPr>
            <p:nvPr/>
          </p:nvSpPr>
          <p:spPr bwMode="auto">
            <a:xfrm>
              <a:off x="561" y="1513"/>
              <a:ext cx="389" cy="134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00"/>
            <p:cNvGrpSpPr>
              <a:grpSpLocks/>
            </p:cNvGrpSpPr>
            <p:nvPr/>
          </p:nvGrpSpPr>
          <p:grpSpPr bwMode="auto">
            <a:xfrm>
              <a:off x="619" y="1529"/>
              <a:ext cx="270" cy="102"/>
              <a:chOff x="619" y="1529"/>
              <a:chExt cx="270" cy="102"/>
            </a:xfrm>
          </p:grpSpPr>
          <p:grpSp>
            <p:nvGrpSpPr>
              <p:cNvPr id="14" name="Group 101"/>
              <p:cNvGrpSpPr>
                <a:grpSpLocks/>
              </p:cNvGrpSpPr>
              <p:nvPr/>
            </p:nvGrpSpPr>
            <p:grpSpPr bwMode="auto">
              <a:xfrm>
                <a:off x="619" y="1529"/>
                <a:ext cx="268" cy="100"/>
                <a:chOff x="619" y="1529"/>
                <a:chExt cx="268" cy="100"/>
              </a:xfrm>
            </p:grpSpPr>
            <p:sp>
              <p:nvSpPr>
                <p:cNvPr id="78" name="Freeform 102"/>
                <p:cNvSpPr>
                  <a:spLocks/>
                </p:cNvSpPr>
                <p:nvPr/>
              </p:nvSpPr>
              <p:spPr bwMode="auto">
                <a:xfrm>
                  <a:off x="759" y="1531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28" y="43"/>
                    </a:cxn>
                    <a:cxn ang="0">
                      <a:pos x="97" y="14"/>
                    </a:cxn>
                    <a:cxn ang="0">
                      <a:pos x="128" y="24"/>
                    </a:cxn>
                    <a:cxn ang="0">
                      <a:pos x="111" y="0"/>
                    </a:cxn>
                    <a:cxn ang="0">
                      <a:pos x="31" y="0"/>
                    </a:cxn>
                    <a:cxn ang="0">
                      <a:pos x="64" y="7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128" h="43">
                      <a:moveTo>
                        <a:pt x="0" y="33"/>
                      </a:moveTo>
                      <a:lnTo>
                        <a:pt x="28" y="43"/>
                      </a:lnTo>
                      <a:lnTo>
                        <a:pt x="97" y="14"/>
                      </a:lnTo>
                      <a:lnTo>
                        <a:pt x="128" y="24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03"/>
                <p:cNvSpPr>
                  <a:spLocks/>
                </p:cNvSpPr>
                <p:nvPr/>
              </p:nvSpPr>
              <p:spPr bwMode="auto">
                <a:xfrm>
                  <a:off x="759" y="1531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28" y="43"/>
                    </a:cxn>
                    <a:cxn ang="0">
                      <a:pos x="97" y="14"/>
                    </a:cxn>
                    <a:cxn ang="0">
                      <a:pos x="128" y="24"/>
                    </a:cxn>
                    <a:cxn ang="0">
                      <a:pos x="111" y="0"/>
                    </a:cxn>
                    <a:cxn ang="0">
                      <a:pos x="31" y="0"/>
                    </a:cxn>
                    <a:cxn ang="0">
                      <a:pos x="64" y="7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128" h="43">
                      <a:moveTo>
                        <a:pt x="0" y="33"/>
                      </a:moveTo>
                      <a:lnTo>
                        <a:pt x="28" y="43"/>
                      </a:lnTo>
                      <a:lnTo>
                        <a:pt x="97" y="14"/>
                      </a:lnTo>
                      <a:lnTo>
                        <a:pt x="128" y="24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7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104"/>
                <p:cNvSpPr>
                  <a:spLocks/>
                </p:cNvSpPr>
                <p:nvPr/>
              </p:nvSpPr>
              <p:spPr bwMode="auto">
                <a:xfrm>
                  <a:off x="619" y="1581"/>
                  <a:ext cx="128" cy="45"/>
                </a:xfrm>
                <a:custGeom>
                  <a:avLst/>
                  <a:gdLst/>
                  <a:ahLst/>
                  <a:cxnLst>
                    <a:cxn ang="0">
                      <a:pos x="128" y="10"/>
                    </a:cxn>
                    <a:cxn ang="0">
                      <a:pos x="100" y="0"/>
                    </a:cxn>
                    <a:cxn ang="0">
                      <a:pos x="33" y="29"/>
                    </a:cxn>
                    <a:cxn ang="0">
                      <a:pos x="0" y="19"/>
                    </a:cxn>
                    <a:cxn ang="0">
                      <a:pos x="17" y="45"/>
                    </a:cxn>
                    <a:cxn ang="0">
                      <a:pos x="100" y="45"/>
                    </a:cxn>
                    <a:cxn ang="0">
                      <a:pos x="64" y="36"/>
                    </a:cxn>
                    <a:cxn ang="0">
                      <a:pos x="128" y="10"/>
                    </a:cxn>
                  </a:cxnLst>
                  <a:rect l="0" t="0" r="r" b="b"/>
                  <a:pathLst>
                    <a:path w="128" h="45">
                      <a:moveTo>
                        <a:pt x="128" y="10"/>
                      </a:moveTo>
                      <a:lnTo>
                        <a:pt x="100" y="0"/>
                      </a:lnTo>
                      <a:lnTo>
                        <a:pt x="33" y="29"/>
                      </a:lnTo>
                      <a:lnTo>
                        <a:pt x="0" y="19"/>
                      </a:lnTo>
                      <a:lnTo>
                        <a:pt x="17" y="45"/>
                      </a:lnTo>
                      <a:lnTo>
                        <a:pt x="100" y="45"/>
                      </a:lnTo>
                      <a:lnTo>
                        <a:pt x="64" y="36"/>
                      </a:lnTo>
                      <a:lnTo>
                        <a:pt x="12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105"/>
                <p:cNvSpPr>
                  <a:spLocks/>
                </p:cNvSpPr>
                <p:nvPr/>
              </p:nvSpPr>
              <p:spPr bwMode="auto">
                <a:xfrm>
                  <a:off x="619" y="1581"/>
                  <a:ext cx="128" cy="45"/>
                </a:xfrm>
                <a:custGeom>
                  <a:avLst/>
                  <a:gdLst/>
                  <a:ahLst/>
                  <a:cxnLst>
                    <a:cxn ang="0">
                      <a:pos x="128" y="10"/>
                    </a:cxn>
                    <a:cxn ang="0">
                      <a:pos x="100" y="0"/>
                    </a:cxn>
                    <a:cxn ang="0">
                      <a:pos x="33" y="29"/>
                    </a:cxn>
                    <a:cxn ang="0">
                      <a:pos x="0" y="19"/>
                    </a:cxn>
                    <a:cxn ang="0">
                      <a:pos x="17" y="45"/>
                    </a:cxn>
                    <a:cxn ang="0">
                      <a:pos x="100" y="45"/>
                    </a:cxn>
                    <a:cxn ang="0">
                      <a:pos x="64" y="36"/>
                    </a:cxn>
                    <a:cxn ang="0">
                      <a:pos x="128" y="10"/>
                    </a:cxn>
                  </a:cxnLst>
                  <a:rect l="0" t="0" r="r" b="b"/>
                  <a:pathLst>
                    <a:path w="128" h="45">
                      <a:moveTo>
                        <a:pt x="128" y="10"/>
                      </a:moveTo>
                      <a:lnTo>
                        <a:pt x="100" y="0"/>
                      </a:lnTo>
                      <a:lnTo>
                        <a:pt x="33" y="29"/>
                      </a:lnTo>
                      <a:lnTo>
                        <a:pt x="0" y="19"/>
                      </a:lnTo>
                      <a:lnTo>
                        <a:pt x="17" y="45"/>
                      </a:lnTo>
                      <a:lnTo>
                        <a:pt x="100" y="45"/>
                      </a:lnTo>
                      <a:lnTo>
                        <a:pt x="64" y="36"/>
                      </a:lnTo>
                      <a:lnTo>
                        <a:pt x="12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06"/>
                <p:cNvSpPr>
                  <a:spLocks/>
                </p:cNvSpPr>
                <p:nvPr/>
              </p:nvSpPr>
              <p:spPr bwMode="auto">
                <a:xfrm>
                  <a:off x="626" y="1529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9" y="0"/>
                    </a:cxn>
                    <a:cxn ang="0">
                      <a:pos x="98" y="26"/>
                    </a:cxn>
                    <a:cxn ang="0">
                      <a:pos x="128" y="19"/>
                    </a:cxn>
                    <a:cxn ang="0">
                      <a:pos x="112" y="43"/>
                    </a:cxn>
                    <a:cxn ang="0">
                      <a:pos x="31" y="43"/>
                    </a:cxn>
                    <a:cxn ang="0">
                      <a:pos x="64" y="35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8" h="43">
                      <a:moveTo>
                        <a:pt x="0" y="9"/>
                      </a:moveTo>
                      <a:lnTo>
                        <a:pt x="29" y="0"/>
                      </a:lnTo>
                      <a:lnTo>
                        <a:pt x="98" y="26"/>
                      </a:lnTo>
                      <a:lnTo>
                        <a:pt x="128" y="19"/>
                      </a:lnTo>
                      <a:lnTo>
                        <a:pt x="112" y="43"/>
                      </a:lnTo>
                      <a:lnTo>
                        <a:pt x="31" y="43"/>
                      </a:lnTo>
                      <a:lnTo>
                        <a:pt x="64" y="3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07"/>
                <p:cNvSpPr>
                  <a:spLocks/>
                </p:cNvSpPr>
                <p:nvPr/>
              </p:nvSpPr>
              <p:spPr bwMode="auto">
                <a:xfrm>
                  <a:off x="626" y="1529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9" y="0"/>
                    </a:cxn>
                    <a:cxn ang="0">
                      <a:pos x="98" y="26"/>
                    </a:cxn>
                    <a:cxn ang="0">
                      <a:pos x="128" y="19"/>
                    </a:cxn>
                    <a:cxn ang="0">
                      <a:pos x="112" y="43"/>
                    </a:cxn>
                    <a:cxn ang="0">
                      <a:pos x="31" y="43"/>
                    </a:cxn>
                    <a:cxn ang="0">
                      <a:pos x="64" y="35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28" h="43">
                      <a:moveTo>
                        <a:pt x="0" y="9"/>
                      </a:moveTo>
                      <a:lnTo>
                        <a:pt x="29" y="0"/>
                      </a:lnTo>
                      <a:lnTo>
                        <a:pt x="98" y="26"/>
                      </a:lnTo>
                      <a:lnTo>
                        <a:pt x="128" y="19"/>
                      </a:lnTo>
                      <a:lnTo>
                        <a:pt x="112" y="43"/>
                      </a:lnTo>
                      <a:lnTo>
                        <a:pt x="31" y="43"/>
                      </a:lnTo>
                      <a:lnTo>
                        <a:pt x="64" y="3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08"/>
                <p:cNvSpPr>
                  <a:spLocks/>
                </p:cNvSpPr>
                <p:nvPr/>
              </p:nvSpPr>
              <p:spPr bwMode="auto">
                <a:xfrm>
                  <a:off x="754" y="1586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128" y="33"/>
                    </a:cxn>
                    <a:cxn ang="0">
                      <a:pos x="100" y="43"/>
                    </a:cxn>
                    <a:cxn ang="0">
                      <a:pos x="33" y="14"/>
                    </a:cxn>
                    <a:cxn ang="0">
                      <a:pos x="0" y="24"/>
                    </a:cxn>
                    <a:cxn ang="0">
                      <a:pos x="17" y="0"/>
                    </a:cxn>
                    <a:cxn ang="0">
                      <a:pos x="100" y="0"/>
                    </a:cxn>
                    <a:cxn ang="0">
                      <a:pos x="64" y="7"/>
                    </a:cxn>
                    <a:cxn ang="0">
                      <a:pos x="128" y="33"/>
                    </a:cxn>
                  </a:cxnLst>
                  <a:rect l="0" t="0" r="r" b="b"/>
                  <a:pathLst>
                    <a:path w="128" h="43">
                      <a:moveTo>
                        <a:pt x="128" y="33"/>
                      </a:moveTo>
                      <a:lnTo>
                        <a:pt x="100" y="43"/>
                      </a:lnTo>
                      <a:lnTo>
                        <a:pt x="33" y="14"/>
                      </a:lnTo>
                      <a:lnTo>
                        <a:pt x="0" y="24"/>
                      </a:lnTo>
                      <a:lnTo>
                        <a:pt x="17" y="0"/>
                      </a:lnTo>
                      <a:lnTo>
                        <a:pt x="100" y="0"/>
                      </a:lnTo>
                      <a:lnTo>
                        <a:pt x="64" y="7"/>
                      </a:lnTo>
                      <a:lnTo>
                        <a:pt x="12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09"/>
                <p:cNvSpPr>
                  <a:spLocks/>
                </p:cNvSpPr>
                <p:nvPr/>
              </p:nvSpPr>
              <p:spPr bwMode="auto">
                <a:xfrm>
                  <a:off x="754" y="1586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128" y="33"/>
                    </a:cxn>
                    <a:cxn ang="0">
                      <a:pos x="100" y="43"/>
                    </a:cxn>
                    <a:cxn ang="0">
                      <a:pos x="33" y="14"/>
                    </a:cxn>
                    <a:cxn ang="0">
                      <a:pos x="0" y="24"/>
                    </a:cxn>
                    <a:cxn ang="0">
                      <a:pos x="17" y="0"/>
                    </a:cxn>
                    <a:cxn ang="0">
                      <a:pos x="100" y="0"/>
                    </a:cxn>
                    <a:cxn ang="0">
                      <a:pos x="64" y="7"/>
                    </a:cxn>
                    <a:cxn ang="0">
                      <a:pos x="128" y="33"/>
                    </a:cxn>
                  </a:cxnLst>
                  <a:rect l="0" t="0" r="r" b="b"/>
                  <a:pathLst>
                    <a:path w="128" h="43">
                      <a:moveTo>
                        <a:pt x="128" y="33"/>
                      </a:moveTo>
                      <a:lnTo>
                        <a:pt x="100" y="43"/>
                      </a:lnTo>
                      <a:lnTo>
                        <a:pt x="33" y="14"/>
                      </a:lnTo>
                      <a:lnTo>
                        <a:pt x="0" y="24"/>
                      </a:lnTo>
                      <a:lnTo>
                        <a:pt x="17" y="0"/>
                      </a:lnTo>
                      <a:lnTo>
                        <a:pt x="100" y="0"/>
                      </a:lnTo>
                      <a:lnTo>
                        <a:pt x="64" y="7"/>
                      </a:lnTo>
                      <a:lnTo>
                        <a:pt x="128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0"/>
              <p:cNvGrpSpPr>
                <a:grpSpLocks/>
              </p:cNvGrpSpPr>
              <p:nvPr/>
            </p:nvGrpSpPr>
            <p:grpSpPr bwMode="auto">
              <a:xfrm>
                <a:off x="622" y="1531"/>
                <a:ext cx="267" cy="100"/>
                <a:chOff x="622" y="1531"/>
                <a:chExt cx="267" cy="100"/>
              </a:xfrm>
            </p:grpSpPr>
            <p:sp>
              <p:nvSpPr>
                <p:cNvPr id="70" name="Freeform 111"/>
                <p:cNvSpPr>
                  <a:spLocks/>
                </p:cNvSpPr>
                <p:nvPr/>
              </p:nvSpPr>
              <p:spPr bwMode="auto">
                <a:xfrm>
                  <a:off x="761" y="1533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29" y="43"/>
                    </a:cxn>
                    <a:cxn ang="0">
                      <a:pos x="98" y="15"/>
                    </a:cxn>
                    <a:cxn ang="0">
                      <a:pos x="128" y="24"/>
                    </a:cxn>
                    <a:cxn ang="0">
                      <a:pos x="112" y="0"/>
                    </a:cxn>
                    <a:cxn ang="0">
                      <a:pos x="31" y="0"/>
                    </a:cxn>
                    <a:cxn ang="0">
                      <a:pos x="64" y="8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28" h="43">
                      <a:moveTo>
                        <a:pt x="0" y="34"/>
                      </a:moveTo>
                      <a:lnTo>
                        <a:pt x="29" y="43"/>
                      </a:lnTo>
                      <a:lnTo>
                        <a:pt x="98" y="15"/>
                      </a:lnTo>
                      <a:lnTo>
                        <a:pt x="128" y="24"/>
                      </a:lnTo>
                      <a:lnTo>
                        <a:pt x="112" y="0"/>
                      </a:lnTo>
                      <a:lnTo>
                        <a:pt x="31" y="0"/>
                      </a:lnTo>
                      <a:lnTo>
                        <a:pt x="64" y="8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12"/>
                <p:cNvSpPr>
                  <a:spLocks/>
                </p:cNvSpPr>
                <p:nvPr/>
              </p:nvSpPr>
              <p:spPr bwMode="auto">
                <a:xfrm>
                  <a:off x="761" y="1533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29" y="43"/>
                    </a:cxn>
                    <a:cxn ang="0">
                      <a:pos x="98" y="15"/>
                    </a:cxn>
                    <a:cxn ang="0">
                      <a:pos x="128" y="24"/>
                    </a:cxn>
                    <a:cxn ang="0">
                      <a:pos x="112" y="0"/>
                    </a:cxn>
                    <a:cxn ang="0">
                      <a:pos x="31" y="0"/>
                    </a:cxn>
                    <a:cxn ang="0">
                      <a:pos x="64" y="8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28" h="43">
                      <a:moveTo>
                        <a:pt x="0" y="34"/>
                      </a:moveTo>
                      <a:lnTo>
                        <a:pt x="29" y="43"/>
                      </a:lnTo>
                      <a:lnTo>
                        <a:pt x="98" y="15"/>
                      </a:lnTo>
                      <a:lnTo>
                        <a:pt x="128" y="24"/>
                      </a:lnTo>
                      <a:lnTo>
                        <a:pt x="112" y="0"/>
                      </a:lnTo>
                      <a:lnTo>
                        <a:pt x="31" y="0"/>
                      </a:lnTo>
                      <a:lnTo>
                        <a:pt x="64" y="8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13"/>
                <p:cNvSpPr>
                  <a:spLocks/>
                </p:cNvSpPr>
                <p:nvPr/>
              </p:nvSpPr>
              <p:spPr bwMode="auto">
                <a:xfrm>
                  <a:off x="622" y="1583"/>
                  <a:ext cx="128" cy="46"/>
                </a:xfrm>
                <a:custGeom>
                  <a:avLst/>
                  <a:gdLst/>
                  <a:ahLst/>
                  <a:cxnLst>
                    <a:cxn ang="0">
                      <a:pos x="128" y="10"/>
                    </a:cxn>
                    <a:cxn ang="0">
                      <a:pos x="99" y="0"/>
                    </a:cxn>
                    <a:cxn ang="0">
                      <a:pos x="33" y="29"/>
                    </a:cxn>
                    <a:cxn ang="0">
                      <a:pos x="0" y="19"/>
                    </a:cxn>
                    <a:cxn ang="0">
                      <a:pos x="16" y="46"/>
                    </a:cxn>
                    <a:cxn ang="0">
                      <a:pos x="99" y="46"/>
                    </a:cxn>
                    <a:cxn ang="0">
                      <a:pos x="64" y="36"/>
                    </a:cxn>
                    <a:cxn ang="0">
                      <a:pos x="128" y="10"/>
                    </a:cxn>
                  </a:cxnLst>
                  <a:rect l="0" t="0" r="r" b="b"/>
                  <a:pathLst>
                    <a:path w="128" h="46">
                      <a:moveTo>
                        <a:pt x="128" y="10"/>
                      </a:moveTo>
                      <a:lnTo>
                        <a:pt x="99" y="0"/>
                      </a:lnTo>
                      <a:lnTo>
                        <a:pt x="33" y="29"/>
                      </a:lnTo>
                      <a:lnTo>
                        <a:pt x="0" y="19"/>
                      </a:lnTo>
                      <a:lnTo>
                        <a:pt x="16" y="46"/>
                      </a:lnTo>
                      <a:lnTo>
                        <a:pt x="99" y="46"/>
                      </a:lnTo>
                      <a:lnTo>
                        <a:pt x="64" y="36"/>
                      </a:lnTo>
                      <a:lnTo>
                        <a:pt x="128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114"/>
                <p:cNvSpPr>
                  <a:spLocks/>
                </p:cNvSpPr>
                <p:nvPr/>
              </p:nvSpPr>
              <p:spPr bwMode="auto">
                <a:xfrm>
                  <a:off x="622" y="1583"/>
                  <a:ext cx="128" cy="46"/>
                </a:xfrm>
                <a:custGeom>
                  <a:avLst/>
                  <a:gdLst/>
                  <a:ahLst/>
                  <a:cxnLst>
                    <a:cxn ang="0">
                      <a:pos x="128" y="10"/>
                    </a:cxn>
                    <a:cxn ang="0">
                      <a:pos x="99" y="0"/>
                    </a:cxn>
                    <a:cxn ang="0">
                      <a:pos x="33" y="29"/>
                    </a:cxn>
                    <a:cxn ang="0">
                      <a:pos x="0" y="19"/>
                    </a:cxn>
                    <a:cxn ang="0">
                      <a:pos x="16" y="46"/>
                    </a:cxn>
                    <a:cxn ang="0">
                      <a:pos x="99" y="46"/>
                    </a:cxn>
                    <a:cxn ang="0">
                      <a:pos x="64" y="36"/>
                    </a:cxn>
                    <a:cxn ang="0">
                      <a:pos x="128" y="10"/>
                    </a:cxn>
                  </a:cxnLst>
                  <a:rect l="0" t="0" r="r" b="b"/>
                  <a:pathLst>
                    <a:path w="128" h="46">
                      <a:moveTo>
                        <a:pt x="128" y="10"/>
                      </a:moveTo>
                      <a:lnTo>
                        <a:pt x="99" y="0"/>
                      </a:lnTo>
                      <a:lnTo>
                        <a:pt x="33" y="29"/>
                      </a:lnTo>
                      <a:lnTo>
                        <a:pt x="0" y="19"/>
                      </a:lnTo>
                      <a:lnTo>
                        <a:pt x="16" y="46"/>
                      </a:lnTo>
                      <a:lnTo>
                        <a:pt x="99" y="46"/>
                      </a:lnTo>
                      <a:lnTo>
                        <a:pt x="64" y="36"/>
                      </a:lnTo>
                      <a:lnTo>
                        <a:pt x="128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115"/>
                <p:cNvSpPr>
                  <a:spLocks/>
                </p:cNvSpPr>
                <p:nvPr/>
              </p:nvSpPr>
              <p:spPr bwMode="auto">
                <a:xfrm>
                  <a:off x="629" y="1531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8" y="0"/>
                    </a:cxn>
                    <a:cxn ang="0">
                      <a:pos x="97" y="26"/>
                    </a:cxn>
                    <a:cxn ang="0">
                      <a:pos x="128" y="19"/>
                    </a:cxn>
                    <a:cxn ang="0">
                      <a:pos x="111" y="43"/>
                    </a:cxn>
                    <a:cxn ang="0">
                      <a:pos x="31" y="43"/>
                    </a:cxn>
                    <a:cxn ang="0">
                      <a:pos x="64" y="36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8" h="43">
                      <a:moveTo>
                        <a:pt x="0" y="10"/>
                      </a:moveTo>
                      <a:lnTo>
                        <a:pt x="28" y="0"/>
                      </a:lnTo>
                      <a:lnTo>
                        <a:pt x="97" y="26"/>
                      </a:lnTo>
                      <a:lnTo>
                        <a:pt x="128" y="19"/>
                      </a:lnTo>
                      <a:lnTo>
                        <a:pt x="111" y="43"/>
                      </a:lnTo>
                      <a:lnTo>
                        <a:pt x="31" y="43"/>
                      </a:lnTo>
                      <a:lnTo>
                        <a:pt x="64" y="3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116"/>
                <p:cNvSpPr>
                  <a:spLocks/>
                </p:cNvSpPr>
                <p:nvPr/>
              </p:nvSpPr>
              <p:spPr bwMode="auto">
                <a:xfrm>
                  <a:off x="629" y="1531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8" y="0"/>
                    </a:cxn>
                    <a:cxn ang="0">
                      <a:pos x="97" y="26"/>
                    </a:cxn>
                    <a:cxn ang="0">
                      <a:pos x="128" y="19"/>
                    </a:cxn>
                    <a:cxn ang="0">
                      <a:pos x="111" y="43"/>
                    </a:cxn>
                    <a:cxn ang="0">
                      <a:pos x="31" y="43"/>
                    </a:cxn>
                    <a:cxn ang="0">
                      <a:pos x="64" y="36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128" h="43">
                      <a:moveTo>
                        <a:pt x="0" y="10"/>
                      </a:moveTo>
                      <a:lnTo>
                        <a:pt x="28" y="0"/>
                      </a:lnTo>
                      <a:lnTo>
                        <a:pt x="97" y="26"/>
                      </a:lnTo>
                      <a:lnTo>
                        <a:pt x="128" y="19"/>
                      </a:lnTo>
                      <a:lnTo>
                        <a:pt x="111" y="43"/>
                      </a:lnTo>
                      <a:lnTo>
                        <a:pt x="31" y="43"/>
                      </a:lnTo>
                      <a:lnTo>
                        <a:pt x="64" y="3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117"/>
                <p:cNvSpPr>
                  <a:spLocks/>
                </p:cNvSpPr>
                <p:nvPr/>
              </p:nvSpPr>
              <p:spPr bwMode="auto">
                <a:xfrm>
                  <a:off x="757" y="1588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128" y="34"/>
                    </a:cxn>
                    <a:cxn ang="0">
                      <a:pos x="99" y="43"/>
                    </a:cxn>
                    <a:cxn ang="0">
                      <a:pos x="33" y="14"/>
                    </a:cxn>
                    <a:cxn ang="0">
                      <a:pos x="0" y="24"/>
                    </a:cxn>
                    <a:cxn ang="0">
                      <a:pos x="16" y="0"/>
                    </a:cxn>
                    <a:cxn ang="0">
                      <a:pos x="99" y="0"/>
                    </a:cxn>
                    <a:cxn ang="0">
                      <a:pos x="64" y="7"/>
                    </a:cxn>
                    <a:cxn ang="0">
                      <a:pos x="128" y="34"/>
                    </a:cxn>
                  </a:cxnLst>
                  <a:rect l="0" t="0" r="r" b="b"/>
                  <a:pathLst>
                    <a:path w="128" h="43">
                      <a:moveTo>
                        <a:pt x="128" y="34"/>
                      </a:moveTo>
                      <a:lnTo>
                        <a:pt x="99" y="43"/>
                      </a:lnTo>
                      <a:lnTo>
                        <a:pt x="33" y="14"/>
                      </a:lnTo>
                      <a:lnTo>
                        <a:pt x="0" y="24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4" y="7"/>
                      </a:lnTo>
                      <a:lnTo>
                        <a:pt x="128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118"/>
                <p:cNvSpPr>
                  <a:spLocks/>
                </p:cNvSpPr>
                <p:nvPr/>
              </p:nvSpPr>
              <p:spPr bwMode="auto">
                <a:xfrm>
                  <a:off x="757" y="1588"/>
                  <a:ext cx="128" cy="43"/>
                </a:xfrm>
                <a:custGeom>
                  <a:avLst/>
                  <a:gdLst/>
                  <a:ahLst/>
                  <a:cxnLst>
                    <a:cxn ang="0">
                      <a:pos x="128" y="34"/>
                    </a:cxn>
                    <a:cxn ang="0">
                      <a:pos x="99" y="43"/>
                    </a:cxn>
                    <a:cxn ang="0">
                      <a:pos x="33" y="14"/>
                    </a:cxn>
                    <a:cxn ang="0">
                      <a:pos x="0" y="24"/>
                    </a:cxn>
                    <a:cxn ang="0">
                      <a:pos x="16" y="0"/>
                    </a:cxn>
                    <a:cxn ang="0">
                      <a:pos x="99" y="0"/>
                    </a:cxn>
                    <a:cxn ang="0">
                      <a:pos x="64" y="7"/>
                    </a:cxn>
                    <a:cxn ang="0">
                      <a:pos x="128" y="34"/>
                    </a:cxn>
                  </a:cxnLst>
                  <a:rect l="0" t="0" r="r" b="b"/>
                  <a:pathLst>
                    <a:path w="128" h="43">
                      <a:moveTo>
                        <a:pt x="128" y="34"/>
                      </a:moveTo>
                      <a:lnTo>
                        <a:pt x="99" y="43"/>
                      </a:lnTo>
                      <a:lnTo>
                        <a:pt x="33" y="14"/>
                      </a:lnTo>
                      <a:lnTo>
                        <a:pt x="0" y="24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4" y="7"/>
                      </a:lnTo>
                      <a:lnTo>
                        <a:pt x="128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6" name="Line 119"/>
            <p:cNvSpPr>
              <a:spLocks noChangeShapeType="1"/>
            </p:cNvSpPr>
            <p:nvPr/>
          </p:nvSpPr>
          <p:spPr bwMode="auto">
            <a:xfrm>
              <a:off x="560" y="1579"/>
              <a:ext cx="1" cy="95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20"/>
            <p:cNvSpPr>
              <a:spLocks noChangeShapeType="1"/>
            </p:cNvSpPr>
            <p:nvPr/>
          </p:nvSpPr>
          <p:spPr bwMode="auto">
            <a:xfrm>
              <a:off x="949" y="1579"/>
              <a:ext cx="1" cy="95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Text Box 50"/>
          <p:cNvSpPr txBox="1">
            <a:spLocks noChangeArrowheads="1"/>
          </p:cNvSpPr>
          <p:nvPr/>
        </p:nvSpPr>
        <p:spPr bwMode="auto">
          <a:xfrm>
            <a:off x="921068" y="2314809"/>
            <a:ext cx="2047875" cy="264163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ForwardingConstruct</a:t>
            </a:r>
            <a:endParaRPr lang="en-GB" sz="1600" dirty="0"/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>
            <a:off x="3912042" y="2330539"/>
            <a:ext cx="4986500" cy="259798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ForwardingConstruct</a:t>
            </a:r>
            <a:endParaRPr lang="en-GB" sz="1600" dirty="0"/>
          </a:p>
        </p:txBody>
      </p:sp>
      <p:sp>
        <p:nvSpPr>
          <p:cNvPr id="102" name="Freeform 101"/>
          <p:cNvSpPr/>
          <p:nvPr/>
        </p:nvSpPr>
        <p:spPr>
          <a:xfrm>
            <a:off x="3983603" y="4011433"/>
            <a:ext cx="4937760" cy="369735"/>
          </a:xfrm>
          <a:custGeom>
            <a:avLst/>
            <a:gdLst>
              <a:gd name="connsiteX0" fmla="*/ 0 w 4937760"/>
              <a:gd name="connsiteY0" fmla="*/ 266369 h 369735"/>
              <a:gd name="connsiteX1" fmla="*/ 389614 w 4937760"/>
              <a:gd name="connsiteY1" fmla="*/ 337930 h 369735"/>
              <a:gd name="connsiteX2" fmla="*/ 842839 w 4937760"/>
              <a:gd name="connsiteY2" fmla="*/ 361784 h 369735"/>
              <a:gd name="connsiteX3" fmla="*/ 1725434 w 4937760"/>
              <a:gd name="connsiteY3" fmla="*/ 290223 h 369735"/>
              <a:gd name="connsiteX4" fmla="*/ 2934032 w 4937760"/>
              <a:gd name="connsiteY4" fmla="*/ 75537 h 369735"/>
              <a:gd name="connsiteX5" fmla="*/ 3951799 w 4937760"/>
              <a:gd name="connsiteY5" fmla="*/ 19878 h 369735"/>
              <a:gd name="connsiteX6" fmla="*/ 4937760 w 4937760"/>
              <a:gd name="connsiteY6" fmla="*/ 194807 h 36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760" h="369735">
                <a:moveTo>
                  <a:pt x="0" y="266369"/>
                </a:moveTo>
                <a:cubicBezTo>
                  <a:pt x="124570" y="294198"/>
                  <a:pt x="249141" y="322028"/>
                  <a:pt x="389614" y="337930"/>
                </a:cubicBezTo>
                <a:cubicBezTo>
                  <a:pt x="530087" y="353832"/>
                  <a:pt x="620202" y="369735"/>
                  <a:pt x="842839" y="361784"/>
                </a:cubicBezTo>
                <a:cubicBezTo>
                  <a:pt x="1065476" y="353833"/>
                  <a:pt x="1376902" y="337931"/>
                  <a:pt x="1725434" y="290223"/>
                </a:cubicBezTo>
                <a:cubicBezTo>
                  <a:pt x="2073966" y="242515"/>
                  <a:pt x="2562971" y="120595"/>
                  <a:pt x="2934032" y="75537"/>
                </a:cubicBezTo>
                <a:cubicBezTo>
                  <a:pt x="3305093" y="30480"/>
                  <a:pt x="3617845" y="0"/>
                  <a:pt x="3951799" y="19878"/>
                </a:cubicBezTo>
                <a:cubicBezTo>
                  <a:pt x="4285753" y="39756"/>
                  <a:pt x="4611756" y="117281"/>
                  <a:pt x="4937760" y="194807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ine 3"/>
          <p:cNvSpPr>
            <a:spLocks noChangeShapeType="1"/>
          </p:cNvSpPr>
          <p:nvPr/>
        </p:nvSpPr>
        <p:spPr bwMode="auto">
          <a:xfrm flipH="1" flipV="1">
            <a:off x="2870200" y="4068730"/>
            <a:ext cx="965200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10"/>
          <p:cNvSpPr>
            <a:spLocks noChangeShapeType="1"/>
          </p:cNvSpPr>
          <p:nvPr/>
        </p:nvSpPr>
        <p:spPr bwMode="auto">
          <a:xfrm flipV="1">
            <a:off x="861848" y="4067493"/>
            <a:ext cx="1752" cy="472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90"/>
          <p:cNvSpPr>
            <a:spLocks noChangeShapeType="1"/>
          </p:cNvSpPr>
          <p:nvPr/>
        </p:nvSpPr>
        <p:spPr bwMode="auto">
          <a:xfrm flipV="1">
            <a:off x="8607972" y="4199255"/>
            <a:ext cx="318541" cy="56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8261131" y="4751454"/>
            <a:ext cx="601209" cy="36933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b="1" i="1" dirty="0" smtClean="0"/>
              <a:t>UNI</a:t>
            </a:r>
          </a:p>
        </p:txBody>
      </p:sp>
      <p:sp>
        <p:nvSpPr>
          <p:cNvPr id="111" name="Line 94"/>
          <p:cNvSpPr>
            <a:spLocks noChangeShapeType="1"/>
          </p:cNvSpPr>
          <p:nvPr/>
        </p:nvSpPr>
        <p:spPr bwMode="auto">
          <a:xfrm flipH="1">
            <a:off x="438150" y="3989705"/>
            <a:ext cx="455613" cy="112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Rectangle 121"/>
          <p:cNvSpPr>
            <a:spLocks noChangeArrowheads="1"/>
          </p:cNvSpPr>
          <p:nvPr/>
        </p:nvSpPr>
        <p:spPr bwMode="auto">
          <a:xfrm>
            <a:off x="365124" y="4069080"/>
            <a:ext cx="194469" cy="8382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H="1" flipV="1">
            <a:off x="3016469" y="4114799"/>
            <a:ext cx="0" cy="877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 Box 37"/>
          <p:cNvSpPr txBox="1">
            <a:spLocks noChangeArrowheads="1"/>
          </p:cNvSpPr>
          <p:nvPr/>
        </p:nvSpPr>
        <p:spPr bwMode="auto">
          <a:xfrm>
            <a:off x="2343150" y="5015378"/>
            <a:ext cx="776175" cy="36933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b="1" i="1" dirty="0" smtClean="0"/>
              <a:t>I-NNI </a:t>
            </a:r>
            <a:endParaRPr lang="en-GB" b="1" i="1" dirty="0"/>
          </a:p>
        </p:txBody>
      </p:sp>
      <p:sp>
        <p:nvSpPr>
          <p:cNvPr id="117" name="Rectangle 121"/>
          <p:cNvSpPr>
            <a:spLocks noChangeArrowheads="1"/>
          </p:cNvSpPr>
          <p:nvPr/>
        </p:nvSpPr>
        <p:spPr bwMode="auto">
          <a:xfrm>
            <a:off x="8799509" y="4078606"/>
            <a:ext cx="194469" cy="8382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822324" y="3980180"/>
            <a:ext cx="194469" cy="8382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>
            <a:off x="5770881" y="5003312"/>
            <a:ext cx="1601761" cy="304798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/>
              <a:t>ForwardingDomain</a:t>
            </a:r>
            <a:endParaRPr lang="en-US" sz="1400" dirty="0"/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569310" y="4558945"/>
            <a:ext cx="584200" cy="36933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b="1" i="1" dirty="0" smtClean="0"/>
              <a:t>UNI</a:t>
            </a:r>
            <a:endParaRPr lang="en-GB" b="1" i="1" dirty="0"/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877090" y="4891334"/>
            <a:ext cx="538930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LTP</a:t>
            </a:r>
            <a:endParaRPr lang="en-GB" sz="1600" i="1" dirty="0"/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8418262" y="5096286"/>
            <a:ext cx="538930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1600" i="1" dirty="0" smtClean="0"/>
              <a:t>LTP</a:t>
            </a:r>
            <a:endParaRPr lang="en-GB" sz="1600" i="1" dirty="0"/>
          </a:p>
        </p:txBody>
      </p:sp>
      <p:sp>
        <p:nvSpPr>
          <p:cNvPr id="126" name="Freeform 125"/>
          <p:cNvSpPr/>
          <p:nvPr/>
        </p:nvSpPr>
        <p:spPr>
          <a:xfrm>
            <a:off x="1009934" y="3933967"/>
            <a:ext cx="1890215" cy="136478"/>
          </a:xfrm>
          <a:custGeom>
            <a:avLst/>
            <a:gdLst>
              <a:gd name="connsiteX0" fmla="*/ 0 w 1890215"/>
              <a:gd name="connsiteY0" fmla="*/ 85299 h 136478"/>
              <a:gd name="connsiteX1" fmla="*/ 566382 w 1890215"/>
              <a:gd name="connsiteY1" fmla="*/ 10236 h 136478"/>
              <a:gd name="connsiteX2" fmla="*/ 1139588 w 1890215"/>
              <a:gd name="connsiteY2" fmla="*/ 23884 h 136478"/>
              <a:gd name="connsiteX3" fmla="*/ 1589965 w 1890215"/>
              <a:gd name="connsiteY3" fmla="*/ 119418 h 136478"/>
              <a:gd name="connsiteX4" fmla="*/ 1890215 w 1890215"/>
              <a:gd name="connsiteY4" fmla="*/ 126242 h 1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215" h="136478">
                <a:moveTo>
                  <a:pt x="0" y="85299"/>
                </a:moveTo>
                <a:cubicBezTo>
                  <a:pt x="188225" y="52885"/>
                  <a:pt x="376451" y="20472"/>
                  <a:pt x="566382" y="10236"/>
                </a:cubicBezTo>
                <a:cubicBezTo>
                  <a:pt x="756313" y="0"/>
                  <a:pt x="968991" y="5687"/>
                  <a:pt x="1139588" y="23884"/>
                </a:cubicBezTo>
                <a:cubicBezTo>
                  <a:pt x="1310185" y="42081"/>
                  <a:pt x="1464861" y="102358"/>
                  <a:pt x="1589965" y="119418"/>
                </a:cubicBezTo>
                <a:cubicBezTo>
                  <a:pt x="1715069" y="136478"/>
                  <a:pt x="1802642" y="131360"/>
                  <a:pt x="1890215" y="126242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1031443" y="4008255"/>
            <a:ext cx="7739482" cy="512065"/>
          </a:xfrm>
          <a:custGeom>
            <a:avLst/>
            <a:gdLst>
              <a:gd name="connsiteX0" fmla="*/ 0 w 7739482"/>
              <a:gd name="connsiteY0" fmla="*/ 84125 h 512065"/>
              <a:gd name="connsiteX1" fmla="*/ 490119 w 7739482"/>
              <a:gd name="connsiteY1" fmla="*/ 10973 h 512065"/>
              <a:gd name="connsiteX2" fmla="*/ 943661 w 7739482"/>
              <a:gd name="connsiteY2" fmla="*/ 18289 h 512065"/>
              <a:gd name="connsiteX3" fmla="*/ 1455725 w 7739482"/>
              <a:gd name="connsiteY3" fmla="*/ 98756 h 512065"/>
              <a:gd name="connsiteX4" fmla="*/ 1843431 w 7739482"/>
              <a:gd name="connsiteY4" fmla="*/ 179223 h 512065"/>
              <a:gd name="connsiteX5" fmla="*/ 2494483 w 7739482"/>
              <a:gd name="connsiteY5" fmla="*/ 296266 h 512065"/>
              <a:gd name="connsiteX6" fmla="*/ 3057754 w 7739482"/>
              <a:gd name="connsiteY6" fmla="*/ 384049 h 512065"/>
              <a:gd name="connsiteX7" fmla="*/ 4067251 w 7739482"/>
              <a:gd name="connsiteY7" fmla="*/ 501092 h 512065"/>
              <a:gd name="connsiteX8" fmla="*/ 5062119 w 7739482"/>
              <a:gd name="connsiteY8" fmla="*/ 318212 h 512065"/>
              <a:gd name="connsiteX9" fmla="*/ 6086247 w 7739482"/>
              <a:gd name="connsiteY9" fmla="*/ 157277 h 512065"/>
              <a:gd name="connsiteX10" fmla="*/ 7081114 w 7739482"/>
              <a:gd name="connsiteY10" fmla="*/ 135332 h 512065"/>
              <a:gd name="connsiteX11" fmla="*/ 7739482 w 7739482"/>
              <a:gd name="connsiteY11" fmla="*/ 223114 h 51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39482" h="512065">
                <a:moveTo>
                  <a:pt x="0" y="84125"/>
                </a:moveTo>
                <a:cubicBezTo>
                  <a:pt x="166421" y="53035"/>
                  <a:pt x="332842" y="21946"/>
                  <a:pt x="490119" y="10973"/>
                </a:cubicBezTo>
                <a:cubicBezTo>
                  <a:pt x="647396" y="0"/>
                  <a:pt x="782727" y="3659"/>
                  <a:pt x="943661" y="18289"/>
                </a:cubicBezTo>
                <a:cubicBezTo>
                  <a:pt x="1104595" y="32919"/>
                  <a:pt x="1305763" y="71934"/>
                  <a:pt x="1455725" y="98756"/>
                </a:cubicBezTo>
                <a:cubicBezTo>
                  <a:pt x="1605687" y="125578"/>
                  <a:pt x="1670305" y="146305"/>
                  <a:pt x="1843431" y="179223"/>
                </a:cubicBezTo>
                <a:cubicBezTo>
                  <a:pt x="2016557" y="212141"/>
                  <a:pt x="2292096" y="262128"/>
                  <a:pt x="2494483" y="296266"/>
                </a:cubicBezTo>
                <a:cubicBezTo>
                  <a:pt x="2696870" y="330404"/>
                  <a:pt x="2795626" y="349911"/>
                  <a:pt x="3057754" y="384049"/>
                </a:cubicBezTo>
                <a:cubicBezTo>
                  <a:pt x="3319882" y="418187"/>
                  <a:pt x="3733190" y="512065"/>
                  <a:pt x="4067251" y="501092"/>
                </a:cubicBezTo>
                <a:cubicBezTo>
                  <a:pt x="4401312" y="490119"/>
                  <a:pt x="4725620" y="375515"/>
                  <a:pt x="5062119" y="318212"/>
                </a:cubicBezTo>
                <a:cubicBezTo>
                  <a:pt x="5398618" y="260909"/>
                  <a:pt x="5749748" y="187757"/>
                  <a:pt x="6086247" y="157277"/>
                </a:cubicBezTo>
                <a:cubicBezTo>
                  <a:pt x="6422746" y="126797"/>
                  <a:pt x="6805575" y="124359"/>
                  <a:pt x="7081114" y="135332"/>
                </a:cubicBezTo>
                <a:cubicBezTo>
                  <a:pt x="7356653" y="146305"/>
                  <a:pt x="7548067" y="184709"/>
                  <a:pt x="7739482" y="22311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ular Callout 129"/>
          <p:cNvSpPr/>
          <p:nvPr/>
        </p:nvSpPr>
        <p:spPr>
          <a:xfrm>
            <a:off x="50799" y="769472"/>
            <a:ext cx="2545609" cy="612760"/>
          </a:xfrm>
          <a:prstGeom prst="wedgeRoundRectCallout">
            <a:avLst>
              <a:gd name="adj1" fmla="val 19304"/>
              <a:gd name="adj2" fmla="val -27515"/>
              <a:gd name="adj3" fmla="val 16667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managed object classes </a:t>
            </a:r>
            <a:r>
              <a:rPr lang="en-US" sz="1400" dirty="0" smtClean="0">
                <a:solidFill>
                  <a:schemeClr val="tx1"/>
                </a:solidFill>
              </a:rPr>
              <a:t>at Service level (Legato, Interlude)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1" name="Rounded Rectangular Callout 130"/>
          <p:cNvSpPr/>
          <p:nvPr/>
        </p:nvSpPr>
        <p:spPr>
          <a:xfrm>
            <a:off x="38100" y="5471854"/>
            <a:ext cx="2202710" cy="612760"/>
          </a:xfrm>
          <a:prstGeom prst="wedgeRoundRectCallout">
            <a:avLst>
              <a:gd name="adj1" fmla="val 19304"/>
              <a:gd name="adj2" fmla="val -2751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managed object classes </a:t>
            </a:r>
            <a:r>
              <a:rPr lang="en-US" sz="1400" dirty="0" smtClean="0">
                <a:solidFill>
                  <a:schemeClr val="tx1"/>
                </a:solidFill>
              </a:rPr>
              <a:t>at Resource level (Presto)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2" name="Text Box 37"/>
          <p:cNvSpPr txBox="1">
            <a:spLocks noChangeArrowheads="1"/>
          </p:cNvSpPr>
          <p:nvPr/>
        </p:nvSpPr>
        <p:spPr bwMode="auto">
          <a:xfrm>
            <a:off x="3578115" y="4999613"/>
            <a:ext cx="776175" cy="369332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b="1" i="1" dirty="0" smtClean="0"/>
              <a:t>I-NNI </a:t>
            </a:r>
            <a:endParaRPr lang="en-GB" b="1" i="1" dirty="0"/>
          </a:p>
        </p:txBody>
      </p:sp>
      <p:sp>
        <p:nvSpPr>
          <p:cNvPr id="133" name="Rectangle 121"/>
          <p:cNvSpPr>
            <a:spLocks noChangeArrowheads="1"/>
          </p:cNvSpPr>
          <p:nvPr/>
        </p:nvSpPr>
        <p:spPr bwMode="auto">
          <a:xfrm>
            <a:off x="3817133" y="4231962"/>
            <a:ext cx="194469" cy="838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21"/>
          <p:cNvSpPr>
            <a:spLocks noChangeArrowheads="1"/>
          </p:cNvSpPr>
          <p:nvPr/>
        </p:nvSpPr>
        <p:spPr bwMode="auto">
          <a:xfrm>
            <a:off x="2930443" y="4045916"/>
            <a:ext cx="194469" cy="8382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34"/>
          <p:cNvSpPr>
            <a:spLocks noChangeShapeType="1"/>
          </p:cNvSpPr>
          <p:nvPr/>
        </p:nvSpPr>
        <p:spPr bwMode="auto">
          <a:xfrm flipH="1" flipV="1">
            <a:off x="3911077" y="4290950"/>
            <a:ext cx="0" cy="6966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36926" y="6073228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Based on ONF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US" dirty="0" smtClean="0"/>
              <a:t>Modeling in the MEF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4 Types of Modeling driven from LSO Engineering Methodology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Business Process Modeling     </a:t>
            </a:r>
            <a:r>
              <a:rPr lang="en-US" sz="2400" dirty="0" smtClean="0"/>
              <a:t>Defines the overall process flows relevant to LSO, i.e. MEF 50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Common Protocol Neutral Modeling  </a:t>
            </a:r>
            <a:r>
              <a:rPr lang="en-US" sz="2400" dirty="0" smtClean="0"/>
              <a:t>Defines the MEF Core static model and extensions in the product / service / resource domains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Interface Specific Modeling   </a:t>
            </a:r>
            <a:r>
              <a:rPr lang="en-US" sz="2400" dirty="0" smtClean="0"/>
              <a:t>Defines “interface profiles” that characterize the dynamic behavior of specific interface functionality based on static model classes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API Specific Modeling   </a:t>
            </a:r>
            <a:r>
              <a:rPr lang="en-US" sz="2400" dirty="0" smtClean="0"/>
              <a:t>Defines functional interface specific “data models” (schema)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684212" lvl="2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395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LSO Engineering Methodology - Modeling</a:t>
            </a:r>
            <a:endParaRPr lang="en-US" sz="3600" dirty="0"/>
          </a:p>
        </p:txBody>
      </p:sp>
      <p:pic>
        <p:nvPicPr>
          <p:cNvPr id="3" name="Picture 2" descr="LSO_fig5Parts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913" y="1707223"/>
            <a:ext cx="4360363" cy="4360359"/>
          </a:xfrm>
          <a:prstGeom prst="rect">
            <a:avLst/>
          </a:prstGeom>
        </p:spPr>
      </p:pic>
      <p:pic>
        <p:nvPicPr>
          <p:cNvPr id="4" name="Picture 3" descr="LSO_fig5Parts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5618" y="5252443"/>
            <a:ext cx="781574" cy="7335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LSO_fig5Parts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0455" y="5122014"/>
            <a:ext cx="781574" cy="7335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LSO_fig5Parts-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1733" y="3767356"/>
            <a:ext cx="781574" cy="7335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LSO_fig5Parts-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5479" y="1502832"/>
            <a:ext cx="781574" cy="7335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 descr="LSO_fig5Parts-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6189" y="2222432"/>
            <a:ext cx="781574" cy="7335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LSO_fig5Parts-0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77278" y="2212148"/>
            <a:ext cx="781574" cy="733582"/>
          </a:xfrm>
          <a:prstGeom prst="rect">
            <a:avLst/>
          </a:prstGeom>
          <a:effectLst>
            <a:outerShdw blurRad="63500" dist="50800" dir="2700000">
              <a:srgbClr val="000000">
                <a:alpha val="28000"/>
              </a:srgbClr>
            </a:outerShdw>
          </a:effectLst>
        </p:spPr>
      </p:pic>
      <p:pic>
        <p:nvPicPr>
          <p:cNvPr id="10" name="Picture 9" descr="LSO_fig5Parts-0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3782151"/>
            <a:ext cx="781574" cy="7335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SO_fig5Parts-0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35778" y="2222432"/>
            <a:ext cx="781574" cy="7335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617353" y="3014289"/>
            <a:ext cx="1993248" cy="387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MEF Service Definitions</a:t>
            </a:r>
          </a:p>
          <a:p>
            <a:pPr algn="ctr"/>
            <a:r>
              <a:rPr lang="en-US" sz="1300" dirty="0" smtClean="0">
                <a:solidFill>
                  <a:prstClr val="black"/>
                </a:solidFill>
              </a:rPr>
              <a:t>(including virtualization)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7659" y="1761078"/>
            <a:ext cx="1828656" cy="3952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Common Information Models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3157" y="1042221"/>
            <a:ext cx="1993248" cy="486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LSO Reference</a:t>
            </a:r>
          </a:p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Architecture &amp; Framework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7337" y="4583997"/>
            <a:ext cx="1604063" cy="488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Business Process Flows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8805" y="6163923"/>
            <a:ext cx="1601995" cy="31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Interface Profiles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021" y="5855596"/>
            <a:ext cx="1929240" cy="31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API Specifications</a:t>
            </a:r>
          </a:p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&amp; Data Models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1569" y="4583998"/>
            <a:ext cx="1746194" cy="4882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Reference</a:t>
            </a:r>
          </a:p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Implementations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6081" y="1794792"/>
            <a:ext cx="1621074" cy="406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API  Implementations</a:t>
            </a:r>
          </a:p>
          <a:p>
            <a:pPr algn="ctr">
              <a:lnSpc>
                <a:spcPct val="88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Certifications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617350" y="2595732"/>
            <a:ext cx="582968" cy="0"/>
          </a:xfrm>
          <a:prstGeom prst="line">
            <a:avLst/>
          </a:prstGeom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07659" y="1727364"/>
            <a:ext cx="1828656" cy="1286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85474" y="5057328"/>
            <a:ext cx="1828656" cy="1286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21086" y="3733800"/>
            <a:ext cx="1828656" cy="1286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6914" y="5056881"/>
            <a:ext cx="1828656" cy="1286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US" dirty="0" smtClean="0"/>
              <a:t>MEF Modeling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Based on ONF Modeling Process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Core Modeling     </a:t>
            </a:r>
            <a:r>
              <a:rPr lang="en-US" sz="2400" dirty="0" smtClean="0"/>
              <a:t>Defines an “umbrella” model based on the TMF SID Product / Service / Resource domains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Working Group Specific   </a:t>
            </a:r>
            <a:r>
              <a:rPr lang="en-US" sz="2400" dirty="0" smtClean="0"/>
              <a:t>Projects define MEF specific extensions to the core model, i.e. MEF 7.x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Interface Profiles    </a:t>
            </a:r>
            <a:r>
              <a:rPr lang="en-US" sz="2400" dirty="0" smtClean="0"/>
              <a:t> The protocol neutral information model extensions are “pruned &amp; refactored” to show class realizations and behavior of specific functional interfaces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Data Schema   </a:t>
            </a:r>
            <a:r>
              <a:rPr lang="en-US" sz="2400" dirty="0" smtClean="0"/>
              <a:t> Interface profiles are mapped to API specific data schema used in the delivery of an API specifications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684212" lvl="2" indent="0">
              <a:buNone/>
            </a:pPr>
            <a:endParaRPr lang="en-US" sz="2000" dirty="0" smtClean="0"/>
          </a:p>
          <a:p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357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US" dirty="0" smtClean="0"/>
              <a:t>MEF Modeling Process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2980"/>
            <a:ext cx="6984776" cy="51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MEF Common Info Model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924944"/>
            <a:ext cx="8449100" cy="5309015"/>
          </a:xfrm>
        </p:spPr>
        <p:txBody>
          <a:bodyPr/>
          <a:lstStyle/>
          <a:p>
            <a:pPr lvl="1"/>
            <a:endParaRPr lang="en-US" sz="2000" b="0" dirty="0" smtClean="0"/>
          </a:p>
          <a:p>
            <a:endParaRPr lang="en-US" sz="2400" b="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lvl="2"/>
            <a:endParaRPr lang="en-US" sz="1000" dirty="0" smtClean="0"/>
          </a:p>
          <a:p>
            <a:pPr lvl="2"/>
            <a:endParaRPr lang="en-US" sz="1000" dirty="0"/>
          </a:p>
          <a:p>
            <a:pPr lvl="4"/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5880269" cy="5522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2" y="1772816"/>
            <a:ext cx="1778521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3888" y="1981354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19671" y="2577108"/>
            <a:ext cx="1778521" cy="6480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6283" y="256505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 Profiles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19670" y="3231704"/>
            <a:ext cx="1778521" cy="12054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35896" y="3458384"/>
            <a:ext cx="20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Group Specific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966975"/>
            <a:ext cx="9144000" cy="589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51566" y="1413831"/>
            <a:ext cx="4115021" cy="5222245"/>
          </a:xfrm>
          <a:prstGeom prst="roundRect">
            <a:avLst>
              <a:gd name="adj" fmla="val 791"/>
            </a:avLst>
          </a:prstGeom>
          <a:solidFill>
            <a:srgbClr val="D7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127115" y="1404368"/>
            <a:ext cx="2922690" cy="5315853"/>
          </a:xfrm>
          <a:prstGeom prst="roundRect">
            <a:avLst>
              <a:gd name="adj" fmla="val 1999"/>
            </a:avLst>
          </a:prstGeom>
          <a:solidFill>
            <a:srgbClr val="F9E4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4436" y="1413831"/>
            <a:ext cx="1643631" cy="5284231"/>
          </a:xfrm>
          <a:prstGeom prst="roundRect">
            <a:avLst>
              <a:gd name="adj" fmla="val 1999"/>
            </a:avLst>
          </a:prstGeom>
          <a:solidFill>
            <a:srgbClr val="C9E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 descr="LSO_fig7-0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16" y="5505901"/>
            <a:ext cx="9065784" cy="1505209"/>
          </a:xfrm>
          <a:prstGeom prst="rect">
            <a:avLst/>
          </a:prstGeom>
          <a:effectLst>
            <a:outerShdw blurRad="342900" dist="38100" dir="2700000">
              <a:srgbClr val="000000">
                <a:alpha val="13000"/>
              </a:srgbClr>
            </a:outerShdw>
          </a:effectLst>
        </p:spPr>
      </p:pic>
      <p:sp>
        <p:nvSpPr>
          <p:cNvPr id="93" name="Oval 92"/>
          <p:cNvSpPr/>
          <p:nvPr/>
        </p:nvSpPr>
        <p:spPr>
          <a:xfrm>
            <a:off x="3378199" y="5678381"/>
            <a:ext cx="1566333" cy="1393579"/>
          </a:xfrm>
          <a:prstGeom prst="ellipse">
            <a:avLst/>
          </a:prstGeom>
          <a:gradFill flip="none" rotWithShape="1">
            <a:gsLst>
              <a:gs pos="26000">
                <a:srgbClr val="1F286E">
                  <a:alpha val="17000"/>
                </a:srgbClr>
              </a:gs>
              <a:gs pos="69000">
                <a:schemeClr val="bg1">
                  <a:lumMod val="6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1452108"/>
            <a:ext cx="3810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500" b="1" dirty="0" smtClean="0">
                <a:solidFill>
                  <a:srgbClr val="2C397F">
                    <a:alpha val="72000"/>
                  </a:srgbClr>
                </a:solidFill>
              </a:rPr>
              <a:t>SP Domain</a:t>
            </a:r>
            <a:endParaRPr lang="en-US" sz="1500" b="1" dirty="0">
              <a:solidFill>
                <a:srgbClr val="2C397F">
                  <a:alpha val="72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31" y="1452108"/>
            <a:ext cx="1827867" cy="278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500" b="1" dirty="0" smtClean="0">
                <a:solidFill>
                  <a:srgbClr val="206F9A">
                    <a:alpha val="81000"/>
                  </a:srgbClr>
                </a:solidFill>
              </a:rPr>
              <a:t>Customer Domain</a:t>
            </a:r>
            <a:endParaRPr lang="en-US" sz="1500" b="1" dirty="0">
              <a:solidFill>
                <a:srgbClr val="206F9A">
                  <a:alpha val="81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0666" y="1452108"/>
            <a:ext cx="2759553" cy="3094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500" b="1" dirty="0" smtClean="0">
                <a:solidFill>
                  <a:schemeClr val="tx1">
                    <a:lumMod val="75000"/>
                    <a:lumOff val="25000"/>
                    <a:alpha val="68000"/>
                  </a:schemeClr>
                </a:solidFill>
              </a:rPr>
              <a:t>Partner Domain</a:t>
            </a:r>
            <a:endParaRPr lang="en-US" sz="1500" b="1" dirty="0">
              <a:solidFill>
                <a:schemeClr val="tx1">
                  <a:lumMod val="75000"/>
                  <a:lumOff val="25000"/>
                  <a:alpha val="68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6646" y="6533169"/>
            <a:ext cx="3124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6000"/>
              </a:lnSpc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Infrastructure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7775" y="2594155"/>
            <a:ext cx="1414272" cy="607160"/>
          </a:xfrm>
          <a:prstGeom prst="roundRect">
            <a:avLst>
              <a:gd name="adj" fmla="val 11491"/>
            </a:avLst>
          </a:prstGeom>
          <a:solidFill>
            <a:srgbClr val="79CDE9">
              <a:alpha val="65000"/>
            </a:srgb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 smtClean="0">
                <a:solidFill>
                  <a:schemeClr val="tx1"/>
                </a:solidFill>
              </a:rPr>
              <a:t>Customer</a:t>
            </a:r>
          </a:p>
          <a:p>
            <a:pPr algn="ctr"/>
            <a:r>
              <a:rPr lang="en-US" sz="1250" b="1" dirty="0" smtClean="0">
                <a:solidFill>
                  <a:schemeClr val="tx1"/>
                </a:solidFill>
              </a:rPr>
              <a:t>Application Coordinator</a:t>
            </a:r>
            <a:endParaRPr lang="en-US" sz="1250" b="1" dirty="0">
              <a:solidFill>
                <a:schemeClr val="tx1"/>
              </a:solidFill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2927291" y="5034030"/>
            <a:ext cx="2517648" cy="533400"/>
            <a:chOff x="2895600" y="4038600"/>
            <a:chExt cx="2590800" cy="533400"/>
          </a:xfrm>
        </p:grpSpPr>
        <p:sp>
          <p:nvSpPr>
            <p:cNvPr id="35" name="Rounded Rectangle 34"/>
            <p:cNvSpPr/>
            <p:nvPr/>
          </p:nvSpPr>
          <p:spPr>
            <a:xfrm>
              <a:off x="2895600" y="4038600"/>
              <a:ext cx="2590800" cy="533400"/>
            </a:xfrm>
            <a:prstGeom prst="roundRect">
              <a:avLst>
                <a:gd name="adj" fmla="val 10580"/>
              </a:avLst>
            </a:prstGeom>
            <a:solidFill>
              <a:srgbClr val="616A9D">
                <a:alpha val="82000"/>
              </a:srgb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39725"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Element  Control 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and 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35" descr="LSO_fig6-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3778" y="4143889"/>
              <a:ext cx="416029" cy="319277"/>
            </a:xfrm>
            <a:prstGeom prst="rect">
              <a:avLst/>
            </a:prstGeom>
          </p:spPr>
        </p:pic>
      </p:grpSp>
      <p:sp>
        <p:nvSpPr>
          <p:cNvPr id="69" name="Rounded Rectangle 68"/>
          <p:cNvSpPr/>
          <p:nvPr/>
        </p:nvSpPr>
        <p:spPr>
          <a:xfrm>
            <a:off x="2927291" y="4262828"/>
            <a:ext cx="2517648" cy="533400"/>
          </a:xfrm>
          <a:prstGeom prst="roundRect">
            <a:avLst>
              <a:gd name="adj" fmla="val 10580"/>
            </a:avLst>
          </a:prstGeom>
          <a:solidFill>
            <a:srgbClr val="616A9D">
              <a:alpha val="82000"/>
            </a:srgb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0375"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Infrastructure Control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and Management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0" name="Picture 69" descr="LSO_fig6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234" y="4368117"/>
            <a:ext cx="404282" cy="319277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2927291" y="3304946"/>
            <a:ext cx="2517648" cy="533400"/>
            <a:chOff x="-2517648" y="3808475"/>
            <a:chExt cx="2517648" cy="533400"/>
          </a:xfrm>
        </p:grpSpPr>
        <p:sp>
          <p:nvSpPr>
            <p:cNvPr id="86" name="Rounded Rectangle 85"/>
            <p:cNvSpPr/>
            <p:nvPr/>
          </p:nvSpPr>
          <p:spPr>
            <a:xfrm>
              <a:off x="-2517648" y="3808475"/>
              <a:ext cx="2517648" cy="533400"/>
            </a:xfrm>
            <a:prstGeom prst="roundRect">
              <a:avLst>
                <a:gd name="adj" fmla="val 10580"/>
              </a:avLst>
            </a:prstGeom>
            <a:solidFill>
              <a:srgbClr val="616A9D">
                <a:alpha val="82000"/>
              </a:srgb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0375"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Service Orchestration Functionality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8" name="Picture 87" descr="LSO_fig6-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362687" y="3913764"/>
              <a:ext cx="404282" cy="31927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023478" y="3836211"/>
            <a:ext cx="700312" cy="455370"/>
            <a:chOff x="4023478" y="3166528"/>
            <a:chExt cx="700312" cy="815286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3615835" y="3574171"/>
              <a:ext cx="815286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063777" y="3302409"/>
              <a:ext cx="660013" cy="228599"/>
            </a:xfrm>
            <a:prstGeom prst="rect">
              <a:avLst/>
            </a:prstGeom>
            <a:noFill/>
          </p:spPr>
          <p:txBody>
            <a:bodyPr wrap="square" lIns="0" tIns="45720" rIns="0" bIns="0" rtlCol="0">
              <a:noAutofit/>
            </a:bodyPr>
            <a:lstStyle/>
            <a:p>
              <a:pPr algn="ctr">
                <a:lnSpc>
                  <a:spcPct val="86000"/>
                </a:lnSpc>
              </a:pPr>
              <a:r>
                <a:rPr lang="en-US" sz="1200" b="1" cap="all" dirty="0" smtClean="0">
                  <a:solidFill>
                    <a:srgbClr val="800000"/>
                  </a:solidFill>
                </a:rPr>
                <a:t>Presto</a:t>
              </a:r>
            </a:p>
            <a:p>
              <a:pPr algn="ctr">
                <a:lnSpc>
                  <a:spcPct val="86000"/>
                </a:lnSpc>
              </a:pPr>
              <a:r>
                <a:rPr lang="en-US" sz="1200" b="1" cap="all" dirty="0" smtClean="0">
                  <a:solidFill>
                    <a:srgbClr val="800000"/>
                  </a:solidFill>
                </a:rPr>
                <a:t>(SOF:ICM)</a:t>
              </a:r>
            </a:p>
            <a:p>
              <a:pPr algn="ctr">
                <a:lnSpc>
                  <a:spcPct val="86000"/>
                </a:lnSpc>
              </a:pPr>
              <a:endParaRPr lang="en-US" sz="1200" b="1" cap="all" dirty="0">
                <a:solidFill>
                  <a:srgbClr val="800000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1743524" y="3400425"/>
            <a:ext cx="660013" cy="227685"/>
          </a:xfrm>
          <a:prstGeom prst="rect">
            <a:avLst/>
          </a:prstGeom>
          <a:noFill/>
        </p:spPr>
        <p:txBody>
          <a:bodyPr wrap="square" lIns="0" tIns="45720" rIns="0" bIns="0" rtlCol="0">
            <a:noAutofit/>
          </a:bodyPr>
          <a:lstStyle/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Allegro</a:t>
            </a:r>
          </a:p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(CUS:SOF)</a:t>
            </a:r>
          </a:p>
          <a:p>
            <a:pPr algn="r">
              <a:lnSpc>
                <a:spcPct val="86000"/>
              </a:lnSpc>
            </a:pPr>
            <a:endParaRPr lang="en-US" sz="1200" b="1" cap="all" dirty="0">
              <a:solidFill>
                <a:srgbClr val="8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130508" y="2594156"/>
            <a:ext cx="780035" cy="228599"/>
          </a:xfrm>
          <a:prstGeom prst="rect">
            <a:avLst/>
          </a:prstGeom>
          <a:noFill/>
        </p:spPr>
        <p:txBody>
          <a:bodyPr wrap="square" lIns="0" tIns="45720" rIns="0" bIns="0" rtlCol="0">
            <a:noAutofit/>
          </a:bodyPr>
          <a:lstStyle/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LEGATO</a:t>
            </a:r>
          </a:p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(BUS:SOF)</a:t>
            </a:r>
          </a:p>
          <a:p>
            <a:pPr algn="ctr">
              <a:lnSpc>
                <a:spcPct val="86000"/>
              </a:lnSpc>
            </a:pPr>
            <a:endParaRPr lang="en-US" sz="1200" b="1" cap="all" dirty="0">
              <a:solidFill>
                <a:srgbClr val="8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36200" y="1949200"/>
            <a:ext cx="1095022" cy="227685"/>
          </a:xfrm>
          <a:prstGeom prst="rect">
            <a:avLst/>
          </a:prstGeom>
          <a:noFill/>
        </p:spPr>
        <p:txBody>
          <a:bodyPr wrap="square" lIns="0" tIns="45720" rIns="0" bIns="0" rtlCol="0">
            <a:noAutofit/>
          </a:bodyPr>
          <a:lstStyle/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Cantata</a:t>
            </a:r>
          </a:p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(CUS:BUS)</a:t>
            </a:r>
          </a:p>
          <a:p>
            <a:pPr algn="ctr">
              <a:lnSpc>
                <a:spcPct val="86000"/>
              </a:lnSpc>
            </a:pPr>
            <a:endParaRPr lang="en-US" sz="1200" b="1" cap="all" dirty="0">
              <a:solidFill>
                <a:srgbClr val="731600"/>
              </a:solidFill>
            </a:endParaRPr>
          </a:p>
        </p:txBody>
      </p:sp>
      <p:grpSp>
        <p:nvGrpSpPr>
          <p:cNvPr id="19" name="Group 71"/>
          <p:cNvGrpSpPr/>
          <p:nvPr/>
        </p:nvGrpSpPr>
        <p:grpSpPr>
          <a:xfrm>
            <a:off x="6224374" y="5048396"/>
            <a:ext cx="2517648" cy="533400"/>
            <a:chOff x="2895600" y="4038600"/>
            <a:chExt cx="2590800" cy="533400"/>
          </a:xfrm>
        </p:grpSpPr>
        <p:sp>
          <p:nvSpPr>
            <p:cNvPr id="146" name="Rounded Rectangle 145"/>
            <p:cNvSpPr/>
            <p:nvPr/>
          </p:nvSpPr>
          <p:spPr>
            <a:xfrm>
              <a:off x="2895600" y="4038600"/>
              <a:ext cx="2590800" cy="533400"/>
            </a:xfrm>
            <a:prstGeom prst="roundRect">
              <a:avLst>
                <a:gd name="adj" fmla="val 10580"/>
              </a:avLst>
            </a:prstGeom>
            <a:solidFill>
              <a:srgbClr val="616A9D">
                <a:alpha val="82000"/>
              </a:srgb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95288"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Element  Control 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and 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47" name="Picture 146" descr="LSO_fig6-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4308" y="4143889"/>
              <a:ext cx="416029" cy="319277"/>
            </a:xfrm>
            <a:prstGeom prst="rect">
              <a:avLst/>
            </a:prstGeom>
          </p:spPr>
        </p:pic>
      </p:grpSp>
      <p:grpSp>
        <p:nvGrpSpPr>
          <p:cNvPr id="20" name="Group 70"/>
          <p:cNvGrpSpPr/>
          <p:nvPr/>
        </p:nvGrpSpPr>
        <p:grpSpPr>
          <a:xfrm>
            <a:off x="6224374" y="4277194"/>
            <a:ext cx="2517648" cy="533400"/>
            <a:chOff x="2895600" y="3429000"/>
            <a:chExt cx="2590800" cy="533400"/>
          </a:xfrm>
        </p:grpSpPr>
        <p:sp>
          <p:nvSpPr>
            <p:cNvPr id="144" name="Rounded Rectangle 143"/>
            <p:cNvSpPr/>
            <p:nvPr/>
          </p:nvSpPr>
          <p:spPr>
            <a:xfrm>
              <a:off x="2895600" y="3429000"/>
              <a:ext cx="2590800" cy="533400"/>
            </a:xfrm>
            <a:prstGeom prst="roundRect">
              <a:avLst>
                <a:gd name="adj" fmla="val 10580"/>
              </a:avLst>
            </a:prstGeom>
            <a:solidFill>
              <a:srgbClr val="616A9D">
                <a:alpha val="82000"/>
              </a:srgb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0375"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Infrastructure Control </a:t>
              </a:r>
              <a:br>
                <a:rPr lang="en-US" sz="1400" b="1" dirty="0" smtClean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and Management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45" name="Picture 144" descr="LSO_fig6-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5593" y="3534289"/>
              <a:ext cx="416029" cy="319277"/>
            </a:xfrm>
            <a:prstGeom prst="rect">
              <a:avLst/>
            </a:prstGeom>
          </p:spPr>
        </p:pic>
      </p:grpSp>
      <p:cxnSp>
        <p:nvCxnSpPr>
          <p:cNvPr id="143" name="Straight Connector 142"/>
          <p:cNvCxnSpPr/>
          <p:nvPr/>
        </p:nvCxnSpPr>
        <p:spPr>
          <a:xfrm>
            <a:off x="7543800" y="3842223"/>
            <a:ext cx="0" cy="431223"/>
          </a:xfrm>
          <a:prstGeom prst="line">
            <a:avLst/>
          </a:prstGeom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hape 98"/>
          <p:cNvCxnSpPr>
            <a:endCxn id="25" idx="0"/>
          </p:cNvCxnSpPr>
          <p:nvPr/>
        </p:nvCxnSpPr>
        <p:spPr>
          <a:xfrm rot="10800000" flipV="1">
            <a:off x="1104912" y="2138785"/>
            <a:ext cx="2252769" cy="455370"/>
          </a:xfrm>
          <a:prstGeom prst="bentConnector2">
            <a:avLst/>
          </a:prstGeom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7531905" y="2477551"/>
            <a:ext cx="4968" cy="827395"/>
          </a:xfrm>
          <a:prstGeom prst="line">
            <a:avLst/>
          </a:prstGeom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913"/>
            <a:ext cx="1403648" cy="65620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22684" y="4785916"/>
            <a:ext cx="1535951" cy="261349"/>
            <a:chOff x="4022684" y="4483605"/>
            <a:chExt cx="1535951" cy="261349"/>
          </a:xfrm>
        </p:grpSpPr>
        <p:cxnSp>
          <p:nvCxnSpPr>
            <p:cNvPr id="24" name="Straight Connector 23"/>
            <p:cNvCxnSpPr/>
            <p:nvPr/>
          </p:nvCxnSpPr>
          <p:spPr>
            <a:xfrm rot="16200000" flipH="1">
              <a:off x="3892009" y="4614280"/>
              <a:ext cx="261349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151092" y="4497496"/>
              <a:ext cx="1407543" cy="221719"/>
            </a:xfrm>
            <a:prstGeom prst="rect">
              <a:avLst/>
            </a:prstGeom>
            <a:noFill/>
          </p:spPr>
          <p:txBody>
            <a:bodyPr wrap="square" lIns="0" tIns="45720" rIns="0" bIns="0" rtlCol="0">
              <a:noAutofit/>
            </a:bodyPr>
            <a:lstStyle/>
            <a:p>
              <a:pPr>
                <a:lnSpc>
                  <a:spcPct val="86000"/>
                </a:lnSpc>
              </a:pPr>
              <a:r>
                <a:rPr lang="en-US" sz="1200" b="1" cap="all" dirty="0" smtClean="0">
                  <a:solidFill>
                    <a:srgbClr val="800000"/>
                  </a:solidFill>
                </a:rPr>
                <a:t>ADAGIO (ICM:ECM)</a:t>
              </a:r>
            </a:p>
            <a:p>
              <a:pPr>
                <a:lnSpc>
                  <a:spcPct val="86000"/>
                </a:lnSpc>
              </a:pPr>
              <a:endParaRPr lang="en-US" sz="1200" b="1" cap="all" dirty="0">
                <a:solidFill>
                  <a:srgbClr val="800000"/>
                </a:solidFill>
              </a:endParaRPr>
            </a:p>
          </p:txBody>
        </p:sp>
      </p:grpSp>
      <p:cxnSp>
        <p:nvCxnSpPr>
          <p:cNvPr id="142" name="Straight Connector 141"/>
          <p:cNvCxnSpPr/>
          <p:nvPr/>
        </p:nvCxnSpPr>
        <p:spPr>
          <a:xfrm rot="16200000" flipH="1">
            <a:off x="7394185" y="4930957"/>
            <a:ext cx="261349" cy="0"/>
          </a:xfrm>
          <a:prstGeom prst="line">
            <a:avLst/>
          </a:prstGeom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510820" y="2621891"/>
            <a:ext cx="780035" cy="228599"/>
          </a:xfrm>
          <a:prstGeom prst="rect">
            <a:avLst/>
          </a:prstGeom>
          <a:noFill/>
        </p:spPr>
        <p:txBody>
          <a:bodyPr wrap="square" lIns="0" tIns="45720" rIns="0" bIns="0" rtlCol="0">
            <a:noAutofit/>
          </a:bodyPr>
          <a:lstStyle/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LEGATO</a:t>
            </a:r>
          </a:p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(BUS:SOF)</a:t>
            </a:r>
          </a:p>
          <a:p>
            <a:pPr algn="ctr">
              <a:lnSpc>
                <a:spcPct val="86000"/>
              </a:lnSpc>
            </a:pPr>
            <a:endParaRPr lang="en-US" sz="1200" b="1" cap="all" dirty="0">
              <a:solidFill>
                <a:srgbClr val="8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4533" y="3870998"/>
            <a:ext cx="660013" cy="228599"/>
          </a:xfrm>
          <a:prstGeom prst="rect">
            <a:avLst/>
          </a:prstGeom>
          <a:noFill/>
        </p:spPr>
        <p:txBody>
          <a:bodyPr wrap="square" lIns="0" tIns="45720" rIns="0" bIns="0" rtlCol="0">
            <a:noAutofit/>
          </a:bodyPr>
          <a:lstStyle/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Presto</a:t>
            </a:r>
          </a:p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(SOF:ICM)</a:t>
            </a:r>
          </a:p>
          <a:p>
            <a:pPr algn="ctr">
              <a:lnSpc>
                <a:spcPct val="86000"/>
              </a:lnSpc>
            </a:pPr>
            <a:endParaRPr lang="en-US" sz="1200" b="1" cap="all" dirty="0">
              <a:solidFill>
                <a:srgbClr val="8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42262" y="4793841"/>
            <a:ext cx="1407543" cy="221719"/>
          </a:xfrm>
          <a:prstGeom prst="rect">
            <a:avLst/>
          </a:prstGeom>
          <a:noFill/>
        </p:spPr>
        <p:txBody>
          <a:bodyPr wrap="square" lIns="0" tIns="45720" rIns="0" bIns="0" rtlCol="0">
            <a:noAutofit/>
          </a:bodyPr>
          <a:lstStyle/>
          <a:p>
            <a:pPr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ADAGIO (ICM:ECM)</a:t>
            </a:r>
          </a:p>
          <a:p>
            <a:pPr>
              <a:lnSpc>
                <a:spcPct val="86000"/>
              </a:lnSpc>
            </a:pPr>
            <a:endParaRPr lang="en-US" sz="1200" b="1" cap="all" dirty="0">
              <a:solidFill>
                <a:srgbClr val="8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406845" y="3304946"/>
            <a:ext cx="1366110" cy="275090"/>
            <a:chOff x="4838703" y="2698540"/>
            <a:chExt cx="1683939" cy="275090"/>
          </a:xfrm>
        </p:grpSpPr>
        <p:cxnSp>
          <p:nvCxnSpPr>
            <p:cNvPr id="161" name="Straight Arrow Connector 160"/>
            <p:cNvCxnSpPr/>
            <p:nvPr/>
          </p:nvCxnSpPr>
          <p:spPr>
            <a:xfrm>
              <a:off x="4838703" y="2884167"/>
              <a:ext cx="1683939" cy="1588"/>
            </a:xfrm>
            <a:prstGeom prst="straightConnector1">
              <a:avLst/>
            </a:prstGeom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5027370" y="2698540"/>
              <a:ext cx="1375377" cy="275090"/>
            </a:xfrm>
            <a:prstGeom prst="rect">
              <a:avLst/>
            </a:prstGeom>
            <a:noFill/>
          </p:spPr>
          <p:txBody>
            <a:bodyPr wrap="square" lIns="0" tIns="45720" rIns="0" bIns="0" rtlCol="0">
              <a:noAutofit/>
            </a:bodyPr>
            <a:lstStyle/>
            <a:p>
              <a:pPr algn="ctr">
                <a:lnSpc>
                  <a:spcPct val="86000"/>
                </a:lnSpc>
              </a:pPr>
              <a:r>
                <a:rPr lang="en-US" sz="1200" b="1" cap="all" dirty="0" smtClean="0">
                  <a:solidFill>
                    <a:srgbClr val="800000"/>
                  </a:solidFill>
                </a:rPr>
                <a:t>Interlude </a:t>
              </a:r>
              <a:br>
                <a:rPr lang="en-US" sz="1200" b="1" cap="all" dirty="0" smtClean="0">
                  <a:solidFill>
                    <a:srgbClr val="800000"/>
                  </a:solidFill>
                </a:rPr>
              </a:br>
              <a:r>
                <a:rPr lang="en-US" sz="1200" b="1" cap="all" dirty="0" smtClean="0">
                  <a:solidFill>
                    <a:srgbClr val="800000"/>
                  </a:solidFill>
                </a:rPr>
                <a:t>(SOF:SOF)</a:t>
              </a:r>
            </a:p>
            <a:p>
              <a:pPr algn="ctr">
                <a:lnSpc>
                  <a:spcPct val="86000"/>
                </a:lnSpc>
              </a:pPr>
              <a:endParaRPr lang="en-US" sz="1200" b="1" cap="all" dirty="0">
                <a:solidFill>
                  <a:srgbClr val="800000"/>
                </a:solidFill>
              </a:endParaRPr>
            </a:p>
          </p:txBody>
        </p:sp>
      </p:grpSp>
      <p:cxnSp>
        <p:nvCxnSpPr>
          <p:cNvPr id="130" name="Straight Arrow Connector 129"/>
          <p:cNvCxnSpPr>
            <a:stCxn id="95" idx="3"/>
          </p:cNvCxnSpPr>
          <p:nvPr/>
        </p:nvCxnSpPr>
        <p:spPr>
          <a:xfrm>
            <a:off x="4856530" y="2203401"/>
            <a:ext cx="1916425" cy="11279"/>
          </a:xfrm>
          <a:prstGeom prst="straightConnector1">
            <a:avLst/>
          </a:prstGeom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5731484" y="2014731"/>
            <a:ext cx="813786" cy="243297"/>
          </a:xfrm>
          <a:prstGeom prst="rect">
            <a:avLst/>
          </a:prstGeom>
          <a:noFill/>
        </p:spPr>
        <p:txBody>
          <a:bodyPr wrap="square" lIns="0" tIns="45720" rIns="0" bIns="0" rtlCol="0">
            <a:noAutofit/>
          </a:bodyPr>
          <a:lstStyle/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Sonata</a:t>
            </a:r>
          </a:p>
          <a:p>
            <a:pPr algn="ctr">
              <a:lnSpc>
                <a:spcPct val="86000"/>
              </a:lnSpc>
            </a:pPr>
            <a:r>
              <a:rPr lang="en-US" sz="1200" b="1" cap="all" dirty="0" smtClean="0">
                <a:solidFill>
                  <a:srgbClr val="800000"/>
                </a:solidFill>
              </a:rPr>
              <a:t>(BUS:BUS)</a:t>
            </a:r>
          </a:p>
          <a:p>
            <a:pPr algn="ctr">
              <a:lnSpc>
                <a:spcPct val="86000"/>
              </a:lnSpc>
            </a:pPr>
            <a:endParaRPr lang="en-US" sz="1200" b="1" cap="all" dirty="0">
              <a:solidFill>
                <a:srgbClr val="7316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414525" y="1936701"/>
            <a:ext cx="1442005" cy="533400"/>
            <a:chOff x="-2258550" y="2670050"/>
            <a:chExt cx="1442005" cy="533400"/>
          </a:xfrm>
        </p:grpSpPr>
        <p:sp>
          <p:nvSpPr>
            <p:cNvPr id="95" name="Rounded Rectangle 94"/>
            <p:cNvSpPr/>
            <p:nvPr/>
          </p:nvSpPr>
          <p:spPr>
            <a:xfrm>
              <a:off x="-2258550" y="2670050"/>
              <a:ext cx="1442005" cy="533400"/>
            </a:xfrm>
            <a:prstGeom prst="roundRect">
              <a:avLst>
                <a:gd name="adj" fmla="val 10580"/>
              </a:avLst>
            </a:prstGeom>
            <a:solidFill>
              <a:srgbClr val="616A9D">
                <a:alpha val="82000"/>
              </a:srgb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Business Applications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96" name="Picture 95" descr="LSO_fig6-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58550" y="2806143"/>
              <a:ext cx="404282" cy="31927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6803130" y="1938836"/>
            <a:ext cx="1442005" cy="533400"/>
            <a:chOff x="-2258550" y="2670050"/>
            <a:chExt cx="1442005" cy="533400"/>
          </a:xfrm>
        </p:grpSpPr>
        <p:sp>
          <p:nvSpPr>
            <p:cNvPr id="104" name="Rounded Rectangle 103"/>
            <p:cNvSpPr/>
            <p:nvPr/>
          </p:nvSpPr>
          <p:spPr>
            <a:xfrm>
              <a:off x="-2258550" y="2670050"/>
              <a:ext cx="1442005" cy="533400"/>
            </a:xfrm>
            <a:prstGeom prst="roundRect">
              <a:avLst>
                <a:gd name="adj" fmla="val 10580"/>
              </a:avLst>
            </a:prstGeom>
            <a:solidFill>
              <a:srgbClr val="616A9D">
                <a:alpha val="82000"/>
              </a:srgb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Business Applications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06" name="Picture 105" descr="LSO_fig6-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58550" y="2806143"/>
              <a:ext cx="404282" cy="319277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6772954" y="3304946"/>
            <a:ext cx="2200955" cy="533400"/>
            <a:chOff x="6772954" y="2594155"/>
            <a:chExt cx="2200955" cy="533400"/>
          </a:xfrm>
        </p:grpSpPr>
        <p:sp>
          <p:nvSpPr>
            <p:cNvPr id="123" name="Rounded Rectangle 122"/>
            <p:cNvSpPr/>
            <p:nvPr/>
          </p:nvSpPr>
          <p:spPr>
            <a:xfrm>
              <a:off x="6772954" y="2594155"/>
              <a:ext cx="2200955" cy="533400"/>
            </a:xfrm>
            <a:prstGeom prst="roundRect">
              <a:avLst>
                <a:gd name="adj" fmla="val 10580"/>
              </a:avLst>
            </a:prstGeom>
            <a:solidFill>
              <a:srgbClr val="616A9D">
                <a:alpha val="82000"/>
              </a:srgb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4163" indent="65088"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Service Orchestration Functionality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24" name="Picture 123" descr="LSO_fig6-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8850" y="2699444"/>
              <a:ext cx="404282" cy="319277"/>
            </a:xfrm>
            <a:prstGeom prst="rect">
              <a:avLst/>
            </a:prstGeom>
          </p:spPr>
        </p:pic>
      </p:grpSp>
      <p:cxnSp>
        <p:nvCxnSpPr>
          <p:cNvPr id="108" name="Straight Connector 107"/>
          <p:cNvCxnSpPr/>
          <p:nvPr/>
        </p:nvCxnSpPr>
        <p:spPr>
          <a:xfrm flipH="1">
            <a:off x="4111662" y="2470940"/>
            <a:ext cx="4968" cy="827395"/>
          </a:xfrm>
          <a:prstGeom prst="line">
            <a:avLst/>
          </a:prstGeom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hape 110"/>
          <p:cNvCxnSpPr>
            <a:endCxn id="25" idx="2"/>
          </p:cNvCxnSpPr>
          <p:nvPr/>
        </p:nvCxnSpPr>
        <p:spPr>
          <a:xfrm rot="10800000">
            <a:off x="1104912" y="3201316"/>
            <a:ext cx="1797401" cy="379475"/>
          </a:xfrm>
          <a:prstGeom prst="bentConnector2">
            <a:avLst/>
          </a:prstGeom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itle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Mapping of Core Model to LSO RA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309375" y="1591115"/>
            <a:ext cx="1778521" cy="1168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547955" y="1599480"/>
            <a:ext cx="112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PRODUCT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93973" y="2922191"/>
            <a:ext cx="2665930" cy="1168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005969" y="2935614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SERVICE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767060" y="4262828"/>
            <a:ext cx="2913786" cy="1831248"/>
            <a:chOff x="3260945" y="3722812"/>
            <a:chExt cx="2151381" cy="1831248"/>
          </a:xfrm>
        </p:grpSpPr>
        <p:sp>
          <p:nvSpPr>
            <p:cNvPr id="85" name="Rectangle 84"/>
            <p:cNvSpPr/>
            <p:nvPr/>
          </p:nvSpPr>
          <p:spPr>
            <a:xfrm>
              <a:off x="3260945" y="3722812"/>
              <a:ext cx="2151381" cy="183124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81665" y="4191909"/>
              <a:ext cx="1201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RESOURCE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Core Product, Service, Resource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924944"/>
            <a:ext cx="8449100" cy="5309015"/>
          </a:xfrm>
        </p:spPr>
        <p:txBody>
          <a:bodyPr/>
          <a:lstStyle/>
          <a:p>
            <a:pPr lvl="1"/>
            <a:endParaRPr lang="en-US" sz="2000" b="0" dirty="0" smtClean="0"/>
          </a:p>
          <a:p>
            <a:endParaRPr lang="en-US" sz="2400" b="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lvl="2"/>
            <a:endParaRPr lang="en-US" sz="1000" dirty="0" smtClean="0"/>
          </a:p>
          <a:p>
            <a:pPr lvl="2"/>
            <a:endParaRPr lang="en-US" sz="1000" dirty="0"/>
          </a:p>
          <a:p>
            <a:pPr lvl="4"/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" y="825931"/>
            <a:ext cx="9036496" cy="56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MEF 7.3 Extensions to Service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924944"/>
            <a:ext cx="8449100" cy="5309015"/>
          </a:xfrm>
        </p:spPr>
        <p:txBody>
          <a:bodyPr/>
          <a:lstStyle/>
          <a:p>
            <a:pPr lvl="1"/>
            <a:endParaRPr lang="en-US" sz="2000" b="0" dirty="0" smtClean="0"/>
          </a:p>
          <a:p>
            <a:endParaRPr lang="en-US" sz="2400" b="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 lvl="2"/>
            <a:endParaRPr lang="en-US" sz="1000" dirty="0" smtClean="0"/>
          </a:p>
          <a:p>
            <a:pPr lvl="2"/>
            <a:endParaRPr lang="en-US" sz="1000" dirty="0"/>
          </a:p>
          <a:p>
            <a:pPr lvl="4"/>
            <a:endParaRPr lang="en-GB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908720"/>
            <a:ext cx="85820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F T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489CAF822954D87F780418DF6222B" ma:contentTypeVersion="4" ma:contentTypeDescription="Create a new document." ma:contentTypeScope="" ma:versionID="e56d61863568d76d6f697d77402c9f33">
  <xsd:schema xmlns:xsd="http://www.w3.org/2001/XMLSchema" xmlns:xs="http://www.w3.org/2001/XMLSchema" xmlns:p="http://schemas.microsoft.com/office/2006/metadata/properties" xmlns:ns2="632ceaab-ed11-4204-8854-8e5d31a5ea2b" targetNamespace="http://schemas.microsoft.com/office/2006/metadata/properties" ma:root="true" ma:fieldsID="bbfe029563dc976957986f1ee3f9b6cf" ns2:_="">
    <xsd:import namespace="632ceaab-ed11-4204-8854-8e5d31a5ea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ceaab-ed11-4204-8854-8e5d31a5ea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ceaab-ed11-4204-8854-8e5d31a5ea2b">ETSIG-78-3941</_dlc_DocId>
    <_dlc_DocIdUrl xmlns="632ceaab-ed11-4204-8854-8e5d31a5ea2b">
      <Url>http://sps-groups.etsihq.org/NFV/_layouts/15/DocIdRedir.aspx?ID=ETSIG-78-3941</Url>
      <Description>ETSIG-78-3941</Description>
    </_dlc_DocIdUrl>
  </documentManagement>
</p:properties>
</file>

<file path=customXml/itemProps1.xml><?xml version="1.0" encoding="utf-8"?>
<ds:datastoreItem xmlns:ds="http://schemas.openxmlformats.org/officeDocument/2006/customXml" ds:itemID="{EA3A7957-7D89-49DF-BE95-39F55175EF43}"/>
</file>

<file path=customXml/itemProps2.xml><?xml version="1.0" encoding="utf-8"?>
<ds:datastoreItem xmlns:ds="http://schemas.openxmlformats.org/officeDocument/2006/customXml" ds:itemID="{C7B9A642-3E47-4C34-924E-522D4C0915D1}"/>
</file>

<file path=customXml/itemProps3.xml><?xml version="1.0" encoding="utf-8"?>
<ds:datastoreItem xmlns:ds="http://schemas.openxmlformats.org/officeDocument/2006/customXml" ds:itemID="{E52BBB5E-9E9E-41B0-98A1-09BF97AF3DA6}"/>
</file>

<file path=customXml/itemProps4.xml><?xml version="1.0" encoding="utf-8"?>
<ds:datastoreItem xmlns:ds="http://schemas.openxmlformats.org/officeDocument/2006/customXml" ds:itemID="{109A865B-237A-4DA5-ADCD-AC0EE79C580A}"/>
</file>

<file path=docProps/app.xml><?xml version="1.0" encoding="utf-8"?>
<Properties xmlns="http://schemas.openxmlformats.org/officeDocument/2006/extended-properties" xmlns:vt="http://schemas.openxmlformats.org/officeDocument/2006/docPropsVTypes">
  <Template>MEF TC template</Template>
  <TotalTime>4709</TotalTime>
  <Words>368</Words>
  <Application>Microsoft Office PowerPoint</Application>
  <PresentationFormat>On-screen Show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SimSun</vt:lpstr>
      <vt:lpstr>Arial</vt:lpstr>
      <vt:lpstr>Calibri</vt:lpstr>
      <vt:lpstr>MEF TC template</vt:lpstr>
      <vt:lpstr>MEF Common Information Model Overview</vt:lpstr>
      <vt:lpstr>Modeling in the MEF</vt:lpstr>
      <vt:lpstr>LSO Engineering Methodology - Modeling</vt:lpstr>
      <vt:lpstr>MEF Modeling Process</vt:lpstr>
      <vt:lpstr>MEF Modeling Process</vt:lpstr>
      <vt:lpstr>MEF Common Info Model Structure</vt:lpstr>
      <vt:lpstr>PowerPoint Presentation</vt:lpstr>
      <vt:lpstr>Core Product, Service, Resource Overview</vt:lpstr>
      <vt:lpstr>MEF 7.3 Extensions to Service Model</vt:lpstr>
      <vt:lpstr>Service to Resource* Mapping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Ball - 130911</dc:creator>
  <cp:lastModifiedBy>Adolfo Perez-Duran</cp:lastModifiedBy>
  <cp:revision>150</cp:revision>
  <dcterms:created xsi:type="dcterms:W3CDTF">2013-09-18T13:58:22Z</dcterms:created>
  <dcterms:modified xsi:type="dcterms:W3CDTF">2015-12-16T20:30:34Z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0x010100E3D489CAF822954D87F780418DF6222B</vt:lpwstr>
  </property>
  <property fmtid="{D5CDD505-2E9C-101B-9397-08002B2CF9AE}" pid="3" name="_dlc_DocIdItemGuid">
    <vt:lpwstr>5cae056f-b877-4a7b-86d9-ed2458814588</vt:lpwstr>
  </property>
</Properties>
</file>