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06" r:id="rId3"/>
    <p:sldId id="308" r:id="rId4"/>
    <p:sldId id="282" r:id="rId5"/>
    <p:sldId id="258" r:id="rId6"/>
    <p:sldId id="284" r:id="rId7"/>
    <p:sldId id="285" r:id="rId8"/>
    <p:sldId id="286" r:id="rId9"/>
    <p:sldId id="287" r:id="rId10"/>
    <p:sldId id="288" r:id="rId11"/>
    <p:sldId id="292" r:id="rId12"/>
  </p:sldIdLst>
  <p:sldSz cx="9144000" cy="5143500" type="screen16x9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3CB"/>
    <a:srgbClr val="0B1449"/>
    <a:srgbClr val="5CB4D0"/>
    <a:srgbClr val="102269"/>
    <a:srgbClr val="3492CB"/>
    <a:srgbClr val="1A69A4"/>
    <a:srgbClr val="C7DFEC"/>
    <a:srgbClr val="404040"/>
    <a:srgbClr val="1969A3"/>
    <a:srgbClr val="151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 snapToGrid="0" snapToObjects="1">
      <p:cViewPr>
        <p:scale>
          <a:sx n="90" d="100"/>
          <a:sy n="90" d="100"/>
        </p:scale>
        <p:origin x="-72" y="-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-276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5581A-7604-0445-AB5A-62EED8AA2381}" type="doc">
      <dgm:prSet loTypeId="urn:microsoft.com/office/officeart/2005/8/layout/matrix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290F8-3D0F-0D47-B412-00C85EAC69E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sz="2400" dirty="0" smtClean="0"/>
        </a:p>
        <a:p>
          <a:r>
            <a:rPr lang="en-US" sz="2400" dirty="0" smtClean="0"/>
            <a:t>On-Demand </a:t>
          </a:r>
        </a:p>
        <a:p>
          <a:r>
            <a:rPr lang="en-US" sz="2400" dirty="0" smtClean="0"/>
            <a:t>Network</a:t>
          </a:r>
        </a:p>
        <a:p>
          <a:r>
            <a:rPr lang="en-US" sz="2400" dirty="0" smtClean="0"/>
            <a:t>Services</a:t>
          </a:r>
        </a:p>
      </dgm:t>
    </dgm:pt>
    <dgm:pt modelId="{ECEE034B-B77C-F34C-9108-5BBC5CEB4063}" type="parTrans" cxnId="{971C135C-71C1-EB42-B4B8-A46E9863578D}">
      <dgm:prSet/>
      <dgm:spPr/>
      <dgm:t>
        <a:bodyPr/>
        <a:lstStyle/>
        <a:p>
          <a:endParaRPr lang="en-US"/>
        </a:p>
      </dgm:t>
    </dgm:pt>
    <dgm:pt modelId="{A6C5F0A6-07FE-054C-95D0-6C9914DCC079}" type="sibTrans" cxnId="{971C135C-71C1-EB42-B4B8-A46E9863578D}">
      <dgm:prSet/>
      <dgm:spPr/>
      <dgm:t>
        <a:bodyPr/>
        <a:lstStyle/>
        <a:p>
          <a:endParaRPr lang="en-US"/>
        </a:p>
      </dgm:t>
    </dgm:pt>
    <dgm:pt modelId="{3D103B4A-343B-3F4D-978B-3818E426D74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2400" dirty="0" smtClean="0"/>
        </a:p>
        <a:p>
          <a:r>
            <a:rPr lang="en-US" sz="2400" dirty="0" smtClean="0"/>
            <a:t>On-Demand </a:t>
          </a:r>
        </a:p>
        <a:p>
          <a:r>
            <a:rPr lang="en-US" sz="2400" dirty="0" smtClean="0"/>
            <a:t>Bandwidth</a:t>
          </a:r>
        </a:p>
      </dgm:t>
    </dgm:pt>
    <dgm:pt modelId="{73F981FD-90F3-E24C-8827-4C60EEE64098}" type="parTrans" cxnId="{3AF54EA7-EC8A-274F-AB2A-3512306DE976}">
      <dgm:prSet/>
      <dgm:spPr/>
      <dgm:t>
        <a:bodyPr/>
        <a:lstStyle/>
        <a:p>
          <a:endParaRPr lang="en-US"/>
        </a:p>
      </dgm:t>
    </dgm:pt>
    <dgm:pt modelId="{34F0B0B4-B888-B94A-96A8-AC78BF094F5C}" type="sibTrans" cxnId="{3AF54EA7-EC8A-274F-AB2A-3512306DE976}">
      <dgm:prSet/>
      <dgm:spPr/>
      <dgm:t>
        <a:bodyPr/>
        <a:lstStyle/>
        <a:p>
          <a:endParaRPr lang="en-US"/>
        </a:p>
      </dgm:t>
    </dgm:pt>
    <dgm:pt modelId="{67DA7DB8-2DED-8144-9E20-A956557B207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/>
            <a:t>Self-Service </a:t>
          </a:r>
        </a:p>
        <a:p>
          <a:r>
            <a:rPr lang="en-US" sz="2400" dirty="0" smtClean="0"/>
            <a:t>Portals</a:t>
          </a:r>
        </a:p>
        <a:p>
          <a:endParaRPr lang="en-US" sz="2200" dirty="0"/>
        </a:p>
      </dgm:t>
    </dgm:pt>
    <dgm:pt modelId="{0FFED907-B6BD-3F44-AA4B-390D96BC55DD}" type="parTrans" cxnId="{B7C4B6ED-4083-7F4C-A52E-BFA1A2121797}">
      <dgm:prSet/>
      <dgm:spPr/>
      <dgm:t>
        <a:bodyPr/>
        <a:lstStyle/>
        <a:p>
          <a:endParaRPr lang="en-US"/>
        </a:p>
      </dgm:t>
    </dgm:pt>
    <dgm:pt modelId="{89BE6BDD-DEAD-1A4E-9892-980CE43581E7}" type="sibTrans" cxnId="{B7C4B6ED-4083-7F4C-A52E-BFA1A2121797}">
      <dgm:prSet/>
      <dgm:spPr/>
      <dgm:t>
        <a:bodyPr/>
        <a:lstStyle/>
        <a:p>
          <a:endParaRPr lang="en-US"/>
        </a:p>
      </dgm:t>
    </dgm:pt>
    <dgm:pt modelId="{8BA55C07-805A-E44B-BF9C-1871611654DC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400" dirty="0" smtClean="0"/>
            <a:t>Cloud App/ Service </a:t>
          </a:r>
        </a:p>
        <a:p>
          <a:r>
            <a:rPr lang="en-US" sz="2400" dirty="0" smtClean="0"/>
            <a:t>Initiated Network </a:t>
          </a:r>
        </a:p>
        <a:p>
          <a:r>
            <a:rPr lang="en-US" sz="2400" dirty="0" smtClean="0"/>
            <a:t>Changes</a:t>
          </a:r>
        </a:p>
        <a:p>
          <a:endParaRPr lang="en-US" sz="400" dirty="0"/>
        </a:p>
      </dgm:t>
    </dgm:pt>
    <dgm:pt modelId="{8009EF0A-7886-9541-950A-CB508FCA6882}" type="parTrans" cxnId="{7E26537F-061B-434C-80C5-6A3407B9233B}">
      <dgm:prSet/>
      <dgm:spPr/>
      <dgm:t>
        <a:bodyPr/>
        <a:lstStyle/>
        <a:p>
          <a:endParaRPr lang="en-US"/>
        </a:p>
      </dgm:t>
    </dgm:pt>
    <dgm:pt modelId="{AE2448D7-C61C-C84B-9C8E-92F1EDC2C46E}" type="sibTrans" cxnId="{7E26537F-061B-434C-80C5-6A3407B9233B}">
      <dgm:prSet/>
      <dgm:spPr/>
      <dgm:t>
        <a:bodyPr/>
        <a:lstStyle/>
        <a:p>
          <a:endParaRPr lang="en-US"/>
        </a:p>
      </dgm:t>
    </dgm:pt>
    <dgm:pt modelId="{12371522-C390-CC46-B87D-0E647694F5FA}">
      <dgm:prSet phldrT="[Text]" phldr="1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875D0C12-86D8-0740-A3E7-214BC1DFBACD}" type="sibTrans" cxnId="{1BE8BBD2-9441-254E-8684-4B6BD71A9552}">
      <dgm:prSet/>
      <dgm:spPr/>
      <dgm:t>
        <a:bodyPr/>
        <a:lstStyle/>
        <a:p>
          <a:endParaRPr lang="en-US"/>
        </a:p>
      </dgm:t>
    </dgm:pt>
    <dgm:pt modelId="{3836DF5F-857C-C246-BDC4-9FFC0D334948}" type="parTrans" cxnId="{1BE8BBD2-9441-254E-8684-4B6BD71A9552}">
      <dgm:prSet/>
      <dgm:spPr/>
      <dgm:t>
        <a:bodyPr/>
        <a:lstStyle/>
        <a:p>
          <a:endParaRPr lang="en-US"/>
        </a:p>
      </dgm:t>
    </dgm:pt>
    <dgm:pt modelId="{1BBFABA8-C81D-0A4A-8DBB-B284566716C8}" type="pres">
      <dgm:prSet presAssocID="{0E15581A-7604-0445-AB5A-62EED8AA238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45E495-01B4-2B45-89C8-6711555E6EED}" type="pres">
      <dgm:prSet presAssocID="{0E15581A-7604-0445-AB5A-62EED8AA2381}" presName="matrix" presStyleCnt="0"/>
      <dgm:spPr/>
    </dgm:pt>
    <dgm:pt modelId="{65D41316-40FB-684F-A11F-90AB8CAD94A7}" type="pres">
      <dgm:prSet presAssocID="{0E15581A-7604-0445-AB5A-62EED8AA2381}" presName="tile1" presStyleLbl="node1" presStyleIdx="0" presStyleCnt="4"/>
      <dgm:spPr/>
      <dgm:t>
        <a:bodyPr/>
        <a:lstStyle/>
        <a:p>
          <a:endParaRPr lang="en-US"/>
        </a:p>
      </dgm:t>
    </dgm:pt>
    <dgm:pt modelId="{A962AC93-8A22-0C43-ABF2-A7FF5CE6F40F}" type="pres">
      <dgm:prSet presAssocID="{0E15581A-7604-0445-AB5A-62EED8AA238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96F49-ABBE-0B4E-91FA-AAF318F5DE22}" type="pres">
      <dgm:prSet presAssocID="{0E15581A-7604-0445-AB5A-62EED8AA2381}" presName="tile2" presStyleLbl="node1" presStyleIdx="1" presStyleCnt="4"/>
      <dgm:spPr/>
      <dgm:t>
        <a:bodyPr/>
        <a:lstStyle/>
        <a:p>
          <a:endParaRPr lang="en-US"/>
        </a:p>
      </dgm:t>
    </dgm:pt>
    <dgm:pt modelId="{7E8713F6-9E3A-C243-8927-B29AC3D1FC32}" type="pres">
      <dgm:prSet presAssocID="{0E15581A-7604-0445-AB5A-62EED8AA238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46503-3949-6C4D-90E5-2DAA295D0E4E}" type="pres">
      <dgm:prSet presAssocID="{0E15581A-7604-0445-AB5A-62EED8AA2381}" presName="tile3" presStyleLbl="node1" presStyleIdx="2" presStyleCnt="4"/>
      <dgm:spPr/>
      <dgm:t>
        <a:bodyPr/>
        <a:lstStyle/>
        <a:p>
          <a:endParaRPr lang="en-US"/>
        </a:p>
      </dgm:t>
    </dgm:pt>
    <dgm:pt modelId="{6B4FC688-1651-6843-A877-5D7D61467E6A}" type="pres">
      <dgm:prSet presAssocID="{0E15581A-7604-0445-AB5A-62EED8AA238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127C3-EE4C-4344-B0DA-10C16186D83B}" type="pres">
      <dgm:prSet presAssocID="{0E15581A-7604-0445-AB5A-62EED8AA2381}" presName="tile4" presStyleLbl="node1" presStyleIdx="3" presStyleCnt="4"/>
      <dgm:spPr/>
      <dgm:t>
        <a:bodyPr/>
        <a:lstStyle/>
        <a:p>
          <a:endParaRPr lang="en-US"/>
        </a:p>
      </dgm:t>
    </dgm:pt>
    <dgm:pt modelId="{780248DC-BF2C-D544-8542-B3C9ED355E0F}" type="pres">
      <dgm:prSet presAssocID="{0E15581A-7604-0445-AB5A-62EED8AA238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6B8AB-F32E-AF48-879D-2F5A77ECD577}" type="pres">
      <dgm:prSet presAssocID="{0E15581A-7604-0445-AB5A-62EED8AA238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FEB1278-6BE5-4DFF-ABDE-26C288239D13}" type="presOf" srcId="{3D103B4A-343B-3F4D-978B-3818E426D742}" destId="{7E8713F6-9E3A-C243-8927-B29AC3D1FC32}" srcOrd="1" destOrd="0" presId="urn:microsoft.com/office/officeart/2005/8/layout/matrix1"/>
    <dgm:cxn modelId="{B622D8D2-2698-4419-BBA1-5D3605437B65}" type="presOf" srcId="{3D103B4A-343B-3F4D-978B-3818E426D742}" destId="{4B596F49-ABBE-0B4E-91FA-AAF318F5DE22}" srcOrd="0" destOrd="0" presId="urn:microsoft.com/office/officeart/2005/8/layout/matrix1"/>
    <dgm:cxn modelId="{02EFAE11-5B22-4D4F-BF65-578065C7E88E}" type="presOf" srcId="{BF3290F8-3D0F-0D47-B412-00C85EAC69E8}" destId="{A962AC93-8A22-0C43-ABF2-A7FF5CE6F40F}" srcOrd="1" destOrd="0" presId="urn:microsoft.com/office/officeart/2005/8/layout/matrix1"/>
    <dgm:cxn modelId="{7E26537F-061B-434C-80C5-6A3407B9233B}" srcId="{12371522-C390-CC46-B87D-0E647694F5FA}" destId="{8BA55C07-805A-E44B-BF9C-1871611654DC}" srcOrd="3" destOrd="0" parTransId="{8009EF0A-7886-9541-950A-CB508FCA6882}" sibTransId="{AE2448D7-C61C-C84B-9C8E-92F1EDC2C46E}"/>
    <dgm:cxn modelId="{D42FA52A-8A35-4507-A42B-D29892E48A29}" type="presOf" srcId="{67DA7DB8-2DED-8144-9E20-A956557B207A}" destId="{6B4FC688-1651-6843-A877-5D7D61467E6A}" srcOrd="1" destOrd="0" presId="urn:microsoft.com/office/officeart/2005/8/layout/matrix1"/>
    <dgm:cxn modelId="{B7C4B6ED-4083-7F4C-A52E-BFA1A2121797}" srcId="{12371522-C390-CC46-B87D-0E647694F5FA}" destId="{67DA7DB8-2DED-8144-9E20-A956557B207A}" srcOrd="2" destOrd="0" parTransId="{0FFED907-B6BD-3F44-AA4B-390D96BC55DD}" sibTransId="{89BE6BDD-DEAD-1A4E-9892-980CE43581E7}"/>
    <dgm:cxn modelId="{3AF54EA7-EC8A-274F-AB2A-3512306DE976}" srcId="{12371522-C390-CC46-B87D-0E647694F5FA}" destId="{3D103B4A-343B-3F4D-978B-3818E426D742}" srcOrd="1" destOrd="0" parTransId="{73F981FD-90F3-E24C-8827-4C60EEE64098}" sibTransId="{34F0B0B4-B888-B94A-96A8-AC78BF094F5C}"/>
    <dgm:cxn modelId="{D2A8358D-930B-47CF-B4DF-4AECAA6DD05A}" type="presOf" srcId="{0E15581A-7604-0445-AB5A-62EED8AA2381}" destId="{1BBFABA8-C81D-0A4A-8DBB-B284566716C8}" srcOrd="0" destOrd="0" presId="urn:microsoft.com/office/officeart/2005/8/layout/matrix1"/>
    <dgm:cxn modelId="{F68ACCCE-EC19-40FF-99CB-EDE5992DFFF9}" type="presOf" srcId="{12371522-C390-CC46-B87D-0E647694F5FA}" destId="{4326B8AB-F32E-AF48-879D-2F5A77ECD577}" srcOrd="0" destOrd="0" presId="urn:microsoft.com/office/officeart/2005/8/layout/matrix1"/>
    <dgm:cxn modelId="{31AAB300-C894-45F3-A9BC-7259FE6C7DF7}" type="presOf" srcId="{67DA7DB8-2DED-8144-9E20-A956557B207A}" destId="{56446503-3949-6C4D-90E5-2DAA295D0E4E}" srcOrd="0" destOrd="0" presId="urn:microsoft.com/office/officeart/2005/8/layout/matrix1"/>
    <dgm:cxn modelId="{1BE8BBD2-9441-254E-8684-4B6BD71A9552}" srcId="{0E15581A-7604-0445-AB5A-62EED8AA2381}" destId="{12371522-C390-CC46-B87D-0E647694F5FA}" srcOrd="0" destOrd="0" parTransId="{3836DF5F-857C-C246-BDC4-9FFC0D334948}" sibTransId="{875D0C12-86D8-0740-A3E7-214BC1DFBACD}"/>
    <dgm:cxn modelId="{971C135C-71C1-EB42-B4B8-A46E9863578D}" srcId="{12371522-C390-CC46-B87D-0E647694F5FA}" destId="{BF3290F8-3D0F-0D47-B412-00C85EAC69E8}" srcOrd="0" destOrd="0" parTransId="{ECEE034B-B77C-F34C-9108-5BBC5CEB4063}" sibTransId="{A6C5F0A6-07FE-054C-95D0-6C9914DCC079}"/>
    <dgm:cxn modelId="{CC017052-CD56-4D10-9D14-ED51AAED76D8}" type="presOf" srcId="{BF3290F8-3D0F-0D47-B412-00C85EAC69E8}" destId="{65D41316-40FB-684F-A11F-90AB8CAD94A7}" srcOrd="0" destOrd="0" presId="urn:microsoft.com/office/officeart/2005/8/layout/matrix1"/>
    <dgm:cxn modelId="{8DD6CD49-96FA-4829-B1B3-866CE097DC16}" type="presOf" srcId="{8BA55C07-805A-E44B-BF9C-1871611654DC}" destId="{780248DC-BF2C-D544-8542-B3C9ED355E0F}" srcOrd="1" destOrd="0" presId="urn:microsoft.com/office/officeart/2005/8/layout/matrix1"/>
    <dgm:cxn modelId="{7913009C-9EB6-4FF0-9DC2-D074CCAA9F77}" type="presOf" srcId="{8BA55C07-805A-E44B-BF9C-1871611654DC}" destId="{082127C3-EE4C-4344-B0DA-10C16186D83B}" srcOrd="0" destOrd="0" presId="urn:microsoft.com/office/officeart/2005/8/layout/matrix1"/>
    <dgm:cxn modelId="{26189F06-4E30-4CCB-B69D-97D45ACD7E45}" type="presParOf" srcId="{1BBFABA8-C81D-0A4A-8DBB-B284566716C8}" destId="{9345E495-01B4-2B45-89C8-6711555E6EED}" srcOrd="0" destOrd="0" presId="urn:microsoft.com/office/officeart/2005/8/layout/matrix1"/>
    <dgm:cxn modelId="{EC073B32-1020-446C-B1DF-1675BFDB06AB}" type="presParOf" srcId="{9345E495-01B4-2B45-89C8-6711555E6EED}" destId="{65D41316-40FB-684F-A11F-90AB8CAD94A7}" srcOrd="0" destOrd="0" presId="urn:microsoft.com/office/officeart/2005/8/layout/matrix1"/>
    <dgm:cxn modelId="{EBB6159F-D37B-4370-899F-8106FBD2CF1F}" type="presParOf" srcId="{9345E495-01B4-2B45-89C8-6711555E6EED}" destId="{A962AC93-8A22-0C43-ABF2-A7FF5CE6F40F}" srcOrd="1" destOrd="0" presId="urn:microsoft.com/office/officeart/2005/8/layout/matrix1"/>
    <dgm:cxn modelId="{1B45CB74-ED6D-4B16-8361-6B53CFB054BF}" type="presParOf" srcId="{9345E495-01B4-2B45-89C8-6711555E6EED}" destId="{4B596F49-ABBE-0B4E-91FA-AAF318F5DE22}" srcOrd="2" destOrd="0" presId="urn:microsoft.com/office/officeart/2005/8/layout/matrix1"/>
    <dgm:cxn modelId="{81EBAC93-5986-4EAD-8BD3-1DA11CC9E0EA}" type="presParOf" srcId="{9345E495-01B4-2B45-89C8-6711555E6EED}" destId="{7E8713F6-9E3A-C243-8927-B29AC3D1FC32}" srcOrd="3" destOrd="0" presId="urn:microsoft.com/office/officeart/2005/8/layout/matrix1"/>
    <dgm:cxn modelId="{4340C176-0663-48C7-9DF9-F92911337AB6}" type="presParOf" srcId="{9345E495-01B4-2B45-89C8-6711555E6EED}" destId="{56446503-3949-6C4D-90E5-2DAA295D0E4E}" srcOrd="4" destOrd="0" presId="urn:microsoft.com/office/officeart/2005/8/layout/matrix1"/>
    <dgm:cxn modelId="{413E41BF-959C-4F87-928A-FF9C9180D310}" type="presParOf" srcId="{9345E495-01B4-2B45-89C8-6711555E6EED}" destId="{6B4FC688-1651-6843-A877-5D7D61467E6A}" srcOrd="5" destOrd="0" presId="urn:microsoft.com/office/officeart/2005/8/layout/matrix1"/>
    <dgm:cxn modelId="{9F74B89A-BCBE-42E8-9B79-9C9923E79D4A}" type="presParOf" srcId="{9345E495-01B4-2B45-89C8-6711555E6EED}" destId="{082127C3-EE4C-4344-B0DA-10C16186D83B}" srcOrd="6" destOrd="0" presId="urn:microsoft.com/office/officeart/2005/8/layout/matrix1"/>
    <dgm:cxn modelId="{8C565713-9B57-4C17-B216-1E3835C5FB6E}" type="presParOf" srcId="{9345E495-01B4-2B45-89C8-6711555E6EED}" destId="{780248DC-BF2C-D544-8542-B3C9ED355E0F}" srcOrd="7" destOrd="0" presId="urn:microsoft.com/office/officeart/2005/8/layout/matrix1"/>
    <dgm:cxn modelId="{9A3EA53C-2947-42E1-B6DF-56A07D45222B}" type="presParOf" srcId="{1BBFABA8-C81D-0A4A-8DBB-B284566716C8}" destId="{4326B8AB-F32E-AF48-879D-2F5A77ECD5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41316-40FB-684F-A11F-90AB8CAD94A7}">
      <dsp:nvSpPr>
        <dsp:cNvPr id="0" name=""/>
        <dsp:cNvSpPr/>
      </dsp:nvSpPr>
      <dsp:spPr>
        <a:xfrm rot="16200000">
          <a:off x="583406" y="-583406"/>
          <a:ext cx="2019300" cy="3186112"/>
        </a:xfrm>
        <a:prstGeom prst="round1Rect">
          <a:avLst/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On-Demand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Network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Services</a:t>
          </a:r>
        </a:p>
      </dsp:txBody>
      <dsp:txXfrm rot="5400000">
        <a:off x="0" y="0"/>
        <a:ext cx="3186112" cy="1514475"/>
      </dsp:txXfrm>
    </dsp:sp>
    <dsp:sp modelId="{4B596F49-ABBE-0B4E-91FA-AAF318F5DE22}">
      <dsp:nvSpPr>
        <dsp:cNvPr id="0" name=""/>
        <dsp:cNvSpPr/>
      </dsp:nvSpPr>
      <dsp:spPr>
        <a:xfrm>
          <a:off x="3186112" y="0"/>
          <a:ext cx="3186112" cy="2019300"/>
        </a:xfrm>
        <a:prstGeom prst="round1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On-Demand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Bandwidth</a:t>
          </a:r>
        </a:p>
      </dsp:txBody>
      <dsp:txXfrm>
        <a:off x="3186112" y="0"/>
        <a:ext cx="3186112" cy="1514475"/>
      </dsp:txXfrm>
    </dsp:sp>
    <dsp:sp modelId="{56446503-3949-6C4D-90E5-2DAA295D0E4E}">
      <dsp:nvSpPr>
        <dsp:cNvPr id="0" name=""/>
        <dsp:cNvSpPr/>
      </dsp:nvSpPr>
      <dsp:spPr>
        <a:xfrm rot="10800000">
          <a:off x="0" y="2019300"/>
          <a:ext cx="3186112" cy="2019300"/>
        </a:xfrm>
        <a:prstGeom prst="round1Rect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Self-Service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Portals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0" y="2524125"/>
        <a:ext cx="3186112" cy="1514475"/>
      </dsp:txXfrm>
    </dsp:sp>
    <dsp:sp modelId="{082127C3-EE4C-4344-B0DA-10C16186D83B}">
      <dsp:nvSpPr>
        <dsp:cNvPr id="0" name=""/>
        <dsp:cNvSpPr/>
      </dsp:nvSpPr>
      <dsp:spPr>
        <a:xfrm rot="5400000">
          <a:off x="3769518" y="1435893"/>
          <a:ext cx="2019300" cy="3186112"/>
        </a:xfrm>
        <a:prstGeom prst="round1Rect">
          <a:avLst/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Cloud App/ Service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Initiated Network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Changes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 dirty="0"/>
        </a:p>
      </dsp:txBody>
      <dsp:txXfrm rot="-5400000">
        <a:off x="3186113" y="2524124"/>
        <a:ext cx="3186112" cy="1514475"/>
      </dsp:txXfrm>
    </dsp:sp>
    <dsp:sp modelId="{4326B8AB-F32E-AF48-879D-2F5A77ECD577}">
      <dsp:nvSpPr>
        <dsp:cNvPr id="0" name=""/>
        <dsp:cNvSpPr/>
      </dsp:nvSpPr>
      <dsp:spPr>
        <a:xfrm>
          <a:off x="2230278" y="1514475"/>
          <a:ext cx="1911667" cy="1009650"/>
        </a:xfrm>
        <a:prstGeom prst="roundRect">
          <a:avLst/>
        </a:prstGeom>
        <a:solidFill>
          <a:schemeClr val="bg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2279565" y="1563762"/>
        <a:ext cx="1813093" cy="911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221F-04A9-5041-86F9-67BC93574DE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FB95F-C505-0041-AA21-253DBE70F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3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8A0C3-DDF5-7744-8161-3DB664A734D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B7F09-0AAB-7443-BE20-4368098D7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enable agile networks that deliver assured connectivity services orchestrated across network domains between physical or virtual service endpoints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MEF LSO?</a:t>
            </a:r>
          </a:p>
          <a:p>
            <a:endParaRPr lang="en-US" dirty="0" smtClean="0"/>
          </a:p>
          <a:p>
            <a:r>
              <a:rPr lang="en-US" sz="1200" dirty="0" smtClean="0"/>
              <a:t>LSO provides for the orchestrated management and control of Third Network Connectivity Services</a:t>
            </a:r>
          </a:p>
          <a:p>
            <a:r>
              <a:rPr lang="en-US" sz="1200" dirty="0" smtClean="0"/>
              <a:t>LSO Reference Architecture characterizes the management and control domains and entities that enable the cooperative LSO capabilities</a:t>
            </a:r>
          </a:p>
          <a:p>
            <a:r>
              <a:rPr lang="en-US" sz="1200" dirty="0" smtClean="0"/>
              <a:t>LSO overcomes existing complexity by defining product, service, and resource abstractions that hide the complexity of underlying technologies and network layers from the applications and users of the services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1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The primary goal is the generation of re-usable engineering specifications and artifacts capturing the LSO requirements, capabilities, functionality, behavior, processes, information, interfaces and APIs supporting management and control of Connectivity Services</a:t>
            </a:r>
          </a:p>
          <a:p>
            <a:r>
              <a:rPr lang="en-US" sz="1200" dirty="0" smtClean="0"/>
              <a:t>These engineering artifacts will prove to be valuable resources in enabling the transformation of LSO capabilities into interoperable, specific, consistent, and verifiable designs and implementations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Provides a layered architecture that characterizes the management and control domains and entities that enable the cooperative LSO capabilities for Connectivity Services.</a:t>
            </a:r>
          </a:p>
          <a:p>
            <a:r>
              <a:rPr lang="en-US" sz="1200" dirty="0" smtClean="0"/>
              <a:t>High level operational threads describing user stories of orchestrated Connectivity Service behavior as well as interactions among management entities, expressing the vision of the MEF LSO capabilities</a:t>
            </a:r>
          </a:p>
          <a:p>
            <a:r>
              <a:rPr lang="en-US" sz="1200" dirty="0" smtClean="0"/>
              <a:t>The management interface reference points that characterize interactions between LSO ecosystem components are identified in the reference architecture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GEN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718911" y="3362546"/>
            <a:ext cx="3667702" cy="68575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000" b="1" baseline="0">
                <a:solidFill>
                  <a:srgbClr val="102269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8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47249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10" name="Freeform 9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718911" y="4122753"/>
            <a:ext cx="3667702" cy="68575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000" b="1">
                <a:solidFill>
                  <a:srgbClr val="102269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8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9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4639"/>
            <a:ext cx="4040188" cy="479822"/>
          </a:xfrm>
        </p:spPr>
        <p:txBody>
          <a:bodyPr lIns="0" bIns="0"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39716"/>
            <a:ext cx="4040188" cy="2963466"/>
          </a:xfrm>
        </p:spPr>
        <p:txBody>
          <a:bodyPr lIns="0"/>
          <a:lstStyle>
            <a:lvl1pPr marL="169863" indent="-169863">
              <a:lnSpc>
                <a:spcPct val="95000"/>
              </a:lnSpc>
              <a:spcAft>
                <a:spcPts val="300"/>
              </a:spcAft>
              <a:defRPr sz="2100"/>
            </a:lvl1pPr>
            <a:lvl2pPr marL="341313" indent="-171450">
              <a:lnSpc>
                <a:spcPct val="95000"/>
              </a:lnSpc>
              <a:spcAft>
                <a:spcPts val="300"/>
              </a:spcAft>
              <a:defRPr sz="1800"/>
            </a:lvl2pPr>
            <a:lvl3pPr marL="573088" indent="-119063">
              <a:lnSpc>
                <a:spcPct val="95000"/>
              </a:lnSpc>
              <a:spcAft>
                <a:spcPts val="300"/>
              </a:spcAft>
              <a:defRPr sz="1600"/>
            </a:lvl3pPr>
            <a:lvl4pPr marL="800100" indent="-163513">
              <a:lnSpc>
                <a:spcPct val="95000"/>
              </a:lnSpc>
              <a:spcAft>
                <a:spcPts val="300"/>
              </a:spcAft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84639"/>
            <a:ext cx="4041775" cy="479822"/>
          </a:xfrm>
        </p:spPr>
        <p:txBody>
          <a:bodyPr lIns="0" bIns="0"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9716"/>
            <a:ext cx="4041775" cy="2963466"/>
          </a:xfrm>
        </p:spPr>
        <p:txBody>
          <a:bodyPr lIns="0"/>
          <a:lstStyle>
            <a:lvl1pPr marL="169863" indent="-169863">
              <a:lnSpc>
                <a:spcPct val="95000"/>
              </a:lnSpc>
              <a:spcAft>
                <a:spcPts val="300"/>
              </a:spcAft>
              <a:defRPr sz="2100"/>
            </a:lvl1pPr>
            <a:lvl2pPr marL="407988" indent="-182563">
              <a:lnSpc>
                <a:spcPct val="95000"/>
              </a:lnSpc>
              <a:spcAft>
                <a:spcPts val="300"/>
              </a:spcAft>
              <a:defRPr sz="1800"/>
            </a:lvl2pPr>
            <a:lvl3pPr marL="573088" indent="-119063">
              <a:lnSpc>
                <a:spcPct val="95000"/>
              </a:lnSpc>
              <a:spcAft>
                <a:spcPts val="300"/>
              </a:spcAft>
              <a:defRPr sz="1600"/>
            </a:lvl3pPr>
            <a:lvl4pPr>
              <a:lnSpc>
                <a:spcPct val="95000"/>
              </a:lnSpc>
              <a:spcAft>
                <a:spcPts val="300"/>
              </a:spcAft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559800" cy="952499"/>
          </a:xfrm>
          <a:prstGeom prst="rect">
            <a:avLst/>
          </a:prstGeom>
        </p:spPr>
        <p:txBody>
          <a:bodyPr vert="horz" lIns="0" tIns="137160" rIns="91440" bIns="18288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1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9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 Intro Slide -Lo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106" y="1830800"/>
            <a:ext cx="7587372" cy="2877985"/>
          </a:xfrm>
        </p:spPr>
        <p:txBody>
          <a:bodyPr tIns="0" bIns="64008" anchor="t" anchorCtr="0"/>
          <a:lstStyle>
            <a:lvl1pPr>
              <a:lnSpc>
                <a:spcPct val="100000"/>
              </a:lnSpc>
              <a:defRPr sz="3200" b="0" baseline="0"/>
            </a:lvl1pPr>
          </a:lstStyle>
          <a:p>
            <a:r>
              <a:rPr lang="en-US" dirty="0" smtClean="0"/>
              <a:t>Presentation Name (with Long Title)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7" name="Freeform 6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106" y="515196"/>
            <a:ext cx="7086044" cy="1143964"/>
          </a:xfrm>
        </p:spPr>
        <p:txBody>
          <a:bodyPr lIns="0" tIns="45720" anchor="b" anchorCtr="0"/>
          <a:lstStyle>
            <a:lvl1pPr marL="0" indent="0" algn="l">
              <a:lnSpc>
                <a:spcPct val="92000"/>
              </a:lnSpc>
              <a:spcAft>
                <a:spcPts val="0"/>
              </a:spcAft>
              <a:buNone/>
              <a:defRPr sz="3400" b="1" baseline="0">
                <a:solidFill>
                  <a:srgbClr val="1A69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Day, Date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Intro Slide - shor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106" y="1830800"/>
            <a:ext cx="7587372" cy="2877985"/>
          </a:xfrm>
        </p:spPr>
        <p:txBody>
          <a:bodyPr tIns="0" bIns="64008" anchor="t" anchorCtr="0"/>
          <a:lstStyle>
            <a:lvl1pPr>
              <a:lnSpc>
                <a:spcPct val="100000"/>
              </a:lnSpc>
              <a:defRPr sz="4400" b="0" baseline="0"/>
            </a:lvl1pPr>
          </a:lstStyle>
          <a:p>
            <a:r>
              <a:rPr lang="en-US" dirty="0" smtClean="0"/>
              <a:t>Presentation Name </a:t>
            </a:r>
            <a:br>
              <a:rPr lang="en-US" dirty="0" smtClean="0"/>
            </a:br>
            <a:r>
              <a:rPr lang="en-US" dirty="0" smtClean="0"/>
              <a:t>(with short title)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7" name="Freeform 6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106" y="515196"/>
            <a:ext cx="7086044" cy="1143964"/>
          </a:xfrm>
        </p:spPr>
        <p:txBody>
          <a:bodyPr lIns="0" tIns="45720" anchor="b" anchorCtr="0"/>
          <a:lstStyle>
            <a:lvl1pPr marL="0" indent="0" algn="l">
              <a:lnSpc>
                <a:spcPct val="92000"/>
              </a:lnSpc>
              <a:spcAft>
                <a:spcPts val="0"/>
              </a:spcAft>
              <a:buNone/>
              <a:defRPr sz="3400" b="1" baseline="0">
                <a:solidFill>
                  <a:srgbClr val="1650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Day, Date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9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2 point title,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6880" y="0"/>
            <a:ext cx="7784889" cy="952499"/>
          </a:xfrm>
        </p:spPr>
        <p:txBody>
          <a:bodyPr/>
          <a:lstStyle>
            <a:lvl1pPr>
              <a:lnSpc>
                <a:spcPct val="92000"/>
              </a:lnSpc>
              <a:defRPr/>
            </a:lvl1pPr>
          </a:lstStyle>
          <a:p>
            <a:r>
              <a:rPr lang="en-US" dirty="0" smtClean="0"/>
              <a:t>Master with 32 Point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143"/>
            <a:ext cx="8559800" cy="3725634"/>
          </a:xfrm>
        </p:spPr>
        <p:txBody>
          <a:bodyPr lIns="914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0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0 point title, 22 point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92000"/>
              </a:lnSpc>
              <a:defRPr sz="3000" baseline="0"/>
            </a:lvl1pPr>
          </a:lstStyle>
          <a:p>
            <a:r>
              <a:rPr lang="en-US" dirty="0" smtClean="0"/>
              <a:t>Master with 30 Point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319" y="892567"/>
            <a:ext cx="8559800" cy="3725634"/>
          </a:xfrm>
        </p:spPr>
        <p:txBody>
          <a:bodyPr lIns="91440" rIns="182880"/>
          <a:lstStyle>
            <a:lvl1pPr marL="0" indent="0">
              <a:spcAft>
                <a:spcPts val="500"/>
              </a:spcAft>
              <a:buFontTx/>
              <a:buNone/>
              <a:defRPr sz="2200" b="1">
                <a:solidFill>
                  <a:srgbClr val="1C638C"/>
                </a:solidFill>
              </a:defRPr>
            </a:lvl1pPr>
            <a:lvl2pPr marL="168275" indent="-168275" defTabSz="230188">
              <a:spcAft>
                <a:spcPts val="400"/>
              </a:spcAft>
              <a:buClr>
                <a:srgbClr val="2066AD"/>
              </a:buClr>
              <a:buFont typeface="Arial"/>
              <a:buChar char="•"/>
              <a:defRPr sz="2150"/>
            </a:lvl2pPr>
            <a:lvl3pPr marL="400050" indent="-231775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900"/>
            </a:lvl3pPr>
            <a:lvl4pPr marL="568325" indent="-168275">
              <a:spcAft>
                <a:spcPts val="300"/>
              </a:spcAft>
              <a:buClr>
                <a:srgbClr val="2066AD"/>
              </a:buClr>
              <a:buFont typeface="Arial"/>
              <a:buChar char="•"/>
              <a:defRPr sz="1800"/>
            </a:lvl4pPr>
            <a:lvl5pPr marL="746125" indent="-17780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667696" y="1712089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21" name="Group 20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3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60388"/>
            <a:ext cx="7391382" cy="101846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400" baseline="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1603941" y="1716675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3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667696" y="2830906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1603941" y="2835492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5" name="Picture Placeholder 29"/>
          <p:cNvSpPr>
            <a:spLocks noGrp="1"/>
          </p:cNvSpPr>
          <p:nvPr>
            <p:ph type="pic" sz="quarter" idx="17"/>
          </p:nvPr>
        </p:nvSpPr>
        <p:spPr>
          <a:xfrm>
            <a:off x="667696" y="3944865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1603941" y="3949451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7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4312676" y="1716675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 hasCustomPrompt="1"/>
          </p:nvPr>
        </p:nvSpPr>
        <p:spPr>
          <a:xfrm>
            <a:off x="5248921" y="1721261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9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4312676" y="2835492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0" name="Picture Placeholder 29"/>
          <p:cNvSpPr>
            <a:spLocks noGrp="1"/>
          </p:cNvSpPr>
          <p:nvPr>
            <p:ph type="pic" sz="quarter" idx="22"/>
          </p:nvPr>
        </p:nvSpPr>
        <p:spPr>
          <a:xfrm>
            <a:off x="4312676" y="3949451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23" hasCustomPrompt="1"/>
          </p:nvPr>
        </p:nvSpPr>
        <p:spPr>
          <a:xfrm>
            <a:off x="5248921" y="3954037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5248921" y="2840078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49" name="Group 48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Picture 51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53" name="Rectangle 52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57200" y="1856159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60388"/>
            <a:ext cx="7391382" cy="101846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40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1603941" y="1860745"/>
            <a:ext cx="2464961" cy="123123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4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1603941" y="3245817"/>
            <a:ext cx="2464961" cy="1234378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27" name="Picture Placeholder 29"/>
          <p:cNvSpPr>
            <a:spLocks noGrp="1"/>
          </p:cNvSpPr>
          <p:nvPr>
            <p:ph type="pic" sz="quarter" idx="25"/>
          </p:nvPr>
        </p:nvSpPr>
        <p:spPr>
          <a:xfrm>
            <a:off x="457200" y="3244377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9" name="Picture Placeholder 29"/>
          <p:cNvSpPr>
            <a:spLocks noGrp="1"/>
          </p:cNvSpPr>
          <p:nvPr>
            <p:ph type="pic" sz="quarter" idx="26"/>
          </p:nvPr>
        </p:nvSpPr>
        <p:spPr>
          <a:xfrm>
            <a:off x="4267395" y="1872477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1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5414136" y="1877063"/>
            <a:ext cx="2464961" cy="123123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3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5414136" y="3262135"/>
            <a:ext cx="2464961" cy="1234378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Picture Placeholder 29"/>
          <p:cNvSpPr>
            <a:spLocks noGrp="1"/>
          </p:cNvSpPr>
          <p:nvPr>
            <p:ph type="pic" sz="quarter" idx="29"/>
          </p:nvPr>
        </p:nvSpPr>
        <p:spPr>
          <a:xfrm>
            <a:off x="4267395" y="3260695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8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57200" y="2164461"/>
            <a:ext cx="1564820" cy="197562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2105573" y="2173631"/>
            <a:ext cx="2347883" cy="1468286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650" b="1"/>
            </a:lvl1pPr>
            <a:lvl2pPr marL="0" indent="0">
              <a:spcAft>
                <a:spcPts val="0"/>
              </a:spcAft>
              <a:buFontTx/>
              <a:buNone/>
              <a:defRPr sz="165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1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4555726" y="2185363"/>
            <a:ext cx="1564820" cy="197562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5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204099" y="2194533"/>
            <a:ext cx="2347883" cy="1468286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650" b="1"/>
            </a:lvl1pPr>
            <a:lvl2pPr marL="0" indent="0">
              <a:spcAft>
                <a:spcPts val="0"/>
              </a:spcAft>
              <a:buFontTx/>
              <a:buNone/>
              <a:defRPr sz="165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59780"/>
            <a:ext cx="7504724" cy="1152979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45" name="Group 44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Picture 47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49" name="Rectangle 48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2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11" name="Freeform 10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4153" y="1846974"/>
            <a:ext cx="7312149" cy="1403091"/>
          </a:xfrm>
        </p:spPr>
        <p:txBody>
          <a:bodyPr anchor="b" anchorCtr="0"/>
          <a:lstStyle>
            <a:lvl1pPr algn="l">
              <a:lnSpc>
                <a:spcPct val="90000"/>
              </a:lnSpc>
              <a:defRPr lang="en-US" sz="3600" b="0" baseline="0" dirty="0">
                <a:solidFill>
                  <a:srgbClr val="102269"/>
                </a:solidFill>
              </a:defRPr>
            </a:lvl1pPr>
          </a:lstStyle>
          <a:p>
            <a:r>
              <a:rPr lang="en-US" dirty="0" smtClean="0"/>
              <a:t>Section Divider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4153" y="3358678"/>
            <a:ext cx="7312149" cy="1161335"/>
          </a:xfrm>
        </p:spPr>
        <p:txBody>
          <a:bodyPr tIns="0" anchor="t" anchorCtr="0"/>
          <a:lstStyle>
            <a:lvl1pPr marL="0" indent="0">
              <a:buNone/>
              <a:defRPr sz="22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6064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>
            <a:off x="11592" y="4850606"/>
            <a:ext cx="9132407" cy="299357"/>
          </a:xfrm>
          <a:prstGeom prst="rect">
            <a:avLst/>
          </a:prstGeom>
          <a:gradFill>
            <a:gsLst>
              <a:gs pos="100000">
                <a:srgbClr val="161E69"/>
              </a:gs>
              <a:gs pos="41000">
                <a:srgbClr val="17639C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559800" cy="952499"/>
          </a:xfrm>
          <a:prstGeom prst="rect">
            <a:avLst/>
          </a:prstGeom>
        </p:spPr>
        <p:txBody>
          <a:bodyPr vert="horz" lIns="0" tIns="182880" rIns="91440" bIns="18288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3623"/>
            <a:ext cx="8559800" cy="372563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4117" y="4847003"/>
            <a:ext cx="1662758" cy="323218"/>
          </a:xfrm>
          <a:prstGeom prst="rect">
            <a:avLst/>
          </a:prstGeom>
          <a:noFill/>
          <a:effectLst>
            <a:outerShdw blurRad="25400" dist="12700" dir="5400000" algn="t" rotWithShape="0">
              <a:prstClr val="black">
                <a:alpha val="9000"/>
              </a:prstClr>
            </a:outerShdw>
          </a:effectLst>
        </p:spPr>
        <p:txBody>
          <a:bodyPr wrap="square" lIns="0" tIns="0" rIns="91440" bIns="0" rtlCol="0" anchor="ctr" anchorCtr="0">
            <a:noAutofit/>
          </a:bodyPr>
          <a:lstStyle/>
          <a:p>
            <a:pPr algn="l"/>
            <a:r>
              <a:rPr lang="en-US" sz="1000" b="0" kern="1000" spc="80" dirty="0" err="1" smtClean="0">
                <a:solidFill>
                  <a:schemeClr val="bg1">
                    <a:alpha val="82000"/>
                  </a:schemeClr>
                </a:solidFill>
              </a:rPr>
              <a:t>www.mef.net</a:t>
            </a:r>
            <a:endParaRPr lang="en-US" sz="1000" b="0" kern="1000" spc="80" dirty="0">
              <a:solidFill>
                <a:schemeClr val="bg1">
                  <a:alpha val="82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1035" y="4860306"/>
            <a:ext cx="338044" cy="289657"/>
          </a:xfrm>
          <a:prstGeom prst="rect">
            <a:avLst/>
          </a:prstGeom>
          <a:solidFill>
            <a:srgbClr val="161E69">
              <a:alpha val="85000"/>
            </a:srgbClr>
          </a:solidFill>
          <a:ln>
            <a:noFill/>
          </a:ln>
        </p:spPr>
        <p:txBody>
          <a:bodyPr vert="horz" lIns="0" tIns="0" rIns="0" bIns="9144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MEFlogo_whit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2" y="4941905"/>
            <a:ext cx="396240" cy="134112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993720" y="4908765"/>
            <a:ext cx="0" cy="201168"/>
          </a:xfrm>
          <a:prstGeom prst="line">
            <a:avLst/>
          </a:prstGeom>
          <a:ln w="6350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2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6" r:id="rId5"/>
    <p:sldLayoutId id="2147483659" r:id="rId6"/>
    <p:sldLayoutId id="2147483660" r:id="rId7"/>
    <p:sldLayoutId id="2147483661" r:id="rId8"/>
    <p:sldLayoutId id="2147483651" r:id="rId9"/>
    <p:sldLayoutId id="2147483653" r:id="rId10"/>
    <p:sldLayoutId id="2147483654" r:id="rId11"/>
    <p:sldLayoutId id="2147483655" r:id="rId12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51C67"/>
          </a:solidFill>
          <a:latin typeface="+mj-lt"/>
          <a:ea typeface="+mj-ea"/>
          <a:cs typeface="+mj-cs"/>
        </a:defRPr>
      </a:lvl1pPr>
    </p:titleStyle>
    <p:bodyStyle>
      <a:lvl1pPr marL="227013" indent="-227013" algn="l" defTabSz="4572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2B3589"/>
        </a:buClr>
        <a:buSzPct val="80000"/>
        <a:buFont typeface="Arial"/>
        <a:buChar char="•"/>
        <a:defRPr sz="2500" kern="1200">
          <a:solidFill>
            <a:srgbClr val="404040"/>
          </a:solidFill>
          <a:latin typeface="+mn-lt"/>
          <a:ea typeface="+mn-ea"/>
          <a:cs typeface="+mn-cs"/>
        </a:defRPr>
      </a:lvl1pPr>
      <a:lvl2pPr marL="454025" indent="-227013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SzPct val="80000"/>
        <a:buFont typeface="Arial"/>
        <a:buChar char="–"/>
        <a:defRPr sz="2300" kern="1200">
          <a:solidFill>
            <a:srgbClr val="404040"/>
          </a:solidFill>
          <a:latin typeface="+mn-lt"/>
          <a:ea typeface="+mn-ea"/>
          <a:cs typeface="+mn-cs"/>
        </a:defRPr>
      </a:lvl2pPr>
      <a:lvl3pPr marL="625475" indent="-171450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2B3589"/>
        </a:buClr>
        <a:buSzPct val="80000"/>
        <a:buFont typeface="Arial"/>
        <a:buChar char="•"/>
        <a:tabLst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798513" indent="-161925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SzPct val="80000"/>
        <a:buFont typeface="Arial"/>
        <a:buChar char="–"/>
        <a:defRPr sz="1800" kern="1200">
          <a:solidFill>
            <a:srgbClr val="404040"/>
          </a:solidFill>
          <a:latin typeface="+mn-lt"/>
          <a:ea typeface="+mn-ea"/>
          <a:cs typeface="+mn-cs"/>
        </a:defRPr>
      </a:lvl4pPr>
      <a:lvl5pPr marL="915988" indent="-117475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2B3589"/>
        </a:buClr>
        <a:buSzPct val="80000"/>
        <a:buFont typeface="Arial"/>
        <a:buChar char="•"/>
        <a:defRPr sz="15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152" y="1846975"/>
            <a:ext cx="7647847" cy="1086726"/>
          </a:xfrm>
        </p:spPr>
        <p:txBody>
          <a:bodyPr/>
          <a:lstStyle/>
          <a:p>
            <a:r>
              <a:rPr lang="en-US" dirty="0" smtClean="0"/>
              <a:t>The Lifecycle Service Orchestration (LSO) Reference Architecture and Framework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8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LSO Management View Abstractions</a:t>
            </a:r>
            <a:endParaRPr lang="en-US" dirty="0"/>
          </a:p>
        </p:txBody>
      </p:sp>
      <p:grpSp>
        <p:nvGrpSpPr>
          <p:cNvPr id="105" name="Group 104"/>
          <p:cNvGrpSpPr>
            <a:grpSpLocks noChangeAspect="1"/>
          </p:cNvGrpSpPr>
          <p:nvPr/>
        </p:nvGrpSpPr>
        <p:grpSpPr>
          <a:xfrm>
            <a:off x="1325910" y="627161"/>
            <a:ext cx="6408712" cy="4200085"/>
            <a:chOff x="250328" y="836711"/>
            <a:chExt cx="8570144" cy="5616625"/>
          </a:xfrm>
        </p:grpSpPr>
        <p:sp>
          <p:nvSpPr>
            <p:cNvPr id="106" name="Rectangle 105"/>
            <p:cNvSpPr/>
            <p:nvPr/>
          </p:nvSpPr>
          <p:spPr>
            <a:xfrm>
              <a:off x="2051720" y="836711"/>
              <a:ext cx="4896544" cy="561488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48264" y="836712"/>
              <a:ext cx="1800199" cy="5616624"/>
            </a:xfrm>
            <a:prstGeom prst="rect">
              <a:avLst/>
            </a:prstGeom>
            <a:solidFill>
              <a:srgbClr val="FFDE7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1520" y="836712"/>
              <a:ext cx="1800200" cy="5614882"/>
            </a:xfrm>
            <a:prstGeom prst="rect">
              <a:avLst/>
            </a:prstGeom>
            <a:solidFill>
              <a:srgbClr val="B0C7E2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51520" y="2915652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View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51520" y="5445224"/>
              <a:ext cx="1872208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Element &amp; Equipment</a:t>
              </a:r>
              <a:endParaRPr lang="en-US" sz="11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921424" y="5446965"/>
              <a:ext cx="1800200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Element Control &amp; Management</a:t>
              </a:r>
              <a:endParaRPr lang="en-US" sz="11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898840" y="3717032"/>
              <a:ext cx="1800200" cy="1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Orchestration &amp; Infrastructure Management</a:t>
              </a:r>
            </a:p>
            <a:p>
              <a:pPr algn="ctr"/>
              <a:r>
                <a:rPr lang="en-US" sz="1100" dirty="0" smtClean="0"/>
                <a:t>(Subnetwork)</a:t>
              </a:r>
              <a:endParaRPr lang="en-US" sz="11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898839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LSO RA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Context</a:t>
              </a:r>
              <a:endParaRPr lang="en-US" sz="12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411760" y="847997"/>
              <a:ext cx="4104456" cy="63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Information Class Examples per Management Abstraction View</a:t>
              </a:r>
              <a:endParaRPr lang="en-US" sz="12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 rot="19106781">
              <a:off x="2605452" y="5657763"/>
              <a:ext cx="1550402" cy="339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Network Element</a:t>
              </a:r>
              <a:endParaRPr lang="en-US" sz="1050" dirty="0"/>
            </a:p>
          </p:txBody>
        </p:sp>
        <p:sp>
          <p:nvSpPr>
            <p:cNvPr id="116" name="TextBox 115"/>
            <p:cNvSpPr txBox="1"/>
            <p:nvPr/>
          </p:nvSpPr>
          <p:spPr>
            <a:xfrm rot="19106781">
              <a:off x="3436443" y="5846067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Card</a:t>
              </a:r>
              <a:endParaRPr lang="en-US" sz="1050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9135855">
              <a:off x="3153780" y="1722502"/>
              <a:ext cx="958317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Offering</a:t>
              </a:r>
              <a:endParaRPr lang="en-US" sz="1050" dirty="0"/>
            </a:p>
          </p:txBody>
        </p:sp>
        <p:sp>
          <p:nvSpPr>
            <p:cNvPr id="118" name="TextBox 117"/>
            <p:cNvSpPr txBox="1"/>
            <p:nvPr/>
          </p:nvSpPr>
          <p:spPr>
            <a:xfrm rot="19209892">
              <a:off x="5846296" y="4516197"/>
              <a:ext cx="108011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Endpoint</a:t>
              </a:r>
              <a:endParaRPr lang="en-US" sz="1050" dirty="0"/>
            </a:p>
          </p:txBody>
        </p:sp>
        <p:sp>
          <p:nvSpPr>
            <p:cNvPr id="119" name="TextBox 118"/>
            <p:cNvSpPr txBox="1"/>
            <p:nvPr/>
          </p:nvSpPr>
          <p:spPr>
            <a:xfrm rot="19209892">
              <a:off x="4256571" y="4109072"/>
              <a:ext cx="1161132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Logical Termination Point</a:t>
              </a:r>
              <a:endParaRPr lang="en-US" sz="1050" dirty="0"/>
            </a:p>
          </p:txBody>
        </p:sp>
        <p:sp>
          <p:nvSpPr>
            <p:cNvPr id="120" name="TextBox 119"/>
            <p:cNvSpPr txBox="1"/>
            <p:nvPr/>
          </p:nvSpPr>
          <p:spPr>
            <a:xfrm rot="19209892">
              <a:off x="3086850" y="424124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Forwarding Construct</a:t>
              </a:r>
              <a:endParaRPr lang="en-US" sz="1050" dirty="0"/>
            </a:p>
          </p:txBody>
        </p:sp>
        <p:sp>
          <p:nvSpPr>
            <p:cNvPr id="121" name="TextBox 120"/>
            <p:cNvSpPr txBox="1"/>
            <p:nvPr/>
          </p:nvSpPr>
          <p:spPr>
            <a:xfrm rot="19106781">
              <a:off x="6100739" y="5702051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Port</a:t>
              </a:r>
              <a:endParaRPr lang="en-US" sz="10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804247" y="2492896"/>
              <a:ext cx="2016225" cy="802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Orchestration</a:t>
              </a:r>
            </a:p>
            <a:p>
              <a:pPr algn="ctr"/>
              <a:r>
                <a:rPr lang="en-US" sz="1100" dirty="0" smtClean="0"/>
                <a:t>(Provider domains &amp; multi-domain)</a:t>
              </a:r>
              <a:endParaRPr lang="en-US" sz="11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98840" y="1691516"/>
              <a:ext cx="1800200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Business Apps</a:t>
              </a:r>
              <a:endParaRPr lang="en-US" sz="1100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 flipV="1">
              <a:off x="251520" y="1412776"/>
              <a:ext cx="8424936" cy="18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51520" y="1628800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Product View</a:t>
              </a:r>
              <a:endParaRPr lang="en-US" sz="1100" dirty="0"/>
            </a:p>
          </p:txBody>
        </p:sp>
        <p:sp>
          <p:nvSpPr>
            <p:cNvPr id="126" name="TextBox 125"/>
            <p:cNvSpPr txBox="1"/>
            <p:nvPr/>
          </p:nvSpPr>
          <p:spPr>
            <a:xfrm rot="19135855">
              <a:off x="2171795" y="1711245"/>
              <a:ext cx="9307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Catalog</a:t>
              </a:r>
              <a:endParaRPr lang="en-US" sz="1050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9135855">
              <a:off x="3867776" y="1834772"/>
              <a:ext cx="115212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Customer</a:t>
              </a:r>
              <a:endParaRPr lang="en-US" sz="1050" dirty="0"/>
            </a:p>
          </p:txBody>
        </p:sp>
        <p:sp>
          <p:nvSpPr>
            <p:cNvPr id="128" name="TextBox 127"/>
            <p:cNvSpPr txBox="1"/>
            <p:nvPr/>
          </p:nvSpPr>
          <p:spPr>
            <a:xfrm rot="19209892">
              <a:off x="2156973" y="4004114"/>
              <a:ext cx="60541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Link</a:t>
              </a:r>
              <a:endParaRPr lang="en-US" sz="105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51520" y="4366845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Network &amp; Topology</a:t>
              </a:r>
              <a:endParaRPr lang="en-US" sz="1100" dirty="0"/>
            </a:p>
          </p:txBody>
        </p:sp>
        <p:sp>
          <p:nvSpPr>
            <p:cNvPr id="130" name="TextBox 129"/>
            <p:cNvSpPr txBox="1"/>
            <p:nvPr/>
          </p:nvSpPr>
          <p:spPr>
            <a:xfrm rot="19058561">
              <a:off x="2101015" y="2906049"/>
              <a:ext cx="100811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</a:t>
              </a:r>
              <a:endParaRPr lang="en-US" sz="1050" dirty="0"/>
            </a:p>
          </p:txBody>
        </p:sp>
        <p:sp>
          <p:nvSpPr>
            <p:cNvPr id="131" name="TextBox 130"/>
            <p:cNvSpPr txBox="1"/>
            <p:nvPr/>
          </p:nvSpPr>
          <p:spPr>
            <a:xfrm rot="19106781">
              <a:off x="4573549" y="5821822"/>
              <a:ext cx="864096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Server</a:t>
              </a:r>
              <a:endParaRPr lang="en-US" sz="1050" dirty="0"/>
            </a:p>
          </p:txBody>
        </p:sp>
        <p:sp>
          <p:nvSpPr>
            <p:cNvPr id="132" name="TextBox 131"/>
            <p:cNvSpPr txBox="1"/>
            <p:nvPr/>
          </p:nvSpPr>
          <p:spPr>
            <a:xfrm rot="19106781">
              <a:off x="4273356" y="5485666"/>
              <a:ext cx="93610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Facility</a:t>
              </a:r>
              <a:endParaRPr lang="en-US" sz="1050" dirty="0"/>
            </a:p>
          </p:txBody>
        </p:sp>
        <p:sp>
          <p:nvSpPr>
            <p:cNvPr id="133" name="TextBox 132"/>
            <p:cNvSpPr txBox="1"/>
            <p:nvPr/>
          </p:nvSpPr>
          <p:spPr>
            <a:xfrm rot="19106781">
              <a:off x="2051622" y="5385950"/>
              <a:ext cx="852561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Fabric</a:t>
              </a:r>
              <a:endParaRPr lang="en-US" sz="1050" dirty="0"/>
            </a:p>
          </p:txBody>
        </p:sp>
        <p:cxnSp>
          <p:nvCxnSpPr>
            <p:cNvPr id="134" name="Straight Connector 133"/>
            <p:cNvCxnSpPr/>
            <p:nvPr/>
          </p:nvCxnSpPr>
          <p:spPr>
            <a:xfrm flipV="1">
              <a:off x="251520" y="2564904"/>
              <a:ext cx="8424936" cy="182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51520" y="3789040"/>
              <a:ext cx="84249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251520" y="5157192"/>
              <a:ext cx="8424936" cy="1826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250328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Management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Abstractions</a:t>
              </a:r>
              <a:endParaRPr lang="en-US" sz="12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 rot="19058561">
              <a:off x="3562396" y="2993130"/>
              <a:ext cx="126661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Spec</a:t>
              </a:r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 rot="19209892">
              <a:off x="2222752" y="420079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Forwarding Domain </a:t>
              </a:r>
              <a:endParaRPr lang="en-US" sz="1050" dirty="0"/>
            </a:p>
          </p:txBody>
        </p:sp>
        <p:sp>
          <p:nvSpPr>
            <p:cNvPr id="140" name="TextBox 139"/>
            <p:cNvSpPr txBox="1"/>
            <p:nvPr/>
          </p:nvSpPr>
          <p:spPr>
            <a:xfrm rot="19106781">
              <a:off x="5398781" y="5942318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 smtClean="0"/>
                <a:t>VNF</a:t>
              </a:r>
              <a:endParaRPr lang="en-US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51520" y="4005064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 smtClean="0"/>
                <a:t>Resource View</a:t>
              </a:r>
              <a:endParaRPr lang="en-US" sz="1100" i="1" dirty="0"/>
            </a:p>
          </p:txBody>
        </p:sp>
        <p:sp>
          <p:nvSpPr>
            <p:cNvPr id="142" name="TextBox 141"/>
            <p:cNvSpPr txBox="1"/>
            <p:nvPr/>
          </p:nvSpPr>
          <p:spPr>
            <a:xfrm rot="19135855">
              <a:off x="5691424" y="1731082"/>
              <a:ext cx="9793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Spec</a:t>
              </a:r>
              <a:endParaRPr lang="en-US" sz="1050" dirty="0"/>
            </a:p>
          </p:txBody>
        </p:sp>
        <p:sp>
          <p:nvSpPr>
            <p:cNvPr id="143" name="TextBox 142"/>
            <p:cNvSpPr txBox="1"/>
            <p:nvPr/>
          </p:nvSpPr>
          <p:spPr>
            <a:xfrm rot="19135855">
              <a:off x="4715929" y="1738359"/>
              <a:ext cx="997172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Instance</a:t>
              </a:r>
              <a:endParaRPr lang="en-US" sz="1050" dirty="0"/>
            </a:p>
          </p:txBody>
        </p:sp>
        <p:sp>
          <p:nvSpPr>
            <p:cNvPr id="144" name="TextBox 143"/>
            <p:cNvSpPr txBox="1"/>
            <p:nvPr/>
          </p:nvSpPr>
          <p:spPr>
            <a:xfrm rot="19058561">
              <a:off x="2712131" y="2937234"/>
              <a:ext cx="1102313" cy="5556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Component</a:t>
              </a:r>
              <a:endParaRPr lang="en-US" sz="1050" dirty="0"/>
            </a:p>
          </p:txBody>
        </p:sp>
        <p:sp>
          <p:nvSpPr>
            <p:cNvPr id="145" name="TextBox 144"/>
            <p:cNvSpPr txBox="1"/>
            <p:nvPr/>
          </p:nvSpPr>
          <p:spPr>
            <a:xfrm rot="19058561">
              <a:off x="4691619" y="2762323"/>
              <a:ext cx="903800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Access Point</a:t>
              </a:r>
              <a:endParaRPr lang="en-US" sz="1050" dirty="0"/>
            </a:p>
          </p:txBody>
        </p:sp>
        <p:sp>
          <p:nvSpPr>
            <p:cNvPr id="146" name="TextBox 145"/>
            <p:cNvSpPr txBox="1"/>
            <p:nvPr/>
          </p:nvSpPr>
          <p:spPr>
            <a:xfrm rot="19209892">
              <a:off x="5451543" y="3981226"/>
              <a:ext cx="75877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Route</a:t>
              </a:r>
              <a:endParaRPr lang="en-US" sz="1050" dirty="0"/>
            </a:p>
          </p:txBody>
        </p:sp>
        <p:sp>
          <p:nvSpPr>
            <p:cNvPr id="147" name="TextBox 146"/>
            <p:cNvSpPr txBox="1"/>
            <p:nvPr/>
          </p:nvSpPr>
          <p:spPr>
            <a:xfrm rot="19209892">
              <a:off x="5351629" y="4430527"/>
              <a:ext cx="1037467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Link End</a:t>
              </a:r>
              <a:endParaRPr lang="en-US" sz="1050" dirty="0"/>
            </a:p>
          </p:txBody>
        </p:sp>
        <p:sp>
          <p:nvSpPr>
            <p:cNvPr id="148" name="TextBox 147"/>
            <p:cNvSpPr txBox="1"/>
            <p:nvPr/>
          </p:nvSpPr>
          <p:spPr>
            <a:xfrm rot="19106781">
              <a:off x="2204582" y="5552169"/>
              <a:ext cx="135373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Cross Connect</a:t>
              </a:r>
              <a:endParaRPr lang="en-US" sz="1050" dirty="0"/>
            </a:p>
          </p:txBody>
        </p:sp>
        <p:sp>
          <p:nvSpPr>
            <p:cNvPr id="149" name="TextBox 148"/>
            <p:cNvSpPr txBox="1"/>
            <p:nvPr/>
          </p:nvSpPr>
          <p:spPr>
            <a:xfrm rot="19106781">
              <a:off x="5470790" y="5366252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 smtClean="0"/>
                <a:t>VNE</a:t>
              </a:r>
              <a:endParaRPr lang="en-US" sz="1050" i="1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19058561">
              <a:off x="5697717" y="2899965"/>
              <a:ext cx="1022218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</a:t>
              </a:r>
            </a:p>
            <a:p>
              <a:pPr algn="ctr"/>
              <a:r>
                <a:rPr lang="en-US" sz="1050" dirty="0" smtClean="0"/>
                <a:t>Interface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81"/>
          <p:cNvGrpSpPr>
            <a:grpSpLocks noChangeAspect="1"/>
          </p:cNvGrpSpPr>
          <p:nvPr/>
        </p:nvGrpSpPr>
        <p:grpSpPr>
          <a:xfrm>
            <a:off x="1912717" y="526771"/>
            <a:ext cx="6434162" cy="4656684"/>
            <a:chOff x="0" y="13725"/>
            <a:chExt cx="9144000" cy="6617910"/>
          </a:xfrm>
        </p:grpSpPr>
        <p:sp>
          <p:nvSpPr>
            <p:cNvPr id="215" name="Rectangle 214"/>
            <p:cNvSpPr/>
            <p:nvPr/>
          </p:nvSpPr>
          <p:spPr>
            <a:xfrm>
              <a:off x="0" y="13725"/>
              <a:ext cx="9144000" cy="6388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E</a:t>
              </a:r>
              <a:endParaRPr lang="en-US" sz="900" dirty="0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1951566" y="1034356"/>
              <a:ext cx="4115021" cy="5222245"/>
            </a:xfrm>
            <a:prstGeom prst="roundRect">
              <a:avLst>
                <a:gd name="adj" fmla="val 791"/>
              </a:avLst>
            </a:prstGeom>
            <a:solidFill>
              <a:srgbClr val="D7D9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6127115" y="1024893"/>
              <a:ext cx="2922690" cy="5315853"/>
            </a:xfrm>
            <a:prstGeom prst="roundRect">
              <a:avLst>
                <a:gd name="adj" fmla="val 1999"/>
              </a:avLst>
            </a:prstGeom>
            <a:solidFill>
              <a:srgbClr val="F9E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244436" y="1034356"/>
              <a:ext cx="1643631" cy="5284231"/>
            </a:xfrm>
            <a:prstGeom prst="roundRect">
              <a:avLst>
                <a:gd name="adj" fmla="val 1999"/>
              </a:avLst>
            </a:prstGeom>
            <a:solidFill>
              <a:srgbClr val="C9E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219" name="Picture 218" descr="LSO_fig7-02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16" y="5126426"/>
              <a:ext cx="9065784" cy="1505209"/>
            </a:xfrm>
            <a:prstGeom prst="rect">
              <a:avLst/>
            </a:prstGeom>
            <a:effectLst>
              <a:outerShdw blurRad="342900" dist="38100" dir="2700000">
                <a:srgbClr val="000000">
                  <a:alpha val="13000"/>
                </a:srgbClr>
              </a:outerShdw>
            </a:effectLst>
          </p:spPr>
        </p:pic>
        <p:sp>
          <p:nvSpPr>
            <p:cNvPr id="220" name="TextBox 219"/>
            <p:cNvSpPr txBox="1"/>
            <p:nvPr/>
          </p:nvSpPr>
          <p:spPr>
            <a:xfrm>
              <a:off x="2133600" y="1072633"/>
              <a:ext cx="3810000" cy="3048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rgbClr val="2C397F">
                      <a:alpha val="72000"/>
                    </a:srgbClr>
                  </a:solidFill>
                </a:rPr>
                <a:t>SP Domain</a:t>
              </a:r>
              <a:endParaRPr lang="en-US" sz="800" b="1" dirty="0">
                <a:solidFill>
                  <a:srgbClr val="2C397F">
                    <a:alpha val="72000"/>
                  </a:srgbClr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43931" y="1072633"/>
              <a:ext cx="1827867" cy="2780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rgbClr val="206F9A">
                      <a:alpha val="81000"/>
                    </a:srgbClr>
                  </a:solidFill>
                </a:rPr>
                <a:t>Customer Domain</a:t>
              </a:r>
              <a:endParaRPr lang="en-US" sz="800" b="1" dirty="0">
                <a:solidFill>
                  <a:srgbClr val="206F9A">
                    <a:alpha val="81000"/>
                  </a:srgbClr>
                </a:solidFill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6120666" y="1072633"/>
              <a:ext cx="2759553" cy="3094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  <a:alpha val="68000"/>
                    </a:schemeClr>
                  </a:solidFill>
                </a:rPr>
                <a:t>Partner Domain</a:t>
              </a:r>
              <a:endParaRPr lang="en-US" sz="800" b="1" dirty="0">
                <a:solidFill>
                  <a:schemeClr val="tx1">
                    <a:lumMod val="75000"/>
                    <a:lumOff val="25000"/>
                    <a:alpha val="68000"/>
                  </a:schemeClr>
                </a:solidFill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556646" y="6153694"/>
              <a:ext cx="3124200" cy="3048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Network Infrastructure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97775" y="2214680"/>
              <a:ext cx="1414272" cy="607160"/>
            </a:xfrm>
            <a:prstGeom prst="roundRect">
              <a:avLst>
                <a:gd name="adj" fmla="val 11491"/>
              </a:avLst>
            </a:prstGeom>
            <a:solidFill>
              <a:srgbClr val="79CDE9">
                <a:alpha val="65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 smtClean="0">
                  <a:solidFill>
                    <a:schemeClr val="tx1"/>
                  </a:solidFill>
                </a:rPr>
                <a:t>Customer</a:t>
              </a:r>
            </a:p>
            <a:p>
              <a:pPr algn="ctr"/>
              <a:r>
                <a:rPr lang="en-US" sz="700" b="1" dirty="0" smtClean="0">
                  <a:solidFill>
                    <a:schemeClr val="tx1"/>
                  </a:solidFill>
                </a:rPr>
                <a:t>Application Coordinator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25" name="Group 71"/>
            <p:cNvGrpSpPr/>
            <p:nvPr/>
          </p:nvGrpSpPr>
          <p:grpSpPr>
            <a:xfrm>
              <a:off x="2927291" y="4654555"/>
              <a:ext cx="2517648" cy="533400"/>
              <a:chOff x="2895600" y="4038600"/>
              <a:chExt cx="2590800" cy="533400"/>
            </a:xfrm>
          </p:grpSpPr>
          <p:sp>
            <p:nvSpPr>
              <p:cNvPr id="271" name="Rounded Rectangle 34"/>
              <p:cNvSpPr/>
              <p:nvPr/>
            </p:nvSpPr>
            <p:spPr>
              <a:xfrm>
                <a:off x="2895600" y="40386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3972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Element 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72" name="Picture 35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73778" y="4143889"/>
                <a:ext cx="416029" cy="319277"/>
              </a:xfrm>
              <a:prstGeom prst="rect">
                <a:avLst/>
              </a:prstGeom>
            </p:spPr>
          </p:pic>
        </p:grpSp>
        <p:sp>
          <p:nvSpPr>
            <p:cNvPr id="226" name="Rounded Rectangle 225"/>
            <p:cNvSpPr/>
            <p:nvPr/>
          </p:nvSpPr>
          <p:spPr>
            <a:xfrm>
              <a:off x="2927291" y="3883353"/>
              <a:ext cx="2517648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60375" algn="ctr">
                <a:lnSpc>
                  <a:spcPct val="90000"/>
                </a:lnSpc>
              </a:pPr>
              <a:r>
                <a:rPr lang="en-US" sz="700" b="1" dirty="0" smtClean="0">
                  <a:solidFill>
                    <a:schemeClr val="bg1"/>
                  </a:solidFill>
                </a:rPr>
                <a:t>Infrastructure Control </a:t>
              </a:r>
              <a:br>
                <a:rPr lang="en-US" sz="700" b="1" dirty="0" smtClean="0">
                  <a:solidFill>
                    <a:schemeClr val="bg1"/>
                  </a:solidFill>
                </a:rPr>
              </a:br>
              <a:r>
                <a:rPr lang="en-US" sz="700" b="1" dirty="0" smtClean="0">
                  <a:solidFill>
                    <a:schemeClr val="bg1"/>
                  </a:solidFill>
                </a:rPr>
                <a:t>and Management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pic>
          <p:nvPicPr>
            <p:cNvPr id="227" name="Picture 226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7234" y="3988642"/>
              <a:ext cx="404282" cy="319277"/>
            </a:xfrm>
            <a:prstGeom prst="rect">
              <a:avLst/>
            </a:prstGeom>
          </p:spPr>
        </p:pic>
        <p:grpSp>
          <p:nvGrpSpPr>
            <p:cNvPr id="228" name="Group 90"/>
            <p:cNvGrpSpPr/>
            <p:nvPr/>
          </p:nvGrpSpPr>
          <p:grpSpPr>
            <a:xfrm>
              <a:off x="2927291" y="2925471"/>
              <a:ext cx="2517648" cy="533400"/>
              <a:chOff x="-2517648" y="3808475"/>
              <a:chExt cx="2517648" cy="533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-2517648" y="3808475"/>
                <a:ext cx="2517648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6037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Service Orchestration Functionality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70" name="Picture 269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2362687" y="3913764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29" name="Group 27"/>
            <p:cNvGrpSpPr/>
            <p:nvPr/>
          </p:nvGrpSpPr>
          <p:grpSpPr>
            <a:xfrm>
              <a:off x="4023478" y="3456736"/>
              <a:ext cx="833051" cy="455370"/>
              <a:chOff x="4023478" y="3166528"/>
              <a:chExt cx="833051" cy="815286"/>
            </a:xfrm>
          </p:grpSpPr>
          <p:cxnSp>
            <p:nvCxnSpPr>
              <p:cNvPr id="267" name="Straight Connector 31"/>
              <p:cNvCxnSpPr/>
              <p:nvPr/>
            </p:nvCxnSpPr>
            <p:spPr>
              <a:xfrm rot="5400000">
                <a:off x="3615835" y="3574171"/>
                <a:ext cx="815286" cy="0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TextBox 267"/>
              <p:cNvSpPr txBox="1"/>
              <p:nvPr/>
            </p:nvSpPr>
            <p:spPr>
              <a:xfrm>
                <a:off x="4063776" y="3302410"/>
                <a:ext cx="792753" cy="228598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Presto</a:t>
                </a:r>
              </a:p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(SOF:ICM)</a:t>
                </a:r>
              </a:p>
              <a:p>
                <a:pPr algn="ctr"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230" name="TextBox 229"/>
            <p:cNvSpPr txBox="1"/>
            <p:nvPr/>
          </p:nvSpPr>
          <p:spPr>
            <a:xfrm>
              <a:off x="1743524" y="3020950"/>
              <a:ext cx="813122" cy="227685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Allegro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(CUS:SOF)</a:t>
              </a:r>
            </a:p>
            <a:p>
              <a:pPr algn="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095546" y="2270991"/>
              <a:ext cx="780035" cy="22859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LEGATO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(BUS:SOF)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536200" y="1569725"/>
              <a:ext cx="1095022" cy="227685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Cantata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(CUS:BUS)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731600"/>
                </a:solidFill>
              </a:endParaRPr>
            </a:p>
          </p:txBody>
        </p:sp>
        <p:grpSp>
          <p:nvGrpSpPr>
            <p:cNvPr id="233" name="Group 71"/>
            <p:cNvGrpSpPr/>
            <p:nvPr/>
          </p:nvGrpSpPr>
          <p:grpSpPr>
            <a:xfrm>
              <a:off x="6224374" y="4668921"/>
              <a:ext cx="2517648" cy="533400"/>
              <a:chOff x="2895600" y="4038600"/>
              <a:chExt cx="2590800" cy="533400"/>
            </a:xfrm>
          </p:grpSpPr>
          <p:sp>
            <p:nvSpPr>
              <p:cNvPr id="265" name="Rounded Rectangle 264"/>
              <p:cNvSpPr/>
              <p:nvPr/>
            </p:nvSpPr>
            <p:spPr>
              <a:xfrm>
                <a:off x="2895600" y="40386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95288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Element 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66" name="Picture 265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64308" y="4143889"/>
                <a:ext cx="416029" cy="319277"/>
              </a:xfrm>
              <a:prstGeom prst="rect">
                <a:avLst/>
              </a:prstGeom>
            </p:spPr>
          </p:pic>
        </p:grpSp>
        <p:grpSp>
          <p:nvGrpSpPr>
            <p:cNvPr id="234" name="Group 70"/>
            <p:cNvGrpSpPr/>
            <p:nvPr/>
          </p:nvGrpSpPr>
          <p:grpSpPr>
            <a:xfrm>
              <a:off x="6224374" y="3897719"/>
              <a:ext cx="2517648" cy="533400"/>
              <a:chOff x="2895600" y="3429000"/>
              <a:chExt cx="2590800" cy="533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2895600" y="34290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6037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Infrastructure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64" name="Picture 263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45593" y="3534289"/>
                <a:ext cx="416029" cy="319277"/>
              </a:xfrm>
              <a:prstGeom prst="rect">
                <a:avLst/>
              </a:prstGeom>
            </p:spPr>
          </p:pic>
        </p:grpSp>
        <p:cxnSp>
          <p:nvCxnSpPr>
            <p:cNvPr id="235" name="Straight Connector 234"/>
            <p:cNvCxnSpPr/>
            <p:nvPr/>
          </p:nvCxnSpPr>
          <p:spPr>
            <a:xfrm>
              <a:off x="7543800" y="3462748"/>
              <a:ext cx="0" cy="431223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hape 235"/>
            <p:cNvCxnSpPr>
              <a:endCxn id="224" idx="0"/>
            </p:cNvCxnSpPr>
            <p:nvPr/>
          </p:nvCxnSpPr>
          <p:spPr>
            <a:xfrm rot="10800000" flipV="1">
              <a:off x="1104912" y="1759310"/>
              <a:ext cx="2252769" cy="455370"/>
            </a:xfrm>
            <a:prstGeom prst="bentConnector2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7531905" y="2098076"/>
              <a:ext cx="4968" cy="827395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7356"/>
              <a:ext cx="2011312" cy="940288"/>
            </a:xfrm>
            <a:prstGeom prst="rect">
              <a:avLst/>
            </a:prstGeom>
          </p:spPr>
        </p:pic>
        <p:grpSp>
          <p:nvGrpSpPr>
            <p:cNvPr id="239" name="Group 28"/>
            <p:cNvGrpSpPr/>
            <p:nvPr/>
          </p:nvGrpSpPr>
          <p:grpSpPr>
            <a:xfrm>
              <a:off x="4022684" y="4406441"/>
              <a:ext cx="1535951" cy="261349"/>
              <a:chOff x="4022684" y="4483605"/>
              <a:chExt cx="1535951" cy="261349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rot="16200000" flipH="1">
                <a:off x="3892009" y="4614280"/>
                <a:ext cx="261349" cy="0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TextBox 261"/>
              <p:cNvSpPr txBox="1"/>
              <p:nvPr/>
            </p:nvSpPr>
            <p:spPr>
              <a:xfrm>
                <a:off x="4151092" y="4497496"/>
                <a:ext cx="1407543" cy="221719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ADAGIO (ICM:ECM)</a:t>
                </a:r>
              </a:p>
              <a:p>
                <a:pPr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cxnSp>
          <p:nvCxnSpPr>
            <p:cNvPr id="240" name="Straight Connector 239"/>
            <p:cNvCxnSpPr/>
            <p:nvPr/>
          </p:nvCxnSpPr>
          <p:spPr>
            <a:xfrm rot="16200000" flipH="1">
              <a:off x="7394185" y="4551482"/>
              <a:ext cx="261349" cy="0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7510820" y="2242416"/>
              <a:ext cx="780035" cy="22859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LEGATO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(BUS:SOF)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7554533" y="3491523"/>
              <a:ext cx="736322" cy="228598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Presto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(SOF:ICM)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642262" y="4414366"/>
              <a:ext cx="1407543" cy="22171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ADAGIO (ICM:ECM)</a:t>
              </a:r>
            </a:p>
            <a:p>
              <a:pPr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grpSp>
          <p:nvGrpSpPr>
            <p:cNvPr id="244" name="Group 32"/>
            <p:cNvGrpSpPr/>
            <p:nvPr/>
          </p:nvGrpSpPr>
          <p:grpSpPr>
            <a:xfrm>
              <a:off x="5406845" y="2925471"/>
              <a:ext cx="1366110" cy="275090"/>
              <a:chOff x="4838703" y="2698540"/>
              <a:chExt cx="1683939" cy="275090"/>
            </a:xfrm>
          </p:grpSpPr>
          <p:cxnSp>
            <p:nvCxnSpPr>
              <p:cNvPr id="259" name="Straight Arrow Connector 258"/>
              <p:cNvCxnSpPr/>
              <p:nvPr/>
            </p:nvCxnSpPr>
            <p:spPr>
              <a:xfrm>
                <a:off x="4838703" y="2884167"/>
                <a:ext cx="1683939" cy="1588"/>
              </a:xfrm>
              <a:prstGeom prst="straightConnector1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TextBox 259"/>
              <p:cNvSpPr txBox="1"/>
              <p:nvPr/>
            </p:nvSpPr>
            <p:spPr>
              <a:xfrm>
                <a:off x="5027370" y="2698540"/>
                <a:ext cx="1375377" cy="275090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Interlude </a:t>
                </a:r>
                <a:br>
                  <a:rPr lang="en-US" sz="900" b="1" cap="all" dirty="0" smtClean="0">
                    <a:solidFill>
                      <a:srgbClr val="800000"/>
                    </a:solidFill>
                  </a:rPr>
                </a:br>
                <a:r>
                  <a:rPr lang="en-US" sz="900" b="1" cap="all" dirty="0" smtClean="0">
                    <a:solidFill>
                      <a:srgbClr val="800000"/>
                    </a:solidFill>
                  </a:rPr>
                  <a:t>(SOF:SOF)</a:t>
                </a:r>
              </a:p>
              <a:p>
                <a:pPr algn="ctr"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cxnSp>
          <p:nvCxnSpPr>
            <p:cNvPr id="245" name="Straight Arrow Connector 244"/>
            <p:cNvCxnSpPr>
              <a:stCxn id="257" idx="3"/>
            </p:cNvCxnSpPr>
            <p:nvPr/>
          </p:nvCxnSpPr>
          <p:spPr>
            <a:xfrm>
              <a:off x="4856530" y="1823926"/>
              <a:ext cx="1916425" cy="11279"/>
            </a:xfrm>
            <a:prstGeom prst="straightConnector1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5731484" y="1635256"/>
              <a:ext cx="813786" cy="243297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Sonata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(BUS:BUS)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731600"/>
                </a:solidFill>
              </a:endParaRPr>
            </a:p>
          </p:txBody>
        </p:sp>
        <p:grpSp>
          <p:nvGrpSpPr>
            <p:cNvPr id="247" name="Group 97"/>
            <p:cNvGrpSpPr/>
            <p:nvPr/>
          </p:nvGrpSpPr>
          <p:grpSpPr>
            <a:xfrm>
              <a:off x="3414525" y="1557226"/>
              <a:ext cx="1442005" cy="533400"/>
              <a:chOff x="-2258550" y="2670050"/>
              <a:chExt cx="1442005" cy="533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-2258550" y="2670050"/>
                <a:ext cx="144200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Business Applications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8" name="Picture 257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2258550" y="2806143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48" name="Group 102"/>
            <p:cNvGrpSpPr/>
            <p:nvPr/>
          </p:nvGrpSpPr>
          <p:grpSpPr>
            <a:xfrm>
              <a:off x="6803130" y="1559361"/>
              <a:ext cx="1442005" cy="533400"/>
              <a:chOff x="-2258550" y="2670050"/>
              <a:chExt cx="1442005" cy="533400"/>
            </a:xfrm>
          </p:grpSpPr>
          <p:sp>
            <p:nvSpPr>
              <p:cNvPr id="255" name="Rounded Rectangle 254"/>
              <p:cNvSpPr/>
              <p:nvPr/>
            </p:nvSpPr>
            <p:spPr>
              <a:xfrm>
                <a:off x="-2258550" y="2670050"/>
                <a:ext cx="144200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Business Applications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6" name="Picture 255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2258550" y="2806143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49" name="Group 124"/>
            <p:cNvGrpSpPr/>
            <p:nvPr/>
          </p:nvGrpSpPr>
          <p:grpSpPr>
            <a:xfrm>
              <a:off x="6772954" y="2925471"/>
              <a:ext cx="2200955" cy="533400"/>
              <a:chOff x="6772954" y="2594155"/>
              <a:chExt cx="2200955" cy="533400"/>
            </a:xfrm>
          </p:grpSpPr>
          <p:sp>
            <p:nvSpPr>
              <p:cNvPr id="253" name="Rounded Rectangle 252"/>
              <p:cNvSpPr/>
              <p:nvPr/>
            </p:nvSpPr>
            <p:spPr>
              <a:xfrm>
                <a:off x="6772954" y="2594155"/>
                <a:ext cx="220095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4163" indent="65088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Service Orchestration Functionality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4" name="Picture 253" descr="LSO_fig6-0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48850" y="2699444"/>
                <a:ext cx="404282" cy="319277"/>
              </a:xfrm>
              <a:prstGeom prst="rect">
                <a:avLst/>
              </a:prstGeom>
            </p:spPr>
          </p:pic>
        </p:grpSp>
        <p:sp>
          <p:nvSpPr>
            <p:cNvPr id="250" name="TextBox 249"/>
            <p:cNvSpPr txBox="1"/>
            <p:nvPr/>
          </p:nvSpPr>
          <p:spPr>
            <a:xfrm>
              <a:off x="1814501" y="317305"/>
              <a:ext cx="3535749" cy="481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REFERENCE ARCHITECTURE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1" name="Straight Connector 250"/>
            <p:cNvCxnSpPr/>
            <p:nvPr/>
          </p:nvCxnSpPr>
          <p:spPr>
            <a:xfrm flipH="1">
              <a:off x="4111662" y="2091465"/>
              <a:ext cx="4968" cy="827395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hape 251"/>
            <p:cNvCxnSpPr>
              <a:endCxn id="224" idx="2"/>
            </p:cNvCxnSpPr>
            <p:nvPr/>
          </p:nvCxnSpPr>
          <p:spPr>
            <a:xfrm rot="10800000">
              <a:off x="1104912" y="2821841"/>
              <a:ext cx="1797401" cy="379475"/>
            </a:xfrm>
            <a:prstGeom prst="bentConnector2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MEF LSO Related Modeling Projects</a:t>
            </a:r>
            <a:endParaRPr lang="en-US" dirty="0"/>
          </a:p>
        </p:txBody>
      </p:sp>
      <p:cxnSp>
        <p:nvCxnSpPr>
          <p:cNvPr id="4" name="Elbow Connector 3"/>
          <p:cNvCxnSpPr>
            <a:stCxn id="23" idx="3"/>
          </p:cNvCxnSpPr>
          <p:nvPr/>
        </p:nvCxnSpPr>
        <p:spPr>
          <a:xfrm>
            <a:off x="1743643" y="1278285"/>
            <a:ext cx="3062239" cy="797186"/>
          </a:xfrm>
          <a:prstGeom prst="bentConnector3">
            <a:avLst>
              <a:gd name="adj1" fmla="val 71296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707" y="1078230"/>
            <a:ext cx="16869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MEF 7.3 Information Model</a:t>
            </a:r>
          </a:p>
          <a:p>
            <a:pPr algn="ctr"/>
            <a:r>
              <a:rPr lang="en-US" sz="1000" dirty="0"/>
              <a:t>(Allegro, Legato, Interlude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41597" y="1788474"/>
            <a:ext cx="103677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Yang Modules</a:t>
            </a:r>
            <a:endParaRPr lang="en-US" sz="1000" dirty="0"/>
          </a:p>
        </p:txBody>
      </p:sp>
      <p:cxnSp>
        <p:nvCxnSpPr>
          <p:cNvPr id="49" name="Elbow Connector 48"/>
          <p:cNvCxnSpPr>
            <a:stCxn id="37" idx="3"/>
          </p:cNvCxnSpPr>
          <p:nvPr/>
        </p:nvCxnSpPr>
        <p:spPr>
          <a:xfrm>
            <a:off x="1378374" y="1911585"/>
            <a:ext cx="3421096" cy="384056"/>
          </a:xfrm>
          <a:prstGeom prst="bentConnector3">
            <a:avLst>
              <a:gd name="adj1" fmla="val 59324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9452" y="2459000"/>
            <a:ext cx="8623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Network Resource Provisioning </a:t>
            </a:r>
            <a:endParaRPr lang="en-US" sz="1000" dirty="0"/>
          </a:p>
        </p:txBody>
      </p:sp>
      <p:cxnSp>
        <p:nvCxnSpPr>
          <p:cNvPr id="127" name="Elbow Connector 126"/>
          <p:cNvCxnSpPr>
            <a:stCxn id="56" idx="3"/>
          </p:cNvCxnSpPr>
          <p:nvPr/>
        </p:nvCxnSpPr>
        <p:spPr>
          <a:xfrm>
            <a:off x="1061762" y="2735999"/>
            <a:ext cx="3674518" cy="266846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98817" y="3019887"/>
            <a:ext cx="8623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Network Resource Model</a:t>
            </a:r>
            <a:endParaRPr lang="en-US" sz="1000" dirty="0"/>
          </a:p>
        </p:txBody>
      </p:sp>
      <p:cxnSp>
        <p:nvCxnSpPr>
          <p:cNvPr id="149" name="Elbow Connector 148"/>
          <p:cNvCxnSpPr/>
          <p:nvPr/>
        </p:nvCxnSpPr>
        <p:spPr>
          <a:xfrm flipV="1">
            <a:off x="925297" y="3173380"/>
            <a:ext cx="3817976" cy="147455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flipV="1">
            <a:off x="915471" y="3693358"/>
            <a:ext cx="3817976" cy="147455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95276" y="3570319"/>
            <a:ext cx="8623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MEF Services with </a:t>
            </a:r>
            <a:r>
              <a:rPr lang="en-US" sz="1000" dirty="0" err="1" smtClean="0"/>
              <a:t>OpenFlow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Third Network Vision</a:t>
            </a:r>
          </a:p>
          <a:p>
            <a:pPr marL="0" indent="0" algn="ctr">
              <a:buNone/>
            </a:pPr>
            <a:r>
              <a:rPr lang="en-US" sz="3200" dirty="0" smtClean="0"/>
              <a:t>Lifecycle Service Orchestration (LSO)</a:t>
            </a:r>
          </a:p>
          <a:p>
            <a:pPr marL="0" indent="0" algn="ctr">
              <a:buNone/>
            </a:pPr>
            <a:r>
              <a:rPr lang="en-US" sz="3200" dirty="0" smtClean="0"/>
              <a:t>Models in context</a:t>
            </a:r>
          </a:p>
          <a:p>
            <a:pPr marL="0" indent="0" algn="ctr">
              <a:buNone/>
            </a:pPr>
            <a:r>
              <a:rPr lang="en-US" sz="3200" dirty="0" smtClean="0"/>
              <a:t>MEF’s Modeling Projects</a:t>
            </a:r>
          </a:p>
          <a:p>
            <a:pPr marL="0" indent="0" algn="ctr">
              <a:buNone/>
            </a:pPr>
            <a:r>
              <a:rPr lang="en-US" sz="3200" dirty="0" smtClean="0"/>
              <a:t>LSO Hackathon</a:t>
            </a:r>
          </a:p>
          <a:p>
            <a:pPr marL="0" indent="0" algn="ctr">
              <a:buNone/>
            </a:pPr>
            <a:r>
              <a:rPr lang="en-US" sz="3200" dirty="0" smtClean="0"/>
              <a:t>Challenges and opportunities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MEF’s Third Network 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952499"/>
            <a:ext cx="8559800" cy="390780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E</a:t>
            </a:r>
            <a:r>
              <a:rPr lang="en-US" sz="3200" dirty="0" smtClean="0"/>
              <a:t>nable agile networks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D</a:t>
            </a:r>
            <a:r>
              <a:rPr lang="en-US" sz="3200" dirty="0" smtClean="0"/>
              <a:t>eliver assured </a:t>
            </a:r>
            <a:r>
              <a:rPr lang="en-US" sz="3200" b="1" i="1" dirty="0" smtClean="0"/>
              <a:t>connectivity services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Orchestrated across network domains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Between </a:t>
            </a:r>
            <a:r>
              <a:rPr lang="en-US" sz="3200" b="1" i="1" dirty="0" smtClean="0"/>
              <a:t>physical or </a:t>
            </a:r>
            <a:r>
              <a:rPr lang="en-US" sz="3200" b="1" i="1" dirty="0"/>
              <a:t>virtual service </a:t>
            </a:r>
            <a:r>
              <a:rPr lang="en-US" sz="3200" b="1" i="1" dirty="0" smtClean="0"/>
              <a:t>endpoints</a:t>
            </a:r>
            <a:r>
              <a:rPr lang="en-US" sz="2400" b="1" i="1" dirty="0" smtClean="0"/>
              <a:t> 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6230" y="0"/>
            <a:ext cx="7784889" cy="952499"/>
          </a:xfrm>
        </p:spPr>
        <p:txBody>
          <a:bodyPr/>
          <a:lstStyle/>
          <a:p>
            <a:pPr algn="ctr"/>
            <a:r>
              <a:rPr lang="en-US" sz="4000" dirty="0" smtClean="0"/>
              <a:t>Lifecycle Service Orchestration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499"/>
            <a:ext cx="8362950" cy="3880437"/>
          </a:xfrm>
        </p:spPr>
        <p:txBody>
          <a:bodyPr/>
          <a:lstStyle/>
          <a:p>
            <a:pPr marL="0" lvl="1" indent="0" algn="ctr">
              <a:spcAft>
                <a:spcPts val="500"/>
              </a:spcAft>
              <a:buClr>
                <a:srgbClr val="2B3589"/>
              </a:buClr>
              <a:buNone/>
            </a:pPr>
            <a:r>
              <a:rPr lang="en-US" sz="2000" dirty="0"/>
              <a:t>Orchestration capabilities are the backbone of the Lifecycle Services provided by The Third Network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Provides orchestrated </a:t>
            </a:r>
            <a:r>
              <a:rPr lang="en-US" sz="2000" dirty="0" smtClean="0"/>
              <a:t>management and control </a:t>
            </a:r>
            <a:r>
              <a:rPr lang="en-US" sz="2000" dirty="0" smtClean="0"/>
              <a:t>of </a:t>
            </a:r>
            <a:r>
              <a:rPr lang="en-US" sz="2000" dirty="0" smtClean="0"/>
              <a:t>Connectivity Services</a:t>
            </a:r>
          </a:p>
          <a:p>
            <a:pPr marL="0" lvl="1" indent="0" algn="ctr">
              <a:spcAft>
                <a:spcPts val="500"/>
              </a:spcAft>
              <a:buClr>
                <a:srgbClr val="2B3589"/>
              </a:buClr>
              <a:buNone/>
            </a:pPr>
            <a:endParaRPr lang="en-US" sz="2000" dirty="0" smtClean="0"/>
          </a:p>
          <a:p>
            <a:pPr marL="0" lvl="1" indent="0" algn="ctr">
              <a:spcAft>
                <a:spcPts val="500"/>
              </a:spcAft>
              <a:buClr>
                <a:srgbClr val="2B3589"/>
              </a:buClr>
              <a:buNone/>
            </a:pPr>
            <a:r>
              <a:rPr lang="en-US" sz="2000" dirty="0" smtClean="0"/>
              <a:t>Defines </a:t>
            </a:r>
            <a:r>
              <a:rPr lang="en-US" sz="2000" b="1" i="1" dirty="0"/>
              <a:t>product, service, and resource abstractions </a:t>
            </a:r>
            <a:endParaRPr lang="en-US" sz="2000" b="1" i="1" dirty="0" smtClean="0"/>
          </a:p>
          <a:p>
            <a:pPr marL="0" lvl="1" indent="0" algn="ctr">
              <a:spcAft>
                <a:spcPts val="500"/>
              </a:spcAft>
              <a:buClr>
                <a:srgbClr val="2B3589"/>
              </a:buClr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000" dirty="0" smtClean="0"/>
              <a:t>Abstracts complexity from applications </a:t>
            </a:r>
            <a:r>
              <a:rPr lang="en-US" sz="2000" dirty="0"/>
              <a:t>and users of </a:t>
            </a:r>
            <a:r>
              <a:rPr lang="en-US" sz="2000" dirty="0" smtClean="0"/>
              <a:t>Connectivity Services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Infrastructure-agnostic (WAN technologies, NFV, SDN)</a:t>
            </a: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LSO Driver: On-Demand and Agile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10741401"/>
              </p:ext>
            </p:extLst>
          </p:nvPr>
        </p:nvGraphicFramePr>
        <p:xfrm>
          <a:off x="1409699" y="704850"/>
          <a:ext cx="6372225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LSO_fig1_parts-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88664" y="2121301"/>
            <a:ext cx="1792348" cy="101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LSO Engineering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" y="914593"/>
            <a:ext cx="9144000" cy="394571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G</a:t>
            </a:r>
            <a:r>
              <a:rPr lang="en-US" sz="2400" dirty="0" smtClean="0"/>
              <a:t>enerate re-usable </a:t>
            </a:r>
            <a:r>
              <a:rPr lang="en-US" sz="2400" dirty="0" smtClean="0"/>
              <a:t>engineering specifications and </a:t>
            </a:r>
            <a:r>
              <a:rPr lang="en-US" sz="2400" dirty="0" smtClean="0"/>
              <a:t>artifacts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C</a:t>
            </a:r>
            <a:r>
              <a:rPr lang="en-US" sz="2400" dirty="0" smtClean="0"/>
              <a:t>apture LSO </a:t>
            </a:r>
            <a:r>
              <a:rPr lang="en-US" sz="2400" dirty="0" smtClean="0"/>
              <a:t>requirements, capabilities, functionality, behavior, processes, </a:t>
            </a:r>
            <a:r>
              <a:rPr lang="en-US" sz="2400" b="1" i="1" dirty="0" smtClean="0"/>
              <a:t>information, interfaces and APIs </a:t>
            </a:r>
            <a:endParaRPr lang="en-US" sz="2400" b="1" i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S</a:t>
            </a:r>
            <a:r>
              <a:rPr lang="en-US" sz="2400" dirty="0" smtClean="0"/>
              <a:t>upport </a:t>
            </a:r>
            <a:r>
              <a:rPr lang="en-US" sz="2400" dirty="0" smtClean="0"/>
              <a:t>management and control of </a:t>
            </a:r>
            <a:r>
              <a:rPr lang="en-US" sz="2400" b="1" i="1" dirty="0" smtClean="0"/>
              <a:t>Connectivity </a:t>
            </a:r>
            <a:r>
              <a:rPr lang="en-US" sz="2400" b="1" i="1" dirty="0" smtClean="0"/>
              <a:t>Services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/>
              <a:t>E</a:t>
            </a:r>
            <a:r>
              <a:rPr lang="en-US" sz="2400" dirty="0" smtClean="0"/>
              <a:t>nable </a:t>
            </a:r>
            <a:r>
              <a:rPr lang="en-US" sz="2400" dirty="0" smtClean="0"/>
              <a:t>the transformation of LSO capabilities into interoperable, specific, consistent, and </a:t>
            </a:r>
            <a:r>
              <a:rPr lang="en-US" sz="2400" b="1" i="1" dirty="0" smtClean="0"/>
              <a:t>verifiable designs and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LSO-Related MEF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1051013" y="454739"/>
            <a:ext cx="7170756" cy="4376992"/>
            <a:chOff x="0" y="772675"/>
            <a:chExt cx="9353384" cy="5709257"/>
          </a:xfrm>
        </p:grpSpPr>
        <p:sp>
          <p:nvSpPr>
            <p:cNvPr id="35" name="Oval Callout 34"/>
            <p:cNvSpPr/>
            <p:nvPr/>
          </p:nvSpPr>
          <p:spPr>
            <a:xfrm>
              <a:off x="6943045" y="3504895"/>
              <a:ext cx="2200955" cy="531265"/>
            </a:xfrm>
            <a:prstGeom prst="wedgeEllipseCallout">
              <a:avLst>
                <a:gd name="adj1" fmla="val -8015"/>
                <a:gd name="adj2" fmla="val -1736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MEF 6.2, 33, 51, 10.3, 26.2, etc.</a:t>
              </a:r>
              <a:endParaRPr lang="en-US" sz="1100" b="1" dirty="0"/>
            </a:p>
          </p:txBody>
        </p:sp>
        <p:pic>
          <p:nvPicPr>
            <p:cNvPr id="36" name="Picture 35" descr="LSO_fig5Parts-0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9680" y="1727364"/>
              <a:ext cx="4360363" cy="4360359"/>
            </a:xfrm>
            <a:prstGeom prst="rect">
              <a:avLst/>
            </a:prstGeom>
          </p:spPr>
        </p:pic>
        <p:pic>
          <p:nvPicPr>
            <p:cNvPr id="37" name="Picture 36" descr="LSO_fig5Parts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1600" y="5334000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38" name="Picture 37" descr="LSO_fig5Parts-0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55" y="534796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39" name="Picture 38" descr="LSO_fig5Parts-04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1733" y="3767356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0" name="Picture 39" descr="LSO_fig5Parts-05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05479" y="15028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1" name="Picture 40" descr="LSO_fig5Parts-06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96189" y="22224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2" name="Picture 41" descr="LSO_fig5Parts-07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77278" y="2212148"/>
              <a:ext cx="781574" cy="733582"/>
            </a:xfrm>
            <a:prstGeom prst="rect">
              <a:avLst/>
            </a:prstGeom>
            <a:effectLst>
              <a:outerShdw blurRad="63500" dist="50800" dir="2700000">
                <a:srgbClr val="000000">
                  <a:alpha val="28000"/>
                </a:srgbClr>
              </a:outerShdw>
            </a:effectLst>
          </p:spPr>
        </p:pic>
        <p:pic>
          <p:nvPicPr>
            <p:cNvPr id="43" name="Picture 42" descr="LSO_fig5Parts-08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72200" y="3782151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4" name="Picture 43" descr="LSO_fig5Parts-09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35778" y="22224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45" name="TextBox 44"/>
            <p:cNvSpPr txBox="1"/>
            <p:nvPr/>
          </p:nvSpPr>
          <p:spPr>
            <a:xfrm>
              <a:off x="6617353" y="3014289"/>
              <a:ext cx="1993248" cy="3879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1050" b="1" dirty="0" smtClean="0">
                  <a:solidFill>
                    <a:prstClr val="black"/>
                  </a:solidFill>
                </a:rPr>
                <a:t>MEF Service Definitions</a:t>
              </a:r>
            </a:p>
            <a:p>
              <a:pPr algn="ctr"/>
              <a:r>
                <a:rPr lang="en-US" sz="1050" dirty="0" smtClean="0">
                  <a:solidFill>
                    <a:prstClr val="black"/>
                  </a:solidFill>
                </a:rPr>
                <a:t>(including virtualization)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07659" y="1761078"/>
              <a:ext cx="1828656" cy="3952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Common Information Models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13157" y="1042221"/>
              <a:ext cx="1993248" cy="486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LSO Reference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Architecture &amp; Framework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87337" y="4583997"/>
              <a:ext cx="1604063" cy="4882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Business Process Flows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98805" y="6163923"/>
              <a:ext cx="1601995" cy="31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Interface Profiles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96189" y="6163923"/>
              <a:ext cx="1929240" cy="31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API Specifications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&amp; Data Models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31569" y="4583998"/>
              <a:ext cx="1746194" cy="488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Reference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Implementations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16081" y="1794792"/>
              <a:ext cx="1621074" cy="4065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API  Implementations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Certifications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617350" y="2595732"/>
              <a:ext cx="582968" cy="0"/>
            </a:xfrm>
            <a:prstGeom prst="line">
              <a:avLst/>
            </a:prstGeom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Callout 53"/>
            <p:cNvSpPr/>
            <p:nvPr/>
          </p:nvSpPr>
          <p:spPr>
            <a:xfrm>
              <a:off x="7000639" y="1000360"/>
              <a:ext cx="2352745" cy="1138425"/>
            </a:xfrm>
            <a:prstGeom prst="wedgeEllipseCallout">
              <a:avLst>
                <a:gd name="adj1" fmla="val -72464"/>
                <a:gd name="adj2" fmla="val 645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MEF 7.3,  Common Model, Resource Model,</a:t>
              </a:r>
            </a:p>
            <a:p>
              <a:pPr algn="ctr"/>
              <a:r>
                <a:rPr lang="en-US" sz="1100" b="1" dirty="0" smtClean="0"/>
                <a:t>Cloud Services</a:t>
              </a:r>
              <a:endParaRPr lang="en-US" sz="1100" b="1" dirty="0"/>
            </a:p>
          </p:txBody>
        </p:sp>
        <p:sp>
          <p:nvSpPr>
            <p:cNvPr id="55" name="Oval Callout 54"/>
            <p:cNvSpPr/>
            <p:nvPr/>
          </p:nvSpPr>
          <p:spPr>
            <a:xfrm>
              <a:off x="7076535" y="4719215"/>
              <a:ext cx="2200955" cy="531265"/>
            </a:xfrm>
            <a:prstGeom prst="wedgeEllipseCallout">
              <a:avLst>
                <a:gd name="adj1" fmla="val -58083"/>
                <a:gd name="adj2" fmla="val -1405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MEF 50</a:t>
              </a:r>
              <a:endParaRPr lang="en-US" sz="1100" b="1" dirty="0"/>
            </a:p>
          </p:txBody>
        </p:sp>
        <p:sp>
          <p:nvSpPr>
            <p:cNvPr id="56" name="Oval Callout 55"/>
            <p:cNvSpPr/>
            <p:nvPr/>
          </p:nvSpPr>
          <p:spPr>
            <a:xfrm>
              <a:off x="6621165" y="5781745"/>
              <a:ext cx="2522835" cy="531265"/>
            </a:xfrm>
            <a:prstGeom prst="wedgeEllipseCallout">
              <a:avLst>
                <a:gd name="adj1" fmla="val -76543"/>
                <a:gd name="adj2" fmla="val -721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Profiles for Presto, </a:t>
              </a:r>
              <a:r>
                <a:rPr lang="en-US" sz="1100" b="1" dirty="0" err="1" smtClean="0"/>
                <a:t>Lagato</a:t>
              </a:r>
              <a:r>
                <a:rPr lang="en-US" sz="1100" b="1" dirty="0" smtClean="0"/>
                <a:t>, etc.</a:t>
              </a:r>
              <a:endParaRPr lang="en-US" sz="1100" b="1" dirty="0"/>
            </a:p>
          </p:txBody>
        </p:sp>
        <p:sp>
          <p:nvSpPr>
            <p:cNvPr id="57" name="Oval Callout 56"/>
            <p:cNvSpPr/>
            <p:nvPr/>
          </p:nvSpPr>
          <p:spPr>
            <a:xfrm>
              <a:off x="170090" y="5629955"/>
              <a:ext cx="2200955" cy="531265"/>
            </a:xfrm>
            <a:prstGeom prst="wedgeEllipseCallout">
              <a:avLst>
                <a:gd name="adj1" fmla="val 80935"/>
                <a:gd name="adj2" fmla="val -610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SCA, YANG, etc.</a:t>
              </a:r>
              <a:endParaRPr lang="en-US" sz="1100" b="1" dirty="0"/>
            </a:p>
          </p:txBody>
        </p:sp>
        <p:sp>
          <p:nvSpPr>
            <p:cNvPr id="58" name="Oval Callout 57"/>
            <p:cNvSpPr/>
            <p:nvPr/>
          </p:nvSpPr>
          <p:spPr>
            <a:xfrm>
              <a:off x="0" y="3732579"/>
              <a:ext cx="1839780" cy="1214321"/>
            </a:xfrm>
            <a:prstGeom prst="wedgeEllipseCallout">
              <a:avLst>
                <a:gd name="adj1" fmla="val 59972"/>
                <a:gd name="adj2" fmla="val -301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LSO Hackathon, ODL project, OPNFV</a:t>
              </a:r>
              <a:endParaRPr lang="en-US" sz="1100" b="1" dirty="0"/>
            </a:p>
          </p:txBody>
        </p:sp>
        <p:sp>
          <p:nvSpPr>
            <p:cNvPr id="59" name="Oval Callout 58"/>
            <p:cNvSpPr/>
            <p:nvPr/>
          </p:nvSpPr>
          <p:spPr>
            <a:xfrm>
              <a:off x="5540336" y="772675"/>
              <a:ext cx="1839779" cy="986635"/>
            </a:xfrm>
            <a:prstGeom prst="wedgeEllipseCallout">
              <a:avLst>
                <a:gd name="adj1" fmla="val -83275"/>
                <a:gd name="adj2" fmla="val 3805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MEF LSO Reference Architecture</a:t>
              </a:r>
            </a:p>
            <a:p>
              <a:pPr algn="ctr"/>
              <a:r>
                <a:rPr lang="en-US" sz="1100" b="1" dirty="0" smtClean="0"/>
                <a:t>&amp; UNITE</a:t>
              </a:r>
              <a:endParaRPr lang="en-US" sz="1100" b="1" dirty="0"/>
            </a:p>
          </p:txBody>
        </p:sp>
        <p:sp>
          <p:nvSpPr>
            <p:cNvPr id="60" name="Oval Callout 59"/>
            <p:cNvSpPr/>
            <p:nvPr/>
          </p:nvSpPr>
          <p:spPr>
            <a:xfrm>
              <a:off x="473670" y="2366470"/>
              <a:ext cx="1687989" cy="531265"/>
            </a:xfrm>
            <a:prstGeom prst="wedgeEllipseCallout">
              <a:avLst>
                <a:gd name="adj1" fmla="val 73990"/>
                <a:gd name="adj2" fmla="val -147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SCA API Test Suite</a:t>
              </a:r>
              <a:endParaRPr lang="en-US" sz="1100" b="1" dirty="0"/>
            </a:p>
          </p:txBody>
        </p:sp>
        <p:sp>
          <p:nvSpPr>
            <p:cNvPr id="61" name="Oval Callout 60"/>
            <p:cNvSpPr/>
            <p:nvPr/>
          </p:nvSpPr>
          <p:spPr>
            <a:xfrm>
              <a:off x="170090" y="885843"/>
              <a:ext cx="3187589" cy="910740"/>
            </a:xfrm>
            <a:prstGeom prst="wedgeEllipseCallout">
              <a:avLst>
                <a:gd name="adj1" fmla="val 79555"/>
                <a:gd name="adj2" fmla="val 463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SOC: Product Catalog, Ordering, Performance Reporting, Serviceability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LSO Reference Architecture and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" y="1113182"/>
            <a:ext cx="9142965" cy="412878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Expresses the vision of the MEF LSO capabilities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L</a:t>
            </a:r>
            <a:r>
              <a:rPr lang="en-US" sz="1800" dirty="0" smtClean="0"/>
              <a:t>ayered architecture</a:t>
            </a:r>
          </a:p>
          <a:p>
            <a:pPr marL="0" indent="0" algn="ctr">
              <a:buNone/>
            </a:pPr>
            <a:r>
              <a:rPr lang="en-US" sz="1800" dirty="0" smtClean="0"/>
              <a:t> </a:t>
            </a:r>
          </a:p>
          <a:p>
            <a:pPr marL="0" indent="0" algn="ctr">
              <a:buNone/>
            </a:pPr>
            <a:r>
              <a:rPr lang="en-US" sz="1800" dirty="0" smtClean="0"/>
              <a:t>C</a:t>
            </a:r>
            <a:r>
              <a:rPr lang="en-US" sz="1800" dirty="0" smtClean="0"/>
              <a:t>haracterizes management and control domains/entities </a:t>
            </a:r>
            <a:r>
              <a:rPr lang="en-US" sz="1800" dirty="0" smtClean="0"/>
              <a:t>that </a:t>
            </a:r>
            <a:r>
              <a:rPr lang="en-US" sz="1800" dirty="0" smtClean="0"/>
              <a:t>enable LSO capabilities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b="1" i="1" dirty="0"/>
              <a:t>Management </a:t>
            </a:r>
            <a:r>
              <a:rPr lang="en-US" sz="1800" b="1" i="1" dirty="0" smtClean="0"/>
              <a:t>Interface Reference Points </a:t>
            </a:r>
            <a:r>
              <a:rPr lang="en-US" sz="1800" dirty="0"/>
              <a:t>characterize interactions between LSO ecosystem </a:t>
            </a:r>
            <a:r>
              <a:rPr lang="en-US" sz="1800" dirty="0" smtClean="0"/>
              <a:t>components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High </a:t>
            </a:r>
            <a:r>
              <a:rPr lang="en-US" sz="1800" dirty="0" smtClean="0"/>
              <a:t>level operational threads </a:t>
            </a:r>
            <a:r>
              <a:rPr lang="en-US" sz="1800" dirty="0" smtClean="0"/>
              <a:t>describe orchestrated </a:t>
            </a:r>
            <a:r>
              <a:rPr lang="en-US" sz="1800" dirty="0" smtClean="0"/>
              <a:t>Connectivity Service behavior </a:t>
            </a:r>
            <a:r>
              <a:rPr lang="en-US" sz="1800" dirty="0" smtClean="0"/>
              <a:t>and interactions </a:t>
            </a:r>
            <a:r>
              <a:rPr lang="en-US" sz="1800" dirty="0" smtClean="0"/>
              <a:t>among management </a:t>
            </a:r>
            <a:r>
              <a:rPr lang="en-US" sz="1800" dirty="0" smtClean="0"/>
              <a:t>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13725"/>
            <a:ext cx="9144000" cy="63889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951566" y="910531"/>
            <a:ext cx="4115021" cy="5222245"/>
          </a:xfrm>
          <a:prstGeom prst="roundRect">
            <a:avLst>
              <a:gd name="adj" fmla="val 791"/>
            </a:avLst>
          </a:prstGeom>
          <a:solidFill>
            <a:srgbClr val="D7D9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6127115" y="901068"/>
            <a:ext cx="2922690" cy="5315853"/>
          </a:xfrm>
          <a:prstGeom prst="roundRect">
            <a:avLst>
              <a:gd name="adj" fmla="val 1999"/>
            </a:avLst>
          </a:prstGeom>
          <a:solidFill>
            <a:srgbClr val="F9E4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244436" y="910531"/>
            <a:ext cx="1643631" cy="5284231"/>
          </a:xfrm>
          <a:prstGeom prst="roundRect">
            <a:avLst>
              <a:gd name="adj" fmla="val 1999"/>
            </a:avLst>
          </a:prstGeom>
          <a:solidFill>
            <a:srgbClr val="C9E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 descr="LSO_fig7-02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16" y="5002601"/>
            <a:ext cx="9065784" cy="1505209"/>
          </a:xfrm>
          <a:prstGeom prst="rect">
            <a:avLst/>
          </a:prstGeom>
          <a:effectLst>
            <a:outerShdw blurRad="342900" dist="38100" dir="2700000">
              <a:srgbClr val="000000">
                <a:alpha val="13000"/>
              </a:srgbClr>
            </a:outerShdw>
          </a:effectLst>
        </p:spPr>
      </p:pic>
      <p:sp>
        <p:nvSpPr>
          <p:cNvPr id="66" name="TextBox 65"/>
          <p:cNvSpPr txBox="1"/>
          <p:nvPr/>
        </p:nvSpPr>
        <p:spPr>
          <a:xfrm>
            <a:off x="2133600" y="948808"/>
            <a:ext cx="3810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500" b="1" dirty="0" smtClean="0">
                <a:solidFill>
                  <a:srgbClr val="2C397F">
                    <a:alpha val="72000"/>
                  </a:srgbClr>
                </a:solidFill>
              </a:rPr>
              <a:t>SP Domain</a:t>
            </a:r>
            <a:endParaRPr lang="en-US" sz="1500" b="1" dirty="0">
              <a:solidFill>
                <a:srgbClr val="2C397F">
                  <a:alpha val="72000"/>
                </a:srgb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3931" y="948808"/>
            <a:ext cx="1827867" cy="278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500" b="1" dirty="0" smtClean="0">
                <a:solidFill>
                  <a:srgbClr val="206F9A">
                    <a:alpha val="81000"/>
                  </a:srgbClr>
                </a:solidFill>
              </a:rPr>
              <a:t>Customer Domain</a:t>
            </a:r>
            <a:endParaRPr lang="en-US" sz="1500" b="1" dirty="0">
              <a:solidFill>
                <a:srgbClr val="206F9A">
                  <a:alpha val="81000"/>
                </a:srgb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20666" y="948808"/>
            <a:ext cx="2759553" cy="3094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500" b="1" dirty="0" smtClean="0">
                <a:solidFill>
                  <a:schemeClr val="tx1">
                    <a:lumMod val="75000"/>
                    <a:lumOff val="25000"/>
                    <a:alpha val="68000"/>
                  </a:schemeClr>
                </a:solidFill>
              </a:rPr>
              <a:t>Partner Domain</a:t>
            </a:r>
            <a:endParaRPr lang="en-US" sz="1500" b="1" dirty="0">
              <a:solidFill>
                <a:schemeClr val="tx1">
                  <a:lumMod val="75000"/>
                  <a:lumOff val="25000"/>
                  <a:alpha val="68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80471" y="5658394"/>
            <a:ext cx="31242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Infrastructure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97775" y="2090855"/>
            <a:ext cx="1414272" cy="607160"/>
          </a:xfrm>
          <a:prstGeom prst="roundRect">
            <a:avLst>
              <a:gd name="adj" fmla="val 11491"/>
            </a:avLst>
          </a:prstGeom>
          <a:solidFill>
            <a:srgbClr val="79CDE9">
              <a:alpha val="65000"/>
            </a:srgb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b="1" dirty="0" smtClean="0">
                <a:solidFill>
                  <a:schemeClr val="tx1"/>
                </a:solidFill>
              </a:rPr>
              <a:t>Customer</a:t>
            </a:r>
          </a:p>
          <a:p>
            <a:pPr algn="ctr"/>
            <a:r>
              <a:rPr lang="en-US" sz="1250" b="1" dirty="0" smtClean="0">
                <a:solidFill>
                  <a:schemeClr val="tx1"/>
                </a:solidFill>
              </a:rPr>
              <a:t>Application Coordinator</a:t>
            </a:r>
            <a:endParaRPr lang="en-US" sz="1250" b="1" dirty="0">
              <a:solidFill>
                <a:schemeClr val="tx1"/>
              </a:solidFill>
            </a:endParaRPr>
          </a:p>
        </p:txBody>
      </p:sp>
      <p:grpSp>
        <p:nvGrpSpPr>
          <p:cNvPr id="71" name="Group 71"/>
          <p:cNvGrpSpPr/>
          <p:nvPr/>
        </p:nvGrpSpPr>
        <p:grpSpPr>
          <a:xfrm>
            <a:off x="2927291" y="4530730"/>
            <a:ext cx="2517648" cy="533400"/>
            <a:chOff x="2895600" y="4038600"/>
            <a:chExt cx="2590800" cy="533400"/>
          </a:xfrm>
        </p:grpSpPr>
        <p:sp>
          <p:nvSpPr>
            <p:cNvPr id="72" name="Rounded Rectangle 71"/>
            <p:cNvSpPr/>
            <p:nvPr/>
          </p:nvSpPr>
          <p:spPr>
            <a:xfrm>
              <a:off x="2895600" y="4038600"/>
              <a:ext cx="2590800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39725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Element  Control </a:t>
              </a:r>
              <a:br>
                <a:rPr lang="en-US" sz="1400" b="1" dirty="0" smtClean="0">
                  <a:solidFill>
                    <a:schemeClr val="bg1"/>
                  </a:solidFill>
                </a:rPr>
              </a:br>
              <a:r>
                <a:rPr lang="en-US" sz="1400" b="1" dirty="0" smtClean="0">
                  <a:solidFill>
                    <a:schemeClr val="bg1"/>
                  </a:solidFill>
                </a:rPr>
                <a:t>and Management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73" name="Picture 72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3778" y="4143889"/>
              <a:ext cx="416029" cy="319277"/>
            </a:xfrm>
            <a:prstGeom prst="rect">
              <a:avLst/>
            </a:prstGeom>
          </p:spPr>
        </p:pic>
      </p:grpSp>
      <p:sp>
        <p:nvSpPr>
          <p:cNvPr id="74" name="Rounded Rectangle 73"/>
          <p:cNvSpPr/>
          <p:nvPr/>
        </p:nvSpPr>
        <p:spPr>
          <a:xfrm>
            <a:off x="2927291" y="3759528"/>
            <a:ext cx="2517648" cy="533400"/>
          </a:xfrm>
          <a:prstGeom prst="roundRect">
            <a:avLst>
              <a:gd name="adj" fmla="val 10580"/>
            </a:avLst>
          </a:prstGeom>
          <a:solidFill>
            <a:srgbClr val="616A9D">
              <a:alpha val="82000"/>
            </a:srgb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0375" algn="ctr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Infrastructure Control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and Management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75" name="Picture 74" descr="LSO_fig6-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7234" y="3864817"/>
            <a:ext cx="404282" cy="319277"/>
          </a:xfrm>
          <a:prstGeom prst="rect">
            <a:avLst/>
          </a:prstGeom>
        </p:spPr>
      </p:pic>
      <p:grpSp>
        <p:nvGrpSpPr>
          <p:cNvPr id="76" name="Group 90"/>
          <p:cNvGrpSpPr/>
          <p:nvPr/>
        </p:nvGrpSpPr>
        <p:grpSpPr>
          <a:xfrm>
            <a:off x="2927291" y="2801646"/>
            <a:ext cx="2517648" cy="533400"/>
            <a:chOff x="-2517648" y="3808475"/>
            <a:chExt cx="2517648" cy="533400"/>
          </a:xfrm>
        </p:grpSpPr>
        <p:sp>
          <p:nvSpPr>
            <p:cNvPr id="77" name="Rounded Rectangle 76"/>
            <p:cNvSpPr/>
            <p:nvPr/>
          </p:nvSpPr>
          <p:spPr>
            <a:xfrm>
              <a:off x="-2517648" y="3808475"/>
              <a:ext cx="2517648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60375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Service Orchestration Functionality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78" name="Picture 77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2362687" y="3913764"/>
              <a:ext cx="404282" cy="319277"/>
            </a:xfrm>
            <a:prstGeom prst="rect">
              <a:avLst/>
            </a:prstGeom>
          </p:spPr>
        </p:pic>
      </p:grpSp>
      <p:grpSp>
        <p:nvGrpSpPr>
          <p:cNvPr id="79" name="Group 27"/>
          <p:cNvGrpSpPr/>
          <p:nvPr/>
        </p:nvGrpSpPr>
        <p:grpSpPr>
          <a:xfrm>
            <a:off x="4023478" y="3332911"/>
            <a:ext cx="700312" cy="455370"/>
            <a:chOff x="4023478" y="3166528"/>
            <a:chExt cx="700312" cy="815286"/>
          </a:xfrm>
        </p:grpSpPr>
        <p:cxnSp>
          <p:nvCxnSpPr>
            <p:cNvPr id="80" name="Straight Connector 79"/>
            <p:cNvCxnSpPr/>
            <p:nvPr/>
          </p:nvCxnSpPr>
          <p:spPr>
            <a:xfrm rot="5400000">
              <a:off x="3615835" y="3574171"/>
              <a:ext cx="815286" cy="0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063777" y="3302409"/>
              <a:ext cx="660013" cy="22859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1200" b="1" cap="all" dirty="0" smtClean="0">
                  <a:solidFill>
                    <a:srgbClr val="800000"/>
                  </a:solidFill>
                </a:rPr>
                <a:t>Presto</a:t>
              </a:r>
            </a:p>
            <a:p>
              <a:pPr algn="ctr">
                <a:lnSpc>
                  <a:spcPct val="86000"/>
                </a:lnSpc>
              </a:pPr>
              <a:r>
                <a:rPr lang="en-US" sz="1200" b="1" cap="all" dirty="0" smtClean="0">
                  <a:solidFill>
                    <a:srgbClr val="800000"/>
                  </a:solidFill>
                </a:rPr>
                <a:t>(SOF:ICM)</a:t>
              </a:r>
            </a:p>
            <a:p>
              <a:pPr algn="ctr">
                <a:lnSpc>
                  <a:spcPct val="86000"/>
                </a:lnSpc>
              </a:pPr>
              <a:endParaRPr lang="en-US" sz="1200" b="1" cap="all" dirty="0">
                <a:solidFill>
                  <a:srgbClr val="800000"/>
                </a:solidFill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743524" y="2897125"/>
            <a:ext cx="660013" cy="227685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Allegro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(CUS:SOF)</a:t>
            </a:r>
          </a:p>
          <a:p>
            <a:pPr algn="r">
              <a:lnSpc>
                <a:spcPct val="86000"/>
              </a:lnSpc>
            </a:pPr>
            <a:endParaRPr lang="en-US" sz="1200" b="1" cap="all" dirty="0">
              <a:solidFill>
                <a:srgbClr val="8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95546" y="2147166"/>
            <a:ext cx="780035" cy="228599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LEGATO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(BUS:SOF)</a:t>
            </a:r>
          </a:p>
          <a:p>
            <a:pPr algn="ctr">
              <a:lnSpc>
                <a:spcPct val="86000"/>
              </a:lnSpc>
            </a:pPr>
            <a:endParaRPr lang="en-US" sz="1200" b="1" cap="all" dirty="0">
              <a:solidFill>
                <a:srgbClr val="8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36200" y="1445900"/>
            <a:ext cx="1095022" cy="227685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Cantata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(CUS:BUS)</a:t>
            </a:r>
          </a:p>
          <a:p>
            <a:pPr algn="ctr">
              <a:lnSpc>
                <a:spcPct val="86000"/>
              </a:lnSpc>
            </a:pPr>
            <a:endParaRPr lang="en-US" sz="1200" b="1" cap="all" dirty="0">
              <a:solidFill>
                <a:srgbClr val="731600"/>
              </a:solidFill>
            </a:endParaRPr>
          </a:p>
        </p:txBody>
      </p:sp>
      <p:grpSp>
        <p:nvGrpSpPr>
          <p:cNvPr id="85" name="Group 71"/>
          <p:cNvGrpSpPr/>
          <p:nvPr/>
        </p:nvGrpSpPr>
        <p:grpSpPr>
          <a:xfrm>
            <a:off x="6224374" y="4545096"/>
            <a:ext cx="2517648" cy="533400"/>
            <a:chOff x="2895600" y="4038600"/>
            <a:chExt cx="2590800" cy="533400"/>
          </a:xfrm>
        </p:grpSpPr>
        <p:sp>
          <p:nvSpPr>
            <p:cNvPr id="86" name="Rounded Rectangle 85"/>
            <p:cNvSpPr/>
            <p:nvPr/>
          </p:nvSpPr>
          <p:spPr>
            <a:xfrm>
              <a:off x="2895600" y="4038600"/>
              <a:ext cx="2590800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5288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Element  Control </a:t>
              </a:r>
              <a:br>
                <a:rPr lang="en-US" sz="1400" b="1" dirty="0" smtClean="0">
                  <a:solidFill>
                    <a:schemeClr val="bg1"/>
                  </a:solidFill>
                </a:rPr>
              </a:br>
              <a:r>
                <a:rPr lang="en-US" sz="1400" b="1" dirty="0" smtClean="0">
                  <a:solidFill>
                    <a:schemeClr val="bg1"/>
                  </a:solidFill>
                </a:rPr>
                <a:t>and Management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87" name="Picture 86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4308" y="4143889"/>
              <a:ext cx="416029" cy="319277"/>
            </a:xfrm>
            <a:prstGeom prst="rect">
              <a:avLst/>
            </a:prstGeom>
          </p:spPr>
        </p:pic>
      </p:grpSp>
      <p:grpSp>
        <p:nvGrpSpPr>
          <p:cNvPr id="88" name="Group 70"/>
          <p:cNvGrpSpPr/>
          <p:nvPr/>
        </p:nvGrpSpPr>
        <p:grpSpPr>
          <a:xfrm>
            <a:off x="6224374" y="3773894"/>
            <a:ext cx="2517648" cy="533400"/>
            <a:chOff x="2895600" y="3429000"/>
            <a:chExt cx="2590800" cy="533400"/>
          </a:xfrm>
        </p:grpSpPr>
        <p:sp>
          <p:nvSpPr>
            <p:cNvPr id="89" name="Rounded Rectangle 88"/>
            <p:cNvSpPr/>
            <p:nvPr/>
          </p:nvSpPr>
          <p:spPr>
            <a:xfrm>
              <a:off x="2895600" y="3429000"/>
              <a:ext cx="2590800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60375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Infrastructure Control </a:t>
              </a:r>
              <a:br>
                <a:rPr lang="en-US" sz="1400" b="1" dirty="0" smtClean="0">
                  <a:solidFill>
                    <a:schemeClr val="bg1"/>
                  </a:solidFill>
                </a:rPr>
              </a:br>
              <a:r>
                <a:rPr lang="en-US" sz="1400" b="1" dirty="0" smtClean="0">
                  <a:solidFill>
                    <a:schemeClr val="bg1"/>
                  </a:solidFill>
                </a:rPr>
                <a:t>and Management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90" name="Picture 89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5593" y="3534289"/>
              <a:ext cx="416029" cy="319277"/>
            </a:xfrm>
            <a:prstGeom prst="rect">
              <a:avLst/>
            </a:prstGeom>
          </p:spPr>
        </p:pic>
      </p:grpSp>
      <p:cxnSp>
        <p:nvCxnSpPr>
          <p:cNvPr id="91" name="Straight Connector 90"/>
          <p:cNvCxnSpPr/>
          <p:nvPr/>
        </p:nvCxnSpPr>
        <p:spPr>
          <a:xfrm>
            <a:off x="7543800" y="3338923"/>
            <a:ext cx="0" cy="431223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hape 91"/>
          <p:cNvCxnSpPr>
            <a:endCxn id="70" idx="0"/>
          </p:cNvCxnSpPr>
          <p:nvPr/>
        </p:nvCxnSpPr>
        <p:spPr>
          <a:xfrm rot="10800000" flipV="1">
            <a:off x="1104912" y="1635485"/>
            <a:ext cx="2252769" cy="455370"/>
          </a:xfrm>
          <a:prstGeom prst="bentConnector2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7531905" y="1974251"/>
            <a:ext cx="4968" cy="827395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69"/>
            <a:ext cx="2011312" cy="940288"/>
          </a:xfrm>
          <a:prstGeom prst="rect">
            <a:avLst/>
          </a:prstGeom>
        </p:spPr>
      </p:pic>
      <p:grpSp>
        <p:nvGrpSpPr>
          <p:cNvPr id="95" name="Group 28"/>
          <p:cNvGrpSpPr/>
          <p:nvPr/>
        </p:nvGrpSpPr>
        <p:grpSpPr>
          <a:xfrm>
            <a:off x="4022684" y="4282616"/>
            <a:ext cx="1535951" cy="261349"/>
            <a:chOff x="4022684" y="4483605"/>
            <a:chExt cx="1535951" cy="261349"/>
          </a:xfrm>
        </p:grpSpPr>
        <p:cxnSp>
          <p:nvCxnSpPr>
            <p:cNvPr id="96" name="Straight Connector 95"/>
            <p:cNvCxnSpPr/>
            <p:nvPr/>
          </p:nvCxnSpPr>
          <p:spPr>
            <a:xfrm rot="16200000" flipH="1">
              <a:off x="3892009" y="4614280"/>
              <a:ext cx="261349" cy="0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4151092" y="4497496"/>
              <a:ext cx="1407543" cy="22171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>
                <a:lnSpc>
                  <a:spcPct val="86000"/>
                </a:lnSpc>
              </a:pPr>
              <a:r>
                <a:rPr lang="en-US" sz="1200" b="1" cap="all" dirty="0" smtClean="0">
                  <a:solidFill>
                    <a:srgbClr val="800000"/>
                  </a:solidFill>
                </a:rPr>
                <a:t>ADAGIO (ICM:ECM)</a:t>
              </a:r>
            </a:p>
            <a:p>
              <a:pPr>
                <a:lnSpc>
                  <a:spcPct val="86000"/>
                </a:lnSpc>
              </a:pPr>
              <a:endParaRPr lang="en-US" sz="1200" b="1" cap="all" dirty="0">
                <a:solidFill>
                  <a:srgbClr val="800000"/>
                </a:solidFill>
              </a:endParaRPr>
            </a:p>
          </p:txBody>
        </p:sp>
      </p:grpSp>
      <p:cxnSp>
        <p:nvCxnSpPr>
          <p:cNvPr id="98" name="Straight Connector 97"/>
          <p:cNvCxnSpPr/>
          <p:nvPr/>
        </p:nvCxnSpPr>
        <p:spPr>
          <a:xfrm rot="16200000" flipH="1">
            <a:off x="7394185" y="4427657"/>
            <a:ext cx="261349" cy="0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510820" y="2118591"/>
            <a:ext cx="780035" cy="228599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LEGATO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(BUS:SOF)</a:t>
            </a:r>
          </a:p>
          <a:p>
            <a:pPr algn="ctr">
              <a:lnSpc>
                <a:spcPct val="86000"/>
              </a:lnSpc>
            </a:pPr>
            <a:endParaRPr lang="en-US" sz="1200" b="1" cap="all" dirty="0">
              <a:solidFill>
                <a:srgbClr val="8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554533" y="3367698"/>
            <a:ext cx="660013" cy="228599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Presto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(SOF:ICM)</a:t>
            </a:r>
          </a:p>
          <a:p>
            <a:pPr algn="ctr">
              <a:lnSpc>
                <a:spcPct val="86000"/>
              </a:lnSpc>
            </a:pPr>
            <a:endParaRPr lang="en-US" sz="1200" b="1" cap="all" dirty="0">
              <a:solidFill>
                <a:srgbClr val="8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642262" y="4290541"/>
            <a:ext cx="1407543" cy="221719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ADAGIO (ICM:ECM)</a:t>
            </a:r>
          </a:p>
          <a:p>
            <a:pPr>
              <a:lnSpc>
                <a:spcPct val="86000"/>
              </a:lnSpc>
            </a:pPr>
            <a:endParaRPr lang="en-US" sz="1200" b="1" cap="all" dirty="0">
              <a:solidFill>
                <a:srgbClr val="800000"/>
              </a:solidFill>
            </a:endParaRPr>
          </a:p>
        </p:txBody>
      </p:sp>
      <p:grpSp>
        <p:nvGrpSpPr>
          <p:cNvPr id="102" name="Group 32"/>
          <p:cNvGrpSpPr/>
          <p:nvPr/>
        </p:nvGrpSpPr>
        <p:grpSpPr>
          <a:xfrm>
            <a:off x="5406845" y="2801646"/>
            <a:ext cx="1366110" cy="275090"/>
            <a:chOff x="4838703" y="2698540"/>
            <a:chExt cx="1683939" cy="275090"/>
          </a:xfrm>
        </p:grpSpPr>
        <p:cxnSp>
          <p:nvCxnSpPr>
            <p:cNvPr id="103" name="Straight Arrow Connector 102"/>
            <p:cNvCxnSpPr/>
            <p:nvPr/>
          </p:nvCxnSpPr>
          <p:spPr>
            <a:xfrm>
              <a:off x="4838703" y="2884167"/>
              <a:ext cx="1683939" cy="1588"/>
            </a:xfrm>
            <a:prstGeom prst="straightConnector1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027370" y="2698540"/>
              <a:ext cx="1375377" cy="275090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1200" b="1" cap="all" dirty="0" smtClean="0">
                  <a:solidFill>
                    <a:srgbClr val="800000"/>
                  </a:solidFill>
                </a:rPr>
                <a:t>Interlude </a:t>
              </a:r>
              <a:br>
                <a:rPr lang="en-US" sz="1200" b="1" cap="all" dirty="0" smtClean="0">
                  <a:solidFill>
                    <a:srgbClr val="800000"/>
                  </a:solidFill>
                </a:rPr>
              </a:br>
              <a:r>
                <a:rPr lang="en-US" sz="1200" b="1" cap="all" dirty="0" smtClean="0">
                  <a:solidFill>
                    <a:srgbClr val="800000"/>
                  </a:solidFill>
                </a:rPr>
                <a:t>(SOF:SOF)</a:t>
              </a:r>
            </a:p>
            <a:p>
              <a:pPr algn="ctr">
                <a:lnSpc>
                  <a:spcPct val="86000"/>
                </a:lnSpc>
              </a:pPr>
              <a:endParaRPr lang="en-US" sz="1200" b="1" cap="all" dirty="0">
                <a:solidFill>
                  <a:srgbClr val="800000"/>
                </a:solidFill>
              </a:endParaRPr>
            </a:p>
          </p:txBody>
        </p:sp>
      </p:grpSp>
      <p:cxnSp>
        <p:nvCxnSpPr>
          <p:cNvPr id="105" name="Straight Arrow Connector 104"/>
          <p:cNvCxnSpPr>
            <a:stCxn id="108" idx="3"/>
          </p:cNvCxnSpPr>
          <p:nvPr/>
        </p:nvCxnSpPr>
        <p:spPr>
          <a:xfrm>
            <a:off x="4856530" y="1700101"/>
            <a:ext cx="1916425" cy="11279"/>
          </a:xfrm>
          <a:prstGeom prst="straightConnector1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731484" y="1511431"/>
            <a:ext cx="813786" cy="243297"/>
          </a:xfrm>
          <a:prstGeom prst="rect">
            <a:avLst/>
          </a:prstGeom>
          <a:noFill/>
        </p:spPr>
        <p:txBody>
          <a:bodyPr wrap="square" lIns="0" tIns="45720" rIns="0" bIns="0" rtlCol="0">
            <a:noAutofit/>
          </a:bodyPr>
          <a:lstStyle/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Sonata</a:t>
            </a:r>
          </a:p>
          <a:p>
            <a:pPr algn="ctr">
              <a:lnSpc>
                <a:spcPct val="86000"/>
              </a:lnSpc>
            </a:pPr>
            <a:r>
              <a:rPr lang="en-US" sz="1200" b="1" cap="all" dirty="0" smtClean="0">
                <a:solidFill>
                  <a:srgbClr val="800000"/>
                </a:solidFill>
              </a:rPr>
              <a:t>(BUS:BUS)</a:t>
            </a:r>
          </a:p>
          <a:p>
            <a:pPr algn="ctr">
              <a:lnSpc>
                <a:spcPct val="86000"/>
              </a:lnSpc>
            </a:pPr>
            <a:endParaRPr lang="en-US" sz="1200" b="1" cap="all" dirty="0">
              <a:solidFill>
                <a:srgbClr val="731600"/>
              </a:solidFill>
            </a:endParaRPr>
          </a:p>
        </p:txBody>
      </p:sp>
      <p:grpSp>
        <p:nvGrpSpPr>
          <p:cNvPr id="107" name="Group 97"/>
          <p:cNvGrpSpPr/>
          <p:nvPr/>
        </p:nvGrpSpPr>
        <p:grpSpPr>
          <a:xfrm>
            <a:off x="3414525" y="1433401"/>
            <a:ext cx="1442005" cy="533400"/>
            <a:chOff x="-2258550" y="2670050"/>
            <a:chExt cx="1442005" cy="533400"/>
          </a:xfrm>
        </p:grpSpPr>
        <p:sp>
          <p:nvSpPr>
            <p:cNvPr id="108" name="Rounded Rectangle 107"/>
            <p:cNvSpPr/>
            <p:nvPr/>
          </p:nvSpPr>
          <p:spPr>
            <a:xfrm>
              <a:off x="-2258550" y="2670050"/>
              <a:ext cx="1442005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Business Applications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09" name="Picture 108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2258550" y="2806143"/>
              <a:ext cx="404282" cy="319277"/>
            </a:xfrm>
            <a:prstGeom prst="rect">
              <a:avLst/>
            </a:prstGeom>
          </p:spPr>
        </p:pic>
      </p:grpSp>
      <p:grpSp>
        <p:nvGrpSpPr>
          <p:cNvPr id="110" name="Group 102"/>
          <p:cNvGrpSpPr/>
          <p:nvPr/>
        </p:nvGrpSpPr>
        <p:grpSpPr>
          <a:xfrm>
            <a:off x="6803130" y="1435536"/>
            <a:ext cx="1442005" cy="533400"/>
            <a:chOff x="-2258550" y="2670050"/>
            <a:chExt cx="1442005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-2258550" y="2670050"/>
              <a:ext cx="1442005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Business Applications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12" name="Picture 111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2258550" y="2806143"/>
              <a:ext cx="404282" cy="319277"/>
            </a:xfrm>
            <a:prstGeom prst="rect">
              <a:avLst/>
            </a:prstGeom>
          </p:spPr>
        </p:pic>
      </p:grpSp>
      <p:grpSp>
        <p:nvGrpSpPr>
          <p:cNvPr id="113" name="Group 124"/>
          <p:cNvGrpSpPr/>
          <p:nvPr/>
        </p:nvGrpSpPr>
        <p:grpSpPr>
          <a:xfrm>
            <a:off x="6772954" y="2801646"/>
            <a:ext cx="2200955" cy="533400"/>
            <a:chOff x="6772954" y="2594155"/>
            <a:chExt cx="2200955" cy="533400"/>
          </a:xfrm>
        </p:grpSpPr>
        <p:sp>
          <p:nvSpPr>
            <p:cNvPr id="114" name="Rounded Rectangle 113"/>
            <p:cNvSpPr/>
            <p:nvPr/>
          </p:nvSpPr>
          <p:spPr>
            <a:xfrm>
              <a:off x="6772954" y="2594155"/>
              <a:ext cx="2200955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4163" indent="65088"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Service Orchestration Functionality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15" name="Picture 114" descr="LSO_fig6-0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48850" y="2699444"/>
              <a:ext cx="404282" cy="319277"/>
            </a:xfrm>
            <a:prstGeom prst="rect">
              <a:avLst/>
            </a:prstGeom>
          </p:spPr>
        </p:pic>
      </p:grpSp>
      <p:sp>
        <p:nvSpPr>
          <p:cNvPr id="116" name="TextBox 115"/>
          <p:cNvSpPr txBox="1"/>
          <p:nvPr/>
        </p:nvSpPr>
        <p:spPr>
          <a:xfrm>
            <a:off x="1814501" y="193480"/>
            <a:ext cx="5945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REFERENCE ARCHITECTURE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4111662" y="1967640"/>
            <a:ext cx="4968" cy="827395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hape 117"/>
          <p:cNvCxnSpPr>
            <a:endCxn id="70" idx="2"/>
          </p:cNvCxnSpPr>
          <p:nvPr/>
        </p:nvCxnSpPr>
        <p:spPr>
          <a:xfrm rot="10800000">
            <a:off x="1104912" y="2698016"/>
            <a:ext cx="1797401" cy="379475"/>
          </a:xfrm>
          <a:prstGeom prst="bentConnector2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42">
      <a:dk1>
        <a:srgbClr val="1B256A"/>
      </a:dk1>
      <a:lt1>
        <a:sysClr val="window" lastClr="FFFFFF"/>
      </a:lt1>
      <a:dk2>
        <a:srgbClr val="1F6DA3"/>
      </a:dk2>
      <a:lt2>
        <a:srgbClr val="40403E"/>
      </a:lt2>
      <a:accent1>
        <a:srgbClr val="102267"/>
      </a:accent1>
      <a:accent2>
        <a:srgbClr val="2066AD"/>
      </a:accent2>
      <a:accent3>
        <a:srgbClr val="686363"/>
      </a:accent3>
      <a:accent4>
        <a:srgbClr val="3392CB"/>
      </a:accent4>
      <a:accent5>
        <a:srgbClr val="61AEE3"/>
      </a:accent5>
      <a:accent6>
        <a:srgbClr val="9FB7D7"/>
      </a:accent6>
      <a:hlink>
        <a:srgbClr val="404046"/>
      </a:hlink>
      <a:folHlink>
        <a:srgbClr val="41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89CAF822954D87F780418DF6222B" ma:contentTypeVersion="4" ma:contentTypeDescription="Create a new document." ma:contentTypeScope="" ma:versionID="e56d61863568d76d6f697d77402c9f33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bbfe029563dc976957986f1ee3f9b6cf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2ceaab-ed11-4204-8854-8e5d31a5ea2b">ETSIG-78-3939</_dlc_DocId>
    <_dlc_DocIdUrl xmlns="632ceaab-ed11-4204-8854-8e5d31a5ea2b">
      <Url>http://sps-groups.etsihq.org/NFV/_layouts/15/DocIdRedir.aspx?ID=ETSIG-78-3939</Url>
      <Description>ETSIG-78-3939</Description>
    </_dlc_DocIdUrl>
  </documentManagement>
</p:properties>
</file>

<file path=customXml/itemProps1.xml><?xml version="1.0" encoding="utf-8"?>
<ds:datastoreItem xmlns:ds="http://schemas.openxmlformats.org/officeDocument/2006/customXml" ds:itemID="{94FD0BBE-F3A2-4473-BBD9-62CD5D26848F}"/>
</file>

<file path=customXml/itemProps2.xml><?xml version="1.0" encoding="utf-8"?>
<ds:datastoreItem xmlns:ds="http://schemas.openxmlformats.org/officeDocument/2006/customXml" ds:itemID="{F55A69A6-ADA2-45C2-B748-D90A60084BF8}"/>
</file>

<file path=customXml/itemProps3.xml><?xml version="1.0" encoding="utf-8"?>
<ds:datastoreItem xmlns:ds="http://schemas.openxmlformats.org/officeDocument/2006/customXml" ds:itemID="{F602C585-030C-48B4-92C4-D4204A3FBF1B}"/>
</file>

<file path=customXml/itemProps4.xml><?xml version="1.0" encoding="utf-8"?>
<ds:datastoreItem xmlns:ds="http://schemas.openxmlformats.org/officeDocument/2006/customXml" ds:itemID="{933DA40C-018C-4F17-92AB-6AA7E044DECA}"/>
</file>

<file path=docProps/app.xml><?xml version="1.0" encoding="utf-8"?>
<Properties xmlns="http://schemas.openxmlformats.org/officeDocument/2006/extended-properties" xmlns:vt="http://schemas.openxmlformats.org/officeDocument/2006/docPropsVTypes">
  <TotalTime>6394</TotalTime>
  <Words>795</Words>
  <Application>Microsoft Office PowerPoint</Application>
  <PresentationFormat>On-screen Show (16:9)</PresentationFormat>
  <Paragraphs>225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Lucida Grande</vt:lpstr>
      <vt:lpstr>Office Theme</vt:lpstr>
      <vt:lpstr>The Lifecycle Service Orchestration (LSO) Reference Architecture and Framework</vt:lpstr>
      <vt:lpstr>Outline</vt:lpstr>
      <vt:lpstr>MEF’s Third Network Vision</vt:lpstr>
      <vt:lpstr>Lifecycle Service Orchestration</vt:lpstr>
      <vt:lpstr>LSO Driver: On-Demand and Agile Services</vt:lpstr>
      <vt:lpstr>LSO Engineering Methodology</vt:lpstr>
      <vt:lpstr>LSO-Related MEF Activities</vt:lpstr>
      <vt:lpstr>LSO Reference Architecture and Framework</vt:lpstr>
      <vt:lpstr>PowerPoint Presentation</vt:lpstr>
      <vt:lpstr>LSO Management View Abstractions</vt:lpstr>
      <vt:lpstr>MEF LSO Related Modeling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motsavage</dc:creator>
  <cp:lastModifiedBy>Adolfo Perez-Duran</cp:lastModifiedBy>
  <cp:revision>423</cp:revision>
  <dcterms:created xsi:type="dcterms:W3CDTF">2015-10-13T20:12:41Z</dcterms:created>
  <dcterms:modified xsi:type="dcterms:W3CDTF">2015-12-16T20:29:19Z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0x010100E3D489CAF822954D87F780418DF6222B</vt:lpwstr>
  </property>
  <property fmtid="{D5CDD505-2E9C-101B-9397-08002B2CF9AE}" pid="3" name="_dlc_DocIdItemGuid">
    <vt:lpwstr>3e1bfb4b-c2b0-4f4a-9f1e-f72a4342d3e3</vt:lpwstr>
  </property>
</Properties>
</file>