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s/slide1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80" r:id="rId2"/>
    <p:sldId id="306" r:id="rId3"/>
    <p:sldId id="312" r:id="rId4"/>
    <p:sldId id="308" r:id="rId5"/>
    <p:sldId id="317" r:id="rId6"/>
    <p:sldId id="282" r:id="rId7"/>
    <p:sldId id="309" r:id="rId8"/>
    <p:sldId id="313" r:id="rId9"/>
    <p:sldId id="284" r:id="rId10"/>
    <p:sldId id="310" r:id="rId11"/>
    <p:sldId id="316" r:id="rId12"/>
    <p:sldId id="286" r:id="rId13"/>
    <p:sldId id="311" r:id="rId14"/>
    <p:sldId id="292" r:id="rId15"/>
    <p:sldId id="288" r:id="rId16"/>
    <p:sldId id="315" r:id="rId17"/>
    <p:sldId id="314" r:id="rId18"/>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93CB"/>
    <a:srgbClr val="0B1449"/>
    <a:srgbClr val="5CB4D0"/>
    <a:srgbClr val="102269"/>
    <a:srgbClr val="3492CB"/>
    <a:srgbClr val="1A69A4"/>
    <a:srgbClr val="C7DFEC"/>
    <a:srgbClr val="404040"/>
    <a:srgbClr val="1969A3"/>
    <a:srgbClr val="151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21" autoAdjust="0"/>
  </p:normalViewPr>
  <p:slideViewPr>
    <p:cSldViewPr snapToGrid="0" snapToObjects="1">
      <p:cViewPr>
        <p:scale>
          <a:sx n="75" d="100"/>
          <a:sy n="75" d="100"/>
        </p:scale>
        <p:origin x="948" y="4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0" d="100"/>
          <a:sy n="50" d="100"/>
        </p:scale>
        <p:origin x="-276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a:defRPr sz="1300"/>
            </a:lvl1pPr>
          </a:lstStyle>
          <a:p>
            <a:fld id="{AFB7221F-04A9-5041-86F9-67BC93574DEF}" type="datetimeFigureOut">
              <a:rPr lang="en-US" smtClean="0"/>
              <a:pPr/>
              <a:t>1/5/2016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a:defRPr sz="1300"/>
            </a:lvl1pPr>
          </a:lstStyle>
          <a:p>
            <a:fld id="{CE9FB95F-C505-0041-AA21-253DBE70FDD3}" type="slidenum">
              <a:rPr lang="en-US" smtClean="0"/>
              <a:pPr/>
              <a:t>‹#›</a:t>
            </a:fld>
            <a:endParaRPr lang="en-US"/>
          </a:p>
        </p:txBody>
      </p:sp>
    </p:spTree>
    <p:extLst>
      <p:ext uri="{BB962C8B-B14F-4D97-AF65-F5344CB8AC3E}">
        <p14:creationId xmlns:p14="http://schemas.microsoft.com/office/powerpoint/2010/main" val="2735963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C158A0C3-DDF5-7744-8161-3DB664A734D2}" type="datetimeFigureOut">
              <a:rPr lang="en-US" smtClean="0"/>
              <a:pPr/>
              <a:t>1/5/2016</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902B7F09-0AAB-7443-BE20-4368098D79C9}" type="slidenum">
              <a:rPr lang="en-US" smtClean="0"/>
              <a:pPr/>
              <a:t>‹#›</a:t>
            </a:fld>
            <a:endParaRPr lang="en-US"/>
          </a:p>
        </p:txBody>
      </p:sp>
    </p:spTree>
    <p:extLst>
      <p:ext uri="{BB962C8B-B14F-4D97-AF65-F5344CB8AC3E}">
        <p14:creationId xmlns:p14="http://schemas.microsoft.com/office/powerpoint/2010/main" val="20218463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2B7F09-0AAB-7443-BE20-4368098D79C9}" type="slidenum">
              <a:rPr lang="en-US" smtClean="0"/>
              <a:pPr/>
              <a:t>1</a:t>
            </a:fld>
            <a:endParaRPr lang="en-US"/>
          </a:p>
        </p:txBody>
      </p:sp>
    </p:spTree>
    <p:extLst>
      <p:ext uri="{BB962C8B-B14F-4D97-AF65-F5344CB8AC3E}">
        <p14:creationId xmlns:p14="http://schemas.microsoft.com/office/powerpoint/2010/main" val="2871927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MEF Models are</a:t>
            </a:r>
            <a:r>
              <a:rPr lang="en-US" baseline="0" dirty="0" smtClean="0"/>
              <a:t> developed in the context of the LSO Engineering Methodology.</a:t>
            </a:r>
          </a:p>
          <a:p>
            <a:endParaRPr lang="en-US" baseline="0" dirty="0" smtClean="0"/>
          </a:p>
          <a:p>
            <a:r>
              <a:rPr lang="en-US" baseline="0" dirty="0" smtClean="0"/>
              <a:t>Modeling permeates and supports the work of the MEF at every stage of the LSO engineering methodology.</a:t>
            </a:r>
          </a:p>
          <a:p>
            <a:endParaRPr lang="en-US" baseline="0" dirty="0" smtClean="0"/>
          </a:p>
          <a:p>
            <a:r>
              <a:rPr lang="en-US" sz="1500" dirty="0"/>
              <a:t>4 Types of Modeling driven from LSO Engineering Methodology</a:t>
            </a:r>
          </a:p>
          <a:p>
            <a:endParaRPr lang="en-US" sz="1300" dirty="0">
              <a:solidFill>
                <a:srgbClr val="FF0000"/>
              </a:solidFill>
            </a:endParaRPr>
          </a:p>
          <a:p>
            <a:r>
              <a:rPr lang="en-US" sz="1300" dirty="0">
                <a:solidFill>
                  <a:srgbClr val="FF0000"/>
                </a:solidFill>
              </a:rPr>
              <a:t>Business Process Modeling     </a:t>
            </a:r>
          </a:p>
          <a:p>
            <a:endParaRPr lang="en-US" sz="1300" dirty="0">
              <a:solidFill>
                <a:srgbClr val="FF0000"/>
              </a:solidFill>
            </a:endParaRPr>
          </a:p>
          <a:p>
            <a:r>
              <a:rPr lang="en-US" sz="1300" dirty="0"/>
              <a:t>Defines the overall process flows relevant to LSO, i.e. MEF 50</a:t>
            </a:r>
          </a:p>
          <a:p>
            <a:endParaRPr lang="en-US" sz="1300" dirty="0">
              <a:solidFill>
                <a:srgbClr val="FF0000"/>
              </a:solidFill>
            </a:endParaRPr>
          </a:p>
          <a:p>
            <a:r>
              <a:rPr lang="en-US" sz="1300" dirty="0">
                <a:solidFill>
                  <a:srgbClr val="FF0000"/>
                </a:solidFill>
              </a:rPr>
              <a:t>Common Protocol Neutral Modeling  </a:t>
            </a:r>
          </a:p>
          <a:p>
            <a:endParaRPr lang="en-US" sz="1300" dirty="0">
              <a:solidFill>
                <a:srgbClr val="FF0000"/>
              </a:solidFill>
            </a:endParaRPr>
          </a:p>
          <a:p>
            <a:r>
              <a:rPr lang="en-US" sz="1300" dirty="0"/>
              <a:t>Defines the MEF Core static model and extensions in the product / service / resource domains</a:t>
            </a:r>
          </a:p>
          <a:p>
            <a:endParaRPr lang="en-US" sz="1300" dirty="0">
              <a:solidFill>
                <a:srgbClr val="FF0000"/>
              </a:solidFill>
            </a:endParaRPr>
          </a:p>
          <a:p>
            <a:r>
              <a:rPr lang="en-US" sz="1300" dirty="0">
                <a:solidFill>
                  <a:srgbClr val="FF0000"/>
                </a:solidFill>
              </a:rPr>
              <a:t>Interface Specific Modeling   </a:t>
            </a:r>
          </a:p>
          <a:p>
            <a:endParaRPr lang="en-US" sz="1300" dirty="0">
              <a:solidFill>
                <a:srgbClr val="FF0000"/>
              </a:solidFill>
            </a:endParaRPr>
          </a:p>
          <a:p>
            <a:r>
              <a:rPr lang="en-US" sz="1300" dirty="0"/>
              <a:t>Defines “interface profiles” that characterize the dynamic behavior of specific interface functionality based on static model classes</a:t>
            </a:r>
          </a:p>
          <a:p>
            <a:endParaRPr lang="en-US" sz="1300" dirty="0">
              <a:solidFill>
                <a:srgbClr val="FF0000"/>
              </a:solidFill>
            </a:endParaRPr>
          </a:p>
          <a:p>
            <a:r>
              <a:rPr lang="en-US" sz="1300" dirty="0">
                <a:solidFill>
                  <a:srgbClr val="FF0000"/>
                </a:solidFill>
              </a:rPr>
              <a:t>API Specific Modeling   </a:t>
            </a:r>
          </a:p>
          <a:p>
            <a:endParaRPr lang="en-US" sz="1300" dirty="0">
              <a:solidFill>
                <a:srgbClr val="FF0000"/>
              </a:solidFill>
            </a:endParaRPr>
          </a:p>
          <a:p>
            <a:r>
              <a:rPr lang="en-US" sz="1300" dirty="0"/>
              <a:t>Defines functional interface specific “data models” (schema)</a:t>
            </a:r>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10</a:t>
            </a:fld>
            <a:endParaRPr lang="en-US"/>
          </a:p>
        </p:txBody>
      </p:sp>
    </p:spTree>
    <p:extLst>
      <p:ext uri="{BB962C8B-B14F-4D97-AF65-F5344CB8AC3E}">
        <p14:creationId xmlns:p14="http://schemas.microsoft.com/office/powerpoint/2010/main" val="1512287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8734"/>
            <a:r>
              <a:rPr lang="en-US" sz="1300" dirty="0" smtClean="0">
                <a:solidFill>
                  <a:srgbClr val="FF0000"/>
                </a:solidFill>
              </a:rPr>
              <a:t>MEF </a:t>
            </a:r>
            <a:r>
              <a:rPr lang="en-US" sz="1300" dirty="0">
                <a:solidFill>
                  <a:srgbClr val="FF0000"/>
                </a:solidFill>
              </a:rPr>
              <a:t>Modeling Process (</a:t>
            </a:r>
            <a:r>
              <a:rPr lang="en-US" sz="1300" dirty="0"/>
              <a:t>based on the process proposed by the ONF). </a:t>
            </a:r>
          </a:p>
          <a:p>
            <a:endParaRPr lang="en-US" sz="1300" dirty="0">
              <a:solidFill>
                <a:srgbClr val="FF0000"/>
              </a:solidFill>
            </a:endParaRPr>
          </a:p>
          <a:p>
            <a:endParaRPr lang="en-US" sz="1300" dirty="0">
              <a:solidFill>
                <a:srgbClr val="FF0000"/>
              </a:solidFill>
            </a:endParaRPr>
          </a:p>
          <a:p>
            <a:r>
              <a:rPr lang="en-US" sz="1300" dirty="0">
                <a:solidFill>
                  <a:srgbClr val="FF0000"/>
                </a:solidFill>
              </a:rPr>
              <a:t>Core Modeling     </a:t>
            </a:r>
          </a:p>
          <a:p>
            <a:endParaRPr lang="en-US" sz="1300" dirty="0"/>
          </a:p>
          <a:p>
            <a:r>
              <a:rPr lang="en-US" sz="1300" dirty="0"/>
              <a:t>Defines an “umbrella” model based on the TMF SID Product / Service / Resource domains</a:t>
            </a:r>
          </a:p>
          <a:p>
            <a:endParaRPr lang="en-US" sz="1300" dirty="0">
              <a:solidFill>
                <a:srgbClr val="FF0000"/>
              </a:solidFill>
            </a:endParaRPr>
          </a:p>
          <a:p>
            <a:r>
              <a:rPr lang="en-US" sz="1300" dirty="0">
                <a:solidFill>
                  <a:srgbClr val="FF0000"/>
                </a:solidFill>
              </a:rPr>
              <a:t>Working Group Specific   </a:t>
            </a:r>
          </a:p>
          <a:p>
            <a:endParaRPr lang="en-US" sz="1300" dirty="0">
              <a:solidFill>
                <a:srgbClr val="FF0000"/>
              </a:solidFill>
            </a:endParaRPr>
          </a:p>
          <a:p>
            <a:r>
              <a:rPr lang="en-US" sz="1300" dirty="0"/>
              <a:t>Projects define MEF specific extensions to the core model, i.e. MEF 7.x</a:t>
            </a:r>
          </a:p>
          <a:p>
            <a:endParaRPr lang="en-US" sz="1300" dirty="0">
              <a:solidFill>
                <a:srgbClr val="FF0000"/>
              </a:solidFill>
            </a:endParaRPr>
          </a:p>
          <a:p>
            <a:r>
              <a:rPr lang="en-US" sz="1300" dirty="0">
                <a:solidFill>
                  <a:srgbClr val="FF0000"/>
                </a:solidFill>
              </a:rPr>
              <a:t>Interface Profiles    </a:t>
            </a:r>
            <a:r>
              <a:rPr lang="en-US" sz="1300" dirty="0"/>
              <a:t> </a:t>
            </a:r>
          </a:p>
          <a:p>
            <a:endParaRPr lang="en-US" sz="1300" dirty="0"/>
          </a:p>
          <a:p>
            <a:r>
              <a:rPr lang="en-US" sz="1300" dirty="0"/>
              <a:t>The protocol neutral information model extensions are “pruned &amp; refactored” to show class realizations and behavior of specific functional interfaces</a:t>
            </a:r>
          </a:p>
          <a:p>
            <a:endParaRPr lang="en-US" sz="1300" dirty="0">
              <a:solidFill>
                <a:srgbClr val="FF0000"/>
              </a:solidFill>
            </a:endParaRPr>
          </a:p>
          <a:p>
            <a:r>
              <a:rPr lang="en-US" sz="1300" dirty="0">
                <a:solidFill>
                  <a:srgbClr val="FF0000"/>
                </a:solidFill>
              </a:rPr>
              <a:t>Data Schema   </a:t>
            </a:r>
            <a:r>
              <a:rPr lang="en-US" sz="1300" dirty="0"/>
              <a:t> </a:t>
            </a:r>
          </a:p>
          <a:p>
            <a:endParaRPr lang="en-US" sz="1300" dirty="0"/>
          </a:p>
          <a:p>
            <a:r>
              <a:rPr lang="en-US" sz="1300" dirty="0"/>
              <a:t>Interface profiles are mapped to API specific data schema used in the delivery of an API specifications</a:t>
            </a:r>
          </a:p>
          <a:p>
            <a:endParaRPr lang="en-US" sz="1300"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11</a:t>
            </a:fld>
            <a:endParaRPr lang="en-US"/>
          </a:p>
        </p:txBody>
      </p:sp>
    </p:spTree>
    <p:extLst>
      <p:ext uri="{BB962C8B-B14F-4D97-AF65-F5344CB8AC3E}">
        <p14:creationId xmlns:p14="http://schemas.microsoft.com/office/powerpoint/2010/main" val="1123087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Provides a layered architecture that characterizes the management and control domains and entities that enable the cooperative LSO capabilities for Connectivity Services.</a:t>
            </a:r>
          </a:p>
          <a:p>
            <a:r>
              <a:rPr lang="en-US" sz="1300" dirty="0"/>
              <a:t>High level operational threads describing user stories of orchestrated Connectivity Service behavior as well as interactions among management entities, expressing the vision of the MEF LSO capabilities</a:t>
            </a:r>
          </a:p>
          <a:p>
            <a:r>
              <a:rPr lang="en-US" sz="1300" dirty="0"/>
              <a:t>The management interface reference points that characterize interactions between LSO ecosystem components are identified in the reference architecture</a:t>
            </a:r>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12</a:t>
            </a:fld>
            <a:endParaRPr lang="en-US"/>
          </a:p>
        </p:txBody>
      </p:sp>
    </p:spTree>
    <p:extLst>
      <p:ext uri="{BB962C8B-B14F-4D97-AF65-F5344CB8AC3E}">
        <p14:creationId xmlns:p14="http://schemas.microsoft.com/office/powerpoint/2010/main" val="230485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LSO Reference Architecture provides a layered architecture that characterizes the management and control domains and entities that enable the cooperative LSO capabilities for Connectivity Services.</a:t>
            </a:r>
          </a:p>
          <a:p>
            <a:endParaRPr lang="en-US" sz="1300" dirty="0"/>
          </a:p>
          <a:p>
            <a:r>
              <a:rPr lang="en-US" sz="1300" dirty="0"/>
              <a:t>High level operational threads describing user stories of orchestrated Connectivity Service behavior as well as interactions among management entities, expressing the vision of the MEF LSO capabilities</a:t>
            </a:r>
          </a:p>
          <a:p>
            <a:endParaRPr lang="en-US" sz="1300" dirty="0"/>
          </a:p>
          <a:p>
            <a:r>
              <a:rPr lang="en-US" sz="1300" dirty="0"/>
              <a:t>The management interface reference points that characterize interactions between LSO ecosystem components are identified in the reference architecture</a:t>
            </a:r>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13</a:t>
            </a:fld>
            <a:endParaRPr lang="en-US"/>
          </a:p>
        </p:txBody>
      </p:sp>
    </p:spTree>
    <p:extLst>
      <p:ext uri="{BB962C8B-B14F-4D97-AF65-F5344CB8AC3E}">
        <p14:creationId xmlns:p14="http://schemas.microsoft.com/office/powerpoint/2010/main" val="3985788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8734"/>
            <a:r>
              <a:rPr lang="en-US" baseline="0" dirty="0" smtClean="0"/>
              <a:t>MEF is tackling the problem of modeling service and service management abstractions. </a:t>
            </a:r>
            <a:r>
              <a:rPr lang="en-US" sz="1300" dirty="0"/>
              <a:t>Other MEF modeling activities, such as resource modeling at the network and element layers, is driven by MEF Service Management requirements.</a:t>
            </a:r>
          </a:p>
          <a:p>
            <a:pPr defTabSz="478734"/>
            <a:endParaRPr lang="en-US" baseline="0" dirty="0" smtClean="0"/>
          </a:p>
          <a:p>
            <a:pPr defTabSz="478734"/>
            <a:r>
              <a:rPr lang="en-US" sz="1300" dirty="0"/>
              <a:t>MEF believes that a common ordering object model and corresponding API is needed. MEF’s tackling this challenge via projects such as ordering and serviceability (the availability of services at a given location).</a:t>
            </a:r>
            <a:endParaRPr lang="en-US" baseline="0" dirty="0" smtClean="0"/>
          </a:p>
          <a:p>
            <a:pPr defTabSz="478734"/>
            <a:endParaRPr lang="en-US" baseline="0" dirty="0" smtClean="0"/>
          </a:p>
          <a:p>
            <a:pPr defTabSz="478734"/>
            <a:r>
              <a:rPr lang="en-US" dirty="0" smtClean="0"/>
              <a:t>The LSO Reference</a:t>
            </a:r>
            <a:r>
              <a:rPr lang="en-US" baseline="0" dirty="0" smtClean="0"/>
              <a:t> Architecture and its Interface Points provides context for MEF’s modeling activities.</a:t>
            </a:r>
          </a:p>
        </p:txBody>
      </p:sp>
      <p:sp>
        <p:nvSpPr>
          <p:cNvPr id="4" name="Slide Number Placeholder 3"/>
          <p:cNvSpPr>
            <a:spLocks noGrp="1"/>
          </p:cNvSpPr>
          <p:nvPr>
            <p:ph type="sldNum" sz="quarter" idx="10"/>
          </p:nvPr>
        </p:nvSpPr>
        <p:spPr/>
        <p:txBody>
          <a:bodyPr/>
          <a:lstStyle/>
          <a:p>
            <a:fld id="{902B7F09-0AAB-7443-BE20-4368098D79C9}" type="slidenum">
              <a:rPr lang="en-US" smtClean="0"/>
              <a:pPr/>
              <a:t>14</a:t>
            </a:fld>
            <a:endParaRPr lang="en-US"/>
          </a:p>
        </p:txBody>
      </p:sp>
    </p:spTree>
    <p:extLst>
      <p:ext uri="{BB962C8B-B14F-4D97-AF65-F5344CB8AC3E}">
        <p14:creationId xmlns:p14="http://schemas.microsoft.com/office/powerpoint/2010/main" val="3889619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Models and abstractions must be understood</a:t>
            </a:r>
            <a:r>
              <a:rPr lang="en-US" baseline="0" dirty="0" smtClean="0"/>
              <a:t> in the right </a:t>
            </a:r>
            <a:r>
              <a:rPr lang="en-US" dirty="0" smtClean="0"/>
              <a:t>context;</a:t>
            </a:r>
            <a:r>
              <a:rPr lang="en-US" baseline="0" dirty="0" smtClean="0"/>
              <a:t> the right model in the right layer. </a:t>
            </a:r>
          </a:p>
          <a:p>
            <a:endParaRPr lang="en-US" baseline="0" dirty="0" smtClean="0"/>
          </a:p>
          <a:p>
            <a:r>
              <a:rPr lang="en-US" baseline="0" dirty="0" smtClean="0"/>
              <a:t>LSO RA provides the context for the models and modeling activities. </a:t>
            </a:r>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15</a:t>
            </a:fld>
            <a:endParaRPr lang="en-US"/>
          </a:p>
        </p:txBody>
      </p:sp>
    </p:spTree>
    <p:extLst>
      <p:ext uri="{BB962C8B-B14F-4D97-AF65-F5344CB8AC3E}">
        <p14:creationId xmlns:p14="http://schemas.microsoft.com/office/powerpoint/2010/main" val="1871682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LSO.net takes the LSO RA to the next level by providing a cloud-based platform and LSO Hackathons that will:</a:t>
            </a:r>
          </a:p>
          <a:p>
            <a:r>
              <a:rPr lang="en-US" sz="1300" dirty="0"/>
              <a:t>-Create an environment for experimentation that will accelerate the development of the artifacts the market demands. APIs and data models are a starting point.</a:t>
            </a:r>
          </a:p>
          <a:p>
            <a:r>
              <a:rPr lang="en-US" sz="1300" dirty="0"/>
              <a:t>-Be a platform to validate &amp; solidify, via the LSO Reference Architecture, MEF’s vision of a Third Network.</a:t>
            </a:r>
          </a:p>
          <a:p>
            <a:r>
              <a:rPr lang="en-US" sz="1300" dirty="0"/>
              <a:t>-Become an incubator for new MEF projects and artifacts.</a:t>
            </a:r>
          </a:p>
          <a:p>
            <a:r>
              <a:rPr lang="en-US" sz="1300" dirty="0"/>
              <a:t>-Serve as a collaboration platform between MEF and other SDOs and between MEF and the open source community.</a:t>
            </a:r>
          </a:p>
        </p:txBody>
      </p:sp>
      <p:sp>
        <p:nvSpPr>
          <p:cNvPr id="4" name="Slide Number Placeholder 3"/>
          <p:cNvSpPr>
            <a:spLocks noGrp="1"/>
          </p:cNvSpPr>
          <p:nvPr>
            <p:ph type="sldNum" sz="quarter" idx="10"/>
          </p:nvPr>
        </p:nvSpPr>
        <p:spPr/>
        <p:txBody>
          <a:bodyPr/>
          <a:lstStyle/>
          <a:p>
            <a:fld id="{902B7F09-0AAB-7443-BE20-4368098D79C9}" type="slidenum">
              <a:rPr lang="en-US" smtClean="0"/>
              <a:pPr/>
              <a:t>16</a:t>
            </a:fld>
            <a:endParaRPr lang="en-US"/>
          </a:p>
        </p:txBody>
      </p:sp>
    </p:spTree>
    <p:extLst>
      <p:ext uri="{BB962C8B-B14F-4D97-AF65-F5344CB8AC3E}">
        <p14:creationId xmlns:p14="http://schemas.microsoft.com/office/powerpoint/2010/main" val="212620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Alignment is fundamental</a:t>
            </a:r>
            <a:r>
              <a:rPr lang="en-US" baseline="0" dirty="0" smtClean="0"/>
              <a:t> at two levels:</a:t>
            </a:r>
            <a:r>
              <a:rPr lang="en-US" dirty="0" smtClean="0"/>
              <a:t> management abstraction entities and terminology. Also,</a:t>
            </a:r>
            <a:r>
              <a:rPr lang="en-US" baseline="0" dirty="0" smtClean="0"/>
              <a:t> i</a:t>
            </a:r>
            <a:r>
              <a:rPr lang="en-US" sz="1300" dirty="0"/>
              <a:t>f SDOs do not converge on a common object model and increase velocity, then open source community will.</a:t>
            </a:r>
          </a:p>
          <a:p>
            <a:endParaRPr lang="en-US" dirty="0" smtClean="0"/>
          </a:p>
          <a:p>
            <a:pPr defTabSz="478734">
              <a:defRPr/>
            </a:pPr>
            <a:r>
              <a:rPr lang="en-US" baseline="0" dirty="0" smtClean="0"/>
              <a:t>MEF is tackling the problem of modeling service and service management abstractions. </a:t>
            </a:r>
            <a:r>
              <a:rPr lang="en-US" sz="1300" dirty="0"/>
              <a:t>MEF’s  focus is not only on service / service management but also on the resource layer. Other MEF modeling activities, such as resource modeling at the network and element layers, is driven by MEF Service Management requirements.</a:t>
            </a:r>
          </a:p>
          <a:p>
            <a:endParaRPr lang="en-US" dirty="0" smtClean="0"/>
          </a:p>
          <a:p>
            <a:r>
              <a:rPr lang="en-US" dirty="0" smtClean="0"/>
              <a:t>MEF believes</a:t>
            </a:r>
            <a:r>
              <a:rPr lang="en-US" baseline="0" dirty="0" smtClean="0"/>
              <a:t> that m</a:t>
            </a:r>
            <a:r>
              <a:rPr lang="en-US" dirty="0" smtClean="0"/>
              <a:t>odels and abstractions must be understood in the right context; the right model in the right layer.</a:t>
            </a:r>
            <a:r>
              <a:rPr lang="en-US" baseline="0" dirty="0" smtClean="0"/>
              <a:t> </a:t>
            </a:r>
            <a:r>
              <a:rPr lang="en-US" dirty="0" smtClean="0"/>
              <a:t>LSO Reference</a:t>
            </a:r>
            <a:r>
              <a:rPr lang="en-US" baseline="0" dirty="0" smtClean="0"/>
              <a:t> </a:t>
            </a:r>
            <a:r>
              <a:rPr lang="en-US" dirty="0" smtClean="0"/>
              <a:t>Architecture provides the context for</a:t>
            </a:r>
            <a:r>
              <a:rPr lang="en-US" baseline="0" dirty="0" smtClean="0"/>
              <a:t> models and abstractions.</a:t>
            </a:r>
          </a:p>
        </p:txBody>
      </p:sp>
      <p:sp>
        <p:nvSpPr>
          <p:cNvPr id="4" name="Slide Number Placeholder 3"/>
          <p:cNvSpPr>
            <a:spLocks noGrp="1"/>
          </p:cNvSpPr>
          <p:nvPr>
            <p:ph type="sldNum" sz="quarter" idx="10"/>
          </p:nvPr>
        </p:nvSpPr>
        <p:spPr/>
        <p:txBody>
          <a:bodyPr/>
          <a:lstStyle/>
          <a:p>
            <a:fld id="{902B7F09-0AAB-7443-BE20-4368098D79C9}" type="slidenum">
              <a:rPr lang="en-US" smtClean="0"/>
              <a:pPr/>
              <a:t>17</a:t>
            </a:fld>
            <a:endParaRPr lang="en-US"/>
          </a:p>
        </p:txBody>
      </p:sp>
    </p:spTree>
    <p:extLst>
      <p:ext uri="{BB962C8B-B14F-4D97-AF65-F5344CB8AC3E}">
        <p14:creationId xmlns:p14="http://schemas.microsoft.com/office/powerpoint/2010/main" val="3705727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2B7F09-0AAB-7443-BE20-4368098D79C9}" type="slidenum">
              <a:rPr lang="en-US" smtClean="0"/>
              <a:pPr/>
              <a:t>2</a:t>
            </a:fld>
            <a:endParaRPr lang="en-US"/>
          </a:p>
        </p:txBody>
      </p:sp>
    </p:spTree>
    <p:extLst>
      <p:ext uri="{BB962C8B-B14F-4D97-AF65-F5344CB8AC3E}">
        <p14:creationId xmlns:p14="http://schemas.microsoft.com/office/powerpoint/2010/main" val="2186624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On-demand Services</a:t>
            </a:r>
            <a:endParaRPr lang="en-US" dirty="0" smtClean="0"/>
          </a:p>
          <a:p>
            <a:pPr lvl="1"/>
            <a:r>
              <a:rPr lang="en-US" sz="1700" dirty="0"/>
              <a:t>The new cloud-centric reality puts pressure on network connectivity service ordering and activation times which can no longer take days or weeks but need to be measured in minutes.</a:t>
            </a:r>
          </a:p>
          <a:p>
            <a:r>
              <a:rPr lang="en-US" b="1" dirty="0" smtClean="0"/>
              <a:t>Quality Expectations</a:t>
            </a:r>
          </a:p>
          <a:p>
            <a:pPr lvl="1"/>
            <a:r>
              <a:rPr lang="en-US" sz="1700" dirty="0"/>
              <a:t>Regardless of where or how end users are connected to the network, they expect consistent quality. Users expect the performance of their apps in the remote cloud to behave as they do when running locally on their LAN. Therefore, the quality of the network connectivity service must align with the needs of the applications and their users.</a:t>
            </a:r>
          </a:p>
          <a:p>
            <a:pPr lvl="1"/>
            <a:r>
              <a:rPr lang="en-US" sz="1700" dirty="0"/>
              <a:t>Network connections are often perceived as a “dumb, fat pipe”, e.g., broadband connection to the Internet purchased in bandwidth tiers. The lower perceived value of network connectivity, when compared to applications, can result in an inequitable distribution of revenues between network connectivity service providers and over-the-top application service providers.</a:t>
            </a:r>
          </a:p>
          <a:p>
            <a:r>
              <a:rPr lang="en-US" sz="1900" b="1" dirty="0"/>
              <a:t>Evolution Networks and Services</a:t>
            </a:r>
          </a:p>
          <a:p>
            <a:pPr lvl="1"/>
            <a:r>
              <a:rPr lang="en-US" sz="1700" dirty="0"/>
              <a:t>As we move to an even more dynamically connected cloud-centric future, many devices, e.g., connected cars, smartwatches, smartphones, tablets, phablets, and sensors, will connect and communicate to further enhance our lives. The underlying network must transform to facilitate cloud service delivery and mobile services that connect people and devices in real-time, on-demand, with an assured quality of experience.</a:t>
            </a:r>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3</a:t>
            </a:fld>
            <a:endParaRPr lang="en-US"/>
          </a:p>
        </p:txBody>
      </p:sp>
    </p:spTree>
    <p:extLst>
      <p:ext uri="{BB962C8B-B14F-4D97-AF65-F5344CB8AC3E}">
        <p14:creationId xmlns:p14="http://schemas.microsoft.com/office/powerpoint/2010/main" val="419922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8734">
              <a:defRPr/>
            </a:pPr>
            <a:r>
              <a:rPr lang="en-US" sz="1300" dirty="0"/>
              <a:t>MEF’s Third Network Vision is to enable agile networks that deliver assured connectivity services orchestrated across network domains between physical or virtual service endpoints</a:t>
            </a:r>
            <a:r>
              <a:rPr lang="en-US" dirty="0" smtClean="0"/>
              <a:t>. </a:t>
            </a:r>
            <a:endParaRPr lang="en-US" dirty="0" smtClean="0"/>
          </a:p>
          <a:p>
            <a:pPr defTabSz="478734">
              <a:defRPr/>
            </a:pPr>
            <a:endParaRPr lang="en-US" dirty="0" smtClean="0"/>
          </a:p>
          <a:p>
            <a:r>
              <a:rPr lang="en-US" sz="1300" dirty="0"/>
              <a:t>[…] The MEF’s Third Network vision defines the next phase of industry growth to enable </a:t>
            </a:r>
            <a:r>
              <a:rPr lang="en-US" sz="1300" i="1" dirty="0"/>
              <a:t>agile </a:t>
            </a:r>
            <a:r>
              <a:rPr lang="en-US" sz="1300" dirty="0"/>
              <a:t>networks that</a:t>
            </a:r>
          </a:p>
          <a:p>
            <a:r>
              <a:rPr lang="en-US" sz="1300" dirty="0"/>
              <a:t>deliver </a:t>
            </a:r>
            <a:r>
              <a:rPr lang="en-US" sz="1300" i="1" dirty="0"/>
              <a:t>assured </a:t>
            </a:r>
            <a:r>
              <a:rPr lang="en-US" sz="1300" dirty="0"/>
              <a:t>connectivity services </a:t>
            </a:r>
            <a:r>
              <a:rPr lang="en-US" sz="1300" i="1" dirty="0"/>
              <a:t>orchestrated </a:t>
            </a:r>
            <a:r>
              <a:rPr lang="en-US" sz="1300" dirty="0"/>
              <a:t>across network domains between physical or virtual</a:t>
            </a:r>
          </a:p>
          <a:p>
            <a:r>
              <a:rPr lang="en-US" sz="1300" dirty="0"/>
              <a:t>service endpoints. The Third Network delivers network as a service - the evolution of network connectivity</a:t>
            </a:r>
          </a:p>
          <a:p>
            <a:r>
              <a:rPr lang="en-US" sz="1300" dirty="0"/>
              <a:t>services - that provides new levels of user control, enhanced user experience and dynamic, on-demand</a:t>
            </a:r>
          </a:p>
          <a:p>
            <a:r>
              <a:rPr lang="en-US" sz="1300" dirty="0"/>
              <a:t>network services that best align with the needs of cloud-based applications and services.[…]</a:t>
            </a:r>
          </a:p>
          <a:p>
            <a:pPr defTabSz="478734">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4</a:t>
            </a:fld>
            <a:endParaRPr lang="en-US"/>
          </a:p>
        </p:txBody>
      </p:sp>
    </p:spTree>
    <p:extLst>
      <p:ext uri="{BB962C8B-B14F-4D97-AF65-F5344CB8AC3E}">
        <p14:creationId xmlns:p14="http://schemas.microsoft.com/office/powerpoint/2010/main" val="3846503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2B7F09-0AAB-7443-BE20-4368098D79C9}" type="slidenum">
              <a:rPr lang="en-US" smtClean="0"/>
              <a:pPr/>
              <a:t>5</a:t>
            </a:fld>
            <a:endParaRPr lang="en-US"/>
          </a:p>
        </p:txBody>
      </p:sp>
    </p:spTree>
    <p:extLst>
      <p:ext uri="{BB962C8B-B14F-4D97-AF65-F5344CB8AC3E}">
        <p14:creationId xmlns:p14="http://schemas.microsoft.com/office/powerpoint/2010/main" val="65285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MEF </a:t>
            </a:r>
            <a:r>
              <a:rPr lang="en-US" dirty="0" smtClean="0"/>
              <a:t>Lifecycle Service Orchestration</a:t>
            </a:r>
            <a:r>
              <a:rPr lang="en-US" baseline="0" dirty="0" smtClean="0"/>
              <a:t> (</a:t>
            </a:r>
            <a:r>
              <a:rPr lang="en-US" dirty="0" smtClean="0"/>
              <a:t>LSO)?</a:t>
            </a:r>
            <a:endParaRPr lang="en-US" dirty="0" smtClean="0"/>
          </a:p>
          <a:p>
            <a:endParaRPr lang="en-US" dirty="0" smtClean="0"/>
          </a:p>
          <a:p>
            <a:r>
              <a:rPr lang="en-US" sz="1300" dirty="0"/>
              <a:t>LSO provides for the orchestrated management and control of Third Network Connectivity Services.</a:t>
            </a:r>
          </a:p>
          <a:p>
            <a:r>
              <a:rPr lang="en-US" sz="1300" dirty="0"/>
              <a:t>LSO Reference Architecture characterizes the management and control domains and entities that enable the cooperative LSO capabilities.</a:t>
            </a:r>
          </a:p>
          <a:p>
            <a:r>
              <a:rPr lang="en-US" sz="1300" dirty="0"/>
              <a:t>LSO overcomes existing complexity by defining product, service, and resource abstractions that hide the complexity of underlying technologies and network layers from the applications and users of the services.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6</a:t>
            </a:fld>
            <a:endParaRPr lang="en-US"/>
          </a:p>
        </p:txBody>
      </p:sp>
    </p:spTree>
    <p:extLst>
      <p:ext uri="{BB962C8B-B14F-4D97-AF65-F5344CB8AC3E}">
        <p14:creationId xmlns:p14="http://schemas.microsoft.com/office/powerpoint/2010/main" val="4011911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MEF Lifecycle Service Orchestration</a:t>
            </a:r>
            <a:r>
              <a:rPr lang="en-US" baseline="0" dirty="0" smtClean="0"/>
              <a:t> (</a:t>
            </a:r>
            <a:r>
              <a:rPr lang="en-US" dirty="0" smtClean="0"/>
              <a:t>LSO)?</a:t>
            </a:r>
          </a:p>
          <a:p>
            <a:endParaRPr lang="en-US" dirty="0" smtClean="0"/>
          </a:p>
          <a:p>
            <a:r>
              <a:rPr lang="en-US" sz="1300" dirty="0"/>
              <a:t>LSO provides for the orchestrated management and control of Third Network Connectivity Services.</a:t>
            </a:r>
          </a:p>
          <a:p>
            <a:r>
              <a:rPr lang="en-US" sz="1300" dirty="0"/>
              <a:t>LSO Reference Architecture characterizes the management and control domains and entities that enable the cooperative LSO capabilities.</a:t>
            </a:r>
          </a:p>
          <a:p>
            <a:r>
              <a:rPr lang="en-US" sz="1300" dirty="0"/>
              <a:t>LSO overcomes existing complexity by defining product, service, and resource abstractions that hide the complexity of underlying technologies and network layers from the applications and users of the services.</a:t>
            </a:r>
          </a:p>
        </p:txBody>
      </p:sp>
      <p:sp>
        <p:nvSpPr>
          <p:cNvPr id="4" name="Slide Number Placeholder 3"/>
          <p:cNvSpPr>
            <a:spLocks noGrp="1"/>
          </p:cNvSpPr>
          <p:nvPr>
            <p:ph type="sldNum" sz="quarter" idx="10"/>
          </p:nvPr>
        </p:nvSpPr>
        <p:spPr/>
        <p:txBody>
          <a:bodyPr/>
          <a:lstStyle/>
          <a:p>
            <a:fld id="{902B7F09-0AAB-7443-BE20-4368098D79C9}" type="slidenum">
              <a:rPr lang="en-US" smtClean="0"/>
              <a:pPr/>
              <a:t>7</a:t>
            </a:fld>
            <a:endParaRPr lang="en-US"/>
          </a:p>
        </p:txBody>
      </p:sp>
    </p:spTree>
    <p:extLst>
      <p:ext uri="{BB962C8B-B14F-4D97-AF65-F5344CB8AC3E}">
        <p14:creationId xmlns:p14="http://schemas.microsoft.com/office/powerpoint/2010/main" val="4098415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2B7F09-0AAB-7443-BE20-4368098D79C9}" type="slidenum">
              <a:rPr lang="en-US" smtClean="0"/>
              <a:pPr/>
              <a:t>8</a:t>
            </a:fld>
            <a:endParaRPr lang="en-US"/>
          </a:p>
        </p:txBody>
      </p:sp>
    </p:spTree>
    <p:extLst>
      <p:ext uri="{BB962C8B-B14F-4D97-AF65-F5344CB8AC3E}">
        <p14:creationId xmlns:p14="http://schemas.microsoft.com/office/powerpoint/2010/main" val="13176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The primary goal of the LSO Engineering Methodology is the generation of re-usable engineering specifications and artifacts capturing the LSO requirements, capabilities, functionality, behavior, processes, information, interfaces and APIs supporting management and control of Connectivity Services.</a:t>
            </a:r>
          </a:p>
          <a:p>
            <a:endParaRPr lang="en-US" sz="1300" dirty="0"/>
          </a:p>
          <a:p>
            <a:r>
              <a:rPr lang="en-US" sz="1300" dirty="0"/>
              <a:t>These engineering artifacts will prove to be valuable resources in enabling the transformation of LSO capabilities into interoperable, specific, consistent, and verifiable designs and implementations</a:t>
            </a:r>
          </a:p>
          <a:p>
            <a:endParaRPr lang="en-US" dirty="0"/>
          </a:p>
        </p:txBody>
      </p:sp>
      <p:sp>
        <p:nvSpPr>
          <p:cNvPr id="4" name="Slide Number Placeholder 3"/>
          <p:cNvSpPr>
            <a:spLocks noGrp="1"/>
          </p:cNvSpPr>
          <p:nvPr>
            <p:ph type="sldNum" sz="quarter" idx="10"/>
          </p:nvPr>
        </p:nvSpPr>
        <p:spPr/>
        <p:txBody>
          <a:bodyPr/>
          <a:lstStyle/>
          <a:p>
            <a:fld id="{902B7F09-0AAB-7443-BE20-4368098D79C9}" type="slidenum">
              <a:rPr lang="en-US" smtClean="0"/>
              <a:pPr/>
              <a:t>9</a:t>
            </a:fld>
            <a:endParaRPr lang="en-US"/>
          </a:p>
        </p:txBody>
      </p:sp>
    </p:spTree>
    <p:extLst>
      <p:ext uri="{BB962C8B-B14F-4D97-AF65-F5344CB8AC3E}">
        <p14:creationId xmlns:p14="http://schemas.microsoft.com/office/powerpoint/2010/main" val="214313193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GEN15">
    <p:spTree>
      <p:nvGrpSpPr>
        <p:cNvPr id="1" name=""/>
        <p:cNvGrpSpPr/>
        <p:nvPr/>
      </p:nvGrpSpPr>
      <p:grpSpPr>
        <a:xfrm>
          <a:off x="0" y="0"/>
          <a:ext cx="0" cy="0"/>
          <a:chOff x="0" y="0"/>
          <a:chExt cx="0" cy="0"/>
        </a:xfrm>
      </p:grpSpPr>
      <p:sp>
        <p:nvSpPr>
          <p:cNvPr id="16" name="Text Placeholder 15"/>
          <p:cNvSpPr>
            <a:spLocks noGrp="1"/>
          </p:cNvSpPr>
          <p:nvPr>
            <p:ph type="body" sz="quarter" idx="10" hasCustomPrompt="1"/>
          </p:nvPr>
        </p:nvSpPr>
        <p:spPr>
          <a:xfrm>
            <a:off x="718911" y="3362546"/>
            <a:ext cx="3667702" cy="685755"/>
          </a:xfrm>
        </p:spPr>
        <p:txBody>
          <a:bodyPr/>
          <a:lstStyle>
            <a:lvl1pPr marL="0" indent="0">
              <a:lnSpc>
                <a:spcPct val="100000"/>
              </a:lnSpc>
              <a:spcAft>
                <a:spcPts val="0"/>
              </a:spcAft>
              <a:buFontTx/>
              <a:buNone/>
              <a:defRPr sz="2000" b="1" baseline="0">
                <a:solidFill>
                  <a:srgbClr val="102269"/>
                </a:solidFill>
              </a:defRPr>
            </a:lvl1pPr>
            <a:lvl2pPr marL="0" indent="0">
              <a:lnSpc>
                <a:spcPct val="100000"/>
              </a:lnSpc>
              <a:spcAft>
                <a:spcPts val="0"/>
              </a:spcAft>
              <a:buFontTx/>
              <a:buNone/>
              <a:defRPr sz="1800"/>
            </a:lvl2pPr>
          </a:lstStyle>
          <a:p>
            <a:pPr lvl="0"/>
            <a:r>
              <a:rPr lang="en-US" dirty="0" smtClean="0"/>
              <a:t>Presenter Name</a:t>
            </a:r>
          </a:p>
          <a:p>
            <a:pPr lvl="1"/>
            <a:r>
              <a:rPr lang="en-US" dirty="0" smtClean="0"/>
              <a:t>Title Here</a:t>
            </a:r>
            <a:endParaRPr lang="en-US" dirty="0"/>
          </a:p>
        </p:txBody>
      </p:sp>
      <p:sp>
        <p:nvSpPr>
          <p:cNvPr id="9" name="Rectangle 8"/>
          <p:cNvSpPr/>
          <p:nvPr userDrawn="1"/>
        </p:nvSpPr>
        <p:spPr>
          <a:xfrm>
            <a:off x="0" y="4485159"/>
            <a:ext cx="9144000" cy="3415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flipV="1">
            <a:off x="0" y="4724958"/>
            <a:ext cx="9144000" cy="4635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7939515" cy="657230"/>
          </a:xfrm>
          <a:prstGeom prst="rect">
            <a:avLst/>
          </a:prstGeom>
          <a:gradFill>
            <a:gsLst>
              <a:gs pos="1000">
                <a:schemeClr val="bg1">
                  <a:lumMod val="75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7179154" y="-35526"/>
            <a:ext cx="1993043" cy="5240086"/>
            <a:chOff x="7198692" y="-35526"/>
            <a:chExt cx="1993043" cy="5240086"/>
          </a:xfrm>
        </p:grpSpPr>
        <p:sp>
          <p:nvSpPr>
            <p:cNvPr id="10" name="Freeform 9"/>
            <p:cNvSpPr/>
            <p:nvPr/>
          </p:nvSpPr>
          <p:spPr>
            <a:xfrm>
              <a:off x="7602053" y="-35526"/>
              <a:ext cx="1589682" cy="5240086"/>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682" h="5240086">
                  <a:moveTo>
                    <a:pt x="0" y="35526"/>
                  </a:moveTo>
                  <a:lnTo>
                    <a:pt x="1012423" y="1740774"/>
                  </a:lnTo>
                  <a:lnTo>
                    <a:pt x="1172279" y="2708858"/>
                  </a:lnTo>
                  <a:lnTo>
                    <a:pt x="1118994" y="3517075"/>
                  </a:lnTo>
                  <a:lnTo>
                    <a:pt x="932495" y="4263121"/>
                  </a:lnTo>
                  <a:lnTo>
                    <a:pt x="710472" y="4751604"/>
                  </a:lnTo>
                  <a:lnTo>
                    <a:pt x="435164" y="5240086"/>
                  </a:lnTo>
                  <a:lnTo>
                    <a:pt x="1589682" y="5222323"/>
                  </a:lnTo>
                  <a:lnTo>
                    <a:pt x="1563039" y="0"/>
                  </a:lnTo>
                  <a:lnTo>
                    <a:pt x="0" y="35526"/>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Arc_Blue-01.png"/>
            <p:cNvPicPr>
              <a:picLocks noChangeAspect="1"/>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198692" y="0"/>
              <a:ext cx="1696641" cy="5143500"/>
            </a:xfrm>
            <a:prstGeom prst="rect">
              <a:avLst/>
            </a:prstGeom>
          </p:spPr>
        </p:pic>
        <p:sp>
          <p:nvSpPr>
            <p:cNvPr id="12" name="Rectangle 11"/>
            <p:cNvSpPr/>
            <p:nvPr/>
          </p:nvSpPr>
          <p:spPr>
            <a:xfrm>
              <a:off x="7451187" y="202084"/>
              <a:ext cx="1740548" cy="1644890"/>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Text Placeholder 15"/>
          <p:cNvSpPr>
            <a:spLocks noGrp="1"/>
          </p:cNvSpPr>
          <p:nvPr>
            <p:ph type="body" sz="quarter" idx="11" hasCustomPrompt="1"/>
          </p:nvPr>
        </p:nvSpPr>
        <p:spPr>
          <a:xfrm>
            <a:off x="718911" y="4122753"/>
            <a:ext cx="3667702" cy="685755"/>
          </a:xfrm>
        </p:spPr>
        <p:txBody>
          <a:bodyPr/>
          <a:lstStyle>
            <a:lvl1pPr marL="0" indent="0">
              <a:lnSpc>
                <a:spcPct val="100000"/>
              </a:lnSpc>
              <a:spcAft>
                <a:spcPts val="0"/>
              </a:spcAft>
              <a:buFontTx/>
              <a:buNone/>
              <a:defRPr sz="2000" b="1">
                <a:solidFill>
                  <a:srgbClr val="102269"/>
                </a:solidFill>
              </a:defRPr>
            </a:lvl1pPr>
            <a:lvl2pPr marL="0" indent="0">
              <a:lnSpc>
                <a:spcPct val="100000"/>
              </a:lnSpc>
              <a:spcAft>
                <a:spcPts val="0"/>
              </a:spcAft>
              <a:buFontTx/>
              <a:buNone/>
              <a:defRPr sz="1800"/>
            </a:lvl2pPr>
          </a:lstStyle>
          <a:p>
            <a:pPr lvl="0"/>
            <a:r>
              <a:rPr lang="en-US" dirty="0" smtClean="0"/>
              <a:t>Presenter Name</a:t>
            </a:r>
          </a:p>
          <a:p>
            <a:pPr lvl="1"/>
            <a:r>
              <a:rPr lang="en-US" dirty="0" smtClean="0"/>
              <a:t>Title Here</a:t>
            </a:r>
            <a:endParaRPr lang="en-US" dirty="0"/>
          </a:p>
        </p:txBody>
      </p:sp>
    </p:spTree>
    <p:extLst>
      <p:ext uri="{BB962C8B-B14F-4D97-AF65-F5344CB8AC3E}">
        <p14:creationId xmlns:p14="http://schemas.microsoft.com/office/powerpoint/2010/main" val="341409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84639"/>
            <a:ext cx="4040188" cy="479822"/>
          </a:xfrm>
        </p:spPr>
        <p:txBody>
          <a:bodyPr lIns="0" bIns="0" anchor="t" anchorCtr="0"/>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539716"/>
            <a:ext cx="4040188" cy="2963466"/>
          </a:xfrm>
        </p:spPr>
        <p:txBody>
          <a:bodyPr lIns="0"/>
          <a:lstStyle>
            <a:lvl1pPr marL="169863" indent="-169863">
              <a:lnSpc>
                <a:spcPct val="95000"/>
              </a:lnSpc>
              <a:spcAft>
                <a:spcPts val="300"/>
              </a:spcAft>
              <a:defRPr sz="2100"/>
            </a:lvl1pPr>
            <a:lvl2pPr marL="341313" indent="-171450">
              <a:lnSpc>
                <a:spcPct val="95000"/>
              </a:lnSpc>
              <a:spcAft>
                <a:spcPts val="300"/>
              </a:spcAft>
              <a:defRPr sz="1800"/>
            </a:lvl2pPr>
            <a:lvl3pPr marL="573088" indent="-119063">
              <a:lnSpc>
                <a:spcPct val="95000"/>
              </a:lnSpc>
              <a:spcAft>
                <a:spcPts val="300"/>
              </a:spcAft>
              <a:defRPr sz="1600"/>
            </a:lvl3pPr>
            <a:lvl4pPr marL="800100" indent="-163513">
              <a:lnSpc>
                <a:spcPct val="95000"/>
              </a:lnSpc>
              <a:spcAft>
                <a:spcPts val="300"/>
              </a:spcAft>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645026" y="984639"/>
            <a:ext cx="4041775" cy="479822"/>
          </a:xfrm>
        </p:spPr>
        <p:txBody>
          <a:bodyPr lIns="0" bIns="0" anchor="t" anchorCtr="0"/>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539716"/>
            <a:ext cx="4041775" cy="2963466"/>
          </a:xfrm>
        </p:spPr>
        <p:txBody>
          <a:bodyPr lIns="0"/>
          <a:lstStyle>
            <a:lvl1pPr marL="169863" indent="-169863">
              <a:lnSpc>
                <a:spcPct val="95000"/>
              </a:lnSpc>
              <a:spcAft>
                <a:spcPts val="300"/>
              </a:spcAft>
              <a:defRPr sz="2100"/>
            </a:lvl1pPr>
            <a:lvl2pPr marL="407988" indent="-182563">
              <a:lnSpc>
                <a:spcPct val="95000"/>
              </a:lnSpc>
              <a:spcAft>
                <a:spcPts val="300"/>
              </a:spcAft>
              <a:defRPr sz="1800"/>
            </a:lvl2pPr>
            <a:lvl3pPr marL="573088" indent="-119063">
              <a:lnSpc>
                <a:spcPct val="95000"/>
              </a:lnSpc>
              <a:spcAft>
                <a:spcPts val="300"/>
              </a:spcAft>
              <a:defRPr sz="1600"/>
            </a:lvl3pPr>
            <a:lvl4pPr>
              <a:lnSpc>
                <a:spcPct val="95000"/>
              </a:lnSpc>
              <a:spcAft>
                <a:spcPts val="300"/>
              </a:spcAft>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Slide Number Placeholder 8"/>
          <p:cNvSpPr>
            <a:spLocks noGrp="1"/>
          </p:cNvSpPr>
          <p:nvPr>
            <p:ph type="sldNum" sz="quarter" idx="12"/>
          </p:nvPr>
        </p:nvSpPr>
        <p:spPr/>
        <p:txBody>
          <a:bodyPr/>
          <a:lstStyle/>
          <a:p>
            <a:fld id="{6B71981B-747E-FC42-A9CB-4FBC300A3530}" type="slidenum">
              <a:rPr lang="en-US" smtClean="0"/>
              <a:pPr/>
              <a:t>‹#›</a:t>
            </a:fld>
            <a:endParaRPr lang="en-US"/>
          </a:p>
        </p:txBody>
      </p:sp>
      <p:sp>
        <p:nvSpPr>
          <p:cNvPr id="10" name="Title Placeholder 1"/>
          <p:cNvSpPr>
            <a:spLocks noGrp="1"/>
          </p:cNvSpPr>
          <p:nvPr>
            <p:ph type="title"/>
          </p:nvPr>
        </p:nvSpPr>
        <p:spPr>
          <a:xfrm>
            <a:off x="457200" y="0"/>
            <a:ext cx="8559800" cy="952499"/>
          </a:xfrm>
          <a:prstGeom prst="rect">
            <a:avLst/>
          </a:prstGeom>
        </p:spPr>
        <p:txBody>
          <a:bodyPr vert="horz" lIns="0" tIns="137160" rIns="91440" bIns="18288" rtlCol="0" anchor="t" anchorCtr="0">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5531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6B71981B-747E-FC42-A9CB-4FBC300A3530}" type="slidenum">
              <a:rPr lang="en-US" smtClean="0"/>
              <a:pPr/>
              <a:t>‹#›</a:t>
            </a:fld>
            <a:endParaRPr lang="en-US"/>
          </a:p>
        </p:txBody>
      </p:sp>
    </p:spTree>
    <p:extLst>
      <p:ext uri="{BB962C8B-B14F-4D97-AF65-F5344CB8AC3E}">
        <p14:creationId xmlns:p14="http://schemas.microsoft.com/office/powerpoint/2010/main" val="3158397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71981B-747E-FC42-A9CB-4FBC300A3530}" type="slidenum">
              <a:rPr lang="en-US" smtClean="0"/>
              <a:pPr/>
              <a:t>‹#›</a:t>
            </a:fld>
            <a:endParaRPr lang="en-US"/>
          </a:p>
        </p:txBody>
      </p:sp>
    </p:spTree>
    <p:extLst>
      <p:ext uri="{BB962C8B-B14F-4D97-AF65-F5344CB8AC3E}">
        <p14:creationId xmlns:p14="http://schemas.microsoft.com/office/powerpoint/2010/main" val="306970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 Intro Slide -Long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1106" y="1830800"/>
            <a:ext cx="7587372" cy="2877985"/>
          </a:xfrm>
        </p:spPr>
        <p:txBody>
          <a:bodyPr tIns="0" bIns="64008" anchor="t" anchorCtr="0"/>
          <a:lstStyle>
            <a:lvl1pPr>
              <a:lnSpc>
                <a:spcPct val="100000"/>
              </a:lnSpc>
              <a:defRPr sz="3200" b="0" baseline="0"/>
            </a:lvl1pPr>
          </a:lstStyle>
          <a:p>
            <a:r>
              <a:rPr lang="en-US" dirty="0" smtClean="0"/>
              <a:t>Presentation Name (with Long Title)</a:t>
            </a:r>
            <a:endParaRPr lang="en-US" dirty="0"/>
          </a:p>
        </p:txBody>
      </p:sp>
      <p:sp>
        <p:nvSpPr>
          <p:cNvPr id="9" name="Rectangle 8"/>
          <p:cNvSpPr/>
          <p:nvPr userDrawn="1"/>
        </p:nvSpPr>
        <p:spPr>
          <a:xfrm>
            <a:off x="0" y="4485159"/>
            <a:ext cx="9144000" cy="3415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0" y="0"/>
            <a:ext cx="7939515" cy="657230"/>
          </a:xfrm>
          <a:prstGeom prst="rect">
            <a:avLst/>
          </a:prstGeom>
          <a:gradFill>
            <a:gsLst>
              <a:gs pos="1000">
                <a:schemeClr val="bg1">
                  <a:lumMod val="75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flipV="1">
            <a:off x="0" y="4394689"/>
            <a:ext cx="8480786" cy="757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userDrawn="1"/>
        </p:nvGrpSpPr>
        <p:grpSpPr>
          <a:xfrm>
            <a:off x="7179154" y="-35526"/>
            <a:ext cx="1993043" cy="5240086"/>
            <a:chOff x="7198692" y="-35526"/>
            <a:chExt cx="1993043" cy="5240086"/>
          </a:xfrm>
        </p:grpSpPr>
        <p:sp>
          <p:nvSpPr>
            <p:cNvPr id="7" name="Freeform 6"/>
            <p:cNvSpPr/>
            <p:nvPr/>
          </p:nvSpPr>
          <p:spPr>
            <a:xfrm>
              <a:off x="7602053" y="-35526"/>
              <a:ext cx="1589682" cy="5240086"/>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682" h="5240086">
                  <a:moveTo>
                    <a:pt x="0" y="35526"/>
                  </a:moveTo>
                  <a:lnTo>
                    <a:pt x="1012423" y="1740774"/>
                  </a:lnTo>
                  <a:lnTo>
                    <a:pt x="1172279" y="2708858"/>
                  </a:lnTo>
                  <a:lnTo>
                    <a:pt x="1118994" y="3517075"/>
                  </a:lnTo>
                  <a:lnTo>
                    <a:pt x="932495" y="4263121"/>
                  </a:lnTo>
                  <a:lnTo>
                    <a:pt x="710472" y="4751604"/>
                  </a:lnTo>
                  <a:lnTo>
                    <a:pt x="435164" y="5240086"/>
                  </a:lnTo>
                  <a:lnTo>
                    <a:pt x="1589682" y="5222323"/>
                  </a:lnTo>
                  <a:lnTo>
                    <a:pt x="1563039" y="0"/>
                  </a:lnTo>
                  <a:lnTo>
                    <a:pt x="0" y="35526"/>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rc_Blue-01.png"/>
            <p:cNvPicPr>
              <a:picLocks noChangeAspect="1"/>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198692" y="0"/>
              <a:ext cx="1696641" cy="5143500"/>
            </a:xfrm>
            <a:prstGeom prst="rect">
              <a:avLst/>
            </a:prstGeom>
          </p:spPr>
        </p:pic>
        <p:sp>
          <p:nvSpPr>
            <p:cNvPr id="10" name="Rectangle 9"/>
            <p:cNvSpPr/>
            <p:nvPr/>
          </p:nvSpPr>
          <p:spPr>
            <a:xfrm>
              <a:off x="7451187" y="202084"/>
              <a:ext cx="1740548" cy="1644890"/>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Subtitle 2"/>
          <p:cNvSpPr>
            <a:spLocks noGrp="1"/>
          </p:cNvSpPr>
          <p:nvPr>
            <p:ph type="subTitle" idx="1" hasCustomPrompt="1"/>
          </p:nvPr>
        </p:nvSpPr>
        <p:spPr>
          <a:xfrm>
            <a:off x="651106" y="515196"/>
            <a:ext cx="7086044" cy="1143964"/>
          </a:xfrm>
        </p:spPr>
        <p:txBody>
          <a:bodyPr lIns="0" tIns="45720" anchor="b" anchorCtr="0"/>
          <a:lstStyle>
            <a:lvl1pPr marL="0" indent="0" algn="l">
              <a:lnSpc>
                <a:spcPct val="92000"/>
              </a:lnSpc>
              <a:spcAft>
                <a:spcPts val="0"/>
              </a:spcAft>
              <a:buNone/>
              <a:defRPr sz="3400" b="1" baseline="0">
                <a:solidFill>
                  <a:srgbClr val="1A69A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Day, Date</a:t>
            </a:r>
            <a:br>
              <a:rPr lang="en-US" dirty="0" smtClean="0"/>
            </a:br>
            <a:r>
              <a:rPr lang="en-US" dirty="0" smtClean="0"/>
              <a:t>Time</a:t>
            </a:r>
            <a:endParaRPr lang="en-US" dirty="0"/>
          </a:p>
        </p:txBody>
      </p:sp>
    </p:spTree>
    <p:extLst>
      <p:ext uri="{BB962C8B-B14F-4D97-AF65-F5344CB8AC3E}">
        <p14:creationId xmlns:p14="http://schemas.microsoft.com/office/powerpoint/2010/main" val="324049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Intro Slide - short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1106" y="1830800"/>
            <a:ext cx="7587372" cy="2877985"/>
          </a:xfrm>
        </p:spPr>
        <p:txBody>
          <a:bodyPr tIns="0" bIns="64008" anchor="t" anchorCtr="0"/>
          <a:lstStyle>
            <a:lvl1pPr>
              <a:lnSpc>
                <a:spcPct val="100000"/>
              </a:lnSpc>
              <a:defRPr sz="4400" b="0" baseline="0"/>
            </a:lvl1pPr>
          </a:lstStyle>
          <a:p>
            <a:r>
              <a:rPr lang="en-US" dirty="0" smtClean="0"/>
              <a:t>Presentation Name </a:t>
            </a:r>
            <a:br>
              <a:rPr lang="en-US" dirty="0" smtClean="0"/>
            </a:br>
            <a:r>
              <a:rPr lang="en-US" dirty="0" smtClean="0"/>
              <a:t>(with short title)</a:t>
            </a:r>
            <a:endParaRPr lang="en-US" dirty="0"/>
          </a:p>
        </p:txBody>
      </p:sp>
      <p:sp>
        <p:nvSpPr>
          <p:cNvPr id="9" name="Rectangle 8"/>
          <p:cNvSpPr/>
          <p:nvPr userDrawn="1"/>
        </p:nvSpPr>
        <p:spPr>
          <a:xfrm>
            <a:off x="0" y="4485159"/>
            <a:ext cx="9144000" cy="3415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0" y="0"/>
            <a:ext cx="7939515" cy="657230"/>
          </a:xfrm>
          <a:prstGeom prst="rect">
            <a:avLst/>
          </a:prstGeom>
          <a:gradFill>
            <a:gsLst>
              <a:gs pos="1000">
                <a:schemeClr val="bg1">
                  <a:lumMod val="75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flipV="1">
            <a:off x="0" y="4394689"/>
            <a:ext cx="8480786" cy="757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userDrawn="1"/>
        </p:nvGrpSpPr>
        <p:grpSpPr>
          <a:xfrm>
            <a:off x="7179154" y="-35526"/>
            <a:ext cx="1993043" cy="5240086"/>
            <a:chOff x="7198692" y="-35526"/>
            <a:chExt cx="1993043" cy="5240086"/>
          </a:xfrm>
        </p:grpSpPr>
        <p:sp>
          <p:nvSpPr>
            <p:cNvPr id="7" name="Freeform 6"/>
            <p:cNvSpPr/>
            <p:nvPr/>
          </p:nvSpPr>
          <p:spPr>
            <a:xfrm>
              <a:off x="7602053" y="-35526"/>
              <a:ext cx="1589682" cy="5240086"/>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682" h="5240086">
                  <a:moveTo>
                    <a:pt x="0" y="35526"/>
                  </a:moveTo>
                  <a:lnTo>
                    <a:pt x="1012423" y="1740774"/>
                  </a:lnTo>
                  <a:lnTo>
                    <a:pt x="1172279" y="2708858"/>
                  </a:lnTo>
                  <a:lnTo>
                    <a:pt x="1118994" y="3517075"/>
                  </a:lnTo>
                  <a:lnTo>
                    <a:pt x="932495" y="4263121"/>
                  </a:lnTo>
                  <a:lnTo>
                    <a:pt x="710472" y="4751604"/>
                  </a:lnTo>
                  <a:lnTo>
                    <a:pt x="435164" y="5240086"/>
                  </a:lnTo>
                  <a:lnTo>
                    <a:pt x="1589682" y="5222323"/>
                  </a:lnTo>
                  <a:lnTo>
                    <a:pt x="1563039" y="0"/>
                  </a:lnTo>
                  <a:lnTo>
                    <a:pt x="0" y="35526"/>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rc_Blue-01.png"/>
            <p:cNvPicPr>
              <a:picLocks noChangeAspect="1"/>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198692" y="0"/>
              <a:ext cx="1696641" cy="5143500"/>
            </a:xfrm>
            <a:prstGeom prst="rect">
              <a:avLst/>
            </a:prstGeom>
          </p:spPr>
        </p:pic>
        <p:sp>
          <p:nvSpPr>
            <p:cNvPr id="10" name="Rectangle 9"/>
            <p:cNvSpPr/>
            <p:nvPr/>
          </p:nvSpPr>
          <p:spPr>
            <a:xfrm>
              <a:off x="7451187" y="202084"/>
              <a:ext cx="1740548" cy="1644890"/>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Subtitle 2"/>
          <p:cNvSpPr>
            <a:spLocks noGrp="1"/>
          </p:cNvSpPr>
          <p:nvPr>
            <p:ph type="subTitle" idx="1" hasCustomPrompt="1"/>
          </p:nvPr>
        </p:nvSpPr>
        <p:spPr>
          <a:xfrm>
            <a:off x="651106" y="515196"/>
            <a:ext cx="7086044" cy="1143964"/>
          </a:xfrm>
        </p:spPr>
        <p:txBody>
          <a:bodyPr lIns="0" tIns="45720" anchor="b" anchorCtr="0"/>
          <a:lstStyle>
            <a:lvl1pPr marL="0" indent="0" algn="l">
              <a:lnSpc>
                <a:spcPct val="92000"/>
              </a:lnSpc>
              <a:spcAft>
                <a:spcPts val="0"/>
              </a:spcAft>
              <a:buNone/>
              <a:defRPr sz="3400" b="1" baseline="0">
                <a:solidFill>
                  <a:srgbClr val="16508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Day, Date</a:t>
            </a:r>
            <a:br>
              <a:rPr lang="en-US" dirty="0" smtClean="0"/>
            </a:br>
            <a:r>
              <a:rPr lang="en-US" dirty="0" smtClean="0"/>
              <a:t>Time</a:t>
            </a:r>
            <a:endParaRPr lang="en-US" dirty="0"/>
          </a:p>
        </p:txBody>
      </p:sp>
    </p:spTree>
    <p:extLst>
      <p:ext uri="{BB962C8B-B14F-4D97-AF65-F5344CB8AC3E}">
        <p14:creationId xmlns:p14="http://schemas.microsoft.com/office/powerpoint/2010/main" val="297549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2 point title, bullete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6880" y="0"/>
            <a:ext cx="7784889" cy="952499"/>
          </a:xfrm>
        </p:spPr>
        <p:txBody>
          <a:bodyPr/>
          <a:lstStyle>
            <a:lvl1pPr>
              <a:lnSpc>
                <a:spcPct val="92000"/>
              </a:lnSpc>
              <a:defRPr/>
            </a:lvl1pPr>
          </a:lstStyle>
          <a:p>
            <a:r>
              <a:rPr lang="en-US" dirty="0" smtClean="0"/>
              <a:t>Master with 32 Point Headline</a:t>
            </a:r>
            <a:endParaRPr lang="en-US" dirty="0"/>
          </a:p>
        </p:txBody>
      </p:sp>
      <p:sp>
        <p:nvSpPr>
          <p:cNvPr id="3" name="Content Placeholder 2"/>
          <p:cNvSpPr>
            <a:spLocks noGrp="1"/>
          </p:cNvSpPr>
          <p:nvPr>
            <p:ph idx="1"/>
          </p:nvPr>
        </p:nvSpPr>
        <p:spPr>
          <a:xfrm>
            <a:off x="457200" y="933143"/>
            <a:ext cx="8559800" cy="3725634"/>
          </a:xfrm>
        </p:spPr>
        <p:txBody>
          <a:bodyPr lIns="914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6B71981B-747E-FC42-A9CB-4FBC300A3530}" type="slidenum">
              <a:rPr lang="en-US" smtClean="0"/>
              <a:pPr/>
              <a:t>‹#›</a:t>
            </a:fld>
            <a:endParaRPr lang="en-US" dirty="0"/>
          </a:p>
        </p:txBody>
      </p:sp>
    </p:spTree>
    <p:extLst>
      <p:ext uri="{BB962C8B-B14F-4D97-AF65-F5344CB8AC3E}">
        <p14:creationId xmlns:p14="http://schemas.microsoft.com/office/powerpoint/2010/main" val="121570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0 point title, 22 point bold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nSpc>
                <a:spcPct val="92000"/>
              </a:lnSpc>
              <a:defRPr sz="3000" baseline="0"/>
            </a:lvl1pPr>
          </a:lstStyle>
          <a:p>
            <a:r>
              <a:rPr lang="en-US" dirty="0" smtClean="0"/>
              <a:t>Master with 30 Point Headline</a:t>
            </a:r>
            <a:endParaRPr lang="en-US" dirty="0"/>
          </a:p>
        </p:txBody>
      </p:sp>
      <p:sp>
        <p:nvSpPr>
          <p:cNvPr id="3" name="Content Placeholder 2"/>
          <p:cNvSpPr>
            <a:spLocks noGrp="1"/>
          </p:cNvSpPr>
          <p:nvPr>
            <p:ph idx="1" hasCustomPrompt="1"/>
          </p:nvPr>
        </p:nvSpPr>
        <p:spPr>
          <a:xfrm>
            <a:off x="448319" y="892567"/>
            <a:ext cx="8559800" cy="3725634"/>
          </a:xfrm>
        </p:spPr>
        <p:txBody>
          <a:bodyPr lIns="91440" rIns="182880"/>
          <a:lstStyle>
            <a:lvl1pPr marL="0" indent="0">
              <a:spcAft>
                <a:spcPts val="500"/>
              </a:spcAft>
              <a:buFontTx/>
              <a:buNone/>
              <a:defRPr sz="2200" b="1">
                <a:solidFill>
                  <a:srgbClr val="1C638C"/>
                </a:solidFill>
              </a:defRPr>
            </a:lvl1pPr>
            <a:lvl2pPr marL="168275" indent="-168275" defTabSz="230188">
              <a:spcAft>
                <a:spcPts val="400"/>
              </a:spcAft>
              <a:buClr>
                <a:srgbClr val="2066AD"/>
              </a:buClr>
              <a:buFont typeface="Arial"/>
              <a:buChar char="•"/>
              <a:defRPr sz="2150"/>
            </a:lvl2pPr>
            <a:lvl3pPr marL="400050" indent="-231775">
              <a:spcAft>
                <a:spcPts val="300"/>
              </a:spcAft>
              <a:buClr>
                <a:schemeClr val="tx1">
                  <a:lumMod val="50000"/>
                  <a:lumOff val="50000"/>
                </a:schemeClr>
              </a:buClr>
              <a:buFont typeface="Lucida Grande"/>
              <a:buChar char="-"/>
              <a:defRPr sz="1900"/>
            </a:lvl3pPr>
            <a:lvl4pPr marL="568325" indent="-168275">
              <a:spcAft>
                <a:spcPts val="300"/>
              </a:spcAft>
              <a:buClr>
                <a:srgbClr val="2066AD"/>
              </a:buClr>
              <a:buFont typeface="Arial"/>
              <a:buChar char="•"/>
              <a:defRPr sz="1800"/>
            </a:lvl4pPr>
            <a:lvl5pPr marL="746125" indent="-177800">
              <a:buClr>
                <a:schemeClr val="tx1">
                  <a:lumMod val="50000"/>
                  <a:lumOff val="50000"/>
                </a:schemeClr>
              </a:buClr>
              <a:buFont typeface="Lucida Grande"/>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6B71981B-747E-FC42-A9CB-4FBC300A3530}" type="slidenum">
              <a:rPr lang="en-US" smtClean="0"/>
              <a:pPr/>
              <a:t>‹#›</a:t>
            </a:fld>
            <a:endParaRPr lang="en-US" dirty="0"/>
          </a:p>
        </p:txBody>
      </p:sp>
    </p:spTree>
    <p:extLst>
      <p:ext uri="{BB962C8B-B14F-4D97-AF65-F5344CB8AC3E}">
        <p14:creationId xmlns:p14="http://schemas.microsoft.com/office/powerpoint/2010/main" val="333674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Presenter Title Slide">
    <p:spTree>
      <p:nvGrpSpPr>
        <p:cNvPr id="1" name=""/>
        <p:cNvGrpSpPr/>
        <p:nvPr/>
      </p:nvGrpSpPr>
      <p:grpSpPr>
        <a:xfrm>
          <a:off x="0" y="0"/>
          <a:ext cx="0" cy="0"/>
          <a:chOff x="0" y="0"/>
          <a:chExt cx="0" cy="0"/>
        </a:xfrm>
      </p:grpSpPr>
      <p:sp>
        <p:nvSpPr>
          <p:cNvPr id="30" name="Picture Placeholder 29"/>
          <p:cNvSpPr>
            <a:spLocks noGrp="1"/>
          </p:cNvSpPr>
          <p:nvPr>
            <p:ph type="pic" sz="quarter" idx="13"/>
          </p:nvPr>
        </p:nvSpPr>
        <p:spPr>
          <a:xfrm>
            <a:off x="667696" y="1712089"/>
            <a:ext cx="857250" cy="99218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26" name="Rectangle 25"/>
          <p:cNvSpPr/>
          <p:nvPr userDrawn="1"/>
        </p:nvSpPr>
        <p:spPr>
          <a:xfrm flipV="1">
            <a:off x="6898" y="4686458"/>
            <a:ext cx="9144000" cy="4635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 name="Group 19"/>
          <p:cNvGrpSpPr/>
          <p:nvPr userDrawn="1"/>
        </p:nvGrpSpPr>
        <p:grpSpPr>
          <a:xfrm>
            <a:off x="7429878" y="-19975"/>
            <a:ext cx="1735782" cy="5232055"/>
            <a:chOff x="7425632" y="-19975"/>
            <a:chExt cx="1769117" cy="5232055"/>
          </a:xfrm>
        </p:grpSpPr>
        <p:grpSp>
          <p:nvGrpSpPr>
            <p:cNvPr id="21" name="Group 20"/>
            <p:cNvGrpSpPr/>
            <p:nvPr/>
          </p:nvGrpSpPr>
          <p:grpSpPr>
            <a:xfrm>
              <a:off x="7425632" y="-19975"/>
              <a:ext cx="1769117" cy="5232055"/>
              <a:chOff x="7425632" y="-19975"/>
              <a:chExt cx="1769117" cy="5232055"/>
            </a:xfrm>
          </p:grpSpPr>
          <p:sp>
            <p:nvSpPr>
              <p:cNvPr id="23" name="Freeform 22"/>
              <p:cNvSpPr/>
              <p:nvPr/>
            </p:nvSpPr>
            <p:spPr>
              <a:xfrm>
                <a:off x="7874967" y="-19975"/>
                <a:ext cx="1319782" cy="5224535"/>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435164 w 1589682"/>
                  <a:gd name="connsiteY5" fmla="*/ 5240086 h 5240086"/>
                  <a:gd name="connsiteX6" fmla="*/ 1589682 w 1589682"/>
                  <a:gd name="connsiteY6" fmla="*/ 5222323 h 5240086"/>
                  <a:gd name="connsiteX7" fmla="*/ 1563039 w 1589682"/>
                  <a:gd name="connsiteY7" fmla="*/ 0 h 5240086"/>
                  <a:gd name="connsiteX8" fmla="*/ 0 w 1589682"/>
                  <a:gd name="connsiteY8"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18994 w 1589682"/>
                  <a:gd name="connsiteY2" fmla="*/ 3517075 h 5240086"/>
                  <a:gd name="connsiteX3" fmla="*/ 435164 w 1589682"/>
                  <a:gd name="connsiteY3" fmla="*/ 5240086 h 5240086"/>
                  <a:gd name="connsiteX4" fmla="*/ 1589682 w 1589682"/>
                  <a:gd name="connsiteY4" fmla="*/ 5222323 h 5240086"/>
                  <a:gd name="connsiteX5" fmla="*/ 1563039 w 1589682"/>
                  <a:gd name="connsiteY5" fmla="*/ 0 h 5240086"/>
                  <a:gd name="connsiteX6" fmla="*/ 0 w 1589682"/>
                  <a:gd name="connsiteY6" fmla="*/ 35526 h 5240086"/>
                  <a:gd name="connsiteX0" fmla="*/ 0 w 1589682"/>
                  <a:gd name="connsiteY0" fmla="*/ 35526 h 5240086"/>
                  <a:gd name="connsiteX1" fmla="*/ 1012423 w 1589682"/>
                  <a:gd name="connsiteY1" fmla="*/ 1740774 h 5240086"/>
                  <a:gd name="connsiteX2" fmla="*/ 1118994 w 1589682"/>
                  <a:gd name="connsiteY2" fmla="*/ 3517075 h 5240086"/>
                  <a:gd name="connsiteX3" fmla="*/ 435164 w 1589682"/>
                  <a:gd name="connsiteY3" fmla="*/ 5240086 h 5240086"/>
                  <a:gd name="connsiteX4" fmla="*/ 1589682 w 1589682"/>
                  <a:gd name="connsiteY4" fmla="*/ 5222323 h 5240086"/>
                  <a:gd name="connsiteX5" fmla="*/ 1563039 w 1589682"/>
                  <a:gd name="connsiteY5" fmla="*/ 0 h 5240086"/>
                  <a:gd name="connsiteX6" fmla="*/ 0 w 1589682"/>
                  <a:gd name="connsiteY6" fmla="*/ 35526 h 5240086"/>
                  <a:gd name="connsiteX0" fmla="*/ 0 w 1589682"/>
                  <a:gd name="connsiteY0" fmla="*/ 19975 h 5224535"/>
                  <a:gd name="connsiteX1" fmla="*/ 1012423 w 1589682"/>
                  <a:gd name="connsiteY1" fmla="*/ 1725223 h 5224535"/>
                  <a:gd name="connsiteX2" fmla="*/ 1118994 w 1589682"/>
                  <a:gd name="connsiteY2" fmla="*/ 3501524 h 5224535"/>
                  <a:gd name="connsiteX3" fmla="*/ 435164 w 1589682"/>
                  <a:gd name="connsiteY3" fmla="*/ 5224535 h 5224535"/>
                  <a:gd name="connsiteX4" fmla="*/ 1589682 w 1589682"/>
                  <a:gd name="connsiteY4" fmla="*/ 5206772 h 5224535"/>
                  <a:gd name="connsiteX5" fmla="*/ 1563039 w 1589682"/>
                  <a:gd name="connsiteY5" fmla="*/ 0 h 5224535"/>
                  <a:gd name="connsiteX6" fmla="*/ 0 w 15896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3602 w 1556684"/>
                  <a:gd name="connsiteY0" fmla="*/ 19975 h 5224535"/>
                  <a:gd name="connsiteX1" fmla="*/ 1085996 w 1556684"/>
                  <a:gd name="connsiteY1" fmla="*/ 3501524 h 5224535"/>
                  <a:gd name="connsiteX2" fmla="*/ 402166 w 1556684"/>
                  <a:gd name="connsiteY2" fmla="*/ 5224535 h 5224535"/>
                  <a:gd name="connsiteX3" fmla="*/ 1556684 w 1556684"/>
                  <a:gd name="connsiteY3" fmla="*/ 5206772 h 5224535"/>
                  <a:gd name="connsiteX4" fmla="*/ 1530041 w 1556684"/>
                  <a:gd name="connsiteY4" fmla="*/ 0 h 5224535"/>
                  <a:gd name="connsiteX5" fmla="*/ 3602 w 1556684"/>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53082" h="5224535">
                    <a:moveTo>
                      <a:pt x="0" y="19975"/>
                    </a:moveTo>
                    <a:cubicBezTo>
                      <a:pt x="1206991" y="1780256"/>
                      <a:pt x="1113567" y="2774055"/>
                      <a:pt x="1082394" y="3501524"/>
                    </a:cubicBezTo>
                    <a:cubicBezTo>
                      <a:pt x="1051221" y="4228993"/>
                      <a:pt x="619016" y="4940327"/>
                      <a:pt x="398564" y="5224535"/>
                    </a:cubicBezTo>
                    <a:lnTo>
                      <a:pt x="1553082" y="5206772"/>
                    </a:lnTo>
                    <a:lnTo>
                      <a:pt x="1526439" y="0"/>
                    </a:lnTo>
                    <a:lnTo>
                      <a:pt x="0" y="19975"/>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Picture 23" descr="Arc_Blue-01.png"/>
              <p:cNvPicPr>
                <a:picLocks/>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425632" y="0"/>
                <a:ext cx="1528293" cy="5212080"/>
              </a:xfrm>
              <a:prstGeom prst="rect">
                <a:avLst/>
              </a:prstGeom>
            </p:spPr>
          </p:pic>
          <p:sp>
            <p:nvSpPr>
              <p:cNvPr id="25" name="Rectangle 24"/>
              <p:cNvSpPr/>
              <p:nvPr/>
            </p:nvSpPr>
            <p:spPr>
              <a:xfrm>
                <a:off x="7826835" y="645522"/>
                <a:ext cx="1350884" cy="1201452"/>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Rectangle 21"/>
            <p:cNvSpPr/>
            <p:nvPr/>
          </p:nvSpPr>
          <p:spPr>
            <a:xfrm>
              <a:off x="7942354" y="902609"/>
              <a:ext cx="1211808" cy="676248"/>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457200" y="8355"/>
            <a:ext cx="6997739" cy="551425"/>
          </a:xfrm>
        </p:spPr>
        <p:txBody>
          <a:bodyPr tIns="182880"/>
          <a:lstStyle>
            <a:lvl1pPr>
              <a:defRPr sz="2000" b="1" baseline="0">
                <a:solidFill>
                  <a:srgbClr val="1A69A4"/>
                </a:solidFill>
              </a:defRPr>
            </a:lvl1pPr>
          </a:lstStyle>
          <a:p>
            <a:r>
              <a:rPr lang="en-US" dirty="0" smtClean="0"/>
              <a:t>PANEL TITLE HERE</a:t>
            </a:r>
            <a:endParaRPr lang="en-US" dirty="0"/>
          </a:p>
        </p:txBody>
      </p:sp>
      <p:sp>
        <p:nvSpPr>
          <p:cNvPr id="19" name="Text Placeholder 18"/>
          <p:cNvSpPr>
            <a:spLocks noGrp="1"/>
          </p:cNvSpPr>
          <p:nvPr>
            <p:ph type="body" sz="quarter" idx="11" hasCustomPrompt="1"/>
          </p:nvPr>
        </p:nvSpPr>
        <p:spPr>
          <a:xfrm>
            <a:off x="457200" y="560388"/>
            <a:ext cx="7391382" cy="1018469"/>
          </a:xfrm>
        </p:spPr>
        <p:txBody>
          <a:bodyPr/>
          <a:lstStyle>
            <a:lvl1pPr marL="0" indent="0">
              <a:lnSpc>
                <a:spcPct val="100000"/>
              </a:lnSpc>
              <a:spcAft>
                <a:spcPts val="0"/>
              </a:spcAft>
              <a:buFontTx/>
              <a:buNone/>
              <a:defRPr sz="2400" baseline="0">
                <a:solidFill>
                  <a:srgbClr val="102269"/>
                </a:solidFill>
              </a:defRPr>
            </a:lvl1pPr>
          </a:lstStyle>
          <a:p>
            <a:pPr lvl="0"/>
            <a:r>
              <a:rPr lang="en-US" dirty="0" smtClean="0"/>
              <a:t>Session Title Here</a:t>
            </a:r>
          </a:p>
        </p:txBody>
      </p:sp>
      <p:sp>
        <p:nvSpPr>
          <p:cNvPr id="32" name="Text Placeholder 31"/>
          <p:cNvSpPr>
            <a:spLocks noGrp="1"/>
          </p:cNvSpPr>
          <p:nvPr>
            <p:ph type="body" sz="quarter" idx="14" hasCustomPrompt="1"/>
          </p:nvPr>
        </p:nvSpPr>
        <p:spPr>
          <a:xfrm>
            <a:off x="1603941" y="1716675"/>
            <a:ext cx="2464961" cy="98760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33" name="Picture Placeholder 29"/>
          <p:cNvSpPr>
            <a:spLocks noGrp="1"/>
          </p:cNvSpPr>
          <p:nvPr>
            <p:ph type="pic" sz="quarter" idx="15"/>
          </p:nvPr>
        </p:nvSpPr>
        <p:spPr>
          <a:xfrm>
            <a:off x="667696" y="2830906"/>
            <a:ext cx="857250" cy="99218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34" name="Text Placeholder 31"/>
          <p:cNvSpPr>
            <a:spLocks noGrp="1"/>
          </p:cNvSpPr>
          <p:nvPr>
            <p:ph type="body" sz="quarter" idx="16" hasCustomPrompt="1"/>
          </p:nvPr>
        </p:nvSpPr>
        <p:spPr>
          <a:xfrm>
            <a:off x="1603941" y="2835492"/>
            <a:ext cx="2464961" cy="98760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35" name="Picture Placeholder 29"/>
          <p:cNvSpPr>
            <a:spLocks noGrp="1"/>
          </p:cNvSpPr>
          <p:nvPr>
            <p:ph type="pic" sz="quarter" idx="17"/>
          </p:nvPr>
        </p:nvSpPr>
        <p:spPr>
          <a:xfrm>
            <a:off x="667696" y="3944865"/>
            <a:ext cx="857250" cy="99218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36" name="Text Placeholder 31"/>
          <p:cNvSpPr>
            <a:spLocks noGrp="1"/>
          </p:cNvSpPr>
          <p:nvPr>
            <p:ph type="body" sz="quarter" idx="18" hasCustomPrompt="1"/>
          </p:nvPr>
        </p:nvSpPr>
        <p:spPr>
          <a:xfrm>
            <a:off x="1603941" y="3949451"/>
            <a:ext cx="2464961" cy="98760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37" name="Picture Placeholder 29"/>
          <p:cNvSpPr>
            <a:spLocks noGrp="1"/>
          </p:cNvSpPr>
          <p:nvPr>
            <p:ph type="pic" sz="quarter" idx="19"/>
          </p:nvPr>
        </p:nvSpPr>
        <p:spPr>
          <a:xfrm>
            <a:off x="4312676" y="1716675"/>
            <a:ext cx="857250" cy="99218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38" name="Text Placeholder 31"/>
          <p:cNvSpPr>
            <a:spLocks noGrp="1"/>
          </p:cNvSpPr>
          <p:nvPr>
            <p:ph type="body" sz="quarter" idx="20" hasCustomPrompt="1"/>
          </p:nvPr>
        </p:nvSpPr>
        <p:spPr>
          <a:xfrm>
            <a:off x="5248921" y="1721261"/>
            <a:ext cx="2464961" cy="98760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39" name="Picture Placeholder 29"/>
          <p:cNvSpPr>
            <a:spLocks noGrp="1"/>
          </p:cNvSpPr>
          <p:nvPr>
            <p:ph type="pic" sz="quarter" idx="21"/>
          </p:nvPr>
        </p:nvSpPr>
        <p:spPr>
          <a:xfrm>
            <a:off x="4312676" y="2835492"/>
            <a:ext cx="857250" cy="99218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40" name="Picture Placeholder 29"/>
          <p:cNvSpPr>
            <a:spLocks noGrp="1"/>
          </p:cNvSpPr>
          <p:nvPr>
            <p:ph type="pic" sz="quarter" idx="22"/>
          </p:nvPr>
        </p:nvSpPr>
        <p:spPr>
          <a:xfrm>
            <a:off x="4312676" y="3949451"/>
            <a:ext cx="857250" cy="99218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41" name="Text Placeholder 31"/>
          <p:cNvSpPr>
            <a:spLocks noGrp="1"/>
          </p:cNvSpPr>
          <p:nvPr>
            <p:ph type="body" sz="quarter" idx="23" hasCustomPrompt="1"/>
          </p:nvPr>
        </p:nvSpPr>
        <p:spPr>
          <a:xfrm>
            <a:off x="5248921" y="3954037"/>
            <a:ext cx="2464961" cy="98760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42" name="Text Placeholder 31"/>
          <p:cNvSpPr>
            <a:spLocks noGrp="1"/>
          </p:cNvSpPr>
          <p:nvPr>
            <p:ph type="body" sz="quarter" idx="24" hasCustomPrompt="1"/>
          </p:nvPr>
        </p:nvSpPr>
        <p:spPr>
          <a:xfrm>
            <a:off x="5248921" y="2840078"/>
            <a:ext cx="2464961" cy="98760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Tree>
    <p:extLst>
      <p:ext uri="{BB962C8B-B14F-4D97-AF65-F5344CB8AC3E}">
        <p14:creationId xmlns:p14="http://schemas.microsoft.com/office/powerpoint/2010/main" val="305466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4 Presenter Title Slide">
    <p:spTree>
      <p:nvGrpSpPr>
        <p:cNvPr id="1" name=""/>
        <p:cNvGrpSpPr/>
        <p:nvPr/>
      </p:nvGrpSpPr>
      <p:grpSpPr>
        <a:xfrm>
          <a:off x="0" y="0"/>
          <a:ext cx="0" cy="0"/>
          <a:chOff x="0" y="0"/>
          <a:chExt cx="0" cy="0"/>
        </a:xfrm>
      </p:grpSpPr>
      <p:sp>
        <p:nvSpPr>
          <p:cNvPr id="26" name="Rectangle 25"/>
          <p:cNvSpPr/>
          <p:nvPr userDrawn="1"/>
        </p:nvSpPr>
        <p:spPr>
          <a:xfrm flipV="1">
            <a:off x="6898" y="4686458"/>
            <a:ext cx="9144000" cy="4635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userDrawn="1"/>
        </p:nvGrpSpPr>
        <p:grpSpPr>
          <a:xfrm>
            <a:off x="7429878" y="-19975"/>
            <a:ext cx="1735782" cy="5232055"/>
            <a:chOff x="7425632" y="-19975"/>
            <a:chExt cx="1769117" cy="5232055"/>
          </a:xfrm>
        </p:grpSpPr>
        <p:grpSp>
          <p:nvGrpSpPr>
            <p:cNvPr id="49" name="Group 48"/>
            <p:cNvGrpSpPr/>
            <p:nvPr/>
          </p:nvGrpSpPr>
          <p:grpSpPr>
            <a:xfrm>
              <a:off x="7425632" y="-19975"/>
              <a:ext cx="1769117" cy="5232055"/>
              <a:chOff x="7425632" y="-19975"/>
              <a:chExt cx="1769117" cy="5232055"/>
            </a:xfrm>
          </p:grpSpPr>
          <p:sp>
            <p:nvSpPr>
              <p:cNvPr id="51" name="Freeform 50"/>
              <p:cNvSpPr/>
              <p:nvPr/>
            </p:nvSpPr>
            <p:spPr>
              <a:xfrm>
                <a:off x="7874967" y="-19975"/>
                <a:ext cx="1319782" cy="5224535"/>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435164 w 1589682"/>
                  <a:gd name="connsiteY5" fmla="*/ 5240086 h 5240086"/>
                  <a:gd name="connsiteX6" fmla="*/ 1589682 w 1589682"/>
                  <a:gd name="connsiteY6" fmla="*/ 5222323 h 5240086"/>
                  <a:gd name="connsiteX7" fmla="*/ 1563039 w 1589682"/>
                  <a:gd name="connsiteY7" fmla="*/ 0 h 5240086"/>
                  <a:gd name="connsiteX8" fmla="*/ 0 w 1589682"/>
                  <a:gd name="connsiteY8"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18994 w 1589682"/>
                  <a:gd name="connsiteY2" fmla="*/ 3517075 h 5240086"/>
                  <a:gd name="connsiteX3" fmla="*/ 435164 w 1589682"/>
                  <a:gd name="connsiteY3" fmla="*/ 5240086 h 5240086"/>
                  <a:gd name="connsiteX4" fmla="*/ 1589682 w 1589682"/>
                  <a:gd name="connsiteY4" fmla="*/ 5222323 h 5240086"/>
                  <a:gd name="connsiteX5" fmla="*/ 1563039 w 1589682"/>
                  <a:gd name="connsiteY5" fmla="*/ 0 h 5240086"/>
                  <a:gd name="connsiteX6" fmla="*/ 0 w 1589682"/>
                  <a:gd name="connsiteY6" fmla="*/ 35526 h 5240086"/>
                  <a:gd name="connsiteX0" fmla="*/ 0 w 1589682"/>
                  <a:gd name="connsiteY0" fmla="*/ 35526 h 5240086"/>
                  <a:gd name="connsiteX1" fmla="*/ 1012423 w 1589682"/>
                  <a:gd name="connsiteY1" fmla="*/ 1740774 h 5240086"/>
                  <a:gd name="connsiteX2" fmla="*/ 1118994 w 1589682"/>
                  <a:gd name="connsiteY2" fmla="*/ 3517075 h 5240086"/>
                  <a:gd name="connsiteX3" fmla="*/ 435164 w 1589682"/>
                  <a:gd name="connsiteY3" fmla="*/ 5240086 h 5240086"/>
                  <a:gd name="connsiteX4" fmla="*/ 1589682 w 1589682"/>
                  <a:gd name="connsiteY4" fmla="*/ 5222323 h 5240086"/>
                  <a:gd name="connsiteX5" fmla="*/ 1563039 w 1589682"/>
                  <a:gd name="connsiteY5" fmla="*/ 0 h 5240086"/>
                  <a:gd name="connsiteX6" fmla="*/ 0 w 1589682"/>
                  <a:gd name="connsiteY6" fmla="*/ 35526 h 5240086"/>
                  <a:gd name="connsiteX0" fmla="*/ 0 w 1589682"/>
                  <a:gd name="connsiteY0" fmla="*/ 19975 h 5224535"/>
                  <a:gd name="connsiteX1" fmla="*/ 1012423 w 1589682"/>
                  <a:gd name="connsiteY1" fmla="*/ 1725223 h 5224535"/>
                  <a:gd name="connsiteX2" fmla="*/ 1118994 w 1589682"/>
                  <a:gd name="connsiteY2" fmla="*/ 3501524 h 5224535"/>
                  <a:gd name="connsiteX3" fmla="*/ 435164 w 1589682"/>
                  <a:gd name="connsiteY3" fmla="*/ 5224535 h 5224535"/>
                  <a:gd name="connsiteX4" fmla="*/ 1589682 w 1589682"/>
                  <a:gd name="connsiteY4" fmla="*/ 5206772 h 5224535"/>
                  <a:gd name="connsiteX5" fmla="*/ 1563039 w 1589682"/>
                  <a:gd name="connsiteY5" fmla="*/ 0 h 5224535"/>
                  <a:gd name="connsiteX6" fmla="*/ 0 w 15896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3602 w 1556684"/>
                  <a:gd name="connsiteY0" fmla="*/ 19975 h 5224535"/>
                  <a:gd name="connsiteX1" fmla="*/ 1085996 w 1556684"/>
                  <a:gd name="connsiteY1" fmla="*/ 3501524 h 5224535"/>
                  <a:gd name="connsiteX2" fmla="*/ 402166 w 1556684"/>
                  <a:gd name="connsiteY2" fmla="*/ 5224535 h 5224535"/>
                  <a:gd name="connsiteX3" fmla="*/ 1556684 w 1556684"/>
                  <a:gd name="connsiteY3" fmla="*/ 5206772 h 5224535"/>
                  <a:gd name="connsiteX4" fmla="*/ 1530041 w 1556684"/>
                  <a:gd name="connsiteY4" fmla="*/ 0 h 5224535"/>
                  <a:gd name="connsiteX5" fmla="*/ 3602 w 1556684"/>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53082" h="5224535">
                    <a:moveTo>
                      <a:pt x="0" y="19975"/>
                    </a:moveTo>
                    <a:cubicBezTo>
                      <a:pt x="1206991" y="1780256"/>
                      <a:pt x="1113567" y="2774055"/>
                      <a:pt x="1082394" y="3501524"/>
                    </a:cubicBezTo>
                    <a:cubicBezTo>
                      <a:pt x="1051221" y="4228993"/>
                      <a:pt x="619016" y="4940327"/>
                      <a:pt x="398564" y="5224535"/>
                    </a:cubicBezTo>
                    <a:lnTo>
                      <a:pt x="1553082" y="5206772"/>
                    </a:lnTo>
                    <a:lnTo>
                      <a:pt x="1526439" y="0"/>
                    </a:lnTo>
                    <a:lnTo>
                      <a:pt x="0" y="19975"/>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2" name="Picture 51" descr="Arc_Blue-01.png"/>
              <p:cNvPicPr>
                <a:picLocks/>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425632" y="0"/>
                <a:ext cx="1528293" cy="5212080"/>
              </a:xfrm>
              <a:prstGeom prst="rect">
                <a:avLst/>
              </a:prstGeom>
            </p:spPr>
          </p:pic>
          <p:sp>
            <p:nvSpPr>
              <p:cNvPr id="53" name="Rectangle 52"/>
              <p:cNvSpPr/>
              <p:nvPr/>
            </p:nvSpPr>
            <p:spPr>
              <a:xfrm>
                <a:off x="7826835" y="645522"/>
                <a:ext cx="1350884" cy="1201452"/>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Rectangle 49"/>
            <p:cNvSpPr/>
            <p:nvPr/>
          </p:nvSpPr>
          <p:spPr>
            <a:xfrm>
              <a:off x="7942354" y="902609"/>
              <a:ext cx="1211808" cy="676248"/>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Picture Placeholder 29"/>
          <p:cNvSpPr>
            <a:spLocks noGrp="1"/>
          </p:cNvSpPr>
          <p:nvPr>
            <p:ph type="pic" sz="quarter" idx="13"/>
          </p:nvPr>
        </p:nvSpPr>
        <p:spPr>
          <a:xfrm>
            <a:off x="457200" y="1856159"/>
            <a:ext cx="1067746" cy="123581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2" name="Title 1"/>
          <p:cNvSpPr>
            <a:spLocks noGrp="1"/>
          </p:cNvSpPr>
          <p:nvPr>
            <p:ph type="title" hasCustomPrompt="1"/>
          </p:nvPr>
        </p:nvSpPr>
        <p:spPr>
          <a:xfrm>
            <a:off x="457200" y="8355"/>
            <a:ext cx="6997739" cy="551425"/>
          </a:xfrm>
        </p:spPr>
        <p:txBody>
          <a:bodyPr tIns="182880"/>
          <a:lstStyle>
            <a:lvl1pPr>
              <a:defRPr sz="2000" b="1" baseline="0">
                <a:solidFill>
                  <a:srgbClr val="1A69A4"/>
                </a:solidFill>
              </a:defRPr>
            </a:lvl1pPr>
          </a:lstStyle>
          <a:p>
            <a:r>
              <a:rPr lang="en-US" dirty="0" smtClean="0"/>
              <a:t>PANEL TITLE HERE</a:t>
            </a:r>
            <a:endParaRPr lang="en-US" dirty="0"/>
          </a:p>
        </p:txBody>
      </p:sp>
      <p:sp>
        <p:nvSpPr>
          <p:cNvPr id="19" name="Text Placeholder 18"/>
          <p:cNvSpPr>
            <a:spLocks noGrp="1"/>
          </p:cNvSpPr>
          <p:nvPr>
            <p:ph type="body" sz="quarter" idx="11" hasCustomPrompt="1"/>
          </p:nvPr>
        </p:nvSpPr>
        <p:spPr>
          <a:xfrm>
            <a:off x="457200" y="560388"/>
            <a:ext cx="7391382" cy="1018469"/>
          </a:xfrm>
        </p:spPr>
        <p:txBody>
          <a:bodyPr/>
          <a:lstStyle>
            <a:lvl1pPr marL="0" indent="0">
              <a:lnSpc>
                <a:spcPct val="100000"/>
              </a:lnSpc>
              <a:spcAft>
                <a:spcPts val="0"/>
              </a:spcAft>
              <a:buFontTx/>
              <a:buNone/>
              <a:defRPr sz="2400">
                <a:solidFill>
                  <a:srgbClr val="102269"/>
                </a:solidFill>
              </a:defRPr>
            </a:lvl1pPr>
          </a:lstStyle>
          <a:p>
            <a:pPr lvl="0"/>
            <a:r>
              <a:rPr lang="en-US" dirty="0" smtClean="0"/>
              <a:t>Session Title Here</a:t>
            </a:r>
          </a:p>
        </p:txBody>
      </p:sp>
      <p:sp>
        <p:nvSpPr>
          <p:cNvPr id="32" name="Text Placeholder 31"/>
          <p:cNvSpPr>
            <a:spLocks noGrp="1"/>
          </p:cNvSpPr>
          <p:nvPr>
            <p:ph type="body" sz="quarter" idx="14" hasCustomPrompt="1"/>
          </p:nvPr>
        </p:nvSpPr>
        <p:spPr>
          <a:xfrm>
            <a:off x="1603941" y="1860745"/>
            <a:ext cx="2464961" cy="123123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34" name="Text Placeholder 31"/>
          <p:cNvSpPr>
            <a:spLocks noGrp="1"/>
          </p:cNvSpPr>
          <p:nvPr>
            <p:ph type="body" sz="quarter" idx="16" hasCustomPrompt="1"/>
          </p:nvPr>
        </p:nvSpPr>
        <p:spPr>
          <a:xfrm>
            <a:off x="1603941" y="3245817"/>
            <a:ext cx="2464961" cy="1234378"/>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27" name="Picture Placeholder 29"/>
          <p:cNvSpPr>
            <a:spLocks noGrp="1"/>
          </p:cNvSpPr>
          <p:nvPr>
            <p:ph type="pic" sz="quarter" idx="25"/>
          </p:nvPr>
        </p:nvSpPr>
        <p:spPr>
          <a:xfrm>
            <a:off x="457200" y="3244377"/>
            <a:ext cx="1067746" cy="123581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29" name="Picture Placeholder 29"/>
          <p:cNvSpPr>
            <a:spLocks noGrp="1"/>
          </p:cNvSpPr>
          <p:nvPr>
            <p:ph type="pic" sz="quarter" idx="26"/>
          </p:nvPr>
        </p:nvSpPr>
        <p:spPr>
          <a:xfrm>
            <a:off x="4267395" y="1872477"/>
            <a:ext cx="1067746" cy="123581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31" name="Text Placeholder 31"/>
          <p:cNvSpPr>
            <a:spLocks noGrp="1"/>
          </p:cNvSpPr>
          <p:nvPr>
            <p:ph type="body" sz="quarter" idx="27" hasCustomPrompt="1"/>
          </p:nvPr>
        </p:nvSpPr>
        <p:spPr>
          <a:xfrm>
            <a:off x="5414136" y="1877063"/>
            <a:ext cx="2464961" cy="1231232"/>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43" name="Text Placeholder 31"/>
          <p:cNvSpPr>
            <a:spLocks noGrp="1"/>
          </p:cNvSpPr>
          <p:nvPr>
            <p:ph type="body" sz="quarter" idx="28" hasCustomPrompt="1"/>
          </p:nvPr>
        </p:nvSpPr>
        <p:spPr>
          <a:xfrm>
            <a:off x="5414136" y="3262135"/>
            <a:ext cx="2464961" cy="1234378"/>
          </a:xfrm>
        </p:spPr>
        <p:txBody>
          <a:bodyPr bIns="0"/>
          <a:lstStyle>
            <a:lvl1pPr marL="0" indent="0">
              <a:spcAft>
                <a:spcPts val="0"/>
              </a:spcAft>
              <a:buFontTx/>
              <a:buNone/>
              <a:defRPr sz="1500" b="1"/>
            </a:lvl1pPr>
            <a:lvl2pPr marL="0" indent="0">
              <a:spcAft>
                <a:spcPts val="0"/>
              </a:spcAft>
              <a:buFontTx/>
              <a:buNone/>
              <a:defRPr sz="1500"/>
            </a:lvl2pPr>
          </a:lstStyle>
          <a:p>
            <a:pPr lvl="0"/>
            <a:r>
              <a:rPr lang="en-US" dirty="0" smtClean="0"/>
              <a:t>Presenter Name</a:t>
            </a:r>
          </a:p>
          <a:p>
            <a:pPr lvl="1"/>
            <a:r>
              <a:rPr lang="en-US" dirty="0" smtClean="0"/>
              <a:t>Presenter Title</a:t>
            </a:r>
            <a:endParaRPr lang="en-US" dirty="0"/>
          </a:p>
        </p:txBody>
      </p:sp>
      <p:sp>
        <p:nvSpPr>
          <p:cNvPr id="44" name="Picture Placeholder 29"/>
          <p:cNvSpPr>
            <a:spLocks noGrp="1"/>
          </p:cNvSpPr>
          <p:nvPr>
            <p:ph type="pic" sz="quarter" idx="29"/>
          </p:nvPr>
        </p:nvSpPr>
        <p:spPr>
          <a:xfrm>
            <a:off x="4267395" y="3260695"/>
            <a:ext cx="1067746" cy="123581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Tree>
    <p:extLst>
      <p:ext uri="{BB962C8B-B14F-4D97-AF65-F5344CB8AC3E}">
        <p14:creationId xmlns:p14="http://schemas.microsoft.com/office/powerpoint/2010/main" val="166338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Presenter Title Slide">
    <p:spTree>
      <p:nvGrpSpPr>
        <p:cNvPr id="1" name=""/>
        <p:cNvGrpSpPr/>
        <p:nvPr/>
      </p:nvGrpSpPr>
      <p:grpSpPr>
        <a:xfrm>
          <a:off x="0" y="0"/>
          <a:ext cx="0" cy="0"/>
          <a:chOff x="0" y="0"/>
          <a:chExt cx="0" cy="0"/>
        </a:xfrm>
      </p:grpSpPr>
      <p:sp>
        <p:nvSpPr>
          <p:cNvPr id="30" name="Picture Placeholder 29"/>
          <p:cNvSpPr>
            <a:spLocks noGrp="1"/>
          </p:cNvSpPr>
          <p:nvPr>
            <p:ph type="pic" sz="quarter" idx="13"/>
          </p:nvPr>
        </p:nvSpPr>
        <p:spPr>
          <a:xfrm>
            <a:off x="457200" y="2164461"/>
            <a:ext cx="1564820" cy="197562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26" name="Rectangle 25"/>
          <p:cNvSpPr/>
          <p:nvPr userDrawn="1"/>
        </p:nvSpPr>
        <p:spPr>
          <a:xfrm flipV="1">
            <a:off x="6898" y="4686458"/>
            <a:ext cx="9144000" cy="4635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8355"/>
            <a:ext cx="6997739" cy="551425"/>
          </a:xfrm>
        </p:spPr>
        <p:txBody>
          <a:bodyPr tIns="182880"/>
          <a:lstStyle>
            <a:lvl1pPr>
              <a:defRPr sz="2000" b="1" baseline="0">
                <a:solidFill>
                  <a:srgbClr val="1A69A4"/>
                </a:solidFill>
              </a:defRPr>
            </a:lvl1pPr>
          </a:lstStyle>
          <a:p>
            <a:r>
              <a:rPr lang="en-US" dirty="0" smtClean="0"/>
              <a:t>PANEL TITLE HERE</a:t>
            </a:r>
            <a:endParaRPr lang="en-US" dirty="0"/>
          </a:p>
        </p:txBody>
      </p:sp>
      <p:sp>
        <p:nvSpPr>
          <p:cNvPr id="32" name="Text Placeholder 31"/>
          <p:cNvSpPr>
            <a:spLocks noGrp="1"/>
          </p:cNvSpPr>
          <p:nvPr>
            <p:ph type="body" sz="quarter" idx="14" hasCustomPrompt="1"/>
          </p:nvPr>
        </p:nvSpPr>
        <p:spPr>
          <a:xfrm>
            <a:off x="2105573" y="2173631"/>
            <a:ext cx="2347883" cy="1468286"/>
          </a:xfrm>
        </p:spPr>
        <p:txBody>
          <a:bodyPr bIns="0"/>
          <a:lstStyle>
            <a:lvl1pPr marL="0" indent="0">
              <a:spcAft>
                <a:spcPts val="0"/>
              </a:spcAft>
              <a:buFontTx/>
              <a:buNone/>
              <a:defRPr sz="1650" b="1"/>
            </a:lvl1pPr>
            <a:lvl2pPr marL="0" indent="0">
              <a:spcAft>
                <a:spcPts val="0"/>
              </a:spcAft>
              <a:buFontTx/>
              <a:buNone/>
              <a:defRPr sz="1650"/>
            </a:lvl2pPr>
          </a:lstStyle>
          <a:p>
            <a:pPr lvl="0"/>
            <a:r>
              <a:rPr lang="en-US" dirty="0" smtClean="0"/>
              <a:t>Presenter Name</a:t>
            </a:r>
          </a:p>
          <a:p>
            <a:pPr lvl="1"/>
            <a:r>
              <a:rPr lang="en-US" dirty="0" smtClean="0"/>
              <a:t>Presenter Title</a:t>
            </a:r>
            <a:endParaRPr lang="en-US" dirty="0"/>
          </a:p>
        </p:txBody>
      </p:sp>
      <p:sp>
        <p:nvSpPr>
          <p:cNvPr id="31" name="Picture Placeholder 29"/>
          <p:cNvSpPr>
            <a:spLocks noGrp="1"/>
          </p:cNvSpPr>
          <p:nvPr>
            <p:ph type="pic" sz="quarter" idx="15"/>
          </p:nvPr>
        </p:nvSpPr>
        <p:spPr>
          <a:xfrm>
            <a:off x="4555726" y="2185363"/>
            <a:ext cx="1564820" cy="1975628"/>
          </a:xfrm>
          <a:ln w="12700" cmpd="sng">
            <a:solidFill>
              <a:schemeClr val="bg1">
                <a:lumMod val="85000"/>
              </a:schemeClr>
            </a:solidFill>
          </a:ln>
        </p:spPr>
        <p:txBody>
          <a:bodyPr rIns="0" bIns="0" anchor="ctr" anchorCtr="0"/>
          <a:lstStyle>
            <a:lvl1pPr marL="0" indent="0" algn="ctr">
              <a:buFontTx/>
              <a:buNone/>
              <a:defRPr sz="1200"/>
            </a:lvl1pPr>
          </a:lstStyle>
          <a:p>
            <a:endParaRPr lang="en-US" dirty="0"/>
          </a:p>
        </p:txBody>
      </p:sp>
      <p:sp>
        <p:nvSpPr>
          <p:cNvPr id="35" name="Text Placeholder 31"/>
          <p:cNvSpPr>
            <a:spLocks noGrp="1"/>
          </p:cNvSpPr>
          <p:nvPr>
            <p:ph type="body" sz="quarter" idx="16" hasCustomPrompt="1"/>
          </p:nvPr>
        </p:nvSpPr>
        <p:spPr>
          <a:xfrm>
            <a:off x="6204099" y="2194533"/>
            <a:ext cx="2347883" cy="1468286"/>
          </a:xfrm>
        </p:spPr>
        <p:txBody>
          <a:bodyPr bIns="0"/>
          <a:lstStyle>
            <a:lvl1pPr marL="0" indent="0">
              <a:spcAft>
                <a:spcPts val="0"/>
              </a:spcAft>
              <a:buFontTx/>
              <a:buNone/>
              <a:defRPr sz="1650" b="1"/>
            </a:lvl1pPr>
            <a:lvl2pPr marL="0" indent="0">
              <a:spcAft>
                <a:spcPts val="0"/>
              </a:spcAft>
              <a:buFontTx/>
              <a:buNone/>
              <a:defRPr sz="1650"/>
            </a:lvl2pPr>
          </a:lstStyle>
          <a:p>
            <a:pPr lvl="0"/>
            <a:r>
              <a:rPr lang="en-US" dirty="0" smtClean="0"/>
              <a:t>Presenter Name</a:t>
            </a:r>
          </a:p>
          <a:p>
            <a:pPr lvl="1"/>
            <a:r>
              <a:rPr lang="en-US" dirty="0" smtClean="0"/>
              <a:t>Presenter Title</a:t>
            </a:r>
            <a:endParaRPr lang="en-US" dirty="0"/>
          </a:p>
        </p:txBody>
      </p:sp>
      <p:sp>
        <p:nvSpPr>
          <p:cNvPr id="4" name="Text Placeholder 3"/>
          <p:cNvSpPr>
            <a:spLocks noGrp="1"/>
          </p:cNvSpPr>
          <p:nvPr>
            <p:ph type="body" sz="quarter" idx="17" hasCustomPrompt="1"/>
          </p:nvPr>
        </p:nvSpPr>
        <p:spPr>
          <a:xfrm>
            <a:off x="457200" y="559780"/>
            <a:ext cx="7504724" cy="1152979"/>
          </a:xfrm>
        </p:spPr>
        <p:txBody>
          <a:bodyPr/>
          <a:lstStyle>
            <a:lvl1pPr marL="0" indent="0">
              <a:buFontTx/>
              <a:buNone/>
              <a:defRPr baseline="0">
                <a:solidFill>
                  <a:srgbClr val="102269"/>
                </a:solidFill>
              </a:defRPr>
            </a:lvl1pPr>
          </a:lstStyle>
          <a:p>
            <a:pPr lvl="0"/>
            <a:r>
              <a:rPr lang="en-US" dirty="0" smtClean="0"/>
              <a:t>Session Title Here</a:t>
            </a:r>
            <a:endParaRPr lang="en-US" dirty="0"/>
          </a:p>
        </p:txBody>
      </p:sp>
      <p:grpSp>
        <p:nvGrpSpPr>
          <p:cNvPr id="44" name="Group 43"/>
          <p:cNvGrpSpPr/>
          <p:nvPr userDrawn="1"/>
        </p:nvGrpSpPr>
        <p:grpSpPr>
          <a:xfrm>
            <a:off x="7429878" y="-19975"/>
            <a:ext cx="1735782" cy="5232055"/>
            <a:chOff x="7425632" y="-19975"/>
            <a:chExt cx="1769117" cy="5232055"/>
          </a:xfrm>
        </p:grpSpPr>
        <p:grpSp>
          <p:nvGrpSpPr>
            <p:cNvPr id="45" name="Group 44"/>
            <p:cNvGrpSpPr/>
            <p:nvPr/>
          </p:nvGrpSpPr>
          <p:grpSpPr>
            <a:xfrm>
              <a:off x="7425632" y="-19975"/>
              <a:ext cx="1769117" cy="5232055"/>
              <a:chOff x="7425632" y="-19975"/>
              <a:chExt cx="1769117" cy="5232055"/>
            </a:xfrm>
          </p:grpSpPr>
          <p:sp>
            <p:nvSpPr>
              <p:cNvPr id="47" name="Freeform 46"/>
              <p:cNvSpPr/>
              <p:nvPr/>
            </p:nvSpPr>
            <p:spPr>
              <a:xfrm>
                <a:off x="7874967" y="-19975"/>
                <a:ext cx="1319782" cy="5224535"/>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435164 w 1589682"/>
                  <a:gd name="connsiteY5" fmla="*/ 5240086 h 5240086"/>
                  <a:gd name="connsiteX6" fmla="*/ 1589682 w 1589682"/>
                  <a:gd name="connsiteY6" fmla="*/ 5222323 h 5240086"/>
                  <a:gd name="connsiteX7" fmla="*/ 1563039 w 1589682"/>
                  <a:gd name="connsiteY7" fmla="*/ 0 h 5240086"/>
                  <a:gd name="connsiteX8" fmla="*/ 0 w 1589682"/>
                  <a:gd name="connsiteY8"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435164 w 1589682"/>
                  <a:gd name="connsiteY4" fmla="*/ 5240086 h 5240086"/>
                  <a:gd name="connsiteX5" fmla="*/ 1589682 w 1589682"/>
                  <a:gd name="connsiteY5" fmla="*/ 5222323 h 5240086"/>
                  <a:gd name="connsiteX6" fmla="*/ 1563039 w 1589682"/>
                  <a:gd name="connsiteY6" fmla="*/ 0 h 5240086"/>
                  <a:gd name="connsiteX7" fmla="*/ 0 w 1589682"/>
                  <a:gd name="connsiteY7" fmla="*/ 35526 h 5240086"/>
                  <a:gd name="connsiteX0" fmla="*/ 0 w 1589682"/>
                  <a:gd name="connsiteY0" fmla="*/ 35526 h 5240086"/>
                  <a:gd name="connsiteX1" fmla="*/ 1012423 w 1589682"/>
                  <a:gd name="connsiteY1" fmla="*/ 1740774 h 5240086"/>
                  <a:gd name="connsiteX2" fmla="*/ 1118994 w 1589682"/>
                  <a:gd name="connsiteY2" fmla="*/ 3517075 h 5240086"/>
                  <a:gd name="connsiteX3" fmla="*/ 435164 w 1589682"/>
                  <a:gd name="connsiteY3" fmla="*/ 5240086 h 5240086"/>
                  <a:gd name="connsiteX4" fmla="*/ 1589682 w 1589682"/>
                  <a:gd name="connsiteY4" fmla="*/ 5222323 h 5240086"/>
                  <a:gd name="connsiteX5" fmla="*/ 1563039 w 1589682"/>
                  <a:gd name="connsiteY5" fmla="*/ 0 h 5240086"/>
                  <a:gd name="connsiteX6" fmla="*/ 0 w 1589682"/>
                  <a:gd name="connsiteY6" fmla="*/ 35526 h 5240086"/>
                  <a:gd name="connsiteX0" fmla="*/ 0 w 1589682"/>
                  <a:gd name="connsiteY0" fmla="*/ 35526 h 5240086"/>
                  <a:gd name="connsiteX1" fmla="*/ 1012423 w 1589682"/>
                  <a:gd name="connsiteY1" fmla="*/ 1740774 h 5240086"/>
                  <a:gd name="connsiteX2" fmla="*/ 1118994 w 1589682"/>
                  <a:gd name="connsiteY2" fmla="*/ 3517075 h 5240086"/>
                  <a:gd name="connsiteX3" fmla="*/ 435164 w 1589682"/>
                  <a:gd name="connsiteY3" fmla="*/ 5240086 h 5240086"/>
                  <a:gd name="connsiteX4" fmla="*/ 1589682 w 1589682"/>
                  <a:gd name="connsiteY4" fmla="*/ 5222323 h 5240086"/>
                  <a:gd name="connsiteX5" fmla="*/ 1563039 w 1589682"/>
                  <a:gd name="connsiteY5" fmla="*/ 0 h 5240086"/>
                  <a:gd name="connsiteX6" fmla="*/ 0 w 1589682"/>
                  <a:gd name="connsiteY6" fmla="*/ 35526 h 5240086"/>
                  <a:gd name="connsiteX0" fmla="*/ 0 w 1589682"/>
                  <a:gd name="connsiteY0" fmla="*/ 19975 h 5224535"/>
                  <a:gd name="connsiteX1" fmla="*/ 1012423 w 1589682"/>
                  <a:gd name="connsiteY1" fmla="*/ 1725223 h 5224535"/>
                  <a:gd name="connsiteX2" fmla="*/ 1118994 w 1589682"/>
                  <a:gd name="connsiteY2" fmla="*/ 3501524 h 5224535"/>
                  <a:gd name="connsiteX3" fmla="*/ 435164 w 1589682"/>
                  <a:gd name="connsiteY3" fmla="*/ 5224535 h 5224535"/>
                  <a:gd name="connsiteX4" fmla="*/ 1589682 w 1589682"/>
                  <a:gd name="connsiteY4" fmla="*/ 5206772 h 5224535"/>
                  <a:gd name="connsiteX5" fmla="*/ 1563039 w 1589682"/>
                  <a:gd name="connsiteY5" fmla="*/ 0 h 5224535"/>
                  <a:gd name="connsiteX6" fmla="*/ 0 w 15896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0 w 1553082"/>
                  <a:gd name="connsiteY0" fmla="*/ 19975 h 5224535"/>
                  <a:gd name="connsiteX1" fmla="*/ 975823 w 1553082"/>
                  <a:gd name="connsiteY1" fmla="*/ 1725223 h 5224535"/>
                  <a:gd name="connsiteX2" fmla="*/ 1082394 w 1553082"/>
                  <a:gd name="connsiteY2" fmla="*/ 3501524 h 5224535"/>
                  <a:gd name="connsiteX3" fmla="*/ 398564 w 1553082"/>
                  <a:gd name="connsiteY3" fmla="*/ 5224535 h 5224535"/>
                  <a:gd name="connsiteX4" fmla="*/ 1553082 w 1553082"/>
                  <a:gd name="connsiteY4" fmla="*/ 5206772 h 5224535"/>
                  <a:gd name="connsiteX5" fmla="*/ 1526439 w 1553082"/>
                  <a:gd name="connsiteY5" fmla="*/ 0 h 5224535"/>
                  <a:gd name="connsiteX6" fmla="*/ 0 w 1553082"/>
                  <a:gd name="connsiteY6" fmla="*/ 19975 h 5224535"/>
                  <a:gd name="connsiteX0" fmla="*/ 3602 w 1556684"/>
                  <a:gd name="connsiteY0" fmla="*/ 19975 h 5224535"/>
                  <a:gd name="connsiteX1" fmla="*/ 1085996 w 1556684"/>
                  <a:gd name="connsiteY1" fmla="*/ 3501524 h 5224535"/>
                  <a:gd name="connsiteX2" fmla="*/ 402166 w 1556684"/>
                  <a:gd name="connsiteY2" fmla="*/ 5224535 h 5224535"/>
                  <a:gd name="connsiteX3" fmla="*/ 1556684 w 1556684"/>
                  <a:gd name="connsiteY3" fmla="*/ 5206772 h 5224535"/>
                  <a:gd name="connsiteX4" fmla="*/ 1530041 w 1556684"/>
                  <a:gd name="connsiteY4" fmla="*/ 0 h 5224535"/>
                  <a:gd name="connsiteX5" fmla="*/ 3602 w 1556684"/>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 name="connsiteX0" fmla="*/ 0 w 1553082"/>
                  <a:gd name="connsiteY0" fmla="*/ 19975 h 5224535"/>
                  <a:gd name="connsiteX1" fmla="*/ 1082394 w 1553082"/>
                  <a:gd name="connsiteY1" fmla="*/ 3501524 h 5224535"/>
                  <a:gd name="connsiteX2" fmla="*/ 398564 w 1553082"/>
                  <a:gd name="connsiteY2" fmla="*/ 5224535 h 5224535"/>
                  <a:gd name="connsiteX3" fmla="*/ 1553082 w 1553082"/>
                  <a:gd name="connsiteY3" fmla="*/ 5206772 h 5224535"/>
                  <a:gd name="connsiteX4" fmla="*/ 1526439 w 1553082"/>
                  <a:gd name="connsiteY4" fmla="*/ 0 h 5224535"/>
                  <a:gd name="connsiteX5" fmla="*/ 0 w 1553082"/>
                  <a:gd name="connsiteY5" fmla="*/ 19975 h 522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53082" h="5224535">
                    <a:moveTo>
                      <a:pt x="0" y="19975"/>
                    </a:moveTo>
                    <a:cubicBezTo>
                      <a:pt x="1206991" y="1780256"/>
                      <a:pt x="1113567" y="2774055"/>
                      <a:pt x="1082394" y="3501524"/>
                    </a:cubicBezTo>
                    <a:cubicBezTo>
                      <a:pt x="1051221" y="4228993"/>
                      <a:pt x="619016" y="4940327"/>
                      <a:pt x="398564" y="5224535"/>
                    </a:cubicBezTo>
                    <a:lnTo>
                      <a:pt x="1553082" y="5206772"/>
                    </a:lnTo>
                    <a:lnTo>
                      <a:pt x="1526439" y="0"/>
                    </a:lnTo>
                    <a:lnTo>
                      <a:pt x="0" y="19975"/>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8" name="Picture 47" descr="Arc_Blue-01.png"/>
              <p:cNvPicPr>
                <a:picLocks/>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425632" y="0"/>
                <a:ext cx="1528293" cy="5212080"/>
              </a:xfrm>
              <a:prstGeom prst="rect">
                <a:avLst/>
              </a:prstGeom>
            </p:spPr>
          </p:pic>
          <p:sp>
            <p:nvSpPr>
              <p:cNvPr id="49" name="Rectangle 48"/>
              <p:cNvSpPr/>
              <p:nvPr/>
            </p:nvSpPr>
            <p:spPr>
              <a:xfrm>
                <a:off x="7826835" y="645522"/>
                <a:ext cx="1350884" cy="1201452"/>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6" name="Rectangle 45"/>
            <p:cNvSpPr/>
            <p:nvPr/>
          </p:nvSpPr>
          <p:spPr>
            <a:xfrm>
              <a:off x="7942354" y="902609"/>
              <a:ext cx="1211808" cy="676248"/>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7243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4" name="Rectangle 13"/>
          <p:cNvSpPr/>
          <p:nvPr userDrawn="1"/>
        </p:nvSpPr>
        <p:spPr>
          <a:xfrm flipV="1">
            <a:off x="0" y="4394689"/>
            <a:ext cx="8480786" cy="757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0"/>
            <a:ext cx="7939515" cy="657230"/>
          </a:xfrm>
          <a:prstGeom prst="rect">
            <a:avLst/>
          </a:prstGeom>
          <a:gradFill>
            <a:gsLst>
              <a:gs pos="1000">
                <a:schemeClr val="bg1">
                  <a:lumMod val="75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userDrawn="1"/>
        </p:nvGrpSpPr>
        <p:grpSpPr>
          <a:xfrm>
            <a:off x="7179154" y="-35526"/>
            <a:ext cx="1993043" cy="5240086"/>
            <a:chOff x="7198692" y="-35526"/>
            <a:chExt cx="1993043" cy="5240086"/>
          </a:xfrm>
        </p:grpSpPr>
        <p:sp>
          <p:nvSpPr>
            <p:cNvPr id="11" name="Freeform 10"/>
            <p:cNvSpPr/>
            <p:nvPr/>
          </p:nvSpPr>
          <p:spPr>
            <a:xfrm>
              <a:off x="7602053" y="-35526"/>
              <a:ext cx="1589682" cy="5240086"/>
            </a:xfrm>
            <a:custGeom>
              <a:avLst/>
              <a:gdLst>
                <a:gd name="connsiteX0" fmla="*/ 0 w 1589682"/>
                <a:gd name="connsiteY0" fmla="*/ 35526 h 5240086"/>
                <a:gd name="connsiteX1" fmla="*/ 1012423 w 1589682"/>
                <a:gd name="connsiteY1" fmla="*/ 1740774 h 5240086"/>
                <a:gd name="connsiteX2" fmla="*/ 1172279 w 1589682"/>
                <a:gd name="connsiteY2" fmla="*/ 2708858 h 5240086"/>
                <a:gd name="connsiteX3" fmla="*/ 1118994 w 1589682"/>
                <a:gd name="connsiteY3" fmla="*/ 3517075 h 5240086"/>
                <a:gd name="connsiteX4" fmla="*/ 932495 w 1589682"/>
                <a:gd name="connsiteY4" fmla="*/ 4263121 h 5240086"/>
                <a:gd name="connsiteX5" fmla="*/ 710472 w 1589682"/>
                <a:gd name="connsiteY5" fmla="*/ 4751604 h 5240086"/>
                <a:gd name="connsiteX6" fmla="*/ 435164 w 1589682"/>
                <a:gd name="connsiteY6" fmla="*/ 5240086 h 5240086"/>
                <a:gd name="connsiteX7" fmla="*/ 1589682 w 1589682"/>
                <a:gd name="connsiteY7" fmla="*/ 5222323 h 5240086"/>
                <a:gd name="connsiteX8" fmla="*/ 1563039 w 1589682"/>
                <a:gd name="connsiteY8" fmla="*/ 0 h 5240086"/>
                <a:gd name="connsiteX9" fmla="*/ 0 w 1589682"/>
                <a:gd name="connsiteY9" fmla="*/ 35526 h 524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682" h="5240086">
                  <a:moveTo>
                    <a:pt x="0" y="35526"/>
                  </a:moveTo>
                  <a:lnTo>
                    <a:pt x="1012423" y="1740774"/>
                  </a:lnTo>
                  <a:lnTo>
                    <a:pt x="1172279" y="2708858"/>
                  </a:lnTo>
                  <a:lnTo>
                    <a:pt x="1118994" y="3517075"/>
                  </a:lnTo>
                  <a:lnTo>
                    <a:pt x="932495" y="4263121"/>
                  </a:lnTo>
                  <a:lnTo>
                    <a:pt x="710472" y="4751604"/>
                  </a:lnTo>
                  <a:lnTo>
                    <a:pt x="435164" y="5240086"/>
                  </a:lnTo>
                  <a:lnTo>
                    <a:pt x="1589682" y="5222323"/>
                  </a:lnTo>
                  <a:lnTo>
                    <a:pt x="1563039" y="0"/>
                  </a:lnTo>
                  <a:lnTo>
                    <a:pt x="0" y="35526"/>
                  </a:lnTo>
                  <a:close/>
                </a:path>
              </a:pathLst>
            </a:custGeom>
            <a:gradFill flip="none" rotWithShape="1">
              <a:gsLst>
                <a:gs pos="0">
                  <a:srgbClr val="002275">
                    <a:alpha val="73000"/>
                  </a:srgbClr>
                </a:gs>
                <a:gs pos="66000">
                  <a:srgbClr val="1978AC">
                    <a:alpha val="87000"/>
                  </a:srgbClr>
                </a:gs>
                <a:gs pos="51000">
                  <a:srgbClr val="186B99">
                    <a:alpha val="19000"/>
                  </a:srgbClr>
                </a:gs>
                <a:gs pos="99000">
                  <a:srgbClr val="1B4786"/>
                </a:gs>
                <a:gs pos="87000">
                  <a:srgbClr val="0A0E44"/>
                </a:gs>
                <a:gs pos="21000">
                  <a:srgbClr val="2B71C3">
                    <a:alpha val="73000"/>
                  </a:srgbClr>
                </a:gs>
              </a:gsLst>
              <a:lin ang="43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Arc_Blue-01.png"/>
            <p:cNvPicPr>
              <a:picLocks noChangeAspect="1"/>
            </p:cNvPicPr>
            <p:nvPr/>
          </p:nvPicPr>
          <p:blipFill>
            <a:blip r:embed="rId2">
              <a:alphaModFix/>
              <a:extLst>
                <a:ext uri="{BEBA8EAE-BF5A-486C-A8C5-ECC9F3942E4B}">
                  <a14:imgProps xmlns:a14="http://schemas.microsoft.com/office/drawing/2010/main">
                    <a14:imgLayer r:embed="rId3">
                      <a14:imgEffect>
                        <a14:saturation sat="91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7198692" y="0"/>
              <a:ext cx="1696641" cy="5143500"/>
            </a:xfrm>
            <a:prstGeom prst="rect">
              <a:avLst/>
            </a:prstGeom>
          </p:spPr>
        </p:pic>
        <p:sp>
          <p:nvSpPr>
            <p:cNvPr id="13" name="Rectangle 12"/>
            <p:cNvSpPr/>
            <p:nvPr/>
          </p:nvSpPr>
          <p:spPr>
            <a:xfrm>
              <a:off x="7451187" y="202084"/>
              <a:ext cx="1740548" cy="1644890"/>
            </a:xfrm>
            <a:prstGeom prst="rect">
              <a:avLst/>
            </a:prstGeom>
            <a:gradFill flip="none" rotWithShape="1">
              <a:gsLst>
                <a:gs pos="4000">
                  <a:schemeClr val="bg1">
                    <a:alpha val="0"/>
                  </a:schemeClr>
                </a:gs>
                <a:gs pos="99000">
                  <a:schemeClr val="bg1">
                    <a:alpha val="0"/>
                  </a:schemeClr>
                </a:gs>
                <a:gs pos="56000">
                  <a:schemeClr val="bg1">
                    <a:alpha val="78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734153" y="1846974"/>
            <a:ext cx="7312149" cy="1403091"/>
          </a:xfrm>
        </p:spPr>
        <p:txBody>
          <a:bodyPr anchor="b" anchorCtr="0"/>
          <a:lstStyle>
            <a:lvl1pPr algn="l">
              <a:lnSpc>
                <a:spcPct val="90000"/>
              </a:lnSpc>
              <a:defRPr lang="en-US" sz="3600" b="0" baseline="0" dirty="0">
                <a:solidFill>
                  <a:srgbClr val="102269"/>
                </a:solidFill>
              </a:defRPr>
            </a:lvl1pPr>
          </a:lstStyle>
          <a:p>
            <a:r>
              <a:rPr lang="en-US" dirty="0" smtClean="0"/>
              <a:t>Section Divider </a:t>
            </a:r>
            <a:endParaRPr lang="en-US" dirty="0"/>
          </a:p>
        </p:txBody>
      </p:sp>
      <p:sp>
        <p:nvSpPr>
          <p:cNvPr id="3" name="Text Placeholder 2"/>
          <p:cNvSpPr>
            <a:spLocks noGrp="1"/>
          </p:cNvSpPr>
          <p:nvPr>
            <p:ph type="body" idx="1" hasCustomPrompt="1"/>
          </p:nvPr>
        </p:nvSpPr>
        <p:spPr>
          <a:xfrm>
            <a:off x="734153" y="3358678"/>
            <a:ext cx="7312149" cy="1161335"/>
          </a:xfrm>
        </p:spPr>
        <p:txBody>
          <a:bodyPr tIns="0" anchor="t" anchorCtr="0"/>
          <a:lstStyle>
            <a:lvl1pPr marL="0" indent="0">
              <a:buNone/>
              <a:defRPr sz="22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Subtitle Here</a:t>
            </a:r>
          </a:p>
        </p:txBody>
      </p:sp>
    </p:spTree>
    <p:extLst>
      <p:ext uri="{BB962C8B-B14F-4D97-AF65-F5344CB8AC3E}">
        <p14:creationId xmlns:p14="http://schemas.microsoft.com/office/powerpoint/2010/main" val="346064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flipH="1">
            <a:off x="11592" y="4850606"/>
            <a:ext cx="9132407" cy="299357"/>
          </a:xfrm>
          <a:prstGeom prst="rect">
            <a:avLst/>
          </a:prstGeom>
          <a:gradFill>
            <a:gsLst>
              <a:gs pos="100000">
                <a:srgbClr val="161E69"/>
              </a:gs>
              <a:gs pos="41000">
                <a:srgbClr val="17639C"/>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0"/>
            <a:ext cx="8559800" cy="952499"/>
          </a:xfrm>
          <a:prstGeom prst="rect">
            <a:avLst/>
          </a:prstGeom>
        </p:spPr>
        <p:txBody>
          <a:bodyPr vert="horz" lIns="0" tIns="182880" rIns="91440" bIns="18288"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63623"/>
            <a:ext cx="8559800" cy="3725634"/>
          </a:xfrm>
          <a:prstGeom prst="rect">
            <a:avLst/>
          </a:prstGeom>
        </p:spPr>
        <p:txBody>
          <a:bodyPr vert="horz" lIns="0" tIns="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userDrawn="1"/>
        </p:nvSpPr>
        <p:spPr>
          <a:xfrm>
            <a:off x="1114117" y="4847003"/>
            <a:ext cx="1662758" cy="323218"/>
          </a:xfrm>
          <a:prstGeom prst="rect">
            <a:avLst/>
          </a:prstGeom>
          <a:noFill/>
          <a:effectLst>
            <a:outerShdw blurRad="25400" dist="12700" dir="5400000" algn="t" rotWithShape="0">
              <a:prstClr val="black">
                <a:alpha val="9000"/>
              </a:prstClr>
            </a:outerShdw>
          </a:effectLst>
        </p:spPr>
        <p:txBody>
          <a:bodyPr wrap="square" lIns="0" tIns="0" rIns="91440" bIns="0" rtlCol="0" anchor="ctr" anchorCtr="0">
            <a:noAutofit/>
          </a:bodyPr>
          <a:lstStyle/>
          <a:p>
            <a:pPr algn="l"/>
            <a:r>
              <a:rPr lang="en-US" sz="1000" b="0" kern="1000" spc="80" dirty="0" err="1" smtClean="0">
                <a:solidFill>
                  <a:schemeClr val="bg1">
                    <a:alpha val="82000"/>
                  </a:schemeClr>
                </a:solidFill>
              </a:rPr>
              <a:t>www.mef.net</a:t>
            </a:r>
            <a:endParaRPr lang="en-US" sz="1000" b="0" kern="1000" spc="80" dirty="0">
              <a:solidFill>
                <a:schemeClr val="bg1">
                  <a:alpha val="82000"/>
                </a:schemeClr>
              </a:solidFill>
            </a:endParaRPr>
          </a:p>
        </p:txBody>
      </p:sp>
      <p:sp>
        <p:nvSpPr>
          <p:cNvPr id="6" name="Slide Number Placeholder 5"/>
          <p:cNvSpPr>
            <a:spLocks noGrp="1"/>
          </p:cNvSpPr>
          <p:nvPr>
            <p:ph type="sldNum" sz="quarter" idx="4"/>
          </p:nvPr>
        </p:nvSpPr>
        <p:spPr>
          <a:xfrm flipH="1">
            <a:off x="1035" y="4860306"/>
            <a:ext cx="338044" cy="289657"/>
          </a:xfrm>
          <a:prstGeom prst="rect">
            <a:avLst/>
          </a:prstGeom>
          <a:solidFill>
            <a:srgbClr val="161E69">
              <a:alpha val="85000"/>
            </a:srgbClr>
          </a:solidFill>
          <a:ln>
            <a:noFill/>
          </a:ln>
        </p:spPr>
        <p:txBody>
          <a:bodyPr vert="horz" lIns="0" tIns="0" rIns="0" bIns="9144" rtlCol="0" anchor="ctr"/>
          <a:lstStyle>
            <a:lvl1pPr algn="ctr">
              <a:defRPr sz="1050">
                <a:solidFill>
                  <a:schemeClr val="bg1"/>
                </a:solidFill>
              </a:defRPr>
            </a:lvl1pPr>
          </a:lstStyle>
          <a:p>
            <a:fld id="{6B71981B-747E-FC42-A9CB-4FBC300A3530}" type="slidenum">
              <a:rPr lang="en-US" smtClean="0"/>
              <a:pPr/>
              <a:t>‹#›</a:t>
            </a:fld>
            <a:endParaRPr lang="en-US" dirty="0"/>
          </a:p>
        </p:txBody>
      </p:sp>
      <p:pic>
        <p:nvPicPr>
          <p:cNvPr id="18" name="Picture 17" descr="MEFlogo_white.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75222" y="4941905"/>
            <a:ext cx="396240" cy="134112"/>
          </a:xfrm>
          <a:prstGeom prst="rect">
            <a:avLst/>
          </a:prstGeom>
        </p:spPr>
      </p:pic>
      <p:cxnSp>
        <p:nvCxnSpPr>
          <p:cNvPr id="20" name="Straight Connector 19"/>
          <p:cNvCxnSpPr/>
          <p:nvPr userDrawn="1"/>
        </p:nvCxnSpPr>
        <p:spPr>
          <a:xfrm>
            <a:off x="993720" y="4908765"/>
            <a:ext cx="0" cy="201168"/>
          </a:xfrm>
          <a:prstGeom prst="line">
            <a:avLst/>
          </a:prstGeom>
          <a:ln w="6350">
            <a:solidFill>
              <a:schemeClr val="bg1">
                <a:alpha val="33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82690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50" r:id="rId4"/>
    <p:sldLayoutId id="2147483656" r:id="rId5"/>
    <p:sldLayoutId id="2147483659" r:id="rId6"/>
    <p:sldLayoutId id="2147483660" r:id="rId7"/>
    <p:sldLayoutId id="2147483661" r:id="rId8"/>
    <p:sldLayoutId id="2147483651" r:id="rId9"/>
    <p:sldLayoutId id="2147483653" r:id="rId10"/>
    <p:sldLayoutId id="2147483654" r:id="rId11"/>
    <p:sldLayoutId id="2147483655" r:id="rId12"/>
  </p:sldLayoutIdLst>
  <p:hf hdr="0" ftr="0" dt="0"/>
  <p:txStyles>
    <p:titleStyle>
      <a:lvl1pPr algn="l" defTabSz="457200" rtl="0" eaLnBrk="1" latinLnBrk="0" hangingPunct="1">
        <a:lnSpc>
          <a:spcPct val="90000"/>
        </a:lnSpc>
        <a:spcBef>
          <a:spcPct val="0"/>
        </a:spcBef>
        <a:buNone/>
        <a:defRPr sz="3200" b="0" kern="1200">
          <a:solidFill>
            <a:srgbClr val="151C67"/>
          </a:solidFill>
          <a:latin typeface="+mj-lt"/>
          <a:ea typeface="+mj-ea"/>
          <a:cs typeface="+mj-cs"/>
        </a:defRPr>
      </a:lvl1pPr>
    </p:titleStyle>
    <p:bodyStyle>
      <a:lvl1pPr marL="227013" indent="-227013" algn="l" defTabSz="457200" rtl="0" eaLnBrk="1" latinLnBrk="0" hangingPunct="1">
        <a:lnSpc>
          <a:spcPct val="95000"/>
        </a:lnSpc>
        <a:spcBef>
          <a:spcPts val="0"/>
        </a:spcBef>
        <a:spcAft>
          <a:spcPts val="500"/>
        </a:spcAft>
        <a:buClr>
          <a:srgbClr val="2B3589"/>
        </a:buClr>
        <a:buSzPct val="80000"/>
        <a:buFont typeface="Arial"/>
        <a:buChar char="•"/>
        <a:defRPr sz="2500" kern="1200">
          <a:solidFill>
            <a:srgbClr val="404040"/>
          </a:solidFill>
          <a:latin typeface="+mn-lt"/>
          <a:ea typeface="+mn-ea"/>
          <a:cs typeface="+mn-cs"/>
        </a:defRPr>
      </a:lvl1pPr>
      <a:lvl2pPr marL="454025" indent="-227013" algn="l" defTabSz="457200" rtl="0" eaLnBrk="1" latinLnBrk="0" hangingPunct="1">
        <a:lnSpc>
          <a:spcPct val="95000"/>
        </a:lnSpc>
        <a:spcBef>
          <a:spcPts val="0"/>
        </a:spcBef>
        <a:spcAft>
          <a:spcPts val="400"/>
        </a:spcAft>
        <a:buSzPct val="80000"/>
        <a:buFont typeface="Arial"/>
        <a:buChar char="–"/>
        <a:defRPr sz="2300" kern="1200">
          <a:solidFill>
            <a:srgbClr val="404040"/>
          </a:solidFill>
          <a:latin typeface="+mn-lt"/>
          <a:ea typeface="+mn-ea"/>
          <a:cs typeface="+mn-cs"/>
        </a:defRPr>
      </a:lvl2pPr>
      <a:lvl3pPr marL="625475" indent="-171450" algn="l" defTabSz="457200" rtl="0" eaLnBrk="1" latinLnBrk="0" hangingPunct="1">
        <a:lnSpc>
          <a:spcPct val="95000"/>
        </a:lnSpc>
        <a:spcBef>
          <a:spcPts val="0"/>
        </a:spcBef>
        <a:spcAft>
          <a:spcPts val="400"/>
        </a:spcAft>
        <a:buClr>
          <a:srgbClr val="2B3589"/>
        </a:buClr>
        <a:buSzPct val="80000"/>
        <a:buFont typeface="Arial"/>
        <a:buChar char="•"/>
        <a:tabLst/>
        <a:defRPr sz="2000" kern="1200">
          <a:solidFill>
            <a:srgbClr val="404040"/>
          </a:solidFill>
          <a:latin typeface="+mn-lt"/>
          <a:ea typeface="+mn-ea"/>
          <a:cs typeface="+mn-cs"/>
        </a:defRPr>
      </a:lvl3pPr>
      <a:lvl4pPr marL="798513" indent="-161925" algn="l" defTabSz="457200" rtl="0" eaLnBrk="1" latinLnBrk="0" hangingPunct="1">
        <a:lnSpc>
          <a:spcPct val="95000"/>
        </a:lnSpc>
        <a:spcBef>
          <a:spcPts val="0"/>
        </a:spcBef>
        <a:spcAft>
          <a:spcPts val="400"/>
        </a:spcAft>
        <a:buSzPct val="80000"/>
        <a:buFont typeface="Arial"/>
        <a:buChar char="–"/>
        <a:defRPr sz="1800" kern="1200">
          <a:solidFill>
            <a:srgbClr val="404040"/>
          </a:solidFill>
          <a:latin typeface="+mn-lt"/>
          <a:ea typeface="+mn-ea"/>
          <a:cs typeface="+mn-cs"/>
        </a:defRPr>
      </a:lvl4pPr>
      <a:lvl5pPr marL="915988" indent="-117475" algn="l" defTabSz="457200" rtl="0" eaLnBrk="1" latinLnBrk="0" hangingPunct="1">
        <a:lnSpc>
          <a:spcPct val="95000"/>
        </a:lnSpc>
        <a:spcBef>
          <a:spcPts val="0"/>
        </a:spcBef>
        <a:spcAft>
          <a:spcPts val="400"/>
        </a:spcAft>
        <a:buClr>
          <a:srgbClr val="2B3589"/>
        </a:buClr>
        <a:buSzPct val="80000"/>
        <a:buFont typeface="Arial"/>
        <a:buChar char="•"/>
        <a:defRPr sz="15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18.gif"/><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152" y="1846975"/>
            <a:ext cx="7647847" cy="1086726"/>
          </a:xfrm>
        </p:spPr>
        <p:txBody>
          <a:bodyPr/>
          <a:lstStyle/>
          <a:p>
            <a:r>
              <a:rPr lang="en-US" smtClean="0"/>
              <a:t>MEF Modeling Activities</a:t>
            </a:r>
            <a:endParaRPr lang="en-US" dirty="0"/>
          </a:p>
        </p:txBody>
      </p:sp>
      <p:sp>
        <p:nvSpPr>
          <p:cNvPr id="3" name="Text Placeholder 2"/>
          <p:cNvSpPr>
            <a:spLocks noGrp="1"/>
          </p:cNvSpPr>
          <p:nvPr>
            <p:ph type="body" idx="1"/>
          </p:nvPr>
        </p:nvSpPr>
        <p:spPr/>
        <p:txBody>
          <a:bodyPr/>
          <a:lstStyle/>
          <a:p>
            <a:r>
              <a:rPr lang="en-US" smtClean="0"/>
              <a:t>Putting Models in Context</a:t>
            </a:r>
            <a:endParaRPr lang="en-US" dirty="0"/>
          </a:p>
        </p:txBody>
      </p:sp>
    </p:spTree>
    <p:extLst>
      <p:ext uri="{BB962C8B-B14F-4D97-AF65-F5344CB8AC3E}">
        <p14:creationId xmlns:p14="http://schemas.microsoft.com/office/powerpoint/2010/main" val="1832980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a:grpSpLocks noChangeAspect="1"/>
          </p:cNvGrpSpPr>
          <p:nvPr/>
        </p:nvGrpSpPr>
        <p:grpSpPr>
          <a:xfrm>
            <a:off x="2225188" y="661386"/>
            <a:ext cx="5427128" cy="4170345"/>
            <a:chOff x="1531569" y="1042221"/>
            <a:chExt cx="7079032" cy="5439711"/>
          </a:xfrm>
        </p:grpSpPr>
        <p:pic>
          <p:nvPicPr>
            <p:cNvPr id="36" name="Picture 35" descr="LSO_fig5Parts-01.png"/>
            <p:cNvPicPr>
              <a:picLocks noChangeAspect="1"/>
            </p:cNvPicPr>
            <p:nvPr/>
          </p:nvPicPr>
          <p:blipFill>
            <a:blip r:embed="rId3" cstate="print"/>
            <a:stretch>
              <a:fillRect/>
            </a:stretch>
          </p:blipFill>
          <p:spPr>
            <a:xfrm>
              <a:off x="2279680" y="1727364"/>
              <a:ext cx="4360363" cy="4360359"/>
            </a:xfrm>
            <a:prstGeom prst="rect">
              <a:avLst/>
            </a:prstGeom>
          </p:spPr>
        </p:pic>
        <p:pic>
          <p:nvPicPr>
            <p:cNvPr id="37" name="Picture 36" descr="LSO_fig5Parts-02.png"/>
            <p:cNvPicPr>
              <a:picLocks noChangeAspect="1"/>
            </p:cNvPicPr>
            <p:nvPr/>
          </p:nvPicPr>
          <p:blipFill>
            <a:blip r:embed="rId4" cstate="print"/>
            <a:stretch>
              <a:fillRect/>
            </a:stretch>
          </p:blipFill>
          <p:spPr>
            <a:xfrm>
              <a:off x="5181600" y="5334000"/>
              <a:ext cx="781574" cy="733582"/>
            </a:xfrm>
            <a:prstGeom prst="rect">
              <a:avLst/>
            </a:prstGeom>
            <a:effectLst>
              <a:outerShdw blurRad="50800" dist="38100" dir="2700000">
                <a:srgbClr val="000000">
                  <a:alpha val="43000"/>
                </a:srgbClr>
              </a:outerShdw>
            </a:effectLst>
          </p:spPr>
        </p:pic>
        <p:pic>
          <p:nvPicPr>
            <p:cNvPr id="38" name="Picture 37" descr="LSO_fig5Parts-03.png"/>
            <p:cNvPicPr>
              <a:picLocks noChangeAspect="1"/>
            </p:cNvPicPr>
            <p:nvPr/>
          </p:nvPicPr>
          <p:blipFill>
            <a:blip r:embed="rId5" cstate="print"/>
            <a:stretch>
              <a:fillRect/>
            </a:stretch>
          </p:blipFill>
          <p:spPr>
            <a:xfrm>
              <a:off x="3020455" y="5347962"/>
              <a:ext cx="781574" cy="733582"/>
            </a:xfrm>
            <a:prstGeom prst="rect">
              <a:avLst/>
            </a:prstGeom>
            <a:effectLst>
              <a:outerShdw blurRad="50800" dist="38100" dir="2700000">
                <a:srgbClr val="000000">
                  <a:alpha val="43000"/>
                </a:srgbClr>
              </a:outerShdw>
            </a:effectLst>
          </p:spPr>
        </p:pic>
        <p:pic>
          <p:nvPicPr>
            <p:cNvPr id="39" name="Picture 38" descr="LSO_fig5Parts-04.png"/>
            <p:cNvPicPr>
              <a:picLocks noChangeAspect="1"/>
            </p:cNvPicPr>
            <p:nvPr/>
          </p:nvPicPr>
          <p:blipFill>
            <a:blip r:embed="rId6" cstate="print"/>
            <a:stretch>
              <a:fillRect/>
            </a:stretch>
          </p:blipFill>
          <p:spPr>
            <a:xfrm>
              <a:off x="1991733" y="3767356"/>
              <a:ext cx="781574" cy="733582"/>
            </a:xfrm>
            <a:prstGeom prst="rect">
              <a:avLst/>
            </a:prstGeom>
            <a:effectLst>
              <a:outerShdw blurRad="50800" dist="38100" dir="2700000">
                <a:srgbClr val="000000">
                  <a:alpha val="43000"/>
                </a:srgbClr>
              </a:outerShdw>
            </a:effectLst>
          </p:spPr>
        </p:pic>
        <p:pic>
          <p:nvPicPr>
            <p:cNvPr id="40" name="Picture 39" descr="LSO_fig5Parts-05.png"/>
            <p:cNvPicPr>
              <a:picLocks noChangeAspect="1"/>
            </p:cNvPicPr>
            <p:nvPr/>
          </p:nvPicPr>
          <p:blipFill>
            <a:blip r:embed="rId7" cstate="print"/>
            <a:stretch>
              <a:fillRect/>
            </a:stretch>
          </p:blipFill>
          <p:spPr>
            <a:xfrm>
              <a:off x="4105479" y="1502832"/>
              <a:ext cx="781574" cy="733582"/>
            </a:xfrm>
            <a:prstGeom prst="rect">
              <a:avLst/>
            </a:prstGeom>
            <a:effectLst>
              <a:outerShdw blurRad="50800" dist="38100" dir="2700000">
                <a:srgbClr val="000000">
                  <a:alpha val="43000"/>
                </a:srgbClr>
              </a:outerShdw>
            </a:effectLst>
          </p:spPr>
        </p:pic>
        <p:pic>
          <p:nvPicPr>
            <p:cNvPr id="41" name="Picture 40" descr="LSO_fig5Parts-06.png"/>
            <p:cNvPicPr>
              <a:picLocks noChangeAspect="1"/>
            </p:cNvPicPr>
            <p:nvPr/>
          </p:nvPicPr>
          <p:blipFill>
            <a:blip r:embed="rId8" cstate="print"/>
            <a:stretch>
              <a:fillRect/>
            </a:stretch>
          </p:blipFill>
          <p:spPr>
            <a:xfrm>
              <a:off x="2496189" y="2222432"/>
              <a:ext cx="781574" cy="733582"/>
            </a:xfrm>
            <a:prstGeom prst="rect">
              <a:avLst/>
            </a:prstGeom>
            <a:effectLst>
              <a:outerShdw blurRad="50800" dist="38100" dir="2700000">
                <a:srgbClr val="000000">
                  <a:alpha val="43000"/>
                </a:srgbClr>
              </a:outerShdw>
            </a:effectLst>
          </p:spPr>
        </p:pic>
        <p:pic>
          <p:nvPicPr>
            <p:cNvPr id="42" name="Picture 41" descr="LSO_fig5Parts-07.png"/>
            <p:cNvPicPr>
              <a:picLocks noChangeAspect="1"/>
            </p:cNvPicPr>
            <p:nvPr/>
          </p:nvPicPr>
          <p:blipFill>
            <a:blip r:embed="rId9" cstate="print"/>
            <a:stretch>
              <a:fillRect/>
            </a:stretch>
          </p:blipFill>
          <p:spPr>
            <a:xfrm>
              <a:off x="7177278" y="2212148"/>
              <a:ext cx="781574" cy="733582"/>
            </a:xfrm>
            <a:prstGeom prst="rect">
              <a:avLst/>
            </a:prstGeom>
            <a:effectLst>
              <a:outerShdw blurRad="63500" dist="50800" dir="2700000">
                <a:srgbClr val="000000">
                  <a:alpha val="28000"/>
                </a:srgbClr>
              </a:outerShdw>
            </a:effectLst>
          </p:spPr>
        </p:pic>
        <p:pic>
          <p:nvPicPr>
            <p:cNvPr id="43" name="Picture 42" descr="LSO_fig5Parts-08.png"/>
            <p:cNvPicPr>
              <a:picLocks noChangeAspect="1"/>
            </p:cNvPicPr>
            <p:nvPr/>
          </p:nvPicPr>
          <p:blipFill>
            <a:blip r:embed="rId10" cstate="print"/>
            <a:stretch>
              <a:fillRect/>
            </a:stretch>
          </p:blipFill>
          <p:spPr>
            <a:xfrm>
              <a:off x="6172200" y="3782151"/>
              <a:ext cx="781574" cy="733582"/>
            </a:xfrm>
            <a:prstGeom prst="rect">
              <a:avLst/>
            </a:prstGeom>
            <a:effectLst>
              <a:outerShdw blurRad="50800" dist="38100" dir="2700000">
                <a:srgbClr val="000000">
                  <a:alpha val="43000"/>
                </a:srgbClr>
              </a:outerShdw>
            </a:effectLst>
          </p:spPr>
        </p:pic>
        <p:pic>
          <p:nvPicPr>
            <p:cNvPr id="44" name="Picture 43" descr="LSO_fig5Parts-09.png"/>
            <p:cNvPicPr>
              <a:picLocks noChangeAspect="1"/>
            </p:cNvPicPr>
            <p:nvPr/>
          </p:nvPicPr>
          <p:blipFill>
            <a:blip r:embed="rId11" cstate="print"/>
            <a:stretch>
              <a:fillRect/>
            </a:stretch>
          </p:blipFill>
          <p:spPr>
            <a:xfrm>
              <a:off x="5835778" y="2222432"/>
              <a:ext cx="781574" cy="733582"/>
            </a:xfrm>
            <a:prstGeom prst="rect">
              <a:avLst/>
            </a:prstGeom>
            <a:effectLst>
              <a:outerShdw blurRad="50800" dist="38100" dir="2700000">
                <a:srgbClr val="000000">
                  <a:alpha val="43000"/>
                </a:srgbClr>
              </a:outerShdw>
            </a:effectLst>
          </p:spPr>
        </p:pic>
        <p:sp>
          <p:nvSpPr>
            <p:cNvPr id="45" name="TextBox 44"/>
            <p:cNvSpPr txBox="1"/>
            <p:nvPr/>
          </p:nvSpPr>
          <p:spPr>
            <a:xfrm>
              <a:off x="6617353" y="3014289"/>
              <a:ext cx="1993248" cy="387901"/>
            </a:xfrm>
            <a:prstGeom prst="rect">
              <a:avLst/>
            </a:prstGeom>
            <a:noFill/>
          </p:spPr>
          <p:txBody>
            <a:bodyPr wrap="square" lIns="0" tIns="0" rIns="0" bIns="0" rtlCol="0">
              <a:noAutofit/>
            </a:bodyPr>
            <a:lstStyle/>
            <a:p>
              <a:pPr algn="ctr"/>
              <a:r>
                <a:rPr lang="en-US" sz="1050" b="1" dirty="0" smtClean="0">
                  <a:solidFill>
                    <a:prstClr val="black"/>
                  </a:solidFill>
                </a:rPr>
                <a:t>MEF Service Definitions</a:t>
              </a:r>
            </a:p>
            <a:p>
              <a:pPr algn="ctr"/>
              <a:r>
                <a:rPr lang="en-US" sz="1050" b="1" dirty="0" smtClean="0">
                  <a:solidFill>
                    <a:prstClr val="black"/>
                  </a:solidFill>
                </a:rPr>
                <a:t>(including virtualization)</a:t>
              </a:r>
              <a:endParaRPr lang="en-US" sz="1050" b="1" dirty="0">
                <a:solidFill>
                  <a:prstClr val="black"/>
                </a:solidFill>
              </a:endParaRPr>
            </a:p>
          </p:txBody>
        </p:sp>
        <p:sp>
          <p:nvSpPr>
            <p:cNvPr id="46" name="TextBox 45"/>
            <p:cNvSpPr txBox="1"/>
            <p:nvPr/>
          </p:nvSpPr>
          <p:spPr>
            <a:xfrm>
              <a:off x="5307659" y="1761078"/>
              <a:ext cx="1828656" cy="395271"/>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Common Information Models</a:t>
              </a:r>
              <a:endParaRPr lang="en-US" sz="1050" b="1" dirty="0">
                <a:solidFill>
                  <a:prstClr val="black"/>
                </a:solidFill>
              </a:endParaRPr>
            </a:p>
          </p:txBody>
        </p:sp>
        <p:sp>
          <p:nvSpPr>
            <p:cNvPr id="47" name="TextBox 46"/>
            <p:cNvSpPr txBox="1"/>
            <p:nvPr/>
          </p:nvSpPr>
          <p:spPr>
            <a:xfrm>
              <a:off x="3513157" y="1042221"/>
              <a:ext cx="1993248" cy="486711"/>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LSO Reference</a:t>
              </a:r>
            </a:p>
            <a:p>
              <a:pPr algn="ctr">
                <a:lnSpc>
                  <a:spcPct val="88000"/>
                </a:lnSpc>
              </a:pPr>
              <a:r>
                <a:rPr lang="en-US" sz="1050" b="1" dirty="0" smtClean="0">
                  <a:solidFill>
                    <a:prstClr val="black"/>
                  </a:solidFill>
                </a:rPr>
                <a:t>Architecture &amp; Framework</a:t>
              </a:r>
              <a:endParaRPr lang="en-US" sz="1050" b="1" dirty="0">
                <a:solidFill>
                  <a:prstClr val="black"/>
                </a:solidFill>
              </a:endParaRPr>
            </a:p>
          </p:txBody>
        </p:sp>
        <p:sp>
          <p:nvSpPr>
            <p:cNvPr id="48" name="TextBox 47"/>
            <p:cNvSpPr txBox="1"/>
            <p:nvPr/>
          </p:nvSpPr>
          <p:spPr>
            <a:xfrm>
              <a:off x="5787337" y="4583997"/>
              <a:ext cx="1604063" cy="488243"/>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Business Process Flows</a:t>
              </a:r>
              <a:endParaRPr lang="en-US" sz="1050" b="1" dirty="0">
                <a:solidFill>
                  <a:prstClr val="black"/>
                </a:solidFill>
              </a:endParaRPr>
            </a:p>
          </p:txBody>
        </p:sp>
        <p:sp>
          <p:nvSpPr>
            <p:cNvPr id="49" name="TextBox 48"/>
            <p:cNvSpPr txBox="1"/>
            <p:nvPr/>
          </p:nvSpPr>
          <p:spPr>
            <a:xfrm>
              <a:off x="4798805" y="6163923"/>
              <a:ext cx="1601995" cy="318009"/>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Interface Profiles</a:t>
              </a:r>
              <a:endParaRPr lang="en-US" sz="1050" b="1" dirty="0">
                <a:solidFill>
                  <a:prstClr val="black"/>
                </a:solidFill>
              </a:endParaRPr>
            </a:p>
          </p:txBody>
        </p:sp>
        <p:sp>
          <p:nvSpPr>
            <p:cNvPr id="50" name="TextBox 49"/>
            <p:cNvSpPr txBox="1"/>
            <p:nvPr/>
          </p:nvSpPr>
          <p:spPr>
            <a:xfrm>
              <a:off x="2496189" y="6163923"/>
              <a:ext cx="1929240" cy="318009"/>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API Specifications</a:t>
              </a:r>
            </a:p>
            <a:p>
              <a:pPr algn="ctr">
                <a:lnSpc>
                  <a:spcPct val="88000"/>
                </a:lnSpc>
              </a:pPr>
              <a:r>
                <a:rPr lang="en-US" sz="1050" b="1" dirty="0" smtClean="0">
                  <a:solidFill>
                    <a:prstClr val="black"/>
                  </a:solidFill>
                </a:rPr>
                <a:t>&amp; Data Models</a:t>
              </a:r>
              <a:endParaRPr lang="en-US" sz="1050" b="1" dirty="0">
                <a:solidFill>
                  <a:prstClr val="black"/>
                </a:solidFill>
              </a:endParaRPr>
            </a:p>
          </p:txBody>
        </p:sp>
        <p:sp>
          <p:nvSpPr>
            <p:cNvPr id="51" name="TextBox 50"/>
            <p:cNvSpPr txBox="1"/>
            <p:nvPr/>
          </p:nvSpPr>
          <p:spPr>
            <a:xfrm>
              <a:off x="1531569" y="4583998"/>
              <a:ext cx="1746194" cy="488242"/>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Reference</a:t>
              </a:r>
            </a:p>
            <a:p>
              <a:pPr algn="ctr">
                <a:lnSpc>
                  <a:spcPct val="88000"/>
                </a:lnSpc>
              </a:pPr>
              <a:r>
                <a:rPr lang="en-US" sz="1050" b="1" dirty="0" smtClean="0">
                  <a:solidFill>
                    <a:prstClr val="black"/>
                  </a:solidFill>
                </a:rPr>
                <a:t>Implementations</a:t>
              </a:r>
              <a:endParaRPr lang="en-US" sz="1050" b="1" dirty="0">
                <a:solidFill>
                  <a:prstClr val="black"/>
                </a:solidFill>
              </a:endParaRPr>
            </a:p>
          </p:txBody>
        </p:sp>
        <p:sp>
          <p:nvSpPr>
            <p:cNvPr id="52" name="TextBox 51"/>
            <p:cNvSpPr txBox="1"/>
            <p:nvPr/>
          </p:nvSpPr>
          <p:spPr>
            <a:xfrm>
              <a:off x="2116081" y="1794792"/>
              <a:ext cx="1621074" cy="406509"/>
            </a:xfrm>
            <a:prstGeom prst="rect">
              <a:avLst/>
            </a:prstGeom>
            <a:noFill/>
          </p:spPr>
          <p:txBody>
            <a:bodyPr wrap="square" lIns="0" tIns="0" rIns="0" bIns="0" rtlCol="0">
              <a:noAutofit/>
            </a:bodyPr>
            <a:lstStyle/>
            <a:p>
              <a:pPr algn="ctr">
                <a:lnSpc>
                  <a:spcPct val="88000"/>
                </a:lnSpc>
              </a:pPr>
              <a:r>
                <a:rPr lang="en-US" sz="1050" b="1" dirty="0" smtClean="0">
                  <a:solidFill>
                    <a:prstClr val="black"/>
                  </a:solidFill>
                </a:rPr>
                <a:t>API  Implementations</a:t>
              </a:r>
            </a:p>
            <a:p>
              <a:pPr algn="ctr">
                <a:lnSpc>
                  <a:spcPct val="88000"/>
                </a:lnSpc>
              </a:pPr>
              <a:r>
                <a:rPr lang="en-US" sz="1050" b="1" dirty="0" smtClean="0">
                  <a:solidFill>
                    <a:prstClr val="black"/>
                  </a:solidFill>
                </a:rPr>
                <a:t>Certifications</a:t>
              </a:r>
              <a:endParaRPr lang="en-US" sz="1050" b="1" dirty="0">
                <a:solidFill>
                  <a:prstClr val="black"/>
                </a:solidFill>
              </a:endParaRPr>
            </a:p>
          </p:txBody>
        </p:sp>
        <p:cxnSp>
          <p:nvCxnSpPr>
            <p:cNvPr id="53" name="Straight Connector 52"/>
            <p:cNvCxnSpPr/>
            <p:nvPr/>
          </p:nvCxnSpPr>
          <p:spPr>
            <a:xfrm>
              <a:off x="6617350" y="2595732"/>
              <a:ext cx="582968" cy="0"/>
            </a:xfrm>
            <a:prstGeom prst="line">
              <a:avLst/>
            </a:prstGeom>
            <a:ln w="19050" cap="flat" cmpd="sng" algn="ctr">
              <a:solidFill>
                <a:schemeClr val="bg1">
                  <a:lumMod val="50000"/>
                </a:schemeClr>
              </a:solidFill>
              <a:prstDash val="solid"/>
              <a:round/>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grpSp>
      <p:sp>
        <p:nvSpPr>
          <p:cNvPr id="7" name="Title 6"/>
          <p:cNvSpPr>
            <a:spLocks noGrp="1"/>
          </p:cNvSpPr>
          <p:nvPr>
            <p:ph type="title"/>
          </p:nvPr>
        </p:nvSpPr>
        <p:spPr>
          <a:xfrm>
            <a:off x="1036" y="21500"/>
            <a:ext cx="8220734" cy="553673"/>
          </a:xfrm>
        </p:spPr>
        <p:txBody>
          <a:bodyPr/>
          <a:lstStyle/>
          <a:p>
            <a:r>
              <a:rPr lang="en-US" sz="2800" b="1" smtClean="0"/>
              <a:t>LSO-Related &amp; Modeling Activities</a:t>
            </a:r>
            <a:endParaRPr lang="en-US" sz="2800" b="1" dirty="0"/>
          </a:p>
        </p:txBody>
      </p:sp>
      <p:sp>
        <p:nvSpPr>
          <p:cNvPr id="4" name="Slide Number Placeholder 3"/>
          <p:cNvSpPr>
            <a:spLocks noGrp="1"/>
          </p:cNvSpPr>
          <p:nvPr>
            <p:ph type="sldNum" sz="quarter" idx="12"/>
          </p:nvPr>
        </p:nvSpPr>
        <p:spPr/>
        <p:txBody>
          <a:bodyPr/>
          <a:lstStyle/>
          <a:p>
            <a:fld id="{6B71981B-747E-FC42-A9CB-4FBC300A3530}" type="slidenum">
              <a:rPr lang="en-US" b="1" smtClean="0"/>
              <a:pPr/>
              <a:t>10</a:t>
            </a:fld>
            <a:endParaRPr lang="en-US" b="1" dirty="0"/>
          </a:p>
        </p:txBody>
      </p:sp>
      <p:sp>
        <p:nvSpPr>
          <p:cNvPr id="2" name="TextBox 1"/>
          <p:cNvSpPr txBox="1"/>
          <p:nvPr/>
        </p:nvSpPr>
        <p:spPr>
          <a:xfrm>
            <a:off x="728547" y="575174"/>
            <a:ext cx="1633343" cy="577081"/>
          </a:xfrm>
          <a:prstGeom prst="rect">
            <a:avLst/>
          </a:prstGeom>
          <a:noFill/>
        </p:spPr>
        <p:txBody>
          <a:bodyPr wrap="square" rtlCol="0">
            <a:spAutoFit/>
          </a:bodyPr>
          <a:lstStyle/>
          <a:p>
            <a:pPr algn="ctr"/>
            <a:r>
              <a:rPr lang="en-US" sz="1050" b="1" dirty="0"/>
              <a:t>Product Catalog, Ordering, Performance Reporting, </a:t>
            </a:r>
            <a:r>
              <a:rPr lang="en-US" sz="1050" b="1" dirty="0" smtClean="0"/>
              <a:t>Serviceability</a:t>
            </a:r>
            <a:endParaRPr lang="en-US" sz="1050" b="1" dirty="0"/>
          </a:p>
        </p:txBody>
      </p:sp>
      <p:cxnSp>
        <p:nvCxnSpPr>
          <p:cNvPr id="5" name="Elbow Connector 4"/>
          <p:cNvCxnSpPr/>
          <p:nvPr/>
        </p:nvCxnSpPr>
        <p:spPr>
          <a:xfrm>
            <a:off x="2250068" y="897953"/>
            <a:ext cx="1954184" cy="254302"/>
          </a:xfrm>
          <a:prstGeom prst="bentConnector3">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479240" y="1619321"/>
            <a:ext cx="882650" cy="430887"/>
          </a:xfrm>
          <a:prstGeom prst="rect">
            <a:avLst/>
          </a:prstGeom>
          <a:noFill/>
        </p:spPr>
        <p:txBody>
          <a:bodyPr wrap="square" rtlCol="0">
            <a:spAutoFit/>
          </a:bodyPr>
          <a:lstStyle/>
          <a:p>
            <a:pPr algn="ctr"/>
            <a:r>
              <a:rPr lang="en-US" sz="1050" b="1" smtClean="0"/>
              <a:t>NRP API Test Suite</a:t>
            </a:r>
            <a:endParaRPr lang="en-US" sz="1050" b="1"/>
          </a:p>
        </p:txBody>
      </p:sp>
      <p:cxnSp>
        <p:nvCxnSpPr>
          <p:cNvPr id="62" name="Elbow Connector 61"/>
          <p:cNvCxnSpPr>
            <a:endCxn id="41" idx="1"/>
          </p:cNvCxnSpPr>
          <p:nvPr/>
        </p:nvCxnSpPr>
        <p:spPr>
          <a:xfrm flipV="1">
            <a:off x="2250068" y="1847393"/>
            <a:ext cx="714644" cy="457"/>
          </a:xfrm>
          <a:prstGeom prst="bentConnector3">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034541" y="2824056"/>
            <a:ext cx="1112746" cy="415498"/>
          </a:xfrm>
          <a:prstGeom prst="rect">
            <a:avLst/>
          </a:prstGeom>
          <a:noFill/>
        </p:spPr>
        <p:txBody>
          <a:bodyPr wrap="square" rtlCol="0">
            <a:spAutoFit/>
          </a:bodyPr>
          <a:lstStyle/>
          <a:p>
            <a:r>
              <a:rPr lang="en-US" sz="1050" b="1" smtClean="0"/>
              <a:t>LSO Hackathon, ODL, OPNFV</a:t>
            </a:r>
            <a:endParaRPr lang="en-US" sz="1050" b="1"/>
          </a:p>
        </p:txBody>
      </p:sp>
      <p:cxnSp>
        <p:nvCxnSpPr>
          <p:cNvPr id="63" name="Elbow Connector 62"/>
          <p:cNvCxnSpPr>
            <a:stCxn id="17" idx="3"/>
            <a:endCxn id="39" idx="1"/>
          </p:cNvCxnSpPr>
          <p:nvPr/>
        </p:nvCxnSpPr>
        <p:spPr>
          <a:xfrm>
            <a:off x="2147287" y="3031805"/>
            <a:ext cx="430685" cy="1"/>
          </a:xfrm>
          <a:prstGeom prst="bentConnector3">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39079" y="4272258"/>
            <a:ext cx="1448585" cy="415498"/>
          </a:xfrm>
          <a:prstGeom prst="rect">
            <a:avLst/>
          </a:prstGeom>
          <a:noFill/>
        </p:spPr>
        <p:txBody>
          <a:bodyPr wrap="square" rtlCol="0">
            <a:spAutoFit/>
          </a:bodyPr>
          <a:lstStyle/>
          <a:p>
            <a:pPr algn="ctr"/>
            <a:r>
              <a:rPr lang="en-US" sz="1050" b="1" dirty="0" smtClean="0"/>
              <a:t>YANG/JSON Schema </a:t>
            </a:r>
          </a:p>
          <a:p>
            <a:pPr algn="ctr"/>
            <a:r>
              <a:rPr lang="en-US" sz="1050" b="1" dirty="0" smtClean="0"/>
              <a:t>i.e. NRP</a:t>
            </a:r>
            <a:endParaRPr lang="en-US" sz="1050" b="1" dirty="0"/>
          </a:p>
        </p:txBody>
      </p:sp>
      <p:cxnSp>
        <p:nvCxnSpPr>
          <p:cNvPr id="64" name="Elbow Connector 63"/>
          <p:cNvCxnSpPr>
            <a:endCxn id="38" idx="1"/>
          </p:cNvCxnSpPr>
          <p:nvPr/>
        </p:nvCxnSpPr>
        <p:spPr>
          <a:xfrm flipV="1">
            <a:off x="1479240" y="4243575"/>
            <a:ext cx="1887400" cy="317224"/>
          </a:xfrm>
          <a:prstGeom prst="bentConnector3">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6347658" y="3878223"/>
            <a:ext cx="1360924" cy="738664"/>
          </a:xfrm>
          <a:prstGeom prst="rect">
            <a:avLst/>
          </a:prstGeom>
          <a:noFill/>
        </p:spPr>
        <p:txBody>
          <a:bodyPr wrap="square" rtlCol="0">
            <a:spAutoFit/>
          </a:bodyPr>
          <a:lstStyle/>
          <a:p>
            <a:pPr marL="0" lvl="1"/>
            <a:r>
              <a:rPr lang="en-US" sz="1050" b="1" dirty="0"/>
              <a:t>S</a:t>
            </a:r>
            <a:r>
              <a:rPr lang="en-US" sz="1050" b="1" dirty="0" smtClean="0"/>
              <a:t>pecification </a:t>
            </a:r>
            <a:r>
              <a:rPr lang="en-US" sz="1050" b="1" dirty="0"/>
              <a:t>of functional interfaces for LSO, i.e. Presto, </a:t>
            </a:r>
            <a:r>
              <a:rPr lang="en-US" sz="1050" b="1" dirty="0" smtClean="0"/>
              <a:t>Legato</a:t>
            </a:r>
            <a:endParaRPr lang="en-US" sz="1050" b="1" dirty="0"/>
          </a:p>
        </p:txBody>
      </p:sp>
      <p:cxnSp>
        <p:nvCxnSpPr>
          <p:cNvPr id="33" name="Straight Connector 32"/>
          <p:cNvCxnSpPr>
            <a:stCxn id="37" idx="3"/>
            <a:endCxn id="31" idx="1"/>
          </p:cNvCxnSpPr>
          <p:nvPr/>
        </p:nvCxnSpPr>
        <p:spPr>
          <a:xfrm>
            <a:off x="5622670" y="4232871"/>
            <a:ext cx="724988" cy="14684"/>
          </a:xfrm>
          <a:prstGeom prst="line">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7436303" y="3331500"/>
            <a:ext cx="1043159" cy="253916"/>
          </a:xfrm>
          <a:prstGeom prst="rect">
            <a:avLst/>
          </a:prstGeom>
          <a:noFill/>
        </p:spPr>
        <p:txBody>
          <a:bodyPr wrap="square" rtlCol="0">
            <a:spAutoFit/>
          </a:bodyPr>
          <a:lstStyle/>
          <a:p>
            <a:r>
              <a:rPr lang="en-US" sz="1050" b="1" dirty="0" smtClean="0"/>
              <a:t>MEF 50</a:t>
            </a:r>
            <a:endParaRPr lang="en-US" sz="1050" b="1" dirty="0"/>
          </a:p>
        </p:txBody>
      </p:sp>
      <p:cxnSp>
        <p:nvCxnSpPr>
          <p:cNvPr id="69" name="Elbow Connector 68"/>
          <p:cNvCxnSpPr>
            <a:stCxn id="43" idx="3"/>
          </p:cNvCxnSpPr>
          <p:nvPr/>
        </p:nvCxnSpPr>
        <p:spPr>
          <a:xfrm>
            <a:off x="6382112" y="3043149"/>
            <a:ext cx="1054191" cy="399298"/>
          </a:xfrm>
          <a:prstGeom prst="bentConnector3">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7799240" y="2769786"/>
            <a:ext cx="1188628" cy="415498"/>
          </a:xfrm>
          <a:prstGeom prst="rect">
            <a:avLst/>
          </a:prstGeom>
          <a:noFill/>
        </p:spPr>
        <p:txBody>
          <a:bodyPr wrap="square" rtlCol="0">
            <a:spAutoFit/>
          </a:bodyPr>
          <a:lstStyle/>
          <a:p>
            <a:pPr algn="ctr"/>
            <a:r>
              <a:rPr lang="en-US" sz="1050" b="1"/>
              <a:t>MEF 6.2, 33, 51, 10.3, 26.2, etc.</a:t>
            </a:r>
            <a:endParaRPr lang="en-US" sz="1050" b="1" dirty="0"/>
          </a:p>
        </p:txBody>
      </p:sp>
      <p:cxnSp>
        <p:nvCxnSpPr>
          <p:cNvPr id="76" name="Elbow Connector 75"/>
          <p:cNvCxnSpPr>
            <a:stCxn id="42" idx="3"/>
            <a:endCxn id="75" idx="0"/>
          </p:cNvCxnSpPr>
          <p:nvPr/>
        </p:nvCxnSpPr>
        <p:spPr>
          <a:xfrm>
            <a:off x="7152653" y="1839508"/>
            <a:ext cx="1240901" cy="930278"/>
          </a:xfrm>
          <a:prstGeom prst="bentConnector2">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7319016" y="654597"/>
            <a:ext cx="1436871" cy="1061829"/>
          </a:xfrm>
          <a:prstGeom prst="rect">
            <a:avLst/>
          </a:prstGeom>
          <a:noFill/>
        </p:spPr>
        <p:txBody>
          <a:bodyPr wrap="square" rtlCol="0">
            <a:spAutoFit/>
          </a:bodyPr>
          <a:lstStyle/>
          <a:p>
            <a:pPr algn="ctr"/>
            <a:r>
              <a:rPr lang="en-US" sz="1050" b="1" dirty="0"/>
              <a:t>Static definitions of product / service / resource classes and their extensions</a:t>
            </a:r>
            <a:endParaRPr lang="en-US" sz="1050" b="1" dirty="0" smtClean="0"/>
          </a:p>
          <a:p>
            <a:pPr algn="ctr"/>
            <a:r>
              <a:rPr lang="en-US" sz="1050" b="1" dirty="0" smtClean="0"/>
              <a:t>i.e. MEF 7.3</a:t>
            </a:r>
            <a:endParaRPr lang="en-US" sz="1050" b="1" dirty="0"/>
          </a:p>
          <a:p>
            <a:endParaRPr lang="en-US" sz="1050" b="1" dirty="0"/>
          </a:p>
        </p:txBody>
      </p:sp>
      <p:cxnSp>
        <p:nvCxnSpPr>
          <p:cNvPr id="82" name="Elbow Connector 81"/>
          <p:cNvCxnSpPr/>
          <p:nvPr/>
        </p:nvCxnSpPr>
        <p:spPr>
          <a:xfrm rot="10800000" flipV="1">
            <a:off x="6141591" y="1049804"/>
            <a:ext cx="1294712" cy="601899"/>
          </a:xfrm>
          <a:prstGeom prst="bentConnector3">
            <a:avLst>
              <a:gd name="adj1" fmla="val 71090"/>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5839127" y="346508"/>
            <a:ext cx="1813188" cy="415498"/>
          </a:xfrm>
          <a:prstGeom prst="rect">
            <a:avLst/>
          </a:prstGeom>
          <a:noFill/>
        </p:spPr>
        <p:txBody>
          <a:bodyPr wrap="square" rtlCol="0">
            <a:spAutoFit/>
          </a:bodyPr>
          <a:lstStyle/>
          <a:p>
            <a:r>
              <a:rPr lang="en-US" sz="1050" b="1" smtClean="0"/>
              <a:t>MEF LSO Reference Architecture and UNITE</a:t>
            </a:r>
            <a:endParaRPr lang="en-US" sz="1050" b="1"/>
          </a:p>
        </p:txBody>
      </p:sp>
      <p:cxnSp>
        <p:nvCxnSpPr>
          <p:cNvPr id="99" name="Elbow Connector 98"/>
          <p:cNvCxnSpPr>
            <a:stCxn id="98" idx="1"/>
          </p:cNvCxnSpPr>
          <p:nvPr/>
        </p:nvCxnSpPr>
        <p:spPr>
          <a:xfrm rot="10800000" flipV="1">
            <a:off x="4810103" y="554257"/>
            <a:ext cx="1029025" cy="613548"/>
          </a:xfrm>
          <a:prstGeom prst="bentConnector3">
            <a:avLst>
              <a:gd name="adj1" fmla="val 50000"/>
            </a:avLst>
          </a:prstGeom>
          <a:ln w="15875">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3482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71981B-747E-FC42-A9CB-4FBC300A3530}" type="slidenum">
              <a:rPr lang="en-US" smtClean="0"/>
              <a:pPr/>
              <a:t>11</a:t>
            </a:fld>
            <a:endParaRPr lang="en-US" dirty="0"/>
          </a:p>
        </p:txBody>
      </p:sp>
      <p:grpSp>
        <p:nvGrpSpPr>
          <p:cNvPr id="7" name="Group 6"/>
          <p:cNvGrpSpPr/>
          <p:nvPr/>
        </p:nvGrpSpPr>
        <p:grpSpPr>
          <a:xfrm>
            <a:off x="651622" y="6317"/>
            <a:ext cx="7740250" cy="4859506"/>
            <a:chOff x="381000" y="462373"/>
            <a:chExt cx="8476716" cy="5783279"/>
          </a:xfrm>
        </p:grpSpPr>
        <p:sp>
          <p:nvSpPr>
            <p:cNvPr id="8" name="Rounded Rectangle 7"/>
            <p:cNvSpPr/>
            <p:nvPr/>
          </p:nvSpPr>
          <p:spPr>
            <a:xfrm>
              <a:off x="412351" y="462373"/>
              <a:ext cx="8445365" cy="269421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81000" y="3223541"/>
              <a:ext cx="4671904" cy="2209800"/>
            </a:xfrm>
            <a:prstGeom prst="roundRect">
              <a:avLst/>
            </a:prstGeom>
            <a:solidFill>
              <a:srgbClr val="FEFE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p:cNvSpPr/>
            <p:nvPr/>
          </p:nvSpPr>
          <p:spPr>
            <a:xfrm>
              <a:off x="5232593" y="3223540"/>
              <a:ext cx="1347665" cy="220847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9790" y="3223540"/>
              <a:ext cx="1976575" cy="2209799"/>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6200000">
              <a:off x="95086" y="3918396"/>
              <a:ext cx="1114408" cy="362887"/>
            </a:xfrm>
            <a:prstGeom prst="rect">
              <a:avLst/>
            </a:prstGeom>
            <a:noFill/>
          </p:spPr>
          <p:txBody>
            <a:bodyPr wrap="none" rtlCol="0">
              <a:spAutoFit/>
            </a:bodyPr>
            <a:lstStyle/>
            <a:p>
              <a:r>
                <a:rPr lang="en-US" sz="1400" dirty="0" smtClean="0"/>
                <a:t>UML Models</a:t>
              </a:r>
              <a:endParaRPr lang="en-US" sz="1400" dirty="0"/>
            </a:p>
          </p:txBody>
        </p:sp>
        <p:sp>
          <p:nvSpPr>
            <p:cNvPr id="13" name="TextBox 12"/>
            <p:cNvSpPr txBox="1"/>
            <p:nvPr/>
          </p:nvSpPr>
          <p:spPr>
            <a:xfrm rot="16200000">
              <a:off x="173636" y="1410893"/>
              <a:ext cx="957313" cy="362887"/>
            </a:xfrm>
            <a:prstGeom prst="rect">
              <a:avLst/>
            </a:prstGeom>
            <a:noFill/>
          </p:spPr>
          <p:txBody>
            <a:bodyPr wrap="none" rtlCol="0">
              <a:spAutoFit/>
            </a:bodyPr>
            <a:lstStyle/>
            <a:p>
              <a:r>
                <a:rPr lang="en-US" sz="1400" dirty="0" smtClean="0"/>
                <a:t>Guidelines</a:t>
              </a:r>
              <a:endParaRPr lang="en-US" sz="1400" dirty="0"/>
            </a:p>
          </p:txBody>
        </p:sp>
        <p:sp>
          <p:nvSpPr>
            <p:cNvPr id="14" name="Rounded Rectangle 13"/>
            <p:cNvSpPr/>
            <p:nvPr/>
          </p:nvSpPr>
          <p:spPr>
            <a:xfrm>
              <a:off x="833735" y="3499987"/>
              <a:ext cx="3949636" cy="17167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189599" y="3542635"/>
              <a:ext cx="2676593" cy="307777"/>
            </a:xfrm>
            <a:prstGeom prst="rect">
              <a:avLst/>
            </a:prstGeom>
            <a:noFill/>
          </p:spPr>
          <p:txBody>
            <a:bodyPr wrap="none" rtlCol="0">
              <a:spAutoFit/>
            </a:bodyPr>
            <a:lstStyle/>
            <a:p>
              <a:r>
                <a:rPr lang="en-US" sz="1400" dirty="0" smtClean="0"/>
                <a:t>Common Information Model</a:t>
              </a:r>
              <a:endParaRPr lang="en-US" sz="1400" dirty="0"/>
            </a:p>
          </p:txBody>
        </p:sp>
        <p:sp>
          <p:nvSpPr>
            <p:cNvPr id="16" name="Action Button: Document 15">
              <a:hlinkClick r:id="" action="ppaction://noaction" highlightClick="1"/>
            </p:cNvPr>
            <p:cNvSpPr/>
            <p:nvPr/>
          </p:nvSpPr>
          <p:spPr>
            <a:xfrm>
              <a:off x="1302007" y="4536272"/>
              <a:ext cx="566354" cy="45075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378795" y="4939732"/>
              <a:ext cx="619403" cy="307777"/>
            </a:xfrm>
            <a:prstGeom prst="rect">
              <a:avLst/>
            </a:prstGeom>
            <a:noFill/>
          </p:spPr>
          <p:txBody>
            <a:bodyPr wrap="none" rtlCol="0">
              <a:spAutoFit/>
            </a:bodyPr>
            <a:lstStyle/>
            <a:p>
              <a:r>
                <a:rPr lang="en-US" sz="1400" dirty="0" smtClean="0"/>
                <a:t>Core</a:t>
              </a:r>
              <a:endParaRPr lang="en-US" sz="1400" dirty="0"/>
            </a:p>
          </p:txBody>
        </p:sp>
        <p:grpSp>
          <p:nvGrpSpPr>
            <p:cNvPr id="18" name="Group 17"/>
            <p:cNvGrpSpPr/>
            <p:nvPr/>
          </p:nvGrpSpPr>
          <p:grpSpPr>
            <a:xfrm>
              <a:off x="1998198" y="3824974"/>
              <a:ext cx="943365" cy="810988"/>
              <a:chOff x="2438400" y="3725633"/>
              <a:chExt cx="800100" cy="810988"/>
            </a:xfrm>
          </p:grpSpPr>
          <p:sp>
            <p:nvSpPr>
              <p:cNvPr id="73" name="Action Button: Document 72">
                <a:hlinkClick r:id="" action="ppaction://noaction" highlightClick="1"/>
              </p:cNvPr>
              <p:cNvSpPr/>
              <p:nvPr/>
            </p:nvSpPr>
            <p:spPr>
              <a:xfrm>
                <a:off x="2438400" y="3725633"/>
                <a:ext cx="609600" cy="533400"/>
              </a:xfrm>
              <a:prstGeom prst="actionButton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Action Button: Document 73">
                <a:hlinkClick r:id="" action="ppaction://noaction" highlightClick="1"/>
              </p:cNvPr>
              <p:cNvSpPr/>
              <p:nvPr/>
            </p:nvSpPr>
            <p:spPr>
              <a:xfrm>
                <a:off x="2514600" y="3850821"/>
                <a:ext cx="609600" cy="533400"/>
              </a:xfrm>
              <a:prstGeom prst="actionButtonDocument">
                <a:avLst/>
              </a:prstGeom>
              <a:solidFill>
                <a:srgbClr val="A3FD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Action Button: Document 74">
                <a:hlinkClick r:id="" action="ppaction://noaction" highlightClick="1"/>
              </p:cNvPr>
              <p:cNvSpPr/>
              <p:nvPr/>
            </p:nvSpPr>
            <p:spPr>
              <a:xfrm>
                <a:off x="2628900" y="4003221"/>
                <a:ext cx="609600" cy="533400"/>
              </a:xfrm>
              <a:prstGeom prst="actionButtonDocumen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2088042" y="4657044"/>
              <a:ext cx="871684" cy="523220"/>
            </a:xfrm>
            <a:prstGeom prst="rect">
              <a:avLst/>
            </a:prstGeom>
            <a:noFill/>
          </p:spPr>
          <p:txBody>
            <a:bodyPr wrap="none" rtlCol="0">
              <a:spAutoFit/>
            </a:bodyPr>
            <a:lstStyle/>
            <a:p>
              <a:r>
                <a:rPr lang="en-US" sz="1400" dirty="0" smtClean="0"/>
                <a:t>WG </a:t>
              </a:r>
            </a:p>
            <a:p>
              <a:r>
                <a:rPr lang="en-US" sz="1400" dirty="0" smtClean="0"/>
                <a:t>Specific</a:t>
              </a:r>
              <a:endParaRPr lang="en-US" sz="1400" dirty="0"/>
            </a:p>
          </p:txBody>
        </p:sp>
        <p:sp>
          <p:nvSpPr>
            <p:cNvPr id="20" name="Right Arrow 19"/>
            <p:cNvSpPr/>
            <p:nvPr/>
          </p:nvSpPr>
          <p:spPr>
            <a:xfrm>
              <a:off x="2982187" y="4139632"/>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3764027" y="3832450"/>
              <a:ext cx="943365" cy="810988"/>
              <a:chOff x="3707460" y="3733109"/>
              <a:chExt cx="800100" cy="810988"/>
            </a:xfrm>
          </p:grpSpPr>
          <p:sp>
            <p:nvSpPr>
              <p:cNvPr id="70" name="Action Button: Document 69">
                <a:hlinkClick r:id="" action="ppaction://noaction" highlightClick="1"/>
              </p:cNvPr>
              <p:cNvSpPr/>
              <p:nvPr/>
            </p:nvSpPr>
            <p:spPr>
              <a:xfrm>
                <a:off x="3707460" y="3733109"/>
                <a:ext cx="609600" cy="533400"/>
              </a:xfrm>
              <a:prstGeom prst="actionButtonDocument">
                <a:avLst/>
              </a:prstGeom>
              <a:solidFill>
                <a:srgbClr val="A347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ction Button: Document 70">
                <a:hlinkClick r:id="" action="ppaction://noaction" highlightClick="1"/>
              </p:cNvPr>
              <p:cNvSpPr/>
              <p:nvPr/>
            </p:nvSpPr>
            <p:spPr>
              <a:xfrm>
                <a:off x="3783660" y="3858297"/>
                <a:ext cx="609600" cy="533400"/>
              </a:xfrm>
              <a:prstGeom prst="actionButtonDocument">
                <a:avLst/>
              </a:prstGeom>
              <a:solidFill>
                <a:srgbClr val="A5A7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Action Button: Document 71">
                <a:hlinkClick r:id="" action="ppaction://noaction" highlightClick="1"/>
              </p:cNvPr>
              <p:cNvSpPr/>
              <p:nvPr/>
            </p:nvSpPr>
            <p:spPr>
              <a:xfrm>
                <a:off x="3897960" y="4010697"/>
                <a:ext cx="609600" cy="533400"/>
              </a:xfrm>
              <a:prstGeom prst="actionButtonDocument">
                <a:avLst/>
              </a:prstGeom>
              <a:solidFill>
                <a:srgbClr val="F9BD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p:cNvSpPr txBox="1"/>
            <p:nvPr/>
          </p:nvSpPr>
          <p:spPr>
            <a:xfrm>
              <a:off x="3694524" y="4694888"/>
              <a:ext cx="986145" cy="523220"/>
            </a:xfrm>
            <a:prstGeom prst="rect">
              <a:avLst/>
            </a:prstGeom>
            <a:noFill/>
          </p:spPr>
          <p:txBody>
            <a:bodyPr wrap="none" rtlCol="0">
              <a:spAutoFit/>
            </a:bodyPr>
            <a:lstStyle/>
            <a:p>
              <a:r>
                <a:rPr lang="en-US" sz="1400" dirty="0" smtClean="0"/>
                <a:t>Interface</a:t>
              </a:r>
            </a:p>
            <a:p>
              <a:r>
                <a:rPr lang="en-US" sz="1400" dirty="0" smtClean="0"/>
                <a:t>Profiles</a:t>
              </a:r>
            </a:p>
          </p:txBody>
        </p:sp>
        <p:sp>
          <p:nvSpPr>
            <p:cNvPr id="23" name="TextBox 22"/>
            <p:cNvSpPr txBox="1"/>
            <p:nvPr/>
          </p:nvSpPr>
          <p:spPr>
            <a:xfrm>
              <a:off x="2891466" y="3801364"/>
              <a:ext cx="962406" cy="415498"/>
            </a:xfrm>
            <a:prstGeom prst="rect">
              <a:avLst/>
            </a:prstGeom>
            <a:noFill/>
          </p:spPr>
          <p:txBody>
            <a:bodyPr wrap="none" rtlCol="0">
              <a:spAutoFit/>
            </a:bodyPr>
            <a:lstStyle/>
            <a:p>
              <a:r>
                <a:rPr lang="en-US" sz="1050" dirty="0" smtClean="0"/>
                <a:t>Pruning/</a:t>
              </a:r>
            </a:p>
            <a:p>
              <a:r>
                <a:rPr lang="en-US" sz="1050" dirty="0" smtClean="0"/>
                <a:t>Refactoring</a:t>
              </a:r>
              <a:endParaRPr lang="en-US" sz="1050" dirty="0"/>
            </a:p>
          </p:txBody>
        </p:sp>
        <p:sp>
          <p:nvSpPr>
            <p:cNvPr id="24" name="Right Arrow 23"/>
            <p:cNvSpPr/>
            <p:nvPr/>
          </p:nvSpPr>
          <p:spPr>
            <a:xfrm rot="5400000">
              <a:off x="1240636" y="2708952"/>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5400000">
              <a:off x="2313842" y="2695344"/>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5400000">
              <a:off x="3237951" y="2708952"/>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8939844">
              <a:off x="1398591" y="1414598"/>
              <a:ext cx="1128729" cy="523220"/>
            </a:xfrm>
            <a:prstGeom prst="rect">
              <a:avLst/>
            </a:prstGeom>
            <a:noFill/>
          </p:spPr>
          <p:txBody>
            <a:bodyPr wrap="none" rtlCol="0">
              <a:spAutoFit/>
            </a:bodyPr>
            <a:lstStyle/>
            <a:p>
              <a:r>
                <a:rPr lang="en-US" sz="1400" dirty="0" smtClean="0"/>
                <a:t>Papyrus </a:t>
              </a:r>
            </a:p>
            <a:p>
              <a:r>
                <a:rPr lang="en-US" sz="1400" dirty="0" smtClean="0"/>
                <a:t>Guidelines</a:t>
              </a:r>
            </a:p>
          </p:txBody>
        </p:sp>
        <p:sp>
          <p:nvSpPr>
            <p:cNvPr id="28" name="TextBox 27"/>
            <p:cNvSpPr txBox="1"/>
            <p:nvPr/>
          </p:nvSpPr>
          <p:spPr>
            <a:xfrm rot="18939844">
              <a:off x="2647514" y="1255372"/>
              <a:ext cx="1491616" cy="523220"/>
            </a:xfrm>
            <a:prstGeom prst="rect">
              <a:avLst/>
            </a:prstGeom>
            <a:noFill/>
          </p:spPr>
          <p:txBody>
            <a:bodyPr wrap="none" rtlCol="0">
              <a:spAutoFit/>
            </a:bodyPr>
            <a:lstStyle/>
            <a:p>
              <a:r>
                <a:rPr lang="en-US" sz="1400" dirty="0" smtClean="0"/>
                <a:t>UML Modeling</a:t>
              </a:r>
            </a:p>
            <a:p>
              <a:r>
                <a:rPr lang="en-US" sz="1400" dirty="0" smtClean="0"/>
                <a:t>Guidelines</a:t>
              </a:r>
            </a:p>
          </p:txBody>
        </p:sp>
        <p:sp>
          <p:nvSpPr>
            <p:cNvPr id="29" name="TextBox 28"/>
            <p:cNvSpPr txBox="1"/>
            <p:nvPr/>
          </p:nvSpPr>
          <p:spPr>
            <a:xfrm rot="18939844">
              <a:off x="3558932" y="1003378"/>
              <a:ext cx="2043052" cy="523220"/>
            </a:xfrm>
            <a:prstGeom prst="rect">
              <a:avLst/>
            </a:prstGeom>
            <a:noFill/>
          </p:spPr>
          <p:txBody>
            <a:bodyPr wrap="none" rtlCol="0">
              <a:spAutoFit/>
            </a:bodyPr>
            <a:lstStyle/>
            <a:p>
              <a:r>
                <a:rPr lang="en-US" sz="1400" dirty="0" smtClean="0"/>
                <a:t>Pruning / Refactoring</a:t>
              </a:r>
            </a:p>
            <a:p>
              <a:r>
                <a:rPr lang="en-US" sz="1400" dirty="0" smtClean="0"/>
                <a:t>Guidelines</a:t>
              </a:r>
            </a:p>
          </p:txBody>
        </p:sp>
        <p:sp>
          <p:nvSpPr>
            <p:cNvPr id="30" name="TextBox 29"/>
            <p:cNvSpPr txBox="1"/>
            <p:nvPr/>
          </p:nvSpPr>
          <p:spPr>
            <a:xfrm>
              <a:off x="5594112" y="4732634"/>
              <a:ext cx="986145" cy="738664"/>
            </a:xfrm>
            <a:prstGeom prst="rect">
              <a:avLst/>
            </a:prstGeom>
            <a:noFill/>
          </p:spPr>
          <p:txBody>
            <a:bodyPr wrap="none" rtlCol="0">
              <a:spAutoFit/>
            </a:bodyPr>
            <a:lstStyle/>
            <a:p>
              <a:r>
                <a:rPr lang="en-US" sz="1400" dirty="0" smtClean="0"/>
                <a:t>Interface</a:t>
              </a:r>
            </a:p>
            <a:p>
              <a:r>
                <a:rPr lang="en-US" sz="1400" dirty="0" smtClean="0"/>
                <a:t>Data</a:t>
              </a:r>
            </a:p>
            <a:p>
              <a:r>
                <a:rPr lang="en-US" sz="1400" dirty="0" smtClean="0"/>
                <a:t>Schemas</a:t>
              </a:r>
            </a:p>
          </p:txBody>
        </p:sp>
        <p:sp>
          <p:nvSpPr>
            <p:cNvPr id="31" name="Right Arrow 30"/>
            <p:cNvSpPr/>
            <p:nvPr/>
          </p:nvSpPr>
          <p:spPr>
            <a:xfrm>
              <a:off x="4783371" y="4139632"/>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715952" y="4216862"/>
              <a:ext cx="790413" cy="253916"/>
            </a:xfrm>
            <a:prstGeom prst="rect">
              <a:avLst/>
            </a:prstGeom>
            <a:noFill/>
          </p:spPr>
          <p:txBody>
            <a:bodyPr wrap="none" rtlCol="0">
              <a:spAutoFit/>
            </a:bodyPr>
            <a:lstStyle/>
            <a:p>
              <a:r>
                <a:rPr lang="en-US" sz="1050" dirty="0" smtClean="0"/>
                <a:t>Mapping</a:t>
              </a:r>
            </a:p>
          </p:txBody>
        </p:sp>
        <p:sp>
          <p:nvSpPr>
            <p:cNvPr id="33" name="TextBox 32"/>
            <p:cNvSpPr txBox="1"/>
            <p:nvPr/>
          </p:nvSpPr>
          <p:spPr>
            <a:xfrm>
              <a:off x="7165316" y="4725416"/>
              <a:ext cx="1087300" cy="523220"/>
            </a:xfrm>
            <a:prstGeom prst="rect">
              <a:avLst/>
            </a:prstGeom>
            <a:noFill/>
          </p:spPr>
          <p:txBody>
            <a:bodyPr wrap="none" rtlCol="0">
              <a:spAutoFit/>
            </a:bodyPr>
            <a:lstStyle/>
            <a:p>
              <a:r>
                <a:rPr lang="en-US" sz="1400" dirty="0" smtClean="0"/>
                <a:t>Interface</a:t>
              </a:r>
            </a:p>
            <a:p>
              <a:r>
                <a:rPr lang="en-US" sz="1400" dirty="0" smtClean="0"/>
                <a:t>Encodings</a:t>
              </a:r>
            </a:p>
          </p:txBody>
        </p:sp>
        <p:sp>
          <p:nvSpPr>
            <p:cNvPr id="34" name="Action Button: Document 33">
              <a:hlinkClick r:id="" action="ppaction://noaction" highlightClick="1"/>
            </p:cNvPr>
            <p:cNvSpPr/>
            <p:nvPr/>
          </p:nvSpPr>
          <p:spPr>
            <a:xfrm>
              <a:off x="5599382" y="3429823"/>
              <a:ext cx="718754" cy="533400"/>
            </a:xfrm>
            <a:prstGeom prst="actionButtonDocument">
              <a:avLst/>
            </a:prstGeom>
            <a:solidFill>
              <a:srgbClr val="A347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ction Button: Document 34">
              <a:hlinkClick r:id="" action="ppaction://noaction" highlightClick="1"/>
            </p:cNvPr>
            <p:cNvSpPr/>
            <p:nvPr/>
          </p:nvSpPr>
          <p:spPr>
            <a:xfrm>
              <a:off x="5727807" y="3872932"/>
              <a:ext cx="718754" cy="533400"/>
            </a:xfrm>
            <a:prstGeom prst="actionButtonDocument">
              <a:avLst/>
            </a:prstGeom>
            <a:solidFill>
              <a:srgbClr val="A5A7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ction Button: Document 35">
              <a:hlinkClick r:id="" action="ppaction://noaction" highlightClick="1"/>
            </p:cNvPr>
            <p:cNvSpPr/>
            <p:nvPr/>
          </p:nvSpPr>
          <p:spPr>
            <a:xfrm>
              <a:off x="5789764" y="4217867"/>
              <a:ext cx="718754" cy="533400"/>
            </a:xfrm>
            <a:prstGeom prst="actionButtonDocument">
              <a:avLst/>
            </a:prstGeom>
            <a:solidFill>
              <a:srgbClr val="F9BD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ction Button: Document 36">
              <a:hlinkClick r:id="" action="ppaction://noaction" highlightClick="1"/>
            </p:cNvPr>
            <p:cNvSpPr/>
            <p:nvPr/>
          </p:nvSpPr>
          <p:spPr>
            <a:xfrm>
              <a:off x="7264941" y="3424238"/>
              <a:ext cx="718754" cy="533400"/>
            </a:xfrm>
            <a:prstGeom prst="actionButtonDocument">
              <a:avLst/>
            </a:prstGeom>
            <a:solidFill>
              <a:srgbClr val="A347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ction Button: Document 37">
              <a:hlinkClick r:id="" action="ppaction://noaction" highlightClick="1"/>
            </p:cNvPr>
            <p:cNvSpPr/>
            <p:nvPr/>
          </p:nvSpPr>
          <p:spPr>
            <a:xfrm>
              <a:off x="7399095" y="3843338"/>
              <a:ext cx="718754" cy="533400"/>
            </a:xfrm>
            <a:prstGeom prst="actionButtonDocument">
              <a:avLst/>
            </a:prstGeom>
            <a:solidFill>
              <a:srgbClr val="A5A7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ction Button: Document 38">
              <a:hlinkClick r:id="" action="ppaction://noaction" highlightClick="1"/>
            </p:cNvPr>
            <p:cNvSpPr/>
            <p:nvPr/>
          </p:nvSpPr>
          <p:spPr>
            <a:xfrm>
              <a:off x="7533861" y="4186600"/>
              <a:ext cx="718754" cy="533400"/>
            </a:xfrm>
            <a:prstGeom prst="actionButtonDocument">
              <a:avLst/>
            </a:prstGeom>
            <a:solidFill>
              <a:srgbClr val="F9BD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a:off x="4783371" y="3747086"/>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741622" y="3796864"/>
              <a:ext cx="790413" cy="253916"/>
            </a:xfrm>
            <a:prstGeom prst="rect">
              <a:avLst/>
            </a:prstGeom>
            <a:noFill/>
          </p:spPr>
          <p:txBody>
            <a:bodyPr wrap="none" rtlCol="0">
              <a:spAutoFit/>
            </a:bodyPr>
            <a:lstStyle/>
            <a:p>
              <a:r>
                <a:rPr lang="en-US" sz="1050" dirty="0" smtClean="0"/>
                <a:t>Mapping</a:t>
              </a:r>
            </a:p>
          </p:txBody>
        </p:sp>
        <p:sp>
          <p:nvSpPr>
            <p:cNvPr id="42" name="Right Arrow 41"/>
            <p:cNvSpPr/>
            <p:nvPr/>
          </p:nvSpPr>
          <p:spPr>
            <a:xfrm>
              <a:off x="4813280" y="4577483"/>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4777451" y="4639995"/>
              <a:ext cx="790413" cy="253916"/>
            </a:xfrm>
            <a:prstGeom prst="rect">
              <a:avLst/>
            </a:prstGeom>
            <a:noFill/>
          </p:spPr>
          <p:txBody>
            <a:bodyPr wrap="none" rtlCol="0">
              <a:spAutoFit/>
            </a:bodyPr>
            <a:lstStyle/>
            <a:p>
              <a:r>
                <a:rPr lang="en-US" sz="1050" dirty="0" smtClean="0"/>
                <a:t>Mapping</a:t>
              </a:r>
            </a:p>
          </p:txBody>
        </p:sp>
        <p:sp>
          <p:nvSpPr>
            <p:cNvPr id="44" name="Right Arrow 43"/>
            <p:cNvSpPr/>
            <p:nvPr/>
          </p:nvSpPr>
          <p:spPr>
            <a:xfrm>
              <a:off x="6584692" y="3671840"/>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Arrow 44"/>
            <p:cNvSpPr/>
            <p:nvPr/>
          </p:nvSpPr>
          <p:spPr>
            <a:xfrm>
              <a:off x="6581483" y="4091674"/>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Arrow 45"/>
            <p:cNvSpPr/>
            <p:nvPr/>
          </p:nvSpPr>
          <p:spPr>
            <a:xfrm>
              <a:off x="6581483" y="4530530"/>
              <a:ext cx="718754" cy="37894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ight Arrow 46"/>
            <p:cNvSpPr/>
            <p:nvPr/>
          </p:nvSpPr>
          <p:spPr>
            <a:xfrm rot="19886360">
              <a:off x="4479644" y="1620010"/>
              <a:ext cx="718754" cy="37894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rot="1034171">
              <a:off x="4534444" y="2152800"/>
              <a:ext cx="718754" cy="37894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5398552" y="617381"/>
              <a:ext cx="2128891" cy="738664"/>
            </a:xfrm>
            <a:prstGeom prst="rect">
              <a:avLst/>
            </a:prstGeom>
            <a:noFill/>
          </p:spPr>
          <p:txBody>
            <a:bodyPr wrap="square" rtlCol="0">
              <a:spAutoFit/>
            </a:bodyPr>
            <a:lstStyle/>
            <a:p>
              <a:r>
                <a:rPr lang="en-US" sz="1400" dirty="0" smtClean="0"/>
                <a:t>UML to Data Schema Mappings </a:t>
              </a:r>
            </a:p>
            <a:p>
              <a:r>
                <a:rPr lang="en-US" sz="1400" dirty="0" smtClean="0"/>
                <a:t>Guidelines</a:t>
              </a:r>
            </a:p>
          </p:txBody>
        </p:sp>
        <p:pic>
          <p:nvPicPr>
            <p:cNvPr id="50" name="Picture 3" descr="C:\Users\jjewitt\AppData\Local\Microsoft\Windows\Temporary Internet Files\Content.IE5\E1B03BJA\textbook-icon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7873" y="2101537"/>
              <a:ext cx="795126" cy="526011"/>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3" descr="C:\Users\jjewitt\AppData\Local\Microsoft\Windows\Temporary Internet Files\Content.IE5\E1B03BJA\textbook-icon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3839" y="2111202"/>
              <a:ext cx="795126" cy="526011"/>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3" descr="C:\Users\jjewitt\AppData\Local\Microsoft\Windows\Temporary Internet Files\Content.IE5\E1B03BJA\textbook-icon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8279" y="2101536"/>
              <a:ext cx="795126" cy="526011"/>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3" descr="C:\Users\jjewitt\AppData\Local\Microsoft\Windows\Temporary Internet Files\Content.IE5\E1B03BJA\textbook-icon3[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0036" y="1436936"/>
              <a:ext cx="950221" cy="628614"/>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5840166" y="1516982"/>
              <a:ext cx="671341" cy="400110"/>
            </a:xfrm>
            <a:prstGeom prst="rect">
              <a:avLst/>
            </a:prstGeom>
            <a:noFill/>
          </p:spPr>
          <p:txBody>
            <a:bodyPr wrap="none" rtlCol="0">
              <a:spAutoFit/>
            </a:bodyPr>
            <a:lstStyle/>
            <a:p>
              <a:r>
                <a:rPr lang="en-US" sz="1000" dirty="0" smtClean="0"/>
                <a:t>UML to</a:t>
              </a:r>
            </a:p>
            <a:p>
              <a:r>
                <a:rPr lang="en-US" sz="1000" dirty="0" smtClean="0"/>
                <a:t>Yang</a:t>
              </a:r>
              <a:endParaRPr lang="en-US" sz="1000" dirty="0"/>
            </a:p>
          </p:txBody>
        </p:sp>
        <p:pic>
          <p:nvPicPr>
            <p:cNvPr id="55" name="Picture 3" descr="C:\Users\jjewitt\AppData\Local\Microsoft\Windows\Temporary Internet Files\Content.IE5\E1B03BJA\textbook-icon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9753" y="2146163"/>
              <a:ext cx="990504" cy="655263"/>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p:cNvSpPr txBox="1"/>
            <p:nvPr/>
          </p:nvSpPr>
          <p:spPr>
            <a:xfrm>
              <a:off x="5887409" y="2227438"/>
              <a:ext cx="671341" cy="400110"/>
            </a:xfrm>
            <a:prstGeom prst="rect">
              <a:avLst/>
            </a:prstGeom>
            <a:noFill/>
          </p:spPr>
          <p:txBody>
            <a:bodyPr wrap="none" rtlCol="0">
              <a:spAutoFit/>
            </a:bodyPr>
            <a:lstStyle/>
            <a:p>
              <a:r>
                <a:rPr lang="en-US" sz="1000" dirty="0" smtClean="0"/>
                <a:t>UML to</a:t>
              </a:r>
            </a:p>
            <a:p>
              <a:r>
                <a:rPr lang="en-US" sz="1000" dirty="0" smtClean="0"/>
                <a:t>JSON</a:t>
              </a:r>
              <a:endParaRPr lang="en-US" sz="1000" dirty="0"/>
            </a:p>
          </p:txBody>
        </p:sp>
        <p:sp>
          <p:nvSpPr>
            <p:cNvPr id="57" name="Right Arrow 56"/>
            <p:cNvSpPr/>
            <p:nvPr/>
          </p:nvSpPr>
          <p:spPr>
            <a:xfrm>
              <a:off x="6625401" y="1527567"/>
              <a:ext cx="718754" cy="37894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p:cNvSpPr/>
            <p:nvPr/>
          </p:nvSpPr>
          <p:spPr>
            <a:xfrm>
              <a:off x="6625401" y="2235000"/>
              <a:ext cx="718754" cy="378940"/>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4899" y="1399313"/>
              <a:ext cx="652950" cy="553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3688" y="2152973"/>
              <a:ext cx="698117" cy="592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 name="Rounded Rectangle 60"/>
            <p:cNvSpPr/>
            <p:nvPr/>
          </p:nvSpPr>
          <p:spPr>
            <a:xfrm>
              <a:off x="434062" y="5585741"/>
              <a:ext cx="8392301" cy="65991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2" name="Picture 3" descr="C:\Users\jjewitt\AppData\Local\Microsoft\Windows\Temporary Internet Files\Content.IE5\E1B03BJA\textbook-icon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58" y="5652690"/>
              <a:ext cx="795126" cy="526011"/>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2217304" y="5870924"/>
              <a:ext cx="5353033" cy="307777"/>
            </a:xfrm>
            <a:prstGeom prst="rect">
              <a:avLst/>
            </a:prstGeom>
            <a:noFill/>
          </p:spPr>
          <p:txBody>
            <a:bodyPr wrap="none" rtlCol="0">
              <a:spAutoFit/>
            </a:bodyPr>
            <a:lstStyle/>
            <a:p>
              <a:r>
                <a:rPr lang="en-US" sz="1400" dirty="0" smtClean="0"/>
                <a:t>UML Modeling &amp; Interface Development Process Document</a:t>
              </a:r>
              <a:endParaRPr lang="en-US" sz="1400" dirty="0"/>
            </a:p>
          </p:txBody>
        </p:sp>
        <p:sp>
          <p:nvSpPr>
            <p:cNvPr id="64" name="Right Arrow 63"/>
            <p:cNvSpPr/>
            <p:nvPr/>
          </p:nvSpPr>
          <p:spPr>
            <a:xfrm rot="16200000">
              <a:off x="2371788" y="5258473"/>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Arrow 64"/>
            <p:cNvSpPr/>
            <p:nvPr/>
          </p:nvSpPr>
          <p:spPr>
            <a:xfrm rot="16200000">
              <a:off x="4978169" y="5247902"/>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Arrow 65"/>
            <p:cNvSpPr/>
            <p:nvPr/>
          </p:nvSpPr>
          <p:spPr>
            <a:xfrm rot="16200000">
              <a:off x="6636061" y="5247758"/>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66"/>
            <p:cNvSpPr/>
            <p:nvPr/>
          </p:nvSpPr>
          <p:spPr>
            <a:xfrm rot="16200000">
              <a:off x="3772468" y="5261668"/>
              <a:ext cx="609600" cy="44679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Action Button: Document 67">
              <a:hlinkClick r:id="" action="ppaction://noaction" highlightClick="1"/>
            </p:cNvPr>
            <p:cNvSpPr/>
            <p:nvPr/>
          </p:nvSpPr>
          <p:spPr>
            <a:xfrm>
              <a:off x="1056212" y="3796864"/>
              <a:ext cx="605171" cy="530913"/>
            </a:xfrm>
            <a:prstGeom prst="actionButton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1056213" y="4299411"/>
              <a:ext cx="738023" cy="307777"/>
            </a:xfrm>
            <a:prstGeom prst="rect">
              <a:avLst/>
            </a:prstGeom>
            <a:noFill/>
          </p:spPr>
          <p:txBody>
            <a:bodyPr wrap="none" rtlCol="0">
              <a:spAutoFit/>
            </a:bodyPr>
            <a:lstStyle/>
            <a:p>
              <a:r>
                <a:rPr lang="en-US" sz="1400" dirty="0" smtClean="0"/>
                <a:t>Process</a:t>
              </a:r>
              <a:endParaRPr lang="en-US" sz="1400" dirty="0"/>
            </a:p>
          </p:txBody>
        </p:sp>
      </p:grpSp>
    </p:spTree>
    <p:extLst>
      <p:ext uri="{BB962C8B-B14F-4D97-AF65-F5344CB8AC3E}">
        <p14:creationId xmlns:p14="http://schemas.microsoft.com/office/powerpoint/2010/main" val="1419763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9142965" cy="952499"/>
          </a:xfrm>
        </p:spPr>
        <p:txBody>
          <a:bodyPr/>
          <a:lstStyle/>
          <a:p>
            <a:pPr algn="ctr"/>
            <a:r>
              <a:rPr lang="en-US" sz="4000" dirty="0" smtClean="0"/>
              <a:t>LSO Reference Architecture and Framework</a:t>
            </a:r>
            <a:endParaRPr lang="en-US" sz="4000" dirty="0"/>
          </a:p>
        </p:txBody>
      </p:sp>
      <p:sp>
        <p:nvSpPr>
          <p:cNvPr id="3" name="Content Placeholder 2"/>
          <p:cNvSpPr>
            <a:spLocks noGrp="1"/>
          </p:cNvSpPr>
          <p:nvPr>
            <p:ph idx="1"/>
          </p:nvPr>
        </p:nvSpPr>
        <p:spPr>
          <a:xfrm>
            <a:off x="0" y="952499"/>
            <a:ext cx="9142965" cy="3907807"/>
          </a:xfrm>
        </p:spPr>
        <p:txBody>
          <a:bodyPr/>
          <a:lstStyle/>
          <a:p>
            <a:pPr marL="0" indent="0" algn="ctr">
              <a:buNone/>
            </a:pPr>
            <a:endParaRPr lang="en-US" sz="3200" dirty="0" smtClean="0"/>
          </a:p>
          <a:p>
            <a:pPr marL="0" indent="0" algn="ctr">
              <a:buNone/>
            </a:pPr>
            <a:r>
              <a:rPr lang="en-US" sz="3200" dirty="0" smtClean="0"/>
              <a:t>Expresses </a:t>
            </a:r>
            <a:r>
              <a:rPr lang="en-US" sz="3200" dirty="0"/>
              <a:t>the vision of the MEF LSO capabilities</a:t>
            </a:r>
          </a:p>
          <a:p>
            <a:pPr marL="0" indent="0" algn="ctr">
              <a:buNone/>
            </a:pPr>
            <a:endParaRPr lang="en-US" sz="3200" dirty="0" smtClean="0"/>
          </a:p>
          <a:p>
            <a:pPr marL="0" indent="0" algn="ctr">
              <a:buNone/>
            </a:pPr>
            <a:r>
              <a:rPr lang="en-US" sz="3200" dirty="0" smtClean="0"/>
              <a:t>Characterizes management and control domains/entities that enable LSO capabilities</a:t>
            </a:r>
          </a:p>
          <a:p>
            <a:pPr marL="0" indent="0" algn="ctr">
              <a:buNone/>
            </a:pPr>
            <a:endParaRPr lang="en-US" sz="3200" dirty="0"/>
          </a:p>
          <a:p>
            <a:pPr marL="0" indent="0" algn="ctr">
              <a:buNone/>
            </a:pPr>
            <a:r>
              <a:rPr lang="en-US" sz="3200" dirty="0"/>
              <a:t>Layered architecture</a:t>
            </a:r>
          </a:p>
          <a:p>
            <a:pPr marL="0" indent="0" algn="ctr">
              <a:buNone/>
            </a:pPr>
            <a:endParaRPr lang="en-US" sz="3200" dirty="0" smtClean="0"/>
          </a:p>
          <a:p>
            <a:pPr marL="0" indent="0" algn="ctr">
              <a:buNone/>
            </a:pPr>
            <a:endParaRPr lang="en-US" sz="1800" dirty="0" smtClean="0"/>
          </a:p>
        </p:txBody>
      </p:sp>
      <p:sp>
        <p:nvSpPr>
          <p:cNvPr id="4" name="Slide Number Placeholder 3"/>
          <p:cNvSpPr>
            <a:spLocks noGrp="1"/>
          </p:cNvSpPr>
          <p:nvPr>
            <p:ph type="sldNum" sz="quarter" idx="12"/>
          </p:nvPr>
        </p:nvSpPr>
        <p:spPr/>
        <p:txBody>
          <a:bodyPr/>
          <a:lstStyle/>
          <a:p>
            <a:fld id="{6B71981B-747E-FC42-A9CB-4FBC300A3530}" type="slidenum">
              <a:rPr lang="en-US" smtClean="0"/>
              <a:pPr/>
              <a:t>12</a:t>
            </a:fld>
            <a:endParaRPr lang="en-US" dirty="0"/>
          </a:p>
        </p:txBody>
      </p:sp>
    </p:spTree>
    <p:extLst>
      <p:ext uri="{BB962C8B-B14F-4D97-AF65-F5344CB8AC3E}">
        <p14:creationId xmlns:p14="http://schemas.microsoft.com/office/powerpoint/2010/main" val="1945467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36" y="0"/>
            <a:ext cx="9142964" cy="952499"/>
          </a:xfrm>
        </p:spPr>
        <p:txBody>
          <a:bodyPr/>
          <a:lstStyle/>
          <a:p>
            <a:pPr algn="ctr"/>
            <a:r>
              <a:rPr lang="en-US" sz="4000" dirty="0" smtClean="0"/>
              <a:t>LSO Reference Architecture and Framework</a:t>
            </a:r>
            <a:endParaRPr lang="en-US" sz="4000" dirty="0"/>
          </a:p>
        </p:txBody>
      </p:sp>
      <p:sp>
        <p:nvSpPr>
          <p:cNvPr id="3" name="Content Placeholder 2"/>
          <p:cNvSpPr>
            <a:spLocks noGrp="1"/>
          </p:cNvSpPr>
          <p:nvPr>
            <p:ph idx="1"/>
          </p:nvPr>
        </p:nvSpPr>
        <p:spPr>
          <a:xfrm>
            <a:off x="1035" y="1113182"/>
            <a:ext cx="9142965" cy="4128786"/>
          </a:xfrm>
        </p:spPr>
        <p:txBody>
          <a:bodyPr/>
          <a:lstStyle/>
          <a:p>
            <a:pPr marL="0" indent="0" algn="ctr">
              <a:buNone/>
            </a:pPr>
            <a:endParaRPr lang="en-US" sz="1800" dirty="0" smtClean="0"/>
          </a:p>
          <a:p>
            <a:pPr marL="0" indent="0" algn="ctr">
              <a:buNone/>
            </a:pPr>
            <a:r>
              <a:rPr lang="en-US" sz="3200" b="1" i="1" dirty="0"/>
              <a:t>Management </a:t>
            </a:r>
            <a:r>
              <a:rPr lang="en-US" sz="3200" b="1" i="1" dirty="0" smtClean="0"/>
              <a:t>Interface Reference </a:t>
            </a:r>
            <a:r>
              <a:rPr lang="en-US" sz="3200" b="1" i="1" smtClean="0"/>
              <a:t>Points </a:t>
            </a:r>
            <a:r>
              <a:rPr lang="en-US" sz="3200" smtClean="0"/>
              <a:t>specify </a:t>
            </a:r>
            <a:r>
              <a:rPr lang="en-US" sz="3200" dirty="0"/>
              <a:t>interactions between </a:t>
            </a:r>
            <a:r>
              <a:rPr lang="en-US" sz="3200"/>
              <a:t>LSO </a:t>
            </a:r>
            <a:r>
              <a:rPr lang="en-US" sz="3200" smtClean="0"/>
              <a:t>components</a:t>
            </a:r>
            <a:endParaRPr lang="en-US" sz="3200" dirty="0" smtClean="0"/>
          </a:p>
          <a:p>
            <a:pPr marL="0" indent="0" algn="ctr">
              <a:buNone/>
            </a:pPr>
            <a:endParaRPr lang="en-US" sz="3200" dirty="0"/>
          </a:p>
          <a:p>
            <a:pPr marL="0" indent="0" algn="ctr">
              <a:buNone/>
            </a:pPr>
            <a:r>
              <a:rPr lang="en-US" sz="3200" b="1" i="1" dirty="0" smtClean="0"/>
              <a:t>High level operational threads</a:t>
            </a:r>
            <a:r>
              <a:rPr lang="en-US" sz="3200" dirty="0" smtClean="0"/>
              <a:t> describe orchestrated Connectivity Service behavior and interactions among management entities</a:t>
            </a:r>
          </a:p>
        </p:txBody>
      </p:sp>
      <p:sp>
        <p:nvSpPr>
          <p:cNvPr id="4" name="Slide Number Placeholder 3"/>
          <p:cNvSpPr>
            <a:spLocks noGrp="1"/>
          </p:cNvSpPr>
          <p:nvPr>
            <p:ph type="sldNum" sz="quarter" idx="12"/>
          </p:nvPr>
        </p:nvSpPr>
        <p:spPr/>
        <p:txBody>
          <a:bodyPr/>
          <a:lstStyle/>
          <a:p>
            <a:fld id="{6B71981B-747E-FC42-A9CB-4FBC300A3530}" type="slidenum">
              <a:rPr lang="en-US" smtClean="0"/>
              <a:pPr/>
              <a:t>13</a:t>
            </a:fld>
            <a:endParaRPr lang="en-US" dirty="0"/>
          </a:p>
        </p:txBody>
      </p:sp>
    </p:spTree>
    <p:extLst>
      <p:ext uri="{BB962C8B-B14F-4D97-AF65-F5344CB8AC3E}">
        <p14:creationId xmlns:p14="http://schemas.microsoft.com/office/powerpoint/2010/main" val="2064242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 name="Group 81"/>
          <p:cNvGrpSpPr>
            <a:grpSpLocks noChangeAspect="1"/>
          </p:cNvGrpSpPr>
          <p:nvPr/>
        </p:nvGrpSpPr>
        <p:grpSpPr>
          <a:xfrm>
            <a:off x="1912717" y="526771"/>
            <a:ext cx="6434162" cy="4656684"/>
            <a:chOff x="0" y="13725"/>
            <a:chExt cx="9144000" cy="6617910"/>
          </a:xfrm>
        </p:grpSpPr>
        <p:sp>
          <p:nvSpPr>
            <p:cNvPr id="215" name="Rectangle 214"/>
            <p:cNvSpPr/>
            <p:nvPr/>
          </p:nvSpPr>
          <p:spPr>
            <a:xfrm>
              <a:off x="0" y="13725"/>
              <a:ext cx="9144000" cy="6388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E</a:t>
              </a:r>
              <a:endParaRPr lang="en-US" sz="900" dirty="0"/>
            </a:p>
          </p:txBody>
        </p:sp>
        <p:sp>
          <p:nvSpPr>
            <p:cNvPr id="216" name="Rounded Rectangle 215"/>
            <p:cNvSpPr/>
            <p:nvPr/>
          </p:nvSpPr>
          <p:spPr>
            <a:xfrm>
              <a:off x="1951566" y="1034356"/>
              <a:ext cx="4115021" cy="5222245"/>
            </a:xfrm>
            <a:prstGeom prst="roundRect">
              <a:avLst>
                <a:gd name="adj" fmla="val 791"/>
              </a:avLst>
            </a:prstGeom>
            <a:solidFill>
              <a:srgbClr val="D7D9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p>
          </p:txBody>
        </p:sp>
        <p:sp>
          <p:nvSpPr>
            <p:cNvPr id="217" name="Rounded Rectangle 216"/>
            <p:cNvSpPr/>
            <p:nvPr/>
          </p:nvSpPr>
          <p:spPr>
            <a:xfrm>
              <a:off x="6127115" y="1024893"/>
              <a:ext cx="2922690" cy="5315853"/>
            </a:xfrm>
            <a:prstGeom prst="roundRect">
              <a:avLst>
                <a:gd name="adj" fmla="val 1999"/>
              </a:avLst>
            </a:prstGeom>
            <a:solidFill>
              <a:srgbClr val="F9E4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218" name="Rounded Rectangle 217"/>
            <p:cNvSpPr/>
            <p:nvPr/>
          </p:nvSpPr>
          <p:spPr>
            <a:xfrm>
              <a:off x="244436" y="1034356"/>
              <a:ext cx="1643631" cy="5284231"/>
            </a:xfrm>
            <a:prstGeom prst="roundRect">
              <a:avLst>
                <a:gd name="adj" fmla="val 1999"/>
              </a:avLst>
            </a:prstGeom>
            <a:solidFill>
              <a:srgbClr val="C9EA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pic>
          <p:nvPicPr>
            <p:cNvPr id="219" name="Picture 218" descr="LSO_fig7-02.png"/>
            <p:cNvPicPr>
              <a:picLocks/>
            </p:cNvPicPr>
            <p:nvPr/>
          </p:nvPicPr>
          <p:blipFill>
            <a:blip r:embed="rId3" cstate="print"/>
            <a:stretch>
              <a:fillRect/>
            </a:stretch>
          </p:blipFill>
          <p:spPr>
            <a:xfrm>
              <a:off x="78216" y="5126426"/>
              <a:ext cx="9065784" cy="1505209"/>
            </a:xfrm>
            <a:prstGeom prst="rect">
              <a:avLst/>
            </a:prstGeom>
            <a:effectLst>
              <a:outerShdw blurRad="342900" dist="38100" dir="2700000">
                <a:srgbClr val="000000">
                  <a:alpha val="13000"/>
                </a:srgbClr>
              </a:outerShdw>
            </a:effectLst>
          </p:spPr>
        </p:pic>
        <p:sp>
          <p:nvSpPr>
            <p:cNvPr id="220" name="TextBox 219"/>
            <p:cNvSpPr txBox="1"/>
            <p:nvPr/>
          </p:nvSpPr>
          <p:spPr>
            <a:xfrm>
              <a:off x="2133600" y="1072633"/>
              <a:ext cx="3810000" cy="304800"/>
            </a:xfrm>
            <a:prstGeom prst="rect">
              <a:avLst/>
            </a:prstGeom>
            <a:noFill/>
          </p:spPr>
          <p:txBody>
            <a:bodyPr wrap="square" lIns="0" tIns="0" rIns="0" bIns="0" rtlCol="0">
              <a:noAutofit/>
            </a:bodyPr>
            <a:lstStyle/>
            <a:p>
              <a:pPr algn="ctr"/>
              <a:r>
                <a:rPr lang="en-US" sz="800" b="1" dirty="0" smtClean="0">
                  <a:solidFill>
                    <a:srgbClr val="2C397F">
                      <a:alpha val="72000"/>
                    </a:srgbClr>
                  </a:solidFill>
                </a:rPr>
                <a:t>SP Domain</a:t>
              </a:r>
              <a:endParaRPr lang="en-US" sz="800" b="1" dirty="0">
                <a:solidFill>
                  <a:srgbClr val="2C397F">
                    <a:alpha val="72000"/>
                  </a:srgbClr>
                </a:solidFill>
              </a:endParaRPr>
            </a:p>
          </p:txBody>
        </p:sp>
        <p:sp>
          <p:nvSpPr>
            <p:cNvPr id="221" name="TextBox 220"/>
            <p:cNvSpPr txBox="1"/>
            <p:nvPr/>
          </p:nvSpPr>
          <p:spPr>
            <a:xfrm>
              <a:off x="143931" y="1072633"/>
              <a:ext cx="1827867" cy="278015"/>
            </a:xfrm>
            <a:prstGeom prst="rect">
              <a:avLst/>
            </a:prstGeom>
            <a:noFill/>
          </p:spPr>
          <p:txBody>
            <a:bodyPr wrap="square" lIns="0" tIns="0" rIns="0" bIns="0" rtlCol="0">
              <a:noAutofit/>
            </a:bodyPr>
            <a:lstStyle/>
            <a:p>
              <a:pPr algn="ctr"/>
              <a:r>
                <a:rPr lang="en-US" sz="800" b="1" dirty="0" smtClean="0">
                  <a:solidFill>
                    <a:srgbClr val="206F9A">
                      <a:alpha val="81000"/>
                    </a:srgbClr>
                  </a:solidFill>
                </a:rPr>
                <a:t>Customer Domain</a:t>
              </a:r>
              <a:endParaRPr lang="en-US" sz="800" b="1" dirty="0">
                <a:solidFill>
                  <a:srgbClr val="206F9A">
                    <a:alpha val="81000"/>
                  </a:srgbClr>
                </a:solidFill>
              </a:endParaRPr>
            </a:p>
          </p:txBody>
        </p:sp>
        <p:sp>
          <p:nvSpPr>
            <p:cNvPr id="222" name="TextBox 221"/>
            <p:cNvSpPr txBox="1"/>
            <p:nvPr/>
          </p:nvSpPr>
          <p:spPr>
            <a:xfrm>
              <a:off x="6120666" y="1072633"/>
              <a:ext cx="2759553" cy="309476"/>
            </a:xfrm>
            <a:prstGeom prst="rect">
              <a:avLst/>
            </a:prstGeom>
            <a:noFill/>
          </p:spPr>
          <p:txBody>
            <a:bodyPr wrap="square" lIns="0" tIns="0" rIns="0" bIns="0" rtlCol="0">
              <a:noAutofit/>
            </a:bodyPr>
            <a:lstStyle/>
            <a:p>
              <a:pPr algn="ctr"/>
              <a:r>
                <a:rPr lang="en-US" sz="800" b="1" dirty="0" smtClean="0">
                  <a:solidFill>
                    <a:schemeClr val="tx1">
                      <a:lumMod val="75000"/>
                      <a:lumOff val="25000"/>
                      <a:alpha val="68000"/>
                    </a:schemeClr>
                  </a:solidFill>
                </a:rPr>
                <a:t>Partner Domain</a:t>
              </a:r>
              <a:endParaRPr lang="en-US" sz="800" b="1" dirty="0">
                <a:solidFill>
                  <a:schemeClr val="tx1">
                    <a:lumMod val="75000"/>
                    <a:lumOff val="25000"/>
                    <a:alpha val="68000"/>
                  </a:schemeClr>
                </a:solidFill>
              </a:endParaRPr>
            </a:p>
          </p:txBody>
        </p:sp>
        <p:sp>
          <p:nvSpPr>
            <p:cNvPr id="223" name="TextBox 222"/>
            <p:cNvSpPr txBox="1"/>
            <p:nvPr/>
          </p:nvSpPr>
          <p:spPr>
            <a:xfrm>
              <a:off x="2556646" y="6153694"/>
              <a:ext cx="3124200" cy="304800"/>
            </a:xfrm>
            <a:prstGeom prst="rect">
              <a:avLst/>
            </a:prstGeom>
            <a:noFill/>
          </p:spPr>
          <p:txBody>
            <a:bodyPr wrap="square" lIns="0" tIns="0" rIns="0" bIns="0" rtlCol="0">
              <a:noAutofit/>
            </a:bodyPr>
            <a:lstStyle/>
            <a:p>
              <a:pPr algn="ctr">
                <a:lnSpc>
                  <a:spcPct val="86000"/>
                </a:lnSpc>
              </a:pPr>
              <a:r>
                <a:rPr lang="en-US" sz="800" b="1" dirty="0" smtClean="0">
                  <a:solidFill>
                    <a:schemeClr val="tx1">
                      <a:lumMod val="75000"/>
                      <a:lumOff val="25000"/>
                    </a:schemeClr>
                  </a:solidFill>
                </a:rPr>
                <a:t>Network Infrastructure</a:t>
              </a:r>
              <a:endParaRPr lang="en-US" sz="800" b="1" dirty="0">
                <a:solidFill>
                  <a:schemeClr val="tx1">
                    <a:lumMod val="75000"/>
                    <a:lumOff val="25000"/>
                  </a:schemeClr>
                </a:solidFill>
              </a:endParaRPr>
            </a:p>
          </p:txBody>
        </p:sp>
        <p:sp>
          <p:nvSpPr>
            <p:cNvPr id="224" name="Rounded Rectangle 223"/>
            <p:cNvSpPr/>
            <p:nvPr/>
          </p:nvSpPr>
          <p:spPr>
            <a:xfrm>
              <a:off x="397775" y="2214680"/>
              <a:ext cx="1414272" cy="607160"/>
            </a:xfrm>
            <a:prstGeom prst="roundRect">
              <a:avLst>
                <a:gd name="adj" fmla="val 11491"/>
              </a:avLst>
            </a:prstGeom>
            <a:solidFill>
              <a:srgbClr val="79CDE9">
                <a:alpha val="65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smtClean="0">
                  <a:solidFill>
                    <a:schemeClr val="tx1"/>
                  </a:solidFill>
                </a:rPr>
                <a:t>Customer</a:t>
              </a:r>
            </a:p>
            <a:p>
              <a:pPr algn="ctr"/>
              <a:r>
                <a:rPr lang="en-US" sz="700" b="1" dirty="0" smtClean="0">
                  <a:solidFill>
                    <a:schemeClr val="tx1"/>
                  </a:solidFill>
                </a:rPr>
                <a:t>Application Coordinator</a:t>
              </a:r>
              <a:endParaRPr lang="en-US" sz="700" b="1" dirty="0">
                <a:solidFill>
                  <a:schemeClr val="tx1"/>
                </a:solidFill>
              </a:endParaRPr>
            </a:p>
          </p:txBody>
        </p:sp>
        <p:grpSp>
          <p:nvGrpSpPr>
            <p:cNvPr id="225" name="Group 71"/>
            <p:cNvGrpSpPr/>
            <p:nvPr/>
          </p:nvGrpSpPr>
          <p:grpSpPr>
            <a:xfrm>
              <a:off x="2927291" y="4654555"/>
              <a:ext cx="2517648" cy="533400"/>
              <a:chOff x="2895600" y="4038600"/>
              <a:chExt cx="2590800" cy="533400"/>
            </a:xfrm>
          </p:grpSpPr>
          <p:sp>
            <p:nvSpPr>
              <p:cNvPr id="271" name="Rounded Rectangle 34"/>
              <p:cNvSpPr/>
              <p:nvPr/>
            </p:nvSpPr>
            <p:spPr>
              <a:xfrm>
                <a:off x="2895600" y="4038600"/>
                <a:ext cx="2590800"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339725" algn="ctr">
                  <a:lnSpc>
                    <a:spcPct val="90000"/>
                  </a:lnSpc>
                </a:pPr>
                <a:r>
                  <a:rPr lang="en-US" sz="700" b="1" dirty="0" smtClean="0">
                    <a:solidFill>
                      <a:schemeClr val="bg1"/>
                    </a:solidFill>
                  </a:rPr>
                  <a:t>Element  Control </a:t>
                </a:r>
                <a:br>
                  <a:rPr lang="en-US" sz="700" b="1" dirty="0" smtClean="0">
                    <a:solidFill>
                      <a:schemeClr val="bg1"/>
                    </a:solidFill>
                  </a:rPr>
                </a:br>
                <a:r>
                  <a:rPr lang="en-US" sz="700" b="1" dirty="0" smtClean="0">
                    <a:solidFill>
                      <a:schemeClr val="bg1"/>
                    </a:solidFill>
                  </a:rPr>
                  <a:t>and Management</a:t>
                </a:r>
                <a:endParaRPr lang="en-US" sz="700" b="1" dirty="0">
                  <a:solidFill>
                    <a:schemeClr val="bg1"/>
                  </a:solidFill>
                </a:endParaRPr>
              </a:p>
            </p:txBody>
          </p:sp>
          <p:pic>
            <p:nvPicPr>
              <p:cNvPr id="272" name="Picture 35" descr="LSO_fig6-02.png"/>
              <p:cNvPicPr>
                <a:picLocks noChangeAspect="1"/>
              </p:cNvPicPr>
              <p:nvPr/>
            </p:nvPicPr>
            <p:blipFill>
              <a:blip r:embed="rId4" cstate="print"/>
              <a:stretch>
                <a:fillRect/>
              </a:stretch>
            </p:blipFill>
            <p:spPr>
              <a:xfrm>
                <a:off x="3073778" y="4143889"/>
                <a:ext cx="416029" cy="319277"/>
              </a:xfrm>
              <a:prstGeom prst="rect">
                <a:avLst/>
              </a:prstGeom>
            </p:spPr>
          </p:pic>
        </p:grpSp>
        <p:sp>
          <p:nvSpPr>
            <p:cNvPr id="226" name="Rounded Rectangle 225"/>
            <p:cNvSpPr/>
            <p:nvPr/>
          </p:nvSpPr>
          <p:spPr>
            <a:xfrm>
              <a:off x="2927291" y="3883353"/>
              <a:ext cx="2517648"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460375" algn="ctr">
                <a:lnSpc>
                  <a:spcPct val="90000"/>
                </a:lnSpc>
              </a:pPr>
              <a:r>
                <a:rPr lang="en-US" sz="700" b="1" dirty="0" smtClean="0">
                  <a:solidFill>
                    <a:schemeClr val="bg1"/>
                  </a:solidFill>
                </a:rPr>
                <a:t>Infrastructure Control </a:t>
              </a:r>
              <a:br>
                <a:rPr lang="en-US" sz="700" b="1" dirty="0" smtClean="0">
                  <a:solidFill>
                    <a:schemeClr val="bg1"/>
                  </a:solidFill>
                </a:rPr>
              </a:br>
              <a:r>
                <a:rPr lang="en-US" sz="700" b="1" dirty="0" smtClean="0">
                  <a:solidFill>
                    <a:schemeClr val="bg1"/>
                  </a:solidFill>
                </a:rPr>
                <a:t>and Management</a:t>
              </a:r>
              <a:endParaRPr lang="en-US" sz="700" b="1" dirty="0">
                <a:solidFill>
                  <a:schemeClr val="bg1"/>
                </a:solidFill>
              </a:endParaRPr>
            </a:p>
          </p:txBody>
        </p:sp>
        <p:pic>
          <p:nvPicPr>
            <p:cNvPr id="227" name="Picture 226" descr="LSO_fig6-02.png"/>
            <p:cNvPicPr>
              <a:picLocks noChangeAspect="1"/>
            </p:cNvPicPr>
            <p:nvPr/>
          </p:nvPicPr>
          <p:blipFill>
            <a:blip r:embed="rId4" cstate="print"/>
            <a:stretch>
              <a:fillRect/>
            </a:stretch>
          </p:blipFill>
          <p:spPr>
            <a:xfrm>
              <a:off x="3107234" y="3988642"/>
              <a:ext cx="404282" cy="319277"/>
            </a:xfrm>
            <a:prstGeom prst="rect">
              <a:avLst/>
            </a:prstGeom>
          </p:spPr>
        </p:pic>
        <p:grpSp>
          <p:nvGrpSpPr>
            <p:cNvPr id="228" name="Group 90"/>
            <p:cNvGrpSpPr/>
            <p:nvPr/>
          </p:nvGrpSpPr>
          <p:grpSpPr>
            <a:xfrm>
              <a:off x="2927291" y="2925471"/>
              <a:ext cx="2517648" cy="533400"/>
              <a:chOff x="-2517648" y="3808475"/>
              <a:chExt cx="2517648" cy="533400"/>
            </a:xfrm>
          </p:grpSpPr>
          <p:sp>
            <p:nvSpPr>
              <p:cNvPr id="269" name="Rounded Rectangle 268"/>
              <p:cNvSpPr/>
              <p:nvPr/>
            </p:nvSpPr>
            <p:spPr>
              <a:xfrm>
                <a:off x="-2517648" y="3808475"/>
                <a:ext cx="2517648"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460375" algn="ctr">
                  <a:lnSpc>
                    <a:spcPct val="90000"/>
                  </a:lnSpc>
                </a:pPr>
                <a:r>
                  <a:rPr lang="en-US" sz="700" b="1" dirty="0" smtClean="0">
                    <a:solidFill>
                      <a:schemeClr val="bg1"/>
                    </a:solidFill>
                  </a:rPr>
                  <a:t>Service Orchestration Functionality</a:t>
                </a:r>
                <a:endParaRPr lang="en-US" sz="700" b="1" dirty="0">
                  <a:solidFill>
                    <a:schemeClr val="bg1"/>
                  </a:solidFill>
                </a:endParaRPr>
              </a:p>
            </p:txBody>
          </p:sp>
          <p:pic>
            <p:nvPicPr>
              <p:cNvPr id="270" name="Picture 269" descr="LSO_fig6-02.png"/>
              <p:cNvPicPr>
                <a:picLocks noChangeAspect="1"/>
              </p:cNvPicPr>
              <p:nvPr/>
            </p:nvPicPr>
            <p:blipFill>
              <a:blip r:embed="rId4" cstate="print"/>
              <a:stretch>
                <a:fillRect/>
              </a:stretch>
            </p:blipFill>
            <p:spPr>
              <a:xfrm>
                <a:off x="-2362687" y="3913764"/>
                <a:ext cx="404282" cy="319277"/>
              </a:xfrm>
              <a:prstGeom prst="rect">
                <a:avLst/>
              </a:prstGeom>
            </p:spPr>
          </p:pic>
        </p:grpSp>
        <p:grpSp>
          <p:nvGrpSpPr>
            <p:cNvPr id="229" name="Group 27"/>
            <p:cNvGrpSpPr/>
            <p:nvPr/>
          </p:nvGrpSpPr>
          <p:grpSpPr>
            <a:xfrm>
              <a:off x="4023478" y="3456736"/>
              <a:ext cx="833051" cy="455370"/>
              <a:chOff x="4023478" y="3166528"/>
              <a:chExt cx="833051" cy="815286"/>
            </a:xfrm>
          </p:grpSpPr>
          <p:cxnSp>
            <p:nvCxnSpPr>
              <p:cNvPr id="267" name="Straight Connector 31"/>
              <p:cNvCxnSpPr/>
              <p:nvPr/>
            </p:nvCxnSpPr>
            <p:spPr>
              <a:xfrm rot="5400000">
                <a:off x="3615835" y="3574171"/>
                <a:ext cx="815286" cy="0"/>
              </a:xfrm>
              <a:prstGeom prst="line">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sp>
            <p:nvSpPr>
              <p:cNvPr id="268" name="TextBox 267"/>
              <p:cNvSpPr txBox="1"/>
              <p:nvPr/>
            </p:nvSpPr>
            <p:spPr>
              <a:xfrm>
                <a:off x="4063776" y="3302410"/>
                <a:ext cx="792753" cy="228598"/>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Presto</a:t>
                </a:r>
              </a:p>
              <a:p>
                <a:pPr algn="ctr">
                  <a:lnSpc>
                    <a:spcPct val="86000"/>
                  </a:lnSpc>
                </a:pPr>
                <a:r>
                  <a:rPr lang="en-US" sz="900" b="1" cap="all" dirty="0" smtClean="0">
                    <a:solidFill>
                      <a:srgbClr val="800000"/>
                    </a:solidFill>
                  </a:rPr>
                  <a:t>(SOF:ICM)</a:t>
                </a:r>
              </a:p>
              <a:p>
                <a:pPr algn="ctr">
                  <a:lnSpc>
                    <a:spcPct val="86000"/>
                  </a:lnSpc>
                </a:pPr>
                <a:endParaRPr lang="en-US" sz="900" b="1" cap="all" dirty="0">
                  <a:solidFill>
                    <a:srgbClr val="800000"/>
                  </a:solidFill>
                </a:endParaRPr>
              </a:p>
            </p:txBody>
          </p:sp>
        </p:grpSp>
        <p:sp>
          <p:nvSpPr>
            <p:cNvPr id="230" name="TextBox 229"/>
            <p:cNvSpPr txBox="1"/>
            <p:nvPr/>
          </p:nvSpPr>
          <p:spPr>
            <a:xfrm>
              <a:off x="1743524" y="3020950"/>
              <a:ext cx="813122" cy="227685"/>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Allegro</a:t>
              </a:r>
            </a:p>
            <a:p>
              <a:pPr algn="ctr">
                <a:lnSpc>
                  <a:spcPct val="86000"/>
                </a:lnSpc>
              </a:pPr>
              <a:r>
                <a:rPr lang="en-US" sz="900" b="1" cap="all" dirty="0" smtClean="0">
                  <a:solidFill>
                    <a:srgbClr val="800000"/>
                  </a:solidFill>
                </a:rPr>
                <a:t>(CUS:SOF)</a:t>
              </a:r>
            </a:p>
            <a:p>
              <a:pPr algn="r">
                <a:lnSpc>
                  <a:spcPct val="86000"/>
                </a:lnSpc>
              </a:pPr>
              <a:endParaRPr lang="en-US" sz="900" b="1" cap="all" dirty="0">
                <a:solidFill>
                  <a:srgbClr val="800000"/>
                </a:solidFill>
              </a:endParaRPr>
            </a:p>
          </p:txBody>
        </p:sp>
        <p:sp>
          <p:nvSpPr>
            <p:cNvPr id="231" name="TextBox 230"/>
            <p:cNvSpPr txBox="1"/>
            <p:nvPr/>
          </p:nvSpPr>
          <p:spPr>
            <a:xfrm>
              <a:off x="4095546" y="2270991"/>
              <a:ext cx="780035" cy="228599"/>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LEGATO</a:t>
              </a:r>
            </a:p>
            <a:p>
              <a:pPr algn="ctr">
                <a:lnSpc>
                  <a:spcPct val="86000"/>
                </a:lnSpc>
              </a:pPr>
              <a:r>
                <a:rPr lang="en-US" sz="900" b="1" cap="all" dirty="0" smtClean="0">
                  <a:solidFill>
                    <a:srgbClr val="800000"/>
                  </a:solidFill>
                </a:rPr>
                <a:t>(BUS:SOF)</a:t>
              </a:r>
            </a:p>
            <a:p>
              <a:pPr algn="ctr">
                <a:lnSpc>
                  <a:spcPct val="86000"/>
                </a:lnSpc>
              </a:pPr>
              <a:endParaRPr lang="en-US" sz="900" b="1" cap="all" dirty="0">
                <a:solidFill>
                  <a:srgbClr val="800000"/>
                </a:solidFill>
              </a:endParaRPr>
            </a:p>
          </p:txBody>
        </p:sp>
        <p:sp>
          <p:nvSpPr>
            <p:cNvPr id="232" name="TextBox 231"/>
            <p:cNvSpPr txBox="1"/>
            <p:nvPr/>
          </p:nvSpPr>
          <p:spPr>
            <a:xfrm>
              <a:off x="1536200" y="1569725"/>
              <a:ext cx="1095022" cy="227685"/>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Cantata</a:t>
              </a:r>
            </a:p>
            <a:p>
              <a:pPr algn="ctr">
                <a:lnSpc>
                  <a:spcPct val="86000"/>
                </a:lnSpc>
              </a:pPr>
              <a:r>
                <a:rPr lang="en-US" sz="900" b="1" cap="all" dirty="0" smtClean="0">
                  <a:solidFill>
                    <a:srgbClr val="800000"/>
                  </a:solidFill>
                </a:rPr>
                <a:t>(CUS:BUS)</a:t>
              </a:r>
            </a:p>
            <a:p>
              <a:pPr algn="ctr">
                <a:lnSpc>
                  <a:spcPct val="86000"/>
                </a:lnSpc>
              </a:pPr>
              <a:endParaRPr lang="en-US" sz="900" b="1" cap="all" dirty="0">
                <a:solidFill>
                  <a:srgbClr val="731600"/>
                </a:solidFill>
              </a:endParaRPr>
            </a:p>
          </p:txBody>
        </p:sp>
        <p:grpSp>
          <p:nvGrpSpPr>
            <p:cNvPr id="233" name="Group 71"/>
            <p:cNvGrpSpPr/>
            <p:nvPr/>
          </p:nvGrpSpPr>
          <p:grpSpPr>
            <a:xfrm>
              <a:off x="6224374" y="4668921"/>
              <a:ext cx="2517648" cy="533400"/>
              <a:chOff x="2895600" y="4038600"/>
              <a:chExt cx="2590800" cy="533400"/>
            </a:xfrm>
          </p:grpSpPr>
          <p:sp>
            <p:nvSpPr>
              <p:cNvPr id="265" name="Rounded Rectangle 264"/>
              <p:cNvSpPr/>
              <p:nvPr/>
            </p:nvSpPr>
            <p:spPr>
              <a:xfrm>
                <a:off x="2895600" y="4038600"/>
                <a:ext cx="2590800"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395288" algn="ctr">
                  <a:lnSpc>
                    <a:spcPct val="90000"/>
                  </a:lnSpc>
                </a:pPr>
                <a:r>
                  <a:rPr lang="en-US" sz="700" b="1" dirty="0" smtClean="0">
                    <a:solidFill>
                      <a:schemeClr val="bg1"/>
                    </a:solidFill>
                  </a:rPr>
                  <a:t>Element  Control </a:t>
                </a:r>
                <a:br>
                  <a:rPr lang="en-US" sz="700" b="1" dirty="0" smtClean="0">
                    <a:solidFill>
                      <a:schemeClr val="bg1"/>
                    </a:solidFill>
                  </a:rPr>
                </a:br>
                <a:r>
                  <a:rPr lang="en-US" sz="700" b="1" dirty="0" smtClean="0">
                    <a:solidFill>
                      <a:schemeClr val="bg1"/>
                    </a:solidFill>
                  </a:rPr>
                  <a:t>and Management</a:t>
                </a:r>
                <a:endParaRPr lang="en-US" sz="700" b="1" dirty="0">
                  <a:solidFill>
                    <a:schemeClr val="bg1"/>
                  </a:solidFill>
                </a:endParaRPr>
              </a:p>
            </p:txBody>
          </p:sp>
          <p:pic>
            <p:nvPicPr>
              <p:cNvPr id="266" name="Picture 265" descr="LSO_fig6-02.png"/>
              <p:cNvPicPr>
                <a:picLocks noChangeAspect="1"/>
              </p:cNvPicPr>
              <p:nvPr/>
            </p:nvPicPr>
            <p:blipFill>
              <a:blip r:embed="rId4" cstate="print"/>
              <a:stretch>
                <a:fillRect/>
              </a:stretch>
            </p:blipFill>
            <p:spPr>
              <a:xfrm>
                <a:off x="3064308" y="4143889"/>
                <a:ext cx="416029" cy="319277"/>
              </a:xfrm>
              <a:prstGeom prst="rect">
                <a:avLst/>
              </a:prstGeom>
            </p:spPr>
          </p:pic>
        </p:grpSp>
        <p:grpSp>
          <p:nvGrpSpPr>
            <p:cNvPr id="234" name="Group 70"/>
            <p:cNvGrpSpPr/>
            <p:nvPr/>
          </p:nvGrpSpPr>
          <p:grpSpPr>
            <a:xfrm>
              <a:off x="6224374" y="3897719"/>
              <a:ext cx="2517648" cy="533400"/>
              <a:chOff x="2895600" y="3429000"/>
              <a:chExt cx="2590800" cy="533400"/>
            </a:xfrm>
          </p:grpSpPr>
          <p:sp>
            <p:nvSpPr>
              <p:cNvPr id="263" name="Rounded Rectangle 262"/>
              <p:cNvSpPr/>
              <p:nvPr/>
            </p:nvSpPr>
            <p:spPr>
              <a:xfrm>
                <a:off x="2895600" y="3429000"/>
                <a:ext cx="2590800"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460375" algn="ctr">
                  <a:lnSpc>
                    <a:spcPct val="90000"/>
                  </a:lnSpc>
                </a:pPr>
                <a:r>
                  <a:rPr lang="en-US" sz="700" b="1" dirty="0" smtClean="0">
                    <a:solidFill>
                      <a:schemeClr val="bg1"/>
                    </a:solidFill>
                  </a:rPr>
                  <a:t>Infrastructure Control </a:t>
                </a:r>
                <a:br>
                  <a:rPr lang="en-US" sz="700" b="1" dirty="0" smtClean="0">
                    <a:solidFill>
                      <a:schemeClr val="bg1"/>
                    </a:solidFill>
                  </a:rPr>
                </a:br>
                <a:r>
                  <a:rPr lang="en-US" sz="700" b="1" dirty="0" smtClean="0">
                    <a:solidFill>
                      <a:schemeClr val="bg1"/>
                    </a:solidFill>
                  </a:rPr>
                  <a:t>and Management</a:t>
                </a:r>
                <a:endParaRPr lang="en-US" sz="700" b="1" dirty="0">
                  <a:solidFill>
                    <a:schemeClr val="bg1"/>
                  </a:solidFill>
                </a:endParaRPr>
              </a:p>
            </p:txBody>
          </p:sp>
          <p:pic>
            <p:nvPicPr>
              <p:cNvPr id="264" name="Picture 263" descr="LSO_fig6-02.png"/>
              <p:cNvPicPr>
                <a:picLocks noChangeAspect="1"/>
              </p:cNvPicPr>
              <p:nvPr/>
            </p:nvPicPr>
            <p:blipFill>
              <a:blip r:embed="rId4" cstate="print"/>
              <a:stretch>
                <a:fillRect/>
              </a:stretch>
            </p:blipFill>
            <p:spPr>
              <a:xfrm>
                <a:off x="3045593" y="3534289"/>
                <a:ext cx="416029" cy="319277"/>
              </a:xfrm>
              <a:prstGeom prst="rect">
                <a:avLst/>
              </a:prstGeom>
            </p:spPr>
          </p:pic>
        </p:grpSp>
        <p:cxnSp>
          <p:nvCxnSpPr>
            <p:cNvPr id="235" name="Straight Connector 234"/>
            <p:cNvCxnSpPr/>
            <p:nvPr/>
          </p:nvCxnSpPr>
          <p:spPr>
            <a:xfrm>
              <a:off x="7543800" y="3462748"/>
              <a:ext cx="0" cy="431223"/>
            </a:xfrm>
            <a:prstGeom prst="line">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236" name="Shape 235"/>
            <p:cNvCxnSpPr>
              <a:endCxn id="224" idx="0"/>
            </p:cNvCxnSpPr>
            <p:nvPr/>
          </p:nvCxnSpPr>
          <p:spPr>
            <a:xfrm rot="10800000" flipV="1">
              <a:off x="1104912" y="1759310"/>
              <a:ext cx="2252769" cy="455370"/>
            </a:xfrm>
            <a:prstGeom prst="bentConnector2">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p:nvCxnSpPr>
          <p:spPr>
            <a:xfrm flipH="1">
              <a:off x="7531905" y="2098076"/>
              <a:ext cx="4968" cy="827395"/>
            </a:xfrm>
            <a:prstGeom prst="line">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pic>
          <p:nvPicPr>
            <p:cNvPr id="238" name="Picture 2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7356"/>
              <a:ext cx="2011312" cy="940288"/>
            </a:xfrm>
            <a:prstGeom prst="rect">
              <a:avLst/>
            </a:prstGeom>
          </p:spPr>
        </p:pic>
        <p:grpSp>
          <p:nvGrpSpPr>
            <p:cNvPr id="239" name="Group 28"/>
            <p:cNvGrpSpPr/>
            <p:nvPr/>
          </p:nvGrpSpPr>
          <p:grpSpPr>
            <a:xfrm>
              <a:off x="4022684" y="4406441"/>
              <a:ext cx="1535951" cy="261349"/>
              <a:chOff x="4022684" y="4483605"/>
              <a:chExt cx="1535951" cy="261349"/>
            </a:xfrm>
          </p:grpSpPr>
          <p:cxnSp>
            <p:nvCxnSpPr>
              <p:cNvPr id="261" name="Straight Connector 260"/>
              <p:cNvCxnSpPr/>
              <p:nvPr/>
            </p:nvCxnSpPr>
            <p:spPr>
              <a:xfrm rot="16200000" flipH="1">
                <a:off x="3892009" y="4614280"/>
                <a:ext cx="261349" cy="0"/>
              </a:xfrm>
              <a:prstGeom prst="line">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sp>
            <p:nvSpPr>
              <p:cNvPr id="262" name="TextBox 261"/>
              <p:cNvSpPr txBox="1"/>
              <p:nvPr/>
            </p:nvSpPr>
            <p:spPr>
              <a:xfrm>
                <a:off x="4151092" y="4497496"/>
                <a:ext cx="1407543" cy="221719"/>
              </a:xfrm>
              <a:prstGeom prst="rect">
                <a:avLst/>
              </a:prstGeom>
              <a:noFill/>
            </p:spPr>
            <p:txBody>
              <a:bodyPr wrap="square" lIns="0" tIns="45720" rIns="0" bIns="0" rtlCol="0">
                <a:noAutofit/>
              </a:bodyPr>
              <a:lstStyle/>
              <a:p>
                <a:pPr>
                  <a:lnSpc>
                    <a:spcPct val="86000"/>
                  </a:lnSpc>
                </a:pPr>
                <a:r>
                  <a:rPr lang="en-US" sz="900" b="1" cap="all" dirty="0" smtClean="0">
                    <a:solidFill>
                      <a:srgbClr val="800000"/>
                    </a:solidFill>
                  </a:rPr>
                  <a:t>ADAGIO (ICM:ECM)</a:t>
                </a:r>
              </a:p>
              <a:p>
                <a:pPr>
                  <a:lnSpc>
                    <a:spcPct val="86000"/>
                  </a:lnSpc>
                </a:pPr>
                <a:endParaRPr lang="en-US" sz="900" b="1" cap="all" dirty="0">
                  <a:solidFill>
                    <a:srgbClr val="800000"/>
                  </a:solidFill>
                </a:endParaRPr>
              </a:p>
            </p:txBody>
          </p:sp>
        </p:grpSp>
        <p:cxnSp>
          <p:nvCxnSpPr>
            <p:cNvPr id="240" name="Straight Connector 239"/>
            <p:cNvCxnSpPr/>
            <p:nvPr/>
          </p:nvCxnSpPr>
          <p:spPr>
            <a:xfrm rot="16200000" flipH="1">
              <a:off x="7394185" y="4551482"/>
              <a:ext cx="261349" cy="0"/>
            </a:xfrm>
            <a:prstGeom prst="line">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sp>
          <p:nvSpPr>
            <p:cNvPr id="241" name="TextBox 240"/>
            <p:cNvSpPr txBox="1"/>
            <p:nvPr/>
          </p:nvSpPr>
          <p:spPr>
            <a:xfrm>
              <a:off x="7510820" y="2242416"/>
              <a:ext cx="780035" cy="228599"/>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LEGATO</a:t>
              </a:r>
            </a:p>
            <a:p>
              <a:pPr algn="ctr">
                <a:lnSpc>
                  <a:spcPct val="86000"/>
                </a:lnSpc>
              </a:pPr>
              <a:r>
                <a:rPr lang="en-US" sz="900" b="1" cap="all" dirty="0" smtClean="0">
                  <a:solidFill>
                    <a:srgbClr val="800000"/>
                  </a:solidFill>
                </a:rPr>
                <a:t>(BUS:SOF)</a:t>
              </a:r>
            </a:p>
            <a:p>
              <a:pPr algn="ctr">
                <a:lnSpc>
                  <a:spcPct val="86000"/>
                </a:lnSpc>
              </a:pPr>
              <a:endParaRPr lang="en-US" sz="900" b="1" cap="all" dirty="0">
                <a:solidFill>
                  <a:srgbClr val="800000"/>
                </a:solidFill>
              </a:endParaRPr>
            </a:p>
          </p:txBody>
        </p:sp>
        <p:sp>
          <p:nvSpPr>
            <p:cNvPr id="242" name="TextBox 241"/>
            <p:cNvSpPr txBox="1"/>
            <p:nvPr/>
          </p:nvSpPr>
          <p:spPr>
            <a:xfrm>
              <a:off x="7554533" y="3491523"/>
              <a:ext cx="736322" cy="228598"/>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Presto</a:t>
              </a:r>
            </a:p>
            <a:p>
              <a:pPr algn="ctr">
                <a:lnSpc>
                  <a:spcPct val="86000"/>
                </a:lnSpc>
              </a:pPr>
              <a:r>
                <a:rPr lang="en-US" sz="900" b="1" cap="all" dirty="0" smtClean="0">
                  <a:solidFill>
                    <a:srgbClr val="800000"/>
                  </a:solidFill>
                </a:rPr>
                <a:t>(SOF:ICM)</a:t>
              </a:r>
            </a:p>
            <a:p>
              <a:pPr algn="ctr">
                <a:lnSpc>
                  <a:spcPct val="86000"/>
                </a:lnSpc>
              </a:pPr>
              <a:endParaRPr lang="en-US" sz="900" b="1" cap="all" dirty="0">
                <a:solidFill>
                  <a:srgbClr val="800000"/>
                </a:solidFill>
              </a:endParaRPr>
            </a:p>
          </p:txBody>
        </p:sp>
        <p:sp>
          <p:nvSpPr>
            <p:cNvPr id="243" name="TextBox 242"/>
            <p:cNvSpPr txBox="1"/>
            <p:nvPr/>
          </p:nvSpPr>
          <p:spPr>
            <a:xfrm>
              <a:off x="7642262" y="4414366"/>
              <a:ext cx="1407543" cy="221719"/>
            </a:xfrm>
            <a:prstGeom prst="rect">
              <a:avLst/>
            </a:prstGeom>
            <a:noFill/>
          </p:spPr>
          <p:txBody>
            <a:bodyPr wrap="square" lIns="0" tIns="45720" rIns="0" bIns="0" rtlCol="0">
              <a:noAutofit/>
            </a:bodyPr>
            <a:lstStyle/>
            <a:p>
              <a:pPr>
                <a:lnSpc>
                  <a:spcPct val="86000"/>
                </a:lnSpc>
              </a:pPr>
              <a:r>
                <a:rPr lang="en-US" sz="900" b="1" cap="all" dirty="0" smtClean="0">
                  <a:solidFill>
                    <a:srgbClr val="800000"/>
                  </a:solidFill>
                </a:rPr>
                <a:t>ADAGIO (ICM:ECM)</a:t>
              </a:r>
            </a:p>
            <a:p>
              <a:pPr>
                <a:lnSpc>
                  <a:spcPct val="86000"/>
                </a:lnSpc>
              </a:pPr>
              <a:endParaRPr lang="en-US" sz="900" b="1" cap="all" dirty="0">
                <a:solidFill>
                  <a:srgbClr val="800000"/>
                </a:solidFill>
              </a:endParaRPr>
            </a:p>
          </p:txBody>
        </p:sp>
        <p:grpSp>
          <p:nvGrpSpPr>
            <p:cNvPr id="244" name="Group 32"/>
            <p:cNvGrpSpPr/>
            <p:nvPr/>
          </p:nvGrpSpPr>
          <p:grpSpPr>
            <a:xfrm>
              <a:off x="5406845" y="2925471"/>
              <a:ext cx="1366110" cy="275090"/>
              <a:chOff x="4838703" y="2698540"/>
              <a:chExt cx="1683939" cy="275090"/>
            </a:xfrm>
          </p:grpSpPr>
          <p:cxnSp>
            <p:nvCxnSpPr>
              <p:cNvPr id="259" name="Straight Arrow Connector 258"/>
              <p:cNvCxnSpPr/>
              <p:nvPr/>
            </p:nvCxnSpPr>
            <p:spPr>
              <a:xfrm>
                <a:off x="4838703" y="2884167"/>
                <a:ext cx="1683939" cy="1588"/>
              </a:xfrm>
              <a:prstGeom prst="straightConnector1">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sp>
            <p:nvSpPr>
              <p:cNvPr id="260" name="TextBox 259"/>
              <p:cNvSpPr txBox="1"/>
              <p:nvPr/>
            </p:nvSpPr>
            <p:spPr>
              <a:xfrm>
                <a:off x="5027370" y="2698540"/>
                <a:ext cx="1375377" cy="275090"/>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Interlude </a:t>
                </a:r>
                <a:br>
                  <a:rPr lang="en-US" sz="900" b="1" cap="all" dirty="0" smtClean="0">
                    <a:solidFill>
                      <a:srgbClr val="800000"/>
                    </a:solidFill>
                  </a:rPr>
                </a:br>
                <a:r>
                  <a:rPr lang="en-US" sz="900" b="1" cap="all" dirty="0" smtClean="0">
                    <a:solidFill>
                      <a:srgbClr val="800000"/>
                    </a:solidFill>
                  </a:rPr>
                  <a:t>(SOF:SOF)</a:t>
                </a:r>
              </a:p>
              <a:p>
                <a:pPr algn="ctr">
                  <a:lnSpc>
                    <a:spcPct val="86000"/>
                  </a:lnSpc>
                </a:pPr>
                <a:endParaRPr lang="en-US" sz="900" b="1" cap="all" dirty="0">
                  <a:solidFill>
                    <a:srgbClr val="800000"/>
                  </a:solidFill>
                </a:endParaRPr>
              </a:p>
            </p:txBody>
          </p:sp>
        </p:grpSp>
        <p:cxnSp>
          <p:nvCxnSpPr>
            <p:cNvPr id="245" name="Straight Arrow Connector 244"/>
            <p:cNvCxnSpPr>
              <a:stCxn id="257" idx="3"/>
            </p:cNvCxnSpPr>
            <p:nvPr/>
          </p:nvCxnSpPr>
          <p:spPr>
            <a:xfrm>
              <a:off x="4856530" y="1823926"/>
              <a:ext cx="1916425" cy="11279"/>
            </a:xfrm>
            <a:prstGeom prst="straightConnector1">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sp>
          <p:nvSpPr>
            <p:cNvPr id="246" name="TextBox 245"/>
            <p:cNvSpPr txBox="1"/>
            <p:nvPr/>
          </p:nvSpPr>
          <p:spPr>
            <a:xfrm>
              <a:off x="5731484" y="1635256"/>
              <a:ext cx="813786" cy="243297"/>
            </a:xfrm>
            <a:prstGeom prst="rect">
              <a:avLst/>
            </a:prstGeom>
            <a:noFill/>
          </p:spPr>
          <p:txBody>
            <a:bodyPr wrap="square" lIns="0" tIns="45720" rIns="0" bIns="0" rtlCol="0">
              <a:noAutofit/>
            </a:bodyPr>
            <a:lstStyle/>
            <a:p>
              <a:pPr algn="ctr">
                <a:lnSpc>
                  <a:spcPct val="86000"/>
                </a:lnSpc>
              </a:pPr>
              <a:r>
                <a:rPr lang="en-US" sz="900" b="1" cap="all" dirty="0" smtClean="0">
                  <a:solidFill>
                    <a:srgbClr val="800000"/>
                  </a:solidFill>
                </a:rPr>
                <a:t>Sonata</a:t>
              </a:r>
            </a:p>
            <a:p>
              <a:pPr algn="ctr">
                <a:lnSpc>
                  <a:spcPct val="86000"/>
                </a:lnSpc>
              </a:pPr>
              <a:r>
                <a:rPr lang="en-US" sz="900" b="1" cap="all" dirty="0" smtClean="0">
                  <a:solidFill>
                    <a:srgbClr val="800000"/>
                  </a:solidFill>
                </a:rPr>
                <a:t>(BUS:BUS)</a:t>
              </a:r>
            </a:p>
            <a:p>
              <a:pPr algn="ctr">
                <a:lnSpc>
                  <a:spcPct val="86000"/>
                </a:lnSpc>
              </a:pPr>
              <a:endParaRPr lang="en-US" sz="900" b="1" cap="all" dirty="0">
                <a:solidFill>
                  <a:srgbClr val="731600"/>
                </a:solidFill>
              </a:endParaRPr>
            </a:p>
          </p:txBody>
        </p:sp>
        <p:grpSp>
          <p:nvGrpSpPr>
            <p:cNvPr id="247" name="Group 97"/>
            <p:cNvGrpSpPr/>
            <p:nvPr/>
          </p:nvGrpSpPr>
          <p:grpSpPr>
            <a:xfrm>
              <a:off x="3414525" y="1557226"/>
              <a:ext cx="1442005" cy="533400"/>
              <a:chOff x="-2258550" y="2670050"/>
              <a:chExt cx="1442005" cy="533400"/>
            </a:xfrm>
          </p:grpSpPr>
          <p:sp>
            <p:nvSpPr>
              <p:cNvPr id="257" name="Rounded Rectangle 256"/>
              <p:cNvSpPr/>
              <p:nvPr/>
            </p:nvSpPr>
            <p:spPr>
              <a:xfrm>
                <a:off x="-2258550" y="2670050"/>
                <a:ext cx="1442005"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285750" algn="ctr">
                  <a:lnSpc>
                    <a:spcPct val="90000"/>
                  </a:lnSpc>
                </a:pPr>
                <a:r>
                  <a:rPr lang="en-US" sz="700" b="1" dirty="0" smtClean="0">
                    <a:solidFill>
                      <a:schemeClr val="bg1"/>
                    </a:solidFill>
                  </a:rPr>
                  <a:t>Business Applications</a:t>
                </a:r>
                <a:endParaRPr lang="en-US" sz="700" b="1" dirty="0">
                  <a:solidFill>
                    <a:schemeClr val="bg1"/>
                  </a:solidFill>
                </a:endParaRPr>
              </a:p>
            </p:txBody>
          </p:sp>
          <p:pic>
            <p:nvPicPr>
              <p:cNvPr id="258" name="Picture 257" descr="LSO_fig6-02.png"/>
              <p:cNvPicPr>
                <a:picLocks noChangeAspect="1"/>
              </p:cNvPicPr>
              <p:nvPr/>
            </p:nvPicPr>
            <p:blipFill>
              <a:blip r:embed="rId4" cstate="print"/>
              <a:stretch>
                <a:fillRect/>
              </a:stretch>
            </p:blipFill>
            <p:spPr>
              <a:xfrm>
                <a:off x="-2258550" y="2806143"/>
                <a:ext cx="404282" cy="319277"/>
              </a:xfrm>
              <a:prstGeom prst="rect">
                <a:avLst/>
              </a:prstGeom>
            </p:spPr>
          </p:pic>
        </p:grpSp>
        <p:grpSp>
          <p:nvGrpSpPr>
            <p:cNvPr id="248" name="Group 102"/>
            <p:cNvGrpSpPr/>
            <p:nvPr/>
          </p:nvGrpSpPr>
          <p:grpSpPr>
            <a:xfrm>
              <a:off x="6803130" y="1559361"/>
              <a:ext cx="1442005" cy="533400"/>
              <a:chOff x="-2258550" y="2670050"/>
              <a:chExt cx="1442005" cy="533400"/>
            </a:xfrm>
          </p:grpSpPr>
          <p:sp>
            <p:nvSpPr>
              <p:cNvPr id="255" name="Rounded Rectangle 254"/>
              <p:cNvSpPr/>
              <p:nvPr/>
            </p:nvSpPr>
            <p:spPr>
              <a:xfrm>
                <a:off x="-2258550" y="2670050"/>
                <a:ext cx="1442005"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285750" algn="ctr">
                  <a:lnSpc>
                    <a:spcPct val="90000"/>
                  </a:lnSpc>
                </a:pPr>
                <a:r>
                  <a:rPr lang="en-US" sz="700" b="1" dirty="0" smtClean="0">
                    <a:solidFill>
                      <a:schemeClr val="bg1"/>
                    </a:solidFill>
                  </a:rPr>
                  <a:t>Business Applications</a:t>
                </a:r>
                <a:endParaRPr lang="en-US" sz="700" b="1" dirty="0">
                  <a:solidFill>
                    <a:schemeClr val="bg1"/>
                  </a:solidFill>
                </a:endParaRPr>
              </a:p>
            </p:txBody>
          </p:sp>
          <p:pic>
            <p:nvPicPr>
              <p:cNvPr id="256" name="Picture 255" descr="LSO_fig6-02.png"/>
              <p:cNvPicPr>
                <a:picLocks noChangeAspect="1"/>
              </p:cNvPicPr>
              <p:nvPr/>
            </p:nvPicPr>
            <p:blipFill>
              <a:blip r:embed="rId4" cstate="print"/>
              <a:stretch>
                <a:fillRect/>
              </a:stretch>
            </p:blipFill>
            <p:spPr>
              <a:xfrm>
                <a:off x="-2258550" y="2806143"/>
                <a:ext cx="404282" cy="319277"/>
              </a:xfrm>
              <a:prstGeom prst="rect">
                <a:avLst/>
              </a:prstGeom>
            </p:spPr>
          </p:pic>
        </p:grpSp>
        <p:grpSp>
          <p:nvGrpSpPr>
            <p:cNvPr id="249" name="Group 124"/>
            <p:cNvGrpSpPr/>
            <p:nvPr/>
          </p:nvGrpSpPr>
          <p:grpSpPr>
            <a:xfrm>
              <a:off x="6772954" y="2925471"/>
              <a:ext cx="2200955" cy="533400"/>
              <a:chOff x="6772954" y="2594155"/>
              <a:chExt cx="2200955" cy="533400"/>
            </a:xfrm>
          </p:grpSpPr>
          <p:sp>
            <p:nvSpPr>
              <p:cNvPr id="253" name="Rounded Rectangle 252"/>
              <p:cNvSpPr/>
              <p:nvPr/>
            </p:nvSpPr>
            <p:spPr>
              <a:xfrm>
                <a:off x="6772954" y="2594155"/>
                <a:ext cx="2200955" cy="533400"/>
              </a:xfrm>
              <a:prstGeom prst="roundRect">
                <a:avLst>
                  <a:gd name="adj" fmla="val 10580"/>
                </a:avLst>
              </a:prstGeom>
              <a:solidFill>
                <a:srgbClr val="616A9D">
                  <a:alpha val="82000"/>
                </a:srgbClr>
              </a:solidFill>
              <a:ln w="15875"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marL="284163" indent="65088" algn="ctr">
                  <a:lnSpc>
                    <a:spcPct val="90000"/>
                  </a:lnSpc>
                </a:pPr>
                <a:r>
                  <a:rPr lang="en-US" sz="700" b="1" dirty="0" smtClean="0">
                    <a:solidFill>
                      <a:schemeClr val="bg1"/>
                    </a:solidFill>
                  </a:rPr>
                  <a:t>Service Orchestration Functionality</a:t>
                </a:r>
                <a:endParaRPr lang="en-US" sz="700" b="1" dirty="0">
                  <a:solidFill>
                    <a:schemeClr val="bg1"/>
                  </a:solidFill>
                </a:endParaRPr>
              </a:p>
            </p:txBody>
          </p:sp>
          <p:pic>
            <p:nvPicPr>
              <p:cNvPr id="254" name="Picture 253" descr="LSO_fig6-02.png"/>
              <p:cNvPicPr>
                <a:picLocks noChangeAspect="1"/>
              </p:cNvPicPr>
              <p:nvPr/>
            </p:nvPicPr>
            <p:blipFill>
              <a:blip r:embed="rId4" cstate="print"/>
              <a:stretch>
                <a:fillRect/>
              </a:stretch>
            </p:blipFill>
            <p:spPr>
              <a:xfrm>
                <a:off x="6848850" y="2699444"/>
                <a:ext cx="404282" cy="319277"/>
              </a:xfrm>
              <a:prstGeom prst="rect">
                <a:avLst/>
              </a:prstGeom>
            </p:spPr>
          </p:pic>
        </p:grpSp>
        <p:sp>
          <p:nvSpPr>
            <p:cNvPr id="250" name="TextBox 249"/>
            <p:cNvSpPr txBox="1"/>
            <p:nvPr/>
          </p:nvSpPr>
          <p:spPr>
            <a:xfrm>
              <a:off x="1814501" y="317305"/>
              <a:ext cx="3535749" cy="481141"/>
            </a:xfrm>
            <a:prstGeom prst="rect">
              <a:avLst/>
            </a:prstGeom>
            <a:noFill/>
          </p:spPr>
          <p:txBody>
            <a:bodyPr wrap="none" rtlCol="0">
              <a:spAutoFit/>
            </a:bodyPr>
            <a:lstStyle/>
            <a:p>
              <a:r>
                <a:rPr lang="en-US" sz="1600" b="1" dirty="0" smtClean="0">
                  <a:solidFill>
                    <a:schemeClr val="bg1"/>
                  </a:solidFill>
                </a:rPr>
                <a:t>REFERENCE ARCHITECTURE</a:t>
              </a:r>
              <a:endParaRPr lang="en-US" sz="1600" b="1" dirty="0">
                <a:solidFill>
                  <a:schemeClr val="bg1"/>
                </a:solidFill>
              </a:endParaRPr>
            </a:p>
          </p:txBody>
        </p:sp>
        <p:cxnSp>
          <p:nvCxnSpPr>
            <p:cNvPr id="251" name="Straight Connector 250"/>
            <p:cNvCxnSpPr/>
            <p:nvPr/>
          </p:nvCxnSpPr>
          <p:spPr>
            <a:xfrm flipH="1">
              <a:off x="4111662" y="2091465"/>
              <a:ext cx="4968" cy="827395"/>
            </a:xfrm>
            <a:prstGeom prst="line">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252" name="Shape 251"/>
            <p:cNvCxnSpPr>
              <a:endCxn id="224" idx="2"/>
            </p:cNvCxnSpPr>
            <p:nvPr/>
          </p:nvCxnSpPr>
          <p:spPr>
            <a:xfrm rot="10800000">
              <a:off x="1104912" y="2821841"/>
              <a:ext cx="1797401" cy="379475"/>
            </a:xfrm>
            <a:prstGeom prst="bentConnector2">
              <a:avLst/>
            </a:prstGeom>
            <a:ln w="9525" cap="flat" cmpd="sng" algn="ctr">
              <a:solidFill>
                <a:schemeClr val="tx1">
                  <a:lumMod val="75000"/>
                  <a:lumOff val="25000"/>
                </a:schemeClr>
              </a:solidFill>
              <a:prstDash val="solid"/>
              <a:round/>
              <a:headEnd type="triangle" w="sm" len="sm"/>
              <a:tailEnd type="triangle" w="sm" len="sm"/>
            </a:ln>
            <a:effectLst/>
          </p:spPr>
          <p:style>
            <a:lnRef idx="2">
              <a:schemeClr val="accent1"/>
            </a:lnRef>
            <a:fillRef idx="0">
              <a:schemeClr val="accent1"/>
            </a:fillRef>
            <a:effectRef idx="1">
              <a:schemeClr val="accent1"/>
            </a:effectRef>
            <a:fontRef idx="minor">
              <a:schemeClr val="tx1"/>
            </a:fontRef>
          </p:style>
        </p:cxnSp>
      </p:grpSp>
      <p:sp>
        <p:nvSpPr>
          <p:cNvPr id="7" name="Title 6"/>
          <p:cNvSpPr>
            <a:spLocks noGrp="1"/>
          </p:cNvSpPr>
          <p:nvPr>
            <p:ph type="title"/>
          </p:nvPr>
        </p:nvSpPr>
        <p:spPr>
          <a:xfrm>
            <a:off x="189094" y="-184754"/>
            <a:ext cx="7784889" cy="952499"/>
          </a:xfrm>
        </p:spPr>
        <p:txBody>
          <a:bodyPr/>
          <a:lstStyle/>
          <a:p>
            <a:r>
              <a:rPr lang="en-US" dirty="0" smtClean="0"/>
              <a:t>LSO-related </a:t>
            </a:r>
            <a:r>
              <a:rPr lang="en-US" dirty="0" smtClean="0"/>
              <a:t>Modeling Projects</a:t>
            </a:r>
            <a:endParaRPr lang="en-US" dirty="0"/>
          </a:p>
        </p:txBody>
      </p:sp>
      <p:sp>
        <p:nvSpPr>
          <p:cNvPr id="37" name="TextBox 36"/>
          <p:cNvSpPr txBox="1"/>
          <p:nvPr/>
        </p:nvSpPr>
        <p:spPr>
          <a:xfrm>
            <a:off x="33481" y="2445907"/>
            <a:ext cx="1199777" cy="553998"/>
          </a:xfrm>
          <a:prstGeom prst="rect">
            <a:avLst/>
          </a:prstGeom>
          <a:noFill/>
          <a:ln>
            <a:noFill/>
          </a:ln>
        </p:spPr>
        <p:txBody>
          <a:bodyPr wrap="square" rtlCol="0">
            <a:spAutoFit/>
          </a:bodyPr>
          <a:lstStyle/>
          <a:p>
            <a:pPr algn="ctr"/>
            <a:r>
              <a:rPr lang="en-US" sz="1000" dirty="0" smtClean="0"/>
              <a:t>Yang </a:t>
            </a:r>
            <a:r>
              <a:rPr lang="en-US" sz="1000" dirty="0" smtClean="0"/>
              <a:t>Service Modules</a:t>
            </a:r>
          </a:p>
          <a:p>
            <a:pPr algn="ctr"/>
            <a:r>
              <a:rPr lang="en-US" sz="1000" dirty="0" smtClean="0"/>
              <a:t>(Aligned with IETF)</a:t>
            </a:r>
            <a:endParaRPr lang="en-US" sz="1000" dirty="0"/>
          </a:p>
        </p:txBody>
      </p:sp>
      <p:cxnSp>
        <p:nvCxnSpPr>
          <p:cNvPr id="49" name="Elbow Connector 48"/>
          <p:cNvCxnSpPr>
            <a:stCxn id="37" idx="3"/>
            <a:endCxn id="231" idx="1"/>
          </p:cNvCxnSpPr>
          <p:nvPr/>
        </p:nvCxnSpPr>
        <p:spPr>
          <a:xfrm flipV="1">
            <a:off x="1233258" y="2195520"/>
            <a:ext cx="3561284" cy="527386"/>
          </a:xfrm>
          <a:prstGeom prst="bentConnector3">
            <a:avLst>
              <a:gd name="adj1" fmla="val 50000"/>
            </a:avLst>
          </a:prstGeom>
          <a:ln w="15875">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8523" y="3457800"/>
            <a:ext cx="1692191" cy="553998"/>
          </a:xfrm>
          <a:prstGeom prst="rect">
            <a:avLst/>
          </a:prstGeom>
          <a:noFill/>
          <a:ln>
            <a:noFill/>
          </a:ln>
        </p:spPr>
        <p:txBody>
          <a:bodyPr wrap="square" rtlCol="0">
            <a:spAutoFit/>
          </a:bodyPr>
          <a:lstStyle/>
          <a:p>
            <a:pPr algn="ctr"/>
            <a:r>
              <a:rPr lang="en-US" sz="1000" dirty="0" smtClean="0"/>
              <a:t>Network Resource </a:t>
            </a:r>
            <a:r>
              <a:rPr lang="en-US" sz="1000" dirty="0" smtClean="0"/>
              <a:t>Provisioning</a:t>
            </a:r>
          </a:p>
          <a:p>
            <a:pPr algn="ctr"/>
            <a:r>
              <a:rPr lang="en-US" sz="1000" dirty="0" smtClean="0"/>
              <a:t>(Based on ONF Core Model)</a:t>
            </a:r>
            <a:r>
              <a:rPr lang="en-US" sz="1000" dirty="0" smtClean="0"/>
              <a:t> </a:t>
            </a:r>
            <a:endParaRPr lang="en-US" sz="1000" dirty="0"/>
          </a:p>
        </p:txBody>
      </p:sp>
      <p:cxnSp>
        <p:nvCxnSpPr>
          <p:cNvPr id="127" name="Elbow Connector 126"/>
          <p:cNvCxnSpPr>
            <a:stCxn id="56" idx="0"/>
          </p:cNvCxnSpPr>
          <p:nvPr/>
        </p:nvCxnSpPr>
        <p:spPr>
          <a:xfrm rot="5400000" flipH="1" flipV="1">
            <a:off x="2599655" y="1306632"/>
            <a:ext cx="406133" cy="3896205"/>
          </a:xfrm>
          <a:prstGeom prst="bentConnector2">
            <a:avLst/>
          </a:prstGeom>
          <a:ln w="15875">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148" name="TextBox 147"/>
          <p:cNvSpPr txBox="1"/>
          <p:nvPr/>
        </p:nvSpPr>
        <p:spPr>
          <a:xfrm>
            <a:off x="206396" y="4257028"/>
            <a:ext cx="1521450" cy="553998"/>
          </a:xfrm>
          <a:prstGeom prst="rect">
            <a:avLst/>
          </a:prstGeom>
          <a:noFill/>
          <a:ln>
            <a:noFill/>
          </a:ln>
        </p:spPr>
        <p:txBody>
          <a:bodyPr wrap="square" rtlCol="0">
            <a:spAutoFit/>
          </a:bodyPr>
          <a:lstStyle/>
          <a:p>
            <a:pPr algn="ctr"/>
            <a:r>
              <a:rPr lang="en-US" sz="1000" dirty="0" smtClean="0"/>
              <a:t>Network Resource </a:t>
            </a:r>
            <a:r>
              <a:rPr lang="en-US" sz="1000" dirty="0" smtClean="0"/>
              <a:t>Model</a:t>
            </a:r>
          </a:p>
          <a:p>
            <a:pPr algn="ctr"/>
            <a:r>
              <a:rPr lang="en-US" sz="1000" dirty="0" smtClean="0"/>
              <a:t>(Based on ONF Core Model)</a:t>
            </a:r>
            <a:endParaRPr lang="en-US" sz="1000" dirty="0"/>
          </a:p>
        </p:txBody>
      </p:sp>
      <p:cxnSp>
        <p:nvCxnSpPr>
          <p:cNvPr id="149" name="Elbow Connector 148"/>
          <p:cNvCxnSpPr>
            <a:stCxn id="148" idx="3"/>
          </p:cNvCxnSpPr>
          <p:nvPr/>
        </p:nvCxnSpPr>
        <p:spPr>
          <a:xfrm flipV="1">
            <a:off x="1727846" y="3725680"/>
            <a:ext cx="3015427" cy="808347"/>
          </a:xfrm>
          <a:prstGeom prst="bentConnector3">
            <a:avLst>
              <a:gd name="adj1" fmla="val 50000"/>
            </a:avLst>
          </a:prstGeom>
          <a:ln w="15875">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151" name="Elbow Connector 150"/>
          <p:cNvCxnSpPr>
            <a:stCxn id="148" idx="3"/>
          </p:cNvCxnSpPr>
          <p:nvPr/>
        </p:nvCxnSpPr>
        <p:spPr>
          <a:xfrm flipV="1">
            <a:off x="1727846" y="3156558"/>
            <a:ext cx="3005603" cy="1377469"/>
          </a:xfrm>
          <a:prstGeom prst="bentConnector3">
            <a:avLst>
              <a:gd name="adj1" fmla="val 50000"/>
            </a:avLst>
          </a:prstGeom>
          <a:ln w="15875">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93" name="TextBox 92"/>
          <p:cNvSpPr txBox="1"/>
          <p:nvPr/>
        </p:nvSpPr>
        <p:spPr>
          <a:xfrm>
            <a:off x="235613" y="1260363"/>
            <a:ext cx="1199777" cy="553998"/>
          </a:xfrm>
          <a:prstGeom prst="rect">
            <a:avLst/>
          </a:prstGeom>
          <a:noFill/>
          <a:ln>
            <a:noFill/>
          </a:ln>
        </p:spPr>
        <p:txBody>
          <a:bodyPr wrap="square" rtlCol="0">
            <a:spAutoFit/>
          </a:bodyPr>
          <a:lstStyle/>
          <a:p>
            <a:pPr algn="ctr"/>
            <a:r>
              <a:rPr lang="en-US" sz="1000" dirty="0" smtClean="0"/>
              <a:t>Ordering Serviceability</a:t>
            </a:r>
          </a:p>
          <a:p>
            <a:pPr algn="ctr"/>
            <a:r>
              <a:rPr lang="en-US" sz="1000" dirty="0" smtClean="0"/>
              <a:t>(WIP)</a:t>
            </a:r>
          </a:p>
        </p:txBody>
      </p:sp>
      <p:cxnSp>
        <p:nvCxnSpPr>
          <p:cNvPr id="94" name="Elbow Connector 93"/>
          <p:cNvCxnSpPr/>
          <p:nvPr/>
        </p:nvCxnSpPr>
        <p:spPr>
          <a:xfrm>
            <a:off x="1295400" y="1470013"/>
            <a:ext cx="4420066" cy="331649"/>
          </a:xfrm>
          <a:prstGeom prst="bentConnector3">
            <a:avLst>
              <a:gd name="adj1" fmla="val 99995"/>
            </a:avLst>
          </a:prstGeom>
          <a:ln w="15875">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5467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63226" y="-212357"/>
            <a:ext cx="9144000" cy="952499"/>
          </a:xfrm>
        </p:spPr>
        <p:txBody>
          <a:bodyPr/>
          <a:lstStyle/>
          <a:p>
            <a:pPr algn="ctr"/>
            <a:r>
              <a:rPr lang="en-US" dirty="0" smtClean="0"/>
              <a:t>LSO Management View Abstractions</a:t>
            </a:r>
            <a:endParaRPr lang="en-US" dirty="0"/>
          </a:p>
        </p:txBody>
      </p:sp>
      <p:grpSp>
        <p:nvGrpSpPr>
          <p:cNvPr id="105" name="Group 104"/>
          <p:cNvGrpSpPr>
            <a:grpSpLocks noChangeAspect="1"/>
          </p:cNvGrpSpPr>
          <p:nvPr/>
        </p:nvGrpSpPr>
        <p:grpSpPr>
          <a:xfrm>
            <a:off x="1325910" y="627161"/>
            <a:ext cx="6408712" cy="4200085"/>
            <a:chOff x="250328" y="836711"/>
            <a:chExt cx="8570144" cy="5616625"/>
          </a:xfrm>
        </p:grpSpPr>
        <p:sp>
          <p:nvSpPr>
            <p:cNvPr id="106" name="Rectangle 105"/>
            <p:cNvSpPr/>
            <p:nvPr/>
          </p:nvSpPr>
          <p:spPr>
            <a:xfrm>
              <a:off x="2051720" y="836711"/>
              <a:ext cx="4896544" cy="5614883"/>
            </a:xfrm>
            <a:prstGeom prst="rect">
              <a:avLst/>
            </a:prstGeom>
            <a:solidFill>
              <a:schemeClr val="accent3">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7" name="Rectangle 106"/>
            <p:cNvSpPr/>
            <p:nvPr/>
          </p:nvSpPr>
          <p:spPr>
            <a:xfrm>
              <a:off x="6948264" y="836712"/>
              <a:ext cx="1800199" cy="5616624"/>
            </a:xfrm>
            <a:prstGeom prst="rect">
              <a:avLst/>
            </a:prstGeom>
            <a:solidFill>
              <a:srgbClr val="FFDE75">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8" name="Rectangle 107"/>
            <p:cNvSpPr/>
            <p:nvPr/>
          </p:nvSpPr>
          <p:spPr>
            <a:xfrm>
              <a:off x="251520" y="836712"/>
              <a:ext cx="1800200" cy="5614882"/>
            </a:xfrm>
            <a:prstGeom prst="rect">
              <a:avLst/>
            </a:prstGeom>
            <a:solidFill>
              <a:srgbClr val="B0C7E2">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9" name="TextBox 108"/>
            <p:cNvSpPr txBox="1"/>
            <p:nvPr/>
          </p:nvSpPr>
          <p:spPr>
            <a:xfrm>
              <a:off x="251520" y="2915652"/>
              <a:ext cx="1872208" cy="349842"/>
            </a:xfrm>
            <a:prstGeom prst="rect">
              <a:avLst/>
            </a:prstGeom>
            <a:noFill/>
          </p:spPr>
          <p:txBody>
            <a:bodyPr wrap="square" rtlCol="0">
              <a:spAutoFit/>
            </a:bodyPr>
            <a:lstStyle/>
            <a:p>
              <a:pPr algn="ctr"/>
              <a:r>
                <a:rPr lang="en-US" sz="1100" dirty="0" smtClean="0"/>
                <a:t>Service View</a:t>
              </a:r>
              <a:endParaRPr lang="en-US" sz="1100" dirty="0"/>
            </a:p>
          </p:txBody>
        </p:sp>
        <p:sp>
          <p:nvSpPr>
            <p:cNvPr id="110" name="TextBox 109"/>
            <p:cNvSpPr txBox="1"/>
            <p:nvPr/>
          </p:nvSpPr>
          <p:spPr>
            <a:xfrm>
              <a:off x="251520" y="5445224"/>
              <a:ext cx="1872208" cy="576210"/>
            </a:xfrm>
            <a:prstGeom prst="rect">
              <a:avLst/>
            </a:prstGeom>
            <a:noFill/>
          </p:spPr>
          <p:txBody>
            <a:bodyPr wrap="square" rtlCol="0">
              <a:spAutoFit/>
            </a:bodyPr>
            <a:lstStyle/>
            <a:p>
              <a:pPr algn="ctr"/>
              <a:r>
                <a:rPr lang="en-US" sz="1100" dirty="0" smtClean="0"/>
                <a:t>Element &amp; Equipment</a:t>
              </a:r>
              <a:endParaRPr lang="en-US" sz="1100" dirty="0"/>
            </a:p>
          </p:txBody>
        </p:sp>
        <p:sp>
          <p:nvSpPr>
            <p:cNvPr id="111" name="TextBox 110"/>
            <p:cNvSpPr txBox="1"/>
            <p:nvPr/>
          </p:nvSpPr>
          <p:spPr>
            <a:xfrm>
              <a:off x="6921424" y="5446965"/>
              <a:ext cx="1800200" cy="576210"/>
            </a:xfrm>
            <a:prstGeom prst="rect">
              <a:avLst/>
            </a:prstGeom>
            <a:noFill/>
          </p:spPr>
          <p:txBody>
            <a:bodyPr wrap="square" rtlCol="0">
              <a:spAutoFit/>
            </a:bodyPr>
            <a:lstStyle/>
            <a:p>
              <a:pPr algn="ctr"/>
              <a:r>
                <a:rPr lang="en-US" sz="1100" dirty="0" smtClean="0"/>
                <a:t>Element Control &amp; Management</a:t>
              </a:r>
              <a:endParaRPr lang="en-US" sz="1100" dirty="0"/>
            </a:p>
          </p:txBody>
        </p:sp>
        <p:sp>
          <p:nvSpPr>
            <p:cNvPr id="112" name="TextBox 111"/>
            <p:cNvSpPr txBox="1"/>
            <p:nvPr/>
          </p:nvSpPr>
          <p:spPr>
            <a:xfrm>
              <a:off x="6898840" y="3717032"/>
              <a:ext cx="1800200" cy="1255316"/>
            </a:xfrm>
            <a:prstGeom prst="rect">
              <a:avLst/>
            </a:prstGeom>
            <a:noFill/>
          </p:spPr>
          <p:txBody>
            <a:bodyPr wrap="square" rtlCol="0">
              <a:spAutoFit/>
            </a:bodyPr>
            <a:lstStyle/>
            <a:p>
              <a:pPr algn="ctr"/>
              <a:r>
                <a:rPr lang="en-US" sz="1100" dirty="0" smtClean="0"/>
                <a:t>Service Orchestration &amp; Infrastructure Management</a:t>
              </a:r>
            </a:p>
            <a:p>
              <a:pPr algn="ctr"/>
              <a:r>
                <a:rPr lang="en-US" sz="1100" dirty="0" smtClean="0"/>
                <a:t>(Subnetwork)</a:t>
              </a:r>
              <a:endParaRPr lang="en-US" sz="1100" dirty="0"/>
            </a:p>
          </p:txBody>
        </p:sp>
        <p:sp>
          <p:nvSpPr>
            <p:cNvPr id="113" name="TextBox 112"/>
            <p:cNvSpPr txBox="1"/>
            <p:nvPr/>
          </p:nvSpPr>
          <p:spPr>
            <a:xfrm>
              <a:off x="6898839" y="869545"/>
              <a:ext cx="1849626" cy="627657"/>
            </a:xfrm>
            <a:prstGeom prst="rect">
              <a:avLst/>
            </a:prstGeom>
            <a:noFill/>
          </p:spPr>
          <p:txBody>
            <a:bodyPr wrap="square" rtlCol="0">
              <a:spAutoFit/>
            </a:bodyPr>
            <a:lstStyle/>
            <a:p>
              <a:pPr algn="ctr"/>
              <a:r>
                <a:rPr lang="en-US" sz="1200" b="1" dirty="0" smtClean="0"/>
                <a:t>LSO RA</a:t>
              </a:r>
            </a:p>
            <a:p>
              <a:pPr algn="ctr">
                <a:lnSpc>
                  <a:spcPts val="1500"/>
                </a:lnSpc>
              </a:pPr>
              <a:r>
                <a:rPr lang="en-US" sz="1200" b="1" dirty="0" smtClean="0"/>
                <a:t>Context</a:t>
              </a:r>
              <a:endParaRPr lang="en-US" sz="1200" b="1" dirty="0"/>
            </a:p>
          </p:txBody>
        </p:sp>
        <p:sp>
          <p:nvSpPr>
            <p:cNvPr id="114" name="TextBox 113"/>
            <p:cNvSpPr txBox="1"/>
            <p:nvPr/>
          </p:nvSpPr>
          <p:spPr>
            <a:xfrm>
              <a:off x="2411760" y="847997"/>
              <a:ext cx="4104456" cy="637947"/>
            </a:xfrm>
            <a:prstGeom prst="rect">
              <a:avLst/>
            </a:prstGeom>
            <a:noFill/>
          </p:spPr>
          <p:txBody>
            <a:bodyPr wrap="square" rtlCol="0">
              <a:spAutoFit/>
            </a:bodyPr>
            <a:lstStyle/>
            <a:p>
              <a:pPr algn="ctr">
                <a:lnSpc>
                  <a:spcPts val="1500"/>
                </a:lnSpc>
              </a:pPr>
              <a:r>
                <a:rPr lang="en-US" sz="1200" b="1" dirty="0" smtClean="0"/>
                <a:t>Information Class Examples per Management Abstraction View</a:t>
              </a:r>
              <a:endParaRPr lang="en-US" sz="1200" b="1" dirty="0"/>
            </a:p>
          </p:txBody>
        </p:sp>
        <p:sp>
          <p:nvSpPr>
            <p:cNvPr id="115" name="TextBox 114"/>
            <p:cNvSpPr txBox="1"/>
            <p:nvPr/>
          </p:nvSpPr>
          <p:spPr>
            <a:xfrm rot="19106781">
              <a:off x="2605452" y="5657763"/>
              <a:ext cx="1550402" cy="339553"/>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Network Element</a:t>
              </a:r>
              <a:endParaRPr lang="en-US" sz="1050" dirty="0"/>
            </a:p>
          </p:txBody>
        </p:sp>
        <p:sp>
          <p:nvSpPr>
            <p:cNvPr id="116" name="TextBox 115"/>
            <p:cNvSpPr txBox="1"/>
            <p:nvPr/>
          </p:nvSpPr>
          <p:spPr>
            <a:xfrm rot="19106781">
              <a:off x="3436443" y="5846067"/>
              <a:ext cx="720080"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Card</a:t>
              </a:r>
              <a:endParaRPr lang="en-US" sz="1050" dirty="0"/>
            </a:p>
          </p:txBody>
        </p:sp>
        <p:sp>
          <p:nvSpPr>
            <p:cNvPr id="117" name="TextBox 116"/>
            <p:cNvSpPr txBox="1"/>
            <p:nvPr/>
          </p:nvSpPr>
          <p:spPr>
            <a:xfrm rot="19135855">
              <a:off x="3153780" y="1722502"/>
              <a:ext cx="958317"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Product</a:t>
              </a:r>
            </a:p>
            <a:p>
              <a:pPr algn="ctr"/>
              <a:r>
                <a:rPr lang="en-US" sz="1050" dirty="0" smtClean="0"/>
                <a:t>Offering</a:t>
              </a:r>
              <a:endParaRPr lang="en-US" sz="1050" dirty="0"/>
            </a:p>
          </p:txBody>
        </p:sp>
        <p:sp>
          <p:nvSpPr>
            <p:cNvPr id="118" name="TextBox 117"/>
            <p:cNvSpPr txBox="1"/>
            <p:nvPr/>
          </p:nvSpPr>
          <p:spPr>
            <a:xfrm rot="19209892">
              <a:off x="5846296" y="4516197"/>
              <a:ext cx="1080119"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Endpoint</a:t>
              </a:r>
              <a:endParaRPr lang="en-US" sz="1050" dirty="0"/>
            </a:p>
          </p:txBody>
        </p:sp>
        <p:sp>
          <p:nvSpPr>
            <p:cNvPr id="119" name="TextBox 118"/>
            <p:cNvSpPr txBox="1"/>
            <p:nvPr/>
          </p:nvSpPr>
          <p:spPr>
            <a:xfrm rot="19209892">
              <a:off x="4256571" y="4109072"/>
              <a:ext cx="1161132" cy="7717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Logical Termination Point</a:t>
              </a:r>
              <a:endParaRPr lang="en-US" sz="1050" dirty="0"/>
            </a:p>
          </p:txBody>
        </p:sp>
        <p:sp>
          <p:nvSpPr>
            <p:cNvPr id="120" name="TextBox 119"/>
            <p:cNvSpPr txBox="1"/>
            <p:nvPr/>
          </p:nvSpPr>
          <p:spPr>
            <a:xfrm rot="19209892">
              <a:off x="3086850" y="4241240"/>
              <a:ext cx="1296144"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Forwarding Construct</a:t>
              </a:r>
              <a:endParaRPr lang="en-US" sz="1050" dirty="0"/>
            </a:p>
          </p:txBody>
        </p:sp>
        <p:sp>
          <p:nvSpPr>
            <p:cNvPr id="121" name="TextBox 120"/>
            <p:cNvSpPr txBox="1"/>
            <p:nvPr/>
          </p:nvSpPr>
          <p:spPr>
            <a:xfrm rot="19106781">
              <a:off x="6100739" y="5702051"/>
              <a:ext cx="720080"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Port</a:t>
              </a:r>
              <a:endParaRPr lang="en-US" sz="1050" dirty="0"/>
            </a:p>
          </p:txBody>
        </p:sp>
        <p:sp>
          <p:nvSpPr>
            <p:cNvPr id="122" name="TextBox 121"/>
            <p:cNvSpPr txBox="1"/>
            <p:nvPr/>
          </p:nvSpPr>
          <p:spPr>
            <a:xfrm>
              <a:off x="6804247" y="2492896"/>
              <a:ext cx="2016225" cy="802578"/>
            </a:xfrm>
            <a:prstGeom prst="rect">
              <a:avLst/>
            </a:prstGeom>
            <a:noFill/>
          </p:spPr>
          <p:txBody>
            <a:bodyPr wrap="square" rtlCol="0">
              <a:spAutoFit/>
            </a:bodyPr>
            <a:lstStyle/>
            <a:p>
              <a:pPr algn="ctr"/>
              <a:r>
                <a:rPr lang="en-US" sz="1100" dirty="0" smtClean="0"/>
                <a:t>Service Orchestration</a:t>
              </a:r>
            </a:p>
            <a:p>
              <a:pPr algn="ctr"/>
              <a:r>
                <a:rPr lang="en-US" sz="1100" dirty="0" smtClean="0"/>
                <a:t>(Provider domains &amp; multi-domain)</a:t>
              </a:r>
              <a:endParaRPr lang="en-US" sz="1100" dirty="0"/>
            </a:p>
          </p:txBody>
        </p:sp>
        <p:sp>
          <p:nvSpPr>
            <p:cNvPr id="123" name="TextBox 122"/>
            <p:cNvSpPr txBox="1"/>
            <p:nvPr/>
          </p:nvSpPr>
          <p:spPr>
            <a:xfrm>
              <a:off x="6898840" y="1691516"/>
              <a:ext cx="1800200" cy="349842"/>
            </a:xfrm>
            <a:prstGeom prst="rect">
              <a:avLst/>
            </a:prstGeom>
            <a:noFill/>
          </p:spPr>
          <p:txBody>
            <a:bodyPr wrap="square" rtlCol="0">
              <a:spAutoFit/>
            </a:bodyPr>
            <a:lstStyle/>
            <a:p>
              <a:pPr algn="ctr"/>
              <a:r>
                <a:rPr lang="en-US" sz="1100" dirty="0" smtClean="0"/>
                <a:t>Business Apps</a:t>
              </a:r>
              <a:endParaRPr lang="en-US" sz="1100" dirty="0"/>
            </a:p>
          </p:txBody>
        </p:sp>
        <p:cxnSp>
          <p:nvCxnSpPr>
            <p:cNvPr id="124" name="Straight Connector 123"/>
            <p:cNvCxnSpPr/>
            <p:nvPr/>
          </p:nvCxnSpPr>
          <p:spPr>
            <a:xfrm flipV="1">
              <a:off x="251520" y="1412776"/>
              <a:ext cx="8424936" cy="1826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251520" y="1628800"/>
              <a:ext cx="1872208" cy="349842"/>
            </a:xfrm>
            <a:prstGeom prst="rect">
              <a:avLst/>
            </a:prstGeom>
            <a:noFill/>
          </p:spPr>
          <p:txBody>
            <a:bodyPr wrap="square" rtlCol="0">
              <a:spAutoFit/>
            </a:bodyPr>
            <a:lstStyle/>
            <a:p>
              <a:pPr algn="ctr"/>
              <a:r>
                <a:rPr lang="en-US" sz="1100" dirty="0" smtClean="0"/>
                <a:t>Product View</a:t>
              </a:r>
              <a:endParaRPr lang="en-US" sz="1100" dirty="0"/>
            </a:p>
          </p:txBody>
        </p:sp>
        <p:sp>
          <p:nvSpPr>
            <p:cNvPr id="126" name="TextBox 125"/>
            <p:cNvSpPr txBox="1"/>
            <p:nvPr/>
          </p:nvSpPr>
          <p:spPr>
            <a:xfrm rot="19135855">
              <a:off x="2171795" y="1711245"/>
              <a:ext cx="930734"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Product</a:t>
              </a:r>
            </a:p>
            <a:p>
              <a:pPr algn="ctr"/>
              <a:r>
                <a:rPr lang="en-US" sz="1050" dirty="0" smtClean="0"/>
                <a:t>Catalog</a:t>
              </a:r>
              <a:endParaRPr lang="en-US" sz="1050" dirty="0"/>
            </a:p>
          </p:txBody>
        </p:sp>
        <p:sp>
          <p:nvSpPr>
            <p:cNvPr id="127" name="TextBox 126"/>
            <p:cNvSpPr txBox="1"/>
            <p:nvPr/>
          </p:nvSpPr>
          <p:spPr>
            <a:xfrm rot="19135855">
              <a:off x="3867776" y="1834772"/>
              <a:ext cx="1152128"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Customer</a:t>
              </a:r>
              <a:endParaRPr lang="en-US" sz="1050" dirty="0"/>
            </a:p>
          </p:txBody>
        </p:sp>
        <p:sp>
          <p:nvSpPr>
            <p:cNvPr id="128" name="TextBox 127"/>
            <p:cNvSpPr txBox="1"/>
            <p:nvPr/>
          </p:nvSpPr>
          <p:spPr>
            <a:xfrm rot="19209892">
              <a:off x="2156973" y="4004114"/>
              <a:ext cx="605418"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Link</a:t>
              </a:r>
              <a:endParaRPr lang="en-US" sz="1050" dirty="0"/>
            </a:p>
          </p:txBody>
        </p:sp>
        <p:sp>
          <p:nvSpPr>
            <p:cNvPr id="129" name="TextBox 128"/>
            <p:cNvSpPr txBox="1"/>
            <p:nvPr/>
          </p:nvSpPr>
          <p:spPr>
            <a:xfrm>
              <a:off x="251520" y="4366845"/>
              <a:ext cx="1872208" cy="349842"/>
            </a:xfrm>
            <a:prstGeom prst="rect">
              <a:avLst/>
            </a:prstGeom>
            <a:noFill/>
          </p:spPr>
          <p:txBody>
            <a:bodyPr wrap="square" rtlCol="0">
              <a:spAutoFit/>
            </a:bodyPr>
            <a:lstStyle/>
            <a:p>
              <a:pPr algn="ctr"/>
              <a:r>
                <a:rPr lang="en-US" sz="1100" dirty="0" smtClean="0"/>
                <a:t>Network &amp; Topology</a:t>
              </a:r>
              <a:endParaRPr lang="en-US" sz="1100" dirty="0"/>
            </a:p>
          </p:txBody>
        </p:sp>
        <p:sp>
          <p:nvSpPr>
            <p:cNvPr id="130" name="TextBox 129"/>
            <p:cNvSpPr txBox="1"/>
            <p:nvPr/>
          </p:nvSpPr>
          <p:spPr>
            <a:xfrm rot="19058561">
              <a:off x="2101015" y="2906049"/>
              <a:ext cx="1008112"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Service</a:t>
              </a:r>
              <a:endParaRPr lang="en-US" sz="1050" dirty="0"/>
            </a:p>
          </p:txBody>
        </p:sp>
        <p:sp>
          <p:nvSpPr>
            <p:cNvPr id="131" name="TextBox 130"/>
            <p:cNvSpPr txBox="1"/>
            <p:nvPr/>
          </p:nvSpPr>
          <p:spPr>
            <a:xfrm rot="19106781">
              <a:off x="4573549" y="5821822"/>
              <a:ext cx="864096"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Server</a:t>
              </a:r>
              <a:endParaRPr lang="en-US" sz="1050" dirty="0"/>
            </a:p>
          </p:txBody>
        </p:sp>
        <p:sp>
          <p:nvSpPr>
            <p:cNvPr id="132" name="TextBox 131"/>
            <p:cNvSpPr txBox="1"/>
            <p:nvPr/>
          </p:nvSpPr>
          <p:spPr>
            <a:xfrm rot="19106781">
              <a:off x="4273356" y="5485666"/>
              <a:ext cx="936104"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Facility</a:t>
              </a:r>
              <a:endParaRPr lang="en-US" sz="1050" dirty="0"/>
            </a:p>
          </p:txBody>
        </p:sp>
        <p:sp>
          <p:nvSpPr>
            <p:cNvPr id="133" name="TextBox 132"/>
            <p:cNvSpPr txBox="1"/>
            <p:nvPr/>
          </p:nvSpPr>
          <p:spPr>
            <a:xfrm rot="19106781">
              <a:off x="2051622" y="5385950"/>
              <a:ext cx="852561"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Fabric</a:t>
              </a:r>
              <a:endParaRPr lang="en-US" sz="1050" dirty="0"/>
            </a:p>
          </p:txBody>
        </p:sp>
        <p:cxnSp>
          <p:nvCxnSpPr>
            <p:cNvPr id="134" name="Straight Connector 133"/>
            <p:cNvCxnSpPr/>
            <p:nvPr/>
          </p:nvCxnSpPr>
          <p:spPr>
            <a:xfrm flipV="1">
              <a:off x="251520" y="2564904"/>
              <a:ext cx="8424936" cy="182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51520" y="3789040"/>
              <a:ext cx="842493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251520" y="5157192"/>
              <a:ext cx="8424936" cy="182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250328" y="869545"/>
              <a:ext cx="1849626" cy="627657"/>
            </a:xfrm>
            <a:prstGeom prst="rect">
              <a:avLst/>
            </a:prstGeom>
            <a:noFill/>
          </p:spPr>
          <p:txBody>
            <a:bodyPr wrap="square" rtlCol="0">
              <a:spAutoFit/>
            </a:bodyPr>
            <a:lstStyle/>
            <a:p>
              <a:pPr algn="ctr"/>
              <a:r>
                <a:rPr lang="en-US" sz="1200" b="1" dirty="0" smtClean="0"/>
                <a:t>Management</a:t>
              </a:r>
            </a:p>
            <a:p>
              <a:pPr algn="ctr">
                <a:lnSpc>
                  <a:spcPts val="1500"/>
                </a:lnSpc>
              </a:pPr>
              <a:r>
                <a:rPr lang="en-US" sz="1200" b="1" dirty="0" smtClean="0"/>
                <a:t>Abstractions</a:t>
              </a:r>
              <a:endParaRPr lang="en-US" sz="1200" b="1" dirty="0"/>
            </a:p>
          </p:txBody>
        </p:sp>
        <p:sp>
          <p:nvSpPr>
            <p:cNvPr id="138" name="TextBox 137"/>
            <p:cNvSpPr txBox="1"/>
            <p:nvPr/>
          </p:nvSpPr>
          <p:spPr>
            <a:xfrm rot="19058561">
              <a:off x="3562396" y="2993130"/>
              <a:ext cx="1266614"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Service Spec</a:t>
              </a:r>
              <a:endParaRPr lang="en-US" sz="1050" dirty="0"/>
            </a:p>
          </p:txBody>
        </p:sp>
        <p:sp>
          <p:nvSpPr>
            <p:cNvPr id="139" name="TextBox 138"/>
            <p:cNvSpPr txBox="1"/>
            <p:nvPr/>
          </p:nvSpPr>
          <p:spPr>
            <a:xfrm rot="19209892">
              <a:off x="2222752" y="4200790"/>
              <a:ext cx="1296144"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Forwarding Domain </a:t>
              </a:r>
              <a:endParaRPr lang="en-US" sz="1050" dirty="0"/>
            </a:p>
          </p:txBody>
        </p:sp>
        <p:sp>
          <p:nvSpPr>
            <p:cNvPr id="140" name="TextBox 139"/>
            <p:cNvSpPr txBox="1"/>
            <p:nvPr/>
          </p:nvSpPr>
          <p:spPr>
            <a:xfrm rot="19106781">
              <a:off x="5398781" y="5942318"/>
              <a:ext cx="576064"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i="1" dirty="0" smtClean="0"/>
                <a:t>VNF</a:t>
              </a:r>
              <a:endParaRPr lang="en-US" sz="1050" i="1" dirty="0"/>
            </a:p>
          </p:txBody>
        </p:sp>
        <p:sp>
          <p:nvSpPr>
            <p:cNvPr id="141" name="TextBox 140"/>
            <p:cNvSpPr txBox="1"/>
            <p:nvPr/>
          </p:nvSpPr>
          <p:spPr>
            <a:xfrm>
              <a:off x="251520" y="4005064"/>
              <a:ext cx="1872208" cy="349842"/>
            </a:xfrm>
            <a:prstGeom prst="rect">
              <a:avLst/>
            </a:prstGeom>
            <a:noFill/>
          </p:spPr>
          <p:txBody>
            <a:bodyPr wrap="square" rtlCol="0">
              <a:spAutoFit/>
            </a:bodyPr>
            <a:lstStyle/>
            <a:p>
              <a:r>
                <a:rPr lang="en-US" sz="1100" i="1" dirty="0" smtClean="0"/>
                <a:t>Resource View</a:t>
              </a:r>
              <a:endParaRPr lang="en-US" sz="1100" i="1" dirty="0"/>
            </a:p>
          </p:txBody>
        </p:sp>
        <p:sp>
          <p:nvSpPr>
            <p:cNvPr id="142" name="TextBox 141"/>
            <p:cNvSpPr txBox="1"/>
            <p:nvPr/>
          </p:nvSpPr>
          <p:spPr>
            <a:xfrm rot="19135855">
              <a:off x="5691424" y="1731082"/>
              <a:ext cx="979334"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Product</a:t>
              </a:r>
            </a:p>
            <a:p>
              <a:pPr algn="ctr"/>
              <a:r>
                <a:rPr lang="en-US" sz="1050" dirty="0" smtClean="0"/>
                <a:t>Spec</a:t>
              </a:r>
              <a:endParaRPr lang="en-US" sz="1050" dirty="0"/>
            </a:p>
          </p:txBody>
        </p:sp>
        <p:sp>
          <p:nvSpPr>
            <p:cNvPr id="143" name="TextBox 142"/>
            <p:cNvSpPr txBox="1"/>
            <p:nvPr/>
          </p:nvSpPr>
          <p:spPr>
            <a:xfrm rot="19135855">
              <a:off x="4715929" y="1738359"/>
              <a:ext cx="997172"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Product</a:t>
              </a:r>
            </a:p>
            <a:p>
              <a:pPr algn="ctr"/>
              <a:r>
                <a:rPr lang="en-US" sz="1050" dirty="0" smtClean="0"/>
                <a:t>Instance</a:t>
              </a:r>
              <a:endParaRPr lang="en-US" sz="1050" dirty="0"/>
            </a:p>
          </p:txBody>
        </p:sp>
        <p:sp>
          <p:nvSpPr>
            <p:cNvPr id="144" name="TextBox 143"/>
            <p:cNvSpPr txBox="1"/>
            <p:nvPr/>
          </p:nvSpPr>
          <p:spPr>
            <a:xfrm rot="19058561">
              <a:off x="2712131" y="2937234"/>
              <a:ext cx="1102313" cy="555631"/>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Service Component</a:t>
              </a:r>
              <a:endParaRPr lang="en-US" sz="1050" dirty="0"/>
            </a:p>
          </p:txBody>
        </p:sp>
        <p:sp>
          <p:nvSpPr>
            <p:cNvPr id="145" name="TextBox 144"/>
            <p:cNvSpPr txBox="1"/>
            <p:nvPr/>
          </p:nvSpPr>
          <p:spPr>
            <a:xfrm rot="19058561">
              <a:off x="4691619" y="2762323"/>
              <a:ext cx="903800" cy="7717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Service Access Point</a:t>
              </a:r>
              <a:endParaRPr lang="en-US" sz="1050" dirty="0"/>
            </a:p>
          </p:txBody>
        </p:sp>
        <p:sp>
          <p:nvSpPr>
            <p:cNvPr id="146" name="TextBox 145"/>
            <p:cNvSpPr txBox="1"/>
            <p:nvPr/>
          </p:nvSpPr>
          <p:spPr>
            <a:xfrm rot="19209892">
              <a:off x="5451543" y="3981226"/>
              <a:ext cx="758779"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Route</a:t>
              </a:r>
              <a:endParaRPr lang="en-US" sz="1050" dirty="0"/>
            </a:p>
          </p:txBody>
        </p:sp>
        <p:sp>
          <p:nvSpPr>
            <p:cNvPr id="147" name="TextBox 146"/>
            <p:cNvSpPr txBox="1"/>
            <p:nvPr/>
          </p:nvSpPr>
          <p:spPr>
            <a:xfrm rot="19209892">
              <a:off x="5351629" y="4430527"/>
              <a:ext cx="1037467"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Link End</a:t>
              </a:r>
              <a:endParaRPr lang="en-US" sz="1050" dirty="0"/>
            </a:p>
          </p:txBody>
        </p:sp>
        <p:sp>
          <p:nvSpPr>
            <p:cNvPr id="148" name="TextBox 147"/>
            <p:cNvSpPr txBox="1"/>
            <p:nvPr/>
          </p:nvSpPr>
          <p:spPr>
            <a:xfrm rot="19106781">
              <a:off x="2204582" y="5552169"/>
              <a:ext cx="1353732"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Cross Connect</a:t>
              </a:r>
              <a:endParaRPr lang="en-US" sz="1050" dirty="0"/>
            </a:p>
          </p:txBody>
        </p:sp>
        <p:sp>
          <p:nvSpPr>
            <p:cNvPr id="149" name="TextBox 148"/>
            <p:cNvSpPr txBox="1"/>
            <p:nvPr/>
          </p:nvSpPr>
          <p:spPr>
            <a:xfrm rot="19106781">
              <a:off x="5470790" y="5366252"/>
              <a:ext cx="576064" cy="349842"/>
            </a:xfrm>
            <a:prstGeom prst="rect">
              <a:avLst/>
            </a:prstGeom>
            <a:solidFill>
              <a:schemeClr val="bg1">
                <a:lumMod val="95000"/>
              </a:schemeClr>
            </a:solidFill>
            <a:ln w="12700">
              <a:solidFill>
                <a:schemeClr val="tx1"/>
              </a:solidFill>
            </a:ln>
          </p:spPr>
          <p:txBody>
            <a:bodyPr wrap="square" rtlCol="0">
              <a:spAutoFit/>
            </a:bodyPr>
            <a:lstStyle/>
            <a:p>
              <a:pPr algn="ctr"/>
              <a:r>
                <a:rPr lang="en-US" sz="1050" i="1" dirty="0" smtClean="0"/>
                <a:t>VNE</a:t>
              </a:r>
              <a:endParaRPr lang="en-US" sz="1050" i="1" dirty="0"/>
            </a:p>
          </p:txBody>
        </p:sp>
        <p:sp>
          <p:nvSpPr>
            <p:cNvPr id="150" name="TextBox 149"/>
            <p:cNvSpPr txBox="1"/>
            <p:nvPr/>
          </p:nvSpPr>
          <p:spPr>
            <a:xfrm rot="19058561">
              <a:off x="5697717" y="2899965"/>
              <a:ext cx="1022218" cy="576210"/>
            </a:xfrm>
            <a:prstGeom prst="rect">
              <a:avLst/>
            </a:prstGeom>
            <a:solidFill>
              <a:schemeClr val="bg1">
                <a:lumMod val="95000"/>
              </a:schemeClr>
            </a:solidFill>
            <a:ln w="12700">
              <a:solidFill>
                <a:schemeClr val="tx1"/>
              </a:solidFill>
            </a:ln>
          </p:spPr>
          <p:txBody>
            <a:bodyPr wrap="square" rtlCol="0">
              <a:spAutoFit/>
            </a:bodyPr>
            <a:lstStyle/>
            <a:p>
              <a:pPr algn="ctr"/>
              <a:r>
                <a:rPr lang="en-US" sz="1050" dirty="0" smtClean="0"/>
                <a:t>Service</a:t>
              </a:r>
            </a:p>
            <a:p>
              <a:pPr algn="ctr"/>
              <a:r>
                <a:rPr lang="en-US" sz="1050" dirty="0" smtClean="0"/>
                <a:t>Interface</a:t>
              </a:r>
              <a:endParaRPr lang="en-US" sz="1050" dirty="0"/>
            </a:p>
          </p:txBody>
        </p:sp>
      </p:grpSp>
    </p:spTree>
    <p:extLst>
      <p:ext uri="{BB962C8B-B14F-4D97-AF65-F5344CB8AC3E}">
        <p14:creationId xmlns:p14="http://schemas.microsoft.com/office/powerpoint/2010/main" val="1945467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MEF’s LSO.net</a:t>
            </a:r>
            <a:endParaRPr lang="en-US" dirty="0"/>
          </a:p>
        </p:txBody>
      </p:sp>
      <p:sp>
        <p:nvSpPr>
          <p:cNvPr id="3" name="Content Placeholder 2"/>
          <p:cNvSpPr>
            <a:spLocks noGrp="1"/>
          </p:cNvSpPr>
          <p:nvPr>
            <p:ph idx="1"/>
          </p:nvPr>
        </p:nvSpPr>
        <p:spPr/>
        <p:txBody>
          <a:bodyPr/>
          <a:lstStyle/>
          <a:p>
            <a:pPr marL="0" indent="0" algn="ctr">
              <a:buNone/>
            </a:pPr>
            <a:r>
              <a:rPr lang="en-US" dirty="0" smtClean="0"/>
              <a:t>LSO </a:t>
            </a:r>
            <a:r>
              <a:rPr lang="en-US" dirty="0"/>
              <a:t>e</a:t>
            </a:r>
            <a:r>
              <a:rPr lang="en-US" dirty="0" smtClean="0"/>
              <a:t>xperimentation and incubation platform</a:t>
            </a:r>
          </a:p>
          <a:p>
            <a:pPr marL="0" indent="0" algn="ctr">
              <a:buNone/>
            </a:pPr>
            <a:r>
              <a:rPr lang="en-US" dirty="0" smtClean="0"/>
              <a:t> </a:t>
            </a:r>
          </a:p>
          <a:p>
            <a:pPr marL="0" indent="0" algn="ctr">
              <a:buNone/>
            </a:pPr>
            <a:r>
              <a:rPr lang="en-US" dirty="0"/>
              <a:t>Support for LSO </a:t>
            </a:r>
            <a:r>
              <a:rPr lang="en-US" dirty="0" smtClean="0"/>
              <a:t>Hackathons</a:t>
            </a:r>
          </a:p>
          <a:p>
            <a:pPr marL="0" indent="0" algn="ctr">
              <a:buNone/>
            </a:pPr>
            <a:endParaRPr lang="en-US" dirty="0" smtClean="0"/>
          </a:p>
          <a:p>
            <a:pPr marL="0" indent="0" algn="ctr">
              <a:buNone/>
            </a:pPr>
            <a:r>
              <a:rPr lang="en-US" dirty="0" smtClean="0"/>
              <a:t>OS/SDO collaboration environment</a:t>
            </a:r>
          </a:p>
          <a:p>
            <a:pPr marL="0" indent="0" algn="ctr">
              <a:buNone/>
            </a:pPr>
            <a:endParaRPr lang="en-US" dirty="0" smtClean="0"/>
          </a:p>
          <a:p>
            <a:pPr marL="0" indent="0" algn="ctr">
              <a:buNone/>
            </a:pPr>
            <a:r>
              <a:rPr lang="en-US" dirty="0" smtClean="0"/>
              <a:t>Accelerates the development of data models and APIs</a:t>
            </a:r>
          </a:p>
        </p:txBody>
      </p:sp>
      <p:sp>
        <p:nvSpPr>
          <p:cNvPr id="4" name="Slide Number Placeholder 3"/>
          <p:cNvSpPr>
            <a:spLocks noGrp="1"/>
          </p:cNvSpPr>
          <p:nvPr>
            <p:ph type="sldNum" sz="quarter" idx="12"/>
          </p:nvPr>
        </p:nvSpPr>
        <p:spPr/>
        <p:txBody>
          <a:bodyPr/>
          <a:lstStyle/>
          <a:p>
            <a:fld id="{6B71981B-747E-FC42-A9CB-4FBC300A3530}" type="slidenum">
              <a:rPr lang="en-US" smtClean="0"/>
              <a:pPr/>
              <a:t>16</a:t>
            </a:fld>
            <a:endParaRPr lang="en-US" dirty="0"/>
          </a:p>
        </p:txBody>
      </p:sp>
    </p:spTree>
    <p:extLst>
      <p:ext uri="{BB962C8B-B14F-4D97-AF65-F5344CB8AC3E}">
        <p14:creationId xmlns:p14="http://schemas.microsoft.com/office/powerpoint/2010/main" val="991964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Conclusions</a:t>
            </a:r>
            <a:endParaRPr lang="en-US" dirty="0"/>
          </a:p>
        </p:txBody>
      </p:sp>
      <p:sp>
        <p:nvSpPr>
          <p:cNvPr id="3" name="Content Placeholder 2"/>
          <p:cNvSpPr>
            <a:spLocks noGrp="1"/>
          </p:cNvSpPr>
          <p:nvPr>
            <p:ph idx="1"/>
          </p:nvPr>
        </p:nvSpPr>
        <p:spPr>
          <a:xfrm>
            <a:off x="1035" y="1302871"/>
            <a:ext cx="9142965" cy="4116236"/>
          </a:xfrm>
        </p:spPr>
        <p:txBody>
          <a:bodyPr/>
          <a:lstStyle/>
          <a:p>
            <a:pPr marL="0" indent="0" algn="ctr">
              <a:buNone/>
            </a:pPr>
            <a:r>
              <a:rPr lang="en-US" sz="3200" dirty="0" smtClean="0"/>
              <a:t>Alignment and Velocity are fundamental</a:t>
            </a:r>
          </a:p>
          <a:p>
            <a:pPr marL="0" indent="0" algn="ctr">
              <a:buNone/>
            </a:pPr>
            <a:endParaRPr lang="en-US" sz="3200" dirty="0"/>
          </a:p>
          <a:p>
            <a:pPr marL="0" indent="0" algn="ctr">
              <a:buNone/>
            </a:pPr>
            <a:r>
              <a:rPr lang="en-US" sz="3200" dirty="0" smtClean="0"/>
              <a:t>Our focus is on entities on the service, service management and resource layers</a:t>
            </a:r>
          </a:p>
          <a:p>
            <a:pPr marL="0" indent="0" algn="ctr">
              <a:buNone/>
            </a:pPr>
            <a:r>
              <a:rPr lang="en-US" sz="3200" dirty="0" smtClean="0"/>
              <a:t> </a:t>
            </a:r>
            <a:endParaRPr lang="en-US" sz="3200" dirty="0"/>
          </a:p>
          <a:p>
            <a:pPr marL="0" indent="0" algn="ctr">
              <a:buNone/>
            </a:pPr>
            <a:r>
              <a:rPr lang="en-US" sz="3200" dirty="0" smtClean="0"/>
              <a:t>Models </a:t>
            </a:r>
            <a:r>
              <a:rPr lang="en-US" sz="3200" dirty="0"/>
              <a:t>and abstractions must be understood in the right </a:t>
            </a:r>
            <a:r>
              <a:rPr lang="en-US" sz="3200" dirty="0" smtClean="0"/>
              <a:t>context</a:t>
            </a:r>
          </a:p>
        </p:txBody>
      </p:sp>
      <p:sp>
        <p:nvSpPr>
          <p:cNvPr id="4" name="Slide Number Placeholder 3"/>
          <p:cNvSpPr>
            <a:spLocks noGrp="1"/>
          </p:cNvSpPr>
          <p:nvPr>
            <p:ph type="sldNum" sz="quarter" idx="12"/>
          </p:nvPr>
        </p:nvSpPr>
        <p:spPr/>
        <p:txBody>
          <a:bodyPr/>
          <a:lstStyle/>
          <a:p>
            <a:fld id="{6B71981B-747E-FC42-A9CB-4FBC300A3530}" type="slidenum">
              <a:rPr lang="en-US" smtClean="0"/>
              <a:pPr/>
              <a:t>17</a:t>
            </a:fld>
            <a:endParaRPr lang="en-US" dirty="0"/>
          </a:p>
        </p:txBody>
      </p:sp>
    </p:spTree>
    <p:extLst>
      <p:ext uri="{BB962C8B-B14F-4D97-AF65-F5344CB8AC3E}">
        <p14:creationId xmlns:p14="http://schemas.microsoft.com/office/powerpoint/2010/main" val="593148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 y="0"/>
            <a:ext cx="9142964" cy="952499"/>
          </a:xfrm>
        </p:spPr>
        <p:txBody>
          <a:bodyPr/>
          <a:lstStyle/>
          <a:p>
            <a:pPr algn="ctr"/>
            <a:r>
              <a:rPr lang="en-US" sz="4000" dirty="0" smtClean="0"/>
              <a:t>Outline</a:t>
            </a:r>
            <a:endParaRPr lang="en-US" dirty="0"/>
          </a:p>
        </p:txBody>
      </p:sp>
      <p:sp>
        <p:nvSpPr>
          <p:cNvPr id="3" name="Content Placeholder 2"/>
          <p:cNvSpPr>
            <a:spLocks noGrp="1"/>
          </p:cNvSpPr>
          <p:nvPr>
            <p:ph idx="1"/>
          </p:nvPr>
        </p:nvSpPr>
        <p:spPr>
          <a:xfrm>
            <a:off x="0" y="1395292"/>
            <a:ext cx="9142965" cy="3846014"/>
          </a:xfrm>
        </p:spPr>
        <p:txBody>
          <a:bodyPr/>
          <a:lstStyle/>
          <a:p>
            <a:pPr marL="0" indent="0" algn="ctr">
              <a:lnSpc>
                <a:spcPct val="100000"/>
              </a:lnSpc>
              <a:buNone/>
            </a:pPr>
            <a:r>
              <a:rPr lang="en-US" sz="3200" dirty="0" smtClean="0"/>
              <a:t>Challenges</a:t>
            </a:r>
          </a:p>
          <a:p>
            <a:pPr marL="0" indent="0" algn="ctr">
              <a:lnSpc>
                <a:spcPct val="100000"/>
              </a:lnSpc>
              <a:buNone/>
            </a:pPr>
            <a:r>
              <a:rPr lang="en-US" sz="3200" dirty="0" smtClean="0"/>
              <a:t>MEF’s </a:t>
            </a:r>
            <a:r>
              <a:rPr lang="en-US" sz="3200" dirty="0" smtClean="0"/>
              <a:t>Third Network Vision</a:t>
            </a:r>
          </a:p>
          <a:p>
            <a:pPr marL="0" indent="0" algn="ctr">
              <a:lnSpc>
                <a:spcPct val="100000"/>
              </a:lnSpc>
              <a:buNone/>
            </a:pPr>
            <a:r>
              <a:rPr lang="en-US" sz="3200" dirty="0" smtClean="0"/>
              <a:t>Lifecycle Service Orchestration (LSO)</a:t>
            </a:r>
          </a:p>
          <a:p>
            <a:pPr marL="0" indent="0" algn="ctr">
              <a:lnSpc>
                <a:spcPct val="100000"/>
              </a:lnSpc>
              <a:buNone/>
            </a:pPr>
            <a:r>
              <a:rPr lang="en-US" sz="3200" dirty="0" smtClean="0"/>
              <a:t>Models in context</a:t>
            </a:r>
          </a:p>
          <a:p>
            <a:pPr marL="0" indent="0" algn="ctr">
              <a:lnSpc>
                <a:spcPct val="100000"/>
              </a:lnSpc>
              <a:buNone/>
            </a:pPr>
            <a:r>
              <a:rPr lang="en-US" sz="3200" dirty="0" smtClean="0"/>
              <a:t>LSO.net</a:t>
            </a:r>
            <a:endParaRPr lang="en-US" sz="3200" dirty="0" smtClean="0"/>
          </a:p>
          <a:p>
            <a:pPr marL="0" indent="0" algn="ctr">
              <a:lnSpc>
                <a:spcPct val="100000"/>
              </a:lnSpc>
              <a:buNone/>
            </a:pPr>
            <a:r>
              <a:rPr lang="en-US" sz="3200" dirty="0" smtClean="0"/>
              <a:t>Conclusions</a:t>
            </a:r>
            <a:endParaRPr lang="en-US" sz="3200" dirty="0" smtClean="0"/>
          </a:p>
          <a:p>
            <a:endParaRPr lang="en-US" dirty="0"/>
          </a:p>
        </p:txBody>
      </p:sp>
      <p:sp>
        <p:nvSpPr>
          <p:cNvPr id="4" name="Slide Number Placeholder 3"/>
          <p:cNvSpPr>
            <a:spLocks noGrp="1"/>
          </p:cNvSpPr>
          <p:nvPr>
            <p:ph type="sldNum" sz="quarter" idx="12"/>
          </p:nvPr>
        </p:nvSpPr>
        <p:spPr/>
        <p:txBody>
          <a:bodyPr/>
          <a:lstStyle/>
          <a:p>
            <a:fld id="{6B71981B-747E-FC42-A9CB-4FBC300A3530}" type="slidenum">
              <a:rPr lang="en-US" smtClean="0"/>
              <a:pPr/>
              <a:t>2</a:t>
            </a:fld>
            <a:endParaRPr lang="en-US" dirty="0"/>
          </a:p>
        </p:txBody>
      </p:sp>
    </p:spTree>
    <p:extLst>
      <p:ext uri="{BB962C8B-B14F-4D97-AF65-F5344CB8AC3E}">
        <p14:creationId xmlns:p14="http://schemas.microsoft.com/office/powerpoint/2010/main" val="339780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 y="0"/>
            <a:ext cx="9142963" cy="952499"/>
          </a:xfrm>
        </p:spPr>
        <p:txBody>
          <a:bodyPr/>
          <a:lstStyle/>
          <a:p>
            <a:pPr algn="ctr"/>
            <a:r>
              <a:rPr lang="en-US" sz="4000" dirty="0" smtClean="0"/>
              <a:t>Challenges</a:t>
            </a:r>
            <a:endParaRPr lang="en-US" sz="4000" dirty="0"/>
          </a:p>
        </p:txBody>
      </p:sp>
      <p:sp>
        <p:nvSpPr>
          <p:cNvPr id="3" name="Content Placeholder 2"/>
          <p:cNvSpPr>
            <a:spLocks noGrp="1"/>
          </p:cNvSpPr>
          <p:nvPr>
            <p:ph idx="1"/>
          </p:nvPr>
        </p:nvSpPr>
        <p:spPr>
          <a:xfrm>
            <a:off x="0" y="1397000"/>
            <a:ext cx="9143999" cy="3463306"/>
          </a:xfrm>
        </p:spPr>
        <p:txBody>
          <a:bodyPr/>
          <a:lstStyle/>
          <a:p>
            <a:pPr marL="0" indent="0" algn="ctr">
              <a:buNone/>
            </a:pPr>
            <a:r>
              <a:rPr lang="en-US" sz="3200" dirty="0" smtClean="0"/>
              <a:t>On-demand Services</a:t>
            </a:r>
          </a:p>
          <a:p>
            <a:pPr marL="0" indent="0" algn="ctr">
              <a:buNone/>
            </a:pPr>
            <a:endParaRPr lang="en-US" sz="3200" dirty="0" smtClean="0"/>
          </a:p>
          <a:p>
            <a:pPr marL="0" indent="0" algn="ctr">
              <a:buNone/>
            </a:pPr>
            <a:r>
              <a:rPr lang="en-US" sz="3200" dirty="0" smtClean="0"/>
              <a:t>Quality Expectations</a:t>
            </a:r>
          </a:p>
          <a:p>
            <a:pPr marL="0" indent="0" algn="ctr">
              <a:buNone/>
            </a:pPr>
            <a:endParaRPr lang="en-US" sz="3200" dirty="0" smtClean="0"/>
          </a:p>
          <a:p>
            <a:pPr marL="0" indent="0" algn="ctr">
              <a:buNone/>
            </a:pPr>
            <a:r>
              <a:rPr lang="en-US" sz="3200" dirty="0" smtClean="0"/>
              <a:t>Evolution of Networks </a:t>
            </a:r>
            <a:r>
              <a:rPr lang="en-US" sz="3200" dirty="0"/>
              <a:t>and </a:t>
            </a:r>
            <a:r>
              <a:rPr lang="en-US" sz="3200" dirty="0" smtClean="0"/>
              <a:t>Services</a:t>
            </a:r>
          </a:p>
        </p:txBody>
      </p:sp>
      <p:sp>
        <p:nvSpPr>
          <p:cNvPr id="4" name="Slide Number Placeholder 3"/>
          <p:cNvSpPr>
            <a:spLocks noGrp="1"/>
          </p:cNvSpPr>
          <p:nvPr>
            <p:ph type="sldNum" sz="quarter" idx="12"/>
          </p:nvPr>
        </p:nvSpPr>
        <p:spPr/>
        <p:txBody>
          <a:bodyPr/>
          <a:lstStyle/>
          <a:p>
            <a:fld id="{6B71981B-747E-FC42-A9CB-4FBC300A3530}" type="slidenum">
              <a:rPr lang="en-US" smtClean="0"/>
              <a:pPr/>
              <a:t>3</a:t>
            </a:fld>
            <a:endParaRPr lang="en-US" dirty="0"/>
          </a:p>
        </p:txBody>
      </p:sp>
    </p:spTree>
    <p:extLst>
      <p:ext uri="{BB962C8B-B14F-4D97-AF65-F5344CB8AC3E}">
        <p14:creationId xmlns:p14="http://schemas.microsoft.com/office/powerpoint/2010/main" val="3441516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32" y="0"/>
            <a:ext cx="7784889" cy="952499"/>
          </a:xfrm>
        </p:spPr>
        <p:txBody>
          <a:bodyPr/>
          <a:lstStyle/>
          <a:p>
            <a:pPr algn="ctr"/>
            <a:r>
              <a:rPr lang="en-US" sz="4000" dirty="0" smtClean="0"/>
              <a:t>MEF’s Third Network Vision</a:t>
            </a:r>
            <a:endParaRPr lang="en-US" sz="4000" dirty="0"/>
          </a:p>
        </p:txBody>
      </p:sp>
      <p:sp>
        <p:nvSpPr>
          <p:cNvPr id="3" name="Content Placeholder 2"/>
          <p:cNvSpPr>
            <a:spLocks noGrp="1"/>
          </p:cNvSpPr>
          <p:nvPr>
            <p:ph idx="1"/>
          </p:nvPr>
        </p:nvSpPr>
        <p:spPr>
          <a:xfrm>
            <a:off x="148355" y="1185333"/>
            <a:ext cx="8995645" cy="3674973"/>
          </a:xfrm>
        </p:spPr>
        <p:txBody>
          <a:bodyPr/>
          <a:lstStyle/>
          <a:p>
            <a:pPr marL="0" indent="0" algn="ctr">
              <a:buNone/>
            </a:pPr>
            <a:r>
              <a:rPr lang="en-US" sz="3200" dirty="0"/>
              <a:t>E</a:t>
            </a:r>
            <a:r>
              <a:rPr lang="en-US" sz="3200" dirty="0" smtClean="0"/>
              <a:t>nable agile networks</a:t>
            </a:r>
          </a:p>
          <a:p>
            <a:pPr marL="0" indent="0" algn="ctr">
              <a:buNone/>
            </a:pPr>
            <a:endParaRPr lang="en-US" sz="3200" dirty="0" smtClean="0"/>
          </a:p>
          <a:p>
            <a:pPr marL="0" indent="0" algn="ctr">
              <a:buNone/>
            </a:pPr>
            <a:r>
              <a:rPr lang="en-US" sz="3200" dirty="0"/>
              <a:t>D</a:t>
            </a:r>
            <a:r>
              <a:rPr lang="en-US" sz="3200" dirty="0" smtClean="0"/>
              <a:t>eliver assured </a:t>
            </a:r>
            <a:r>
              <a:rPr lang="en-US" sz="3200" b="1" i="1" dirty="0" smtClean="0"/>
              <a:t>connectivity services </a:t>
            </a:r>
          </a:p>
          <a:p>
            <a:pPr marL="0" indent="0" algn="ctr">
              <a:buNone/>
            </a:pPr>
            <a:endParaRPr lang="en-US" sz="3200" dirty="0" smtClean="0"/>
          </a:p>
          <a:p>
            <a:pPr marL="0" indent="0" algn="ctr">
              <a:buNone/>
            </a:pPr>
            <a:r>
              <a:rPr lang="en-US" sz="3200" dirty="0" smtClean="0"/>
              <a:t>Orchestrated across network domains</a:t>
            </a:r>
          </a:p>
          <a:p>
            <a:pPr marL="0" indent="0" algn="ctr">
              <a:buNone/>
            </a:pPr>
            <a:endParaRPr lang="en-US" sz="3200" dirty="0"/>
          </a:p>
          <a:p>
            <a:pPr marL="0" indent="0" algn="ctr">
              <a:buNone/>
            </a:pPr>
            <a:r>
              <a:rPr lang="en-US" sz="3200" dirty="0" smtClean="0"/>
              <a:t> Between </a:t>
            </a:r>
            <a:r>
              <a:rPr lang="en-US" sz="3200" b="1" i="1" dirty="0" smtClean="0"/>
              <a:t>physical or </a:t>
            </a:r>
            <a:r>
              <a:rPr lang="en-US" sz="3200" b="1" i="1" dirty="0"/>
              <a:t>virtual service </a:t>
            </a:r>
            <a:r>
              <a:rPr lang="en-US" sz="3200" b="1" i="1" dirty="0" smtClean="0"/>
              <a:t>endpoints</a:t>
            </a:r>
            <a:r>
              <a:rPr lang="en-US" sz="2400" b="1" i="1" dirty="0" smtClean="0"/>
              <a:t> </a:t>
            </a:r>
            <a:endParaRPr lang="en-US" sz="2400" b="1" i="1" dirty="0"/>
          </a:p>
        </p:txBody>
      </p:sp>
      <p:sp>
        <p:nvSpPr>
          <p:cNvPr id="4" name="Slide Number Placeholder 3"/>
          <p:cNvSpPr>
            <a:spLocks noGrp="1"/>
          </p:cNvSpPr>
          <p:nvPr>
            <p:ph type="sldNum" sz="quarter" idx="12"/>
          </p:nvPr>
        </p:nvSpPr>
        <p:spPr/>
        <p:txBody>
          <a:bodyPr/>
          <a:lstStyle/>
          <a:p>
            <a:fld id="{6B71981B-747E-FC42-A9CB-4FBC300A3530}" type="slidenum">
              <a:rPr lang="en-US" smtClean="0"/>
              <a:pPr/>
              <a:t>4</a:t>
            </a:fld>
            <a:endParaRPr lang="en-US" dirty="0"/>
          </a:p>
        </p:txBody>
      </p:sp>
    </p:spTree>
    <p:extLst>
      <p:ext uri="{BB962C8B-B14F-4D97-AF65-F5344CB8AC3E}">
        <p14:creationId xmlns:p14="http://schemas.microsoft.com/office/powerpoint/2010/main" val="1854604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Lifecycle Service Orchestration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4997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46230" y="0"/>
            <a:ext cx="7784889" cy="952499"/>
          </a:xfrm>
        </p:spPr>
        <p:txBody>
          <a:bodyPr/>
          <a:lstStyle/>
          <a:p>
            <a:pPr algn="ctr"/>
            <a:r>
              <a:rPr lang="en-US" sz="4000" dirty="0" smtClean="0"/>
              <a:t>Lifecycle Service Orchestration</a:t>
            </a:r>
            <a:endParaRPr lang="en-US" sz="4000" dirty="0"/>
          </a:p>
        </p:txBody>
      </p:sp>
      <p:sp>
        <p:nvSpPr>
          <p:cNvPr id="3" name="Content Placeholder 2"/>
          <p:cNvSpPr>
            <a:spLocks noGrp="1"/>
          </p:cNvSpPr>
          <p:nvPr>
            <p:ph idx="1"/>
          </p:nvPr>
        </p:nvSpPr>
        <p:spPr>
          <a:xfrm>
            <a:off x="1035" y="952499"/>
            <a:ext cx="9142965" cy="3880437"/>
          </a:xfrm>
        </p:spPr>
        <p:txBody>
          <a:bodyPr/>
          <a:lstStyle/>
          <a:p>
            <a:pPr marL="0" lvl="1" indent="0" algn="ctr">
              <a:spcAft>
                <a:spcPts val="500"/>
              </a:spcAft>
              <a:buClr>
                <a:srgbClr val="2B3589"/>
              </a:buClr>
              <a:buNone/>
            </a:pPr>
            <a:r>
              <a:rPr lang="en-US" sz="3200" b="1" i="1" dirty="0"/>
              <a:t>Orchestration capabilities</a:t>
            </a:r>
            <a:r>
              <a:rPr lang="en-US" sz="3200" i="1" dirty="0"/>
              <a:t> </a:t>
            </a:r>
            <a:endParaRPr lang="en-US" sz="3200" i="1" dirty="0" smtClean="0"/>
          </a:p>
          <a:p>
            <a:pPr marL="0" lvl="1" indent="0" algn="ctr">
              <a:spcAft>
                <a:spcPts val="500"/>
              </a:spcAft>
              <a:buClr>
                <a:srgbClr val="2B3589"/>
              </a:buClr>
              <a:buNone/>
            </a:pPr>
            <a:endParaRPr lang="en-US" sz="3200" dirty="0" smtClean="0"/>
          </a:p>
          <a:p>
            <a:pPr marL="0" lvl="1" indent="0" algn="ctr">
              <a:spcAft>
                <a:spcPts val="500"/>
              </a:spcAft>
              <a:buClr>
                <a:srgbClr val="2B3589"/>
              </a:buClr>
              <a:buNone/>
            </a:pPr>
            <a:r>
              <a:rPr lang="en-US" sz="3200" dirty="0" smtClean="0"/>
              <a:t>B</a:t>
            </a:r>
            <a:r>
              <a:rPr lang="en-US" sz="3200" dirty="0" smtClean="0"/>
              <a:t>ackbone </a:t>
            </a:r>
            <a:r>
              <a:rPr lang="en-US" sz="3200" dirty="0"/>
              <a:t>of the Lifecycle Services provided by The Third Network</a:t>
            </a:r>
          </a:p>
          <a:p>
            <a:pPr marL="0" indent="0" algn="ctr">
              <a:buNone/>
            </a:pPr>
            <a:endParaRPr lang="en-US" sz="3200" dirty="0" smtClean="0"/>
          </a:p>
          <a:p>
            <a:pPr marL="0" indent="0" algn="ctr">
              <a:buNone/>
            </a:pPr>
            <a:r>
              <a:rPr lang="en-US" sz="3200" dirty="0" smtClean="0"/>
              <a:t>Provides orchestrated management and control of Connectivity Services</a:t>
            </a:r>
          </a:p>
          <a:p>
            <a:pPr marL="0" lvl="1" indent="0" algn="ctr">
              <a:spcAft>
                <a:spcPts val="500"/>
              </a:spcAft>
              <a:buClr>
                <a:srgbClr val="2B3589"/>
              </a:buClr>
              <a:buNone/>
            </a:pPr>
            <a:endParaRPr lang="en-US" sz="2000" dirty="0" smtClean="0"/>
          </a:p>
          <a:p>
            <a:pPr marL="0" indent="0" algn="ctr">
              <a:buNone/>
            </a:pPr>
            <a:endParaRPr lang="en-US" sz="2000" dirty="0" smtClean="0"/>
          </a:p>
        </p:txBody>
      </p:sp>
      <p:sp>
        <p:nvSpPr>
          <p:cNvPr id="4" name="Slide Number Placeholder 3"/>
          <p:cNvSpPr>
            <a:spLocks noGrp="1"/>
          </p:cNvSpPr>
          <p:nvPr>
            <p:ph type="sldNum" sz="quarter" idx="12"/>
          </p:nvPr>
        </p:nvSpPr>
        <p:spPr/>
        <p:txBody>
          <a:bodyPr/>
          <a:lstStyle/>
          <a:p>
            <a:fld id="{6B71981B-747E-FC42-A9CB-4FBC300A3530}" type="slidenum">
              <a:rPr lang="en-US" smtClean="0"/>
              <a:pPr/>
              <a:t>6</a:t>
            </a:fld>
            <a:endParaRPr lang="en-US" dirty="0"/>
          </a:p>
        </p:txBody>
      </p:sp>
    </p:spTree>
    <p:extLst>
      <p:ext uri="{BB962C8B-B14F-4D97-AF65-F5344CB8AC3E}">
        <p14:creationId xmlns:p14="http://schemas.microsoft.com/office/powerpoint/2010/main" val="194546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46230" y="0"/>
            <a:ext cx="7784889" cy="952499"/>
          </a:xfrm>
        </p:spPr>
        <p:txBody>
          <a:bodyPr/>
          <a:lstStyle/>
          <a:p>
            <a:pPr algn="ctr"/>
            <a:r>
              <a:rPr lang="en-US" sz="4000" dirty="0" smtClean="0"/>
              <a:t>Lifecycle </a:t>
            </a:r>
            <a:r>
              <a:rPr lang="en-US" sz="4000" smtClean="0"/>
              <a:t>Service Orchestration (cont)</a:t>
            </a:r>
            <a:endParaRPr lang="en-US" sz="4000" dirty="0"/>
          </a:p>
        </p:txBody>
      </p:sp>
      <p:sp>
        <p:nvSpPr>
          <p:cNvPr id="3" name="Content Placeholder 2"/>
          <p:cNvSpPr>
            <a:spLocks noGrp="1"/>
          </p:cNvSpPr>
          <p:nvPr>
            <p:ph idx="1"/>
          </p:nvPr>
        </p:nvSpPr>
        <p:spPr>
          <a:xfrm>
            <a:off x="0" y="1263063"/>
            <a:ext cx="9144000" cy="3880437"/>
          </a:xfrm>
        </p:spPr>
        <p:txBody>
          <a:bodyPr/>
          <a:lstStyle/>
          <a:p>
            <a:pPr marL="0" lvl="1" indent="0" algn="ctr">
              <a:spcAft>
                <a:spcPts val="500"/>
              </a:spcAft>
              <a:buClr>
                <a:srgbClr val="2B3589"/>
              </a:buClr>
              <a:buNone/>
            </a:pPr>
            <a:r>
              <a:rPr lang="en-US" sz="3200" dirty="0" smtClean="0"/>
              <a:t>Defines </a:t>
            </a:r>
            <a:r>
              <a:rPr lang="en-US" sz="3200" b="1" i="1" dirty="0"/>
              <a:t>product, service, and resource abstractions </a:t>
            </a:r>
            <a:endParaRPr lang="en-US" sz="3200" b="1" i="1" dirty="0" smtClean="0"/>
          </a:p>
          <a:p>
            <a:pPr marL="0" lvl="1" indent="0" algn="ctr">
              <a:spcAft>
                <a:spcPts val="500"/>
              </a:spcAft>
              <a:buClr>
                <a:srgbClr val="2B3589"/>
              </a:buClr>
              <a:buNone/>
            </a:pPr>
            <a:endParaRPr lang="en-US" sz="3600" dirty="0" smtClean="0"/>
          </a:p>
          <a:p>
            <a:pPr marL="0" indent="0" algn="ctr">
              <a:buNone/>
            </a:pPr>
            <a:r>
              <a:rPr lang="en-US" sz="3200" b="1" i="1" dirty="0" smtClean="0"/>
              <a:t>Abstracts complexity</a:t>
            </a:r>
            <a:r>
              <a:rPr lang="en-US" sz="3200" dirty="0" smtClean="0"/>
              <a:t> from applications </a:t>
            </a:r>
            <a:r>
              <a:rPr lang="en-US" sz="3200" dirty="0"/>
              <a:t>and users of </a:t>
            </a:r>
            <a:r>
              <a:rPr lang="en-US" sz="3200" dirty="0" smtClean="0"/>
              <a:t>Connectivity Services</a:t>
            </a:r>
          </a:p>
          <a:p>
            <a:pPr marL="0" indent="0" algn="ctr">
              <a:buNone/>
            </a:pPr>
            <a:endParaRPr lang="en-US" sz="3200" dirty="0" smtClean="0"/>
          </a:p>
          <a:p>
            <a:pPr marL="0" indent="0" algn="ctr">
              <a:buNone/>
            </a:pPr>
            <a:r>
              <a:rPr lang="en-US" sz="3200" b="1" i="1" dirty="0" smtClean="0"/>
              <a:t>Infrastructure-agnostic</a:t>
            </a:r>
            <a:r>
              <a:rPr lang="en-US" sz="3200" dirty="0" smtClean="0"/>
              <a:t> (</a:t>
            </a:r>
            <a:r>
              <a:rPr lang="en-US" sz="2800" dirty="0" smtClean="0"/>
              <a:t>WAN technologies, NFV, SDN</a:t>
            </a:r>
            <a:r>
              <a:rPr lang="en-US" sz="3200" dirty="0" smtClean="0"/>
              <a:t>)</a:t>
            </a:r>
            <a:endParaRPr lang="en-US" sz="3200" dirty="0"/>
          </a:p>
          <a:p>
            <a:pPr marL="0" indent="0" algn="ctr">
              <a:buNone/>
            </a:pPr>
            <a:endParaRPr lang="en-US" sz="2000" dirty="0" smtClean="0"/>
          </a:p>
        </p:txBody>
      </p:sp>
      <p:sp>
        <p:nvSpPr>
          <p:cNvPr id="4" name="Slide Number Placeholder 3"/>
          <p:cNvSpPr>
            <a:spLocks noGrp="1"/>
          </p:cNvSpPr>
          <p:nvPr>
            <p:ph type="sldNum" sz="quarter" idx="12"/>
          </p:nvPr>
        </p:nvSpPr>
        <p:spPr/>
        <p:txBody>
          <a:bodyPr/>
          <a:lstStyle/>
          <a:p>
            <a:fld id="{6B71981B-747E-FC42-A9CB-4FBC300A3530}" type="slidenum">
              <a:rPr lang="en-US" smtClean="0"/>
              <a:pPr/>
              <a:t>7</a:t>
            </a:fld>
            <a:endParaRPr lang="en-US" dirty="0"/>
          </a:p>
        </p:txBody>
      </p:sp>
    </p:spTree>
    <p:extLst>
      <p:ext uri="{BB962C8B-B14F-4D97-AF65-F5344CB8AC3E}">
        <p14:creationId xmlns:p14="http://schemas.microsoft.com/office/powerpoint/2010/main" val="290079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in Context</a:t>
            </a:r>
            <a:endParaRPr lang="en-US" dirty="0"/>
          </a:p>
        </p:txBody>
      </p:sp>
    </p:spTree>
    <p:extLst>
      <p:ext uri="{BB962C8B-B14F-4D97-AF65-F5344CB8AC3E}">
        <p14:creationId xmlns:p14="http://schemas.microsoft.com/office/powerpoint/2010/main" val="3494407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9555" y="0"/>
            <a:ext cx="7784889" cy="952499"/>
          </a:xfrm>
        </p:spPr>
        <p:txBody>
          <a:bodyPr/>
          <a:lstStyle/>
          <a:p>
            <a:pPr algn="ctr"/>
            <a:r>
              <a:rPr lang="en-US" sz="4000" dirty="0" smtClean="0"/>
              <a:t>LSO Engineering Methodology</a:t>
            </a:r>
            <a:endParaRPr lang="en-US" sz="4000" dirty="0"/>
          </a:p>
        </p:txBody>
      </p:sp>
      <p:sp>
        <p:nvSpPr>
          <p:cNvPr id="3" name="Content Placeholder 2"/>
          <p:cNvSpPr>
            <a:spLocks noGrp="1"/>
          </p:cNvSpPr>
          <p:nvPr>
            <p:ph idx="1"/>
          </p:nvPr>
        </p:nvSpPr>
        <p:spPr>
          <a:xfrm>
            <a:off x="-1" y="1202965"/>
            <a:ext cx="9144000" cy="3653237"/>
          </a:xfrm>
        </p:spPr>
        <p:txBody>
          <a:bodyPr/>
          <a:lstStyle/>
          <a:p>
            <a:pPr marL="0" indent="0" algn="ctr">
              <a:buNone/>
            </a:pPr>
            <a:r>
              <a:rPr lang="en-US" sz="2800" dirty="0"/>
              <a:t>Enables the transformation of LSO capabilities into interoperable, specific, consistent, and </a:t>
            </a:r>
            <a:r>
              <a:rPr lang="en-US" sz="2800" b="1" i="1" dirty="0"/>
              <a:t>verifiable designs and implementations</a:t>
            </a:r>
          </a:p>
          <a:p>
            <a:pPr marL="0" indent="0" algn="ctr">
              <a:buNone/>
            </a:pPr>
            <a:endParaRPr lang="en-US" sz="2800" dirty="0" smtClean="0"/>
          </a:p>
          <a:p>
            <a:pPr marL="0" indent="0" algn="ctr">
              <a:buNone/>
            </a:pPr>
            <a:r>
              <a:rPr lang="en-US" sz="2800" dirty="0" smtClean="0"/>
              <a:t>Generates </a:t>
            </a:r>
            <a:r>
              <a:rPr lang="en-US" sz="2800" b="1" i="1" dirty="0" smtClean="0"/>
              <a:t>re-usable</a:t>
            </a:r>
            <a:r>
              <a:rPr lang="en-US" sz="2800" dirty="0" smtClean="0"/>
              <a:t> engineering specifications and </a:t>
            </a:r>
            <a:r>
              <a:rPr lang="en-US" sz="2800" b="1" i="1" dirty="0" smtClean="0"/>
              <a:t>artifacts</a:t>
            </a:r>
          </a:p>
          <a:p>
            <a:pPr marL="0" indent="0" algn="ctr">
              <a:buNone/>
            </a:pPr>
            <a:endParaRPr lang="en-US" sz="2800" dirty="0" smtClean="0"/>
          </a:p>
          <a:p>
            <a:pPr marL="0" indent="0" algn="ctr">
              <a:buNone/>
            </a:pPr>
            <a:r>
              <a:rPr lang="en-US" sz="2800" dirty="0" smtClean="0"/>
              <a:t> Captures LSO requirements, capabilities, functionality, behavior, processes, </a:t>
            </a:r>
            <a:r>
              <a:rPr lang="en-US" sz="2800" b="1" i="1" dirty="0" smtClean="0"/>
              <a:t>information, interfaces and APIs </a:t>
            </a:r>
          </a:p>
        </p:txBody>
      </p:sp>
      <p:sp>
        <p:nvSpPr>
          <p:cNvPr id="4" name="Slide Number Placeholder 3"/>
          <p:cNvSpPr>
            <a:spLocks noGrp="1"/>
          </p:cNvSpPr>
          <p:nvPr>
            <p:ph type="sldNum" sz="quarter" idx="12"/>
          </p:nvPr>
        </p:nvSpPr>
        <p:spPr/>
        <p:txBody>
          <a:bodyPr/>
          <a:lstStyle/>
          <a:p>
            <a:fld id="{6B71981B-747E-FC42-A9CB-4FBC300A3530}" type="slidenum">
              <a:rPr lang="en-US" smtClean="0"/>
              <a:pPr/>
              <a:t>9</a:t>
            </a:fld>
            <a:endParaRPr lang="en-US" dirty="0"/>
          </a:p>
        </p:txBody>
      </p:sp>
    </p:spTree>
    <p:extLst>
      <p:ext uri="{BB962C8B-B14F-4D97-AF65-F5344CB8AC3E}">
        <p14:creationId xmlns:p14="http://schemas.microsoft.com/office/powerpoint/2010/main" val="1945467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2">
      <a:dk1>
        <a:srgbClr val="1B256A"/>
      </a:dk1>
      <a:lt1>
        <a:sysClr val="window" lastClr="FFFFFF"/>
      </a:lt1>
      <a:dk2>
        <a:srgbClr val="1F6DA3"/>
      </a:dk2>
      <a:lt2>
        <a:srgbClr val="40403E"/>
      </a:lt2>
      <a:accent1>
        <a:srgbClr val="102267"/>
      </a:accent1>
      <a:accent2>
        <a:srgbClr val="2066AD"/>
      </a:accent2>
      <a:accent3>
        <a:srgbClr val="686363"/>
      </a:accent3>
      <a:accent4>
        <a:srgbClr val="3392CB"/>
      </a:accent4>
      <a:accent5>
        <a:srgbClr val="61AEE3"/>
      </a:accent5>
      <a:accent6>
        <a:srgbClr val="9FB7D7"/>
      </a:accent6>
      <a:hlink>
        <a:srgbClr val="404046"/>
      </a:hlink>
      <a:folHlink>
        <a:srgbClr val="41404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E3D489CAF822954D87F780418DF6222B" ma:contentTypeVersion="4" ma:contentTypeDescription="Create a new document." ma:contentTypeScope="" ma:versionID="e56d61863568d76d6f697d77402c9f33">
  <xsd:schema xmlns:xsd="http://www.w3.org/2001/XMLSchema" xmlns:xs="http://www.w3.org/2001/XMLSchema" xmlns:p="http://schemas.microsoft.com/office/2006/metadata/properties" xmlns:ns2="632ceaab-ed11-4204-8854-8e5d31a5ea2b" targetNamespace="http://schemas.microsoft.com/office/2006/metadata/properties" ma:root="true" ma:fieldsID="bbfe029563dc976957986f1ee3f9b6cf" ns2:_="">
    <xsd:import namespace="632ceaab-ed11-4204-8854-8e5d31a5ea2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2ceaab-ed11-4204-8854-8e5d31a5ea2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632ceaab-ed11-4204-8854-8e5d31a5ea2b">ETSIG-78-3968</_dlc_DocId>
    <_dlc_DocIdUrl xmlns="632ceaab-ed11-4204-8854-8e5d31a5ea2b">
      <Url>http://sps-groups.etsihq.org/NFV/_layouts/15/DocIdRedir.aspx?ID=ETSIG-78-3968</Url>
      <Description>ETSIG-78-3968</Description>
    </_dlc_DocIdUrl>
  </documentManagement>
</p:properties>
</file>

<file path=customXml/itemProps1.xml><?xml version="1.0" encoding="utf-8"?>
<ds:datastoreItem xmlns:ds="http://schemas.openxmlformats.org/officeDocument/2006/customXml" ds:itemID="{359EEBB4-C2E6-4EAB-84EB-2454FD41F6E3}"/>
</file>

<file path=customXml/itemProps2.xml><?xml version="1.0" encoding="utf-8"?>
<ds:datastoreItem xmlns:ds="http://schemas.openxmlformats.org/officeDocument/2006/customXml" ds:itemID="{A11C84E7-7541-43AA-91D0-893B4C5BE128}"/>
</file>

<file path=customXml/itemProps3.xml><?xml version="1.0" encoding="utf-8"?>
<ds:datastoreItem xmlns:ds="http://schemas.openxmlformats.org/officeDocument/2006/customXml" ds:itemID="{8B5D2ACF-D633-488E-9E22-0DB66761B553}"/>
</file>

<file path=customXml/itemProps4.xml><?xml version="1.0" encoding="utf-8"?>
<ds:datastoreItem xmlns:ds="http://schemas.openxmlformats.org/officeDocument/2006/customXml" ds:itemID="{E07066F9-06C8-4B21-B4D5-CEDA8D0873CD}"/>
</file>

<file path=docProps/app.xml><?xml version="1.0" encoding="utf-8"?>
<Properties xmlns="http://schemas.openxmlformats.org/officeDocument/2006/extended-properties" xmlns:vt="http://schemas.openxmlformats.org/officeDocument/2006/docPropsVTypes">
  <TotalTime>19690</TotalTime>
  <Words>1871</Words>
  <Application>Microsoft Office PowerPoint</Application>
  <PresentationFormat>On-screen Show (16:9)</PresentationFormat>
  <Paragraphs>339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Lucida Grande</vt:lpstr>
      <vt:lpstr>Office Theme</vt:lpstr>
      <vt:lpstr>MEF Modeling Activities</vt:lpstr>
      <vt:lpstr>Outline</vt:lpstr>
      <vt:lpstr>Challenges</vt:lpstr>
      <vt:lpstr>MEF’s Third Network Vision</vt:lpstr>
      <vt:lpstr>Lifecycle Service Orchestration</vt:lpstr>
      <vt:lpstr>Lifecycle Service Orchestration</vt:lpstr>
      <vt:lpstr>Lifecycle Service Orchestration (cont)</vt:lpstr>
      <vt:lpstr>Models in Context</vt:lpstr>
      <vt:lpstr>LSO Engineering Methodology</vt:lpstr>
      <vt:lpstr>LSO-Related &amp; Modeling Activities</vt:lpstr>
      <vt:lpstr>PowerPoint Presentation</vt:lpstr>
      <vt:lpstr>LSO Reference Architecture and Framework</vt:lpstr>
      <vt:lpstr>LSO Reference Architecture and Framework</vt:lpstr>
      <vt:lpstr>LSO-related Modeling Projects</vt:lpstr>
      <vt:lpstr>LSO Management View Abstractions</vt:lpstr>
      <vt:lpstr>MEF’s LSO.net</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motsavage</dc:creator>
  <cp:lastModifiedBy>Adolfo Perez-Duran</cp:lastModifiedBy>
  <cp:revision>483</cp:revision>
  <cp:lastPrinted>2016-01-08T02:12:35Z</cp:lastPrinted>
  <dcterms:created xsi:type="dcterms:W3CDTF">2015-10-13T20:12:41Z</dcterms:created>
  <dcterms:modified xsi:type="dcterms:W3CDTF">2016-01-08T02:34:30Z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0x010100E3D489CAF822954D87F780418DF6222B</vt:lpwstr>
  </property>
  <property fmtid="{D5CDD505-2E9C-101B-9397-08002B2CF9AE}" pid="3" name="_dlc_DocIdItemGuid">
    <vt:lpwstr>fbf2da40-5c48-4a41-ac50-93036f1959cf</vt:lpwstr>
  </property>
</Properties>
</file>