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77" r:id="rId3"/>
    <p:sldId id="378" r:id="rId4"/>
    <p:sldId id="379" r:id="rId5"/>
    <p:sldId id="381" r:id="rId6"/>
    <p:sldId id="380" r:id="rId7"/>
    <p:sldId id="382" r:id="rId8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7"/>
            <p14:sldId id="378"/>
            <p14:sldId id="379"/>
            <p14:sldId id="381"/>
            <p14:sldId id="380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10" d="100"/>
          <a:sy n="110" d="100"/>
        </p:scale>
        <p:origin x="126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C612E-1A65-436C-8B7D-4A3812D4CB2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310ED-0E2E-4597-A6C4-AB14B0F1637D}">
      <dgm:prSet phldrT="[Text]"/>
      <dgm:spPr/>
      <dgm:t>
        <a:bodyPr/>
        <a:lstStyle/>
        <a:p>
          <a:r>
            <a:rPr lang="en-US" dirty="0" smtClean="0"/>
            <a:t>2013 - OASIS TOSCA</a:t>
          </a:r>
          <a:endParaRPr lang="en-US" dirty="0"/>
        </a:p>
      </dgm:t>
    </dgm:pt>
    <dgm:pt modelId="{85F1791E-6409-43A7-BB33-07359E8178E4}" type="parTrans" cxnId="{F08264BA-2534-4FA0-B904-7A3B372484C8}">
      <dgm:prSet/>
      <dgm:spPr/>
      <dgm:t>
        <a:bodyPr/>
        <a:lstStyle/>
        <a:p>
          <a:endParaRPr lang="en-US"/>
        </a:p>
      </dgm:t>
    </dgm:pt>
    <dgm:pt modelId="{F46ED86B-06A3-42FE-B4A0-FF8F24616E81}" type="sibTrans" cxnId="{F08264BA-2534-4FA0-B904-7A3B372484C8}">
      <dgm:prSet/>
      <dgm:spPr/>
      <dgm:t>
        <a:bodyPr/>
        <a:lstStyle/>
        <a:p>
          <a:endParaRPr lang="en-US"/>
        </a:p>
      </dgm:t>
    </dgm:pt>
    <dgm:pt modelId="{82E24A53-228A-4C70-A199-6AF639477FFC}">
      <dgm:prSet phldrT="[Text]"/>
      <dgm:spPr/>
      <dgm:t>
        <a:bodyPr/>
        <a:lstStyle/>
        <a:p>
          <a:r>
            <a:rPr lang="en-US" dirty="0" smtClean="0"/>
            <a:t>- Focused on describing cloud services</a:t>
          </a:r>
        </a:p>
        <a:p>
          <a:r>
            <a:rPr lang="en-US" dirty="0" smtClean="0"/>
            <a:t>- Large participation from cloud players</a:t>
          </a:r>
          <a:endParaRPr lang="en-US" dirty="0"/>
        </a:p>
      </dgm:t>
    </dgm:pt>
    <dgm:pt modelId="{A7F01B4A-DDD5-4500-9CE8-C65BA5E9D2F5}" type="parTrans" cxnId="{4A46E688-D668-43E8-A1F2-1343A816691A}">
      <dgm:prSet/>
      <dgm:spPr/>
      <dgm:t>
        <a:bodyPr/>
        <a:lstStyle/>
        <a:p>
          <a:endParaRPr lang="en-US"/>
        </a:p>
      </dgm:t>
    </dgm:pt>
    <dgm:pt modelId="{E2A121C2-FAED-470F-99E1-51A10E127AA1}" type="sibTrans" cxnId="{4A46E688-D668-43E8-A1F2-1343A816691A}">
      <dgm:prSet/>
      <dgm:spPr/>
      <dgm:t>
        <a:bodyPr/>
        <a:lstStyle/>
        <a:p>
          <a:endParaRPr lang="en-US"/>
        </a:p>
      </dgm:t>
    </dgm:pt>
    <dgm:pt modelId="{3FE45113-CF22-4FA1-AA2E-D104B01E7EDF}">
      <dgm:prSet phldrT="[Text]"/>
      <dgm:spPr/>
      <dgm:t>
        <a:bodyPr/>
        <a:lstStyle/>
        <a:p>
          <a:r>
            <a:rPr lang="en-US" dirty="0" smtClean="0"/>
            <a:t>2014 – ETSI NFV ISG MANO</a:t>
          </a:r>
          <a:endParaRPr lang="en-US" dirty="0"/>
        </a:p>
      </dgm:t>
    </dgm:pt>
    <dgm:pt modelId="{925B11BE-CEAB-4888-B6DA-E490B1E48860}" type="parTrans" cxnId="{9490551B-A97B-4E9F-BE5F-D1618E41A2D1}">
      <dgm:prSet/>
      <dgm:spPr/>
      <dgm:t>
        <a:bodyPr/>
        <a:lstStyle/>
        <a:p>
          <a:endParaRPr lang="en-US"/>
        </a:p>
      </dgm:t>
    </dgm:pt>
    <dgm:pt modelId="{DB20DD71-3EFA-4F5E-8AFE-C97D4721A622}" type="sibTrans" cxnId="{9490551B-A97B-4E9F-BE5F-D1618E41A2D1}">
      <dgm:prSet/>
      <dgm:spPr/>
      <dgm:t>
        <a:bodyPr/>
        <a:lstStyle/>
        <a:p>
          <a:endParaRPr lang="en-US"/>
        </a:p>
      </dgm:t>
    </dgm:pt>
    <dgm:pt modelId="{F09407BD-3B0B-441E-8495-CAA5D637CE5A}">
      <dgm:prSet phldrT="[Text]"/>
      <dgm:spPr/>
      <dgm:t>
        <a:bodyPr/>
        <a:lstStyle/>
        <a:p>
          <a:r>
            <a:rPr lang="en-US" dirty="0" smtClean="0"/>
            <a:t>Non Normative specification for management and orchestration for NFV</a:t>
          </a:r>
        </a:p>
        <a:p>
          <a:endParaRPr lang="en-US" dirty="0"/>
        </a:p>
      </dgm:t>
    </dgm:pt>
    <dgm:pt modelId="{B31472EE-D2AF-462D-B456-E108D3B00E34}" type="parTrans" cxnId="{6099439E-DCEC-4FCE-8CCF-81783B47BC3C}">
      <dgm:prSet/>
      <dgm:spPr/>
      <dgm:t>
        <a:bodyPr/>
        <a:lstStyle/>
        <a:p>
          <a:endParaRPr lang="en-US"/>
        </a:p>
      </dgm:t>
    </dgm:pt>
    <dgm:pt modelId="{72686B70-621E-4500-82B8-77FBFFB8AE26}" type="sibTrans" cxnId="{6099439E-DCEC-4FCE-8CCF-81783B47BC3C}">
      <dgm:prSet/>
      <dgm:spPr/>
      <dgm:t>
        <a:bodyPr/>
        <a:lstStyle/>
        <a:p>
          <a:endParaRPr lang="en-US"/>
        </a:p>
      </dgm:t>
    </dgm:pt>
    <dgm:pt modelId="{CE502319-A543-4DAE-A8ED-FB07CD1A1BC1}">
      <dgm:prSet phldrT="[Text]"/>
      <dgm:spPr/>
      <dgm:t>
        <a:bodyPr/>
        <a:lstStyle/>
        <a:p>
          <a:r>
            <a:rPr lang="en-US" dirty="0" smtClean="0"/>
            <a:t>2015 - TOSCA For NFV Profile</a:t>
          </a:r>
          <a:endParaRPr lang="en-US" dirty="0"/>
        </a:p>
      </dgm:t>
    </dgm:pt>
    <dgm:pt modelId="{85EEF446-4868-4665-B553-B1AB9C8B1804}" type="parTrans" cxnId="{F72C13F7-3296-4987-9627-40C719AD5909}">
      <dgm:prSet/>
      <dgm:spPr/>
      <dgm:t>
        <a:bodyPr/>
        <a:lstStyle/>
        <a:p>
          <a:endParaRPr lang="en-US"/>
        </a:p>
      </dgm:t>
    </dgm:pt>
    <dgm:pt modelId="{37C66E21-A4E3-4901-8B42-05A83D5710C6}" type="sibTrans" cxnId="{F72C13F7-3296-4987-9627-40C719AD5909}">
      <dgm:prSet/>
      <dgm:spPr/>
      <dgm:t>
        <a:bodyPr/>
        <a:lstStyle/>
        <a:p>
          <a:endParaRPr lang="en-US"/>
        </a:p>
      </dgm:t>
    </dgm:pt>
    <dgm:pt modelId="{29532DFF-936B-430F-8656-8793F60E7C23}">
      <dgm:prSet phldrT="[Text]"/>
      <dgm:spPr/>
      <dgm:t>
        <a:bodyPr/>
        <a:lstStyle/>
        <a:p>
          <a:r>
            <a:rPr lang="en-US" dirty="0" smtClean="0"/>
            <a:t>Based on the MANO VNF Descriptor</a:t>
          </a:r>
        </a:p>
        <a:p>
          <a:r>
            <a:rPr lang="en-US" dirty="0" smtClean="0"/>
            <a:t>Evolving </a:t>
          </a:r>
          <a:endParaRPr lang="en-US" dirty="0"/>
        </a:p>
      </dgm:t>
    </dgm:pt>
    <dgm:pt modelId="{1EC77A90-ED8E-48A9-81F8-798AC6E14383}" type="parTrans" cxnId="{127DB036-AF57-4619-B083-60D5C40C4E44}">
      <dgm:prSet/>
      <dgm:spPr/>
      <dgm:t>
        <a:bodyPr/>
        <a:lstStyle/>
        <a:p>
          <a:endParaRPr lang="en-US"/>
        </a:p>
      </dgm:t>
    </dgm:pt>
    <dgm:pt modelId="{9E9171FB-AD97-41EE-AF22-CD405E7880E5}" type="sibTrans" cxnId="{127DB036-AF57-4619-B083-60D5C40C4E44}">
      <dgm:prSet/>
      <dgm:spPr/>
      <dgm:t>
        <a:bodyPr/>
        <a:lstStyle/>
        <a:p>
          <a:endParaRPr lang="en-US"/>
        </a:p>
      </dgm:t>
    </dgm:pt>
    <dgm:pt modelId="{42EFD0C2-EA3F-41F8-8F13-DBC394CDAD7A}">
      <dgm:prSet phldrT="[Text]"/>
      <dgm:spPr/>
      <dgm:t>
        <a:bodyPr/>
        <a:lstStyle/>
        <a:p>
          <a:r>
            <a:rPr lang="en-US" dirty="0" smtClean="0"/>
            <a:t>2015 – NFV IFA</a:t>
          </a:r>
          <a:endParaRPr lang="en-US" dirty="0"/>
        </a:p>
      </dgm:t>
    </dgm:pt>
    <dgm:pt modelId="{D36EE9FE-DC8B-4A2C-8E2C-BCF016F077A8}" type="parTrans" cxnId="{2448402E-ADC6-4DD3-A5FF-99F469895CB8}">
      <dgm:prSet/>
      <dgm:spPr/>
      <dgm:t>
        <a:bodyPr/>
        <a:lstStyle/>
        <a:p>
          <a:endParaRPr lang="en-US"/>
        </a:p>
      </dgm:t>
    </dgm:pt>
    <dgm:pt modelId="{CF9C5FCE-EC4B-47BB-AF7E-2EBACCA84F68}" type="sibTrans" cxnId="{2448402E-ADC6-4DD3-A5FF-99F469895CB8}">
      <dgm:prSet/>
      <dgm:spPr/>
      <dgm:t>
        <a:bodyPr/>
        <a:lstStyle/>
        <a:p>
          <a:endParaRPr lang="en-US"/>
        </a:p>
      </dgm:t>
    </dgm:pt>
    <dgm:pt modelId="{6DFB1F68-FF74-4694-90E0-095E990921A2}">
      <dgm:prSet phldrT="[Text]"/>
      <dgm:spPr/>
      <dgm:t>
        <a:bodyPr/>
        <a:lstStyle/>
        <a:p>
          <a:r>
            <a:rPr lang="en-US" dirty="0" smtClean="0"/>
            <a:t>Several normative interface specs re Management and Orchestration, and NFV Information Modeling </a:t>
          </a:r>
          <a:endParaRPr lang="en-US" dirty="0"/>
        </a:p>
      </dgm:t>
    </dgm:pt>
    <dgm:pt modelId="{25F4B861-9163-400E-B4F5-618B338EA7C9}" type="parTrans" cxnId="{10E1155C-0389-483E-A232-263EE364E199}">
      <dgm:prSet/>
      <dgm:spPr/>
      <dgm:t>
        <a:bodyPr/>
        <a:lstStyle/>
        <a:p>
          <a:endParaRPr lang="en-US"/>
        </a:p>
      </dgm:t>
    </dgm:pt>
    <dgm:pt modelId="{2452B6F1-C597-4697-8640-46D4323ED50B}" type="sibTrans" cxnId="{10E1155C-0389-483E-A232-263EE364E199}">
      <dgm:prSet/>
      <dgm:spPr/>
      <dgm:t>
        <a:bodyPr/>
        <a:lstStyle/>
        <a:p>
          <a:endParaRPr lang="en-US"/>
        </a:p>
      </dgm:t>
    </dgm:pt>
    <dgm:pt modelId="{F044F8BF-8B79-42EC-BE10-312FAEEDA41A}" type="pres">
      <dgm:prSet presAssocID="{A7FC612E-1A65-436C-8B7D-4A3812D4CB2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41BA56-1D79-4F51-AB49-72DB7CD235E9}" type="pres">
      <dgm:prSet presAssocID="{139310ED-0E2E-4597-A6C4-AB14B0F1637D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AC7EE-5FDE-4A7F-9C5F-1591C4CB8CE7}" type="pres">
      <dgm:prSet presAssocID="{139310ED-0E2E-4597-A6C4-AB14B0F1637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F8ED8-06B1-4967-A5DF-B1D186B61B98}" type="pres">
      <dgm:prSet presAssocID="{3FE45113-CF22-4FA1-AA2E-D104B01E7ED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9546C-6F31-48A5-9254-0E679FDE634D}" type="pres">
      <dgm:prSet presAssocID="{3FE45113-CF22-4FA1-AA2E-D104B01E7EDF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BBEF-CA74-4F12-952A-592716C8A5B3}" type="pres">
      <dgm:prSet presAssocID="{CE502319-A543-4DAE-A8ED-FB07CD1A1BC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98188-9F2D-4133-BB94-54F55803C70A}" type="pres">
      <dgm:prSet presAssocID="{CE502319-A543-4DAE-A8ED-FB07CD1A1BC1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C9DAA-DE47-487F-BAFA-B6C71A896488}" type="pres">
      <dgm:prSet presAssocID="{42EFD0C2-EA3F-41F8-8F13-DBC394CDAD7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9FC61-FB81-4892-8A3D-1CFCA03E3AA3}" type="pres">
      <dgm:prSet presAssocID="{42EFD0C2-EA3F-41F8-8F13-DBC394CDAD7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CC155-C19D-45DF-8D53-F9FB76AC6CB6}" type="presOf" srcId="{139310ED-0E2E-4597-A6C4-AB14B0F1637D}" destId="{E741BA56-1D79-4F51-AB49-72DB7CD235E9}" srcOrd="0" destOrd="0" presId="urn:microsoft.com/office/officeart/2009/3/layout/IncreasingArrowsProcess"/>
    <dgm:cxn modelId="{F72C13F7-3296-4987-9627-40C719AD5909}" srcId="{A7FC612E-1A65-436C-8B7D-4A3812D4CB29}" destId="{CE502319-A543-4DAE-A8ED-FB07CD1A1BC1}" srcOrd="2" destOrd="0" parTransId="{85EEF446-4868-4665-B553-B1AB9C8B1804}" sibTransId="{37C66E21-A4E3-4901-8B42-05A83D5710C6}"/>
    <dgm:cxn modelId="{E8204899-5673-4BF1-B17F-5FB72DCBC314}" type="presOf" srcId="{29532DFF-936B-430F-8656-8793F60E7C23}" destId="{57E98188-9F2D-4133-BB94-54F55803C70A}" srcOrd="0" destOrd="0" presId="urn:microsoft.com/office/officeart/2009/3/layout/IncreasingArrowsProcess"/>
    <dgm:cxn modelId="{2448402E-ADC6-4DD3-A5FF-99F469895CB8}" srcId="{A7FC612E-1A65-436C-8B7D-4A3812D4CB29}" destId="{42EFD0C2-EA3F-41F8-8F13-DBC394CDAD7A}" srcOrd="3" destOrd="0" parTransId="{D36EE9FE-DC8B-4A2C-8E2C-BCF016F077A8}" sibTransId="{CF9C5FCE-EC4B-47BB-AF7E-2EBACCA84F68}"/>
    <dgm:cxn modelId="{10E1155C-0389-483E-A232-263EE364E199}" srcId="{42EFD0C2-EA3F-41F8-8F13-DBC394CDAD7A}" destId="{6DFB1F68-FF74-4694-90E0-095E990921A2}" srcOrd="0" destOrd="0" parTransId="{25F4B861-9163-400E-B4F5-618B338EA7C9}" sibTransId="{2452B6F1-C597-4697-8640-46D4323ED50B}"/>
    <dgm:cxn modelId="{F08264BA-2534-4FA0-B904-7A3B372484C8}" srcId="{A7FC612E-1A65-436C-8B7D-4A3812D4CB29}" destId="{139310ED-0E2E-4597-A6C4-AB14B0F1637D}" srcOrd="0" destOrd="0" parTransId="{85F1791E-6409-43A7-BB33-07359E8178E4}" sibTransId="{F46ED86B-06A3-42FE-B4A0-FF8F24616E81}"/>
    <dgm:cxn modelId="{C0F2E327-B5FE-49B6-B826-0B2E27CF06D7}" type="presOf" srcId="{42EFD0C2-EA3F-41F8-8F13-DBC394CDAD7A}" destId="{E94C9DAA-DE47-487F-BAFA-B6C71A896488}" srcOrd="0" destOrd="0" presId="urn:microsoft.com/office/officeart/2009/3/layout/IncreasingArrowsProcess"/>
    <dgm:cxn modelId="{4A46E688-D668-43E8-A1F2-1343A816691A}" srcId="{139310ED-0E2E-4597-A6C4-AB14B0F1637D}" destId="{82E24A53-228A-4C70-A199-6AF639477FFC}" srcOrd="0" destOrd="0" parTransId="{A7F01B4A-DDD5-4500-9CE8-C65BA5E9D2F5}" sibTransId="{E2A121C2-FAED-470F-99E1-51A10E127AA1}"/>
    <dgm:cxn modelId="{79FE9A8F-E388-4315-9C11-F58C82C4B6DB}" type="presOf" srcId="{3FE45113-CF22-4FA1-AA2E-D104B01E7EDF}" destId="{ED5F8ED8-06B1-4967-A5DF-B1D186B61B98}" srcOrd="0" destOrd="0" presId="urn:microsoft.com/office/officeart/2009/3/layout/IncreasingArrowsProcess"/>
    <dgm:cxn modelId="{BCDF8473-9FB5-48B3-ADAD-8892E810BC39}" type="presOf" srcId="{CE502319-A543-4DAE-A8ED-FB07CD1A1BC1}" destId="{B047BBEF-CA74-4F12-952A-592716C8A5B3}" srcOrd="0" destOrd="0" presId="urn:microsoft.com/office/officeart/2009/3/layout/IncreasingArrowsProcess"/>
    <dgm:cxn modelId="{B1963576-8E12-4189-A16E-AEAB8105A362}" type="presOf" srcId="{A7FC612E-1A65-436C-8B7D-4A3812D4CB29}" destId="{F044F8BF-8B79-42EC-BE10-312FAEEDA41A}" srcOrd="0" destOrd="0" presId="urn:microsoft.com/office/officeart/2009/3/layout/IncreasingArrowsProcess"/>
    <dgm:cxn modelId="{127DB036-AF57-4619-B083-60D5C40C4E44}" srcId="{CE502319-A543-4DAE-A8ED-FB07CD1A1BC1}" destId="{29532DFF-936B-430F-8656-8793F60E7C23}" srcOrd="0" destOrd="0" parTransId="{1EC77A90-ED8E-48A9-81F8-798AC6E14383}" sibTransId="{9E9171FB-AD97-41EE-AF22-CD405E7880E5}"/>
    <dgm:cxn modelId="{BA1D0EFF-2454-4AA3-B14D-675EE9697511}" type="presOf" srcId="{6DFB1F68-FF74-4694-90E0-095E990921A2}" destId="{F859FC61-FB81-4892-8A3D-1CFCA03E3AA3}" srcOrd="0" destOrd="0" presId="urn:microsoft.com/office/officeart/2009/3/layout/IncreasingArrowsProcess"/>
    <dgm:cxn modelId="{9490551B-A97B-4E9F-BE5F-D1618E41A2D1}" srcId="{A7FC612E-1A65-436C-8B7D-4A3812D4CB29}" destId="{3FE45113-CF22-4FA1-AA2E-D104B01E7EDF}" srcOrd="1" destOrd="0" parTransId="{925B11BE-CEAB-4888-B6DA-E490B1E48860}" sibTransId="{DB20DD71-3EFA-4F5E-8AFE-C97D4721A622}"/>
    <dgm:cxn modelId="{B6A77592-86E3-49B5-8634-27BE14B0C541}" type="presOf" srcId="{82E24A53-228A-4C70-A199-6AF639477FFC}" destId="{A52AC7EE-5FDE-4A7F-9C5F-1591C4CB8CE7}" srcOrd="0" destOrd="0" presId="urn:microsoft.com/office/officeart/2009/3/layout/IncreasingArrowsProcess"/>
    <dgm:cxn modelId="{1FD316A4-38BB-46D8-A427-F7FA2D8C3F71}" type="presOf" srcId="{F09407BD-3B0B-441E-8495-CAA5D637CE5A}" destId="{BF39546C-6F31-48A5-9254-0E679FDE634D}" srcOrd="0" destOrd="0" presId="urn:microsoft.com/office/officeart/2009/3/layout/IncreasingArrowsProcess"/>
    <dgm:cxn modelId="{6099439E-DCEC-4FCE-8CCF-81783B47BC3C}" srcId="{3FE45113-CF22-4FA1-AA2E-D104B01E7EDF}" destId="{F09407BD-3B0B-441E-8495-CAA5D637CE5A}" srcOrd="0" destOrd="0" parTransId="{B31472EE-D2AF-462D-B456-E108D3B00E34}" sibTransId="{72686B70-621E-4500-82B8-77FBFFB8AE26}"/>
    <dgm:cxn modelId="{3C1BD6A4-E27A-4263-AB53-140918B6625D}" type="presParOf" srcId="{F044F8BF-8B79-42EC-BE10-312FAEEDA41A}" destId="{E741BA56-1D79-4F51-AB49-72DB7CD235E9}" srcOrd="0" destOrd="0" presId="urn:microsoft.com/office/officeart/2009/3/layout/IncreasingArrowsProcess"/>
    <dgm:cxn modelId="{E8D5CAA4-790E-4810-AC21-35DA10216058}" type="presParOf" srcId="{F044F8BF-8B79-42EC-BE10-312FAEEDA41A}" destId="{A52AC7EE-5FDE-4A7F-9C5F-1591C4CB8CE7}" srcOrd="1" destOrd="0" presId="urn:microsoft.com/office/officeart/2009/3/layout/IncreasingArrowsProcess"/>
    <dgm:cxn modelId="{1749F1BB-D9BC-4970-B495-57329FAF9B90}" type="presParOf" srcId="{F044F8BF-8B79-42EC-BE10-312FAEEDA41A}" destId="{ED5F8ED8-06B1-4967-A5DF-B1D186B61B98}" srcOrd="2" destOrd="0" presId="urn:microsoft.com/office/officeart/2009/3/layout/IncreasingArrowsProcess"/>
    <dgm:cxn modelId="{6FDCC338-D50D-466C-8BC1-DA8562F79CA4}" type="presParOf" srcId="{F044F8BF-8B79-42EC-BE10-312FAEEDA41A}" destId="{BF39546C-6F31-48A5-9254-0E679FDE634D}" srcOrd="3" destOrd="0" presId="urn:microsoft.com/office/officeart/2009/3/layout/IncreasingArrowsProcess"/>
    <dgm:cxn modelId="{2BFE157B-D6E3-45DF-A6EC-7C644A5F6848}" type="presParOf" srcId="{F044F8BF-8B79-42EC-BE10-312FAEEDA41A}" destId="{B047BBEF-CA74-4F12-952A-592716C8A5B3}" srcOrd="4" destOrd="0" presId="urn:microsoft.com/office/officeart/2009/3/layout/IncreasingArrowsProcess"/>
    <dgm:cxn modelId="{552F6A9C-4F27-4DA0-8752-F2E9CD562AE9}" type="presParOf" srcId="{F044F8BF-8B79-42EC-BE10-312FAEEDA41A}" destId="{57E98188-9F2D-4133-BB94-54F55803C70A}" srcOrd="5" destOrd="0" presId="urn:microsoft.com/office/officeart/2009/3/layout/IncreasingArrowsProcess"/>
    <dgm:cxn modelId="{C59F3098-0B76-4629-9AC8-F508F47A20FA}" type="presParOf" srcId="{F044F8BF-8B79-42EC-BE10-312FAEEDA41A}" destId="{E94C9DAA-DE47-487F-BAFA-B6C71A896488}" srcOrd="6" destOrd="0" presId="urn:microsoft.com/office/officeart/2009/3/layout/IncreasingArrowsProcess"/>
    <dgm:cxn modelId="{3820012E-74A5-4ECA-9DDF-DF81550C635C}" type="presParOf" srcId="{F044F8BF-8B79-42EC-BE10-312FAEEDA41A}" destId="{F859FC61-FB81-4892-8A3D-1CFCA03E3AA3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692160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 smtClean="0"/>
              <a:t>Open Source and Info Models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17 Dec 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OPNFV integrates upstream projects into a coherent platform for NFV, starting from the infrastructure layer and moving up the management stack</a:t>
            </a:r>
          </a:p>
          <a:p>
            <a:r>
              <a:rPr lang="en-US" dirty="0" smtClean="0"/>
              <a:t>OPNFV does not have an information model nor plans to establish one</a:t>
            </a:r>
          </a:p>
          <a:p>
            <a:pPr lvl="1"/>
            <a:r>
              <a:rPr lang="en-US" dirty="0" smtClean="0"/>
              <a:t>Relies on existing running code and data models from OpenStack, ODL,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OPNFV relies upon upstream open source projects / components which </a:t>
            </a:r>
          </a:p>
          <a:p>
            <a:pPr lvl="1"/>
            <a:r>
              <a:rPr lang="en-US" dirty="0" smtClean="0"/>
              <a:t>Expose/consume data via open APIs and specific adapters/translators =&gt; flexible</a:t>
            </a:r>
          </a:p>
          <a:p>
            <a:pPr lvl="1"/>
            <a:r>
              <a:rPr lang="en-US" dirty="0" smtClean="0"/>
              <a:t>Have implicit models, but not maintained in formal modeling language</a:t>
            </a:r>
          </a:p>
          <a:p>
            <a:pPr lvl="1"/>
            <a:r>
              <a:rPr lang="en-US" dirty="0" smtClean="0"/>
              <a:t>Are intended to </a:t>
            </a:r>
            <a:r>
              <a:rPr lang="en-US" dirty="0"/>
              <a:t>have limited </a:t>
            </a:r>
            <a:r>
              <a:rPr lang="en-US" dirty="0" smtClean="0"/>
              <a:t>scope, yet sometimes compete, and evolve toward cleaner boundaries and model convergence over several releases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Frameworks in Standards and Open Sourc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Model-driven frameworks are preferred as an architectural approach</a:t>
            </a:r>
          </a:p>
          <a:p>
            <a:pPr lvl="1"/>
            <a:r>
              <a:rPr lang="en-US" dirty="0"/>
              <a:t>Standards based information models are used by open source </a:t>
            </a:r>
            <a:r>
              <a:rPr lang="en-US" dirty="0" smtClean="0"/>
              <a:t>projects when </a:t>
            </a:r>
            <a:r>
              <a:rPr lang="en-US" dirty="0"/>
              <a:t>they meet needs </a:t>
            </a:r>
            <a:r>
              <a:rPr lang="en-US" dirty="0" smtClean="0"/>
              <a:t>for </a:t>
            </a:r>
            <a:r>
              <a:rPr lang="en-US" dirty="0"/>
              <a:t>model-driven management </a:t>
            </a:r>
            <a:r>
              <a:rPr lang="en-US" dirty="0" smtClean="0"/>
              <a:t>frameworks, </a:t>
            </a:r>
            <a:r>
              <a:rPr lang="en-US" dirty="0"/>
              <a:t>e.g. are focused </a:t>
            </a:r>
            <a:r>
              <a:rPr lang="en-US" dirty="0" smtClean="0"/>
              <a:t>and </a:t>
            </a:r>
            <a:r>
              <a:rPr lang="en-US" dirty="0"/>
              <a:t>well-defined</a:t>
            </a:r>
            <a:endParaRPr lang="en-US" sz="1200" dirty="0"/>
          </a:p>
          <a:p>
            <a:r>
              <a:rPr lang="en-US" dirty="0" smtClean="0"/>
              <a:t>Various model representations will likely have a role for specific areas</a:t>
            </a:r>
          </a:p>
          <a:p>
            <a:pPr lvl="1"/>
            <a:r>
              <a:rPr lang="en-US" dirty="0" smtClean="0"/>
              <a:t>YANG: the model representation for </a:t>
            </a:r>
            <a:r>
              <a:rPr lang="en-US" dirty="0" err="1" smtClean="0"/>
              <a:t>netconf</a:t>
            </a:r>
            <a:r>
              <a:rPr lang="en-US" dirty="0" smtClean="0"/>
              <a:t>-based network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mgmt</a:t>
            </a:r>
            <a:r>
              <a:rPr lang="en-US" dirty="0" smtClean="0"/>
              <a:t> in ODL</a:t>
            </a:r>
          </a:p>
          <a:p>
            <a:pPr lvl="1"/>
            <a:r>
              <a:rPr lang="en-US" dirty="0" smtClean="0"/>
              <a:t>TOSCA: a model </a:t>
            </a:r>
            <a:r>
              <a:rPr lang="en-US" dirty="0"/>
              <a:t>representation for </a:t>
            </a:r>
            <a:r>
              <a:rPr lang="en-US" dirty="0" smtClean="0"/>
              <a:t>cloud services, being applied to NFV</a:t>
            </a:r>
          </a:p>
          <a:p>
            <a:pPr lvl="1"/>
            <a:r>
              <a:rPr lang="en-US" dirty="0" smtClean="0"/>
              <a:t>In various cases these may require to/from JSON or YAML for use in specific interfaces / REST APIs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But…</a:t>
            </a:r>
          </a:p>
          <a:p>
            <a:r>
              <a:rPr lang="en-US" dirty="0" smtClean="0"/>
              <a:t>Developers find the path of least resistance and will reuse anything that makes sense to minimize reinventing the wheel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5400000" flipH="1">
            <a:off x="3356157" y="3797851"/>
            <a:ext cx="877830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ight Arrow 16"/>
          <p:cNvSpPr/>
          <p:nvPr/>
        </p:nvSpPr>
        <p:spPr>
          <a:xfrm rot="5400000" flipH="1">
            <a:off x="4828457" y="3936729"/>
            <a:ext cx="600075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ight Arrow 13"/>
          <p:cNvSpPr/>
          <p:nvPr/>
        </p:nvSpPr>
        <p:spPr>
          <a:xfrm rot="5400000" flipH="1">
            <a:off x="322828" y="3523432"/>
            <a:ext cx="1426669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Lineage of standards adoption for TOSCA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2296"/>
              </p:ext>
            </p:extLst>
          </p:nvPr>
        </p:nvGraphicFramePr>
        <p:xfrm>
          <a:off x="324035" y="781234"/>
          <a:ext cx="6032377" cy="309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356412" y="1279532"/>
            <a:ext cx="1523199" cy="33719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TACKER</a:t>
            </a:r>
          </a:p>
          <a:p>
            <a:pPr algn="ctr"/>
            <a:r>
              <a:rPr lang="en-US" sz="1200" dirty="0" smtClean="0"/>
              <a:t>(Generic VNF Manager for OpenStack)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r>
              <a:rPr lang="en-US" sz="1000" i="1" dirty="0" smtClean="0"/>
              <a:t>Note: example only; OPNFV has not yet selected/integrated VNFM solutions</a:t>
            </a:r>
            <a:endParaRPr lang="en-US" sz="1000" i="1" dirty="0"/>
          </a:p>
        </p:txBody>
      </p:sp>
      <p:sp>
        <p:nvSpPr>
          <p:cNvPr id="12" name="Curved Up Arrow 11"/>
          <p:cNvSpPr/>
          <p:nvPr/>
        </p:nvSpPr>
        <p:spPr>
          <a:xfrm rot="1499533">
            <a:off x="2245930" y="3382391"/>
            <a:ext cx="1256315" cy="509579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12648" y="4133507"/>
            <a:ext cx="6044184" cy="6402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758457" y="4282191"/>
            <a:ext cx="5838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</a:rPr>
              <a:t>Implementation feedback to published and in-progress specs (a goal…)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350" y="473602"/>
            <a:ext cx="7658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One example of how open source projects pick up draft specs, implement them and (can) provide feedback implementation experience to SDOs, as specs are developed or afterward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58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 Information Model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Rapidly developed, cross-SDO aligned data </a:t>
            </a:r>
            <a:r>
              <a:rPr lang="en-US" dirty="0" smtClean="0"/>
              <a:t>models</a:t>
            </a:r>
          </a:p>
          <a:p>
            <a:pPr lvl="1"/>
            <a:r>
              <a:rPr lang="en-US" dirty="0"/>
              <a:t>OPNFV is bottom-up, </a:t>
            </a:r>
            <a:r>
              <a:rPr lang="en-US" dirty="0" smtClean="0"/>
              <a:t>implementation-focused, builds on </a:t>
            </a:r>
            <a:r>
              <a:rPr lang="en-US" dirty="0"/>
              <a:t>what is available and </a:t>
            </a:r>
            <a:r>
              <a:rPr lang="en-US" dirty="0" smtClean="0"/>
              <a:t>fills </a:t>
            </a:r>
            <a:r>
              <a:rPr lang="en-US" dirty="0"/>
              <a:t>gaps as needed. </a:t>
            </a:r>
            <a:r>
              <a:rPr lang="en-US" dirty="0" smtClean="0"/>
              <a:t>R1 (Arno) focused on VIM/NFVI, </a:t>
            </a:r>
            <a:r>
              <a:rPr lang="en-US" dirty="0"/>
              <a:t>but </a:t>
            </a:r>
            <a:r>
              <a:rPr lang="en-US" dirty="0" smtClean="0"/>
              <a:t>OPNFV is expanding to VIM-NBI-using functions e.g</a:t>
            </a:r>
            <a:r>
              <a:rPr lang="en-US" dirty="0"/>
              <a:t>. the conceptual VNFM and </a:t>
            </a:r>
            <a:r>
              <a:rPr lang="en-US" dirty="0" smtClean="0"/>
              <a:t>NFVO. Upstream projects are moving </a:t>
            </a:r>
            <a:r>
              <a:rPr lang="en-US" dirty="0"/>
              <a:t>quickly </a:t>
            </a:r>
            <a:r>
              <a:rPr lang="en-US" dirty="0" smtClean="0"/>
              <a:t>per draft specs for those functions, e.g. VNFM and TOSCA. </a:t>
            </a:r>
            <a:r>
              <a:rPr lang="en-US" dirty="0"/>
              <a:t>SDOs should expect </a:t>
            </a:r>
            <a:r>
              <a:rPr lang="en-US" dirty="0" smtClean="0"/>
              <a:t>gaps to be </a:t>
            </a:r>
            <a:r>
              <a:rPr lang="en-US" dirty="0"/>
              <a:t>filled </a:t>
            </a:r>
            <a:r>
              <a:rPr lang="en-US" dirty="0" smtClean="0"/>
              <a:t>quickly. Thus quick and cross-SDOs aligned progress is required to help ensure </a:t>
            </a:r>
            <a:r>
              <a:rPr lang="en-US" dirty="0"/>
              <a:t>that the first generation of NFV platforms </a:t>
            </a:r>
            <a:r>
              <a:rPr lang="en-US" dirty="0" smtClean="0"/>
              <a:t>leverage standardized information models.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Ability to map NFV concepts, entities, relationships to existing APIs and models in upstream projects</a:t>
            </a:r>
          </a:p>
          <a:p>
            <a:pPr lvl="1"/>
            <a:r>
              <a:rPr lang="en-US" dirty="0" err="1" smtClean="0"/>
              <a:t>Defacto</a:t>
            </a:r>
            <a:r>
              <a:rPr lang="en-US" dirty="0" smtClean="0"/>
              <a:t> upstream models may need some “reverse engineering”, e.g. to enable alignment with SDO info models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Focus first on functions of lower layer management stack entities, e.g. VIM and VNFM, then work up the stack and across the VNF/service lifecycle</a:t>
            </a:r>
          </a:p>
          <a:p>
            <a:pPr lvl="1"/>
            <a:r>
              <a:rPr lang="en-US" dirty="0" smtClean="0"/>
              <a:t>Open source collaborative energy flows from the bottom up, and for NFV is currently centered around provisioning and management of applications and their resources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Early access and input into the development of industry specifications</a:t>
            </a:r>
          </a:p>
          <a:p>
            <a:pPr lvl="1"/>
            <a:r>
              <a:rPr lang="en-US" dirty="0" smtClean="0"/>
              <a:t>As far as possible, all SDOs should make drafts publicly accessible</a:t>
            </a:r>
          </a:p>
          <a:p>
            <a:pPr lvl="1"/>
            <a:r>
              <a:rPr lang="en-US" dirty="0" smtClean="0"/>
              <a:t>SDOs and open source projects e.g. OPNFV should share info and feedback through collaboration tools, e.g. JIRA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1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CATALYST</a:t>
            </a:r>
            <a:r>
              <a:rPr lang="en-US" dirty="0" smtClean="0"/>
              <a:t> - OPNFV can be the catalyst for industry adoption of standards based specifications and models if and where they are aligned with the open source implementations</a:t>
            </a:r>
          </a:p>
          <a:p>
            <a:r>
              <a:rPr lang="en-US" b="1" dirty="0" smtClean="0"/>
              <a:t>REALITY</a:t>
            </a:r>
            <a:r>
              <a:rPr lang="en-US" dirty="0" smtClean="0"/>
              <a:t> - SDOs need to account for “de facto” standards both in architecture and in information modeling</a:t>
            </a:r>
          </a:p>
          <a:p>
            <a:r>
              <a:rPr lang="en-US" b="1" dirty="0" smtClean="0"/>
              <a:t>TIME</a:t>
            </a:r>
            <a:r>
              <a:rPr lang="en-US" dirty="0" smtClean="0"/>
              <a:t> - Timely publishing and broad accessibility facilitates alignment – We can’t wait years for a spec to be completed only to realize that it is off from the implementations.</a:t>
            </a:r>
          </a:p>
          <a:p>
            <a:r>
              <a:rPr lang="en-US" b="1" dirty="0" smtClean="0"/>
              <a:t>MODULARITY</a:t>
            </a:r>
            <a:r>
              <a:rPr lang="en-US" dirty="0" smtClean="0"/>
              <a:t> – Publish modules that enable projects to get started soon, without dependency upon a large information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ETSI NFV Inter-SDO Information Modeling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5" y="562170"/>
            <a:ext cx="3848408" cy="1383589"/>
          </a:xfrm>
        </p:spPr>
        <p:txBody>
          <a:bodyPr>
            <a:normAutofit/>
          </a:bodyPr>
          <a:lstStyle/>
          <a:p>
            <a:r>
              <a:rPr lang="en-US" dirty="0" smtClean="0"/>
              <a:t>We look forward to collaborating with you!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350761" y="3979850"/>
            <a:ext cx="1188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Platforms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5592944" y="3975808"/>
            <a:ext cx="12247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Standards</a:t>
            </a:r>
            <a:endParaRPr lang="en-US" sz="2000" dirty="0"/>
          </a:p>
        </p:txBody>
      </p:sp>
      <p:sp>
        <p:nvSpPr>
          <p:cNvPr id="47" name="Isosceles Triangle 46"/>
          <p:cNvSpPr/>
          <p:nvPr/>
        </p:nvSpPr>
        <p:spPr bwMode="auto">
          <a:xfrm>
            <a:off x="2182387" y="441816"/>
            <a:ext cx="4855535" cy="3884428"/>
          </a:xfrm>
          <a:prstGeom prst="triangl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CCCCC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3522089" y="2362765"/>
            <a:ext cx="2098159" cy="7088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490192" y="2515165"/>
            <a:ext cx="1137684" cy="1733107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4734201" y="2462002"/>
            <a:ext cx="921488" cy="1772093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4186580" y="3260380"/>
            <a:ext cx="902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Customer</a:t>
            </a:r>
            <a:endParaRPr lang="en-US" sz="1400" b="1" dirty="0"/>
          </a:p>
        </p:txBody>
      </p:sp>
      <p:sp>
        <p:nvSpPr>
          <p:cNvPr id="52" name="Rectangle 51"/>
          <p:cNvSpPr/>
          <p:nvPr/>
        </p:nvSpPr>
        <p:spPr>
          <a:xfrm>
            <a:off x="3842058" y="2004969"/>
            <a:ext cx="1518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Motivation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>
          <a:xfrm rot="17837388">
            <a:off x="4816069" y="3217530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Choice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 rot="3385706">
            <a:off x="3234747" y="3233055"/>
            <a:ext cx="1322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Realization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4082829" y="1150936"/>
            <a:ext cx="1036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Services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3569257" y="28542"/>
            <a:ext cx="2087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Services motivate development of platforms and standards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60231" y="4326244"/>
            <a:ext cx="24582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Standards provide choice and scalability in platforms and services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13560" y="4320801"/>
            <a:ext cx="22469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Platforms are how services are realized and standards validated</a:t>
            </a: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59" name="Picture 18" descr="MCj02920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13966" y="2518841"/>
            <a:ext cx="336699" cy="40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" descr="MCj043394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695" y="2823756"/>
            <a:ext cx="473856" cy="473856"/>
          </a:xfrm>
          <a:prstGeom prst="rect">
            <a:avLst/>
          </a:prstGeom>
          <a:noFill/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8167" y="2896152"/>
            <a:ext cx="336054" cy="395727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2180573" y="3689859"/>
            <a:ext cx="1520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Open Source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0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On-screen Show (16:9)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Helvetica Neue Light</vt:lpstr>
      <vt:lpstr>Verdana</vt:lpstr>
      <vt:lpstr>Office Theme</vt:lpstr>
      <vt:lpstr>PowerPoint Presentation</vt:lpstr>
      <vt:lpstr>Background</vt:lpstr>
      <vt:lpstr>Model-Driven Frameworks in Standards and Open Source</vt:lpstr>
      <vt:lpstr>Example: Lineage of standards adoption for TOSCA</vt:lpstr>
      <vt:lpstr>OPNFV Information Model Needs</vt:lpstr>
      <vt:lpstr>Conclusions</vt:lpstr>
      <vt:lpstr>We look forward to collaborating with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2016-01-05T16:02:44Z</dcterms:modified>
</cp:coreProperties>
</file>