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98" r:id="rId2"/>
    <p:sldMasterId id="2147483702" r:id="rId3"/>
  </p:sldMasterIdLst>
  <p:notesMasterIdLst>
    <p:notesMasterId r:id="rId26"/>
  </p:notesMasterIdLst>
  <p:handoutMasterIdLst>
    <p:handoutMasterId r:id="rId27"/>
  </p:handoutMasterIdLst>
  <p:sldIdLst>
    <p:sldId id="256" r:id="rId4"/>
    <p:sldId id="257" r:id="rId5"/>
    <p:sldId id="279" r:id="rId6"/>
    <p:sldId id="278" r:id="rId7"/>
    <p:sldId id="301" r:id="rId8"/>
    <p:sldId id="261" r:id="rId9"/>
    <p:sldId id="291" r:id="rId10"/>
    <p:sldId id="290" r:id="rId11"/>
    <p:sldId id="263" r:id="rId12"/>
    <p:sldId id="302" r:id="rId13"/>
    <p:sldId id="292" r:id="rId14"/>
    <p:sldId id="313" r:id="rId15"/>
    <p:sldId id="303" r:id="rId16"/>
    <p:sldId id="304" r:id="rId17"/>
    <p:sldId id="305" r:id="rId18"/>
    <p:sldId id="306" r:id="rId19"/>
    <p:sldId id="307" r:id="rId20"/>
    <p:sldId id="308" r:id="rId21"/>
    <p:sldId id="309" r:id="rId22"/>
    <p:sldId id="310" r:id="rId23"/>
    <p:sldId id="311" r:id="rId24"/>
    <p:sldId id="312" r:id="rId25"/>
  </p:sldIdLst>
  <p:sldSz cx="118872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0">
          <p15:clr>
            <a:srgbClr val="A4A3A4"/>
          </p15:clr>
        </p15:guide>
        <p15:guide id="2" orient="horz" pos="192">
          <p15:clr>
            <a:srgbClr val="A4A3A4"/>
          </p15:clr>
        </p15:guide>
        <p15:guide id="3" orient="horz" pos="3888">
          <p15:clr>
            <a:srgbClr val="A4A3A4"/>
          </p15:clr>
        </p15:guide>
        <p15:guide id="4" pos="3744">
          <p15:clr>
            <a:srgbClr val="A4A3A4"/>
          </p15:clr>
        </p15:guide>
        <p15:guide id="5" pos="374">
          <p15:clr>
            <a:srgbClr val="A4A3A4"/>
          </p15:clr>
        </p15:guide>
        <p15:guide id="6" pos="711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ena" initials="C" lastIdx="2" clrIdx="0"/>
  <p:cmAuthor id="1" name="KL v1.1" initials="KL" lastIdx="1" clrIdx="1"/>
  <p:cmAuthor id="2" name="KL v1.02" initials="KL" lastIdx="5" clrIdx="2"/>
  <p:cmAuthor id="3" name="ndavis" initials="C"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FFFFFF"/>
    <a:srgbClr val="8E0000"/>
    <a:srgbClr val="D53F3B"/>
    <a:srgbClr val="DA5552"/>
    <a:srgbClr val="4FC440"/>
    <a:srgbClr val="EDA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2" autoAdjust="0"/>
    <p:restoredTop sz="97033" autoAdjust="0"/>
  </p:normalViewPr>
  <p:slideViewPr>
    <p:cSldViewPr snapToObjects="1">
      <p:cViewPr>
        <p:scale>
          <a:sx n="100" d="100"/>
          <a:sy n="100" d="100"/>
        </p:scale>
        <p:origin x="-1482" y="-492"/>
      </p:cViewPr>
      <p:guideLst>
        <p:guide orient="horz" pos="720"/>
        <p:guide orient="horz" pos="192"/>
        <p:guide orient="horz" pos="3888"/>
        <p:guide pos="3744"/>
        <p:guide pos="374"/>
        <p:guide pos="7114"/>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05" d="100"/>
          <a:sy n="105" d="100"/>
        </p:scale>
        <p:origin x="-42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0C9753-D86A-7E46-B736-151B08FBBA06}" type="datetime1">
              <a:rPr lang="en-US" smtClean="0"/>
              <a:pPr/>
              <a:t>1/13/2016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B06AA0-874E-1E43-B7A6-3A32CCFD9C9E}" type="slidenum">
              <a:rPr lang="en-US" smtClean="0"/>
              <a:pPr/>
              <a:t>‹#›</a:t>
            </a:fld>
            <a:endParaRPr lang="en-US"/>
          </a:p>
        </p:txBody>
      </p:sp>
    </p:spTree>
    <p:extLst>
      <p:ext uri="{BB962C8B-B14F-4D97-AF65-F5344CB8AC3E}">
        <p14:creationId xmlns:p14="http://schemas.microsoft.com/office/powerpoint/2010/main" val="1260456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ED3BF-3CB7-5046-84A2-725EAA880A50}" type="datetime1">
              <a:rPr lang="en-US" smtClean="0"/>
              <a:pPr/>
              <a:t>1/13/2016</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C6165-BF42-A041-98E4-81607A426640}" type="slidenum">
              <a:rPr lang="en-US" smtClean="0"/>
              <a:pPr/>
              <a:t>‹#›</a:t>
            </a:fld>
            <a:endParaRPr lang="en-US"/>
          </a:p>
        </p:txBody>
      </p:sp>
    </p:spTree>
    <p:extLst>
      <p:ext uri="{BB962C8B-B14F-4D97-AF65-F5344CB8AC3E}">
        <p14:creationId xmlns:p14="http://schemas.microsoft.com/office/powerpoint/2010/main" val="22654577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89988-3765-48F5-8404-480BCFE7EBF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3643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C6165-BF42-A041-98E4-81607A426640}" type="slidenum">
              <a:rPr lang="en-US" smtClean="0"/>
              <a:pPr/>
              <a:t>11</a:t>
            </a:fld>
            <a:endParaRPr lang="en-US"/>
          </a:p>
        </p:txBody>
      </p:sp>
    </p:spTree>
    <p:extLst>
      <p:ext uri="{BB962C8B-B14F-4D97-AF65-F5344CB8AC3E}">
        <p14:creationId xmlns:p14="http://schemas.microsoft.com/office/powerpoint/2010/main" val="185958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fontScale="77500" lnSpcReduction="20000"/>
          </a:bodyPr>
          <a:lstStyle/>
          <a:p>
            <a:pPr marL="171417" indent="-171417">
              <a:buFont typeface="Arial" panose="020B0604020202020204" pitchFamily="34" charset="0"/>
              <a:buChar char="•"/>
            </a:pPr>
            <a:r>
              <a:rPr lang="en-GB" altLang="en-US" dirty="0" smtClean="0"/>
              <a:t>To what degree should we normalize each area/domain/concept?</a:t>
            </a:r>
          </a:p>
          <a:p>
            <a:pPr marL="628528" lvl="1" indent="-171417">
              <a:buFont typeface="Arial" panose="020B0604020202020204" pitchFamily="34" charset="0"/>
              <a:buChar char="•"/>
            </a:pPr>
            <a:r>
              <a:rPr lang="en-GB" altLang="en-US" dirty="0" smtClean="0"/>
              <a:t>Depends upon maturity of the area/domain/concept</a:t>
            </a:r>
          </a:p>
          <a:p>
            <a:pPr marL="628528" lvl="1" indent="-171417">
              <a:buFont typeface="Arial" panose="020B0604020202020204" pitchFamily="34" charset="0"/>
              <a:buChar char="•"/>
            </a:pPr>
            <a:r>
              <a:rPr lang="en-GB" altLang="en-US" dirty="0" smtClean="0"/>
              <a:t>Depends upon relevance of the area/domain/concept</a:t>
            </a:r>
          </a:p>
          <a:p>
            <a:pPr marL="628528" lvl="1" indent="-171417">
              <a:buFont typeface="Arial" panose="020B0604020202020204" pitchFamily="34" charset="0"/>
              <a:buChar char="•"/>
            </a:pPr>
            <a:r>
              <a:rPr lang="en-GB" altLang="en-US" dirty="0" smtClean="0"/>
              <a:t>Depends upon the lifecycle timeframe of the area/domain/concept </a:t>
            </a:r>
          </a:p>
          <a:p>
            <a:pPr marL="628528" lvl="1" indent="-171417">
              <a:buFont typeface="Arial" panose="020B0604020202020204" pitchFamily="34" charset="0"/>
              <a:buChar char="•"/>
            </a:pPr>
            <a:r>
              <a:rPr lang="en-GB" altLang="en-US" dirty="0" smtClean="0"/>
              <a:t>Networking control/management is a highly relevant mature long lived domain and hence many things related to networking can be normalized</a:t>
            </a:r>
          </a:p>
          <a:p>
            <a:pPr marL="628528" lvl="1" indent="-171417">
              <a:buFont typeface="Arial" panose="020B0604020202020204" pitchFamily="34" charset="0"/>
              <a:buChar char="•"/>
            </a:pPr>
            <a:r>
              <a:rPr lang="en-GB" altLang="en-US" dirty="0" smtClean="0"/>
              <a:t>Consider implications of Innovation</a:t>
            </a:r>
            <a:r>
              <a:rPr lang="en-GB" altLang="en-US" baseline="0" dirty="0" smtClean="0"/>
              <a:t> Value Lifecycle stage</a:t>
            </a:r>
            <a:endParaRPr lang="en-GB" altLang="en-US" dirty="0" smtClean="0"/>
          </a:p>
          <a:p>
            <a:pPr marL="171417" indent="-171417">
              <a:buFont typeface="Arial" panose="020B0604020202020204" pitchFamily="34" charset="0"/>
              <a:buChar char="•"/>
            </a:pPr>
            <a:r>
              <a:rPr lang="en-GB" altLang="en-US" dirty="0" smtClean="0"/>
              <a:t>Which views are important to focus on?</a:t>
            </a:r>
          </a:p>
          <a:p>
            <a:pPr marL="628528" lvl="1" indent="-171417">
              <a:buFont typeface="Arial" panose="020B0604020202020204" pitchFamily="34" charset="0"/>
              <a:buChar char="•"/>
            </a:pPr>
            <a:r>
              <a:rPr lang="en-GB" altLang="en-US" dirty="0" smtClean="0"/>
              <a:t>Domain analysis</a:t>
            </a:r>
          </a:p>
          <a:p>
            <a:pPr marL="1085641" lvl="2" indent="-171417">
              <a:buFont typeface="Arial" panose="020B0604020202020204" pitchFamily="34" charset="0"/>
              <a:buChar char="•"/>
            </a:pPr>
            <a:r>
              <a:rPr lang="en-GB" altLang="en-US" dirty="0" smtClean="0"/>
              <a:t>Identifying the types of things in the overall domain</a:t>
            </a:r>
          </a:p>
          <a:p>
            <a:pPr marL="628528" lvl="1" indent="-171417">
              <a:buFont typeface="Arial" panose="020B0604020202020204" pitchFamily="34" charset="0"/>
              <a:buChar char="•"/>
            </a:pPr>
            <a:r>
              <a:rPr lang="en-GB" altLang="en-US" dirty="0" smtClean="0"/>
              <a:t>Application specific</a:t>
            </a:r>
          </a:p>
          <a:p>
            <a:pPr marL="1085641" lvl="2" indent="-171417">
              <a:buFont typeface="Arial" panose="020B0604020202020204" pitchFamily="34" charset="0"/>
              <a:buChar char="•"/>
            </a:pPr>
            <a:r>
              <a:rPr lang="en-GB" altLang="en-US" dirty="0" smtClean="0"/>
              <a:t>Profiles of interface views etc for specific applications</a:t>
            </a:r>
          </a:p>
          <a:p>
            <a:pPr marL="1085641" lvl="2" indent="-171417">
              <a:buFont typeface="Arial" panose="020B0604020202020204" pitchFamily="34" charset="0"/>
              <a:buChar char="•"/>
            </a:pPr>
            <a:r>
              <a:rPr lang="en-GB" altLang="en-US" dirty="0" smtClean="0"/>
              <a:t>Various abstractions and representation of virtualisations</a:t>
            </a:r>
          </a:p>
          <a:p>
            <a:pPr marL="1085641" lvl="2" indent="-171417">
              <a:buFont typeface="Arial" panose="020B0604020202020204" pitchFamily="34" charset="0"/>
              <a:buChar char="•"/>
            </a:pPr>
            <a:r>
              <a:rPr lang="en-GB" altLang="en-US" dirty="0" smtClean="0"/>
              <a:t>Implementation neutral interface definitions per interface point</a:t>
            </a:r>
          </a:p>
          <a:p>
            <a:pPr marL="1085641" lvl="2" indent="-171417">
              <a:buFont typeface="Arial" panose="020B0604020202020204" pitchFamily="34" charset="0"/>
              <a:buChar char="•"/>
            </a:pPr>
            <a:r>
              <a:rPr lang="en-GB" altLang="en-US" dirty="0" smtClean="0"/>
              <a:t>Capturing the types of things as they should be expressed over particular interfaces</a:t>
            </a:r>
          </a:p>
          <a:p>
            <a:pPr marL="1085641" lvl="2" indent="-171417">
              <a:buFont typeface="Arial" panose="020B0604020202020204" pitchFamily="34" charset="0"/>
              <a:buChar char="•"/>
            </a:pPr>
            <a:r>
              <a:rPr lang="en-GB" altLang="en-US" dirty="0" smtClean="0"/>
              <a:t>Definition</a:t>
            </a:r>
            <a:r>
              <a:rPr lang="en-GB" altLang="en-US" baseline="0" dirty="0" smtClean="0"/>
              <a:t> reflects solution viewpoint</a:t>
            </a:r>
          </a:p>
          <a:p>
            <a:pPr marL="1401042" lvl="3" indent="-171417">
              <a:buFont typeface="Arial" panose="020B0604020202020204" pitchFamily="34" charset="0"/>
              <a:buChar char="•"/>
            </a:pPr>
            <a:r>
              <a:rPr lang="en-GB" altLang="en-US" baseline="0" dirty="0" smtClean="0"/>
              <a:t>There are multiple interface points in the solution and therefore multiple solution views</a:t>
            </a:r>
          </a:p>
          <a:p>
            <a:pPr marL="1085641" lvl="2" indent="-171417">
              <a:buFont typeface="Arial" panose="020B0604020202020204" pitchFamily="34" charset="0"/>
              <a:buChar char="•"/>
            </a:pPr>
            <a:r>
              <a:rPr lang="en-GB" altLang="en-US" baseline="0" dirty="0" smtClean="0"/>
              <a:t>Definition may be oriented towards a particular representational form independent of specific implementation technology (e.g. Tabular style, Class-Association style)</a:t>
            </a:r>
          </a:p>
          <a:p>
            <a:pPr marL="1401042" lvl="3" indent="-171417">
              <a:buFont typeface="Arial" panose="020B0604020202020204" pitchFamily="34" charset="0"/>
              <a:buChar char="•"/>
            </a:pPr>
            <a:r>
              <a:rPr lang="en-GB" altLang="en-US" baseline="0" dirty="0" smtClean="0"/>
              <a:t>There are potentially several representational views of a particular solution view</a:t>
            </a:r>
            <a:endParaRPr lang="en-GB" altLang="en-US" dirty="0" smtClean="0"/>
          </a:p>
          <a:p>
            <a:pPr marL="1085641" lvl="2" indent="-171417">
              <a:buFont typeface="Arial" panose="020B0604020202020204" pitchFamily="34" charset="0"/>
              <a:buChar char="•"/>
            </a:pPr>
            <a:r>
              <a:rPr lang="en-GB" altLang="en-US" dirty="0" smtClean="0"/>
              <a:t>Allows for various implementation forms</a:t>
            </a:r>
          </a:p>
          <a:p>
            <a:pPr marL="628528" lvl="1" indent="-171417">
              <a:buFont typeface="Arial" panose="020B0604020202020204" pitchFamily="34" charset="0"/>
              <a:buChar char="•"/>
            </a:pPr>
            <a:r>
              <a:rPr lang="en-GB" altLang="en-US" dirty="0" smtClean="0"/>
              <a:t>Implementation specific</a:t>
            </a:r>
          </a:p>
          <a:p>
            <a:pPr marL="1085641" lvl="2" indent="-171417">
              <a:buFont typeface="Arial" panose="020B0604020202020204" pitchFamily="34" charset="0"/>
              <a:buChar char="•"/>
            </a:pPr>
            <a:r>
              <a:rPr lang="en-GB" altLang="en-US" dirty="0" smtClean="0"/>
              <a:t>Captures implementation technology driven choices</a:t>
            </a:r>
          </a:p>
          <a:p>
            <a:pPr marL="628528" lvl="1" indent="-171417">
              <a:buFont typeface="Arial" panose="020B0604020202020204" pitchFamily="34" charset="0"/>
              <a:buChar char="•"/>
            </a:pPr>
            <a:r>
              <a:rPr lang="en-GB" altLang="en-US" dirty="0" smtClean="0"/>
              <a:t>Example</a:t>
            </a:r>
          </a:p>
          <a:p>
            <a:pPr marL="1085641" lvl="2" indent="-171417">
              <a:buFont typeface="Arial" panose="020B0604020202020204" pitchFamily="34" charset="0"/>
              <a:buChar char="•"/>
            </a:pPr>
            <a:r>
              <a:rPr lang="en-GB" altLang="en-US" dirty="0" smtClean="0"/>
              <a:t>Capturing representations of instances (or partial</a:t>
            </a:r>
            <a:r>
              <a:rPr lang="en-GB" altLang="en-US" baseline="0" dirty="0" smtClean="0"/>
              <a:t> instances) </a:t>
            </a:r>
            <a:r>
              <a:rPr lang="en-GB" altLang="en-US" dirty="0" smtClean="0"/>
              <a:t>defined in any of the views</a:t>
            </a:r>
          </a:p>
          <a:p>
            <a:pPr marL="628528" lvl="1" indent="-171417">
              <a:buFont typeface="Arial" panose="020B0604020202020204" pitchFamily="34" charset="0"/>
              <a:buChar char="•"/>
            </a:pPr>
            <a:r>
              <a:rPr lang="en-GB" altLang="en-US" dirty="0" smtClean="0"/>
              <a:t>Mappings including mappings between</a:t>
            </a:r>
          </a:p>
          <a:p>
            <a:pPr marL="1085641" lvl="2" indent="-171417">
              <a:buFont typeface="Arial" panose="020B0604020202020204" pitchFamily="34" charset="0"/>
              <a:buChar char="•"/>
            </a:pPr>
            <a:r>
              <a:rPr lang="en-GB" altLang="en-US" dirty="0" smtClean="0"/>
              <a:t>Various model views (e.g. the architecture view</a:t>
            </a:r>
            <a:r>
              <a:rPr lang="en-GB" altLang="en-US" baseline="0" dirty="0" smtClean="0"/>
              <a:t> and the domain view)</a:t>
            </a:r>
            <a:endParaRPr lang="en-GB" altLang="en-US" dirty="0" smtClean="0"/>
          </a:p>
          <a:p>
            <a:pPr marL="1085641" lvl="2" indent="-171417">
              <a:buFont typeface="Arial" panose="020B0604020202020204" pitchFamily="34" charset="0"/>
              <a:buChar char="•"/>
            </a:pPr>
            <a:r>
              <a:rPr lang="en-GB" altLang="en-US" baseline="0" dirty="0" smtClean="0"/>
              <a:t>Various solution views (e.g. a nodal view and a network view)</a:t>
            </a:r>
          </a:p>
          <a:p>
            <a:pPr marL="1085641" lvl="2" indent="-171417">
              <a:buFont typeface="Arial" panose="020B0604020202020204" pitchFamily="34" charset="0"/>
              <a:buChar char="•"/>
            </a:pPr>
            <a:r>
              <a:rPr lang="en-GB" altLang="en-US" baseline="0" dirty="0" smtClean="0"/>
              <a:t>Various representational views (e.g. OF-Wire and the ONF ITU-T/TMF derived models)</a:t>
            </a:r>
          </a:p>
          <a:p>
            <a:pPr marL="1085641" lvl="2" indent="-171417">
              <a:buFont typeface="Arial" panose="020B0604020202020204" pitchFamily="34" charset="0"/>
              <a:buChar char="•"/>
            </a:pPr>
            <a:r>
              <a:rPr lang="en-GB" altLang="en-US" baseline="0" dirty="0" smtClean="0"/>
              <a:t>ONF models and models from other bodies/groups (e.g. an ONF model fragment to a DMTF model fragment)</a:t>
            </a:r>
          </a:p>
          <a:p>
            <a:pPr marL="1085641" lvl="2" indent="-171417">
              <a:buFont typeface="Arial" panose="020B0604020202020204" pitchFamily="34" charset="0"/>
              <a:buChar char="•"/>
            </a:pPr>
            <a:r>
              <a:rPr lang="en-GB" altLang="en-US" baseline="0" dirty="0" smtClean="0"/>
              <a:t>A specific solution and the model (e.g. a </a:t>
            </a:r>
            <a:r>
              <a:rPr lang="en-GB" altLang="en-US" baseline="0" dirty="0" err="1" smtClean="0"/>
              <a:t>hackfest</a:t>
            </a:r>
            <a:r>
              <a:rPr lang="en-GB" altLang="en-US" baseline="0" dirty="0" smtClean="0"/>
              <a:t> output and the preferred model)</a:t>
            </a:r>
            <a:endParaRPr lang="en-GB" altLang="en-US" dirty="0" smtClean="0"/>
          </a:p>
          <a:p>
            <a:pPr marL="628528" lvl="1" indent="-171417">
              <a:buFont typeface="Arial" panose="020B0604020202020204" pitchFamily="34" charset="0"/>
              <a:buChar char="•"/>
            </a:pPr>
            <a:r>
              <a:rPr lang="en-GB" altLang="en-US" dirty="0" smtClean="0"/>
              <a:t>Architecture and patterns (only extensive in the most mature areas)</a:t>
            </a:r>
          </a:p>
          <a:p>
            <a:pPr marL="1085641" lvl="2" indent="-171417">
              <a:buFont typeface="Arial" panose="020B0604020202020204" pitchFamily="34" charset="0"/>
              <a:buChar char="•"/>
            </a:pPr>
            <a:r>
              <a:rPr lang="en-GB" altLang="en-US" dirty="0" smtClean="0"/>
              <a:t>Provides the rationale for choices and provides deep explanation of the problem space</a:t>
            </a:r>
          </a:p>
          <a:p>
            <a:endParaRPr lang="en-US" dirty="0"/>
          </a:p>
        </p:txBody>
      </p:sp>
      <p:sp>
        <p:nvSpPr>
          <p:cNvPr id="4" name="Slide Number Placeholder 3"/>
          <p:cNvSpPr>
            <a:spLocks noGrp="1"/>
          </p:cNvSpPr>
          <p:nvPr>
            <p:ph type="sldNum" sz="quarter" idx="10"/>
          </p:nvPr>
        </p:nvSpPr>
        <p:spPr/>
        <p:txBody>
          <a:bodyPr/>
          <a:lstStyle/>
          <a:p>
            <a:fld id="{9E71255B-3DE6-4939-80A0-AE8EB97EF71A}" type="slidenum">
              <a:rPr lang="en-US" smtClean="0"/>
              <a:pPr/>
              <a:t>16</a:t>
            </a:fld>
            <a:endParaRPr lang="en-US"/>
          </a:p>
        </p:txBody>
      </p:sp>
    </p:spTree>
    <p:extLst>
      <p:ext uri="{BB962C8B-B14F-4D97-AF65-F5344CB8AC3E}">
        <p14:creationId xmlns:p14="http://schemas.microsoft.com/office/powerpoint/2010/main" val="350532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fontScale="92500" lnSpcReduction="20000"/>
          </a:bodyPr>
          <a:lstStyle/>
          <a:p>
            <a:pPr marL="171417" indent="-171417">
              <a:buFont typeface="Arial" panose="020B0604020202020204" pitchFamily="34" charset="0"/>
              <a:buChar char="•"/>
            </a:pPr>
            <a:r>
              <a:rPr lang="en-GB" altLang="en-US" dirty="0" smtClean="0"/>
              <a:t>What approach should we use to develop and apply the Information Model?</a:t>
            </a:r>
          </a:p>
          <a:p>
            <a:pPr marL="628528" lvl="1" indent="-171417">
              <a:buFont typeface="Arial" panose="020B0604020202020204" pitchFamily="34" charset="0"/>
              <a:buChar char="•"/>
            </a:pPr>
            <a:r>
              <a:rPr lang="en-GB" altLang="en-US" dirty="0" smtClean="0"/>
              <a:t>An agile architecture approach blending rigor and insight with prototyping and practical application</a:t>
            </a:r>
          </a:p>
          <a:p>
            <a:pPr marL="628528" lvl="1" indent="-171417">
              <a:buFont typeface="Arial" panose="020B0604020202020204" pitchFamily="34" charset="0"/>
              <a:buChar char="•"/>
            </a:pPr>
            <a:r>
              <a:rPr lang="en-GB" altLang="en-US" dirty="0" smtClean="0"/>
              <a:t>A pragmatically holistic approach balancing implications of longer term targets with short term needs</a:t>
            </a:r>
          </a:p>
          <a:p>
            <a:pPr marL="171417" indent="-171417">
              <a:buFont typeface="Arial" panose="020B0604020202020204" pitchFamily="34" charset="0"/>
              <a:buChar char="•"/>
            </a:pPr>
            <a:r>
              <a:rPr lang="en-GB" altLang="en-US" dirty="0" smtClean="0"/>
              <a:t>What are the inputs to the modelling process?</a:t>
            </a:r>
          </a:p>
          <a:p>
            <a:pPr marL="628528" lvl="1" indent="-171417">
              <a:buFont typeface="Arial" panose="020B0604020202020204" pitchFamily="34" charset="0"/>
              <a:buChar char="•"/>
            </a:pPr>
            <a:r>
              <a:rPr lang="en-GB" altLang="en-US" dirty="0" smtClean="0"/>
              <a:t>For networking it is the deep insights from other SDOs (there has been excellent normalisation work carried out already in ITU-T and TMF) along with inputs from practical deployments.</a:t>
            </a:r>
            <a:r>
              <a:rPr lang="en-GB" altLang="en-US" baseline="0" dirty="0" smtClean="0"/>
              <a:t> </a:t>
            </a:r>
            <a:r>
              <a:rPr lang="en-GB" altLang="en-US" dirty="0" smtClean="0"/>
              <a:t>The</a:t>
            </a:r>
            <a:r>
              <a:rPr lang="en-GB" altLang="en-US" baseline="0" dirty="0" smtClean="0"/>
              <a:t> aim is to:</a:t>
            </a:r>
          </a:p>
          <a:p>
            <a:pPr marL="943932" lvl="2" indent="-171417">
              <a:buFont typeface="Arial" panose="020B0604020202020204" pitchFamily="34" charset="0"/>
              <a:buChar char="•"/>
            </a:pPr>
            <a:r>
              <a:rPr lang="en-GB" altLang="en-US" baseline="0" dirty="0" smtClean="0"/>
              <a:t>Take advantage of past insight</a:t>
            </a:r>
          </a:p>
          <a:p>
            <a:pPr marL="943932" lvl="2" indent="-171417">
              <a:buFont typeface="Arial" panose="020B0604020202020204" pitchFamily="34" charset="0"/>
              <a:buChar char="•"/>
            </a:pPr>
            <a:r>
              <a:rPr lang="en-GB" altLang="en-US" baseline="0" dirty="0" smtClean="0"/>
              <a:t>Account for, explore and develop model in areas that are genuinely new </a:t>
            </a:r>
          </a:p>
          <a:p>
            <a:pPr marL="943932" lvl="2" indent="-171417">
              <a:buFont typeface="Arial" panose="020B0604020202020204" pitchFamily="34" charset="0"/>
              <a:buChar char="•"/>
            </a:pPr>
            <a:r>
              <a:rPr lang="en-GB" altLang="en-US" baseline="0" dirty="0" smtClean="0"/>
              <a:t>Take care to not reinvent</a:t>
            </a:r>
            <a:endParaRPr lang="en-GB" altLang="en-US" dirty="0" smtClean="0"/>
          </a:p>
          <a:p>
            <a:pPr marL="628528" lvl="1" indent="-171417">
              <a:buFont typeface="Arial" panose="020B0604020202020204" pitchFamily="34" charset="0"/>
              <a:buChar char="•"/>
            </a:pPr>
            <a:r>
              <a:rPr lang="en-GB" altLang="en-US" dirty="0" smtClean="0"/>
              <a:t>Use cases and scenarios both current and longer term</a:t>
            </a:r>
          </a:p>
          <a:p>
            <a:pPr marL="628528" lvl="1" indent="-171417">
              <a:buFont typeface="Arial" panose="020B0604020202020204" pitchFamily="34" charset="0"/>
              <a:buChar char="•"/>
            </a:pPr>
            <a:r>
              <a:rPr lang="en-GB" altLang="en-US" dirty="0" smtClean="0"/>
              <a:t>Vision, target scope and expectations</a:t>
            </a:r>
          </a:p>
          <a:p>
            <a:pPr marL="171417" indent="-171417">
              <a:buFont typeface="Arial" panose="020B0604020202020204" pitchFamily="34" charset="0"/>
              <a:buChar char="•"/>
            </a:pPr>
            <a:r>
              <a:rPr lang="en-GB" altLang="en-US" dirty="0" smtClean="0"/>
              <a:t>How much should we formalize the activity of Information Modelling?</a:t>
            </a:r>
          </a:p>
          <a:p>
            <a:pPr marL="628528" lvl="1" indent="-171417">
              <a:buFont typeface="Arial" panose="020B0604020202020204" pitchFamily="34" charset="0"/>
              <a:buChar char="•"/>
            </a:pPr>
            <a:r>
              <a:rPr lang="en-GB" altLang="en-US" dirty="0" smtClean="0"/>
              <a:t>Varies but in mature areas the activity can and should be formalized</a:t>
            </a:r>
          </a:p>
          <a:p>
            <a:pPr marL="628528" lvl="1" indent="-171417">
              <a:buFont typeface="Arial" panose="020B0604020202020204" pitchFamily="34" charset="0"/>
              <a:buChar char="•"/>
            </a:pPr>
            <a:r>
              <a:rPr lang="en-GB" altLang="en-US" dirty="0" smtClean="0"/>
              <a:t>We should use the same approach in all areas where we think formal Information Modelling is beneficial</a:t>
            </a:r>
          </a:p>
          <a:p>
            <a:pPr marL="628528" lvl="1" indent="-171417">
              <a:buFont typeface="Arial" panose="020B0604020202020204" pitchFamily="34" charset="0"/>
              <a:buChar char="•"/>
            </a:pPr>
            <a:r>
              <a:rPr lang="en-GB" altLang="en-US" dirty="0" smtClean="0"/>
              <a:t>The approach needs to be defined and documented as we progress</a:t>
            </a:r>
          </a:p>
          <a:p>
            <a:pPr marL="171417" indent="-171417">
              <a:buFont typeface="Arial" panose="020B0604020202020204" pitchFamily="34" charset="0"/>
              <a:buChar char="•"/>
            </a:pPr>
            <a:r>
              <a:rPr lang="en-GB" altLang="en-US" dirty="0" smtClean="0"/>
              <a:t>Who uses the Information Model, when is it used and how?</a:t>
            </a:r>
          </a:p>
          <a:p>
            <a:pPr marL="628528" lvl="1" indent="-171417">
              <a:buFont typeface="Arial" panose="020B0604020202020204" pitchFamily="34" charset="0"/>
              <a:buChar char="•"/>
            </a:pPr>
            <a:r>
              <a:rPr lang="en-GB" altLang="en-US" dirty="0" smtClean="0"/>
              <a:t>People developing further model build on/in the existing model</a:t>
            </a:r>
          </a:p>
          <a:p>
            <a:pPr marL="628528" lvl="1" indent="-171417">
              <a:buFont typeface="Arial" panose="020B0604020202020204" pitchFamily="34" charset="0"/>
              <a:buChar char="•"/>
            </a:pPr>
            <a:r>
              <a:rPr lang="en-GB" altLang="en-US" dirty="0" smtClean="0"/>
              <a:t>People coding interfaces “compile” the model</a:t>
            </a:r>
          </a:p>
          <a:p>
            <a:pPr marL="628528" lvl="1" indent="-171417">
              <a:buFont typeface="Arial" panose="020B0604020202020204" pitchFamily="34" charset="0"/>
              <a:buChar char="•"/>
            </a:pPr>
            <a:r>
              <a:rPr lang="en-GB" altLang="en-US" dirty="0" smtClean="0"/>
              <a:t>People doing prototypes and working in </a:t>
            </a:r>
            <a:r>
              <a:rPr lang="en-GB" altLang="en-US" dirty="0" err="1" smtClean="0"/>
              <a:t>hackfests</a:t>
            </a:r>
            <a:r>
              <a:rPr lang="en-GB" altLang="en-US" dirty="0" smtClean="0"/>
              <a:t> use interfaces “compiled” from the model and draw inspiration from the model</a:t>
            </a:r>
          </a:p>
          <a:p>
            <a:pPr marL="628528" lvl="1" indent="-171417">
              <a:buFont typeface="Arial" panose="020B0604020202020204" pitchFamily="34" charset="0"/>
              <a:buChar char="•"/>
            </a:pPr>
            <a:r>
              <a:rPr lang="en-GB" altLang="en-US" dirty="0" smtClean="0"/>
              <a:t>Code may</a:t>
            </a:r>
            <a:r>
              <a:rPr lang="en-GB" altLang="en-US" baseline="0" dirty="0" smtClean="0"/>
              <a:t> be generated directly from the model in some cases or may be constructed manually using the model as a guide for key structures </a:t>
            </a:r>
            <a:r>
              <a:rPr lang="en-GB" altLang="en-US" baseline="0" dirty="0" err="1" smtClean="0"/>
              <a:t>etc</a:t>
            </a:r>
            <a:r>
              <a:rPr lang="en-GB" altLang="en-US" baseline="0" dirty="0" smtClean="0"/>
              <a:t> depending upon the maturity and completeness of the model</a:t>
            </a:r>
          </a:p>
          <a:p>
            <a:pPr marL="943932" lvl="2" indent="-171417">
              <a:buFont typeface="Arial" panose="020B0604020202020204" pitchFamily="34" charset="0"/>
              <a:buChar char="•"/>
            </a:pPr>
            <a:r>
              <a:rPr lang="en-GB" altLang="en-US" baseline="0" dirty="0" smtClean="0"/>
              <a:t>TM Forum have a program of model driven interface generation</a:t>
            </a:r>
            <a:endParaRPr lang="en-GB" altLang="en-US" dirty="0" smtClean="0"/>
          </a:p>
          <a:p>
            <a:pPr marL="171417" indent="-171417">
              <a:buFont typeface="Arial" panose="020B0604020202020204" pitchFamily="34" charset="0"/>
              <a:buChar char="•"/>
            </a:pPr>
            <a:r>
              <a:rPr lang="en-GB" altLang="en-US" dirty="0" smtClean="0"/>
              <a:t>Who develops the Information Model, when and how?</a:t>
            </a:r>
          </a:p>
          <a:p>
            <a:pPr marL="628528" lvl="1" indent="-171417">
              <a:buFont typeface="Arial" panose="020B0604020202020204" pitchFamily="34" charset="0"/>
              <a:buChar char="•"/>
            </a:pPr>
            <a:r>
              <a:rPr lang="en-GB" dirty="0" smtClean="0"/>
              <a:t>Various teams dealing with rationalisation of specific domains</a:t>
            </a:r>
          </a:p>
        </p:txBody>
      </p:sp>
      <p:sp>
        <p:nvSpPr>
          <p:cNvPr id="4" name="Slide Number Placeholder 3"/>
          <p:cNvSpPr>
            <a:spLocks noGrp="1"/>
          </p:cNvSpPr>
          <p:nvPr>
            <p:ph type="sldNum" sz="quarter" idx="10"/>
          </p:nvPr>
        </p:nvSpPr>
        <p:spPr/>
        <p:txBody>
          <a:bodyPr/>
          <a:lstStyle/>
          <a:p>
            <a:fld id="{9E71255B-3DE6-4939-80A0-AE8EB97EF71A}" type="slidenum">
              <a:rPr lang="en-US" smtClean="0"/>
              <a:pPr/>
              <a:t>18</a:t>
            </a:fld>
            <a:endParaRPr lang="en-US"/>
          </a:p>
        </p:txBody>
      </p:sp>
    </p:spTree>
    <p:extLst>
      <p:ext uri="{BB962C8B-B14F-4D97-AF65-F5344CB8AC3E}">
        <p14:creationId xmlns:p14="http://schemas.microsoft.com/office/powerpoint/2010/main" val="242735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C6165-BF42-A041-98E4-81607A426640}" type="slidenum">
              <a:rPr lang="en-US" smtClean="0"/>
              <a:pPr/>
              <a:t>22</a:t>
            </a:fld>
            <a:endParaRPr lang="en-US" dirty="0"/>
          </a:p>
        </p:txBody>
      </p:sp>
    </p:spTree>
    <p:extLst>
      <p:ext uri="{BB962C8B-B14F-4D97-AF65-F5344CB8AC3E}">
        <p14:creationId xmlns:p14="http://schemas.microsoft.com/office/powerpoint/2010/main" val="51597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
        <p:nvSpPr>
          <p:cNvPr id="2" name="Title 1"/>
          <p:cNvSpPr>
            <a:spLocks noGrp="1"/>
          </p:cNvSpPr>
          <p:nvPr>
            <p:ph type="title" hasCustomPrompt="1"/>
          </p:nvPr>
        </p:nvSpPr>
        <p:spPr>
          <a:xfrm>
            <a:off x="594360" y="3205956"/>
            <a:ext cx="10698480" cy="598487"/>
          </a:xfrm>
        </p:spPr>
        <p:txBody>
          <a:bodyPr anchor="b">
            <a:normAutofit/>
          </a:bodyPr>
          <a:lstStyle>
            <a:lvl1pPr algn="l">
              <a:defRPr sz="2800" b="1" i="0" cap="none">
                <a:solidFill>
                  <a:schemeClr val="bg1"/>
                </a:solidFill>
                <a:latin typeface="Arial"/>
                <a:cs typeface="Aria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594360" y="3813177"/>
            <a:ext cx="10698480" cy="455612"/>
          </a:xfrm>
        </p:spPr>
        <p:txBody>
          <a:bodyPr anchor="t">
            <a:normAutofit/>
          </a:bodyPr>
          <a:lstStyle>
            <a:lvl1pPr marL="0" indent="0">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pic>
        <p:nvPicPr>
          <p:cNvPr id="6" name="Picture 5"/>
          <p:cNvPicPr>
            <a:picLocks noChangeAspect="1"/>
          </p:cNvPicPr>
          <p:nvPr userDrawn="1"/>
        </p:nvPicPr>
        <p:blipFill>
          <a:blip r:embed="rId3"/>
          <a:stretch>
            <a:fillRect/>
          </a:stretch>
        </p:blipFill>
        <p:spPr>
          <a:xfrm>
            <a:off x="10038080" y="304800"/>
            <a:ext cx="1254760" cy="129336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
        <p:nvSpPr>
          <p:cNvPr id="2" name="Title 1"/>
          <p:cNvSpPr>
            <a:spLocks noGrp="1"/>
          </p:cNvSpPr>
          <p:nvPr>
            <p:ph type="ctrTitle" hasCustomPrompt="1"/>
          </p:nvPr>
        </p:nvSpPr>
        <p:spPr>
          <a:xfrm>
            <a:off x="594360" y="3276600"/>
            <a:ext cx="10698480" cy="476250"/>
          </a:xfrm>
          <a:prstGeom prst="rect">
            <a:avLst/>
          </a:prstGeom>
        </p:spPr>
        <p:txBody>
          <a:bodyPr/>
          <a:lstStyle>
            <a:lvl1pPr>
              <a:defRPr baseline="0"/>
            </a:lvl1pPr>
          </a:lstStyle>
          <a:p>
            <a:r>
              <a:rPr lang="en-US" dirty="0" smtClean="0"/>
              <a:t>Title of Presentation</a:t>
            </a:r>
            <a:endParaRPr lang="en-US" dirty="0"/>
          </a:p>
        </p:txBody>
      </p:sp>
      <p:sp>
        <p:nvSpPr>
          <p:cNvPr id="3" name="Subtitle 2"/>
          <p:cNvSpPr>
            <a:spLocks noGrp="1"/>
          </p:cNvSpPr>
          <p:nvPr>
            <p:ph type="subTitle" idx="1" hasCustomPrompt="1"/>
          </p:nvPr>
        </p:nvSpPr>
        <p:spPr>
          <a:xfrm>
            <a:off x="594360" y="3810000"/>
            <a:ext cx="10698480" cy="304800"/>
          </a:xfrm>
          <a:prstGeom prst="rect">
            <a:avLst/>
          </a:prstGeo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Firstname</a:t>
            </a:r>
            <a:r>
              <a:rPr lang="en-US" dirty="0" smtClean="0"/>
              <a:t> </a:t>
            </a:r>
            <a:r>
              <a:rPr lang="en-US" dirty="0" err="1" smtClean="0"/>
              <a:t>Lastname</a:t>
            </a:r>
            <a:r>
              <a:rPr lang="en-US" dirty="0" smtClean="0"/>
              <a:t> / Month DD, YYYY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41"/>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31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37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6"/>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95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3"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14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8"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8"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14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23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1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7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9" y="273058"/>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71"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1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6"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6"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6"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31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Bullet">
    <p:spTree>
      <p:nvGrpSpPr>
        <p:cNvPr id="1" name=""/>
        <p:cNvGrpSpPr/>
        <p:nvPr/>
      </p:nvGrpSpPr>
      <p:grpSpPr>
        <a:xfrm>
          <a:off x="0" y="0"/>
          <a:ext cx="0" cy="0"/>
          <a:chOff x="0" y="0"/>
          <a:chExt cx="0" cy="0"/>
        </a:xfrm>
      </p:grpSpPr>
      <p:sp>
        <p:nvSpPr>
          <p:cNvPr id="2" name="Title 1"/>
          <p:cNvSpPr>
            <a:spLocks noGrp="1"/>
          </p:cNvSpPr>
          <p:nvPr>
            <p:ph type="title"/>
          </p:nvPr>
        </p:nvSpPr>
        <p:spPr>
          <a:xfrm>
            <a:off x="594360" y="304800"/>
            <a:ext cx="8023860" cy="609600"/>
          </a:xfrm>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7" name="Content Placeholder 2"/>
          <p:cNvSpPr>
            <a:spLocks noGrp="1"/>
          </p:cNvSpPr>
          <p:nvPr>
            <p:ph idx="1"/>
          </p:nvPr>
        </p:nvSpPr>
        <p:spPr>
          <a:xfrm>
            <a:off x="594360" y="1143000"/>
            <a:ext cx="10698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514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8"/>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3" y="274648"/>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25CB-FD05-42E7-AF3C-6824CFFD1369}"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59378-1B34-4406-BD8B-D898ACC83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93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bove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5" name="Title 1"/>
          <p:cNvSpPr>
            <a:spLocks noGrp="1"/>
          </p:cNvSpPr>
          <p:nvPr>
            <p:ph type="title"/>
          </p:nvPr>
        </p:nvSpPr>
        <p:spPr>
          <a:xfrm>
            <a:off x="594360" y="304800"/>
            <a:ext cx="8023860" cy="609600"/>
          </a:xfrm>
        </p:spPr>
        <p:txBody>
          <a:bodyPr/>
          <a:lstStyle>
            <a:lvl1pPr>
              <a:defRPr b="1"/>
            </a:lvl1pPr>
          </a:lstStyle>
          <a:p>
            <a:r>
              <a:rPr lang="en-US" dirty="0" smtClean="0"/>
              <a:t>Click to edit Master title style</a:t>
            </a:r>
            <a:endParaRPr lang="en-US" dirty="0"/>
          </a:p>
        </p:txBody>
      </p:sp>
      <p:sp>
        <p:nvSpPr>
          <p:cNvPr id="8" name="Text Placeholder 2"/>
          <p:cNvSpPr>
            <a:spLocks noGrp="1"/>
          </p:cNvSpPr>
          <p:nvPr>
            <p:ph type="body" idx="1" hasCustomPrompt="1"/>
          </p:nvPr>
        </p:nvSpPr>
        <p:spPr>
          <a:xfrm>
            <a:off x="594360" y="5410200"/>
            <a:ext cx="10698480" cy="762000"/>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 i.e. description of image / chart / table</a:t>
            </a:r>
          </a:p>
        </p:txBody>
      </p:sp>
      <p:sp>
        <p:nvSpPr>
          <p:cNvPr id="9" name="Content Placeholder 3"/>
          <p:cNvSpPr>
            <a:spLocks noGrp="1"/>
          </p:cNvSpPr>
          <p:nvPr>
            <p:ph sz="half" idx="2" hasCustomPrompt="1"/>
          </p:nvPr>
        </p:nvSpPr>
        <p:spPr>
          <a:xfrm>
            <a:off x="594360" y="1143000"/>
            <a:ext cx="10698480" cy="4068764"/>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pic>
        <p:nvPicPr>
          <p:cNvPr id="10" name="Picture 9"/>
          <p:cNvPicPr>
            <a:picLocks noChangeAspect="1"/>
          </p:cNvPicPr>
          <p:nvPr userDrawn="1"/>
        </p:nvPicPr>
        <p:blipFill>
          <a:blip r:embed="rId2"/>
          <a:stretch>
            <a:fillRect/>
          </a:stretch>
        </p:blipFill>
        <p:spPr>
          <a:xfrm>
            <a:off x="10038080" y="304800"/>
            <a:ext cx="1254760" cy="12933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Bulle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5" name="Content Placeholder 2"/>
          <p:cNvSpPr>
            <a:spLocks noGrp="1"/>
          </p:cNvSpPr>
          <p:nvPr>
            <p:ph sz="half" idx="1"/>
          </p:nvPr>
        </p:nvSpPr>
        <p:spPr>
          <a:xfrm>
            <a:off x="594360" y="1143000"/>
            <a:ext cx="5250180" cy="5029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042660" y="1143000"/>
            <a:ext cx="5250180" cy="5029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94360" y="304800"/>
            <a:ext cx="8618220" cy="609600"/>
          </a:xfrm>
        </p:spPr>
        <p:txBody>
          <a:bodyPr/>
          <a:lstStyle>
            <a:lvl1pPr>
              <a:defRPr b="1"/>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eft &amp; Image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5" name="Content Placeholder 2"/>
          <p:cNvSpPr>
            <a:spLocks noGrp="1"/>
          </p:cNvSpPr>
          <p:nvPr>
            <p:ph sz="half" idx="1"/>
          </p:nvPr>
        </p:nvSpPr>
        <p:spPr>
          <a:xfrm>
            <a:off x="594360" y="1143000"/>
            <a:ext cx="3764280" cy="5029200"/>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3"/>
          <p:cNvSpPr>
            <a:spLocks noGrp="1"/>
          </p:cNvSpPr>
          <p:nvPr>
            <p:ph sz="half" idx="2" hasCustomPrompt="1"/>
          </p:nvPr>
        </p:nvSpPr>
        <p:spPr>
          <a:xfrm>
            <a:off x="4556760" y="1143000"/>
            <a:ext cx="6736080" cy="5029200"/>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sp>
        <p:nvSpPr>
          <p:cNvPr id="7" name="Title 1"/>
          <p:cNvSpPr>
            <a:spLocks noGrp="1"/>
          </p:cNvSpPr>
          <p:nvPr>
            <p:ph type="title"/>
          </p:nvPr>
        </p:nvSpPr>
        <p:spPr>
          <a:xfrm>
            <a:off x="594360" y="304800"/>
            <a:ext cx="8618220" cy="609600"/>
          </a:xfrm>
        </p:spPr>
        <p:txBody>
          <a:bodyPr/>
          <a:lstStyle>
            <a:lvl1pPr>
              <a:defRPr b="1"/>
            </a:lvl1pPr>
          </a:lstStyle>
          <a:p>
            <a:r>
              <a:rPr lang="en-US"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10038080" y="304800"/>
            <a:ext cx="1254760" cy="12933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amp; Text Right">
    <p:spTree>
      <p:nvGrpSpPr>
        <p:cNvPr id="1" name=""/>
        <p:cNvGrpSpPr/>
        <p:nvPr/>
      </p:nvGrpSpPr>
      <p:grpSpPr>
        <a:xfrm>
          <a:off x="0" y="0"/>
          <a:ext cx="0" cy="0"/>
          <a:chOff x="0" y="0"/>
          <a:chExt cx="0" cy="0"/>
        </a:xfrm>
      </p:grpSpPr>
      <p:sp>
        <p:nvSpPr>
          <p:cNvPr id="5" name="Title 1"/>
          <p:cNvSpPr>
            <a:spLocks noGrp="1"/>
          </p:cNvSpPr>
          <p:nvPr>
            <p:ph type="title"/>
          </p:nvPr>
        </p:nvSpPr>
        <p:spPr>
          <a:xfrm>
            <a:off x="594360" y="304800"/>
            <a:ext cx="8618220" cy="609600"/>
          </a:xfrm>
        </p:spPr>
        <p:txBody>
          <a:bodyPr/>
          <a:lstStyle>
            <a:lvl1pPr>
              <a:defRPr b="1"/>
            </a:lvl1pPr>
          </a:lstStyle>
          <a:p>
            <a:r>
              <a:rPr lang="en-US" smtClean="0"/>
              <a:t>Click to edit Master title style</a:t>
            </a:r>
            <a:endParaRPr lang="en-US" dirty="0"/>
          </a:p>
        </p:txBody>
      </p:sp>
      <p:sp>
        <p:nvSpPr>
          <p:cNvPr id="6" name="Content Placeholder 3"/>
          <p:cNvSpPr>
            <a:spLocks noGrp="1"/>
          </p:cNvSpPr>
          <p:nvPr>
            <p:ph sz="half" idx="2" hasCustomPrompt="1"/>
          </p:nvPr>
        </p:nvSpPr>
        <p:spPr>
          <a:xfrm>
            <a:off x="594360" y="1143000"/>
            <a:ext cx="6736080" cy="5029200"/>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sp>
        <p:nvSpPr>
          <p:cNvPr id="7" name="Text Placeholder 2"/>
          <p:cNvSpPr>
            <a:spLocks noGrp="1"/>
          </p:cNvSpPr>
          <p:nvPr>
            <p:ph type="body" idx="1" hasCustomPrompt="1"/>
          </p:nvPr>
        </p:nvSpPr>
        <p:spPr>
          <a:xfrm>
            <a:off x="7528560" y="1143000"/>
            <a:ext cx="3764280" cy="5029200"/>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 i.e. description of image / chart / table</a:t>
            </a:r>
          </a:p>
        </p:txBody>
      </p:sp>
      <p:sp>
        <p:nvSpPr>
          <p:cNvPr id="9" name="TextBox 8"/>
          <p:cNvSpPr txBox="1"/>
          <p:nvPr userDrawn="1"/>
        </p:nvSpPr>
        <p:spPr>
          <a:xfrm>
            <a:off x="594360" y="6356350"/>
            <a:ext cx="3368040" cy="230832"/>
          </a:xfrm>
          <a:prstGeom prst="rect">
            <a:avLst/>
          </a:prstGeom>
          <a:noFill/>
        </p:spPr>
        <p:txBody>
          <a:bodyPr wrap="square" rtlCol="0">
            <a:spAutoFit/>
          </a:bodyPr>
          <a:lstStyle/>
          <a:p>
            <a:pPr algn="l"/>
            <a:r>
              <a:rPr lang="en-US" sz="900" dirty="0" smtClean="0">
                <a:solidFill>
                  <a:schemeClr val="bg1"/>
                </a:solidFill>
              </a:rPr>
              <a:t>Revision #.#</a:t>
            </a:r>
          </a:p>
        </p:txBody>
      </p:sp>
      <p:sp>
        <p:nvSpPr>
          <p:cNvPr id="10" name="Slide Number Placeholder 5"/>
          <p:cNvSpPr>
            <a:spLocks noGrp="1"/>
          </p:cNvSpPr>
          <p:nvPr>
            <p:ph type="sldNum" sz="quarter" idx="4"/>
          </p:nvPr>
        </p:nvSpPr>
        <p:spPr>
          <a:xfrm>
            <a:off x="4556760" y="6356369"/>
            <a:ext cx="2773680" cy="365125"/>
          </a:xfrm>
          <a:prstGeom prst="rect">
            <a:avLst/>
          </a:prstGeom>
        </p:spPr>
        <p:txBody>
          <a:bodyPr vert="horz" lIns="91440" tIns="45720" rIns="91440" bIns="45720" rtlCol="0" anchor="b"/>
          <a:lstStyle>
            <a:lvl1pPr algn="ctr">
              <a:defRPr sz="900">
                <a:solidFill>
                  <a:srgbClr val="FFFFFF"/>
                </a:solidFill>
              </a:defRPr>
            </a:lvl1pPr>
          </a:lstStyle>
          <a:p>
            <a:fld id="{95FB27F1-C2FE-E646-9E41-8F3092BBAFAE}"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10038080" y="304800"/>
            <a:ext cx="1254760" cy="12933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BABCA9C-0EDA-419C-B0C5-EAE473F385AB}" type="slidenum">
              <a:rPr lang="en-US" smtClean="0"/>
              <a:pPr/>
              <a:t>‹#›</a:t>
            </a:fld>
            <a:endParaRPr lang="en-US"/>
          </a:p>
        </p:txBody>
      </p:sp>
    </p:spTree>
    <p:extLst>
      <p:ext uri="{BB962C8B-B14F-4D97-AF65-F5344CB8AC3E}">
        <p14:creationId xmlns:p14="http://schemas.microsoft.com/office/powerpoint/2010/main" val="4172657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8"/>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BBABCA9C-0EDA-419C-B0C5-EAE473F385AB}" type="slidenum">
              <a:rPr lang="en-US" smtClean="0"/>
              <a:pPr/>
              <a:t>‹#›</a:t>
            </a:fld>
            <a:endParaRPr lang="en-US"/>
          </a:p>
        </p:txBody>
      </p:sp>
    </p:spTree>
    <p:extLst>
      <p:ext uri="{BB962C8B-B14F-4D97-AF65-F5344CB8AC3E}">
        <p14:creationId xmlns:p14="http://schemas.microsoft.com/office/powerpoint/2010/main" val="42905760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4949" y="274588"/>
            <a:ext cx="8134723" cy="1143000"/>
          </a:xfrm>
          <a:prstGeom prst="rect">
            <a:avLst/>
          </a:prstGeom>
        </p:spPr>
        <p:txBody>
          <a:bodyPr vert="horz" lIns="64279" tIns="32139" rIns="64279" bIns="32139"/>
          <a:lstStyle>
            <a:lvl1pPr algn="l">
              <a:defRPr sz="3200">
                <a:solidFill>
                  <a:srgbClr val="42BECD"/>
                </a:solidFill>
              </a:defRPr>
            </a:lvl1p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5E8CF445-B826-7E4D-83B9-DF78E81D7E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252108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04800"/>
            <a:ext cx="10698480" cy="609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1143000"/>
            <a:ext cx="1069848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56760" y="6356369"/>
            <a:ext cx="2773680" cy="365125"/>
          </a:xfrm>
          <a:prstGeom prst="rect">
            <a:avLst/>
          </a:prstGeom>
        </p:spPr>
        <p:txBody>
          <a:bodyPr vert="horz" lIns="91440" tIns="45720" rIns="91440" bIns="45720" rtlCol="0" anchor="b"/>
          <a:lstStyle>
            <a:lvl1pPr algn="ctr">
              <a:defRPr sz="900">
                <a:solidFill>
                  <a:srgbClr val="FFFFFF"/>
                </a:solidFill>
              </a:defRPr>
            </a:lvl1pPr>
          </a:lstStyle>
          <a:p>
            <a:fld id="{95FB27F1-C2FE-E646-9E41-8F3092BBAFAE}" type="slidenum">
              <a:rPr lang="en-US" smtClean="0"/>
              <a:pPr/>
              <a:t>‹#›</a:t>
            </a:fld>
            <a:endParaRPr lang="en-US" dirty="0"/>
          </a:p>
        </p:txBody>
      </p:sp>
      <p:sp>
        <p:nvSpPr>
          <p:cNvPr id="8" name="TextBox 7"/>
          <p:cNvSpPr txBox="1"/>
          <p:nvPr/>
        </p:nvSpPr>
        <p:spPr>
          <a:xfrm>
            <a:off x="594360" y="6356350"/>
            <a:ext cx="3368040" cy="230832"/>
          </a:xfrm>
          <a:prstGeom prst="rect">
            <a:avLst/>
          </a:prstGeom>
          <a:noFill/>
        </p:spPr>
        <p:txBody>
          <a:bodyPr wrap="square" rtlCol="0">
            <a:spAutoFit/>
          </a:bodyPr>
          <a:lstStyle/>
          <a:p>
            <a:pPr algn="l"/>
            <a:r>
              <a:rPr lang="en-US" sz="900" dirty="0" smtClean="0">
                <a:solidFill>
                  <a:schemeClr val="bg1"/>
                </a:solidFill>
              </a:rPr>
              <a:t>© 2016 Open Networking Foundation</a:t>
            </a:r>
          </a:p>
        </p:txBody>
      </p:sp>
    </p:spTree>
  </p:cSld>
  <p:clrMap bg1="lt1" tx1="dk1" bg2="lt2" tx2="dk2" accent1="accent1" accent2="accent2" accent3="accent3" accent4="accent4" accent5="accent5" accent6="accent6" hlink="hlink" folHlink="folHlink"/>
  <p:sldLayoutIdLst>
    <p:sldLayoutId id="2147483662" r:id="rId1"/>
    <p:sldLayoutId id="2147483680" r:id="rId2"/>
    <p:sldLayoutId id="2147483681" r:id="rId3"/>
    <p:sldLayoutId id="2147483682" r:id="rId4"/>
    <p:sldLayoutId id="2147483683" r:id="rId5"/>
    <p:sldLayoutId id="2147483684" r:id="rId6"/>
    <p:sldLayoutId id="2147483701" r:id="rId7"/>
    <p:sldLayoutId id="2147483714" r:id="rId8"/>
    <p:sldLayoutId id="2147483715" r:id="rId9"/>
  </p:sldLayoutIdLst>
  <p:timing>
    <p:tnLst>
      <p:par>
        <p:cTn id="1" dur="indefinite" restart="never" nodeType="tmRoot"/>
      </p:par>
    </p:tnLst>
  </p:timing>
  <p:hf hd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0"/>
        </a:spcAft>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ONF-horiz-large.gif"/>
          <p:cNvPicPr>
            <a:picLocks noChangeAspect="1"/>
          </p:cNvPicPr>
          <p:nvPr/>
        </p:nvPicPr>
        <p:blipFill>
          <a:blip r:embed="rId4"/>
          <a:stretch>
            <a:fillRect/>
          </a:stretch>
        </p:blipFill>
        <p:spPr>
          <a:xfrm>
            <a:off x="145288" y="88392"/>
            <a:ext cx="7383272" cy="1664208"/>
          </a:xfrm>
          <a:prstGeom prst="rect">
            <a:avLst/>
          </a:prstGeom>
        </p:spPr>
      </p:pic>
      <p:sp>
        <p:nvSpPr>
          <p:cNvPr id="4" name="TextBox 3"/>
          <p:cNvSpPr txBox="1"/>
          <p:nvPr/>
        </p:nvSpPr>
        <p:spPr>
          <a:xfrm>
            <a:off x="594360" y="6356350"/>
            <a:ext cx="3368040" cy="369332"/>
          </a:xfrm>
          <a:prstGeom prst="rect">
            <a:avLst/>
          </a:prstGeom>
          <a:noFill/>
        </p:spPr>
        <p:txBody>
          <a:bodyPr wrap="square" rtlCol="0">
            <a:spAutoFit/>
          </a:bodyPr>
          <a:lstStyle/>
          <a:p>
            <a:pPr algn="l"/>
            <a:endParaRPr lang="en-US" sz="900" dirty="0" smtClean="0">
              <a:solidFill>
                <a:srgbClr val="141313"/>
              </a:solidFill>
            </a:endParaRPr>
          </a:p>
          <a:p>
            <a:pPr algn="l"/>
            <a:r>
              <a:rPr lang="en-US" sz="900" dirty="0" smtClean="0">
                <a:solidFill>
                  <a:srgbClr val="141313"/>
                </a:solidFill>
              </a:rPr>
              <a:t>© 2016 Open Networking Foundation</a:t>
            </a:r>
          </a:p>
        </p:txBody>
      </p:sp>
      <p:pic>
        <p:nvPicPr>
          <p:cNvPr id="5" name="Picture 4"/>
          <p:cNvPicPr>
            <a:picLocks noChangeAspect="1"/>
          </p:cNvPicPr>
          <p:nvPr/>
        </p:nvPicPr>
        <p:blipFill>
          <a:blip r:embed="rId5"/>
          <a:stretch>
            <a:fillRect/>
          </a:stretch>
        </p:blipFill>
        <p:spPr>
          <a:xfrm>
            <a:off x="10038080" y="304800"/>
            <a:ext cx="1254760" cy="1293368"/>
          </a:xfrm>
          <a:prstGeom prst="rect">
            <a:avLst/>
          </a:prstGeom>
        </p:spPr>
      </p:pic>
      <p:sp>
        <p:nvSpPr>
          <p:cNvPr id="6" name="TextBox 5"/>
          <p:cNvSpPr txBox="1"/>
          <p:nvPr/>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
        <p:nvSpPr>
          <p:cNvPr id="8" name="TextBox 7"/>
          <p:cNvSpPr txBox="1"/>
          <p:nvPr/>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defTabSz="4572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None/>
        <a:defRPr sz="1600" kern="1200">
          <a:solidFill>
            <a:schemeClr val="bg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3" y="274638"/>
            <a:ext cx="1069848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3" y="1600206"/>
            <a:ext cx="1069848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66"/>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2525CB-FD05-42E7-AF3C-6824CFFD1369}" type="datetimeFigureOut">
              <a:rPr lang="en-US" smtClean="0">
                <a:solidFill>
                  <a:prstClr val="black">
                    <a:tint val="75000"/>
                  </a:prstClr>
                </a:solidFill>
              </a:rPr>
              <a:pPr defTabSz="914400"/>
              <a:t>1/13/2016</a:t>
            </a:fld>
            <a:endParaRPr lang="en-US">
              <a:solidFill>
                <a:prstClr val="black">
                  <a:tint val="75000"/>
                </a:prstClr>
              </a:solidFill>
            </a:endParaRPr>
          </a:p>
        </p:txBody>
      </p:sp>
      <p:sp>
        <p:nvSpPr>
          <p:cNvPr id="5" name="Footer Placeholder 4"/>
          <p:cNvSpPr>
            <a:spLocks noGrp="1"/>
          </p:cNvSpPr>
          <p:nvPr>
            <p:ph type="ftr" sz="quarter" idx="3"/>
          </p:nvPr>
        </p:nvSpPr>
        <p:spPr>
          <a:xfrm>
            <a:off x="4061463" y="6356366"/>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519163" y="6356366"/>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59378-1B34-4406-BD8B-D898ACC83FA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664048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 y="2895600"/>
            <a:ext cx="10698480" cy="476250"/>
          </a:xfrm>
        </p:spPr>
        <p:txBody>
          <a:bodyPr/>
          <a:lstStyle/>
          <a:p>
            <a:r>
              <a:rPr lang="en-GB" dirty="0" smtClean="0"/>
              <a:t>ONF presentations to ETSI NFV m-SDO IM/DM Workshop</a:t>
            </a:r>
            <a:br>
              <a:rPr lang="en-GB" dirty="0" smtClean="0"/>
            </a:br>
            <a:r>
              <a:rPr lang="en-GB" dirty="0" smtClean="0"/>
              <a:t>ONF Common Information Model – Core Information Model</a:t>
            </a:r>
            <a:endParaRPr lang="en-US" dirty="0"/>
          </a:p>
        </p:txBody>
      </p:sp>
      <p:sp>
        <p:nvSpPr>
          <p:cNvPr id="5" name="Subtitle 4"/>
          <p:cNvSpPr>
            <a:spLocks noGrp="1"/>
          </p:cNvSpPr>
          <p:nvPr>
            <p:ph type="subTitle" idx="1"/>
          </p:nvPr>
        </p:nvSpPr>
        <p:spPr>
          <a:xfrm>
            <a:off x="594360" y="4267200"/>
            <a:ext cx="10698480" cy="304800"/>
          </a:xfrm>
        </p:spPr>
        <p:txBody>
          <a:bodyPr/>
          <a:lstStyle/>
          <a:p>
            <a:r>
              <a:rPr lang="en-GB" dirty="0" smtClean="0"/>
              <a:t>January 2016</a:t>
            </a:r>
          </a:p>
          <a:p>
            <a:r>
              <a:rPr lang="en-GB" dirty="0" smtClean="0"/>
              <a:t>Final version for </a:t>
            </a:r>
            <a:r>
              <a:rPr lang="en-GB" dirty="0"/>
              <a:t>presentation (updated 20160113</a:t>
            </a:r>
            <a:r>
              <a:rPr lang="en-GB" dirty="0" smtClean="0"/>
              <a:t>)</a:t>
            </a:r>
            <a:endParaRPr lang="en-GB" dirty="0"/>
          </a:p>
        </p:txBody>
      </p:sp>
    </p:spTree>
    <p:extLst>
      <p:ext uri="{BB962C8B-B14F-4D97-AF65-F5344CB8AC3E}">
        <p14:creationId xmlns:p14="http://schemas.microsoft.com/office/powerpoint/2010/main" val="111692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Advantages of using the ONF-CIM</a:t>
            </a:r>
            <a:endParaRPr lang="en-US" dirty="0"/>
          </a:p>
        </p:txBody>
      </p:sp>
      <p:sp>
        <p:nvSpPr>
          <p:cNvPr id="3" name="Content Placeholder 2"/>
          <p:cNvSpPr>
            <a:spLocks noGrp="1"/>
          </p:cNvSpPr>
          <p:nvPr>
            <p:ph idx="1"/>
          </p:nvPr>
        </p:nvSpPr>
        <p:spPr>
          <a:xfrm>
            <a:off x="594360" y="838200"/>
            <a:ext cx="10698480" cy="5334000"/>
          </a:xfrm>
        </p:spPr>
        <p:txBody>
          <a:bodyPr>
            <a:normAutofit fontScale="92500" lnSpcReduction="10000"/>
          </a:bodyPr>
          <a:lstStyle/>
          <a:p>
            <a:pPr marL="457200" indent="-457200">
              <a:buFont typeface="+mj-lt"/>
              <a:buAutoNum type="arabicPeriod"/>
            </a:pPr>
            <a:r>
              <a:rPr lang="en-GB" dirty="0" smtClean="0"/>
              <a:t>Widely applicable model that uses an optimised compact assembly of classes</a:t>
            </a:r>
          </a:p>
          <a:p>
            <a:pPr marL="457200" indent="-457200">
              <a:buFont typeface="+mj-lt"/>
              <a:buAutoNum type="arabicPeriod"/>
            </a:pPr>
            <a:r>
              <a:rPr lang="en-GB" dirty="0"/>
              <a:t>Focuses on the domain of Forwarding and Termination (in the Core Network Module)</a:t>
            </a:r>
          </a:p>
          <a:p>
            <a:pPr marL="457200" indent="-457200">
              <a:buFont typeface="+mj-lt"/>
              <a:buAutoNum type="arabicPeriod"/>
            </a:pPr>
            <a:r>
              <a:rPr lang="en-GB" dirty="0"/>
              <a:t>Network technology neutral </a:t>
            </a:r>
            <a:endParaRPr lang="en-GB" dirty="0" smtClean="0"/>
          </a:p>
          <a:p>
            <a:pPr marL="857250" lvl="1" indent="-457200"/>
            <a:r>
              <a:rPr lang="en-GB" dirty="0" smtClean="0"/>
              <a:t>Supports technology specific extensions</a:t>
            </a:r>
            <a:endParaRPr lang="en-GB" dirty="0"/>
          </a:p>
          <a:p>
            <a:pPr marL="457200" indent="-457200">
              <a:buFont typeface="+mj-lt"/>
              <a:buAutoNum type="arabicPeriod"/>
            </a:pPr>
            <a:r>
              <a:rPr lang="en-GB" dirty="0" smtClean="0"/>
              <a:t>Extended </a:t>
            </a:r>
            <a:r>
              <a:rPr lang="en-GB" dirty="0"/>
              <a:t>by composition (rather than sub-classing)</a:t>
            </a:r>
          </a:p>
          <a:p>
            <a:pPr marL="457200" indent="-457200">
              <a:buFont typeface="+mj-lt"/>
              <a:buAutoNum type="arabicPeriod"/>
            </a:pPr>
            <a:r>
              <a:rPr lang="en-GB" dirty="0"/>
              <a:t>Provides model for identifiers, names and states (in the Core Foundation Module)</a:t>
            </a:r>
          </a:p>
          <a:p>
            <a:pPr marL="457200" indent="-457200">
              <a:buFont typeface="+mj-lt"/>
              <a:buAutoNum type="arabicPeriod"/>
            </a:pPr>
            <a:r>
              <a:rPr lang="en-GB" dirty="0" smtClean="0"/>
              <a:t>Published as a snapshot of all current work including approved, preliminary and experimental parts </a:t>
            </a:r>
          </a:p>
          <a:p>
            <a:pPr marL="857250" lvl="1" indent="-457200"/>
            <a:r>
              <a:rPr lang="en-GB" dirty="0" smtClean="0"/>
              <a:t>Maturity shown using the lifecycle stereotypes of the Open Model Profile</a:t>
            </a:r>
            <a:endParaRPr lang="en-GB" dirty="0"/>
          </a:p>
          <a:p>
            <a:pPr marL="457200" indent="-457200">
              <a:buFont typeface="+mj-lt"/>
              <a:buAutoNum type="arabicPeriod"/>
            </a:pPr>
            <a:r>
              <a:rPr lang="en-GB" dirty="0" smtClean="0"/>
              <a:t>Modularized with light coupling to enable parallel working and independent evolution of parts</a:t>
            </a:r>
            <a:endParaRPr lang="en-GB" strike="sngStrike" dirty="0" smtClean="0"/>
          </a:p>
          <a:p>
            <a:pPr marL="457200" indent="-457200">
              <a:buFont typeface="+mj-lt"/>
              <a:buAutoNum type="arabicPeriod"/>
            </a:pPr>
            <a:r>
              <a:rPr lang="en-GB" dirty="0" smtClean="0"/>
              <a:t>Oriented towards interface generation</a:t>
            </a:r>
          </a:p>
          <a:p>
            <a:pPr marL="457200" indent="-457200">
              <a:buFont typeface="+mj-lt"/>
              <a:buAutoNum type="arabicPeriod"/>
            </a:pPr>
            <a:r>
              <a:rPr lang="en-GB" dirty="0" smtClean="0"/>
              <a:t>Allows controlled adjustments via pruning/refactoring in interface development</a:t>
            </a:r>
          </a:p>
          <a:p>
            <a:pPr marL="457200" indent="-457200">
              <a:buFont typeface="+mj-lt"/>
              <a:buAutoNum type="arabicPeriod"/>
            </a:pPr>
            <a:r>
              <a:rPr lang="en-GB" dirty="0" smtClean="0"/>
              <a:t>Uses tooling to generate interface schema from the model</a:t>
            </a:r>
            <a:endParaRPr lang="en-GB" dirty="0"/>
          </a:p>
          <a:p>
            <a:pPr marL="457200" indent="-457200">
              <a:buFont typeface="+mj-lt"/>
              <a:buAutoNum type="arabicPeriod"/>
            </a:pPr>
            <a:r>
              <a:rPr lang="en-GB" dirty="0"/>
              <a:t>Developed using open source tooling with robust </a:t>
            </a:r>
            <a:r>
              <a:rPr lang="en-GB" dirty="0" smtClean="0"/>
              <a:t>guidelines</a:t>
            </a:r>
          </a:p>
          <a:p>
            <a:pPr marL="457200" indent="-457200">
              <a:buFont typeface="+mj-lt"/>
              <a:buAutoNum type="arabicPeriod"/>
            </a:pPr>
            <a:r>
              <a:rPr lang="en-GB" dirty="0" smtClean="0"/>
              <a:t>Progressing parts to publication and evolution in an open source context under Apache 2.0.</a:t>
            </a:r>
          </a:p>
          <a:p>
            <a:pPr marL="457200" indent="-457200">
              <a:buFont typeface="+mj-lt"/>
              <a:buAutoNum type="arabicPeriod"/>
            </a:pPr>
            <a:r>
              <a:rPr lang="en-GB" dirty="0" smtClean="0"/>
              <a:t>Already used by</a:t>
            </a:r>
            <a:r>
              <a:rPr lang="en-GB" dirty="0"/>
              <a:t> </a:t>
            </a:r>
            <a:r>
              <a:rPr lang="en-GB" dirty="0" smtClean="0"/>
              <a:t>several SDOs (see next)</a:t>
            </a:r>
          </a:p>
          <a:p>
            <a:endParaRPr lang="en-US" dirty="0"/>
          </a:p>
        </p:txBody>
      </p:sp>
      <p:sp>
        <p:nvSpPr>
          <p:cNvPr id="4" name="Slide Number Placeholder 2"/>
          <p:cNvSpPr>
            <a:spLocks noGrp="1"/>
          </p:cNvSpPr>
          <p:nvPr>
            <p:ph type="sldNum" sz="quarter" idx="12"/>
          </p:nvPr>
        </p:nvSpPr>
        <p:spPr>
          <a:xfrm>
            <a:off x="4556760" y="6356369"/>
            <a:ext cx="2773680" cy="365125"/>
          </a:xfrm>
        </p:spPr>
        <p:txBody>
          <a:bodyPr/>
          <a:lstStyle/>
          <a:p>
            <a:fld id="{95FB27F1-C2FE-E646-9E41-8F3092BBAFAE}" type="slidenum">
              <a:rPr lang="en-US" smtClean="0"/>
              <a:pPr/>
              <a:t>10</a:t>
            </a:fld>
            <a:endParaRPr lang="en-US" dirty="0"/>
          </a:p>
        </p:txBody>
      </p:sp>
    </p:spTree>
    <p:extLst>
      <p:ext uri="{BB962C8B-B14F-4D97-AF65-F5344CB8AC3E}">
        <p14:creationId xmlns:p14="http://schemas.microsoft.com/office/powerpoint/2010/main" val="16649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t>ONF CIM Core Model already adopted by many projects</a:t>
            </a:r>
            <a:endParaRPr lang="en-US" dirty="0"/>
          </a:p>
        </p:txBody>
      </p:sp>
      <p:sp>
        <p:nvSpPr>
          <p:cNvPr id="6" name="Content Placeholder 5"/>
          <p:cNvSpPr>
            <a:spLocks noGrp="1"/>
          </p:cNvSpPr>
          <p:nvPr>
            <p:ph idx="1"/>
          </p:nvPr>
        </p:nvSpPr>
        <p:spPr/>
        <p:txBody>
          <a:bodyPr>
            <a:normAutofit fontScale="85000" lnSpcReduction="10000"/>
          </a:bodyPr>
          <a:lstStyle/>
          <a:p>
            <a:r>
              <a:rPr lang="en-US" sz="2600" dirty="0" smtClean="0"/>
              <a:t>External to ONF</a:t>
            </a:r>
          </a:p>
          <a:p>
            <a:pPr lvl="1"/>
            <a:r>
              <a:rPr lang="en-US" sz="1900" dirty="0" smtClean="0"/>
              <a:t>ITU-T: Transport resource and networking models</a:t>
            </a:r>
          </a:p>
          <a:p>
            <a:pPr lvl="2"/>
            <a:r>
              <a:rPr lang="en-US" sz="1900" dirty="0" smtClean="0"/>
              <a:t>Published as G.7711 (ex. G.gim)</a:t>
            </a:r>
          </a:p>
          <a:p>
            <a:pPr lvl="2"/>
            <a:r>
              <a:rPr lang="en-US" sz="1900" dirty="0" smtClean="0"/>
              <a:t>Extension &amp; normalization of technology-specific fragments: G.874.1 (OTN), G.8052 (ETH), G.8152 (MPLS-TP)</a:t>
            </a:r>
          </a:p>
          <a:p>
            <a:pPr lvl="1"/>
            <a:r>
              <a:rPr lang="en-US" sz="1900" dirty="0" smtClean="0"/>
              <a:t>MEF: Cloned to form MEF Network Resource Model</a:t>
            </a:r>
          </a:p>
          <a:p>
            <a:pPr lvl="1"/>
            <a:r>
              <a:rPr lang="en-US" sz="1900" dirty="0" smtClean="0"/>
              <a:t>BBF: </a:t>
            </a:r>
            <a:r>
              <a:rPr lang="en-US" sz="1900" dirty="0" err="1" smtClean="0"/>
              <a:t>PoC</a:t>
            </a:r>
            <a:r>
              <a:rPr lang="en-US" sz="1900" dirty="0" smtClean="0"/>
              <a:t> exercise – simple firewall object for the broadband fragment</a:t>
            </a:r>
          </a:p>
          <a:p>
            <a:pPr lvl="1"/>
            <a:r>
              <a:rPr lang="en-GB" sz="1900" dirty="0" smtClean="0"/>
              <a:t>OIF: </a:t>
            </a:r>
            <a:r>
              <a:rPr lang="en-GB" sz="1900" dirty="0" err="1" smtClean="0"/>
              <a:t>PoC</a:t>
            </a:r>
            <a:r>
              <a:rPr lang="en-GB" sz="1900" dirty="0" smtClean="0"/>
              <a:t> using </a:t>
            </a:r>
            <a:r>
              <a:rPr lang="en-GB" sz="1900" dirty="0" err="1" smtClean="0"/>
              <a:t>Tapi</a:t>
            </a:r>
            <a:r>
              <a:rPr lang="en-GB" sz="1900" dirty="0" smtClean="0"/>
              <a:t> which is derived from the Core Model</a:t>
            </a:r>
            <a:endParaRPr lang="en-US" sz="1900" dirty="0" smtClean="0"/>
          </a:p>
          <a:p>
            <a:r>
              <a:rPr lang="en-US" sz="2800" dirty="0" smtClean="0"/>
              <a:t>All IM projects in ONF (including ONF Sponsored open source activities)</a:t>
            </a:r>
          </a:p>
          <a:p>
            <a:pPr lvl="1"/>
            <a:r>
              <a:rPr lang="en-US" sz="1900" dirty="0" smtClean="0"/>
              <a:t>Extension for </a:t>
            </a:r>
            <a:r>
              <a:rPr lang="en-US" sz="1900" dirty="0" smtClean="0"/>
              <a:t>technology/application-specific </a:t>
            </a:r>
            <a:r>
              <a:rPr lang="en-US" sz="1900" dirty="0" smtClean="0"/>
              <a:t>fragments of the ONF-CIM</a:t>
            </a:r>
          </a:p>
          <a:p>
            <a:pPr lvl="2"/>
            <a:r>
              <a:rPr lang="en-US" sz="1900" dirty="0" smtClean="0"/>
              <a:t>OTN, Carrier Ethernet, and MPLS-TP, Wireless Transport</a:t>
            </a:r>
          </a:p>
          <a:p>
            <a:pPr lvl="1"/>
            <a:r>
              <a:rPr lang="en-US" sz="1900" dirty="0" smtClean="0"/>
              <a:t>Interface-views for specific purposes through pruning &amp; refactoring</a:t>
            </a:r>
          </a:p>
          <a:p>
            <a:pPr lvl="2"/>
            <a:r>
              <a:rPr lang="en-US" sz="1900" dirty="0" smtClean="0"/>
              <a:t>Transport API: e.g., topology/connection/path-computation/virtual-network services</a:t>
            </a:r>
          </a:p>
          <a:p>
            <a:pPr lvl="2"/>
            <a:r>
              <a:rPr lang="en-US" sz="1900" dirty="0" smtClean="0"/>
              <a:t>North Bound Interface (NBI): e.g., Topology/Inventory/Service-Flow services</a:t>
            </a:r>
          </a:p>
          <a:p>
            <a:pPr lvl="2"/>
            <a:r>
              <a:rPr lang="en-GB" sz="1900" dirty="0" smtClean="0"/>
              <a:t>Intent: Client-focussed outcome-oriented constraint-based interactions</a:t>
            </a:r>
          </a:p>
          <a:p>
            <a:pPr lvl="1"/>
            <a:r>
              <a:rPr lang="en-GB" sz="1900" dirty="0" smtClean="0"/>
              <a:t>Interface encoding</a:t>
            </a:r>
            <a:endParaRPr lang="en-US" sz="1900" dirty="0" smtClean="0"/>
          </a:p>
          <a:p>
            <a:pPr lvl="2"/>
            <a:r>
              <a:rPr lang="en-US" sz="1900" dirty="0"/>
              <a:t>Facilitate tooling-enabled mapping to </a:t>
            </a:r>
            <a:r>
              <a:rPr lang="en-US" sz="1900" dirty="0" err="1"/>
              <a:t>OpenFlow</a:t>
            </a:r>
            <a:r>
              <a:rPr lang="en-US" sz="1900" dirty="0"/>
              <a:t>, YANG, JSON, XML, etc. for specific </a:t>
            </a:r>
            <a:r>
              <a:rPr lang="en-US" sz="1900" dirty="0" smtClean="0"/>
              <a:t>interfaces</a:t>
            </a:r>
            <a:endParaRPr lang="en-US" sz="1900" dirty="0"/>
          </a:p>
        </p:txBody>
      </p:sp>
      <p:sp>
        <p:nvSpPr>
          <p:cNvPr id="3" name="Slide Number Placeholder 2"/>
          <p:cNvSpPr>
            <a:spLocks noGrp="1"/>
          </p:cNvSpPr>
          <p:nvPr>
            <p:ph type="sldNum" sz="quarter" idx="12"/>
          </p:nvPr>
        </p:nvSpPr>
        <p:spPr/>
        <p:txBody>
          <a:bodyPr/>
          <a:lstStyle/>
          <a:p>
            <a:fld id="{95FB27F1-C2FE-E646-9E41-8F3092BBAFAE}" type="slidenum">
              <a:rPr lang="en-US" smtClean="0"/>
              <a:pPr/>
              <a:t>11</a:t>
            </a:fld>
            <a:endParaRPr lang="en-US" dirty="0"/>
          </a:p>
        </p:txBody>
      </p:sp>
    </p:spTree>
    <p:extLst>
      <p:ext uri="{BB962C8B-B14F-4D97-AF65-F5344CB8AC3E}">
        <p14:creationId xmlns:p14="http://schemas.microsoft.com/office/powerpoint/2010/main" val="25627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2895600"/>
            <a:ext cx="10698480" cy="917577"/>
          </a:xfrm>
        </p:spPr>
        <p:txBody>
          <a:bodyPr>
            <a:normAutofit/>
          </a:bodyPr>
          <a:lstStyle/>
          <a:p>
            <a:pPr algn="ctr"/>
            <a:r>
              <a:rPr lang="en-GB" dirty="0" smtClean="0"/>
              <a:t>THANK YOU</a:t>
            </a:r>
            <a:endParaRPr lang="en-US" dirty="0"/>
          </a:p>
        </p:txBody>
      </p:sp>
    </p:spTree>
    <p:extLst>
      <p:ext uri="{BB962C8B-B14F-4D97-AF65-F5344CB8AC3E}">
        <p14:creationId xmlns:p14="http://schemas.microsoft.com/office/powerpoint/2010/main" val="2639288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ctr"/>
            <a:r>
              <a:rPr lang="en-GB" sz="4000" dirty="0" smtClean="0"/>
              <a:t/>
            </a:r>
            <a:br>
              <a:rPr lang="en-GB" sz="4000" dirty="0" smtClean="0"/>
            </a:br>
            <a:r>
              <a:rPr lang="en-GB" sz="4000" dirty="0" smtClean="0"/>
              <a:t>Background material</a:t>
            </a:r>
            <a:endParaRPr lang="en-US" sz="4000" dirty="0"/>
          </a:p>
        </p:txBody>
      </p:sp>
      <p:sp>
        <p:nvSpPr>
          <p:cNvPr id="7" name="Subtitle 6"/>
          <p:cNvSpPr>
            <a:spLocks noGrp="1"/>
          </p:cNvSpPr>
          <p:nvPr>
            <p:ph type="subTitle" idx="1"/>
          </p:nvPr>
        </p:nvSpPr>
        <p:spPr/>
        <p:txBody>
          <a:bodyPr/>
          <a:lstStyle/>
          <a:p>
            <a:r>
              <a:rPr lang="en-GB" dirty="0" smtClean="0"/>
              <a:t>Information Modelling rationale and approach</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13</a:t>
            </a:fld>
            <a:endParaRPr lang="en-US" dirty="0"/>
          </a:p>
        </p:txBody>
      </p:sp>
    </p:spTree>
    <p:extLst>
      <p:ext uri="{BB962C8B-B14F-4D97-AF65-F5344CB8AC3E}">
        <p14:creationId xmlns:p14="http://schemas.microsoft.com/office/powerpoint/2010/main" val="355568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594950" y="152400"/>
            <a:ext cx="10995079" cy="609600"/>
          </a:xfrm>
        </p:spPr>
        <p:txBody>
          <a:bodyPr>
            <a:normAutofit/>
          </a:bodyPr>
          <a:lstStyle/>
          <a:p>
            <a:r>
              <a:rPr lang="en-GB" altLang="en-US" sz="2800" dirty="0" smtClean="0"/>
              <a:t>Information modelling</a:t>
            </a:r>
          </a:p>
        </p:txBody>
      </p:sp>
      <p:sp>
        <p:nvSpPr>
          <p:cNvPr id="15362" name="Rectangle 3"/>
          <p:cNvSpPr>
            <a:spLocks noGrp="1"/>
          </p:cNvSpPr>
          <p:nvPr>
            <p:ph idx="1"/>
          </p:nvPr>
        </p:nvSpPr>
        <p:spPr>
          <a:xfrm>
            <a:off x="594360" y="914400"/>
            <a:ext cx="10698480" cy="5472608"/>
          </a:xfrm>
        </p:spPr>
        <p:txBody>
          <a:bodyPr>
            <a:normAutofit fontScale="77500" lnSpcReduction="20000"/>
          </a:bodyPr>
          <a:lstStyle/>
          <a:p>
            <a:r>
              <a:rPr lang="en-GB" altLang="en-US" sz="2900" dirty="0"/>
              <a:t>We all do at least informal information modelling in our day to day work </a:t>
            </a:r>
          </a:p>
          <a:p>
            <a:r>
              <a:rPr lang="en-GB" altLang="en-US" sz="2800" dirty="0" smtClean="0"/>
              <a:t>Information modelling is simply the process of identifying, defining, consistently labelling and recording, from some viewpoint:</a:t>
            </a:r>
          </a:p>
          <a:p>
            <a:pPr lvl="1"/>
            <a:r>
              <a:rPr lang="en-GB" altLang="en-US" sz="2400" dirty="0" smtClean="0"/>
              <a:t>The key concepts/things in the problem space </a:t>
            </a:r>
          </a:p>
          <a:p>
            <a:pPr lvl="1"/>
            <a:r>
              <a:rPr lang="en-GB" altLang="en-US" sz="2400" dirty="0" smtClean="0"/>
              <a:t>The interrelationships between those key concepts/things</a:t>
            </a:r>
          </a:p>
          <a:p>
            <a:r>
              <a:rPr lang="en-GB" altLang="en-US" sz="2800" dirty="0" smtClean="0"/>
              <a:t>When we analyse a problem we develop/use terminology and develop structure</a:t>
            </a:r>
          </a:p>
          <a:p>
            <a:pPr lvl="1"/>
            <a:r>
              <a:rPr lang="en-GB" altLang="en-US" sz="2400" dirty="0" smtClean="0"/>
              <a:t>But there is always a challenge of colliding terms and apparently contradictory structure</a:t>
            </a:r>
          </a:p>
          <a:p>
            <a:r>
              <a:rPr lang="en-GB" altLang="en-US" sz="2800" dirty="0" smtClean="0"/>
              <a:t>A key purpose of the ONF work is to provide “enabling constraints” and an appropriate degree of normalisation</a:t>
            </a:r>
          </a:p>
          <a:p>
            <a:pPr lvl="1"/>
            <a:r>
              <a:rPr lang="en-GB" altLang="en-US" sz="2400" dirty="0" smtClean="0"/>
              <a:t>Enabling constraints prevent errors and unnecessary excursions </a:t>
            </a:r>
          </a:p>
          <a:p>
            <a:pPr lvl="1"/>
            <a:r>
              <a:rPr lang="en-GB" altLang="en-US" sz="2400" dirty="0" smtClean="0"/>
              <a:t>Normalisation remove unnecessary variety, emphasises only inherent complexity, allows attention to be focussed on areas requiring exploration and improves interoperability</a:t>
            </a:r>
          </a:p>
          <a:p>
            <a:pPr lvl="1"/>
            <a:r>
              <a:rPr lang="en-GB" altLang="en-US" sz="2400" dirty="0" smtClean="0"/>
              <a:t>The key is the right degree of normalisation so as to not stifle innovation but instead to enable it</a:t>
            </a:r>
          </a:p>
          <a:p>
            <a:r>
              <a:rPr lang="en-GB" altLang="en-US" sz="2900" dirty="0" smtClean="0"/>
              <a:t>Formal Information Modelling is a technique that supports this purpose for things to be discussed in the solution especially over interfaces</a:t>
            </a:r>
            <a:endParaRPr lang="en-GB" altLang="en-US" dirty="0" smtClean="0"/>
          </a:p>
          <a:p>
            <a:pPr lvl="1"/>
            <a:endParaRPr lang="en-GB" altLang="en-US" sz="2400" dirty="0" smtClean="0"/>
          </a:p>
          <a:p>
            <a:endParaRPr lang="en-GB" altLang="en-US" sz="2600" dirty="0" smtClean="0"/>
          </a:p>
        </p:txBody>
      </p:sp>
      <p:sp>
        <p:nvSpPr>
          <p:cNvPr id="4" name="Slide Number Placeholder 2"/>
          <p:cNvSpPr>
            <a:spLocks noGrp="1"/>
          </p:cNvSpPr>
          <p:nvPr>
            <p:ph type="sldNum" sz="quarter" idx="4294967295"/>
          </p:nvPr>
        </p:nvSpPr>
        <p:spPr>
          <a:xfrm>
            <a:off x="8519160" y="6356363"/>
            <a:ext cx="2773680" cy="365125"/>
          </a:xfrm>
          <a:prstGeom prst="rect">
            <a:avLst/>
          </a:prstGeom>
        </p:spPr>
        <p:txBody>
          <a:bodyPr/>
          <a:lstStyle/>
          <a:p>
            <a:fld id="{95FB27F1-C2FE-E646-9E41-8F3092BBAFAE}" type="slidenum">
              <a:rPr lang="en-US" smtClean="0"/>
              <a:pPr/>
              <a:t>14</a:t>
            </a:fld>
            <a:endParaRPr lang="en-US" dirty="0"/>
          </a:p>
        </p:txBody>
      </p:sp>
    </p:spTree>
    <p:extLst>
      <p:ext uri="{BB962C8B-B14F-4D97-AF65-F5344CB8AC3E}">
        <p14:creationId xmlns:p14="http://schemas.microsoft.com/office/powerpoint/2010/main" val="326553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594943" y="152400"/>
            <a:ext cx="8204374" cy="609600"/>
          </a:xfrm>
        </p:spPr>
        <p:txBody>
          <a:bodyPr>
            <a:normAutofit/>
          </a:bodyPr>
          <a:lstStyle/>
          <a:p>
            <a:r>
              <a:rPr lang="en-GB" altLang="en-US" sz="2800" dirty="0" smtClean="0"/>
              <a:t>Key considerations (1/5)</a:t>
            </a:r>
          </a:p>
        </p:txBody>
      </p:sp>
      <p:sp>
        <p:nvSpPr>
          <p:cNvPr id="15362" name="Rectangle 3"/>
          <p:cNvSpPr>
            <a:spLocks noGrp="1"/>
          </p:cNvSpPr>
          <p:nvPr>
            <p:ph idx="1"/>
          </p:nvPr>
        </p:nvSpPr>
        <p:spPr>
          <a:xfrm>
            <a:off x="594360" y="762000"/>
            <a:ext cx="10869737" cy="5277136"/>
          </a:xfrm>
        </p:spPr>
        <p:txBody>
          <a:bodyPr>
            <a:normAutofit fontScale="70000" lnSpcReduction="20000"/>
          </a:bodyPr>
          <a:lstStyle/>
          <a:p>
            <a:pPr marL="0" indent="0">
              <a:buNone/>
            </a:pPr>
            <a:r>
              <a:rPr lang="en-GB" altLang="en-US" sz="2700" b="1" dirty="0" smtClean="0">
                <a:solidFill>
                  <a:schemeClr val="accent3">
                    <a:lumMod val="60000"/>
                    <a:lumOff val="40000"/>
                  </a:schemeClr>
                </a:solidFill>
              </a:rPr>
              <a:t>To what degree should we normalize each area/domain/concept?</a:t>
            </a:r>
          </a:p>
          <a:p>
            <a:r>
              <a:rPr lang="en-GB" altLang="en-US" sz="2700" dirty="0" smtClean="0"/>
              <a:t>ONF focus has been the domain of networking and forwarding which is a mature domain</a:t>
            </a:r>
          </a:p>
          <a:p>
            <a:pPr lvl="1"/>
            <a:r>
              <a:rPr lang="en-GB" altLang="en-US" sz="2200" dirty="0" smtClean="0"/>
              <a:t>Within that domain there is an opportunity to have deep normalization of concepts based upon ITU-T G.80x and the related TM Forum Converged Network model</a:t>
            </a:r>
          </a:p>
          <a:p>
            <a:pPr lvl="1"/>
            <a:r>
              <a:rPr lang="en-GB" altLang="en-US" sz="2200" dirty="0" smtClean="0"/>
              <a:t>This model is within the Core Information Model</a:t>
            </a:r>
          </a:p>
          <a:p>
            <a:pPr lvl="1"/>
            <a:r>
              <a:rPr lang="en-GB" altLang="en-US" sz="2400" dirty="0" smtClean="0"/>
              <a:t>There is very deep pattern normalization but still some terminology challenges</a:t>
            </a:r>
          </a:p>
          <a:p>
            <a:r>
              <a:rPr lang="en-GB" altLang="en-US" sz="2700" dirty="0" smtClean="0"/>
              <a:t>In general the degree of normalization depends upon the maturity of the domain (see next slide)</a:t>
            </a:r>
          </a:p>
          <a:p>
            <a:pPr marL="0" indent="0">
              <a:buNone/>
            </a:pPr>
            <a:r>
              <a:rPr lang="en-GB" altLang="en-US" sz="2700" b="1" dirty="0" smtClean="0">
                <a:solidFill>
                  <a:schemeClr val="accent3">
                    <a:lumMod val="60000"/>
                    <a:lumOff val="40000"/>
                  </a:schemeClr>
                </a:solidFill>
              </a:rPr>
              <a:t>Which views are important to focus on?</a:t>
            </a:r>
          </a:p>
          <a:p>
            <a:r>
              <a:rPr lang="en-GB" altLang="en-US" sz="2700" dirty="0" smtClean="0"/>
              <a:t>ONF focus has been on several views</a:t>
            </a:r>
          </a:p>
          <a:p>
            <a:pPr lvl="1"/>
            <a:r>
              <a:rPr lang="en-GB" altLang="en-US" sz="2400" dirty="0" smtClean="0"/>
              <a:t>An interface oriented information architecture (G.805/800 work has inspired a more pure information architecture in TM Forum – this was liaised to ONF) that is network technology agnostic that provides</a:t>
            </a:r>
          </a:p>
          <a:p>
            <a:pPr lvl="2"/>
            <a:r>
              <a:rPr lang="en-GB" altLang="en-US" sz="2200" dirty="0" smtClean="0"/>
              <a:t>The essential model of the problem space</a:t>
            </a:r>
          </a:p>
          <a:p>
            <a:pPr lvl="2"/>
            <a:r>
              <a:rPr lang="en-GB" altLang="en-US" sz="2200" dirty="0" smtClean="0"/>
              <a:t>The rationale for various interface views</a:t>
            </a:r>
          </a:p>
          <a:p>
            <a:pPr lvl="2"/>
            <a:r>
              <a:rPr lang="en-GB" altLang="en-US" sz="2200" dirty="0" smtClean="0"/>
              <a:t>A bridge between those interface views</a:t>
            </a:r>
          </a:p>
          <a:p>
            <a:pPr lvl="1"/>
            <a:r>
              <a:rPr lang="en-GB" altLang="en-US" sz="2400" dirty="0" smtClean="0"/>
              <a:t>A generalized model of naming and identity</a:t>
            </a:r>
          </a:p>
          <a:p>
            <a:pPr lvl="1"/>
            <a:r>
              <a:rPr lang="en-GB" altLang="en-US" sz="2400" dirty="0" smtClean="0"/>
              <a:t>Specific technology additions via a compositional extension approach</a:t>
            </a:r>
          </a:p>
          <a:p>
            <a:pPr lvl="1"/>
            <a:r>
              <a:rPr lang="en-GB" altLang="en-US" sz="2400" dirty="0" smtClean="0"/>
              <a:t>A number of interface views for specific purposes where those views are derived from the Core Information Model</a:t>
            </a:r>
          </a:p>
          <a:p>
            <a:r>
              <a:rPr lang="en-GB" altLang="en-US" sz="2700" dirty="0" smtClean="0"/>
              <a:t>In general the focus depends upon purpose but for standardisation initiatives where interfaces and reference points are the key interoperability output the above focus would appear to apply</a:t>
            </a:r>
          </a:p>
        </p:txBody>
      </p:sp>
      <p:sp>
        <p:nvSpPr>
          <p:cNvPr id="5" name="Slide Number Placeholder 5"/>
          <p:cNvSpPr>
            <a:spLocks noGrp="1"/>
          </p:cNvSpPr>
          <p:nvPr>
            <p:ph type="sldNum" sz="quarter" idx="4294967295"/>
          </p:nvPr>
        </p:nvSpPr>
        <p:spPr>
          <a:xfrm>
            <a:off x="8420100" y="6352156"/>
            <a:ext cx="2773680" cy="365125"/>
          </a:xfrm>
          <a:prstGeom prst="rect">
            <a:avLst/>
          </a:prstGeom>
        </p:spPr>
        <p:txBody>
          <a:bodyPr vert="horz" lIns="91440" tIns="45720" rIns="91440" bIns="45720" rtlCol="0" anchor="b"/>
          <a:lstStyle>
            <a:lvl1pPr algn="r">
              <a:defRPr sz="1200" b="1">
                <a:solidFill>
                  <a:srgbClr val="FFFFFF"/>
                </a:solidFill>
              </a:defRPr>
            </a:lvl1pPr>
          </a:lstStyle>
          <a:p>
            <a:fld id="{95FB27F1-C2FE-E646-9E41-8F3092BBAFAE}" type="slidenum">
              <a:rPr lang="en-US" smtClean="0"/>
              <a:pPr/>
              <a:t>15</a:t>
            </a:fld>
            <a:endParaRPr lang="en-US" dirty="0"/>
          </a:p>
        </p:txBody>
      </p:sp>
    </p:spTree>
    <p:extLst>
      <p:ext uri="{BB962C8B-B14F-4D97-AF65-F5344CB8AC3E}">
        <p14:creationId xmlns:p14="http://schemas.microsoft.com/office/powerpoint/2010/main" val="411725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6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6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62">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62">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6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778681" y="3422285"/>
            <a:ext cx="6288244" cy="2766507"/>
            <a:chOff x="598984" y="3422272"/>
            <a:chExt cx="4837111" cy="2766507"/>
          </a:xfrm>
        </p:grpSpPr>
        <p:pic>
          <p:nvPicPr>
            <p:cNvPr id="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84" y="3422272"/>
              <a:ext cx="4837111" cy="27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TextBox 213"/>
            <p:cNvSpPr txBox="1"/>
            <p:nvPr/>
          </p:nvSpPr>
          <p:spPr>
            <a:xfrm>
              <a:off x="999499" y="4604204"/>
              <a:ext cx="3086546" cy="369332"/>
            </a:xfrm>
            <a:prstGeom prst="rect">
              <a:avLst/>
            </a:prstGeom>
            <a:noFill/>
          </p:spPr>
          <p:txBody>
            <a:bodyPr wrap="none" rtlCol="0">
              <a:spAutoFit/>
            </a:bodyPr>
            <a:lstStyle/>
            <a:p>
              <a:pPr algn="l" fontAlgn="auto">
                <a:spcBef>
                  <a:spcPts val="0"/>
                </a:spcBef>
                <a:spcAft>
                  <a:spcPts val="0"/>
                </a:spcAft>
              </a:pPr>
              <a:r>
                <a:rPr lang="en-GB" sz="1800" dirty="0" smtClean="0">
                  <a:solidFill>
                    <a:prstClr val="black"/>
                  </a:solidFill>
                  <a:latin typeface="Calibri"/>
                </a:rPr>
                <a:t>Unnecessary variety decreases over time</a:t>
              </a:r>
              <a:endParaRPr lang="en-US" sz="1800" dirty="0" smtClean="0">
                <a:solidFill>
                  <a:prstClr val="black"/>
                </a:solidFill>
                <a:latin typeface="Calibri"/>
              </a:endParaRPr>
            </a:p>
          </p:txBody>
        </p:sp>
      </p:grpSp>
      <p:sp>
        <p:nvSpPr>
          <p:cNvPr id="10" name="Title 9"/>
          <p:cNvSpPr>
            <a:spLocks noGrp="1"/>
          </p:cNvSpPr>
          <p:nvPr>
            <p:ph type="title"/>
          </p:nvPr>
        </p:nvSpPr>
        <p:spPr/>
        <p:txBody>
          <a:bodyPr/>
          <a:lstStyle/>
          <a:p>
            <a:pPr lvl="0" algn="ctr"/>
            <a:r>
              <a:rPr lang="en-US" dirty="0" smtClean="0"/>
              <a:t>Normalization</a:t>
            </a:r>
            <a:endParaRPr lang="en-US" dirty="0"/>
          </a:p>
        </p:txBody>
      </p:sp>
      <p:grpSp>
        <p:nvGrpSpPr>
          <p:cNvPr id="3" name="Group 1"/>
          <p:cNvGrpSpPr/>
          <p:nvPr/>
        </p:nvGrpSpPr>
        <p:grpSpPr>
          <a:xfrm>
            <a:off x="7066928" y="1045880"/>
            <a:ext cx="4698274" cy="4766374"/>
            <a:chOff x="5436096" y="908720"/>
            <a:chExt cx="3614057" cy="4766374"/>
          </a:xfrm>
        </p:grpSpPr>
        <p:sp>
          <p:nvSpPr>
            <p:cNvPr id="127" name="Rectangle 126"/>
            <p:cNvSpPr/>
            <p:nvPr/>
          </p:nvSpPr>
          <p:spPr>
            <a:xfrm>
              <a:off x="5436096" y="908720"/>
              <a:ext cx="3614057" cy="4766374"/>
            </a:xfrm>
            <a:prstGeom prst="rect">
              <a:avLst/>
            </a:prstGeom>
            <a:solidFill>
              <a:sysClr val="window" lastClr="FFFFFF"/>
            </a:solidFill>
            <a:ln w="25400" cap="flat" cmpd="sng" algn="ctr">
              <a:solidFill>
                <a:srgbClr val="4F81BD">
                  <a:shade val="50000"/>
                </a:srgbClr>
              </a:solidFill>
              <a:prstDash val="solid"/>
            </a:ln>
            <a:effectLst/>
          </p:spPr>
          <p:txBody>
            <a:bodyPr rtlCol="0" anchor="b"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Architected Information Model</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129" name="Rectangle 128"/>
            <p:cNvSpPr/>
            <p:nvPr/>
          </p:nvSpPr>
          <p:spPr>
            <a:xfrm>
              <a:off x="6373040" y="1281555"/>
              <a:ext cx="1800200" cy="478466"/>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Principle</a:t>
              </a: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0" name="Rectangle 129"/>
            <p:cNvSpPr/>
            <p:nvPr/>
          </p:nvSpPr>
          <p:spPr>
            <a:xfrm>
              <a:off x="6373040" y="1857619"/>
              <a:ext cx="1800200" cy="478466"/>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Pattern</a:t>
              </a: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7" name="Rectangle 136"/>
            <p:cNvSpPr/>
            <p:nvPr/>
          </p:nvSpPr>
          <p:spPr>
            <a:xfrm>
              <a:off x="6373040" y="2433683"/>
              <a:ext cx="1800200" cy="478466"/>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Architecture</a:t>
              </a: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39" name="Rectangle 138"/>
            <p:cNvSpPr/>
            <p:nvPr/>
          </p:nvSpPr>
          <p:spPr>
            <a:xfrm>
              <a:off x="6373040" y="3009747"/>
              <a:ext cx="1800200" cy="47846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Domain</a:t>
              </a: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40" name="Rectangle 139"/>
            <p:cNvSpPr/>
            <p:nvPr/>
          </p:nvSpPr>
          <p:spPr>
            <a:xfrm>
              <a:off x="6373040" y="3585811"/>
              <a:ext cx="1800200" cy="47846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Application</a:t>
              </a: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41" name="Rectangle 140"/>
            <p:cNvSpPr/>
            <p:nvPr/>
          </p:nvSpPr>
          <p:spPr>
            <a:xfrm>
              <a:off x="6373040" y="4161875"/>
              <a:ext cx="1800200" cy="478466"/>
            </a:xfrm>
            <a:prstGeom prst="rect">
              <a:avLst/>
            </a:prstGeom>
            <a:solidFill>
              <a:srgbClr val="9BBB59">
                <a:lumMod val="75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Implementation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Specific</a:t>
              </a: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42" name="Rectangle 141"/>
            <p:cNvSpPr/>
            <p:nvPr/>
          </p:nvSpPr>
          <p:spPr>
            <a:xfrm>
              <a:off x="6373040" y="4737939"/>
              <a:ext cx="1800200" cy="478466"/>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Code</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143" name="TextBox 142"/>
            <p:cNvSpPr txBox="1"/>
            <p:nvPr/>
          </p:nvSpPr>
          <p:spPr>
            <a:xfrm>
              <a:off x="6051198" y="908720"/>
              <a:ext cx="2538762" cy="369332"/>
            </a:xfrm>
            <a:prstGeom prst="rect">
              <a:avLst/>
            </a:prstGeom>
            <a:noFill/>
          </p:spPr>
          <p:txBody>
            <a:bodyPr wrap="none" rtlCol="0">
              <a:spAutoFit/>
            </a:bodyPr>
            <a:lstStyle/>
            <a:p>
              <a:pPr algn="ctr" fontAlgn="auto">
                <a:spcBef>
                  <a:spcPts val="0"/>
                </a:spcBef>
                <a:spcAft>
                  <a:spcPts val="0"/>
                </a:spcAft>
              </a:pPr>
              <a:r>
                <a:rPr lang="en-GB" dirty="0" smtClean="0">
                  <a:solidFill>
                    <a:prstClr val="black"/>
                  </a:solidFill>
                  <a:latin typeface="Calibri"/>
                </a:rPr>
                <a:t>Problem space </a:t>
              </a:r>
              <a:r>
                <a:rPr lang="en-GB" dirty="0">
                  <a:solidFill>
                    <a:prstClr val="black"/>
                  </a:solidFill>
                  <a:latin typeface="Calibri"/>
                </a:rPr>
                <a:t>v</a:t>
              </a:r>
              <a:r>
                <a:rPr lang="en-GB" sz="1800" dirty="0" smtClean="0">
                  <a:solidFill>
                    <a:prstClr val="black"/>
                  </a:solidFill>
                  <a:latin typeface="Calibri"/>
                </a:rPr>
                <a:t>iew (abstraction)</a:t>
              </a:r>
              <a:endParaRPr lang="en-US" sz="1800" dirty="0" smtClean="0">
                <a:solidFill>
                  <a:prstClr val="black"/>
                </a:solidFill>
                <a:latin typeface="Calibri"/>
              </a:endParaRPr>
            </a:p>
          </p:txBody>
        </p:sp>
        <p:cxnSp>
          <p:nvCxnSpPr>
            <p:cNvPr id="149" name="Straight Connector 148"/>
            <p:cNvCxnSpPr>
              <a:stCxn id="129" idx="2"/>
              <a:endCxn id="130" idx="0"/>
            </p:cNvCxnSpPr>
            <p:nvPr/>
          </p:nvCxnSpPr>
          <p:spPr>
            <a:xfrm>
              <a:off x="7273140" y="1760021"/>
              <a:ext cx="0" cy="97598"/>
            </a:xfrm>
            <a:prstGeom prst="line">
              <a:avLst/>
            </a:prstGeom>
            <a:noFill/>
            <a:ln w="9525" cap="flat" cmpd="sng" algn="ctr">
              <a:solidFill>
                <a:srgbClr val="4F81BD">
                  <a:shade val="95000"/>
                  <a:satMod val="105000"/>
                </a:srgbClr>
              </a:solidFill>
              <a:prstDash val="solid"/>
            </a:ln>
            <a:effectLst/>
          </p:spPr>
        </p:cxnSp>
        <p:cxnSp>
          <p:nvCxnSpPr>
            <p:cNvPr id="150" name="Straight Connector 149"/>
            <p:cNvCxnSpPr>
              <a:stCxn id="130" idx="2"/>
              <a:endCxn id="137" idx="0"/>
            </p:cNvCxnSpPr>
            <p:nvPr/>
          </p:nvCxnSpPr>
          <p:spPr>
            <a:xfrm>
              <a:off x="7273140" y="2336085"/>
              <a:ext cx="0" cy="97598"/>
            </a:xfrm>
            <a:prstGeom prst="line">
              <a:avLst/>
            </a:prstGeom>
            <a:noFill/>
            <a:ln w="9525" cap="flat" cmpd="sng" algn="ctr">
              <a:solidFill>
                <a:srgbClr val="4F81BD">
                  <a:shade val="95000"/>
                  <a:satMod val="105000"/>
                </a:srgbClr>
              </a:solidFill>
              <a:prstDash val="solid"/>
            </a:ln>
            <a:effectLst/>
          </p:spPr>
        </p:cxnSp>
        <p:cxnSp>
          <p:nvCxnSpPr>
            <p:cNvPr id="151" name="Straight Connector 150"/>
            <p:cNvCxnSpPr>
              <a:stCxn id="137" idx="2"/>
              <a:endCxn id="139" idx="0"/>
            </p:cNvCxnSpPr>
            <p:nvPr/>
          </p:nvCxnSpPr>
          <p:spPr>
            <a:xfrm>
              <a:off x="7273140" y="2912149"/>
              <a:ext cx="0" cy="97598"/>
            </a:xfrm>
            <a:prstGeom prst="line">
              <a:avLst/>
            </a:prstGeom>
            <a:noFill/>
            <a:ln w="9525" cap="flat" cmpd="sng" algn="ctr">
              <a:solidFill>
                <a:srgbClr val="4F81BD">
                  <a:shade val="95000"/>
                  <a:satMod val="105000"/>
                </a:srgbClr>
              </a:solidFill>
              <a:prstDash val="solid"/>
            </a:ln>
            <a:effectLst/>
          </p:spPr>
        </p:cxnSp>
        <p:cxnSp>
          <p:nvCxnSpPr>
            <p:cNvPr id="152" name="Straight Connector 151"/>
            <p:cNvCxnSpPr>
              <a:stCxn id="139" idx="2"/>
              <a:endCxn id="140" idx="0"/>
            </p:cNvCxnSpPr>
            <p:nvPr/>
          </p:nvCxnSpPr>
          <p:spPr>
            <a:xfrm>
              <a:off x="7273140" y="3488213"/>
              <a:ext cx="0" cy="97598"/>
            </a:xfrm>
            <a:prstGeom prst="line">
              <a:avLst/>
            </a:prstGeom>
            <a:noFill/>
            <a:ln w="9525" cap="flat" cmpd="sng" algn="ctr">
              <a:solidFill>
                <a:srgbClr val="4F81BD">
                  <a:shade val="95000"/>
                  <a:satMod val="105000"/>
                </a:srgbClr>
              </a:solidFill>
              <a:prstDash val="solid"/>
            </a:ln>
            <a:effectLst/>
          </p:spPr>
        </p:cxnSp>
        <p:cxnSp>
          <p:nvCxnSpPr>
            <p:cNvPr id="153" name="Straight Connector 152"/>
            <p:cNvCxnSpPr>
              <a:stCxn id="140" idx="2"/>
              <a:endCxn id="141" idx="0"/>
            </p:cNvCxnSpPr>
            <p:nvPr/>
          </p:nvCxnSpPr>
          <p:spPr>
            <a:xfrm>
              <a:off x="7273140" y="4064277"/>
              <a:ext cx="0" cy="97598"/>
            </a:xfrm>
            <a:prstGeom prst="line">
              <a:avLst/>
            </a:prstGeom>
            <a:noFill/>
            <a:ln w="9525" cap="flat" cmpd="sng" algn="ctr">
              <a:solidFill>
                <a:srgbClr val="4F81BD">
                  <a:shade val="95000"/>
                  <a:satMod val="105000"/>
                </a:srgbClr>
              </a:solidFill>
              <a:prstDash val="solid"/>
            </a:ln>
            <a:effectLst/>
          </p:spPr>
        </p:cxnSp>
        <p:cxnSp>
          <p:nvCxnSpPr>
            <p:cNvPr id="154" name="Straight Connector 153"/>
            <p:cNvCxnSpPr>
              <a:stCxn id="141" idx="2"/>
              <a:endCxn id="142" idx="0"/>
            </p:cNvCxnSpPr>
            <p:nvPr/>
          </p:nvCxnSpPr>
          <p:spPr>
            <a:xfrm>
              <a:off x="7273140" y="4640341"/>
              <a:ext cx="0" cy="97598"/>
            </a:xfrm>
            <a:prstGeom prst="line">
              <a:avLst/>
            </a:prstGeom>
            <a:noFill/>
            <a:ln w="9525" cap="flat" cmpd="sng" algn="ctr">
              <a:solidFill>
                <a:srgbClr val="4F81BD">
                  <a:shade val="95000"/>
                  <a:satMod val="105000"/>
                </a:srgbClr>
              </a:solidFill>
              <a:prstDash val="solid"/>
            </a:ln>
            <a:effectLst/>
          </p:spPr>
        </p:cxnSp>
        <p:sp>
          <p:nvSpPr>
            <p:cNvPr id="155" name="Rectangle 154"/>
            <p:cNvSpPr/>
            <p:nvPr/>
          </p:nvSpPr>
          <p:spPr>
            <a:xfrm rot="16200000">
              <a:off x="3836468" y="3062761"/>
              <a:ext cx="3912213" cy="395072"/>
            </a:xfrm>
            <a:prstGeom prst="rect">
              <a:avLst/>
            </a:prstGeom>
            <a:solidFill>
              <a:srgbClr val="864EBE"/>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rPr>
                <a:t>Instance Example</a:t>
              </a:r>
              <a:endParaRPr kumimoji="0" lang="en-US" sz="1800" b="0" i="0" u="none" strike="noStrike" kern="0" cap="none" spc="0" normalizeH="0" baseline="0" noProof="0" dirty="0" smtClean="0">
                <a:ln>
                  <a:noFill/>
                </a:ln>
                <a:solidFill>
                  <a:prstClr val="white"/>
                </a:solidFill>
                <a:effectLst/>
                <a:uLnTx/>
                <a:uFillTx/>
                <a:latin typeface="Calibri"/>
              </a:endParaRPr>
            </a:p>
          </p:txBody>
        </p:sp>
        <p:cxnSp>
          <p:nvCxnSpPr>
            <p:cNvPr id="156" name="Straight Connector 155"/>
            <p:cNvCxnSpPr>
              <a:stCxn id="141" idx="3"/>
            </p:cNvCxnSpPr>
            <p:nvPr/>
          </p:nvCxnSpPr>
          <p:spPr>
            <a:xfrm>
              <a:off x="8173240" y="4401108"/>
              <a:ext cx="356929" cy="0"/>
            </a:xfrm>
            <a:prstGeom prst="line">
              <a:avLst/>
            </a:prstGeom>
            <a:noFill/>
            <a:ln w="9525" cap="flat" cmpd="sng" algn="ctr">
              <a:solidFill>
                <a:srgbClr val="4F81BD">
                  <a:shade val="95000"/>
                  <a:satMod val="105000"/>
                </a:srgbClr>
              </a:solidFill>
              <a:prstDash val="solid"/>
            </a:ln>
            <a:effectLst/>
          </p:spPr>
        </p:cxnSp>
        <p:cxnSp>
          <p:nvCxnSpPr>
            <p:cNvPr id="157" name="Straight Connector 156"/>
            <p:cNvCxnSpPr/>
            <p:nvPr/>
          </p:nvCxnSpPr>
          <p:spPr>
            <a:xfrm>
              <a:off x="8173240" y="4961430"/>
              <a:ext cx="356929" cy="0"/>
            </a:xfrm>
            <a:prstGeom prst="line">
              <a:avLst/>
            </a:prstGeom>
            <a:noFill/>
            <a:ln w="9525" cap="flat" cmpd="sng" algn="ctr">
              <a:solidFill>
                <a:srgbClr val="4F81BD">
                  <a:shade val="95000"/>
                  <a:satMod val="105000"/>
                </a:srgbClr>
              </a:solidFill>
              <a:prstDash val="solid"/>
            </a:ln>
            <a:effectLst/>
          </p:spPr>
        </p:cxnSp>
        <p:cxnSp>
          <p:nvCxnSpPr>
            <p:cNvPr id="158" name="Straight Connector 157"/>
            <p:cNvCxnSpPr/>
            <p:nvPr/>
          </p:nvCxnSpPr>
          <p:spPr>
            <a:xfrm>
              <a:off x="8173240" y="3284984"/>
              <a:ext cx="356929" cy="0"/>
            </a:xfrm>
            <a:prstGeom prst="line">
              <a:avLst/>
            </a:prstGeom>
            <a:noFill/>
            <a:ln w="9525" cap="flat" cmpd="sng" algn="ctr">
              <a:solidFill>
                <a:srgbClr val="4F81BD">
                  <a:shade val="95000"/>
                  <a:satMod val="105000"/>
                </a:srgbClr>
              </a:solidFill>
              <a:prstDash val="solid"/>
            </a:ln>
            <a:effectLst/>
          </p:spPr>
        </p:cxnSp>
        <p:cxnSp>
          <p:nvCxnSpPr>
            <p:cNvPr id="159" name="Straight Connector 158"/>
            <p:cNvCxnSpPr/>
            <p:nvPr/>
          </p:nvCxnSpPr>
          <p:spPr>
            <a:xfrm>
              <a:off x="8173240" y="3866023"/>
              <a:ext cx="356929" cy="0"/>
            </a:xfrm>
            <a:prstGeom prst="line">
              <a:avLst/>
            </a:prstGeom>
            <a:noFill/>
            <a:ln w="9525" cap="flat" cmpd="sng" algn="ctr">
              <a:solidFill>
                <a:srgbClr val="4F81BD">
                  <a:shade val="95000"/>
                  <a:satMod val="105000"/>
                </a:srgbClr>
              </a:solidFill>
              <a:prstDash val="solid"/>
            </a:ln>
            <a:effectLst/>
          </p:spPr>
        </p:cxnSp>
        <p:cxnSp>
          <p:nvCxnSpPr>
            <p:cNvPr id="162" name="Straight Connector 161"/>
            <p:cNvCxnSpPr/>
            <p:nvPr/>
          </p:nvCxnSpPr>
          <p:spPr>
            <a:xfrm>
              <a:off x="8173240" y="2673164"/>
              <a:ext cx="356929" cy="0"/>
            </a:xfrm>
            <a:prstGeom prst="line">
              <a:avLst/>
            </a:prstGeom>
            <a:noFill/>
            <a:ln w="9525" cap="flat" cmpd="sng" algn="ctr">
              <a:solidFill>
                <a:srgbClr val="4F81BD">
                  <a:shade val="95000"/>
                  <a:satMod val="105000"/>
                </a:srgbClr>
              </a:solidFill>
              <a:prstDash val="solid"/>
            </a:ln>
            <a:effectLst/>
          </p:spPr>
        </p:cxnSp>
        <p:cxnSp>
          <p:nvCxnSpPr>
            <p:cNvPr id="163" name="Straight Connector 162"/>
            <p:cNvCxnSpPr/>
            <p:nvPr/>
          </p:nvCxnSpPr>
          <p:spPr>
            <a:xfrm>
              <a:off x="8173240" y="2096852"/>
              <a:ext cx="356929" cy="0"/>
            </a:xfrm>
            <a:prstGeom prst="line">
              <a:avLst/>
            </a:prstGeom>
            <a:noFill/>
            <a:ln w="9525" cap="flat" cmpd="sng" algn="ctr">
              <a:solidFill>
                <a:srgbClr val="4F81BD">
                  <a:shade val="95000"/>
                  <a:satMod val="105000"/>
                </a:srgbClr>
              </a:solidFill>
              <a:prstDash val="solid"/>
            </a:ln>
            <a:effectLst/>
          </p:spPr>
        </p:cxnSp>
        <p:cxnSp>
          <p:nvCxnSpPr>
            <p:cNvPr id="164" name="Straight Connector 163"/>
            <p:cNvCxnSpPr/>
            <p:nvPr/>
          </p:nvCxnSpPr>
          <p:spPr>
            <a:xfrm>
              <a:off x="8173240" y="1483023"/>
              <a:ext cx="356929" cy="0"/>
            </a:xfrm>
            <a:prstGeom prst="line">
              <a:avLst/>
            </a:prstGeom>
            <a:noFill/>
            <a:ln w="9525" cap="flat" cmpd="sng" algn="ctr">
              <a:solidFill>
                <a:srgbClr val="4F81BD">
                  <a:shade val="95000"/>
                  <a:satMod val="105000"/>
                </a:srgbClr>
              </a:solidFill>
              <a:prstDash val="solid"/>
            </a:ln>
            <a:effectLst/>
          </p:spPr>
        </p:cxnSp>
        <p:sp>
          <p:nvSpPr>
            <p:cNvPr id="66" name="Rectangle 65"/>
            <p:cNvSpPr/>
            <p:nvPr/>
          </p:nvSpPr>
          <p:spPr>
            <a:xfrm rot="16200000">
              <a:off x="6790958" y="3062762"/>
              <a:ext cx="3912213" cy="395072"/>
            </a:xfrm>
            <a:prstGeom prst="rect">
              <a:avLst/>
            </a:prstGeom>
            <a:solidFill>
              <a:srgbClr val="51B1BB"/>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800" kern="0" dirty="0" smtClean="0">
                  <a:solidFill>
                    <a:prstClr val="white"/>
                  </a:solidFill>
                  <a:latin typeface="Calibri"/>
                </a:rPr>
                <a:t>Mappings between models</a:t>
              </a:r>
              <a:endParaRPr kumimoji="0" lang="en-US" sz="1800" b="0" i="0" u="none" strike="noStrike" kern="0" cap="none" spc="0" normalizeH="0" baseline="0" noProof="0" dirty="0" smtClean="0">
                <a:ln>
                  <a:noFill/>
                </a:ln>
                <a:solidFill>
                  <a:prstClr val="white"/>
                </a:solidFill>
                <a:effectLst/>
                <a:uLnTx/>
                <a:uFillTx/>
                <a:latin typeface="Calibri"/>
              </a:endParaRPr>
            </a:p>
          </p:txBody>
        </p:sp>
        <p:cxnSp>
          <p:nvCxnSpPr>
            <p:cNvPr id="68" name="Straight Connector 67"/>
            <p:cNvCxnSpPr/>
            <p:nvPr/>
          </p:nvCxnSpPr>
          <p:spPr>
            <a:xfrm>
              <a:off x="6016111" y="4401108"/>
              <a:ext cx="356929" cy="0"/>
            </a:xfrm>
            <a:prstGeom prst="line">
              <a:avLst/>
            </a:prstGeom>
            <a:noFill/>
            <a:ln w="9525" cap="flat" cmpd="sng" algn="ctr">
              <a:solidFill>
                <a:srgbClr val="4F81BD">
                  <a:shade val="95000"/>
                  <a:satMod val="105000"/>
                </a:srgbClr>
              </a:solidFill>
              <a:prstDash val="solid"/>
            </a:ln>
            <a:effectLst/>
          </p:spPr>
        </p:cxnSp>
        <p:cxnSp>
          <p:nvCxnSpPr>
            <p:cNvPr id="69" name="Straight Connector 68"/>
            <p:cNvCxnSpPr/>
            <p:nvPr/>
          </p:nvCxnSpPr>
          <p:spPr>
            <a:xfrm>
              <a:off x="6016111" y="4961430"/>
              <a:ext cx="356929" cy="0"/>
            </a:xfrm>
            <a:prstGeom prst="line">
              <a:avLst/>
            </a:prstGeom>
            <a:noFill/>
            <a:ln w="9525" cap="flat" cmpd="sng" algn="ctr">
              <a:solidFill>
                <a:srgbClr val="4F81BD">
                  <a:shade val="95000"/>
                  <a:satMod val="105000"/>
                </a:srgbClr>
              </a:solidFill>
              <a:prstDash val="solid"/>
            </a:ln>
            <a:effectLst/>
          </p:spPr>
        </p:cxnSp>
        <p:cxnSp>
          <p:nvCxnSpPr>
            <p:cNvPr id="70" name="Straight Connector 69"/>
            <p:cNvCxnSpPr/>
            <p:nvPr/>
          </p:nvCxnSpPr>
          <p:spPr>
            <a:xfrm>
              <a:off x="6016111" y="3284984"/>
              <a:ext cx="356929" cy="0"/>
            </a:xfrm>
            <a:prstGeom prst="line">
              <a:avLst/>
            </a:prstGeom>
            <a:noFill/>
            <a:ln w="9525" cap="flat" cmpd="sng" algn="ctr">
              <a:solidFill>
                <a:srgbClr val="4F81BD">
                  <a:shade val="95000"/>
                  <a:satMod val="105000"/>
                </a:srgbClr>
              </a:solidFill>
              <a:prstDash val="solid"/>
            </a:ln>
            <a:effectLst/>
          </p:spPr>
        </p:cxnSp>
        <p:cxnSp>
          <p:nvCxnSpPr>
            <p:cNvPr id="71" name="Straight Connector 70"/>
            <p:cNvCxnSpPr/>
            <p:nvPr/>
          </p:nvCxnSpPr>
          <p:spPr>
            <a:xfrm>
              <a:off x="6016111" y="3866023"/>
              <a:ext cx="356929" cy="0"/>
            </a:xfrm>
            <a:prstGeom prst="line">
              <a:avLst/>
            </a:prstGeom>
            <a:noFill/>
            <a:ln w="9525" cap="flat" cmpd="sng" algn="ctr">
              <a:solidFill>
                <a:srgbClr val="4F81BD">
                  <a:shade val="95000"/>
                  <a:satMod val="105000"/>
                </a:srgbClr>
              </a:solidFill>
              <a:prstDash val="solid"/>
            </a:ln>
            <a:effectLst/>
          </p:spPr>
        </p:cxnSp>
        <p:cxnSp>
          <p:nvCxnSpPr>
            <p:cNvPr id="72" name="Straight Connector 71"/>
            <p:cNvCxnSpPr/>
            <p:nvPr/>
          </p:nvCxnSpPr>
          <p:spPr>
            <a:xfrm>
              <a:off x="6016111" y="2673164"/>
              <a:ext cx="356929" cy="0"/>
            </a:xfrm>
            <a:prstGeom prst="line">
              <a:avLst/>
            </a:prstGeom>
            <a:noFill/>
            <a:ln w="9525" cap="flat" cmpd="sng" algn="ctr">
              <a:solidFill>
                <a:srgbClr val="4F81BD">
                  <a:shade val="95000"/>
                  <a:satMod val="105000"/>
                </a:srgbClr>
              </a:solidFill>
              <a:prstDash val="solid"/>
            </a:ln>
            <a:effectLst/>
          </p:spPr>
        </p:cxnSp>
        <p:cxnSp>
          <p:nvCxnSpPr>
            <p:cNvPr id="73" name="Straight Connector 72"/>
            <p:cNvCxnSpPr/>
            <p:nvPr/>
          </p:nvCxnSpPr>
          <p:spPr>
            <a:xfrm>
              <a:off x="6016111" y="2096852"/>
              <a:ext cx="356929" cy="0"/>
            </a:xfrm>
            <a:prstGeom prst="line">
              <a:avLst/>
            </a:prstGeom>
            <a:noFill/>
            <a:ln w="9525" cap="flat" cmpd="sng" algn="ctr">
              <a:solidFill>
                <a:srgbClr val="4F81BD">
                  <a:shade val="95000"/>
                  <a:satMod val="105000"/>
                </a:srgbClr>
              </a:solidFill>
              <a:prstDash val="solid"/>
            </a:ln>
            <a:effectLst/>
          </p:spPr>
        </p:cxnSp>
        <p:cxnSp>
          <p:nvCxnSpPr>
            <p:cNvPr id="74" name="Straight Connector 73"/>
            <p:cNvCxnSpPr/>
            <p:nvPr/>
          </p:nvCxnSpPr>
          <p:spPr>
            <a:xfrm>
              <a:off x="6016111" y="1483023"/>
              <a:ext cx="356929" cy="0"/>
            </a:xfrm>
            <a:prstGeom prst="line">
              <a:avLst/>
            </a:prstGeom>
            <a:noFill/>
            <a:ln w="9525" cap="flat" cmpd="sng" algn="ctr">
              <a:solidFill>
                <a:srgbClr val="4F81BD">
                  <a:shade val="95000"/>
                  <a:satMod val="105000"/>
                </a:srgbClr>
              </a:solidFill>
              <a:prstDash val="solid"/>
            </a:ln>
            <a:effectLst/>
          </p:spPr>
        </p:cxnSp>
      </p:grpSp>
      <p:grpSp>
        <p:nvGrpSpPr>
          <p:cNvPr id="4" name="Group 6"/>
          <p:cNvGrpSpPr/>
          <p:nvPr/>
        </p:nvGrpSpPr>
        <p:grpSpPr>
          <a:xfrm>
            <a:off x="2525463" y="1808826"/>
            <a:ext cx="1561132" cy="4379957"/>
            <a:chOff x="1942665" y="1808822"/>
            <a:chExt cx="1200871" cy="4379957"/>
          </a:xfrm>
        </p:grpSpPr>
        <p:cxnSp>
          <p:nvCxnSpPr>
            <p:cNvPr id="146" name="Straight Connector 145"/>
            <p:cNvCxnSpPr>
              <a:stCxn id="185" idx="0"/>
            </p:cNvCxnSpPr>
            <p:nvPr/>
          </p:nvCxnSpPr>
          <p:spPr>
            <a:xfrm flipV="1">
              <a:off x="2543102" y="1808822"/>
              <a:ext cx="156698" cy="3733626"/>
            </a:xfrm>
            <a:prstGeom prst="line">
              <a:avLst/>
            </a:prstGeom>
            <a:noFill/>
            <a:ln w="9525" cap="flat" cmpd="sng" algn="ctr">
              <a:solidFill>
                <a:srgbClr val="FF0000"/>
              </a:solidFill>
              <a:prstDash val="dash"/>
            </a:ln>
            <a:effectLst/>
          </p:spPr>
        </p:cxnSp>
        <p:sp>
          <p:nvSpPr>
            <p:cNvPr id="185" name="TextBox 184"/>
            <p:cNvSpPr txBox="1"/>
            <p:nvPr/>
          </p:nvSpPr>
          <p:spPr>
            <a:xfrm>
              <a:off x="1942665" y="5542448"/>
              <a:ext cx="1200871" cy="646331"/>
            </a:xfrm>
            <a:prstGeom prst="rect">
              <a:avLst/>
            </a:prstGeom>
            <a:noFill/>
          </p:spPr>
          <p:txBody>
            <a:bodyPr wrap="none" rtlCol="0">
              <a:spAutoFit/>
            </a:bodyPr>
            <a:lstStyle/>
            <a:p>
              <a:pPr fontAlgn="auto">
                <a:spcBef>
                  <a:spcPts val="0"/>
                </a:spcBef>
                <a:spcAft>
                  <a:spcPts val="0"/>
                </a:spcAft>
              </a:pPr>
              <a:r>
                <a:rPr lang="en-GB" sz="1800" dirty="0" smtClean="0">
                  <a:solidFill>
                    <a:srgbClr val="FF0000"/>
                  </a:solidFill>
                  <a:latin typeface="Calibri"/>
                </a:rPr>
                <a:t>Normalisation </a:t>
              </a:r>
            </a:p>
            <a:p>
              <a:pPr fontAlgn="auto">
                <a:spcBef>
                  <a:spcPts val="0"/>
                </a:spcBef>
                <a:spcAft>
                  <a:spcPts val="0"/>
                </a:spcAft>
              </a:pPr>
              <a:r>
                <a:rPr lang="en-GB" sz="1800" dirty="0" smtClean="0">
                  <a:solidFill>
                    <a:srgbClr val="FF0000"/>
                  </a:solidFill>
                  <a:latin typeface="Calibri"/>
                </a:rPr>
                <a:t>opportunity</a:t>
              </a:r>
              <a:endParaRPr lang="en-US" sz="1800" dirty="0" smtClean="0">
                <a:solidFill>
                  <a:srgbClr val="FF0000"/>
                </a:solidFill>
                <a:latin typeface="Calibri"/>
              </a:endParaRPr>
            </a:p>
          </p:txBody>
        </p:sp>
      </p:grpSp>
      <p:grpSp>
        <p:nvGrpSpPr>
          <p:cNvPr id="5" name="Group 3"/>
          <p:cNvGrpSpPr/>
          <p:nvPr/>
        </p:nvGrpSpPr>
        <p:grpSpPr>
          <a:xfrm>
            <a:off x="326977" y="114000"/>
            <a:ext cx="2120373" cy="3280121"/>
            <a:chOff x="251521" y="113996"/>
            <a:chExt cx="1631056" cy="3280121"/>
          </a:xfrm>
        </p:grpSpPr>
        <p:sp>
          <p:nvSpPr>
            <p:cNvPr id="189" name="Rectangle 188"/>
            <p:cNvSpPr/>
            <p:nvPr/>
          </p:nvSpPr>
          <p:spPr>
            <a:xfrm>
              <a:off x="343377" y="113996"/>
              <a:ext cx="1184003" cy="461665"/>
            </a:xfrm>
            <a:prstGeom prst="rect">
              <a:avLst/>
            </a:prstGeom>
          </p:spPr>
          <p:txBody>
            <a:bodyPr wrap="none">
              <a:spAutoFit/>
            </a:bodyPr>
            <a:lstStyle/>
            <a:p>
              <a:pPr eaLnBrk="0" hangingPunct="0">
                <a:defRPr/>
              </a:pPr>
              <a:r>
                <a:rPr lang="en-GB" altLang="en-US" sz="1200" kern="0" dirty="0" smtClean="0">
                  <a:latin typeface="Arial" charset="0"/>
                  <a:ea typeface="MS PGothic" pitchFamily="34" charset="-128"/>
                  <a:cs typeface="Arial" charset="0"/>
                </a:rPr>
                <a:t>Initial attempt</a:t>
              </a:r>
            </a:p>
            <a:p>
              <a:pPr eaLnBrk="0" hangingPunct="0">
                <a:defRPr/>
              </a:pPr>
              <a:r>
                <a:rPr lang="en-GB" altLang="en-US" sz="1200" kern="0" dirty="0" smtClean="0">
                  <a:latin typeface="Arial" charset="0"/>
                  <a:ea typeface="MS PGothic" pitchFamily="34" charset="-128"/>
                  <a:cs typeface="Arial" charset="0"/>
                </a:rPr>
                <a:t>Raw </a:t>
              </a:r>
              <a:r>
                <a:rPr lang="en-GB" altLang="en-US" sz="1200" kern="0" dirty="0">
                  <a:latin typeface="Arial" charset="0"/>
                  <a:ea typeface="MS PGothic" pitchFamily="34" charset="-128"/>
                  <a:cs typeface="Arial" charset="0"/>
                </a:rPr>
                <a:t>Reality Models</a:t>
              </a:r>
            </a:p>
          </p:txBody>
        </p:sp>
        <p:grpSp>
          <p:nvGrpSpPr>
            <p:cNvPr id="6" name="Group 2"/>
            <p:cNvGrpSpPr/>
            <p:nvPr/>
          </p:nvGrpSpPr>
          <p:grpSpPr>
            <a:xfrm>
              <a:off x="251521" y="620689"/>
              <a:ext cx="1631056" cy="2773428"/>
              <a:chOff x="251521" y="620689"/>
              <a:chExt cx="1631056" cy="2773428"/>
            </a:xfrm>
          </p:grpSpPr>
          <p:sp>
            <p:nvSpPr>
              <p:cNvPr id="144" name="Rectangle 3"/>
              <p:cNvSpPr>
                <a:spLocks noChangeArrowheads="1"/>
              </p:cNvSpPr>
              <p:nvPr/>
            </p:nvSpPr>
            <p:spPr bwMode="auto">
              <a:xfrm>
                <a:off x="251521" y="620689"/>
                <a:ext cx="1631056" cy="2773428"/>
              </a:xfrm>
              <a:prstGeom prst="ellipse">
                <a:avLst/>
              </a:prstGeom>
              <a:solidFill>
                <a:srgbClr val="FFFFFF"/>
              </a:solidFill>
              <a:ln w="9525">
                <a:solidFill>
                  <a:srgbClr val="000000"/>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endParaRPr lang="en-GB" altLang="en-US" sz="1200" kern="0" dirty="0" smtClean="0">
                  <a:solidFill>
                    <a:srgbClr val="000000"/>
                  </a:solidFill>
                  <a:ea typeface="MS PGothic" pitchFamily="34" charset="-128"/>
                </a:endParaRPr>
              </a:p>
            </p:txBody>
          </p:sp>
          <p:sp>
            <p:nvSpPr>
              <p:cNvPr id="190" name="Rectangle 189"/>
              <p:cNvSpPr/>
              <p:nvPr/>
            </p:nvSpPr>
            <p:spPr>
              <a:xfrm>
                <a:off x="611560" y="1093386"/>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1" name="Rectangle 190"/>
              <p:cNvSpPr/>
              <p:nvPr/>
            </p:nvSpPr>
            <p:spPr>
              <a:xfrm>
                <a:off x="959037" y="135933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2" name="Rectangle 191"/>
              <p:cNvSpPr/>
              <p:nvPr/>
            </p:nvSpPr>
            <p:spPr>
              <a:xfrm>
                <a:off x="503548" y="1916832"/>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3" name="Rectangle 192"/>
              <p:cNvSpPr/>
              <p:nvPr/>
            </p:nvSpPr>
            <p:spPr>
              <a:xfrm>
                <a:off x="1004963" y="2068770"/>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4" name="Rectangle 193"/>
              <p:cNvSpPr/>
              <p:nvPr/>
            </p:nvSpPr>
            <p:spPr>
              <a:xfrm>
                <a:off x="1220986" y="1093386"/>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5" name="Rectangle 194"/>
              <p:cNvSpPr/>
              <p:nvPr/>
            </p:nvSpPr>
            <p:spPr>
              <a:xfrm>
                <a:off x="1437009" y="233548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6" name="Rectangle 195"/>
              <p:cNvSpPr/>
              <p:nvPr/>
            </p:nvSpPr>
            <p:spPr>
              <a:xfrm>
                <a:off x="749520" y="2582863"/>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7" name="Rectangle 196"/>
              <p:cNvSpPr/>
              <p:nvPr/>
            </p:nvSpPr>
            <p:spPr>
              <a:xfrm>
                <a:off x="1438197" y="176002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8" name="Rectangle 197"/>
              <p:cNvSpPr/>
              <p:nvPr/>
            </p:nvSpPr>
            <p:spPr>
              <a:xfrm>
                <a:off x="1112974" y="194887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99" name="Rectangle 198"/>
              <p:cNvSpPr/>
              <p:nvPr/>
            </p:nvSpPr>
            <p:spPr>
              <a:xfrm>
                <a:off x="736792" y="176002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0" name="Rectangle 199"/>
              <p:cNvSpPr/>
              <p:nvPr/>
            </p:nvSpPr>
            <p:spPr>
              <a:xfrm>
                <a:off x="503547" y="1457218"/>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1" name="Rectangle 200"/>
              <p:cNvSpPr/>
              <p:nvPr/>
            </p:nvSpPr>
            <p:spPr>
              <a:xfrm>
                <a:off x="1067049" y="2829565"/>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grpSp>
        <p:nvGrpSpPr>
          <p:cNvPr id="7" name="Group 4"/>
          <p:cNvGrpSpPr/>
          <p:nvPr/>
        </p:nvGrpSpPr>
        <p:grpSpPr>
          <a:xfrm>
            <a:off x="2573626" y="1084246"/>
            <a:ext cx="2149896" cy="2309875"/>
            <a:chOff x="1979712" y="1084241"/>
            <a:chExt cx="1653766" cy="2309875"/>
          </a:xfrm>
        </p:grpSpPr>
        <p:sp>
          <p:nvSpPr>
            <p:cNvPr id="145" name="Rectangle 26"/>
            <p:cNvSpPr>
              <a:spLocks noChangeArrowheads="1"/>
            </p:cNvSpPr>
            <p:nvPr/>
          </p:nvSpPr>
          <p:spPr bwMode="auto">
            <a:xfrm>
              <a:off x="2051720" y="1806188"/>
              <a:ext cx="1343025" cy="1587928"/>
            </a:xfrm>
            <a:prstGeom prst="ellipse">
              <a:avLst/>
            </a:prstGeom>
            <a:solidFill>
              <a:srgbClr val="FFFFFF"/>
            </a:solidFill>
            <a:ln w="9525">
              <a:solidFill>
                <a:srgbClr val="000000"/>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endParaRPr lang="en-GB" altLang="en-US" sz="1200" kern="0" dirty="0" smtClean="0">
                <a:solidFill>
                  <a:srgbClr val="000000"/>
                </a:solidFill>
                <a:ea typeface="MS PGothic" pitchFamily="34" charset="-128"/>
              </a:endParaRPr>
            </a:p>
          </p:txBody>
        </p:sp>
        <p:sp>
          <p:nvSpPr>
            <p:cNvPr id="202" name="Rectangle 201"/>
            <p:cNvSpPr/>
            <p:nvPr/>
          </p:nvSpPr>
          <p:spPr>
            <a:xfrm>
              <a:off x="1979712" y="1084241"/>
              <a:ext cx="1653766" cy="646331"/>
            </a:xfrm>
            <a:prstGeom prst="rect">
              <a:avLst/>
            </a:prstGeom>
          </p:spPr>
          <p:txBody>
            <a:bodyPr wrap="square">
              <a:spAutoFit/>
            </a:bodyPr>
            <a:lstStyle/>
            <a:p>
              <a:pPr eaLnBrk="0" hangingPunct="0">
                <a:defRPr/>
              </a:pPr>
              <a:r>
                <a:rPr lang="en-GB" altLang="en-US" sz="1200" kern="0" dirty="0" smtClean="0">
                  <a:latin typeface="Arial" charset="0"/>
                  <a:ea typeface="MS PGothic" pitchFamily="34" charset="-128"/>
                  <a:cs typeface="Arial" charset="0"/>
                </a:rPr>
                <a:t>Subsequent attempts</a:t>
              </a:r>
            </a:p>
            <a:p>
              <a:pPr eaLnBrk="0" hangingPunct="0">
                <a:defRPr/>
              </a:pPr>
              <a:r>
                <a:rPr lang="en-GB" altLang="en-US" sz="1200" kern="0" dirty="0" smtClean="0">
                  <a:latin typeface="Arial" charset="0"/>
                  <a:ea typeface="MS PGothic" pitchFamily="34" charset="-128"/>
                  <a:cs typeface="Arial" charset="0"/>
                </a:rPr>
                <a:t>Crude Initial Classification </a:t>
              </a:r>
              <a:r>
                <a:rPr lang="en-GB" altLang="en-US" sz="1200" kern="0" dirty="0">
                  <a:latin typeface="Arial" charset="0"/>
                  <a:ea typeface="MS PGothic" pitchFamily="34" charset="-128"/>
                  <a:cs typeface="Arial" charset="0"/>
                </a:rPr>
                <a:t>Models</a:t>
              </a:r>
            </a:p>
          </p:txBody>
        </p:sp>
        <p:sp>
          <p:nvSpPr>
            <p:cNvPr id="203" name="Rectangle 202"/>
            <p:cNvSpPr/>
            <p:nvPr/>
          </p:nvSpPr>
          <p:spPr>
            <a:xfrm>
              <a:off x="2369248" y="2355407"/>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4" name="Rectangle 203"/>
            <p:cNvSpPr/>
            <p:nvPr/>
          </p:nvSpPr>
          <p:spPr>
            <a:xfrm>
              <a:off x="2762652" y="2446855"/>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5" name="Rectangle 204"/>
            <p:cNvSpPr/>
            <p:nvPr/>
          </p:nvSpPr>
          <p:spPr>
            <a:xfrm>
              <a:off x="2865806" y="2007403"/>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6" name="Rectangle 205"/>
            <p:cNvSpPr/>
            <p:nvPr/>
          </p:nvSpPr>
          <p:spPr>
            <a:xfrm>
              <a:off x="2507209" y="2960948"/>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7" name="Rectangle 206"/>
            <p:cNvSpPr/>
            <p:nvPr/>
          </p:nvSpPr>
          <p:spPr>
            <a:xfrm>
              <a:off x="2412115" y="194887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08" name="Rectangle 207"/>
            <p:cNvSpPr/>
            <p:nvPr/>
          </p:nvSpPr>
          <p:spPr>
            <a:xfrm>
              <a:off x="2943989" y="2875412"/>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grpSp>
        <p:nvGrpSpPr>
          <p:cNvPr id="8" name="Group 5"/>
          <p:cNvGrpSpPr/>
          <p:nvPr/>
        </p:nvGrpSpPr>
        <p:grpSpPr>
          <a:xfrm>
            <a:off x="4947830" y="1968464"/>
            <a:ext cx="2078229" cy="1425659"/>
            <a:chOff x="3806023" y="1968457"/>
            <a:chExt cx="1598638" cy="1425659"/>
          </a:xfrm>
        </p:grpSpPr>
        <p:sp>
          <p:nvSpPr>
            <p:cNvPr id="177" name="Rectangle 26"/>
            <p:cNvSpPr>
              <a:spLocks noChangeArrowheads="1"/>
            </p:cNvSpPr>
            <p:nvPr/>
          </p:nvSpPr>
          <p:spPr bwMode="auto">
            <a:xfrm>
              <a:off x="3806023" y="2492896"/>
              <a:ext cx="1343025" cy="901220"/>
            </a:xfrm>
            <a:prstGeom prst="ellipse">
              <a:avLst/>
            </a:prstGeom>
            <a:solidFill>
              <a:srgbClr val="FFFFFF"/>
            </a:solidFill>
            <a:ln w="9525">
              <a:solidFill>
                <a:srgbClr val="000000"/>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endParaRPr lang="en-GB" altLang="en-US" sz="1200" kern="0" dirty="0" smtClean="0">
                <a:solidFill>
                  <a:srgbClr val="000000"/>
                </a:solidFill>
                <a:ea typeface="MS PGothic" pitchFamily="34" charset="-128"/>
              </a:endParaRPr>
            </a:p>
          </p:txBody>
        </p:sp>
        <p:sp>
          <p:nvSpPr>
            <p:cNvPr id="209" name="Rectangle 208"/>
            <p:cNvSpPr/>
            <p:nvPr/>
          </p:nvSpPr>
          <p:spPr>
            <a:xfrm>
              <a:off x="3806023" y="1968457"/>
              <a:ext cx="1598638" cy="276999"/>
            </a:xfrm>
            <a:prstGeom prst="rect">
              <a:avLst/>
            </a:prstGeom>
          </p:spPr>
          <p:txBody>
            <a:bodyPr wrap="square">
              <a:spAutoFit/>
            </a:bodyPr>
            <a:lstStyle/>
            <a:p>
              <a:pPr eaLnBrk="0" hangingPunct="0">
                <a:defRPr/>
              </a:pPr>
              <a:r>
                <a:rPr lang="en-GB" altLang="en-US" sz="1200" kern="0" dirty="0">
                  <a:latin typeface="Arial" charset="0"/>
                  <a:ea typeface="MS PGothic" pitchFamily="34" charset="-128"/>
                  <a:cs typeface="Arial" charset="0"/>
                </a:rPr>
                <a:t>Mature Classification Model</a:t>
              </a:r>
            </a:p>
          </p:txBody>
        </p:sp>
        <p:sp>
          <p:nvSpPr>
            <p:cNvPr id="210" name="Rectangle 209"/>
            <p:cNvSpPr/>
            <p:nvPr/>
          </p:nvSpPr>
          <p:spPr>
            <a:xfrm>
              <a:off x="4211938" y="2993191"/>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11" name="Rectangle 210"/>
            <p:cNvSpPr/>
            <p:nvPr/>
          </p:nvSpPr>
          <p:spPr>
            <a:xfrm>
              <a:off x="4605342" y="3084639"/>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12" name="Rectangle 211"/>
            <p:cNvSpPr/>
            <p:nvPr/>
          </p:nvSpPr>
          <p:spPr>
            <a:xfrm>
              <a:off x="4254805" y="2586655"/>
              <a:ext cx="216023" cy="247382"/>
            </a:xfrm>
            <a:prstGeom prst="rect">
              <a:avLst/>
            </a:prstGeom>
            <a:noFill/>
            <a:ln w="9525"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sp>
        <p:nvSpPr>
          <p:cNvPr id="213" name="AutoShape 51"/>
          <p:cNvSpPr>
            <a:spLocks noChangeArrowheads="1"/>
          </p:cNvSpPr>
          <p:nvPr/>
        </p:nvSpPr>
        <p:spPr bwMode="auto">
          <a:xfrm>
            <a:off x="2245484" y="3381293"/>
            <a:ext cx="3444289" cy="710712"/>
          </a:xfrm>
          <a:prstGeom prst="rightArrow">
            <a:avLst>
              <a:gd name="adj1" fmla="val 50000"/>
              <a:gd name="adj2" fmla="val 50138"/>
            </a:avLst>
          </a:prstGeom>
          <a:solidFill>
            <a:srgbClr val="FFFFFF"/>
          </a:solidFill>
          <a:ln w="9525">
            <a:solidFill>
              <a:srgbClr val="000000"/>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Increasing maturity with time</a:t>
            </a:r>
          </a:p>
        </p:txBody>
      </p:sp>
      <p:sp>
        <p:nvSpPr>
          <p:cNvPr id="215" name="TextBox 214"/>
          <p:cNvSpPr txBox="1"/>
          <p:nvPr/>
        </p:nvSpPr>
        <p:spPr>
          <a:xfrm>
            <a:off x="4655984" y="5151874"/>
            <a:ext cx="2312184" cy="523220"/>
          </a:xfrm>
          <a:prstGeom prst="rect">
            <a:avLst/>
          </a:prstGeom>
          <a:noFill/>
        </p:spPr>
        <p:txBody>
          <a:bodyPr wrap="square" rtlCol="0">
            <a:spAutoFit/>
          </a:bodyPr>
          <a:lstStyle/>
          <a:p>
            <a:pPr algn="l" fontAlgn="auto">
              <a:spcBef>
                <a:spcPts val="0"/>
              </a:spcBef>
              <a:spcAft>
                <a:spcPts val="0"/>
              </a:spcAft>
            </a:pPr>
            <a:r>
              <a:rPr lang="en-GB" sz="1400" dirty="0" smtClean="0">
                <a:solidFill>
                  <a:prstClr val="black"/>
                </a:solidFill>
                <a:latin typeface="Calibri"/>
              </a:rPr>
              <a:t>Resolves to only the inherent complexity</a:t>
            </a:r>
            <a:endParaRPr lang="en-US" sz="1400" dirty="0" smtClean="0">
              <a:solidFill>
                <a:prstClr val="black"/>
              </a:solidFill>
              <a:latin typeface="Calibri"/>
            </a:endParaRPr>
          </a:p>
        </p:txBody>
      </p:sp>
      <p:sp>
        <p:nvSpPr>
          <p:cNvPr id="75" name="Slide Number Placeholder 5"/>
          <p:cNvSpPr>
            <a:spLocks noGrp="1"/>
          </p:cNvSpPr>
          <p:nvPr>
            <p:ph type="sldNum" sz="quarter" idx="4294967295"/>
          </p:nvPr>
        </p:nvSpPr>
        <p:spPr>
          <a:xfrm>
            <a:off x="8420100" y="6352156"/>
            <a:ext cx="2773680" cy="365125"/>
          </a:xfrm>
          <a:prstGeom prst="rect">
            <a:avLst/>
          </a:prstGeom>
        </p:spPr>
        <p:txBody>
          <a:bodyPr vert="horz" lIns="91440" tIns="45720" rIns="91440" bIns="45720" rtlCol="0" anchor="b"/>
          <a:lstStyle>
            <a:lvl1pPr algn="r">
              <a:defRPr sz="1200" b="1">
                <a:solidFill>
                  <a:srgbClr val="FFFFFF"/>
                </a:solidFill>
              </a:defRPr>
            </a:lvl1pPr>
          </a:lstStyle>
          <a:p>
            <a:fld id="{95FB27F1-C2FE-E646-9E41-8F3092BBAFAE}" type="slidenum">
              <a:rPr lang="en-US" smtClean="0"/>
              <a:pPr/>
              <a:t>16</a:t>
            </a:fld>
            <a:endParaRPr lang="en-US" dirty="0"/>
          </a:p>
        </p:txBody>
      </p:sp>
    </p:spTree>
    <p:extLst>
      <p:ext uri="{BB962C8B-B14F-4D97-AF65-F5344CB8AC3E}">
        <p14:creationId xmlns:p14="http://schemas.microsoft.com/office/powerpoint/2010/main" val="383056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594943" y="152400"/>
            <a:ext cx="8204374" cy="609600"/>
          </a:xfrm>
        </p:spPr>
        <p:txBody>
          <a:bodyPr>
            <a:normAutofit/>
          </a:bodyPr>
          <a:lstStyle/>
          <a:p>
            <a:r>
              <a:rPr lang="en-GB" altLang="en-US" sz="2800" dirty="0" smtClean="0"/>
              <a:t>Key considerations (2/5)</a:t>
            </a:r>
          </a:p>
        </p:txBody>
      </p:sp>
      <p:sp>
        <p:nvSpPr>
          <p:cNvPr id="15362" name="Rectangle 3"/>
          <p:cNvSpPr>
            <a:spLocks noGrp="1"/>
          </p:cNvSpPr>
          <p:nvPr>
            <p:ph idx="1"/>
          </p:nvPr>
        </p:nvSpPr>
        <p:spPr>
          <a:xfrm>
            <a:off x="594360" y="685800"/>
            <a:ext cx="10869737" cy="5184576"/>
          </a:xfrm>
        </p:spPr>
        <p:txBody>
          <a:bodyPr>
            <a:normAutofit fontScale="62500" lnSpcReduction="20000"/>
          </a:bodyPr>
          <a:lstStyle/>
          <a:p>
            <a:pPr marL="0" indent="0">
              <a:buNone/>
            </a:pPr>
            <a:r>
              <a:rPr lang="en-GB" altLang="en-US" sz="2700" b="1" dirty="0" smtClean="0">
                <a:solidFill>
                  <a:schemeClr val="accent3">
                    <a:lumMod val="60000"/>
                    <a:lumOff val="40000"/>
                  </a:schemeClr>
                </a:solidFill>
              </a:rPr>
              <a:t>What approach should we use to develop &amp; to apply the Information Model?</a:t>
            </a:r>
          </a:p>
          <a:p>
            <a:r>
              <a:rPr lang="en-GB" altLang="en-US" sz="2700" dirty="0" smtClean="0"/>
              <a:t>ONF has used an agile architecture approach</a:t>
            </a:r>
          </a:p>
          <a:p>
            <a:pPr lvl="1"/>
            <a:r>
              <a:rPr lang="en-GB" altLang="en-US" sz="2400" dirty="0"/>
              <a:t>The model development takes on insights from the industry in the context of the SDN vision</a:t>
            </a:r>
          </a:p>
          <a:p>
            <a:pPr lvl="1"/>
            <a:r>
              <a:rPr lang="en-GB" altLang="en-US" sz="2400" dirty="0" smtClean="0"/>
              <a:t>The deliverable includes both formalized and agreed model as well as preliminary and experimental parts</a:t>
            </a:r>
          </a:p>
          <a:p>
            <a:pPr lvl="1"/>
            <a:r>
              <a:rPr lang="en-GB" altLang="en-US" sz="2400" dirty="0" smtClean="0"/>
              <a:t>The deliveries occur every 3 to 6 months</a:t>
            </a:r>
          </a:p>
          <a:p>
            <a:pPr lvl="1"/>
            <a:r>
              <a:rPr lang="en-GB" altLang="en-US" sz="2400" dirty="0" smtClean="0"/>
              <a:t>The interface models are being developed by appropriate pruning and refactoring of the core model</a:t>
            </a:r>
          </a:p>
          <a:p>
            <a:pPr lvl="1"/>
            <a:r>
              <a:rPr lang="en-GB" altLang="en-US" sz="2400" dirty="0" smtClean="0"/>
              <a:t>The interfaces are being validated via practical application with the results being fed back into the model evolution process</a:t>
            </a:r>
          </a:p>
          <a:p>
            <a:r>
              <a:rPr lang="en-GB" altLang="en-US" sz="2700" dirty="0" smtClean="0"/>
              <a:t>In general an agile approach is recommended with the delivery including preliminary work to help decision making in forward looking development enabling </a:t>
            </a:r>
            <a:r>
              <a:rPr lang="en-GB" altLang="en-US" sz="2700" dirty="0"/>
              <a:t>intercepts to be developed</a:t>
            </a:r>
            <a:r>
              <a:rPr lang="en-GB" altLang="en-US" sz="2700" dirty="0" smtClean="0"/>
              <a:t> </a:t>
            </a:r>
            <a:r>
              <a:rPr lang="en-GB" altLang="en-US" sz="2700" dirty="0"/>
              <a:t>and that deliver enhancements rapidly as they </a:t>
            </a:r>
            <a:r>
              <a:rPr lang="en-GB" altLang="en-US" sz="2700" dirty="0" smtClean="0"/>
              <a:t>emerge (see next slide)</a:t>
            </a:r>
          </a:p>
          <a:p>
            <a:pPr marL="0" indent="0">
              <a:buNone/>
            </a:pPr>
            <a:r>
              <a:rPr lang="en-GB" altLang="en-US" sz="2700" b="1" dirty="0" smtClean="0">
                <a:solidFill>
                  <a:schemeClr val="accent3">
                    <a:lumMod val="60000"/>
                    <a:lumOff val="40000"/>
                  </a:schemeClr>
                </a:solidFill>
              </a:rPr>
              <a:t>What are the inputs to the modelling process?</a:t>
            </a:r>
          </a:p>
          <a:p>
            <a:r>
              <a:rPr lang="en-GB" altLang="en-US" sz="2700" dirty="0"/>
              <a:t>ONF </a:t>
            </a:r>
            <a:r>
              <a:rPr lang="en-GB" altLang="en-US" sz="2700" dirty="0" smtClean="0"/>
              <a:t>has drawn from existing work in the industry, from SDN definitions and from SDN vision</a:t>
            </a:r>
            <a:endParaRPr lang="en-GB" altLang="en-US" sz="2700" dirty="0"/>
          </a:p>
          <a:p>
            <a:pPr lvl="1"/>
            <a:r>
              <a:rPr lang="en-GB" altLang="en-US" sz="2400" dirty="0" smtClean="0"/>
              <a:t>Drawing insights from ITU-T, TM Forum, OIF, MEF </a:t>
            </a:r>
            <a:r>
              <a:rPr lang="en-GB" altLang="en-US" sz="2400" dirty="0" err="1" smtClean="0"/>
              <a:t>etc</a:t>
            </a:r>
            <a:r>
              <a:rPr lang="en-GB" altLang="en-US" sz="2400" dirty="0" smtClean="0"/>
              <a:t> and collaborating in that work</a:t>
            </a:r>
          </a:p>
          <a:p>
            <a:pPr lvl="1"/>
            <a:r>
              <a:rPr lang="en-GB" altLang="en-US" sz="2400" dirty="0" smtClean="0"/>
              <a:t>Appling the recursive control architecture and the need for abstraction of the network to client views</a:t>
            </a:r>
          </a:p>
          <a:p>
            <a:pPr lvl="1"/>
            <a:r>
              <a:rPr lang="en-GB" altLang="en-US" sz="2400" dirty="0" smtClean="0"/>
              <a:t>Supporting </a:t>
            </a:r>
            <a:r>
              <a:rPr lang="en-GB" altLang="en-US" sz="2400" dirty="0" err="1" smtClean="0"/>
              <a:t>Openflow</a:t>
            </a:r>
            <a:r>
              <a:rPr lang="en-GB" altLang="en-US" sz="2400" dirty="0" smtClean="0"/>
              <a:t> needs</a:t>
            </a:r>
          </a:p>
          <a:p>
            <a:pPr lvl="1"/>
            <a:r>
              <a:rPr lang="en-GB" altLang="en-US" sz="2400" dirty="0" smtClean="0"/>
              <a:t>Validating with interface use cases</a:t>
            </a:r>
            <a:endParaRPr lang="en-GB" altLang="en-US" sz="2400" dirty="0"/>
          </a:p>
          <a:p>
            <a:r>
              <a:rPr lang="en-GB" altLang="en-US" sz="2700" dirty="0"/>
              <a:t>In general successful </a:t>
            </a:r>
            <a:r>
              <a:rPr lang="en-GB" altLang="en-US" sz="2700" dirty="0" smtClean="0"/>
              <a:t>solutions </a:t>
            </a:r>
            <a:r>
              <a:rPr lang="en-GB" altLang="en-US" sz="2700" dirty="0"/>
              <a:t>emerge from development approaches that take advantage of a conjunction of theory and practical deployment </a:t>
            </a:r>
            <a:r>
              <a:rPr lang="en-GB" altLang="en-US" sz="2700" dirty="0" smtClean="0"/>
              <a:t>experience. </a:t>
            </a:r>
          </a:p>
          <a:p>
            <a:pPr lvl="1"/>
            <a:r>
              <a:rPr lang="en-GB" altLang="en-US" sz="2400" dirty="0" smtClean="0"/>
              <a:t>Clearly the model should be positioned to match the vision, architecture and interface needs</a:t>
            </a:r>
          </a:p>
        </p:txBody>
      </p:sp>
      <p:sp>
        <p:nvSpPr>
          <p:cNvPr id="4" name="Slide Number Placeholder 5"/>
          <p:cNvSpPr>
            <a:spLocks noGrp="1"/>
          </p:cNvSpPr>
          <p:nvPr>
            <p:ph type="sldNum" sz="quarter" idx="4294967295"/>
          </p:nvPr>
        </p:nvSpPr>
        <p:spPr>
          <a:xfrm>
            <a:off x="8420100" y="6352156"/>
            <a:ext cx="2773680" cy="365125"/>
          </a:xfrm>
          <a:prstGeom prst="rect">
            <a:avLst/>
          </a:prstGeom>
        </p:spPr>
        <p:txBody>
          <a:bodyPr vert="horz" lIns="91440" tIns="45720" rIns="91440" bIns="45720" rtlCol="0" anchor="b"/>
          <a:lstStyle>
            <a:lvl1pPr algn="r">
              <a:defRPr sz="1200" b="1">
                <a:solidFill>
                  <a:srgbClr val="FFFFFF"/>
                </a:solidFill>
              </a:defRPr>
            </a:lvl1pPr>
          </a:lstStyle>
          <a:p>
            <a:fld id="{95FB27F1-C2FE-E646-9E41-8F3092BBAFAE}" type="slidenum">
              <a:rPr lang="en-US" smtClean="0"/>
              <a:pPr/>
              <a:t>17</a:t>
            </a:fld>
            <a:endParaRPr lang="en-US" dirty="0"/>
          </a:p>
        </p:txBody>
      </p:sp>
    </p:spTree>
    <p:extLst>
      <p:ext uri="{BB962C8B-B14F-4D97-AF65-F5344CB8AC3E}">
        <p14:creationId xmlns:p14="http://schemas.microsoft.com/office/powerpoint/2010/main" val="342034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6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62">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62">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2">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descr="http://ed101.bu.edu/StudentDoc/Archives/ED101sp09/ekruk/spi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32738">
            <a:off x="3187685" y="778311"/>
            <a:ext cx="5035648" cy="5099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 y="5900750"/>
            <a:ext cx="118872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Agile architecture</a:t>
            </a:r>
            <a:endParaRPr lang="en-US" dirty="0"/>
          </a:p>
        </p:txBody>
      </p:sp>
      <p:sp>
        <p:nvSpPr>
          <p:cNvPr id="88" name="TextBox 87"/>
          <p:cNvSpPr txBox="1"/>
          <p:nvPr/>
        </p:nvSpPr>
        <p:spPr>
          <a:xfrm rot="3724556">
            <a:off x="4293322" y="2251847"/>
            <a:ext cx="1464436" cy="338554"/>
          </a:xfrm>
          <a:prstGeom prst="rect">
            <a:avLst/>
          </a:prstGeom>
          <a:solidFill>
            <a:srgbClr val="FFFF00"/>
          </a:solidFill>
        </p:spPr>
        <p:txBody>
          <a:bodyPr wrap="square" rtlCol="0">
            <a:spAutoFit/>
          </a:bodyPr>
          <a:lstStyle/>
          <a:p>
            <a:pPr fontAlgn="auto">
              <a:spcBef>
                <a:spcPts val="0"/>
              </a:spcBef>
              <a:spcAft>
                <a:spcPts val="0"/>
              </a:spcAft>
            </a:pPr>
            <a:r>
              <a:rPr lang="en-GB" sz="1600" dirty="0" smtClean="0">
                <a:latin typeface="Calibri"/>
              </a:rPr>
              <a:t>Feedback</a:t>
            </a:r>
            <a:endParaRPr lang="en-US" sz="1600" dirty="0">
              <a:latin typeface="Calibri"/>
            </a:endParaRPr>
          </a:p>
        </p:txBody>
      </p:sp>
      <p:sp>
        <p:nvSpPr>
          <p:cNvPr id="89" name="TextBox 88"/>
          <p:cNvSpPr txBox="1"/>
          <p:nvPr/>
        </p:nvSpPr>
        <p:spPr>
          <a:xfrm rot="18573931">
            <a:off x="5464711" y="2263487"/>
            <a:ext cx="1940407" cy="338554"/>
          </a:xfrm>
          <a:prstGeom prst="rect">
            <a:avLst/>
          </a:prstGeom>
          <a:solidFill>
            <a:srgbClr val="FFFF00"/>
          </a:solidFill>
        </p:spPr>
        <p:txBody>
          <a:bodyPr wrap="square" rtlCol="0">
            <a:spAutoFit/>
          </a:bodyPr>
          <a:lstStyle/>
          <a:p>
            <a:pPr fontAlgn="auto">
              <a:spcBef>
                <a:spcPts val="0"/>
              </a:spcBef>
              <a:spcAft>
                <a:spcPts val="0"/>
              </a:spcAft>
            </a:pPr>
            <a:r>
              <a:rPr lang="en-GB" sz="1600" dirty="0" smtClean="0">
                <a:latin typeface="Calibri"/>
              </a:rPr>
              <a:t>Analysis</a:t>
            </a:r>
            <a:endParaRPr lang="en-US" sz="1600" dirty="0" smtClean="0">
              <a:latin typeface="Calibri"/>
            </a:endParaRPr>
          </a:p>
        </p:txBody>
      </p:sp>
      <p:sp>
        <p:nvSpPr>
          <p:cNvPr id="90" name="TextBox 89"/>
          <p:cNvSpPr txBox="1"/>
          <p:nvPr/>
        </p:nvSpPr>
        <p:spPr>
          <a:xfrm>
            <a:off x="6020590" y="3288428"/>
            <a:ext cx="1743833" cy="338554"/>
          </a:xfrm>
          <a:prstGeom prst="rect">
            <a:avLst/>
          </a:prstGeom>
          <a:solidFill>
            <a:srgbClr val="FFFF00"/>
          </a:solidFill>
        </p:spPr>
        <p:txBody>
          <a:bodyPr wrap="square" rtlCol="0">
            <a:spAutoFit/>
          </a:bodyPr>
          <a:lstStyle/>
          <a:p>
            <a:pPr fontAlgn="auto">
              <a:spcBef>
                <a:spcPts val="0"/>
              </a:spcBef>
              <a:spcAft>
                <a:spcPts val="0"/>
              </a:spcAft>
            </a:pPr>
            <a:r>
              <a:rPr lang="en-GB" sz="1600" dirty="0" smtClean="0">
                <a:latin typeface="Calibri"/>
              </a:rPr>
              <a:t>Model capture</a:t>
            </a:r>
            <a:endParaRPr lang="en-US" sz="1600" dirty="0" smtClean="0">
              <a:latin typeface="Calibri"/>
            </a:endParaRPr>
          </a:p>
        </p:txBody>
      </p:sp>
      <p:sp>
        <p:nvSpPr>
          <p:cNvPr id="91" name="TextBox 90"/>
          <p:cNvSpPr txBox="1"/>
          <p:nvPr/>
        </p:nvSpPr>
        <p:spPr>
          <a:xfrm rot="3432125">
            <a:off x="5525124" y="4366567"/>
            <a:ext cx="1470661" cy="338554"/>
          </a:xfrm>
          <a:prstGeom prst="rect">
            <a:avLst/>
          </a:prstGeom>
          <a:solidFill>
            <a:srgbClr val="FFFF00"/>
          </a:solidFill>
        </p:spPr>
        <p:txBody>
          <a:bodyPr wrap="square" rtlCol="0">
            <a:spAutoFit/>
          </a:bodyPr>
          <a:lstStyle/>
          <a:p>
            <a:pPr fontAlgn="auto">
              <a:spcBef>
                <a:spcPts val="0"/>
              </a:spcBef>
              <a:spcAft>
                <a:spcPts val="0"/>
              </a:spcAft>
            </a:pPr>
            <a:r>
              <a:rPr lang="en-GB" sz="1600" dirty="0" smtClean="0">
                <a:latin typeface="Calibri"/>
              </a:rPr>
              <a:t>Validation</a:t>
            </a:r>
            <a:endParaRPr lang="en-US" sz="1600" dirty="0" smtClean="0">
              <a:latin typeface="Calibri"/>
            </a:endParaRPr>
          </a:p>
        </p:txBody>
      </p:sp>
      <p:sp>
        <p:nvSpPr>
          <p:cNvPr id="92" name="TextBox 91"/>
          <p:cNvSpPr txBox="1"/>
          <p:nvPr/>
        </p:nvSpPr>
        <p:spPr>
          <a:xfrm>
            <a:off x="3658736" y="3226578"/>
            <a:ext cx="1530151" cy="338554"/>
          </a:xfrm>
          <a:prstGeom prst="rect">
            <a:avLst/>
          </a:prstGeom>
          <a:solidFill>
            <a:srgbClr val="FFFF00"/>
          </a:solidFill>
        </p:spPr>
        <p:txBody>
          <a:bodyPr wrap="square" rtlCol="0">
            <a:spAutoFit/>
          </a:bodyPr>
          <a:lstStyle/>
          <a:p>
            <a:pPr algn="l" fontAlgn="auto">
              <a:spcBef>
                <a:spcPts val="0"/>
              </a:spcBef>
              <a:spcAft>
                <a:spcPts val="0"/>
              </a:spcAft>
            </a:pPr>
            <a:r>
              <a:rPr lang="en-GB" sz="1600" dirty="0" smtClean="0">
                <a:latin typeface="Calibri"/>
              </a:rPr>
              <a:t>Implementation</a:t>
            </a:r>
            <a:endParaRPr lang="en-US" sz="1600" dirty="0" smtClean="0">
              <a:latin typeface="Calibri"/>
            </a:endParaRPr>
          </a:p>
        </p:txBody>
      </p:sp>
      <p:sp>
        <p:nvSpPr>
          <p:cNvPr id="93" name="TextBox 92"/>
          <p:cNvSpPr txBox="1"/>
          <p:nvPr/>
        </p:nvSpPr>
        <p:spPr>
          <a:xfrm rot="18900000">
            <a:off x="4041818" y="4226888"/>
            <a:ext cx="1511969" cy="338554"/>
          </a:xfrm>
          <a:prstGeom prst="rect">
            <a:avLst/>
          </a:prstGeom>
          <a:solidFill>
            <a:srgbClr val="FFFF00"/>
          </a:solidFill>
        </p:spPr>
        <p:txBody>
          <a:bodyPr wrap="square" rtlCol="0">
            <a:spAutoFit/>
          </a:bodyPr>
          <a:lstStyle/>
          <a:p>
            <a:pPr fontAlgn="auto">
              <a:spcBef>
                <a:spcPts val="0"/>
              </a:spcBef>
              <a:spcAft>
                <a:spcPts val="0"/>
              </a:spcAft>
            </a:pPr>
            <a:r>
              <a:rPr lang="en-GB" sz="1600" dirty="0" smtClean="0">
                <a:latin typeface="Calibri"/>
              </a:rPr>
              <a:t>Scenario</a:t>
            </a:r>
            <a:endParaRPr lang="en-US" sz="1600" dirty="0" smtClean="0">
              <a:latin typeface="Calibri"/>
            </a:endParaRPr>
          </a:p>
        </p:txBody>
      </p:sp>
      <p:sp>
        <p:nvSpPr>
          <p:cNvPr id="94" name="TextBox 93"/>
          <p:cNvSpPr txBox="1"/>
          <p:nvPr/>
        </p:nvSpPr>
        <p:spPr>
          <a:xfrm>
            <a:off x="4996018" y="3252878"/>
            <a:ext cx="1232132" cy="584775"/>
          </a:xfrm>
          <a:prstGeom prst="rect">
            <a:avLst/>
          </a:prstGeom>
          <a:solidFill>
            <a:srgbClr val="F8F8F8">
              <a:alpha val="67059"/>
            </a:srgbClr>
          </a:solidFill>
        </p:spPr>
        <p:txBody>
          <a:bodyPr wrap="none" rtlCol="0">
            <a:spAutoFit/>
          </a:bodyPr>
          <a:lstStyle/>
          <a:p>
            <a:pPr fontAlgn="auto">
              <a:spcBef>
                <a:spcPts val="0"/>
              </a:spcBef>
              <a:spcAft>
                <a:spcPts val="0"/>
              </a:spcAft>
            </a:pPr>
            <a:r>
              <a:rPr lang="en-GB" sz="1600" b="1" dirty="0" smtClean="0">
                <a:solidFill>
                  <a:srgbClr val="FF0000"/>
                </a:solidFill>
                <a:latin typeface="Calibri"/>
              </a:rPr>
              <a:t>“Fully”</a:t>
            </a:r>
          </a:p>
          <a:p>
            <a:pPr fontAlgn="auto">
              <a:spcBef>
                <a:spcPts val="0"/>
              </a:spcBef>
              <a:spcAft>
                <a:spcPts val="0"/>
              </a:spcAft>
            </a:pPr>
            <a:r>
              <a:rPr lang="en-GB" sz="1600" b="1" dirty="0" smtClean="0">
                <a:solidFill>
                  <a:srgbClr val="FF0000"/>
                </a:solidFill>
                <a:latin typeface="Calibri"/>
              </a:rPr>
              <a:t>Rationalized</a:t>
            </a:r>
            <a:endParaRPr lang="en-US" sz="1600" b="1" dirty="0" smtClean="0">
              <a:solidFill>
                <a:srgbClr val="FF0000"/>
              </a:solidFill>
              <a:latin typeface="Calibri"/>
            </a:endParaRPr>
          </a:p>
        </p:txBody>
      </p:sp>
      <p:sp>
        <p:nvSpPr>
          <p:cNvPr id="95" name="Oval 94"/>
          <p:cNvSpPr/>
          <p:nvPr/>
        </p:nvSpPr>
        <p:spPr bwMode="auto">
          <a:xfrm>
            <a:off x="3651859" y="1381917"/>
            <a:ext cx="4070829" cy="4070829"/>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solidFill>
                  <a:schemeClr val="tx1"/>
                </a:solidFill>
              </a:ln>
              <a:solidFill>
                <a:srgbClr val="000000"/>
              </a:solidFill>
              <a:effectLst/>
              <a:latin typeface="Gill Sans" charset="0"/>
              <a:ea typeface="ヒラギノ角ゴ ProN W3" charset="-128"/>
              <a:cs typeface="ヒラギノ角ゴ ProN W3" charset="-128"/>
              <a:sym typeface="Gill Sans" charset="0"/>
            </a:endParaRPr>
          </a:p>
        </p:txBody>
      </p:sp>
      <p:sp>
        <p:nvSpPr>
          <p:cNvPr id="96" name="TextBox 95"/>
          <p:cNvSpPr txBox="1"/>
          <p:nvPr/>
        </p:nvSpPr>
        <p:spPr>
          <a:xfrm>
            <a:off x="6605984" y="562285"/>
            <a:ext cx="1091646" cy="646331"/>
          </a:xfrm>
          <a:prstGeom prst="rect">
            <a:avLst/>
          </a:prstGeom>
          <a:noFill/>
        </p:spPr>
        <p:txBody>
          <a:bodyPr wrap="none" rtlCol="0">
            <a:spAutoFit/>
          </a:bodyPr>
          <a:lstStyle/>
          <a:p>
            <a:pPr algn="l" fontAlgn="auto">
              <a:spcBef>
                <a:spcPts val="0"/>
              </a:spcBef>
              <a:spcAft>
                <a:spcPts val="0"/>
              </a:spcAft>
            </a:pPr>
            <a:r>
              <a:rPr lang="en-GB" sz="1800" dirty="0" smtClean="0">
                <a:latin typeface="Calibri"/>
              </a:rPr>
              <a:t>Identify </a:t>
            </a:r>
          </a:p>
          <a:p>
            <a:pPr algn="l" fontAlgn="auto">
              <a:spcBef>
                <a:spcPts val="0"/>
              </a:spcBef>
              <a:spcAft>
                <a:spcPts val="0"/>
              </a:spcAft>
            </a:pPr>
            <a:r>
              <a:rPr lang="en-GB" sz="1800" dirty="0" smtClean="0">
                <a:latin typeface="Calibri"/>
              </a:rPr>
              <a:t>Use cases</a:t>
            </a:r>
            <a:endParaRPr lang="en-US" sz="1800" dirty="0" smtClean="0">
              <a:latin typeface="Calibri"/>
            </a:endParaRPr>
          </a:p>
        </p:txBody>
      </p:sp>
      <p:sp>
        <p:nvSpPr>
          <p:cNvPr id="97" name="TextBox 96"/>
          <p:cNvSpPr txBox="1"/>
          <p:nvPr/>
        </p:nvSpPr>
        <p:spPr>
          <a:xfrm>
            <a:off x="8214010" y="2171557"/>
            <a:ext cx="1635384" cy="369332"/>
          </a:xfrm>
          <a:prstGeom prst="rect">
            <a:avLst/>
          </a:prstGeom>
          <a:noFill/>
        </p:spPr>
        <p:txBody>
          <a:bodyPr wrap="none" rtlCol="0">
            <a:spAutoFit/>
          </a:bodyPr>
          <a:lstStyle/>
          <a:p>
            <a:pPr algn="l" fontAlgn="auto">
              <a:spcBef>
                <a:spcPts val="0"/>
              </a:spcBef>
              <a:spcAft>
                <a:spcPts val="0"/>
              </a:spcAft>
            </a:pPr>
            <a:r>
              <a:rPr lang="en-GB" sz="1800" dirty="0" smtClean="0">
                <a:latin typeface="Calibri"/>
              </a:rPr>
              <a:t>Consider Vision</a:t>
            </a:r>
            <a:endParaRPr lang="en-US" sz="1800" dirty="0" smtClean="0">
              <a:latin typeface="Calibri"/>
            </a:endParaRPr>
          </a:p>
        </p:txBody>
      </p:sp>
      <p:sp>
        <p:nvSpPr>
          <p:cNvPr id="98" name="TextBox 97"/>
          <p:cNvSpPr txBox="1"/>
          <p:nvPr/>
        </p:nvSpPr>
        <p:spPr>
          <a:xfrm>
            <a:off x="7697629" y="4395573"/>
            <a:ext cx="1910908" cy="369332"/>
          </a:xfrm>
          <a:prstGeom prst="rect">
            <a:avLst/>
          </a:prstGeom>
          <a:noFill/>
        </p:spPr>
        <p:txBody>
          <a:bodyPr wrap="none" rtlCol="0">
            <a:spAutoFit/>
          </a:bodyPr>
          <a:lstStyle/>
          <a:p>
            <a:pPr algn="l" fontAlgn="auto">
              <a:spcBef>
                <a:spcPts val="0"/>
              </a:spcBef>
              <a:spcAft>
                <a:spcPts val="0"/>
              </a:spcAft>
            </a:pPr>
            <a:r>
              <a:rPr lang="en-GB" sz="1800" dirty="0" smtClean="0">
                <a:latin typeface="Calibri"/>
              </a:rPr>
              <a:t>Evaluate examples</a:t>
            </a:r>
            <a:endParaRPr lang="en-US" sz="1800" dirty="0" smtClean="0">
              <a:latin typeface="Calibri"/>
            </a:endParaRPr>
          </a:p>
        </p:txBody>
      </p:sp>
      <p:sp>
        <p:nvSpPr>
          <p:cNvPr id="99" name="TextBox 98"/>
          <p:cNvSpPr txBox="1"/>
          <p:nvPr/>
        </p:nvSpPr>
        <p:spPr>
          <a:xfrm>
            <a:off x="4380047" y="5486197"/>
            <a:ext cx="1819794" cy="646331"/>
          </a:xfrm>
          <a:prstGeom prst="rect">
            <a:avLst/>
          </a:prstGeom>
          <a:noFill/>
        </p:spPr>
        <p:txBody>
          <a:bodyPr wrap="none" rtlCol="0">
            <a:spAutoFit/>
          </a:bodyPr>
          <a:lstStyle/>
          <a:p>
            <a:pPr algn="l" fontAlgn="auto">
              <a:spcBef>
                <a:spcPts val="0"/>
              </a:spcBef>
              <a:spcAft>
                <a:spcPts val="0"/>
              </a:spcAft>
            </a:pPr>
            <a:r>
              <a:rPr lang="en-GB" sz="1800" dirty="0" smtClean="0">
                <a:latin typeface="Calibri"/>
              </a:rPr>
              <a:t>Focus on specific </a:t>
            </a:r>
          </a:p>
          <a:p>
            <a:pPr algn="l" fontAlgn="auto">
              <a:spcBef>
                <a:spcPts val="0"/>
              </a:spcBef>
              <a:spcAft>
                <a:spcPts val="0"/>
              </a:spcAft>
            </a:pPr>
            <a:r>
              <a:rPr lang="en-GB" sz="1800" dirty="0" smtClean="0">
                <a:latin typeface="Calibri"/>
              </a:rPr>
              <a:t>Current needs</a:t>
            </a:r>
            <a:endParaRPr lang="en-US" sz="1800" dirty="0" smtClean="0">
              <a:latin typeface="Calibri"/>
            </a:endParaRPr>
          </a:p>
        </p:txBody>
      </p:sp>
      <p:sp>
        <p:nvSpPr>
          <p:cNvPr id="100" name="TextBox 99"/>
          <p:cNvSpPr txBox="1"/>
          <p:nvPr/>
        </p:nvSpPr>
        <p:spPr>
          <a:xfrm>
            <a:off x="1925696" y="4222744"/>
            <a:ext cx="1589023" cy="923330"/>
          </a:xfrm>
          <a:prstGeom prst="rect">
            <a:avLst/>
          </a:prstGeom>
          <a:noFill/>
        </p:spPr>
        <p:txBody>
          <a:bodyPr wrap="square" rtlCol="0">
            <a:spAutoFit/>
          </a:bodyPr>
          <a:lstStyle/>
          <a:p>
            <a:pPr fontAlgn="auto">
              <a:spcBef>
                <a:spcPts val="0"/>
              </a:spcBef>
              <a:spcAft>
                <a:spcPts val="0"/>
              </a:spcAft>
            </a:pPr>
            <a:r>
              <a:rPr lang="en-GB" sz="1800" dirty="0" smtClean="0">
                <a:latin typeface="Calibri"/>
              </a:rPr>
              <a:t>Bounded by Practical constraints</a:t>
            </a:r>
            <a:endParaRPr lang="en-US" sz="1800" dirty="0" smtClean="0">
              <a:latin typeface="Calibri"/>
            </a:endParaRPr>
          </a:p>
        </p:txBody>
      </p:sp>
      <p:sp>
        <p:nvSpPr>
          <p:cNvPr id="101" name="TextBox 100"/>
          <p:cNvSpPr txBox="1"/>
          <p:nvPr/>
        </p:nvSpPr>
        <p:spPr>
          <a:xfrm>
            <a:off x="2069712" y="1930438"/>
            <a:ext cx="1589023" cy="646331"/>
          </a:xfrm>
          <a:prstGeom prst="rect">
            <a:avLst/>
          </a:prstGeom>
          <a:noFill/>
        </p:spPr>
        <p:txBody>
          <a:bodyPr wrap="square" rtlCol="0">
            <a:spAutoFit/>
          </a:bodyPr>
          <a:lstStyle/>
          <a:p>
            <a:pPr fontAlgn="auto">
              <a:spcBef>
                <a:spcPts val="0"/>
              </a:spcBef>
              <a:spcAft>
                <a:spcPts val="0"/>
              </a:spcAft>
            </a:pPr>
            <a:r>
              <a:rPr lang="en-GB" sz="1800" dirty="0" smtClean="0">
                <a:latin typeface="Calibri"/>
              </a:rPr>
              <a:t>Extract Insights</a:t>
            </a:r>
            <a:endParaRPr lang="en-US" sz="1800" dirty="0" smtClean="0">
              <a:latin typeface="Calibri"/>
            </a:endParaRPr>
          </a:p>
        </p:txBody>
      </p:sp>
      <p:cxnSp>
        <p:nvCxnSpPr>
          <p:cNvPr id="102" name="Straight Arrow Connector 101"/>
          <p:cNvCxnSpPr/>
          <p:nvPr/>
        </p:nvCxnSpPr>
        <p:spPr>
          <a:xfrm>
            <a:off x="3371938" y="2271868"/>
            <a:ext cx="1008112" cy="166764"/>
          </a:xfrm>
          <a:prstGeom prst="straightConnector1">
            <a:avLst/>
          </a:prstGeom>
          <a:noFill/>
          <a:ln w="9525" cap="flat" cmpd="sng" algn="ctr">
            <a:solidFill>
              <a:srgbClr val="000000"/>
            </a:solidFill>
            <a:prstDash val="solid"/>
            <a:tailEnd type="arrow"/>
          </a:ln>
          <a:effectLst/>
        </p:spPr>
      </p:cxnSp>
      <p:cxnSp>
        <p:nvCxnSpPr>
          <p:cNvPr id="103" name="Straight Arrow Connector 102"/>
          <p:cNvCxnSpPr/>
          <p:nvPr/>
        </p:nvCxnSpPr>
        <p:spPr>
          <a:xfrm>
            <a:off x="3371939" y="2271868"/>
            <a:ext cx="504056" cy="522662"/>
          </a:xfrm>
          <a:prstGeom prst="straightConnector1">
            <a:avLst/>
          </a:prstGeom>
          <a:noFill/>
          <a:ln w="9525" cap="flat" cmpd="sng" algn="ctr">
            <a:solidFill>
              <a:srgbClr val="000000"/>
            </a:solidFill>
            <a:prstDash val="solid"/>
            <a:tailEnd type="arrow"/>
          </a:ln>
          <a:effectLst/>
        </p:spPr>
      </p:cxnSp>
      <p:cxnSp>
        <p:nvCxnSpPr>
          <p:cNvPr id="104" name="Straight Arrow Connector 103"/>
          <p:cNvCxnSpPr/>
          <p:nvPr/>
        </p:nvCxnSpPr>
        <p:spPr>
          <a:xfrm>
            <a:off x="3371936" y="2271868"/>
            <a:ext cx="1171004" cy="522662"/>
          </a:xfrm>
          <a:prstGeom prst="straightConnector1">
            <a:avLst/>
          </a:prstGeom>
          <a:noFill/>
          <a:ln w="9525" cap="flat" cmpd="sng" algn="ctr">
            <a:solidFill>
              <a:srgbClr val="000000"/>
            </a:solidFill>
            <a:prstDash val="solid"/>
            <a:tailEnd type="arrow"/>
          </a:ln>
          <a:effectLst/>
        </p:spPr>
      </p:cxnSp>
      <p:cxnSp>
        <p:nvCxnSpPr>
          <p:cNvPr id="105" name="Straight Arrow Connector 104"/>
          <p:cNvCxnSpPr/>
          <p:nvPr/>
        </p:nvCxnSpPr>
        <p:spPr>
          <a:xfrm flipV="1">
            <a:off x="3371938" y="3874651"/>
            <a:ext cx="1008112" cy="671252"/>
          </a:xfrm>
          <a:prstGeom prst="straightConnector1">
            <a:avLst/>
          </a:prstGeom>
          <a:noFill/>
          <a:ln w="9525" cap="flat" cmpd="sng" algn="ctr">
            <a:solidFill>
              <a:srgbClr val="000000"/>
            </a:solidFill>
            <a:prstDash val="solid"/>
            <a:tailEnd type="arrow"/>
          </a:ln>
          <a:effectLst/>
        </p:spPr>
      </p:cxnSp>
      <p:cxnSp>
        <p:nvCxnSpPr>
          <p:cNvPr id="106" name="Straight Arrow Connector 105"/>
          <p:cNvCxnSpPr/>
          <p:nvPr/>
        </p:nvCxnSpPr>
        <p:spPr>
          <a:xfrm flipV="1">
            <a:off x="3352779" y="3874651"/>
            <a:ext cx="604659" cy="641760"/>
          </a:xfrm>
          <a:prstGeom prst="straightConnector1">
            <a:avLst/>
          </a:prstGeom>
          <a:noFill/>
          <a:ln w="9525" cap="flat" cmpd="sng" algn="ctr">
            <a:solidFill>
              <a:srgbClr val="000000"/>
            </a:solidFill>
            <a:prstDash val="solid"/>
            <a:tailEnd type="arrow"/>
          </a:ln>
          <a:effectLst/>
        </p:spPr>
      </p:cxnSp>
      <p:cxnSp>
        <p:nvCxnSpPr>
          <p:cNvPr id="107" name="Straight Arrow Connector 106"/>
          <p:cNvCxnSpPr/>
          <p:nvPr/>
        </p:nvCxnSpPr>
        <p:spPr>
          <a:xfrm flipV="1">
            <a:off x="3371936" y="4545916"/>
            <a:ext cx="762635" cy="34335"/>
          </a:xfrm>
          <a:prstGeom prst="straightConnector1">
            <a:avLst/>
          </a:prstGeom>
          <a:noFill/>
          <a:ln w="9525" cap="flat" cmpd="sng" algn="ctr">
            <a:solidFill>
              <a:srgbClr val="000000"/>
            </a:solidFill>
            <a:prstDash val="solid"/>
            <a:tailEnd type="arrow"/>
          </a:ln>
          <a:effectLst/>
        </p:spPr>
      </p:cxnSp>
      <p:cxnSp>
        <p:nvCxnSpPr>
          <p:cNvPr id="108" name="Straight Arrow Connector 107"/>
          <p:cNvCxnSpPr/>
          <p:nvPr/>
        </p:nvCxnSpPr>
        <p:spPr>
          <a:xfrm flipH="1" flipV="1">
            <a:off x="4851920" y="5063223"/>
            <a:ext cx="190242" cy="422962"/>
          </a:xfrm>
          <a:prstGeom prst="straightConnector1">
            <a:avLst/>
          </a:prstGeom>
          <a:noFill/>
          <a:ln w="9525" cap="flat" cmpd="sng" algn="ctr">
            <a:solidFill>
              <a:srgbClr val="000000"/>
            </a:solidFill>
            <a:prstDash val="solid"/>
            <a:tailEnd type="arrow"/>
          </a:ln>
          <a:effectLst/>
        </p:spPr>
      </p:cxnSp>
      <p:cxnSp>
        <p:nvCxnSpPr>
          <p:cNvPr id="109" name="Straight Arrow Connector 108"/>
          <p:cNvCxnSpPr/>
          <p:nvPr/>
        </p:nvCxnSpPr>
        <p:spPr>
          <a:xfrm flipH="1" flipV="1">
            <a:off x="5138281" y="4764917"/>
            <a:ext cx="5208" cy="735311"/>
          </a:xfrm>
          <a:prstGeom prst="straightConnector1">
            <a:avLst/>
          </a:prstGeom>
          <a:noFill/>
          <a:ln w="9525" cap="flat" cmpd="sng" algn="ctr">
            <a:solidFill>
              <a:srgbClr val="000000"/>
            </a:solidFill>
            <a:prstDash val="solid"/>
            <a:tailEnd type="arrow"/>
          </a:ln>
          <a:effectLst/>
        </p:spPr>
      </p:cxnSp>
      <p:cxnSp>
        <p:nvCxnSpPr>
          <p:cNvPr id="110" name="Straight Arrow Connector 109"/>
          <p:cNvCxnSpPr/>
          <p:nvPr/>
        </p:nvCxnSpPr>
        <p:spPr>
          <a:xfrm flipV="1">
            <a:off x="5316159" y="4345886"/>
            <a:ext cx="190561" cy="1140311"/>
          </a:xfrm>
          <a:prstGeom prst="straightConnector1">
            <a:avLst/>
          </a:prstGeom>
          <a:noFill/>
          <a:ln w="9525" cap="flat" cmpd="sng" algn="ctr">
            <a:solidFill>
              <a:srgbClr val="000000"/>
            </a:solidFill>
            <a:prstDash val="solid"/>
            <a:tailEnd type="arrow"/>
          </a:ln>
          <a:effectLst/>
        </p:spPr>
      </p:cxnSp>
      <p:cxnSp>
        <p:nvCxnSpPr>
          <p:cNvPr id="111" name="Straight Arrow Connector 110"/>
          <p:cNvCxnSpPr/>
          <p:nvPr/>
        </p:nvCxnSpPr>
        <p:spPr>
          <a:xfrm flipH="1" flipV="1">
            <a:off x="6900330" y="3874663"/>
            <a:ext cx="797302" cy="641761"/>
          </a:xfrm>
          <a:prstGeom prst="straightConnector1">
            <a:avLst/>
          </a:prstGeom>
          <a:noFill/>
          <a:ln w="9525" cap="flat" cmpd="sng" algn="ctr">
            <a:solidFill>
              <a:srgbClr val="000000"/>
            </a:solidFill>
            <a:prstDash val="solid"/>
            <a:tailEnd type="arrow"/>
          </a:ln>
          <a:effectLst/>
        </p:spPr>
      </p:cxnSp>
      <p:sp>
        <p:nvSpPr>
          <p:cNvPr id="112" name="TextBox 111"/>
          <p:cNvSpPr txBox="1"/>
          <p:nvPr/>
        </p:nvSpPr>
        <p:spPr>
          <a:xfrm>
            <a:off x="5316152" y="274256"/>
            <a:ext cx="1180580" cy="646331"/>
          </a:xfrm>
          <a:prstGeom prst="rect">
            <a:avLst/>
          </a:prstGeom>
          <a:noFill/>
        </p:spPr>
        <p:txBody>
          <a:bodyPr wrap="none" rtlCol="0">
            <a:spAutoFit/>
          </a:bodyPr>
          <a:lstStyle/>
          <a:p>
            <a:pPr algn="l" fontAlgn="auto">
              <a:spcBef>
                <a:spcPts val="0"/>
              </a:spcBef>
              <a:spcAft>
                <a:spcPts val="0"/>
              </a:spcAft>
            </a:pPr>
            <a:r>
              <a:rPr lang="en-GB" sz="1800" dirty="0" smtClean="0">
                <a:latin typeface="Calibri"/>
              </a:rPr>
              <a:t>Recognise </a:t>
            </a:r>
          </a:p>
          <a:p>
            <a:pPr algn="l" fontAlgn="auto">
              <a:spcBef>
                <a:spcPts val="0"/>
              </a:spcBef>
              <a:spcAft>
                <a:spcPts val="0"/>
              </a:spcAft>
            </a:pPr>
            <a:r>
              <a:rPr lang="en-GB" sz="1800" dirty="0" smtClean="0">
                <a:latin typeface="Calibri"/>
              </a:rPr>
              <a:t>Insights</a:t>
            </a:r>
            <a:endParaRPr lang="en-US" sz="1800" dirty="0" smtClean="0">
              <a:latin typeface="Calibri"/>
            </a:endParaRPr>
          </a:p>
        </p:txBody>
      </p:sp>
      <p:sp>
        <p:nvSpPr>
          <p:cNvPr id="113" name="TextBox 112"/>
          <p:cNvSpPr txBox="1"/>
          <p:nvPr/>
        </p:nvSpPr>
        <p:spPr>
          <a:xfrm>
            <a:off x="7601901" y="1540610"/>
            <a:ext cx="2422330" cy="646331"/>
          </a:xfrm>
          <a:prstGeom prst="rect">
            <a:avLst/>
          </a:prstGeom>
          <a:noFill/>
        </p:spPr>
        <p:txBody>
          <a:bodyPr wrap="none" rtlCol="0">
            <a:spAutoFit/>
          </a:bodyPr>
          <a:lstStyle/>
          <a:p>
            <a:pPr algn="l" fontAlgn="auto">
              <a:spcBef>
                <a:spcPts val="0"/>
              </a:spcBef>
              <a:spcAft>
                <a:spcPts val="0"/>
              </a:spcAft>
            </a:pPr>
            <a:r>
              <a:rPr lang="en-GB" sz="1800" dirty="0" smtClean="0">
                <a:latin typeface="Calibri"/>
              </a:rPr>
              <a:t>Evaluate Standards and </a:t>
            </a:r>
          </a:p>
          <a:p>
            <a:pPr algn="l" fontAlgn="auto">
              <a:spcBef>
                <a:spcPts val="0"/>
              </a:spcBef>
              <a:spcAft>
                <a:spcPts val="0"/>
              </a:spcAft>
            </a:pPr>
            <a:r>
              <a:rPr lang="en-GB" sz="1800" dirty="0" smtClean="0">
                <a:latin typeface="Calibri"/>
              </a:rPr>
              <a:t>best practices</a:t>
            </a:r>
            <a:endParaRPr lang="en-US" sz="1800" dirty="0" smtClean="0">
              <a:latin typeface="Calibri"/>
            </a:endParaRPr>
          </a:p>
        </p:txBody>
      </p:sp>
      <p:cxnSp>
        <p:nvCxnSpPr>
          <p:cNvPr id="114" name="Straight Arrow Connector 113"/>
          <p:cNvCxnSpPr>
            <a:stCxn id="113" idx="1"/>
          </p:cNvCxnSpPr>
          <p:nvPr/>
        </p:nvCxnSpPr>
        <p:spPr>
          <a:xfrm flipH="1">
            <a:off x="6524193" y="1863776"/>
            <a:ext cx="1077708" cy="925438"/>
          </a:xfrm>
          <a:prstGeom prst="straightConnector1">
            <a:avLst/>
          </a:prstGeom>
          <a:noFill/>
          <a:ln w="9525" cap="flat" cmpd="sng" algn="ctr">
            <a:solidFill>
              <a:srgbClr val="000000"/>
            </a:solidFill>
            <a:prstDash val="solid"/>
            <a:tailEnd type="arrow"/>
          </a:ln>
          <a:effectLst/>
        </p:spPr>
      </p:cxnSp>
      <p:cxnSp>
        <p:nvCxnSpPr>
          <p:cNvPr id="115" name="Straight Arrow Connector 114"/>
          <p:cNvCxnSpPr/>
          <p:nvPr/>
        </p:nvCxnSpPr>
        <p:spPr>
          <a:xfrm flipH="1">
            <a:off x="7220884" y="2002442"/>
            <a:ext cx="393437" cy="484216"/>
          </a:xfrm>
          <a:prstGeom prst="straightConnector1">
            <a:avLst/>
          </a:prstGeom>
          <a:noFill/>
          <a:ln w="9525" cap="flat" cmpd="sng" algn="ctr">
            <a:solidFill>
              <a:srgbClr val="000000"/>
            </a:solidFill>
            <a:prstDash val="solid"/>
            <a:tailEnd type="arrow"/>
          </a:ln>
          <a:effectLst/>
        </p:spPr>
      </p:cxnSp>
      <p:cxnSp>
        <p:nvCxnSpPr>
          <p:cNvPr id="116" name="Straight Arrow Connector 115"/>
          <p:cNvCxnSpPr>
            <a:stCxn id="97" idx="1"/>
          </p:cNvCxnSpPr>
          <p:nvPr/>
        </p:nvCxnSpPr>
        <p:spPr>
          <a:xfrm flipH="1">
            <a:off x="6144694" y="2356223"/>
            <a:ext cx="2069316" cy="798348"/>
          </a:xfrm>
          <a:prstGeom prst="straightConnector1">
            <a:avLst/>
          </a:prstGeom>
          <a:noFill/>
          <a:ln w="9525" cap="flat" cmpd="sng" algn="ctr">
            <a:solidFill>
              <a:srgbClr val="000000"/>
            </a:solidFill>
            <a:prstDash val="solid"/>
            <a:tailEnd type="arrow"/>
          </a:ln>
          <a:effectLst/>
        </p:spPr>
      </p:cxnSp>
      <p:cxnSp>
        <p:nvCxnSpPr>
          <p:cNvPr id="117" name="Straight Arrow Connector 116"/>
          <p:cNvCxnSpPr>
            <a:stCxn id="112" idx="2"/>
          </p:cNvCxnSpPr>
          <p:nvPr/>
        </p:nvCxnSpPr>
        <p:spPr>
          <a:xfrm flipH="1">
            <a:off x="5612086" y="920587"/>
            <a:ext cx="294356" cy="774304"/>
          </a:xfrm>
          <a:prstGeom prst="straightConnector1">
            <a:avLst/>
          </a:prstGeom>
          <a:noFill/>
          <a:ln w="9525" cap="flat" cmpd="sng" algn="ctr">
            <a:solidFill>
              <a:srgbClr val="000000"/>
            </a:solidFill>
            <a:prstDash val="solid"/>
            <a:tailEnd type="arrow"/>
          </a:ln>
          <a:effectLst/>
        </p:spPr>
      </p:cxnSp>
      <p:cxnSp>
        <p:nvCxnSpPr>
          <p:cNvPr id="118" name="Straight Arrow Connector 117"/>
          <p:cNvCxnSpPr>
            <a:stCxn id="112" idx="2"/>
          </p:cNvCxnSpPr>
          <p:nvPr/>
        </p:nvCxnSpPr>
        <p:spPr>
          <a:xfrm>
            <a:off x="5906442" y="920587"/>
            <a:ext cx="238250" cy="699206"/>
          </a:xfrm>
          <a:prstGeom prst="straightConnector1">
            <a:avLst/>
          </a:prstGeom>
          <a:noFill/>
          <a:ln w="9525" cap="flat" cmpd="sng" algn="ctr">
            <a:solidFill>
              <a:srgbClr val="000000"/>
            </a:solidFill>
            <a:prstDash val="solid"/>
            <a:tailEnd type="arrow"/>
          </a:ln>
          <a:effectLst/>
        </p:spPr>
      </p:cxnSp>
      <p:cxnSp>
        <p:nvCxnSpPr>
          <p:cNvPr id="119" name="Straight Arrow Connector 118"/>
          <p:cNvCxnSpPr>
            <a:stCxn id="112" idx="2"/>
          </p:cNvCxnSpPr>
          <p:nvPr/>
        </p:nvCxnSpPr>
        <p:spPr>
          <a:xfrm flipH="1">
            <a:off x="5705512" y="920587"/>
            <a:ext cx="200930" cy="1434670"/>
          </a:xfrm>
          <a:prstGeom prst="straightConnector1">
            <a:avLst/>
          </a:prstGeom>
          <a:noFill/>
          <a:ln w="9525" cap="flat" cmpd="sng" algn="ctr">
            <a:solidFill>
              <a:srgbClr val="000000"/>
            </a:solidFill>
            <a:prstDash val="solid"/>
            <a:tailEnd type="arrow"/>
          </a:ln>
          <a:effectLst/>
        </p:spPr>
      </p:cxnSp>
      <p:cxnSp>
        <p:nvCxnSpPr>
          <p:cNvPr id="120" name="Straight Arrow Connector 119"/>
          <p:cNvCxnSpPr/>
          <p:nvPr/>
        </p:nvCxnSpPr>
        <p:spPr>
          <a:xfrm flipH="1">
            <a:off x="6605984" y="1179422"/>
            <a:ext cx="196758" cy="498367"/>
          </a:xfrm>
          <a:prstGeom prst="straightConnector1">
            <a:avLst/>
          </a:prstGeom>
          <a:noFill/>
          <a:ln w="9525" cap="flat" cmpd="sng" algn="ctr">
            <a:solidFill>
              <a:srgbClr val="000000"/>
            </a:solidFill>
            <a:prstDash val="solid"/>
            <a:tailEnd type="arrow"/>
          </a:ln>
          <a:effectLst/>
        </p:spPr>
      </p:cxnSp>
      <p:cxnSp>
        <p:nvCxnSpPr>
          <p:cNvPr id="121" name="Straight Arrow Connector 120"/>
          <p:cNvCxnSpPr/>
          <p:nvPr/>
        </p:nvCxnSpPr>
        <p:spPr>
          <a:xfrm flipH="1">
            <a:off x="6144693" y="1179410"/>
            <a:ext cx="559671" cy="723126"/>
          </a:xfrm>
          <a:prstGeom prst="straightConnector1">
            <a:avLst/>
          </a:prstGeom>
          <a:noFill/>
          <a:ln w="9525" cap="flat" cmpd="sng" algn="ctr">
            <a:solidFill>
              <a:srgbClr val="000000"/>
            </a:solidFill>
            <a:prstDash val="solid"/>
            <a:tailEnd type="arrow"/>
          </a:ln>
          <a:effectLst/>
        </p:spPr>
      </p:cxnSp>
      <p:cxnSp>
        <p:nvCxnSpPr>
          <p:cNvPr id="122" name="Straight Arrow Connector 121"/>
          <p:cNvCxnSpPr>
            <a:stCxn id="98" idx="1"/>
          </p:cNvCxnSpPr>
          <p:nvPr/>
        </p:nvCxnSpPr>
        <p:spPr>
          <a:xfrm flipH="1">
            <a:off x="7187907" y="4580239"/>
            <a:ext cx="509722" cy="0"/>
          </a:xfrm>
          <a:prstGeom prst="straightConnector1">
            <a:avLst/>
          </a:prstGeom>
          <a:noFill/>
          <a:ln w="9525" cap="flat" cmpd="sng" algn="ctr">
            <a:solidFill>
              <a:srgbClr val="000000"/>
            </a:solidFill>
            <a:prstDash val="solid"/>
            <a:tailEnd type="arrow"/>
          </a:ln>
          <a:effectLst/>
        </p:spPr>
      </p:cxnSp>
      <p:sp>
        <p:nvSpPr>
          <p:cNvPr id="123" name="Right Arrow 122"/>
          <p:cNvSpPr/>
          <p:nvPr/>
        </p:nvSpPr>
        <p:spPr>
          <a:xfrm>
            <a:off x="3675863" y="1179410"/>
            <a:ext cx="1262277" cy="440376"/>
          </a:xfrm>
          <a:prstGeom prst="rightArrow">
            <a:avLst/>
          </a:prstGeom>
          <a:solidFill>
            <a:srgbClr val="FFFFFF"/>
          </a:solidFill>
          <a:ln w="25400" cap="flat" cmpd="sng" algn="ctr">
            <a:solidFill>
              <a:srgbClr val="FFFFFF">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Calibri"/>
              </a:rPr>
              <a:t>Raw Reality</a:t>
            </a:r>
            <a:endParaRPr kumimoji="0" lang="en-US" sz="1200" b="0" i="0" u="none" strike="noStrike" kern="0" cap="none" spc="0" normalizeH="0" baseline="0" noProof="0" dirty="0" smtClean="0">
              <a:ln>
                <a:noFill/>
              </a:ln>
              <a:solidFill>
                <a:srgbClr val="FF0000"/>
              </a:solidFill>
              <a:effectLst/>
              <a:uLnTx/>
              <a:uFillTx/>
              <a:latin typeface="Calibri"/>
            </a:endParaRPr>
          </a:p>
        </p:txBody>
      </p:sp>
      <p:sp>
        <p:nvSpPr>
          <p:cNvPr id="124" name="TextBox 123"/>
          <p:cNvSpPr txBox="1"/>
          <p:nvPr/>
        </p:nvSpPr>
        <p:spPr>
          <a:xfrm>
            <a:off x="1709671" y="2746335"/>
            <a:ext cx="1368153" cy="1077218"/>
          </a:xfrm>
          <a:prstGeom prst="rect">
            <a:avLst/>
          </a:prstGeom>
          <a:noFill/>
          <a:ln>
            <a:solidFill>
              <a:srgbClr val="7030A0"/>
            </a:solidFill>
          </a:ln>
        </p:spPr>
        <p:txBody>
          <a:bodyPr wrap="square" rtlCol="0">
            <a:spAutoFit/>
          </a:bodyPr>
          <a:lstStyle/>
          <a:p>
            <a:pPr fontAlgn="auto">
              <a:spcBef>
                <a:spcPts val="0"/>
              </a:spcBef>
              <a:spcAft>
                <a:spcPts val="0"/>
              </a:spcAft>
            </a:pPr>
            <a:r>
              <a:rPr lang="en-GB" sz="1600" dirty="0" smtClean="0">
                <a:solidFill>
                  <a:srgbClr val="7030A0"/>
                </a:solidFill>
                <a:latin typeface="Calibri"/>
              </a:rPr>
              <a:t>Prototyping</a:t>
            </a:r>
          </a:p>
          <a:p>
            <a:pPr fontAlgn="auto">
              <a:spcBef>
                <a:spcPts val="0"/>
              </a:spcBef>
              <a:spcAft>
                <a:spcPts val="0"/>
              </a:spcAft>
            </a:pPr>
            <a:r>
              <a:rPr lang="en-GB" sz="1600" dirty="0" err="1" smtClean="0">
                <a:solidFill>
                  <a:srgbClr val="7030A0"/>
                </a:solidFill>
                <a:latin typeface="Calibri"/>
              </a:rPr>
              <a:t>Hackfests</a:t>
            </a:r>
            <a:endParaRPr lang="en-GB" sz="1600" dirty="0" smtClean="0">
              <a:solidFill>
                <a:srgbClr val="7030A0"/>
              </a:solidFill>
              <a:latin typeface="Calibri"/>
            </a:endParaRPr>
          </a:p>
          <a:p>
            <a:pPr fontAlgn="auto">
              <a:spcBef>
                <a:spcPts val="0"/>
              </a:spcBef>
              <a:spcAft>
                <a:spcPts val="0"/>
              </a:spcAft>
            </a:pPr>
            <a:r>
              <a:rPr lang="en-GB" sz="1600" dirty="0" err="1" smtClean="0">
                <a:solidFill>
                  <a:srgbClr val="7030A0"/>
                </a:solidFill>
                <a:latin typeface="Calibri"/>
              </a:rPr>
              <a:t>Plugfest</a:t>
            </a:r>
            <a:endParaRPr lang="en-GB" sz="1600" dirty="0" smtClean="0">
              <a:solidFill>
                <a:srgbClr val="7030A0"/>
              </a:solidFill>
              <a:latin typeface="Calibri"/>
            </a:endParaRPr>
          </a:p>
          <a:p>
            <a:pPr fontAlgn="auto">
              <a:spcBef>
                <a:spcPts val="0"/>
              </a:spcBef>
              <a:spcAft>
                <a:spcPts val="0"/>
              </a:spcAft>
            </a:pPr>
            <a:r>
              <a:rPr lang="en-GB" sz="1600" dirty="0" smtClean="0">
                <a:solidFill>
                  <a:srgbClr val="7030A0"/>
                </a:solidFill>
                <a:latin typeface="Calibri"/>
              </a:rPr>
              <a:t>Product</a:t>
            </a:r>
            <a:endParaRPr lang="en-US" sz="1600" dirty="0" smtClean="0">
              <a:solidFill>
                <a:srgbClr val="7030A0"/>
              </a:solidFill>
              <a:latin typeface="Calibri"/>
            </a:endParaRPr>
          </a:p>
        </p:txBody>
      </p:sp>
      <p:sp>
        <p:nvSpPr>
          <p:cNvPr id="125" name="TextBox 124"/>
          <p:cNvSpPr txBox="1"/>
          <p:nvPr/>
        </p:nvSpPr>
        <p:spPr>
          <a:xfrm>
            <a:off x="7907605" y="2598849"/>
            <a:ext cx="2226998" cy="1815882"/>
          </a:xfrm>
          <a:prstGeom prst="rect">
            <a:avLst/>
          </a:prstGeom>
          <a:noFill/>
          <a:ln>
            <a:solidFill>
              <a:srgbClr val="7030A0"/>
            </a:solidFill>
          </a:ln>
        </p:spPr>
        <p:txBody>
          <a:bodyPr wrap="square" rtlCol="0">
            <a:spAutoFit/>
          </a:bodyPr>
          <a:lstStyle/>
          <a:p>
            <a:pPr fontAlgn="auto">
              <a:spcBef>
                <a:spcPts val="0"/>
              </a:spcBef>
              <a:spcAft>
                <a:spcPts val="0"/>
              </a:spcAft>
            </a:pPr>
            <a:r>
              <a:rPr lang="en-GB" sz="1600" dirty="0" smtClean="0">
                <a:solidFill>
                  <a:srgbClr val="7030A0"/>
                </a:solidFill>
                <a:latin typeface="Calibri"/>
              </a:rPr>
              <a:t>Implementation Specific</a:t>
            </a:r>
          </a:p>
          <a:p>
            <a:pPr fontAlgn="auto">
              <a:spcBef>
                <a:spcPts val="0"/>
              </a:spcBef>
              <a:spcAft>
                <a:spcPts val="0"/>
              </a:spcAft>
            </a:pPr>
            <a:r>
              <a:rPr lang="en-GB" sz="1600" dirty="0" smtClean="0">
                <a:solidFill>
                  <a:srgbClr val="7030A0"/>
                </a:solidFill>
                <a:latin typeface="Calibri"/>
              </a:rPr>
              <a:t>Domain</a:t>
            </a:r>
          </a:p>
          <a:p>
            <a:pPr fontAlgn="auto">
              <a:spcBef>
                <a:spcPts val="0"/>
              </a:spcBef>
              <a:spcAft>
                <a:spcPts val="0"/>
              </a:spcAft>
            </a:pPr>
            <a:r>
              <a:rPr lang="en-GB" sz="1600" dirty="0" smtClean="0">
                <a:solidFill>
                  <a:srgbClr val="7030A0"/>
                </a:solidFill>
                <a:latin typeface="Calibri"/>
              </a:rPr>
              <a:t>Application Specific</a:t>
            </a:r>
          </a:p>
          <a:p>
            <a:pPr fontAlgn="auto">
              <a:spcBef>
                <a:spcPts val="0"/>
              </a:spcBef>
              <a:spcAft>
                <a:spcPts val="0"/>
              </a:spcAft>
            </a:pPr>
            <a:r>
              <a:rPr lang="en-GB" sz="1600" dirty="0" smtClean="0">
                <a:solidFill>
                  <a:srgbClr val="7030A0"/>
                </a:solidFill>
                <a:latin typeface="Calibri"/>
              </a:rPr>
              <a:t>Mappings</a:t>
            </a:r>
          </a:p>
          <a:p>
            <a:pPr fontAlgn="auto">
              <a:spcBef>
                <a:spcPts val="0"/>
              </a:spcBef>
              <a:spcAft>
                <a:spcPts val="0"/>
              </a:spcAft>
            </a:pPr>
            <a:r>
              <a:rPr lang="en-GB" sz="1600" dirty="0" smtClean="0">
                <a:solidFill>
                  <a:srgbClr val="7030A0"/>
                </a:solidFill>
                <a:latin typeface="Calibri"/>
              </a:rPr>
              <a:t>Example</a:t>
            </a:r>
          </a:p>
          <a:p>
            <a:pPr fontAlgn="auto">
              <a:spcBef>
                <a:spcPts val="0"/>
              </a:spcBef>
              <a:spcAft>
                <a:spcPts val="0"/>
              </a:spcAft>
            </a:pPr>
            <a:r>
              <a:rPr lang="en-GB" sz="1600" dirty="0" smtClean="0">
                <a:solidFill>
                  <a:srgbClr val="7030A0"/>
                </a:solidFill>
                <a:latin typeface="Calibri"/>
              </a:rPr>
              <a:t>Architecture</a:t>
            </a:r>
          </a:p>
          <a:p>
            <a:pPr fontAlgn="auto">
              <a:spcBef>
                <a:spcPts val="0"/>
              </a:spcBef>
              <a:spcAft>
                <a:spcPts val="0"/>
              </a:spcAft>
            </a:pPr>
            <a:r>
              <a:rPr lang="en-GB" sz="1600" dirty="0" smtClean="0">
                <a:solidFill>
                  <a:srgbClr val="7030A0"/>
                </a:solidFill>
                <a:latin typeface="Calibri"/>
              </a:rPr>
              <a:t>Patterns</a:t>
            </a:r>
            <a:endParaRPr lang="en-US" sz="1600" dirty="0" smtClean="0">
              <a:solidFill>
                <a:srgbClr val="7030A0"/>
              </a:solidFill>
              <a:latin typeface="Calibri"/>
            </a:endParaRPr>
          </a:p>
        </p:txBody>
      </p:sp>
      <p:cxnSp>
        <p:nvCxnSpPr>
          <p:cNvPr id="126" name="Straight Arrow Connector 125"/>
          <p:cNvCxnSpPr/>
          <p:nvPr/>
        </p:nvCxnSpPr>
        <p:spPr>
          <a:xfrm flipH="1">
            <a:off x="7442772" y="2356223"/>
            <a:ext cx="771245" cy="220542"/>
          </a:xfrm>
          <a:prstGeom prst="straightConnector1">
            <a:avLst/>
          </a:prstGeom>
          <a:noFill/>
          <a:ln w="9525" cap="flat" cmpd="sng" algn="ctr">
            <a:solidFill>
              <a:srgbClr val="000000"/>
            </a:solidFill>
            <a:prstDash val="solid"/>
            <a:tailEnd type="arrow"/>
          </a:ln>
          <a:effectLst/>
        </p:spPr>
      </p:cxnSp>
      <p:sp>
        <p:nvSpPr>
          <p:cNvPr id="127" name="TextBox 126"/>
          <p:cNvSpPr txBox="1"/>
          <p:nvPr/>
        </p:nvSpPr>
        <p:spPr>
          <a:xfrm>
            <a:off x="1409601" y="5235435"/>
            <a:ext cx="2909228" cy="1200329"/>
          </a:xfrm>
          <a:prstGeom prst="rect">
            <a:avLst/>
          </a:prstGeom>
          <a:noFill/>
        </p:spPr>
        <p:txBody>
          <a:bodyPr wrap="square" rtlCol="0">
            <a:spAutoFit/>
          </a:bodyPr>
          <a:lstStyle/>
          <a:p>
            <a:pPr algn="l" fontAlgn="auto">
              <a:spcBef>
                <a:spcPts val="0"/>
              </a:spcBef>
              <a:spcAft>
                <a:spcPts val="0"/>
              </a:spcAft>
            </a:pPr>
            <a:r>
              <a:rPr lang="en-GB" sz="1800" dirty="0" smtClean="0">
                <a:latin typeface="Calibri"/>
              </a:rPr>
              <a:t>Many overlaid asynchronous cycles at different phases with different lifecycle timeframes </a:t>
            </a:r>
            <a:endParaRPr lang="en-US" sz="1800" dirty="0" smtClean="0">
              <a:latin typeface="Calibri"/>
            </a:endParaRPr>
          </a:p>
        </p:txBody>
      </p:sp>
    </p:spTree>
    <p:extLst>
      <p:ext uri="{BB962C8B-B14F-4D97-AF65-F5344CB8AC3E}">
        <p14:creationId xmlns:p14="http://schemas.microsoft.com/office/powerpoint/2010/main" val="149484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6" grpId="0"/>
      <p:bldP spid="97" grpId="0"/>
      <p:bldP spid="98" grpId="0"/>
      <p:bldP spid="99" grpId="0"/>
      <p:bldP spid="100" grpId="0"/>
      <p:bldP spid="101" grpId="0"/>
      <p:bldP spid="112" grpId="0"/>
      <p:bldP spid="113" grpId="0"/>
      <p:bldP spid="123" grpId="0" animBg="1"/>
      <p:bldP spid="124" grpId="0" animBg="1"/>
      <p:bldP spid="125" grpId="0" animBg="1"/>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594943" y="152400"/>
            <a:ext cx="8204374" cy="609600"/>
          </a:xfrm>
        </p:spPr>
        <p:txBody>
          <a:bodyPr>
            <a:normAutofit/>
          </a:bodyPr>
          <a:lstStyle/>
          <a:p>
            <a:r>
              <a:rPr lang="en-GB" altLang="en-US" sz="2800" dirty="0" smtClean="0"/>
              <a:t>Key considerations (3/5)</a:t>
            </a:r>
          </a:p>
        </p:txBody>
      </p:sp>
      <p:sp>
        <p:nvSpPr>
          <p:cNvPr id="15362" name="Rectangle 3"/>
          <p:cNvSpPr>
            <a:spLocks noGrp="1"/>
          </p:cNvSpPr>
          <p:nvPr>
            <p:ph idx="1"/>
          </p:nvPr>
        </p:nvSpPr>
        <p:spPr>
          <a:xfrm>
            <a:off x="594360" y="1047464"/>
            <a:ext cx="10869737" cy="5184576"/>
          </a:xfrm>
        </p:spPr>
        <p:txBody>
          <a:bodyPr>
            <a:normAutofit fontScale="62500" lnSpcReduction="20000"/>
          </a:bodyPr>
          <a:lstStyle/>
          <a:p>
            <a:pPr marL="0" indent="0">
              <a:buNone/>
            </a:pPr>
            <a:r>
              <a:rPr lang="en-GB" altLang="en-US" sz="2700" b="1" dirty="0" smtClean="0">
                <a:solidFill>
                  <a:schemeClr val="accent3">
                    <a:lumMod val="60000"/>
                    <a:lumOff val="40000"/>
                  </a:schemeClr>
                </a:solidFill>
              </a:rPr>
              <a:t>How much should we formalize the activity of Information Modelling?</a:t>
            </a:r>
          </a:p>
          <a:p>
            <a:r>
              <a:rPr lang="en-GB" altLang="en-US" sz="2700" dirty="0" smtClean="0"/>
              <a:t>ONF has chosen to strongly formalize information models for both the essential problem and the interfaces using UML</a:t>
            </a:r>
          </a:p>
          <a:p>
            <a:pPr lvl="1"/>
            <a:r>
              <a:rPr lang="en-GB" altLang="en-US" sz="2400" dirty="0" smtClean="0"/>
              <a:t>It was concluded that complex </a:t>
            </a:r>
            <a:r>
              <a:rPr lang="en-GB" altLang="en-US" sz="2400" dirty="0" err="1" smtClean="0"/>
              <a:t>meshy</a:t>
            </a:r>
            <a:r>
              <a:rPr lang="en-GB" altLang="en-US" sz="2400" dirty="0" smtClean="0"/>
              <a:t> problems benefit from a strong model and that UML provides an appropriate environment</a:t>
            </a:r>
          </a:p>
          <a:p>
            <a:pPr lvl="1"/>
            <a:r>
              <a:rPr lang="en-GB" altLang="en-US" sz="2400" dirty="0" smtClean="0"/>
              <a:t>To formalize the model it is necessary to use suitable tooling and in ONF Papyrus (free open source Eclipse platform tool) has been chosen. Incidentally this is also used in ITU-T and MEF</a:t>
            </a:r>
          </a:p>
          <a:p>
            <a:pPr lvl="1"/>
            <a:r>
              <a:rPr lang="en-GB" altLang="en-US" sz="2400" dirty="0" smtClean="0"/>
              <a:t>Formalization means consistent application of UML and to ensure this guidelines have been developed</a:t>
            </a:r>
          </a:p>
          <a:p>
            <a:r>
              <a:rPr lang="en-GB" altLang="en-US" sz="2700" dirty="0" smtClean="0"/>
              <a:t>In general it is recommended that complex areas (and most actually turn out to be) should be modelled with UML. The ONF guidelines provide a good basis for Information Modelling in any complex problem space</a:t>
            </a:r>
          </a:p>
          <a:p>
            <a:pPr marL="0" indent="0">
              <a:buNone/>
            </a:pPr>
            <a:r>
              <a:rPr lang="en-GB" altLang="en-US" sz="2700" b="1" dirty="0" smtClean="0">
                <a:solidFill>
                  <a:schemeClr val="accent3">
                    <a:lumMod val="60000"/>
                    <a:lumOff val="40000"/>
                  </a:schemeClr>
                </a:solidFill>
              </a:rPr>
              <a:t>Who develops the Information Model, when and how?</a:t>
            </a:r>
          </a:p>
          <a:p>
            <a:r>
              <a:rPr lang="en-GB" altLang="en-US" sz="2700" dirty="0" smtClean="0"/>
              <a:t>ONF has chosen to set up an Information Modelling team to own the Core model on an on-going basis and to coordinate other modelling activities. There are also separate teams working on the interface models and on network technology enhancements</a:t>
            </a:r>
          </a:p>
          <a:p>
            <a:pPr lvl="1"/>
            <a:r>
              <a:rPr lang="en-GB" altLang="en-US" sz="2600" dirty="0" smtClean="0"/>
              <a:t>Interface development uses a pruning and refactoring approach to develop interface that allows loose coupling between the Core team and the Interface development teams</a:t>
            </a:r>
          </a:p>
          <a:p>
            <a:pPr lvl="1"/>
            <a:r>
              <a:rPr lang="en-GB" altLang="en-US" sz="2600" dirty="0" smtClean="0"/>
              <a:t>Modelling can occur in parallel in the various teams as each has been allocated a suitable branch in Git</a:t>
            </a:r>
          </a:p>
          <a:p>
            <a:pPr lvl="1"/>
            <a:r>
              <a:rPr lang="en-GB" altLang="en-US" sz="2600" dirty="0" smtClean="0"/>
              <a:t>The model ownership has been clearly demarked</a:t>
            </a:r>
          </a:p>
          <a:p>
            <a:r>
              <a:rPr lang="en-GB" altLang="en-US" sz="2900" dirty="0" smtClean="0"/>
              <a:t>In general it is recommended that an ownership approach that partitions the work to minimize dependencies is developed and for work on solutions similar to that of ONF an approach similar to that chosen in ONF is recommended</a:t>
            </a:r>
          </a:p>
          <a:p>
            <a:endParaRPr lang="en-GB" altLang="en-US" sz="2400" dirty="0" smtClean="0"/>
          </a:p>
          <a:p>
            <a:endParaRPr lang="en-GB" altLang="en-US" sz="2400" dirty="0" smtClean="0"/>
          </a:p>
        </p:txBody>
      </p:sp>
      <p:sp>
        <p:nvSpPr>
          <p:cNvPr id="4" name="Slide Number Placeholder 5"/>
          <p:cNvSpPr>
            <a:spLocks noGrp="1"/>
          </p:cNvSpPr>
          <p:nvPr>
            <p:ph type="sldNum" sz="quarter" idx="4294967295"/>
          </p:nvPr>
        </p:nvSpPr>
        <p:spPr>
          <a:xfrm>
            <a:off x="8420100" y="6352156"/>
            <a:ext cx="2773680" cy="365125"/>
          </a:xfrm>
          <a:prstGeom prst="rect">
            <a:avLst/>
          </a:prstGeom>
        </p:spPr>
        <p:txBody>
          <a:bodyPr vert="horz" lIns="91440" tIns="45720" rIns="91440" bIns="45720" rtlCol="0" anchor="b"/>
          <a:lstStyle>
            <a:lvl1pPr algn="r">
              <a:defRPr sz="1200" b="1">
                <a:solidFill>
                  <a:srgbClr val="FFFFFF"/>
                </a:solidFill>
              </a:defRPr>
            </a:lvl1pPr>
          </a:lstStyle>
          <a:p>
            <a:fld id="{95FB27F1-C2FE-E646-9E41-8F3092BBAFAE}" type="slidenum">
              <a:rPr lang="en-US" smtClean="0"/>
              <a:pPr/>
              <a:t>19</a:t>
            </a:fld>
            <a:endParaRPr lang="en-US" dirty="0"/>
          </a:p>
        </p:txBody>
      </p:sp>
    </p:spTree>
    <p:extLst>
      <p:ext uri="{BB962C8B-B14F-4D97-AF65-F5344CB8AC3E}">
        <p14:creationId xmlns:p14="http://schemas.microsoft.com/office/powerpoint/2010/main" val="213961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US" dirty="0"/>
          </a:p>
        </p:txBody>
      </p:sp>
      <p:sp>
        <p:nvSpPr>
          <p:cNvPr id="3" name="Content Placeholder 2"/>
          <p:cNvSpPr>
            <a:spLocks noGrp="1"/>
          </p:cNvSpPr>
          <p:nvPr>
            <p:ph idx="1"/>
          </p:nvPr>
        </p:nvSpPr>
        <p:spPr>
          <a:xfrm>
            <a:off x="594360" y="914400"/>
            <a:ext cx="10698480" cy="5029200"/>
          </a:xfrm>
        </p:spPr>
        <p:txBody>
          <a:bodyPr>
            <a:normAutofit/>
          </a:bodyPr>
          <a:lstStyle/>
          <a:p>
            <a:r>
              <a:rPr lang="en-US" dirty="0" smtClean="0"/>
              <a:t>Model overview</a:t>
            </a:r>
          </a:p>
          <a:p>
            <a:r>
              <a:rPr lang="en-US" dirty="0" smtClean="0"/>
              <a:t>Key insights</a:t>
            </a:r>
          </a:p>
          <a:p>
            <a:r>
              <a:rPr lang="en-US" dirty="0" smtClean="0"/>
              <a:t>Key advantages of ONF model approach </a:t>
            </a:r>
          </a:p>
          <a:p>
            <a:r>
              <a:rPr lang="en-US" dirty="0" smtClean="0"/>
              <a:t>Adoption of the ONF Common Information Model</a:t>
            </a:r>
          </a:p>
        </p:txBody>
      </p:sp>
      <p:sp>
        <p:nvSpPr>
          <p:cNvPr id="4" name="Slide Number Placeholder 2"/>
          <p:cNvSpPr>
            <a:spLocks noGrp="1"/>
          </p:cNvSpPr>
          <p:nvPr>
            <p:ph type="sldNum" sz="quarter" idx="12"/>
          </p:nvPr>
        </p:nvSpPr>
        <p:spPr>
          <a:xfrm>
            <a:off x="4556760" y="6356369"/>
            <a:ext cx="2773680" cy="365125"/>
          </a:xfrm>
        </p:spPr>
        <p:txBody>
          <a:bodyPr/>
          <a:lstStyle/>
          <a:p>
            <a:fld id="{95FB27F1-C2FE-E646-9E41-8F3092BBAFAE}" type="slidenum">
              <a:rPr lang="en-US" smtClean="0"/>
              <a:pPr/>
              <a:t>2</a:t>
            </a:fld>
            <a:endParaRPr lang="en-US" dirty="0"/>
          </a:p>
        </p:txBody>
      </p:sp>
    </p:spTree>
    <p:extLst>
      <p:ext uri="{BB962C8B-B14F-4D97-AF65-F5344CB8AC3E}">
        <p14:creationId xmlns:p14="http://schemas.microsoft.com/office/powerpoint/2010/main" val="354668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594943" y="152400"/>
            <a:ext cx="8204374" cy="609600"/>
          </a:xfrm>
        </p:spPr>
        <p:txBody>
          <a:bodyPr>
            <a:normAutofit/>
          </a:bodyPr>
          <a:lstStyle/>
          <a:p>
            <a:r>
              <a:rPr lang="en-GB" altLang="en-US" sz="2800" dirty="0" smtClean="0"/>
              <a:t>Key considerations (4/5)</a:t>
            </a:r>
          </a:p>
        </p:txBody>
      </p:sp>
      <p:sp>
        <p:nvSpPr>
          <p:cNvPr id="15362" name="Rectangle 3"/>
          <p:cNvSpPr>
            <a:spLocks noGrp="1"/>
          </p:cNvSpPr>
          <p:nvPr>
            <p:ph idx="1"/>
          </p:nvPr>
        </p:nvSpPr>
        <p:spPr>
          <a:xfrm>
            <a:off x="594360" y="1047464"/>
            <a:ext cx="10869737" cy="4743736"/>
          </a:xfrm>
        </p:spPr>
        <p:txBody>
          <a:bodyPr>
            <a:normAutofit fontScale="70000" lnSpcReduction="20000"/>
          </a:bodyPr>
          <a:lstStyle/>
          <a:p>
            <a:pPr marL="0" indent="0">
              <a:buNone/>
            </a:pPr>
            <a:r>
              <a:rPr lang="en-GB" altLang="en-US" sz="2700" b="1" dirty="0" smtClean="0">
                <a:solidFill>
                  <a:schemeClr val="accent3">
                    <a:lumMod val="60000"/>
                    <a:lumOff val="40000"/>
                  </a:schemeClr>
                </a:solidFill>
              </a:rPr>
              <a:t>Who uses the Information Model, when is it used and how?</a:t>
            </a:r>
          </a:p>
          <a:p>
            <a:r>
              <a:rPr lang="en-GB" altLang="en-US" sz="2700" dirty="0" smtClean="0"/>
              <a:t>In ONF the:</a:t>
            </a:r>
          </a:p>
          <a:p>
            <a:pPr lvl="1"/>
            <a:r>
              <a:rPr lang="en-GB" altLang="en-US" sz="2400" dirty="0" smtClean="0"/>
              <a:t>Core model is used when advancing the understanding of the problem space.</a:t>
            </a:r>
          </a:p>
          <a:p>
            <a:pPr lvl="2"/>
            <a:r>
              <a:rPr lang="en-GB" altLang="en-US" sz="2200" dirty="0" smtClean="0"/>
              <a:t>Development is done incrementally drawing from expertise and industry insight as well as from feedback from the interface work</a:t>
            </a:r>
          </a:p>
          <a:p>
            <a:pPr lvl="1"/>
            <a:r>
              <a:rPr lang="en-GB" altLang="en-US" sz="2400" dirty="0" smtClean="0"/>
              <a:t>Core model is used when developing interface definitions</a:t>
            </a:r>
          </a:p>
          <a:p>
            <a:pPr lvl="2"/>
            <a:r>
              <a:rPr lang="en-GB" altLang="en-US" sz="2200" dirty="0" smtClean="0"/>
              <a:t>As noted before by pruning and refactoring</a:t>
            </a:r>
          </a:p>
          <a:p>
            <a:pPr lvl="1"/>
            <a:r>
              <a:rPr lang="en-GB" altLang="en-US" sz="2400" dirty="0" smtClean="0"/>
              <a:t>Interface models are used when developing interface schemas (e.g. JSON or Yang)</a:t>
            </a:r>
          </a:p>
          <a:p>
            <a:pPr lvl="2"/>
            <a:r>
              <a:rPr lang="en-GB" altLang="en-US" sz="2200" dirty="0" smtClean="0"/>
              <a:t>Currently manual but to specific guidelines and aiming at automation</a:t>
            </a:r>
            <a:endParaRPr lang="en-GB" altLang="en-US" sz="2600" dirty="0" smtClean="0"/>
          </a:p>
          <a:p>
            <a:r>
              <a:rPr lang="en-GB" altLang="en-US" sz="2700" dirty="0" smtClean="0"/>
              <a:t>In general it is important that the role of each aspect of the model and the relationships between each aspect is explained well and understood. It is expected that a similar approach would be valid for any other body developing interfaces</a:t>
            </a:r>
            <a:endParaRPr lang="en-GB" altLang="en-US" sz="2500" dirty="0" smtClean="0"/>
          </a:p>
          <a:p>
            <a:pPr marL="0" indent="0">
              <a:buNone/>
            </a:pPr>
            <a:r>
              <a:rPr lang="en-GB" altLang="en-US" sz="2700" b="1" dirty="0" smtClean="0">
                <a:solidFill>
                  <a:schemeClr val="accent3">
                    <a:lumMod val="60000"/>
                    <a:lumOff val="40000"/>
                  </a:schemeClr>
                </a:solidFill>
              </a:rPr>
              <a:t>How should we represent the formalized Information Model?</a:t>
            </a:r>
          </a:p>
          <a:p>
            <a:r>
              <a:rPr lang="en-GB" altLang="en-US" sz="2700" dirty="0" smtClean="0"/>
              <a:t>The ONF model is provided in both a Papyrus UML model form and a document form. </a:t>
            </a:r>
          </a:p>
          <a:p>
            <a:pPr lvl="1"/>
            <a:r>
              <a:rPr lang="en-GB" altLang="en-US" sz="2400" dirty="0" smtClean="0"/>
              <a:t>It is supported by pictorial representations in a domain specific language</a:t>
            </a:r>
          </a:p>
          <a:p>
            <a:r>
              <a:rPr lang="en-GB" altLang="en-US" sz="2700" dirty="0" smtClean="0"/>
              <a:t>In general it is suspected that a similar approach of tooled model, documentation and supporting material would be applicable</a:t>
            </a:r>
          </a:p>
          <a:p>
            <a:pPr lvl="1"/>
            <a:endParaRPr lang="en-GB" altLang="en-US" sz="2400" dirty="0" smtClean="0"/>
          </a:p>
        </p:txBody>
      </p:sp>
      <p:sp>
        <p:nvSpPr>
          <p:cNvPr id="4" name="Slide Number Placeholder 5"/>
          <p:cNvSpPr>
            <a:spLocks noGrp="1"/>
          </p:cNvSpPr>
          <p:nvPr>
            <p:ph type="sldNum" sz="quarter" idx="4294967295"/>
          </p:nvPr>
        </p:nvSpPr>
        <p:spPr>
          <a:xfrm>
            <a:off x="8420100" y="6352156"/>
            <a:ext cx="2773680" cy="365125"/>
          </a:xfrm>
          <a:prstGeom prst="rect">
            <a:avLst/>
          </a:prstGeom>
        </p:spPr>
        <p:txBody>
          <a:bodyPr vert="horz" lIns="91440" tIns="45720" rIns="91440" bIns="45720" rtlCol="0" anchor="b"/>
          <a:lstStyle>
            <a:lvl1pPr algn="r">
              <a:defRPr sz="1200" b="1">
                <a:solidFill>
                  <a:srgbClr val="FFFFFF"/>
                </a:solidFill>
              </a:defRPr>
            </a:lvl1pPr>
          </a:lstStyle>
          <a:p>
            <a:fld id="{95FB27F1-C2FE-E646-9E41-8F3092BBAFAE}" type="slidenum">
              <a:rPr lang="en-US" smtClean="0"/>
              <a:pPr/>
              <a:t>20</a:t>
            </a:fld>
            <a:endParaRPr lang="en-US" dirty="0"/>
          </a:p>
        </p:txBody>
      </p:sp>
    </p:spTree>
    <p:extLst>
      <p:ext uri="{BB962C8B-B14F-4D97-AF65-F5344CB8AC3E}">
        <p14:creationId xmlns:p14="http://schemas.microsoft.com/office/powerpoint/2010/main" val="48435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594943" y="152400"/>
            <a:ext cx="8204374" cy="609600"/>
          </a:xfrm>
        </p:spPr>
        <p:txBody>
          <a:bodyPr>
            <a:normAutofit/>
          </a:bodyPr>
          <a:lstStyle/>
          <a:p>
            <a:r>
              <a:rPr lang="en-GB" altLang="en-US" sz="2800" dirty="0" smtClean="0"/>
              <a:t>Key considerations (5/5)</a:t>
            </a:r>
          </a:p>
        </p:txBody>
      </p:sp>
      <p:sp>
        <p:nvSpPr>
          <p:cNvPr id="15362" name="Rectangle 3"/>
          <p:cNvSpPr>
            <a:spLocks noGrp="1"/>
          </p:cNvSpPr>
          <p:nvPr>
            <p:ph idx="1"/>
          </p:nvPr>
        </p:nvSpPr>
        <p:spPr>
          <a:xfrm>
            <a:off x="594360" y="1047464"/>
            <a:ext cx="10869737" cy="5184576"/>
          </a:xfrm>
        </p:spPr>
        <p:txBody>
          <a:bodyPr>
            <a:normAutofit fontScale="62500" lnSpcReduction="20000"/>
          </a:bodyPr>
          <a:lstStyle/>
          <a:p>
            <a:pPr marL="0" indent="0">
              <a:buNone/>
            </a:pPr>
            <a:r>
              <a:rPr lang="en-GB" altLang="en-US" sz="3200" b="1" dirty="0">
                <a:solidFill>
                  <a:schemeClr val="accent3">
                    <a:lumMod val="60000"/>
                    <a:lumOff val="40000"/>
                  </a:schemeClr>
                </a:solidFill>
              </a:rPr>
              <a:t>How do we deal with variety, extensibility and change?</a:t>
            </a:r>
          </a:p>
          <a:p>
            <a:r>
              <a:rPr lang="en-GB" altLang="en-US" sz="2700" dirty="0" smtClean="0"/>
              <a:t>The ONF model uses several approaches:</a:t>
            </a:r>
          </a:p>
          <a:p>
            <a:pPr lvl="1"/>
            <a:r>
              <a:rPr lang="en-GB" altLang="en-US" sz="2500" dirty="0" smtClean="0"/>
              <a:t>The lifecycle of extensions/changes are indicated using the Lifecycle stereotypes</a:t>
            </a:r>
          </a:p>
          <a:p>
            <a:pPr lvl="2"/>
            <a:r>
              <a:rPr lang="en-GB" altLang="en-US" sz="2300" dirty="0" smtClean="0"/>
              <a:t>Changes are coordinated by the Information Model team with the aim of maintaining stability and  fostering convergence</a:t>
            </a:r>
          </a:p>
          <a:p>
            <a:pPr lvl="1"/>
            <a:r>
              <a:rPr lang="en-GB" altLang="en-US" sz="2500" dirty="0" smtClean="0"/>
              <a:t>Variety is allowed between views where it is driven by external need but each view needs to relate to the common core model</a:t>
            </a:r>
          </a:p>
          <a:p>
            <a:pPr lvl="1"/>
            <a:r>
              <a:rPr lang="en-GB" altLang="en-US" sz="2500" dirty="0" smtClean="0"/>
              <a:t>Network technology specific attributes are added in conditional packages by the network technology experts</a:t>
            </a:r>
          </a:p>
          <a:p>
            <a:pPr lvl="2"/>
            <a:r>
              <a:rPr lang="en-GB" altLang="en-US" sz="2300" dirty="0" smtClean="0"/>
              <a:t>There is a recognition that there is unnecessary variety between network technologies and there is work underway to help remove that variety</a:t>
            </a:r>
          </a:p>
          <a:p>
            <a:pPr lvl="1"/>
            <a:r>
              <a:rPr lang="en-GB" altLang="en-US" sz="2500" dirty="0" smtClean="0"/>
              <a:t>Coordination using git</a:t>
            </a:r>
          </a:p>
          <a:p>
            <a:pPr lvl="1"/>
            <a:r>
              <a:rPr lang="en-GB" altLang="en-US" sz="2500" dirty="0" smtClean="0"/>
              <a:t>It should be </a:t>
            </a:r>
            <a:r>
              <a:rPr lang="en-GB" altLang="en-US" sz="2500" dirty="0"/>
              <a:t>n</a:t>
            </a:r>
            <a:r>
              <a:rPr lang="en-GB" altLang="en-US" sz="2500" dirty="0" smtClean="0"/>
              <a:t>oted that the model is an on-going development</a:t>
            </a:r>
          </a:p>
          <a:p>
            <a:r>
              <a:rPr lang="en-GB" altLang="en-US" sz="2800" dirty="0" smtClean="0"/>
              <a:t>In general it is recommended that a similar approach with lifecycle stereotypes, model governance and partitioned ownership </a:t>
            </a:r>
            <a:r>
              <a:rPr lang="en-GB" altLang="en-US" sz="2800" dirty="0"/>
              <a:t>i</a:t>
            </a:r>
            <a:r>
              <a:rPr lang="en-GB" altLang="en-US" sz="2800" dirty="0" smtClean="0"/>
              <a:t>s followed</a:t>
            </a:r>
          </a:p>
          <a:p>
            <a:pPr marL="0" indent="0">
              <a:buNone/>
            </a:pPr>
            <a:r>
              <a:rPr lang="en-GB" altLang="en-US" sz="3200" b="1" dirty="0">
                <a:solidFill>
                  <a:schemeClr val="accent3">
                    <a:lumMod val="60000"/>
                    <a:lumOff val="40000"/>
                  </a:schemeClr>
                </a:solidFill>
              </a:rPr>
              <a:t>How many Information </a:t>
            </a:r>
            <a:r>
              <a:rPr lang="en-GB" altLang="en-US" sz="3200" b="1" dirty="0" smtClean="0">
                <a:solidFill>
                  <a:schemeClr val="accent3">
                    <a:lumMod val="60000"/>
                    <a:lumOff val="40000"/>
                  </a:schemeClr>
                </a:solidFill>
              </a:rPr>
              <a:t>Models?</a:t>
            </a:r>
            <a:endParaRPr lang="en-GB" altLang="en-US" sz="3200" b="1" dirty="0">
              <a:solidFill>
                <a:schemeClr val="accent3">
                  <a:lumMod val="60000"/>
                  <a:lumOff val="40000"/>
                </a:schemeClr>
              </a:solidFill>
            </a:endParaRPr>
          </a:p>
          <a:p>
            <a:r>
              <a:rPr lang="en-GB" sz="2700" dirty="0" smtClean="0"/>
              <a:t>ONF essentially have one model made of many model modules, some of which are stand-alone and could be considered as models in their own right</a:t>
            </a:r>
            <a:endParaRPr lang="en-GB" sz="2500" dirty="0"/>
          </a:p>
          <a:p>
            <a:pPr lvl="1"/>
            <a:r>
              <a:rPr lang="en-GB" sz="2500" dirty="0"/>
              <a:t>Hence it is both </a:t>
            </a:r>
            <a:r>
              <a:rPr lang="en-GB" sz="2500" dirty="0" smtClean="0"/>
              <a:t>one model </a:t>
            </a:r>
            <a:r>
              <a:rPr lang="en-GB" sz="2500" dirty="0"/>
              <a:t>and </a:t>
            </a:r>
            <a:r>
              <a:rPr lang="en-GB" sz="2500" dirty="0" smtClean="0"/>
              <a:t>many models… </a:t>
            </a:r>
            <a:r>
              <a:rPr lang="en-GB" sz="2500" dirty="0"/>
              <a:t>or all are fragments of </a:t>
            </a:r>
            <a:r>
              <a:rPr lang="en-GB" sz="2500" dirty="0" smtClean="0"/>
              <a:t>one model</a:t>
            </a:r>
            <a:endParaRPr lang="en-GB" sz="2500" dirty="0"/>
          </a:p>
          <a:p>
            <a:r>
              <a:rPr lang="en-GB" sz="2700" dirty="0" smtClean="0"/>
              <a:t>In general a model is in many fragments. </a:t>
            </a:r>
            <a:r>
              <a:rPr lang="en-GB" sz="2500" dirty="0" smtClean="0"/>
              <a:t>Where </a:t>
            </a:r>
            <a:r>
              <a:rPr lang="en-GB" sz="2500" dirty="0"/>
              <a:t>there are fragments the key is to coordinate/collaborate</a:t>
            </a:r>
          </a:p>
          <a:p>
            <a:pPr lvl="1"/>
            <a:r>
              <a:rPr lang="en-GB" sz="2500" dirty="0" smtClean="0"/>
              <a:t>Apply consistent </a:t>
            </a:r>
            <a:r>
              <a:rPr lang="en-GB" sz="2500" dirty="0"/>
              <a:t>terminology defined in terms of structure of a model</a:t>
            </a:r>
          </a:p>
          <a:p>
            <a:pPr lvl="1"/>
            <a:r>
              <a:rPr lang="en-GB" sz="2500" dirty="0"/>
              <a:t>Collect domain experts to cover each area</a:t>
            </a:r>
          </a:p>
          <a:p>
            <a:pPr lvl="1"/>
            <a:r>
              <a:rPr lang="en-GB" sz="2500" dirty="0"/>
              <a:t>Be pragmatically holistic </a:t>
            </a:r>
          </a:p>
          <a:p>
            <a:pPr lvl="1"/>
            <a:endParaRPr lang="en-GB" altLang="en-US" sz="2400" dirty="0" smtClean="0"/>
          </a:p>
          <a:p>
            <a:endParaRPr lang="en-GB" altLang="en-US" sz="2400" dirty="0" smtClean="0"/>
          </a:p>
          <a:p>
            <a:endParaRPr lang="en-GB" altLang="en-US" sz="2400" dirty="0" smtClean="0"/>
          </a:p>
        </p:txBody>
      </p:sp>
      <p:sp>
        <p:nvSpPr>
          <p:cNvPr id="4" name="Slide Number Placeholder 5"/>
          <p:cNvSpPr>
            <a:spLocks noGrp="1"/>
          </p:cNvSpPr>
          <p:nvPr>
            <p:ph type="sldNum" sz="quarter" idx="4294967295"/>
          </p:nvPr>
        </p:nvSpPr>
        <p:spPr>
          <a:xfrm>
            <a:off x="8420100" y="6352156"/>
            <a:ext cx="2773680" cy="365125"/>
          </a:xfrm>
          <a:prstGeom prst="rect">
            <a:avLst/>
          </a:prstGeom>
        </p:spPr>
        <p:txBody>
          <a:bodyPr vert="horz" lIns="91440" tIns="45720" rIns="91440" bIns="45720" rtlCol="0" anchor="b"/>
          <a:lstStyle>
            <a:lvl1pPr algn="r">
              <a:defRPr sz="1200" b="1">
                <a:solidFill>
                  <a:srgbClr val="FFFFFF"/>
                </a:solidFill>
              </a:defRPr>
            </a:lvl1pPr>
          </a:lstStyle>
          <a:p>
            <a:fld id="{95FB27F1-C2FE-E646-9E41-8F3092BBAFAE}" type="slidenum">
              <a:rPr lang="en-US" smtClean="0"/>
              <a:pPr/>
              <a:t>21</a:t>
            </a:fld>
            <a:endParaRPr lang="en-US" dirty="0"/>
          </a:p>
        </p:txBody>
      </p:sp>
    </p:spTree>
    <p:extLst>
      <p:ext uri="{BB962C8B-B14F-4D97-AF65-F5344CB8AC3E}">
        <p14:creationId xmlns:p14="http://schemas.microsoft.com/office/powerpoint/2010/main" val="12661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Benefits of the core model</a:t>
            </a:r>
            <a:endParaRPr lang="en-US" dirty="0"/>
          </a:p>
        </p:txBody>
      </p:sp>
      <p:sp>
        <p:nvSpPr>
          <p:cNvPr id="5" name="Content Placeholder 4"/>
          <p:cNvSpPr>
            <a:spLocks noGrp="1"/>
          </p:cNvSpPr>
          <p:nvPr>
            <p:ph idx="1"/>
          </p:nvPr>
        </p:nvSpPr>
        <p:spPr>
          <a:xfrm>
            <a:off x="594947" y="914400"/>
            <a:ext cx="10697319" cy="4525118"/>
          </a:xfrm>
        </p:spPr>
        <p:txBody>
          <a:bodyPr>
            <a:normAutofit fontScale="92500" lnSpcReduction="10000"/>
          </a:bodyPr>
          <a:lstStyle/>
          <a:p>
            <a:pPr marL="342900" lvl="1" indent="-342900">
              <a:buFont typeface="Arial"/>
              <a:buChar char="•"/>
            </a:pPr>
            <a:r>
              <a:rPr lang="en-GB" dirty="0" smtClean="0"/>
              <a:t>Help </a:t>
            </a:r>
            <a:r>
              <a:rPr lang="en-GB" dirty="0"/>
              <a:t>to reduce unnecessary variety in </a:t>
            </a:r>
            <a:r>
              <a:rPr lang="en-GB" dirty="0" smtClean="0"/>
              <a:t>the industry </a:t>
            </a:r>
          </a:p>
          <a:p>
            <a:pPr marL="742950" lvl="2" indent="-342900"/>
            <a:r>
              <a:rPr lang="en-GB" dirty="0" smtClean="0"/>
              <a:t>A major and essentially removable cost is that of integration of solution elements that use unnecessarily different ways to represent what are essentially common concepts. </a:t>
            </a:r>
          </a:p>
          <a:p>
            <a:pPr marL="342900" lvl="1" indent="-342900">
              <a:buFont typeface="Arial"/>
              <a:buChar char="•"/>
            </a:pPr>
            <a:r>
              <a:rPr lang="en-GB" dirty="0" smtClean="0"/>
              <a:t>Assist </a:t>
            </a:r>
            <a:r>
              <a:rPr lang="en-GB" dirty="0"/>
              <a:t>in </a:t>
            </a:r>
            <a:r>
              <a:rPr lang="en-GB" dirty="0" smtClean="0"/>
              <a:t>sharing of the fundamental concepts </a:t>
            </a:r>
            <a:r>
              <a:rPr lang="en-GB" dirty="0"/>
              <a:t>to enable </a:t>
            </a:r>
            <a:r>
              <a:rPr lang="en-GB" dirty="0" smtClean="0"/>
              <a:t>linkage between management and control environments </a:t>
            </a:r>
          </a:p>
          <a:p>
            <a:pPr marL="742950" lvl="2" indent="-342900"/>
            <a:r>
              <a:rPr lang="en-GB" dirty="0" smtClean="0"/>
              <a:t>Because </a:t>
            </a:r>
            <a:r>
              <a:rPr lang="en-GB" dirty="0"/>
              <a:t>of the linkage to traditional models the Core Model Fragment will enable relatively easy integration into </a:t>
            </a:r>
            <a:r>
              <a:rPr lang="en-GB" dirty="0" smtClean="0"/>
              <a:t>existing management/control </a:t>
            </a:r>
            <a:r>
              <a:rPr lang="en-GB" dirty="0"/>
              <a:t>environments</a:t>
            </a:r>
          </a:p>
          <a:p>
            <a:pPr marL="342900" lvl="1" indent="-342900">
              <a:buFont typeface="Arial"/>
              <a:buChar char="•"/>
            </a:pPr>
            <a:r>
              <a:rPr lang="en-GB" dirty="0" smtClean="0"/>
              <a:t>Assist </a:t>
            </a:r>
            <a:r>
              <a:rPr lang="en-GB" dirty="0"/>
              <a:t>driving mappings between OF and </a:t>
            </a:r>
            <a:r>
              <a:rPr lang="en-GB" dirty="0" smtClean="0"/>
              <a:t>Service level abstractions (with the </a:t>
            </a:r>
            <a:r>
              <a:rPr lang="en-GB" dirty="0"/>
              <a:t>Core </a:t>
            </a:r>
            <a:r>
              <a:rPr lang="en-GB" dirty="0" smtClean="0"/>
              <a:t>Model as an intermediary) improving coherence and enabling the </a:t>
            </a:r>
            <a:r>
              <a:rPr lang="en-GB" dirty="0"/>
              <a:t>necessary bridge between OF and </a:t>
            </a:r>
            <a:r>
              <a:rPr lang="en-GB" dirty="0" smtClean="0"/>
              <a:t>Application models</a:t>
            </a:r>
            <a:endParaRPr lang="en-GB" dirty="0"/>
          </a:p>
          <a:p>
            <a:pPr lvl="1"/>
            <a:r>
              <a:rPr lang="en-GB" dirty="0" smtClean="0"/>
              <a:t>The key concepts in the Core Model Fragment can be related through defined specification classes in the Core Model Fragment  to the TTPs (as principles behind the TTPs are similar to those behind the core model)</a:t>
            </a:r>
          </a:p>
          <a:p>
            <a:pPr marL="342900" lvl="1" indent="-342900">
              <a:buFont typeface="Arial"/>
              <a:buChar char="•"/>
            </a:pPr>
            <a:r>
              <a:rPr lang="en-GB" dirty="0" smtClean="0"/>
              <a:t>Provide a formal base for the work of the NBI /Transport API teams improving ONF internal coherence</a:t>
            </a:r>
          </a:p>
        </p:txBody>
      </p:sp>
      <p:sp>
        <p:nvSpPr>
          <p:cNvPr id="3" name="Slide Number Placeholder 2"/>
          <p:cNvSpPr>
            <a:spLocks noGrp="1"/>
          </p:cNvSpPr>
          <p:nvPr>
            <p:ph type="sldNum" sz="quarter" idx="4294967295"/>
          </p:nvPr>
        </p:nvSpPr>
        <p:spPr>
          <a:xfrm>
            <a:off x="594360" y="6356363"/>
            <a:ext cx="2773680" cy="365125"/>
          </a:xfrm>
          <a:prstGeom prst="rect">
            <a:avLst/>
          </a:prstGeom>
        </p:spPr>
        <p:txBody>
          <a:bodyPr/>
          <a:lstStyle/>
          <a:p>
            <a:fld id="{95FB27F1-C2FE-E646-9E41-8F3092BBAFAE}" type="slidenum">
              <a:rPr lang="en-US" smtClean="0"/>
              <a:pPr/>
              <a:t>22</a:t>
            </a:fld>
            <a:endParaRPr lang="en-US" dirty="0"/>
          </a:p>
        </p:txBody>
      </p:sp>
      <p:sp>
        <p:nvSpPr>
          <p:cNvPr id="4" name="TextBox 3"/>
          <p:cNvSpPr txBox="1"/>
          <p:nvPr/>
        </p:nvSpPr>
        <p:spPr>
          <a:xfrm>
            <a:off x="1752378" y="5715000"/>
            <a:ext cx="8382459" cy="523220"/>
          </a:xfrm>
          <a:prstGeom prst="rect">
            <a:avLst/>
          </a:prstGeom>
          <a:solidFill>
            <a:srgbClr val="92D050"/>
          </a:solidFill>
          <a:ln>
            <a:noFill/>
          </a:ln>
        </p:spPr>
        <p:txBody>
          <a:bodyPr wrap="square" rtlCol="0">
            <a:spAutoFit/>
          </a:bodyPr>
          <a:lstStyle/>
          <a:p>
            <a:pPr algn="ctr"/>
            <a:r>
              <a:rPr lang="en-GB" sz="1400" b="1" dirty="0"/>
              <a:t>Through this model </a:t>
            </a:r>
            <a:r>
              <a:rPr lang="en-GB" sz="1400" b="1" dirty="0" smtClean="0"/>
              <a:t>assist in the rationalization across the industry </a:t>
            </a:r>
            <a:r>
              <a:rPr lang="en-GB" sz="1400" b="1" dirty="0"/>
              <a:t>of the representation of networks for the purpose of </a:t>
            </a:r>
            <a:r>
              <a:rPr lang="en-GB" sz="1400" b="1" dirty="0" smtClean="0"/>
              <a:t>management-control</a:t>
            </a:r>
            <a:endParaRPr lang="en-US" sz="1400" b="1" dirty="0"/>
          </a:p>
        </p:txBody>
      </p:sp>
    </p:spTree>
    <p:extLst>
      <p:ext uri="{BB962C8B-B14F-4D97-AF65-F5344CB8AC3E}">
        <p14:creationId xmlns:p14="http://schemas.microsoft.com/office/powerpoint/2010/main" val="220991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 and approach</a:t>
            </a:r>
            <a:endParaRPr lang="en-US" dirty="0"/>
          </a:p>
        </p:txBody>
      </p:sp>
      <p:sp>
        <p:nvSpPr>
          <p:cNvPr id="3" name="Content Placeholder 2"/>
          <p:cNvSpPr>
            <a:spLocks noGrp="1"/>
          </p:cNvSpPr>
          <p:nvPr>
            <p:ph idx="1"/>
          </p:nvPr>
        </p:nvSpPr>
        <p:spPr/>
        <p:txBody>
          <a:bodyPr>
            <a:normAutofit fontScale="62500" lnSpcReduction="20000"/>
          </a:bodyPr>
          <a:lstStyle/>
          <a:p>
            <a:r>
              <a:rPr lang="en-GB" altLang="en-US" sz="2800" dirty="0"/>
              <a:t>Information modelling is </a:t>
            </a:r>
            <a:r>
              <a:rPr lang="en-GB" altLang="en-US" sz="2800" dirty="0" smtClean="0"/>
              <a:t>the </a:t>
            </a:r>
            <a:r>
              <a:rPr lang="en-GB" altLang="en-US" sz="2800" dirty="0"/>
              <a:t>process of identifying, defining, </a:t>
            </a:r>
            <a:r>
              <a:rPr lang="en-GB" altLang="en-US" sz="2800" dirty="0" smtClean="0"/>
              <a:t>labelling </a:t>
            </a:r>
            <a:r>
              <a:rPr lang="en-GB" altLang="en-US" sz="2800" dirty="0"/>
              <a:t>and recording, from some </a:t>
            </a:r>
            <a:r>
              <a:rPr lang="en-GB" altLang="en-US" sz="2800" dirty="0" smtClean="0"/>
              <a:t>viewpoint</a:t>
            </a:r>
            <a:endParaRPr lang="en-GB" altLang="en-US" sz="2800" dirty="0"/>
          </a:p>
          <a:p>
            <a:pPr lvl="1"/>
            <a:r>
              <a:rPr lang="en-GB" altLang="en-US" sz="2400" dirty="0"/>
              <a:t>The key concepts/things in the problem space </a:t>
            </a:r>
          </a:p>
          <a:p>
            <a:pPr lvl="1"/>
            <a:r>
              <a:rPr lang="en-GB" altLang="en-US" sz="2400" dirty="0"/>
              <a:t>The interrelationships between those </a:t>
            </a:r>
            <a:r>
              <a:rPr lang="en-GB" altLang="en-US" sz="2400" dirty="0" smtClean="0"/>
              <a:t>concepts/things</a:t>
            </a:r>
            <a:endParaRPr lang="en-GB" altLang="en-US" sz="2400" dirty="0"/>
          </a:p>
          <a:p>
            <a:r>
              <a:rPr lang="en-GB" altLang="en-US" sz="2800" dirty="0" smtClean="0"/>
              <a:t>The information model provides</a:t>
            </a:r>
          </a:p>
          <a:p>
            <a:pPr lvl="1"/>
            <a:r>
              <a:rPr lang="en-GB" altLang="en-US" sz="2400" dirty="0" smtClean="0"/>
              <a:t>Terminology definition and terminology normalization</a:t>
            </a:r>
          </a:p>
          <a:p>
            <a:pPr lvl="1"/>
            <a:r>
              <a:rPr lang="en-GB" altLang="en-US" sz="2400" dirty="0" smtClean="0"/>
              <a:t>Enabling </a:t>
            </a:r>
            <a:r>
              <a:rPr lang="en-GB" altLang="en-US" sz="2400" dirty="0" smtClean="0"/>
              <a:t>constraints, </a:t>
            </a:r>
            <a:r>
              <a:rPr lang="en-GB" altLang="en-US" sz="2400" dirty="0" smtClean="0"/>
              <a:t>drawn from industry </a:t>
            </a:r>
            <a:r>
              <a:rPr lang="en-GB" altLang="en-US" sz="2400" dirty="0" smtClean="0"/>
              <a:t>insight, </a:t>
            </a:r>
            <a:r>
              <a:rPr lang="en-GB" altLang="en-US" sz="2400" dirty="0" smtClean="0"/>
              <a:t>to prevent </a:t>
            </a:r>
            <a:r>
              <a:rPr lang="en-GB" altLang="en-US" sz="2400" dirty="0"/>
              <a:t>errors and unnecessary </a:t>
            </a:r>
            <a:r>
              <a:rPr lang="en-GB" altLang="en-US" sz="2400" dirty="0" smtClean="0"/>
              <a:t>excursions</a:t>
            </a:r>
          </a:p>
          <a:p>
            <a:pPr lvl="1"/>
            <a:r>
              <a:rPr lang="en-GB" altLang="en-US" sz="2400" dirty="0" smtClean="0"/>
              <a:t>The basis for all interface </a:t>
            </a:r>
            <a:r>
              <a:rPr lang="en-GB" altLang="en-US" sz="2400" dirty="0" smtClean="0"/>
              <a:t>views of the domain</a:t>
            </a:r>
            <a:endParaRPr lang="en-GB" altLang="en-US" sz="2400" dirty="0" smtClean="0"/>
          </a:p>
          <a:p>
            <a:r>
              <a:rPr lang="en-GB" altLang="en-US" sz="2800" dirty="0"/>
              <a:t>The process for development is “Agile Architecture” applied to the on-going evolution of the representation of the problem space</a:t>
            </a:r>
          </a:p>
          <a:p>
            <a:pPr lvl="1"/>
            <a:r>
              <a:rPr lang="en-GB" altLang="en-US" sz="2400" dirty="0" smtClean="0"/>
              <a:t>Building on existing work of the industry pulling in experts in these areas</a:t>
            </a:r>
          </a:p>
          <a:p>
            <a:pPr lvl="1"/>
            <a:r>
              <a:rPr lang="en-GB" altLang="en-US" sz="2400" dirty="0" smtClean="0"/>
              <a:t>Development by contribution and collaborative working refining and improving each aspect of the solution</a:t>
            </a:r>
          </a:p>
          <a:p>
            <a:pPr lvl="1"/>
            <a:r>
              <a:rPr lang="en-GB" altLang="en-US" sz="2400" dirty="0" smtClean="0"/>
              <a:t>Developing industry-wide guidelines for modelling</a:t>
            </a:r>
          </a:p>
          <a:p>
            <a:pPr lvl="1"/>
            <a:r>
              <a:rPr lang="en-GB" altLang="en-US" sz="2400" dirty="0" smtClean="0"/>
              <a:t>Use of open source tooling (Papyrus, </a:t>
            </a:r>
            <a:r>
              <a:rPr lang="en-GB" altLang="en-US" sz="2400" dirty="0" err="1" smtClean="0"/>
              <a:t>Gendoc</a:t>
            </a:r>
            <a:r>
              <a:rPr lang="en-GB" altLang="en-US" sz="2400" dirty="0" smtClean="0"/>
              <a:t>, Git etc.) and extending that tooling as required</a:t>
            </a:r>
          </a:p>
          <a:p>
            <a:pPr lvl="1"/>
            <a:r>
              <a:rPr lang="en-GB" altLang="en-US" sz="2400" dirty="0" smtClean="0"/>
              <a:t>Incremental publication of a snapshot of all work including experimental material</a:t>
            </a:r>
          </a:p>
          <a:p>
            <a:pPr lvl="1"/>
            <a:r>
              <a:rPr lang="en-GB" altLang="en-US" sz="2400" dirty="0" smtClean="0"/>
              <a:t>Gradually increase work in open modelling </a:t>
            </a:r>
            <a:r>
              <a:rPr lang="en-GB" altLang="en-US" sz="2400" dirty="0" smtClean="0"/>
              <a:t>activities</a:t>
            </a:r>
          </a:p>
          <a:p>
            <a:pPr lvl="1"/>
            <a:r>
              <a:rPr lang="en-GB" altLang="en-US" sz="2400" dirty="0" smtClean="0"/>
              <a:t>Driving/guiding interface code development</a:t>
            </a:r>
            <a:endParaRPr lang="en-GB" altLang="en-US" sz="2400" dirty="0" smtClean="0"/>
          </a:p>
          <a:p>
            <a:r>
              <a:rPr lang="en-GB" altLang="en-US" sz="2900" dirty="0" smtClean="0"/>
              <a:t>The interface model views are constructed using the process of pruning/refactoring to transform the core model for external presentation </a:t>
            </a:r>
            <a:endParaRPr lang="en-GB" altLang="en-US" sz="2900" dirty="0" smtClean="0"/>
          </a:p>
          <a:p>
            <a:pPr lvl="1"/>
            <a:r>
              <a:rPr lang="en-GB" altLang="en-US" sz="2900" dirty="0" smtClean="0"/>
              <a:t>The interface encoded form is increasingly generated by tooling</a:t>
            </a:r>
            <a:endParaRPr lang="en-GB" altLang="en-US" sz="2900" dirty="0"/>
          </a:p>
          <a:p>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3</a:t>
            </a:fld>
            <a:endParaRPr lang="en-US"/>
          </a:p>
        </p:txBody>
      </p:sp>
    </p:spTree>
    <p:extLst>
      <p:ext uri="{BB962C8B-B14F-4D97-AF65-F5344CB8AC3E}">
        <p14:creationId xmlns:p14="http://schemas.microsoft.com/office/powerpoint/2010/main" val="29643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3" y="274638"/>
            <a:ext cx="10698480" cy="737448"/>
          </a:xfrm>
        </p:spPr>
        <p:txBody>
          <a:bodyPr>
            <a:noAutofit/>
          </a:bodyPr>
          <a:lstStyle/>
          <a:p>
            <a:pPr algn="l"/>
            <a:r>
              <a:rPr lang="en-GB" sz="3600" dirty="0" smtClean="0"/>
              <a:t>Model Evolution History and Proposal</a:t>
            </a:r>
            <a:r>
              <a:rPr lang="en-US" sz="3600" dirty="0" smtClean="0"/>
              <a:t/>
            </a:r>
            <a:br>
              <a:rPr lang="en-US" sz="3600" dirty="0" smtClean="0"/>
            </a:br>
            <a:endParaRPr lang="en-US" sz="3600" dirty="0"/>
          </a:p>
        </p:txBody>
      </p:sp>
      <p:sp>
        <p:nvSpPr>
          <p:cNvPr id="197" name="TextBox 196"/>
          <p:cNvSpPr txBox="1"/>
          <p:nvPr/>
        </p:nvSpPr>
        <p:spPr>
          <a:xfrm>
            <a:off x="8676548" y="44633"/>
            <a:ext cx="1383199" cy="276999"/>
          </a:xfrm>
          <a:prstGeom prst="rect">
            <a:avLst/>
          </a:prstGeom>
          <a:noFill/>
        </p:spPr>
        <p:txBody>
          <a:bodyPr wrap="none" rtlCol="0">
            <a:spAutoFit/>
          </a:bodyPr>
          <a:lstStyle/>
          <a:p>
            <a:pPr defTabSz="914400"/>
            <a:r>
              <a:rPr lang="en-GB" sz="1200" dirty="0" smtClean="0">
                <a:solidFill>
                  <a:prstClr val="black"/>
                </a:solidFill>
              </a:rPr>
              <a:t>Formal UML model</a:t>
            </a:r>
            <a:endParaRPr lang="en-US" sz="1200" dirty="0">
              <a:solidFill>
                <a:prstClr val="black"/>
              </a:solidFill>
            </a:endParaRPr>
          </a:p>
        </p:txBody>
      </p:sp>
      <p:sp>
        <p:nvSpPr>
          <p:cNvPr id="204" name="Rectangle 203"/>
          <p:cNvSpPr/>
          <p:nvPr/>
        </p:nvSpPr>
        <p:spPr>
          <a:xfrm>
            <a:off x="3009054" y="5284150"/>
            <a:ext cx="6296332" cy="1529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205" name="Straight Connector 204"/>
          <p:cNvCxnSpPr/>
          <p:nvPr/>
        </p:nvCxnSpPr>
        <p:spPr>
          <a:xfrm>
            <a:off x="6536975" y="1124744"/>
            <a:ext cx="0" cy="4932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8408933" y="1124744"/>
            <a:ext cx="0" cy="4932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9" name="Group 208"/>
          <p:cNvGrpSpPr/>
          <p:nvPr/>
        </p:nvGrpSpPr>
        <p:grpSpPr>
          <a:xfrm>
            <a:off x="6536975" y="5284150"/>
            <a:ext cx="1871958" cy="1457218"/>
            <a:chOff x="5652120" y="6057292"/>
            <a:chExt cx="1872208" cy="684076"/>
          </a:xfrm>
        </p:grpSpPr>
        <p:cxnSp>
          <p:nvCxnSpPr>
            <p:cNvPr id="210" name="Straight Connector 209"/>
            <p:cNvCxnSpPr/>
            <p:nvPr/>
          </p:nvCxnSpPr>
          <p:spPr>
            <a:xfrm>
              <a:off x="5652120" y="6057292"/>
              <a:ext cx="0" cy="68407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524328" y="6057292"/>
              <a:ext cx="0" cy="68407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1569090" y="1381418"/>
            <a:ext cx="503989" cy="997276"/>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GB" sz="1200" dirty="0" smtClean="0">
                <a:solidFill>
                  <a:prstClr val="black"/>
                </a:solidFill>
              </a:rPr>
              <a:t>G.805</a:t>
            </a:r>
            <a:endParaRPr lang="en-US" sz="1200" dirty="0">
              <a:solidFill>
                <a:prstClr val="black"/>
              </a:solidFill>
            </a:endParaRPr>
          </a:p>
        </p:txBody>
      </p:sp>
      <p:sp>
        <p:nvSpPr>
          <p:cNvPr id="213" name="Rectangle 212"/>
          <p:cNvSpPr/>
          <p:nvPr/>
        </p:nvSpPr>
        <p:spPr>
          <a:xfrm>
            <a:off x="1569088" y="2456892"/>
            <a:ext cx="1151974" cy="360040"/>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G.809</a:t>
            </a:r>
            <a:endParaRPr lang="en-US" sz="1200" dirty="0">
              <a:solidFill>
                <a:prstClr val="black"/>
              </a:solidFill>
            </a:endParaRPr>
          </a:p>
        </p:txBody>
      </p:sp>
      <p:sp>
        <p:nvSpPr>
          <p:cNvPr id="214" name="Rectangle 213"/>
          <p:cNvSpPr/>
          <p:nvPr/>
        </p:nvSpPr>
        <p:spPr>
          <a:xfrm>
            <a:off x="1569086" y="2924951"/>
            <a:ext cx="501699" cy="3762731"/>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GB" sz="1200" dirty="0" smtClean="0">
                <a:solidFill>
                  <a:prstClr val="black"/>
                </a:solidFill>
              </a:rPr>
              <a:t>G.800</a:t>
            </a:r>
            <a:endParaRPr lang="en-US" sz="1200" dirty="0">
              <a:solidFill>
                <a:prstClr val="black"/>
              </a:solidFill>
            </a:endParaRPr>
          </a:p>
        </p:txBody>
      </p:sp>
      <p:sp>
        <p:nvSpPr>
          <p:cNvPr id="218" name="Rectangle 217"/>
          <p:cNvSpPr/>
          <p:nvPr/>
        </p:nvSpPr>
        <p:spPr>
          <a:xfrm>
            <a:off x="2147656" y="4758085"/>
            <a:ext cx="586105" cy="1911289"/>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GB" sz="1200" dirty="0" smtClean="0">
                <a:solidFill>
                  <a:prstClr val="black"/>
                </a:solidFill>
              </a:rPr>
              <a:t>G.7711</a:t>
            </a:r>
            <a:endParaRPr lang="en-US" sz="1200" dirty="0">
              <a:solidFill>
                <a:prstClr val="black"/>
              </a:solidFill>
            </a:endParaRPr>
          </a:p>
        </p:txBody>
      </p:sp>
      <p:sp>
        <p:nvSpPr>
          <p:cNvPr id="219" name="Rectangle 218"/>
          <p:cNvSpPr/>
          <p:nvPr/>
        </p:nvSpPr>
        <p:spPr>
          <a:xfrm>
            <a:off x="3657040" y="1916832"/>
            <a:ext cx="1151974" cy="1152128"/>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a:solidFill>
                  <a:prstClr val="black"/>
                </a:solidFill>
              </a:rPr>
              <a:t>MTNM/MTOSI</a:t>
            </a:r>
            <a:endParaRPr lang="en-US" sz="1200" dirty="0">
              <a:solidFill>
                <a:prstClr val="black"/>
              </a:solidFill>
            </a:endParaRPr>
          </a:p>
        </p:txBody>
      </p:sp>
      <p:sp>
        <p:nvSpPr>
          <p:cNvPr id="220" name="Rectangle 219"/>
          <p:cNvSpPr/>
          <p:nvPr/>
        </p:nvSpPr>
        <p:spPr>
          <a:xfrm>
            <a:off x="5097008" y="1991957"/>
            <a:ext cx="1151974" cy="644954"/>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a:solidFill>
                  <a:prstClr val="black"/>
                </a:solidFill>
              </a:rPr>
              <a:t>SID </a:t>
            </a:r>
            <a:r>
              <a:rPr lang="en-GB" sz="1200" dirty="0" err="1" smtClean="0">
                <a:solidFill>
                  <a:prstClr val="black"/>
                </a:solidFill>
              </a:rPr>
              <a:t>DeviceInterface</a:t>
            </a:r>
            <a:endParaRPr lang="en-GB" sz="1200" dirty="0" smtClean="0">
              <a:solidFill>
                <a:prstClr val="black"/>
              </a:solidFill>
            </a:endParaRPr>
          </a:p>
          <a:p>
            <a:pPr algn="ctr" defTabSz="914400"/>
            <a:r>
              <a:rPr lang="en-GB" sz="1200" dirty="0" err="1" smtClean="0">
                <a:solidFill>
                  <a:prstClr val="black"/>
                </a:solidFill>
              </a:rPr>
              <a:t>etc</a:t>
            </a:r>
            <a:endParaRPr lang="en-US" sz="1200" dirty="0">
              <a:solidFill>
                <a:prstClr val="black"/>
              </a:solidFill>
            </a:endParaRPr>
          </a:p>
        </p:txBody>
      </p:sp>
      <p:sp>
        <p:nvSpPr>
          <p:cNvPr id="221" name="Rectangle 220"/>
          <p:cNvSpPr/>
          <p:nvPr/>
        </p:nvSpPr>
        <p:spPr>
          <a:xfrm>
            <a:off x="4258342" y="3429000"/>
            <a:ext cx="1151974" cy="36004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a:solidFill>
                  <a:prstClr val="black"/>
                </a:solidFill>
              </a:rPr>
              <a:t>SID </a:t>
            </a:r>
            <a:r>
              <a:rPr lang="en-GB" sz="1200" dirty="0" smtClean="0">
                <a:solidFill>
                  <a:prstClr val="black"/>
                </a:solidFill>
              </a:rPr>
              <a:t>Converged Network ABE</a:t>
            </a:r>
            <a:endParaRPr lang="en-US" sz="1200" dirty="0">
              <a:solidFill>
                <a:prstClr val="black"/>
              </a:solidFill>
            </a:endParaRPr>
          </a:p>
        </p:txBody>
      </p:sp>
      <p:cxnSp>
        <p:nvCxnSpPr>
          <p:cNvPr id="226" name="Straight Arrow Connector 225"/>
          <p:cNvCxnSpPr>
            <a:stCxn id="219" idx="2"/>
            <a:endCxn id="221" idx="0"/>
          </p:cNvCxnSpPr>
          <p:nvPr/>
        </p:nvCxnSpPr>
        <p:spPr>
          <a:xfrm>
            <a:off x="4233036" y="3068960"/>
            <a:ext cx="601301"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20" idx="2"/>
            <a:endCxn id="221" idx="0"/>
          </p:cNvCxnSpPr>
          <p:nvPr/>
        </p:nvCxnSpPr>
        <p:spPr>
          <a:xfrm flipH="1">
            <a:off x="4834330" y="2636926"/>
            <a:ext cx="838666" cy="792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6752970" y="3933064"/>
            <a:ext cx="1151974" cy="1425777"/>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a:solidFill>
                  <a:prstClr val="black"/>
                </a:solidFill>
              </a:rPr>
              <a:t>ONF </a:t>
            </a:r>
            <a:r>
              <a:rPr lang="en-GB" sz="1200" dirty="0" smtClean="0">
                <a:solidFill>
                  <a:prstClr val="black"/>
                </a:solidFill>
              </a:rPr>
              <a:t>Core</a:t>
            </a:r>
          </a:p>
          <a:p>
            <a:pPr algn="ctr" defTabSz="914400"/>
            <a:endParaRPr lang="en-GB" sz="1200" dirty="0" smtClean="0">
              <a:solidFill>
                <a:prstClr val="black"/>
              </a:solidFill>
            </a:endParaRPr>
          </a:p>
          <a:p>
            <a:pPr algn="ctr" defTabSz="914400"/>
            <a:endParaRPr lang="en-GB" sz="1200" dirty="0">
              <a:solidFill>
                <a:prstClr val="black"/>
              </a:solidFill>
            </a:endParaRPr>
          </a:p>
          <a:p>
            <a:pPr algn="ctr" defTabSz="914400"/>
            <a:endParaRPr lang="en-US" sz="1200" dirty="0">
              <a:solidFill>
                <a:prstClr val="black"/>
              </a:solidFill>
            </a:endParaRPr>
          </a:p>
        </p:txBody>
      </p:sp>
      <p:cxnSp>
        <p:nvCxnSpPr>
          <p:cNvPr id="229" name="Elbow Connector 228"/>
          <p:cNvCxnSpPr>
            <a:stCxn id="212" idx="1"/>
            <a:endCxn id="214" idx="1"/>
          </p:cNvCxnSpPr>
          <p:nvPr/>
        </p:nvCxnSpPr>
        <p:spPr>
          <a:xfrm rot="10800000" flipV="1">
            <a:off x="1569097" y="1880056"/>
            <a:ext cx="1" cy="2926254"/>
          </a:xfrm>
          <a:prstGeom prst="bentConnector3">
            <a:avLst>
              <a:gd name="adj1" fmla="val 228601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0" name="Elbow Connector 229"/>
          <p:cNvCxnSpPr>
            <a:stCxn id="213" idx="1"/>
            <a:endCxn id="214" idx="1"/>
          </p:cNvCxnSpPr>
          <p:nvPr/>
        </p:nvCxnSpPr>
        <p:spPr>
          <a:xfrm rot="10800000" flipV="1">
            <a:off x="1569088" y="2636912"/>
            <a:ext cx="12698" cy="2169398"/>
          </a:xfrm>
          <a:prstGeom prst="bentConnector3">
            <a:avLst>
              <a:gd name="adj1" fmla="val 193333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32" idx="3"/>
          </p:cNvCxnSpPr>
          <p:nvPr/>
        </p:nvCxnSpPr>
        <p:spPr>
          <a:xfrm>
            <a:off x="5410324" y="4221088"/>
            <a:ext cx="13426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4258342" y="4041068"/>
            <a:ext cx="1151974" cy="360040"/>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TR215</a:t>
            </a:r>
            <a:endParaRPr lang="en-US" sz="1200" dirty="0">
              <a:solidFill>
                <a:prstClr val="black"/>
              </a:solidFill>
            </a:endParaRPr>
          </a:p>
        </p:txBody>
      </p:sp>
      <p:cxnSp>
        <p:nvCxnSpPr>
          <p:cNvPr id="233" name="Straight Arrow Connector 232"/>
          <p:cNvCxnSpPr>
            <a:stCxn id="221" idx="2"/>
            <a:endCxn id="232" idx="0"/>
          </p:cNvCxnSpPr>
          <p:nvPr/>
        </p:nvCxnSpPr>
        <p:spPr>
          <a:xfrm>
            <a:off x="4834329" y="3789040"/>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221" idx="3"/>
            <a:endCxn id="228" idx="0"/>
          </p:cNvCxnSpPr>
          <p:nvPr/>
        </p:nvCxnSpPr>
        <p:spPr>
          <a:xfrm>
            <a:off x="5410324" y="3609024"/>
            <a:ext cx="1918643" cy="32403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4258342" y="4545124"/>
            <a:ext cx="1151974" cy="504056"/>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TR225</a:t>
            </a:r>
            <a:endParaRPr lang="en-US" sz="1200" dirty="0">
              <a:solidFill>
                <a:prstClr val="black"/>
              </a:solidFill>
            </a:endParaRPr>
          </a:p>
        </p:txBody>
      </p:sp>
      <p:cxnSp>
        <p:nvCxnSpPr>
          <p:cNvPr id="236" name="Straight Arrow Connector 235"/>
          <p:cNvCxnSpPr>
            <a:stCxn id="232" idx="2"/>
            <a:endCxn id="235" idx="0"/>
          </p:cNvCxnSpPr>
          <p:nvPr/>
        </p:nvCxnSpPr>
        <p:spPr>
          <a:xfrm>
            <a:off x="4834329" y="4401108"/>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235" idx="3"/>
          </p:cNvCxnSpPr>
          <p:nvPr/>
        </p:nvCxnSpPr>
        <p:spPr>
          <a:xfrm>
            <a:off x="5410317" y="4797152"/>
            <a:ext cx="13426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4258342" y="5589240"/>
            <a:ext cx="1151974" cy="36004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a:solidFill>
                  <a:prstClr val="black"/>
                </a:solidFill>
              </a:rPr>
              <a:t>SID </a:t>
            </a:r>
            <a:r>
              <a:rPr lang="en-GB" sz="1200" dirty="0" smtClean="0">
                <a:solidFill>
                  <a:prstClr val="black"/>
                </a:solidFill>
              </a:rPr>
              <a:t>Enhanced</a:t>
            </a:r>
            <a:endParaRPr lang="en-US" sz="1200" dirty="0">
              <a:solidFill>
                <a:prstClr val="black"/>
              </a:solidFill>
            </a:endParaRPr>
          </a:p>
        </p:txBody>
      </p:sp>
      <p:cxnSp>
        <p:nvCxnSpPr>
          <p:cNvPr id="239" name="Elbow Connector 238"/>
          <p:cNvCxnSpPr>
            <a:endCxn id="218" idx="0"/>
          </p:cNvCxnSpPr>
          <p:nvPr/>
        </p:nvCxnSpPr>
        <p:spPr>
          <a:xfrm rot="10800000" flipV="1">
            <a:off x="2440710" y="4467562"/>
            <a:ext cx="4312279" cy="29050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0" name="Elbow Connector 239"/>
          <p:cNvCxnSpPr>
            <a:stCxn id="228" idx="2"/>
            <a:endCxn id="238" idx="0"/>
          </p:cNvCxnSpPr>
          <p:nvPr/>
        </p:nvCxnSpPr>
        <p:spPr>
          <a:xfrm rot="5400000">
            <a:off x="5966440" y="4226723"/>
            <a:ext cx="230408" cy="24946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1" name="Rectangle 240"/>
          <p:cNvSpPr/>
          <p:nvPr/>
        </p:nvSpPr>
        <p:spPr>
          <a:xfrm>
            <a:off x="8553438" y="4900533"/>
            <a:ext cx="648072" cy="1048761"/>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GB" sz="1200" dirty="0" smtClean="0">
              <a:solidFill>
                <a:prstClr val="black"/>
              </a:solidFill>
            </a:endParaRPr>
          </a:p>
          <a:p>
            <a:pPr algn="ctr" defTabSz="914400"/>
            <a:r>
              <a:rPr lang="en-GB" sz="1200" dirty="0" smtClean="0">
                <a:solidFill>
                  <a:prstClr val="black"/>
                </a:solidFill>
              </a:rPr>
              <a:t>MEF</a:t>
            </a:r>
          </a:p>
          <a:p>
            <a:pPr algn="ctr" defTabSz="914400"/>
            <a:r>
              <a:rPr lang="en-GB" sz="1200" dirty="0" smtClean="0">
                <a:solidFill>
                  <a:prstClr val="black"/>
                </a:solidFill>
              </a:rPr>
              <a:t>Network</a:t>
            </a:r>
          </a:p>
          <a:p>
            <a:pPr algn="ctr" defTabSz="914400"/>
            <a:r>
              <a:rPr lang="en-GB" sz="1200" dirty="0" smtClean="0">
                <a:solidFill>
                  <a:prstClr val="black"/>
                </a:solidFill>
              </a:rPr>
              <a:t>Resource</a:t>
            </a:r>
            <a:endParaRPr lang="en-US" sz="1200" dirty="0">
              <a:solidFill>
                <a:prstClr val="black"/>
              </a:solidFill>
            </a:endParaRPr>
          </a:p>
        </p:txBody>
      </p:sp>
      <p:cxnSp>
        <p:nvCxnSpPr>
          <p:cNvPr id="242" name="Elbow Connector 241"/>
          <p:cNvCxnSpPr>
            <a:stCxn id="228" idx="3"/>
            <a:endCxn id="241" idx="0"/>
          </p:cNvCxnSpPr>
          <p:nvPr/>
        </p:nvCxnSpPr>
        <p:spPr>
          <a:xfrm>
            <a:off x="7904944" y="4645947"/>
            <a:ext cx="972527" cy="2545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7850750" y="4581143"/>
            <a:ext cx="540533" cy="276999"/>
          </a:xfrm>
          <a:prstGeom prst="rect">
            <a:avLst/>
          </a:prstGeom>
          <a:noFill/>
        </p:spPr>
        <p:txBody>
          <a:bodyPr wrap="none" rtlCol="0">
            <a:spAutoFit/>
          </a:bodyPr>
          <a:lstStyle/>
          <a:p>
            <a:pPr defTabSz="914400"/>
            <a:r>
              <a:rPr lang="en-GB" sz="1200" dirty="0" smtClean="0">
                <a:solidFill>
                  <a:srgbClr val="1F497D">
                    <a:lumMod val="75000"/>
                  </a:srgbClr>
                </a:solidFill>
              </a:rPr>
              <a:t>Clone</a:t>
            </a:r>
            <a:endParaRPr lang="en-US" sz="1200" dirty="0">
              <a:solidFill>
                <a:srgbClr val="1F497D">
                  <a:lumMod val="75000"/>
                </a:srgbClr>
              </a:solidFill>
            </a:endParaRPr>
          </a:p>
        </p:txBody>
      </p:sp>
      <p:sp>
        <p:nvSpPr>
          <p:cNvPr id="244" name="TextBox 243"/>
          <p:cNvSpPr txBox="1"/>
          <p:nvPr/>
        </p:nvSpPr>
        <p:spPr>
          <a:xfrm>
            <a:off x="1802721" y="1012086"/>
            <a:ext cx="684803" cy="369332"/>
          </a:xfrm>
          <a:prstGeom prst="rect">
            <a:avLst/>
          </a:prstGeom>
          <a:noFill/>
        </p:spPr>
        <p:txBody>
          <a:bodyPr wrap="none" rtlCol="0">
            <a:spAutoFit/>
          </a:bodyPr>
          <a:lstStyle/>
          <a:p>
            <a:pPr defTabSz="914400"/>
            <a:r>
              <a:rPr lang="en-GB" dirty="0" smtClean="0">
                <a:solidFill>
                  <a:prstClr val="black"/>
                </a:solidFill>
              </a:rPr>
              <a:t>ITU-T</a:t>
            </a:r>
            <a:endParaRPr lang="en-US" dirty="0">
              <a:solidFill>
                <a:prstClr val="black"/>
              </a:solidFill>
            </a:endParaRPr>
          </a:p>
        </p:txBody>
      </p:sp>
      <p:sp>
        <p:nvSpPr>
          <p:cNvPr id="245" name="TextBox 244"/>
          <p:cNvSpPr txBox="1"/>
          <p:nvPr/>
        </p:nvSpPr>
        <p:spPr>
          <a:xfrm>
            <a:off x="4689757" y="1012086"/>
            <a:ext cx="599844" cy="369332"/>
          </a:xfrm>
          <a:prstGeom prst="rect">
            <a:avLst/>
          </a:prstGeom>
          <a:noFill/>
        </p:spPr>
        <p:txBody>
          <a:bodyPr wrap="none" rtlCol="0">
            <a:spAutoFit/>
          </a:bodyPr>
          <a:lstStyle/>
          <a:p>
            <a:pPr defTabSz="914400"/>
            <a:r>
              <a:rPr lang="en-GB" dirty="0" smtClean="0">
                <a:solidFill>
                  <a:prstClr val="black"/>
                </a:solidFill>
              </a:rPr>
              <a:t>TMF</a:t>
            </a:r>
            <a:endParaRPr lang="en-US" dirty="0">
              <a:solidFill>
                <a:prstClr val="black"/>
              </a:solidFill>
            </a:endParaRPr>
          </a:p>
        </p:txBody>
      </p:sp>
      <p:sp>
        <p:nvSpPr>
          <p:cNvPr id="246" name="TextBox 245"/>
          <p:cNvSpPr txBox="1"/>
          <p:nvPr/>
        </p:nvSpPr>
        <p:spPr>
          <a:xfrm>
            <a:off x="6968973" y="1012086"/>
            <a:ext cx="591829" cy="369332"/>
          </a:xfrm>
          <a:prstGeom prst="rect">
            <a:avLst/>
          </a:prstGeom>
          <a:noFill/>
        </p:spPr>
        <p:txBody>
          <a:bodyPr wrap="none" rtlCol="0">
            <a:spAutoFit/>
          </a:bodyPr>
          <a:lstStyle/>
          <a:p>
            <a:pPr defTabSz="914400"/>
            <a:r>
              <a:rPr lang="en-GB" dirty="0" smtClean="0">
                <a:solidFill>
                  <a:prstClr val="black"/>
                </a:solidFill>
              </a:rPr>
              <a:t>ONF</a:t>
            </a:r>
            <a:endParaRPr lang="en-US" dirty="0">
              <a:solidFill>
                <a:prstClr val="black"/>
              </a:solidFill>
            </a:endParaRPr>
          </a:p>
        </p:txBody>
      </p:sp>
      <p:sp>
        <p:nvSpPr>
          <p:cNvPr id="247" name="TextBox 246"/>
          <p:cNvSpPr txBox="1"/>
          <p:nvPr/>
        </p:nvSpPr>
        <p:spPr>
          <a:xfrm>
            <a:off x="8826206" y="1012086"/>
            <a:ext cx="599844" cy="369332"/>
          </a:xfrm>
          <a:prstGeom prst="rect">
            <a:avLst/>
          </a:prstGeom>
          <a:noFill/>
        </p:spPr>
        <p:txBody>
          <a:bodyPr wrap="none" rtlCol="0">
            <a:spAutoFit/>
          </a:bodyPr>
          <a:lstStyle/>
          <a:p>
            <a:pPr defTabSz="914400"/>
            <a:r>
              <a:rPr lang="en-GB" dirty="0" smtClean="0">
                <a:solidFill>
                  <a:prstClr val="black"/>
                </a:solidFill>
              </a:rPr>
              <a:t>MEF</a:t>
            </a:r>
            <a:endParaRPr lang="en-US" dirty="0">
              <a:solidFill>
                <a:prstClr val="black"/>
              </a:solidFill>
            </a:endParaRPr>
          </a:p>
        </p:txBody>
      </p:sp>
      <p:sp>
        <p:nvSpPr>
          <p:cNvPr id="248" name="TextBox 247"/>
          <p:cNvSpPr txBox="1"/>
          <p:nvPr/>
        </p:nvSpPr>
        <p:spPr>
          <a:xfrm>
            <a:off x="3009060" y="4232136"/>
            <a:ext cx="540533" cy="276999"/>
          </a:xfrm>
          <a:prstGeom prst="rect">
            <a:avLst/>
          </a:prstGeom>
          <a:noFill/>
        </p:spPr>
        <p:txBody>
          <a:bodyPr wrap="none" rtlCol="0">
            <a:spAutoFit/>
          </a:bodyPr>
          <a:lstStyle/>
          <a:p>
            <a:pPr defTabSz="914400"/>
            <a:r>
              <a:rPr lang="en-GB" sz="1200" dirty="0" smtClean="0">
                <a:solidFill>
                  <a:srgbClr val="1F497D">
                    <a:lumMod val="75000"/>
                  </a:srgbClr>
                </a:solidFill>
              </a:rPr>
              <a:t>Clone</a:t>
            </a:r>
            <a:endParaRPr lang="en-US" sz="1200" dirty="0">
              <a:solidFill>
                <a:srgbClr val="1F497D">
                  <a:lumMod val="75000"/>
                </a:srgbClr>
              </a:solidFill>
            </a:endParaRPr>
          </a:p>
        </p:txBody>
      </p:sp>
      <p:sp>
        <p:nvSpPr>
          <p:cNvPr id="249" name="Rectangle 248"/>
          <p:cNvSpPr/>
          <p:nvPr/>
        </p:nvSpPr>
        <p:spPr>
          <a:xfrm>
            <a:off x="6748531" y="5589240"/>
            <a:ext cx="1151974" cy="36004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ONF Enhanced</a:t>
            </a:r>
            <a:endParaRPr lang="en-US" sz="1200" dirty="0">
              <a:solidFill>
                <a:prstClr val="black"/>
              </a:solidFill>
            </a:endParaRPr>
          </a:p>
        </p:txBody>
      </p:sp>
      <p:cxnSp>
        <p:nvCxnSpPr>
          <p:cNvPr id="250" name="Straight Arrow Connector 249"/>
          <p:cNvCxnSpPr>
            <a:stCxn id="249" idx="1"/>
            <a:endCxn id="238" idx="3"/>
          </p:cNvCxnSpPr>
          <p:nvPr/>
        </p:nvCxnSpPr>
        <p:spPr>
          <a:xfrm flipH="1">
            <a:off x="5410315" y="5769260"/>
            <a:ext cx="133821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249" idx="3"/>
          </p:cNvCxnSpPr>
          <p:nvPr/>
        </p:nvCxnSpPr>
        <p:spPr>
          <a:xfrm>
            <a:off x="7900505" y="5769260"/>
            <a:ext cx="652930" cy="5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3873036" y="6309320"/>
            <a:ext cx="5346162" cy="36004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Shared network resource model</a:t>
            </a:r>
            <a:endParaRPr lang="en-US" sz="1200" dirty="0">
              <a:solidFill>
                <a:prstClr val="black"/>
              </a:solidFill>
            </a:endParaRPr>
          </a:p>
        </p:txBody>
      </p:sp>
      <p:cxnSp>
        <p:nvCxnSpPr>
          <p:cNvPr id="253" name="Straight Arrow Connector 252"/>
          <p:cNvCxnSpPr>
            <a:stCxn id="252" idx="1"/>
          </p:cNvCxnSpPr>
          <p:nvPr/>
        </p:nvCxnSpPr>
        <p:spPr>
          <a:xfrm flipH="1">
            <a:off x="2721066" y="6489340"/>
            <a:ext cx="11519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4" name="Elbow Connector 253"/>
          <p:cNvCxnSpPr>
            <a:stCxn id="249" idx="2"/>
          </p:cNvCxnSpPr>
          <p:nvPr/>
        </p:nvCxnSpPr>
        <p:spPr>
          <a:xfrm rot="5400000">
            <a:off x="4921128" y="3761915"/>
            <a:ext cx="216024" cy="459075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3009063" y="5885220"/>
            <a:ext cx="643253" cy="276999"/>
          </a:xfrm>
          <a:prstGeom prst="rect">
            <a:avLst/>
          </a:prstGeom>
          <a:noFill/>
        </p:spPr>
        <p:txBody>
          <a:bodyPr wrap="none" rtlCol="0">
            <a:spAutoFit/>
          </a:bodyPr>
          <a:lstStyle/>
          <a:p>
            <a:pPr defTabSz="914400"/>
            <a:r>
              <a:rPr lang="en-GB" sz="1200" dirty="0" smtClean="0">
                <a:solidFill>
                  <a:srgbClr val="1F497D">
                    <a:lumMod val="75000"/>
                  </a:srgbClr>
                </a:solidFill>
              </a:rPr>
              <a:t>Update</a:t>
            </a:r>
            <a:endParaRPr lang="en-US" sz="1200" dirty="0">
              <a:solidFill>
                <a:srgbClr val="1F497D">
                  <a:lumMod val="75000"/>
                </a:srgbClr>
              </a:solidFill>
            </a:endParaRPr>
          </a:p>
        </p:txBody>
      </p:sp>
      <p:sp>
        <p:nvSpPr>
          <p:cNvPr id="256" name="TextBox 255"/>
          <p:cNvSpPr txBox="1"/>
          <p:nvPr/>
        </p:nvSpPr>
        <p:spPr>
          <a:xfrm>
            <a:off x="3009063" y="6212356"/>
            <a:ext cx="643253" cy="276999"/>
          </a:xfrm>
          <a:prstGeom prst="rect">
            <a:avLst/>
          </a:prstGeom>
          <a:noFill/>
        </p:spPr>
        <p:txBody>
          <a:bodyPr wrap="none" rtlCol="0">
            <a:spAutoFit/>
          </a:bodyPr>
          <a:lstStyle/>
          <a:p>
            <a:pPr defTabSz="914400"/>
            <a:r>
              <a:rPr lang="en-GB" sz="1200" dirty="0" smtClean="0">
                <a:solidFill>
                  <a:srgbClr val="1F497D">
                    <a:lumMod val="75000"/>
                  </a:srgbClr>
                </a:solidFill>
              </a:rPr>
              <a:t>Update</a:t>
            </a:r>
            <a:endParaRPr lang="en-US" sz="1200" dirty="0">
              <a:solidFill>
                <a:srgbClr val="1F497D">
                  <a:lumMod val="75000"/>
                </a:srgbClr>
              </a:solidFill>
            </a:endParaRPr>
          </a:p>
        </p:txBody>
      </p:sp>
      <p:cxnSp>
        <p:nvCxnSpPr>
          <p:cNvPr id="257" name="Straight Arrow Connector 256"/>
          <p:cNvCxnSpPr/>
          <p:nvPr/>
        </p:nvCxnSpPr>
        <p:spPr>
          <a:xfrm>
            <a:off x="7324523" y="5949280"/>
            <a:ext cx="44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865057" y="1124744"/>
            <a:ext cx="0" cy="5616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3009064" y="3332026"/>
            <a:ext cx="850169" cy="276999"/>
          </a:xfrm>
          <a:prstGeom prst="rect">
            <a:avLst/>
          </a:prstGeom>
          <a:noFill/>
        </p:spPr>
        <p:txBody>
          <a:bodyPr wrap="none" rtlCol="0">
            <a:spAutoFit/>
          </a:bodyPr>
          <a:lstStyle/>
          <a:p>
            <a:pPr defTabSz="914400"/>
            <a:r>
              <a:rPr lang="en-GB" sz="1200" dirty="0" smtClean="0">
                <a:solidFill>
                  <a:srgbClr val="1F497D">
                    <a:lumMod val="75000"/>
                  </a:srgbClr>
                </a:solidFill>
              </a:rPr>
              <a:t>Inspiration</a:t>
            </a:r>
            <a:endParaRPr lang="en-US" sz="1200" dirty="0">
              <a:solidFill>
                <a:srgbClr val="1F497D">
                  <a:lumMod val="75000"/>
                </a:srgbClr>
              </a:solidFill>
            </a:endParaRPr>
          </a:p>
        </p:txBody>
      </p:sp>
      <p:sp>
        <p:nvSpPr>
          <p:cNvPr id="260" name="TextBox 259"/>
          <p:cNvSpPr txBox="1"/>
          <p:nvPr/>
        </p:nvSpPr>
        <p:spPr>
          <a:xfrm>
            <a:off x="3009055" y="2378709"/>
            <a:ext cx="601640" cy="276999"/>
          </a:xfrm>
          <a:prstGeom prst="rect">
            <a:avLst/>
          </a:prstGeom>
          <a:noFill/>
        </p:spPr>
        <p:txBody>
          <a:bodyPr wrap="none" rtlCol="0">
            <a:spAutoFit/>
          </a:bodyPr>
          <a:lstStyle/>
          <a:p>
            <a:pPr defTabSz="914400"/>
            <a:r>
              <a:rPr lang="en-GB" sz="1200" dirty="0" smtClean="0">
                <a:solidFill>
                  <a:srgbClr val="1F497D">
                    <a:lumMod val="75000"/>
                  </a:srgbClr>
                </a:solidFill>
              </a:rPr>
              <a:t>Insight</a:t>
            </a:r>
            <a:endParaRPr lang="en-US" sz="1200" dirty="0">
              <a:solidFill>
                <a:srgbClr val="1F497D">
                  <a:lumMod val="75000"/>
                </a:srgbClr>
              </a:solidFill>
            </a:endParaRPr>
          </a:p>
        </p:txBody>
      </p:sp>
      <p:sp>
        <p:nvSpPr>
          <p:cNvPr id="261" name="TextBox 260"/>
          <p:cNvSpPr txBox="1"/>
          <p:nvPr/>
        </p:nvSpPr>
        <p:spPr>
          <a:xfrm>
            <a:off x="3009055" y="1387820"/>
            <a:ext cx="601640" cy="276999"/>
          </a:xfrm>
          <a:prstGeom prst="rect">
            <a:avLst/>
          </a:prstGeom>
          <a:noFill/>
        </p:spPr>
        <p:txBody>
          <a:bodyPr wrap="none" rtlCol="0">
            <a:spAutoFit/>
          </a:bodyPr>
          <a:lstStyle/>
          <a:p>
            <a:pPr defTabSz="914400"/>
            <a:r>
              <a:rPr lang="en-GB" sz="1200" dirty="0" smtClean="0">
                <a:solidFill>
                  <a:srgbClr val="1F497D">
                    <a:lumMod val="75000"/>
                  </a:srgbClr>
                </a:solidFill>
              </a:rPr>
              <a:t>Insight</a:t>
            </a:r>
            <a:endParaRPr lang="en-US" sz="1200" dirty="0">
              <a:solidFill>
                <a:srgbClr val="1F497D">
                  <a:lumMod val="75000"/>
                </a:srgbClr>
              </a:solidFill>
            </a:endParaRPr>
          </a:p>
        </p:txBody>
      </p:sp>
      <p:cxnSp>
        <p:nvCxnSpPr>
          <p:cNvPr id="262" name="Straight Arrow Connector 261"/>
          <p:cNvCxnSpPr/>
          <p:nvPr/>
        </p:nvCxnSpPr>
        <p:spPr>
          <a:xfrm>
            <a:off x="2721063" y="2636912"/>
            <a:ext cx="935979" cy="1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3982363" y="3124212"/>
            <a:ext cx="1653530" cy="276999"/>
          </a:xfrm>
          <a:prstGeom prst="rect">
            <a:avLst/>
          </a:prstGeom>
          <a:solidFill>
            <a:srgbClr val="FFFFFF">
              <a:alpha val="50196"/>
            </a:srgbClr>
          </a:solidFill>
        </p:spPr>
        <p:txBody>
          <a:bodyPr wrap="none" rtlCol="0">
            <a:spAutoFit/>
          </a:bodyPr>
          <a:lstStyle>
            <a:defPPr>
              <a:defRPr lang="en-US"/>
            </a:defPPr>
            <a:lvl1pPr>
              <a:defRPr sz="1200"/>
            </a:lvl1pPr>
          </a:lstStyle>
          <a:p>
            <a:pPr defTabSz="914400"/>
            <a:r>
              <a:rPr lang="en-GB" dirty="0">
                <a:solidFill>
                  <a:srgbClr val="1F497D">
                    <a:lumMod val="75000"/>
                  </a:srgbClr>
                </a:solidFill>
              </a:rPr>
              <a:t>Coverage and approach</a:t>
            </a:r>
            <a:endParaRPr lang="en-US" dirty="0">
              <a:solidFill>
                <a:srgbClr val="1F497D">
                  <a:lumMod val="75000"/>
                </a:srgbClr>
              </a:solidFill>
            </a:endParaRPr>
          </a:p>
        </p:txBody>
      </p:sp>
      <p:sp>
        <p:nvSpPr>
          <p:cNvPr id="264" name="TextBox 263"/>
          <p:cNvSpPr txBox="1"/>
          <p:nvPr/>
        </p:nvSpPr>
        <p:spPr>
          <a:xfrm>
            <a:off x="5554257" y="3332026"/>
            <a:ext cx="2214196" cy="276999"/>
          </a:xfrm>
          <a:prstGeom prst="rect">
            <a:avLst/>
          </a:prstGeom>
          <a:solidFill>
            <a:srgbClr val="FFFFFF">
              <a:alpha val="50196"/>
            </a:srgbClr>
          </a:solidFill>
        </p:spPr>
        <p:txBody>
          <a:bodyPr wrap="none" rtlCol="0">
            <a:spAutoFit/>
          </a:bodyPr>
          <a:lstStyle/>
          <a:p>
            <a:pPr defTabSz="914400"/>
            <a:r>
              <a:rPr lang="en-GB" sz="1200" dirty="0" smtClean="0">
                <a:solidFill>
                  <a:prstClr val="black"/>
                </a:solidFill>
              </a:rPr>
              <a:t>Essence, structure and approach</a:t>
            </a:r>
            <a:endParaRPr lang="en-US" sz="1200" dirty="0">
              <a:solidFill>
                <a:prstClr val="black"/>
              </a:solidFill>
            </a:endParaRPr>
          </a:p>
        </p:txBody>
      </p:sp>
      <p:sp>
        <p:nvSpPr>
          <p:cNvPr id="265" name="TextBox 264"/>
          <p:cNvSpPr txBox="1"/>
          <p:nvPr/>
        </p:nvSpPr>
        <p:spPr>
          <a:xfrm>
            <a:off x="5690740" y="3969050"/>
            <a:ext cx="601640" cy="276999"/>
          </a:xfrm>
          <a:prstGeom prst="rect">
            <a:avLst/>
          </a:prstGeom>
          <a:noFill/>
        </p:spPr>
        <p:txBody>
          <a:bodyPr wrap="none" rtlCol="0">
            <a:spAutoFit/>
          </a:bodyPr>
          <a:lstStyle/>
          <a:p>
            <a:pPr defTabSz="914400"/>
            <a:r>
              <a:rPr lang="en-GB" sz="1200" dirty="0" smtClean="0">
                <a:solidFill>
                  <a:srgbClr val="1F497D">
                    <a:lumMod val="75000"/>
                  </a:srgbClr>
                </a:solidFill>
              </a:rPr>
              <a:t>Insight</a:t>
            </a:r>
            <a:endParaRPr lang="en-US" sz="1200" dirty="0">
              <a:solidFill>
                <a:srgbClr val="1F497D">
                  <a:lumMod val="75000"/>
                </a:srgbClr>
              </a:solidFill>
            </a:endParaRPr>
          </a:p>
        </p:txBody>
      </p:sp>
      <p:sp>
        <p:nvSpPr>
          <p:cNvPr id="266" name="TextBox 265"/>
          <p:cNvSpPr txBox="1"/>
          <p:nvPr/>
        </p:nvSpPr>
        <p:spPr>
          <a:xfrm>
            <a:off x="5690740" y="4581143"/>
            <a:ext cx="601640" cy="276999"/>
          </a:xfrm>
          <a:prstGeom prst="rect">
            <a:avLst/>
          </a:prstGeom>
          <a:noFill/>
        </p:spPr>
        <p:txBody>
          <a:bodyPr wrap="none" rtlCol="0">
            <a:spAutoFit/>
          </a:bodyPr>
          <a:lstStyle/>
          <a:p>
            <a:pPr defTabSz="914400"/>
            <a:r>
              <a:rPr lang="en-GB" sz="1200" dirty="0" smtClean="0">
                <a:solidFill>
                  <a:srgbClr val="1F497D">
                    <a:lumMod val="75000"/>
                  </a:srgbClr>
                </a:solidFill>
              </a:rPr>
              <a:t>Insight</a:t>
            </a:r>
            <a:endParaRPr lang="en-US" sz="1200" dirty="0">
              <a:solidFill>
                <a:srgbClr val="1F497D">
                  <a:lumMod val="75000"/>
                </a:srgbClr>
              </a:solidFill>
            </a:endParaRPr>
          </a:p>
        </p:txBody>
      </p:sp>
      <p:cxnSp>
        <p:nvCxnSpPr>
          <p:cNvPr id="267" name="Straight Arrow Connector 266"/>
          <p:cNvCxnSpPr>
            <a:stCxn id="238" idx="2"/>
          </p:cNvCxnSpPr>
          <p:nvPr/>
        </p:nvCxnSpPr>
        <p:spPr>
          <a:xfrm>
            <a:off x="4834329" y="59492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8881447" y="59492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9" name="TextBox 268"/>
          <p:cNvSpPr txBox="1"/>
          <p:nvPr/>
        </p:nvSpPr>
        <p:spPr>
          <a:xfrm>
            <a:off x="5690740" y="5220348"/>
            <a:ext cx="497252" cy="276999"/>
          </a:xfrm>
          <a:prstGeom prst="rect">
            <a:avLst/>
          </a:prstGeom>
          <a:noFill/>
        </p:spPr>
        <p:txBody>
          <a:bodyPr wrap="none" rtlCol="0">
            <a:spAutoFit/>
          </a:bodyPr>
          <a:lstStyle/>
          <a:p>
            <a:pPr defTabSz="914400"/>
            <a:r>
              <a:rPr lang="en-GB" sz="1200" dirty="0" smtClean="0">
                <a:solidFill>
                  <a:srgbClr val="1F497D">
                    <a:lumMod val="75000"/>
                  </a:srgbClr>
                </a:solidFill>
              </a:rPr>
              <a:t>Align</a:t>
            </a:r>
            <a:endParaRPr lang="en-US" sz="1200" dirty="0">
              <a:solidFill>
                <a:srgbClr val="1F497D">
                  <a:lumMod val="75000"/>
                </a:srgbClr>
              </a:solidFill>
            </a:endParaRPr>
          </a:p>
        </p:txBody>
      </p:sp>
      <p:sp>
        <p:nvSpPr>
          <p:cNvPr id="270" name="TextBox 269"/>
          <p:cNvSpPr txBox="1"/>
          <p:nvPr/>
        </p:nvSpPr>
        <p:spPr>
          <a:xfrm>
            <a:off x="5690740" y="5497347"/>
            <a:ext cx="497252" cy="276999"/>
          </a:xfrm>
          <a:prstGeom prst="rect">
            <a:avLst/>
          </a:prstGeom>
          <a:noFill/>
        </p:spPr>
        <p:txBody>
          <a:bodyPr wrap="none" rtlCol="0">
            <a:spAutoFit/>
          </a:bodyPr>
          <a:lstStyle/>
          <a:p>
            <a:pPr defTabSz="914400"/>
            <a:r>
              <a:rPr lang="en-GB" sz="1200" dirty="0" smtClean="0">
                <a:solidFill>
                  <a:srgbClr val="1F497D">
                    <a:lumMod val="75000"/>
                  </a:srgbClr>
                </a:solidFill>
              </a:rPr>
              <a:t>Align</a:t>
            </a:r>
            <a:endParaRPr lang="en-US" sz="1200" dirty="0">
              <a:solidFill>
                <a:srgbClr val="1F497D">
                  <a:lumMod val="75000"/>
                </a:srgbClr>
              </a:solidFill>
            </a:endParaRPr>
          </a:p>
        </p:txBody>
      </p:sp>
      <p:cxnSp>
        <p:nvCxnSpPr>
          <p:cNvPr id="271" name="Elbow Connector 270"/>
          <p:cNvCxnSpPr>
            <a:stCxn id="221" idx="2"/>
            <a:endCxn id="238" idx="1"/>
          </p:cNvCxnSpPr>
          <p:nvPr/>
        </p:nvCxnSpPr>
        <p:spPr>
          <a:xfrm rot="5400000">
            <a:off x="3556224" y="4491170"/>
            <a:ext cx="1980220" cy="575987"/>
          </a:xfrm>
          <a:prstGeom prst="bentConnector4">
            <a:avLst>
              <a:gd name="adj1" fmla="val 6547"/>
              <a:gd name="adj2" fmla="val 139683"/>
            </a:avLst>
          </a:prstGeom>
          <a:ln>
            <a:tailEnd type="arrow"/>
          </a:ln>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18424" y="5331023"/>
            <a:ext cx="819776" cy="307777"/>
          </a:xfrm>
          <a:prstGeom prst="rect">
            <a:avLst/>
          </a:prstGeom>
          <a:noFill/>
        </p:spPr>
        <p:txBody>
          <a:bodyPr wrap="none" rtlCol="0">
            <a:spAutoFit/>
          </a:bodyPr>
          <a:lstStyle/>
          <a:p>
            <a:pPr defTabSz="914400"/>
            <a:r>
              <a:rPr lang="en-GB" sz="1400" dirty="0" smtClean="0">
                <a:solidFill>
                  <a:srgbClr val="FF0000"/>
                </a:solidFill>
              </a:rPr>
              <a:t>Proposal</a:t>
            </a:r>
            <a:endParaRPr lang="en-US" sz="1400" dirty="0">
              <a:solidFill>
                <a:srgbClr val="FF0000"/>
              </a:solidFill>
            </a:endParaRPr>
          </a:p>
        </p:txBody>
      </p:sp>
      <p:cxnSp>
        <p:nvCxnSpPr>
          <p:cNvPr id="274" name="Straight Arrow Connector 273"/>
          <p:cNvCxnSpPr/>
          <p:nvPr/>
        </p:nvCxnSpPr>
        <p:spPr>
          <a:xfrm flipH="1">
            <a:off x="372260" y="5605857"/>
            <a:ext cx="9" cy="7891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a:off x="76475" y="2204864"/>
            <a:ext cx="460382" cy="253916"/>
          </a:xfrm>
          <a:prstGeom prst="rect">
            <a:avLst/>
          </a:prstGeom>
          <a:noFill/>
        </p:spPr>
        <p:txBody>
          <a:bodyPr wrap="none" rtlCol="0">
            <a:spAutoFit/>
          </a:bodyPr>
          <a:lstStyle/>
          <a:p>
            <a:pPr defTabSz="914400"/>
            <a:r>
              <a:rPr lang="en-GB" sz="1050" dirty="0" smtClean="0">
                <a:solidFill>
                  <a:srgbClr val="0070C0"/>
                </a:solidFill>
              </a:rPr>
              <a:t>2000</a:t>
            </a:r>
            <a:endParaRPr lang="en-US" sz="1050" dirty="0">
              <a:solidFill>
                <a:srgbClr val="0070C0"/>
              </a:solidFill>
            </a:endParaRPr>
          </a:p>
        </p:txBody>
      </p:sp>
      <p:sp>
        <p:nvSpPr>
          <p:cNvPr id="278" name="TextBox 277"/>
          <p:cNvSpPr txBox="1"/>
          <p:nvPr/>
        </p:nvSpPr>
        <p:spPr>
          <a:xfrm>
            <a:off x="76475" y="5157192"/>
            <a:ext cx="460382" cy="253916"/>
          </a:xfrm>
          <a:prstGeom prst="rect">
            <a:avLst/>
          </a:prstGeom>
          <a:noFill/>
        </p:spPr>
        <p:txBody>
          <a:bodyPr wrap="none" rtlCol="0">
            <a:spAutoFit/>
          </a:bodyPr>
          <a:lstStyle/>
          <a:p>
            <a:pPr defTabSz="914400"/>
            <a:r>
              <a:rPr lang="en-GB" sz="1050" dirty="0" smtClean="0">
                <a:solidFill>
                  <a:srgbClr val="FF0000"/>
                </a:solidFill>
              </a:rPr>
              <a:t>2016</a:t>
            </a:r>
            <a:endParaRPr lang="en-US" sz="1050" dirty="0">
              <a:solidFill>
                <a:srgbClr val="FF0000"/>
              </a:solidFill>
            </a:endParaRPr>
          </a:p>
        </p:txBody>
      </p:sp>
      <p:cxnSp>
        <p:nvCxnSpPr>
          <p:cNvPr id="279" name="Straight Arrow Connector 278"/>
          <p:cNvCxnSpPr/>
          <p:nvPr/>
        </p:nvCxnSpPr>
        <p:spPr>
          <a:xfrm>
            <a:off x="2073076" y="3609020"/>
            <a:ext cx="2185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a:off x="76475" y="3355122"/>
            <a:ext cx="460382" cy="253916"/>
          </a:xfrm>
          <a:prstGeom prst="rect">
            <a:avLst/>
          </a:prstGeom>
          <a:noFill/>
        </p:spPr>
        <p:txBody>
          <a:bodyPr wrap="none" rtlCol="0">
            <a:spAutoFit/>
          </a:bodyPr>
          <a:lstStyle/>
          <a:p>
            <a:pPr defTabSz="914400"/>
            <a:r>
              <a:rPr lang="en-GB" sz="1050" dirty="0" smtClean="0">
                <a:solidFill>
                  <a:srgbClr val="0070C0"/>
                </a:solidFill>
              </a:rPr>
              <a:t>2010</a:t>
            </a:r>
            <a:endParaRPr lang="en-US" sz="1050" dirty="0">
              <a:solidFill>
                <a:srgbClr val="0070C0"/>
              </a:solidFill>
            </a:endParaRPr>
          </a:p>
        </p:txBody>
      </p:sp>
      <p:sp>
        <p:nvSpPr>
          <p:cNvPr id="283" name="TextBox 282"/>
          <p:cNvSpPr txBox="1"/>
          <p:nvPr/>
        </p:nvSpPr>
        <p:spPr>
          <a:xfrm>
            <a:off x="76474" y="6561974"/>
            <a:ext cx="460382" cy="253916"/>
          </a:xfrm>
          <a:prstGeom prst="rect">
            <a:avLst/>
          </a:prstGeom>
          <a:noFill/>
        </p:spPr>
        <p:txBody>
          <a:bodyPr wrap="none" rtlCol="0">
            <a:spAutoFit/>
          </a:bodyPr>
          <a:lstStyle/>
          <a:p>
            <a:pPr defTabSz="914400"/>
            <a:r>
              <a:rPr lang="en-GB" sz="1050" dirty="0" smtClean="0">
                <a:solidFill>
                  <a:srgbClr val="FF0000"/>
                </a:solidFill>
              </a:rPr>
              <a:t>2017</a:t>
            </a:r>
            <a:endParaRPr lang="en-US" sz="1050" dirty="0">
              <a:solidFill>
                <a:srgbClr val="FF0000"/>
              </a:solidFill>
            </a:endParaRPr>
          </a:p>
        </p:txBody>
      </p:sp>
      <p:sp>
        <p:nvSpPr>
          <p:cNvPr id="285" name="TextBox 284"/>
          <p:cNvSpPr txBox="1"/>
          <p:nvPr/>
        </p:nvSpPr>
        <p:spPr>
          <a:xfrm>
            <a:off x="76475" y="4571274"/>
            <a:ext cx="460382" cy="253916"/>
          </a:xfrm>
          <a:prstGeom prst="rect">
            <a:avLst/>
          </a:prstGeom>
          <a:noFill/>
        </p:spPr>
        <p:txBody>
          <a:bodyPr wrap="none" rtlCol="0">
            <a:spAutoFit/>
          </a:bodyPr>
          <a:lstStyle/>
          <a:p>
            <a:pPr defTabSz="914400"/>
            <a:r>
              <a:rPr lang="en-GB" sz="1050" dirty="0" smtClean="0">
                <a:solidFill>
                  <a:srgbClr val="0070C0"/>
                </a:solidFill>
              </a:rPr>
              <a:t>2015</a:t>
            </a:r>
            <a:endParaRPr lang="en-US" sz="1050" dirty="0">
              <a:solidFill>
                <a:srgbClr val="0070C0"/>
              </a:solidFill>
            </a:endParaRPr>
          </a:p>
        </p:txBody>
      </p:sp>
      <p:sp>
        <p:nvSpPr>
          <p:cNvPr id="286" name="TextBox 285"/>
          <p:cNvSpPr txBox="1"/>
          <p:nvPr/>
        </p:nvSpPr>
        <p:spPr>
          <a:xfrm>
            <a:off x="3070993" y="5328054"/>
            <a:ext cx="802043" cy="523220"/>
          </a:xfrm>
          <a:prstGeom prst="rect">
            <a:avLst/>
          </a:prstGeom>
          <a:noFill/>
        </p:spPr>
        <p:txBody>
          <a:bodyPr wrap="square" rtlCol="0">
            <a:spAutoFit/>
          </a:bodyPr>
          <a:lstStyle/>
          <a:p>
            <a:pPr defTabSz="914400"/>
            <a:r>
              <a:rPr lang="en-GB" sz="1400" dirty="0" smtClean="0">
                <a:solidFill>
                  <a:srgbClr val="1F497D">
                    <a:lumMod val="75000"/>
                  </a:srgbClr>
                </a:solidFill>
              </a:rPr>
              <a:t>Joint working</a:t>
            </a:r>
            <a:endParaRPr lang="en-US" sz="1400" dirty="0">
              <a:solidFill>
                <a:srgbClr val="1F497D">
                  <a:lumMod val="75000"/>
                </a:srgbClr>
              </a:solidFill>
            </a:endParaRPr>
          </a:p>
        </p:txBody>
      </p:sp>
      <p:sp>
        <p:nvSpPr>
          <p:cNvPr id="287" name="Rectangle 286"/>
          <p:cNvSpPr/>
          <p:nvPr/>
        </p:nvSpPr>
        <p:spPr>
          <a:xfrm>
            <a:off x="2147658" y="1664804"/>
            <a:ext cx="647984" cy="291124"/>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GB" sz="1200" dirty="0" smtClean="0">
                <a:solidFill>
                  <a:prstClr val="black"/>
                </a:solidFill>
              </a:rPr>
              <a:t>M.3100</a:t>
            </a:r>
            <a:endParaRPr lang="en-US" sz="1200" dirty="0">
              <a:solidFill>
                <a:prstClr val="black"/>
              </a:solidFill>
            </a:endParaRPr>
          </a:p>
        </p:txBody>
      </p:sp>
      <p:cxnSp>
        <p:nvCxnSpPr>
          <p:cNvPr id="288" name="Straight Arrow Connector 287"/>
          <p:cNvCxnSpPr/>
          <p:nvPr/>
        </p:nvCxnSpPr>
        <p:spPr>
          <a:xfrm>
            <a:off x="2070786" y="2116682"/>
            <a:ext cx="1586255" cy="16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9" name="Elbow Connector 288"/>
          <p:cNvCxnSpPr>
            <a:stCxn id="287" idx="3"/>
            <a:endCxn id="219" idx="0"/>
          </p:cNvCxnSpPr>
          <p:nvPr/>
        </p:nvCxnSpPr>
        <p:spPr>
          <a:xfrm>
            <a:off x="2795639" y="1810366"/>
            <a:ext cx="1437388" cy="1064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3009055" y="1833893"/>
            <a:ext cx="601640" cy="276999"/>
          </a:xfrm>
          <a:prstGeom prst="rect">
            <a:avLst/>
          </a:prstGeom>
          <a:noFill/>
        </p:spPr>
        <p:txBody>
          <a:bodyPr wrap="none" rtlCol="0">
            <a:spAutoFit/>
          </a:bodyPr>
          <a:lstStyle/>
          <a:p>
            <a:pPr defTabSz="914400"/>
            <a:r>
              <a:rPr lang="en-GB" sz="1200" dirty="0" smtClean="0">
                <a:solidFill>
                  <a:srgbClr val="1F497D">
                    <a:lumMod val="75000"/>
                  </a:srgbClr>
                </a:solidFill>
              </a:rPr>
              <a:t>Insight</a:t>
            </a:r>
            <a:endParaRPr lang="en-US" sz="1200" dirty="0">
              <a:solidFill>
                <a:srgbClr val="1F497D">
                  <a:lumMod val="75000"/>
                </a:srgbClr>
              </a:solidFill>
            </a:endParaRPr>
          </a:p>
        </p:txBody>
      </p:sp>
      <p:sp>
        <p:nvSpPr>
          <p:cNvPr id="291" name="TextBox 290"/>
          <p:cNvSpPr txBox="1"/>
          <p:nvPr/>
        </p:nvSpPr>
        <p:spPr>
          <a:xfrm rot="16200000">
            <a:off x="-1623326" y="3868697"/>
            <a:ext cx="5385313" cy="423530"/>
          </a:xfrm>
          <a:prstGeom prst="rect">
            <a:avLst/>
          </a:prstGeom>
          <a:solidFill>
            <a:srgbClr val="CCFFCC"/>
          </a:solidFill>
        </p:spPr>
        <p:txBody>
          <a:bodyPr wrap="square" rtlCol="0" anchor="ctr" anchorCtr="0">
            <a:noAutofit/>
          </a:bodyPr>
          <a:lstStyle/>
          <a:p>
            <a:pPr algn="ctr" defTabSz="914400"/>
            <a:r>
              <a:rPr lang="en-GB" sz="1400" dirty="0" smtClean="0">
                <a:solidFill>
                  <a:prstClr val="black"/>
                </a:solidFill>
              </a:rPr>
              <a:t>Network Technology models</a:t>
            </a:r>
            <a:endParaRPr lang="en-US" sz="1400" dirty="0">
              <a:solidFill>
                <a:prstClr val="black"/>
              </a:solidFill>
            </a:endParaRPr>
          </a:p>
        </p:txBody>
      </p:sp>
      <p:cxnSp>
        <p:nvCxnSpPr>
          <p:cNvPr id="292" name="Elbow Connector 291"/>
          <p:cNvCxnSpPr>
            <a:endCxn id="287" idx="0"/>
          </p:cNvCxnSpPr>
          <p:nvPr/>
        </p:nvCxnSpPr>
        <p:spPr>
          <a:xfrm>
            <a:off x="2070785" y="1457054"/>
            <a:ext cx="400862" cy="2077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814226" y="1124744"/>
            <a:ext cx="0" cy="5616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9992898" y="1124744"/>
            <a:ext cx="0" cy="5616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8268376" y="155576"/>
            <a:ext cx="2524842" cy="598095"/>
            <a:chOff x="8268376" y="155576"/>
            <a:chExt cx="2524842" cy="598095"/>
          </a:xfrm>
        </p:grpSpPr>
        <p:sp>
          <p:nvSpPr>
            <p:cNvPr id="196" name="Rectangle 195"/>
            <p:cNvSpPr/>
            <p:nvPr/>
          </p:nvSpPr>
          <p:spPr>
            <a:xfrm>
              <a:off x="8268376" y="155576"/>
              <a:ext cx="333522" cy="105072"/>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black"/>
                </a:solidFill>
              </a:endParaRPr>
            </a:p>
          </p:txBody>
        </p:sp>
        <p:sp>
          <p:nvSpPr>
            <p:cNvPr id="198" name="Rectangle 197"/>
            <p:cNvSpPr/>
            <p:nvPr/>
          </p:nvSpPr>
          <p:spPr>
            <a:xfrm>
              <a:off x="8268376" y="371600"/>
              <a:ext cx="333522" cy="105072"/>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black"/>
                </a:solidFill>
              </a:endParaRPr>
            </a:p>
          </p:txBody>
        </p:sp>
        <p:sp>
          <p:nvSpPr>
            <p:cNvPr id="202" name="TextBox 201"/>
            <p:cNvSpPr txBox="1"/>
            <p:nvPr/>
          </p:nvSpPr>
          <p:spPr>
            <a:xfrm>
              <a:off x="8676542" y="260655"/>
              <a:ext cx="762645" cy="276999"/>
            </a:xfrm>
            <a:prstGeom prst="rect">
              <a:avLst/>
            </a:prstGeom>
            <a:noFill/>
          </p:spPr>
          <p:txBody>
            <a:bodyPr wrap="none" rtlCol="0">
              <a:spAutoFit/>
            </a:bodyPr>
            <a:lstStyle/>
            <a:p>
              <a:pPr defTabSz="914400"/>
              <a:r>
                <a:rPr lang="en-GB" sz="1200" dirty="0" smtClean="0">
                  <a:solidFill>
                    <a:prstClr val="black"/>
                  </a:solidFill>
                </a:rPr>
                <a:t>Concepts</a:t>
              </a:r>
              <a:endParaRPr lang="en-US" sz="1200" dirty="0">
                <a:solidFill>
                  <a:prstClr val="black"/>
                </a:solidFill>
              </a:endParaRPr>
            </a:p>
          </p:txBody>
        </p:sp>
        <p:sp>
          <p:nvSpPr>
            <p:cNvPr id="296" name="Rectangle 295"/>
            <p:cNvSpPr/>
            <p:nvPr/>
          </p:nvSpPr>
          <p:spPr>
            <a:xfrm>
              <a:off x="8268376" y="590190"/>
              <a:ext cx="333522" cy="105072"/>
            </a:xfrm>
            <a:prstGeom prst="rect">
              <a:avLst/>
            </a:prstGeom>
            <a:solidFill>
              <a:srgbClr val="CCFFCC"/>
            </a:solidFill>
          </p:spPr>
          <p:txBody>
            <a:bodyPr wrap="square" rtlCol="0" anchor="ctr" anchorCtr="0">
              <a:noAutofit/>
            </a:bodyPr>
            <a:lstStyle/>
            <a:p>
              <a:pPr algn="ctr" defTabSz="914400"/>
              <a:endParaRPr lang="en-US" sz="1400">
                <a:solidFill>
                  <a:prstClr val="black"/>
                </a:solidFill>
              </a:endParaRPr>
            </a:p>
          </p:txBody>
        </p:sp>
        <p:sp>
          <p:nvSpPr>
            <p:cNvPr id="297" name="TextBox 296"/>
            <p:cNvSpPr txBox="1"/>
            <p:nvPr/>
          </p:nvSpPr>
          <p:spPr>
            <a:xfrm>
              <a:off x="8676548" y="476672"/>
              <a:ext cx="2116670" cy="276999"/>
            </a:xfrm>
            <a:prstGeom prst="rect">
              <a:avLst/>
            </a:prstGeom>
            <a:noFill/>
          </p:spPr>
          <p:txBody>
            <a:bodyPr wrap="none" rtlCol="0">
              <a:spAutoFit/>
            </a:bodyPr>
            <a:lstStyle/>
            <a:p>
              <a:pPr defTabSz="914400"/>
              <a:r>
                <a:rPr lang="en-GB" sz="1200" dirty="0" smtClean="0">
                  <a:solidFill>
                    <a:prstClr val="black"/>
                  </a:solidFill>
                </a:rPr>
                <a:t>Network Technology Definition</a:t>
              </a:r>
              <a:endParaRPr lang="en-US" sz="1200" dirty="0">
                <a:solidFill>
                  <a:prstClr val="black"/>
                </a:solidFill>
              </a:endParaRPr>
            </a:p>
          </p:txBody>
        </p:sp>
      </p:grpSp>
      <p:sp>
        <p:nvSpPr>
          <p:cNvPr id="92" name="TextBox 91"/>
          <p:cNvSpPr txBox="1"/>
          <p:nvPr/>
        </p:nvSpPr>
        <p:spPr>
          <a:xfrm>
            <a:off x="10654430" y="1012086"/>
            <a:ext cx="470770" cy="369332"/>
          </a:xfrm>
          <a:prstGeom prst="rect">
            <a:avLst/>
          </a:prstGeom>
          <a:noFill/>
        </p:spPr>
        <p:txBody>
          <a:bodyPr wrap="none" rtlCol="0">
            <a:spAutoFit/>
          </a:bodyPr>
          <a:lstStyle/>
          <a:p>
            <a:r>
              <a:rPr lang="en-GB" dirty="0" err="1" smtClean="0"/>
              <a:t>etc</a:t>
            </a:r>
            <a:endParaRPr lang="en-US" dirty="0"/>
          </a:p>
        </p:txBody>
      </p:sp>
      <p:cxnSp>
        <p:nvCxnSpPr>
          <p:cNvPr id="93" name="Straight Arrow Connector 92"/>
          <p:cNvCxnSpPr/>
          <p:nvPr/>
        </p:nvCxnSpPr>
        <p:spPr>
          <a:xfrm flipH="1">
            <a:off x="7324519" y="5358836"/>
            <a:ext cx="4440" cy="230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8558707" y="2996952"/>
            <a:ext cx="1290194" cy="28180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MEF 7.1</a:t>
            </a:r>
            <a:endParaRPr lang="en-US" sz="1200" dirty="0">
              <a:solidFill>
                <a:schemeClr val="tx1"/>
              </a:solidFill>
            </a:endParaRPr>
          </a:p>
        </p:txBody>
      </p:sp>
      <p:sp>
        <p:nvSpPr>
          <p:cNvPr id="96" name="Rectangle 95"/>
          <p:cNvSpPr/>
          <p:nvPr/>
        </p:nvSpPr>
        <p:spPr>
          <a:xfrm>
            <a:off x="2147658" y="3060576"/>
            <a:ext cx="586104" cy="216024"/>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dirty="0" smtClean="0">
                <a:solidFill>
                  <a:schemeClr val="tx1"/>
                </a:solidFill>
              </a:rPr>
              <a:t>Q.840.1</a:t>
            </a:r>
            <a:endParaRPr lang="en-US" sz="1200" dirty="0">
              <a:solidFill>
                <a:schemeClr val="tx1"/>
              </a:solidFill>
            </a:endParaRPr>
          </a:p>
        </p:txBody>
      </p:sp>
      <p:sp>
        <p:nvSpPr>
          <p:cNvPr id="97" name="Rectangle 96"/>
          <p:cNvSpPr/>
          <p:nvPr/>
        </p:nvSpPr>
        <p:spPr>
          <a:xfrm>
            <a:off x="8558707" y="2537600"/>
            <a:ext cx="1290194" cy="28180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MEF 7</a:t>
            </a:r>
            <a:endParaRPr lang="en-US" sz="1200" dirty="0">
              <a:solidFill>
                <a:schemeClr val="tx1"/>
              </a:solidFill>
            </a:endParaRPr>
          </a:p>
        </p:txBody>
      </p:sp>
      <p:sp>
        <p:nvSpPr>
          <p:cNvPr id="98" name="Rectangle 97"/>
          <p:cNvSpPr/>
          <p:nvPr/>
        </p:nvSpPr>
        <p:spPr>
          <a:xfrm>
            <a:off x="8558707" y="3933056"/>
            <a:ext cx="1290194" cy="28180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MEF 7.2</a:t>
            </a:r>
            <a:endParaRPr lang="en-US" sz="1200" dirty="0">
              <a:solidFill>
                <a:schemeClr val="tx1"/>
              </a:solidFill>
            </a:endParaRPr>
          </a:p>
        </p:txBody>
      </p:sp>
      <p:cxnSp>
        <p:nvCxnSpPr>
          <p:cNvPr id="99" name="Straight Arrow Connector 98"/>
          <p:cNvCxnSpPr>
            <a:stCxn id="97" idx="2"/>
            <a:endCxn id="95" idx="0"/>
          </p:cNvCxnSpPr>
          <p:nvPr/>
        </p:nvCxnSpPr>
        <p:spPr>
          <a:xfrm>
            <a:off x="9203804" y="2819400"/>
            <a:ext cx="0" cy="177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2"/>
            <a:endCxn id="98" idx="0"/>
          </p:cNvCxnSpPr>
          <p:nvPr/>
        </p:nvCxnSpPr>
        <p:spPr>
          <a:xfrm>
            <a:off x="9203804" y="3278752"/>
            <a:ext cx="0" cy="654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9076785" y="4221100"/>
            <a:ext cx="0" cy="679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9381587" y="4581128"/>
            <a:ext cx="577795" cy="2088232"/>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200" dirty="0" smtClean="0">
              <a:solidFill>
                <a:schemeClr val="tx1"/>
              </a:solidFill>
            </a:endParaRPr>
          </a:p>
          <a:p>
            <a:pPr algn="ctr"/>
            <a:endParaRPr lang="en-GB" sz="1200" dirty="0">
              <a:solidFill>
                <a:schemeClr val="tx1"/>
              </a:solidFill>
            </a:endParaRPr>
          </a:p>
          <a:p>
            <a:pPr algn="ctr"/>
            <a:r>
              <a:rPr lang="en-GB" sz="1200" dirty="0" smtClean="0">
                <a:solidFill>
                  <a:schemeClr val="tx1"/>
                </a:solidFill>
              </a:rPr>
              <a:t>MEF </a:t>
            </a:r>
          </a:p>
          <a:p>
            <a:pPr algn="ctr"/>
            <a:r>
              <a:rPr lang="en-GB" sz="1200" dirty="0" smtClean="0">
                <a:solidFill>
                  <a:schemeClr val="tx1"/>
                </a:solidFill>
              </a:rPr>
              <a:t>Service</a:t>
            </a:r>
            <a:endParaRPr lang="en-US" sz="1200" dirty="0">
              <a:solidFill>
                <a:schemeClr val="tx1"/>
              </a:solidFill>
            </a:endParaRPr>
          </a:p>
        </p:txBody>
      </p:sp>
      <p:cxnSp>
        <p:nvCxnSpPr>
          <p:cNvPr id="103" name="Straight Arrow Connector 102"/>
          <p:cNvCxnSpPr/>
          <p:nvPr/>
        </p:nvCxnSpPr>
        <p:spPr>
          <a:xfrm>
            <a:off x="9686385" y="422108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96" idx="3"/>
          </p:cNvCxnSpPr>
          <p:nvPr/>
        </p:nvCxnSpPr>
        <p:spPr>
          <a:xfrm rot="10800000" flipV="1">
            <a:off x="2733761" y="2771532"/>
            <a:ext cx="5824949" cy="39706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79489" y="2211163"/>
            <a:ext cx="11235988" cy="4385558"/>
            <a:chOff x="179512" y="2211163"/>
            <a:chExt cx="8964488" cy="4385558"/>
          </a:xfrm>
        </p:grpSpPr>
        <p:cxnSp>
          <p:nvCxnSpPr>
            <p:cNvPr id="276" name="Straight Connector 275"/>
            <p:cNvCxnSpPr/>
            <p:nvPr/>
          </p:nvCxnSpPr>
          <p:spPr>
            <a:xfrm>
              <a:off x="179512" y="2211163"/>
              <a:ext cx="8964488"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79512" y="3361421"/>
              <a:ext cx="8964488"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79512" y="6596721"/>
              <a:ext cx="89644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79512" y="4607278"/>
              <a:ext cx="8964488"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79512" y="5193196"/>
              <a:ext cx="89644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7850750" y="5558267"/>
            <a:ext cx="540533" cy="276999"/>
          </a:xfrm>
          <a:prstGeom prst="rect">
            <a:avLst/>
          </a:prstGeom>
          <a:noFill/>
        </p:spPr>
        <p:txBody>
          <a:bodyPr wrap="none" rtlCol="0">
            <a:spAutoFit/>
          </a:bodyPr>
          <a:lstStyle/>
          <a:p>
            <a:pPr defTabSz="914400"/>
            <a:r>
              <a:rPr lang="en-GB" sz="1200" dirty="0" smtClean="0">
                <a:solidFill>
                  <a:srgbClr val="1F497D">
                    <a:lumMod val="75000"/>
                  </a:srgbClr>
                </a:solidFill>
              </a:rPr>
              <a:t>Clone</a:t>
            </a:r>
            <a:endParaRPr lang="en-US" sz="1200" dirty="0">
              <a:solidFill>
                <a:srgbClr val="1F497D">
                  <a:lumMod val="75000"/>
                </a:srgbClr>
              </a:solidFill>
            </a:endParaRPr>
          </a:p>
        </p:txBody>
      </p:sp>
      <p:sp>
        <p:nvSpPr>
          <p:cNvPr id="105" name="TextBox 104"/>
          <p:cNvSpPr txBox="1"/>
          <p:nvPr/>
        </p:nvSpPr>
        <p:spPr>
          <a:xfrm>
            <a:off x="41893" y="4839859"/>
            <a:ext cx="706027" cy="307777"/>
          </a:xfrm>
          <a:prstGeom prst="rect">
            <a:avLst/>
          </a:prstGeom>
          <a:noFill/>
        </p:spPr>
        <p:txBody>
          <a:bodyPr wrap="none" rtlCol="0">
            <a:spAutoFit/>
          </a:bodyPr>
          <a:lstStyle/>
          <a:p>
            <a:pPr defTabSz="914400"/>
            <a:r>
              <a:rPr lang="en-GB" sz="1400" dirty="0" smtClean="0">
                <a:solidFill>
                  <a:srgbClr val="0070C0"/>
                </a:solidFill>
              </a:rPr>
              <a:t>History</a:t>
            </a:r>
            <a:endParaRPr lang="en-US" sz="1400" dirty="0">
              <a:solidFill>
                <a:srgbClr val="0070C0"/>
              </a:solidFill>
            </a:endParaRPr>
          </a:p>
        </p:txBody>
      </p:sp>
      <p:cxnSp>
        <p:nvCxnSpPr>
          <p:cNvPr id="107" name="Straight Arrow Connector 106"/>
          <p:cNvCxnSpPr/>
          <p:nvPr/>
        </p:nvCxnSpPr>
        <p:spPr>
          <a:xfrm flipH="1" flipV="1">
            <a:off x="524660" y="4070093"/>
            <a:ext cx="9" cy="789146"/>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638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sources and artefacts of the ONF-CIM</a:t>
            </a:r>
            <a:endParaRPr lang="en-US" dirty="0"/>
          </a:p>
        </p:txBody>
      </p:sp>
      <p:sp>
        <p:nvSpPr>
          <p:cNvPr id="5" name="Slide Number Placeholder 4"/>
          <p:cNvSpPr>
            <a:spLocks noGrp="1"/>
          </p:cNvSpPr>
          <p:nvPr>
            <p:ph type="sldNum" sz="quarter" idx="10"/>
          </p:nvPr>
        </p:nvSpPr>
        <p:spPr/>
        <p:txBody>
          <a:bodyPr/>
          <a:lstStyle/>
          <a:p>
            <a:fld id="{BBABCA9C-0EDA-419C-B0C5-EAE473F385AB}" type="slidenum">
              <a:rPr lang="en-US" smtClean="0"/>
              <a:pPr/>
              <a:t>5</a:t>
            </a:fld>
            <a:endParaRPr lang="en-US" dirty="0"/>
          </a:p>
        </p:txBody>
      </p:sp>
      <p:sp>
        <p:nvSpPr>
          <p:cNvPr id="3" name="Content Placeholder 2"/>
          <p:cNvSpPr>
            <a:spLocks noGrp="1"/>
          </p:cNvSpPr>
          <p:nvPr>
            <p:ph idx="1"/>
          </p:nvPr>
        </p:nvSpPr>
        <p:spPr/>
        <p:txBody>
          <a:bodyPr>
            <a:normAutofit lnSpcReduction="10000"/>
          </a:bodyPr>
          <a:lstStyle/>
          <a:p>
            <a:r>
              <a:rPr lang="en-US" dirty="0" smtClean="0"/>
              <a:t>The ONF-CIM is based on </a:t>
            </a:r>
          </a:p>
          <a:p>
            <a:pPr lvl="1"/>
            <a:r>
              <a:rPr lang="en-US" dirty="0" smtClean="0"/>
              <a:t>G.800/G.805 network architecture</a:t>
            </a:r>
          </a:p>
          <a:p>
            <a:pPr lvl="2"/>
            <a:r>
              <a:rPr lang="en-US" dirty="0" smtClean="0"/>
              <a:t>Subnetwork</a:t>
            </a:r>
            <a:r>
              <a:rPr lang="en-US" dirty="0"/>
              <a:t>, Link, Adaptation/termination</a:t>
            </a:r>
            <a:endParaRPr lang="en-US" dirty="0" smtClean="0"/>
          </a:p>
          <a:p>
            <a:pPr lvl="2"/>
            <a:r>
              <a:rPr lang="en-US" dirty="0" smtClean="0"/>
              <a:t>Layer networks, partitioning, recursion</a:t>
            </a:r>
          </a:p>
          <a:p>
            <a:pPr lvl="1"/>
            <a:r>
              <a:rPr lang="en-US" dirty="0" smtClean="0"/>
              <a:t>Insights from TMF TR215/225+</a:t>
            </a:r>
          </a:p>
          <a:p>
            <a:pPr lvl="2"/>
            <a:r>
              <a:rPr lang="en-GB" dirty="0" err="1" smtClean="0"/>
              <a:t>Hypergraph</a:t>
            </a:r>
            <a:r>
              <a:rPr lang="en-GB" dirty="0" smtClean="0"/>
              <a:t>, component-system, </a:t>
            </a:r>
            <a:r>
              <a:rPr lang="en-GB" dirty="0" err="1" smtClean="0"/>
              <a:t>ForwardingConstruct</a:t>
            </a:r>
            <a:endParaRPr lang="en-US" dirty="0" smtClean="0"/>
          </a:p>
          <a:p>
            <a:r>
              <a:rPr lang="en-US" dirty="0" smtClean="0"/>
              <a:t>Key object classes (illustrated on next slide)</a:t>
            </a:r>
          </a:p>
          <a:p>
            <a:pPr lvl="1"/>
            <a:r>
              <a:rPr lang="en-US" dirty="0" err="1" smtClean="0"/>
              <a:t>ForwardingDomain</a:t>
            </a:r>
            <a:r>
              <a:rPr lang="en-US" dirty="0" smtClean="0"/>
              <a:t> (FD) – derived from G.800 </a:t>
            </a:r>
            <a:r>
              <a:rPr lang="en-US" dirty="0" err="1" smtClean="0"/>
              <a:t>subnetwork</a:t>
            </a:r>
            <a:endParaRPr lang="en-US" dirty="0" smtClean="0"/>
          </a:p>
          <a:p>
            <a:pPr lvl="1"/>
            <a:r>
              <a:rPr lang="en-US" dirty="0" err="1" smtClean="0"/>
              <a:t>ForwardingConstruct</a:t>
            </a:r>
            <a:r>
              <a:rPr lang="en-US" dirty="0" smtClean="0"/>
              <a:t> (FC) – derived from G.800 forwarding relationship</a:t>
            </a:r>
          </a:p>
          <a:p>
            <a:pPr lvl="1"/>
            <a:r>
              <a:rPr lang="en-US" dirty="0" smtClean="0"/>
              <a:t>Link – derived from G.800 Link</a:t>
            </a:r>
          </a:p>
          <a:p>
            <a:pPr lvl="1"/>
            <a:r>
              <a:rPr lang="en-US" dirty="0" err="1" smtClean="0"/>
              <a:t>LogicalTermination</a:t>
            </a:r>
            <a:r>
              <a:rPr lang="en-US" dirty="0" err="1"/>
              <a:t>P</a:t>
            </a:r>
            <a:r>
              <a:rPr lang="en-US" dirty="0" err="1" smtClean="0"/>
              <a:t>oint</a:t>
            </a:r>
            <a:r>
              <a:rPr lang="en-US" dirty="0" smtClean="0"/>
              <a:t> (LTP) – derived from an assembly of G.800 termination and adaptation</a:t>
            </a:r>
          </a:p>
          <a:p>
            <a:r>
              <a:rPr lang="en-US" dirty="0" smtClean="0"/>
              <a:t>Common core class definition</a:t>
            </a:r>
          </a:p>
          <a:p>
            <a:pPr lvl="1"/>
            <a:r>
              <a:rPr lang="en-US" dirty="0" smtClean="0"/>
              <a:t>Extensions (via conditional packages) to provide technology specific classes</a:t>
            </a:r>
          </a:p>
          <a:p>
            <a:endParaRPr lang="en-US" dirty="0"/>
          </a:p>
        </p:txBody>
      </p:sp>
    </p:spTree>
    <p:extLst>
      <p:ext uri="{BB962C8B-B14F-4D97-AF65-F5344CB8AC3E}">
        <p14:creationId xmlns:p14="http://schemas.microsoft.com/office/powerpoint/2010/main" val="35569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6" y="680673"/>
            <a:ext cx="5399965" cy="55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5" name="Rectangle 514"/>
          <p:cNvSpPr/>
          <p:nvPr/>
        </p:nvSpPr>
        <p:spPr>
          <a:xfrm>
            <a:off x="4795198" y="5687195"/>
            <a:ext cx="488436" cy="157955"/>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Rectangle 513"/>
          <p:cNvSpPr/>
          <p:nvPr/>
        </p:nvSpPr>
        <p:spPr>
          <a:xfrm>
            <a:off x="3964883" y="5952408"/>
            <a:ext cx="454719" cy="16693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Rectangle 512"/>
          <p:cNvSpPr/>
          <p:nvPr/>
        </p:nvSpPr>
        <p:spPr>
          <a:xfrm>
            <a:off x="3930516" y="5126724"/>
            <a:ext cx="489083" cy="27396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Rectangle 511"/>
          <p:cNvSpPr/>
          <p:nvPr/>
        </p:nvSpPr>
        <p:spPr>
          <a:xfrm>
            <a:off x="4267283" y="3531804"/>
            <a:ext cx="488436" cy="15442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Rectangle 510"/>
          <p:cNvSpPr/>
          <p:nvPr/>
        </p:nvSpPr>
        <p:spPr>
          <a:xfrm>
            <a:off x="2865993" y="5126153"/>
            <a:ext cx="424425" cy="119991"/>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Rectangle 509"/>
          <p:cNvSpPr/>
          <p:nvPr/>
        </p:nvSpPr>
        <p:spPr>
          <a:xfrm>
            <a:off x="2839151" y="3566230"/>
            <a:ext cx="432569" cy="119991"/>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Rectangle 508"/>
          <p:cNvSpPr/>
          <p:nvPr/>
        </p:nvSpPr>
        <p:spPr>
          <a:xfrm>
            <a:off x="1176160" y="5800815"/>
            <a:ext cx="590912" cy="305356"/>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Rectangle 507"/>
          <p:cNvSpPr/>
          <p:nvPr/>
        </p:nvSpPr>
        <p:spPr>
          <a:xfrm>
            <a:off x="873578" y="4845883"/>
            <a:ext cx="1133155"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Rectangle 506"/>
          <p:cNvSpPr/>
          <p:nvPr/>
        </p:nvSpPr>
        <p:spPr>
          <a:xfrm>
            <a:off x="3290410" y="2771962"/>
            <a:ext cx="976872"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Rectangle 503"/>
          <p:cNvSpPr/>
          <p:nvPr/>
        </p:nvSpPr>
        <p:spPr>
          <a:xfrm>
            <a:off x="2614054" y="2074595"/>
            <a:ext cx="976872"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61230" y="0"/>
            <a:ext cx="10698480" cy="609600"/>
          </a:xfrm>
        </p:spPr>
        <p:txBody>
          <a:bodyPr>
            <a:normAutofit fontScale="90000"/>
          </a:bodyPr>
          <a:lstStyle/>
          <a:p>
            <a:r>
              <a:rPr lang="en-US" dirty="0"/>
              <a:t>Skeleton Class Diagram of key object classes </a:t>
            </a:r>
            <a:r>
              <a:rPr lang="en-US" dirty="0" smtClean="0"/>
              <a:t/>
            </a:r>
            <a:br>
              <a:rPr lang="en-US" dirty="0" smtClean="0"/>
            </a:br>
            <a:r>
              <a:rPr lang="en-US" dirty="0" smtClean="0"/>
              <a:t>(Core </a:t>
            </a:r>
            <a:r>
              <a:rPr lang="en-US" dirty="0"/>
              <a:t>Information Model Version </a:t>
            </a:r>
            <a:r>
              <a:rPr lang="en-US" dirty="0" smtClean="0"/>
              <a:t>1.1 November </a:t>
            </a:r>
            <a:r>
              <a:rPr lang="en-US" dirty="0"/>
              <a:t>30, 2015  ONF TR-512)</a:t>
            </a:r>
          </a:p>
        </p:txBody>
      </p:sp>
      <p:sp>
        <p:nvSpPr>
          <p:cNvPr id="253" name="TextBox 252"/>
          <p:cNvSpPr txBox="1"/>
          <p:nvPr/>
        </p:nvSpPr>
        <p:spPr>
          <a:xfrm>
            <a:off x="804449" y="4850959"/>
            <a:ext cx="1290738" cy="215444"/>
          </a:xfrm>
          <a:prstGeom prst="rect">
            <a:avLst/>
          </a:prstGeom>
          <a:noFill/>
        </p:spPr>
        <p:txBody>
          <a:bodyPr wrap="none" rtlCol="0">
            <a:spAutoFit/>
          </a:bodyPr>
          <a:lstStyle/>
          <a:p>
            <a:r>
              <a:rPr lang="en-GB" sz="800" dirty="0" err="1" smtClean="0"/>
              <a:t>LogicalTerminationPoint</a:t>
            </a:r>
            <a:endParaRPr lang="en-US" sz="800" dirty="0"/>
          </a:p>
        </p:txBody>
      </p:sp>
      <p:sp>
        <p:nvSpPr>
          <p:cNvPr id="254" name="TextBox 253"/>
          <p:cNvSpPr txBox="1"/>
          <p:nvPr/>
        </p:nvSpPr>
        <p:spPr>
          <a:xfrm>
            <a:off x="2617768" y="2054596"/>
            <a:ext cx="1031051" cy="230832"/>
          </a:xfrm>
          <a:prstGeom prst="rect">
            <a:avLst/>
          </a:prstGeom>
          <a:noFill/>
        </p:spPr>
        <p:txBody>
          <a:bodyPr wrap="none" rtlCol="0">
            <a:spAutoFit/>
          </a:bodyPr>
          <a:lstStyle/>
          <a:p>
            <a:r>
              <a:rPr lang="en-GB" sz="900" dirty="0" err="1" smtClean="0"/>
              <a:t>NetworkElement</a:t>
            </a:r>
            <a:endParaRPr lang="en-US" sz="900" dirty="0"/>
          </a:p>
        </p:txBody>
      </p:sp>
      <p:sp>
        <p:nvSpPr>
          <p:cNvPr id="255" name="TextBox 254"/>
          <p:cNvSpPr txBox="1"/>
          <p:nvPr/>
        </p:nvSpPr>
        <p:spPr>
          <a:xfrm>
            <a:off x="3196957" y="2756345"/>
            <a:ext cx="1159292" cy="230832"/>
          </a:xfrm>
          <a:prstGeom prst="rect">
            <a:avLst/>
          </a:prstGeom>
          <a:noFill/>
        </p:spPr>
        <p:txBody>
          <a:bodyPr wrap="none" rtlCol="0">
            <a:spAutoFit/>
          </a:bodyPr>
          <a:lstStyle/>
          <a:p>
            <a:r>
              <a:rPr lang="en-GB" sz="900" dirty="0" err="1" smtClean="0"/>
              <a:t>ForwardingDomain</a:t>
            </a:r>
            <a:endParaRPr lang="en-US" sz="900" dirty="0"/>
          </a:p>
        </p:txBody>
      </p:sp>
      <p:sp>
        <p:nvSpPr>
          <p:cNvPr id="256" name="TextBox 255"/>
          <p:cNvSpPr txBox="1"/>
          <p:nvPr/>
        </p:nvSpPr>
        <p:spPr>
          <a:xfrm>
            <a:off x="2791450" y="3498308"/>
            <a:ext cx="562975" cy="215444"/>
          </a:xfrm>
          <a:prstGeom prst="rect">
            <a:avLst/>
          </a:prstGeom>
          <a:noFill/>
        </p:spPr>
        <p:txBody>
          <a:bodyPr wrap="none" rtlCol="0">
            <a:spAutoFit/>
          </a:bodyPr>
          <a:lstStyle/>
          <a:p>
            <a:r>
              <a:rPr lang="en-GB" sz="800" dirty="0" err="1" smtClean="0"/>
              <a:t>LinkPort</a:t>
            </a:r>
            <a:endParaRPr lang="en-US" sz="800" dirty="0"/>
          </a:p>
        </p:txBody>
      </p:sp>
      <p:sp>
        <p:nvSpPr>
          <p:cNvPr id="257" name="TextBox 256"/>
          <p:cNvSpPr txBox="1"/>
          <p:nvPr/>
        </p:nvSpPr>
        <p:spPr>
          <a:xfrm>
            <a:off x="2822549" y="5104887"/>
            <a:ext cx="449162" cy="200055"/>
          </a:xfrm>
          <a:prstGeom prst="rect">
            <a:avLst/>
          </a:prstGeom>
          <a:noFill/>
        </p:spPr>
        <p:txBody>
          <a:bodyPr wrap="none" rtlCol="0">
            <a:spAutoFit/>
          </a:bodyPr>
          <a:lstStyle/>
          <a:p>
            <a:r>
              <a:rPr lang="en-GB" sz="700" dirty="0" err="1" smtClean="0"/>
              <a:t>FcPort</a:t>
            </a:r>
            <a:endParaRPr lang="en-US" sz="700" dirty="0"/>
          </a:p>
        </p:txBody>
      </p:sp>
      <p:sp>
        <p:nvSpPr>
          <p:cNvPr id="258" name="TextBox 257"/>
          <p:cNvSpPr txBox="1"/>
          <p:nvPr/>
        </p:nvSpPr>
        <p:spPr>
          <a:xfrm>
            <a:off x="3869735" y="5122277"/>
            <a:ext cx="699230" cy="215444"/>
          </a:xfrm>
          <a:prstGeom prst="rect">
            <a:avLst/>
          </a:prstGeom>
          <a:noFill/>
        </p:spPr>
        <p:txBody>
          <a:bodyPr wrap="none" rtlCol="0">
            <a:spAutoFit/>
          </a:bodyPr>
          <a:lstStyle/>
          <a:p>
            <a:r>
              <a:rPr lang="en-GB" sz="800" dirty="0" smtClean="0"/>
              <a:t>Forwarding</a:t>
            </a:r>
          </a:p>
        </p:txBody>
      </p:sp>
      <p:sp>
        <p:nvSpPr>
          <p:cNvPr id="259" name="TextBox 258"/>
          <p:cNvSpPr txBox="1"/>
          <p:nvPr/>
        </p:nvSpPr>
        <p:spPr>
          <a:xfrm>
            <a:off x="3860867" y="5246132"/>
            <a:ext cx="625492" cy="215444"/>
          </a:xfrm>
          <a:prstGeom prst="rect">
            <a:avLst/>
          </a:prstGeom>
          <a:noFill/>
        </p:spPr>
        <p:txBody>
          <a:bodyPr wrap="none" rtlCol="0">
            <a:spAutoFit/>
          </a:bodyPr>
          <a:lstStyle/>
          <a:p>
            <a:r>
              <a:rPr lang="en-GB" sz="800" dirty="0" smtClean="0"/>
              <a:t>Construct</a:t>
            </a:r>
          </a:p>
        </p:txBody>
      </p:sp>
      <p:sp>
        <p:nvSpPr>
          <p:cNvPr id="260" name="TextBox 259"/>
          <p:cNvSpPr txBox="1"/>
          <p:nvPr/>
        </p:nvSpPr>
        <p:spPr>
          <a:xfrm>
            <a:off x="4267283" y="3489998"/>
            <a:ext cx="418704" cy="246221"/>
          </a:xfrm>
          <a:prstGeom prst="rect">
            <a:avLst/>
          </a:prstGeom>
          <a:noFill/>
        </p:spPr>
        <p:txBody>
          <a:bodyPr wrap="none" rtlCol="0">
            <a:spAutoFit/>
          </a:bodyPr>
          <a:lstStyle/>
          <a:p>
            <a:r>
              <a:rPr lang="en-GB" sz="1000" dirty="0" smtClean="0"/>
              <a:t>Link</a:t>
            </a:r>
            <a:endParaRPr lang="en-US" sz="1000" dirty="0"/>
          </a:p>
        </p:txBody>
      </p:sp>
      <p:sp>
        <p:nvSpPr>
          <p:cNvPr id="261" name="TextBox 260"/>
          <p:cNvSpPr txBox="1"/>
          <p:nvPr/>
        </p:nvSpPr>
        <p:spPr>
          <a:xfrm>
            <a:off x="4764665" y="5645095"/>
            <a:ext cx="522900" cy="200055"/>
          </a:xfrm>
          <a:prstGeom prst="rect">
            <a:avLst/>
          </a:prstGeom>
          <a:noFill/>
        </p:spPr>
        <p:txBody>
          <a:bodyPr wrap="none" rtlCol="0">
            <a:spAutoFit/>
          </a:bodyPr>
          <a:lstStyle/>
          <a:p>
            <a:r>
              <a:rPr lang="en-GB" sz="700" dirty="0" err="1" smtClean="0"/>
              <a:t>FcRoute</a:t>
            </a:r>
            <a:endParaRPr lang="en-GB" sz="700" dirty="0" smtClean="0"/>
          </a:p>
        </p:txBody>
      </p:sp>
      <p:sp>
        <p:nvSpPr>
          <p:cNvPr id="262" name="TextBox 261"/>
          <p:cNvSpPr txBox="1"/>
          <p:nvPr/>
        </p:nvSpPr>
        <p:spPr>
          <a:xfrm>
            <a:off x="3906374" y="5906128"/>
            <a:ext cx="546945" cy="200055"/>
          </a:xfrm>
          <a:prstGeom prst="rect">
            <a:avLst/>
          </a:prstGeom>
          <a:noFill/>
        </p:spPr>
        <p:txBody>
          <a:bodyPr wrap="none" rtlCol="0">
            <a:spAutoFit/>
          </a:bodyPr>
          <a:lstStyle/>
          <a:p>
            <a:r>
              <a:rPr lang="en-GB" sz="700" dirty="0" err="1" smtClean="0"/>
              <a:t>FcSwitch</a:t>
            </a:r>
            <a:endParaRPr lang="en-GB" sz="700" dirty="0" smtClean="0"/>
          </a:p>
        </p:txBody>
      </p:sp>
      <p:sp>
        <p:nvSpPr>
          <p:cNvPr id="263" name="TextBox 262"/>
          <p:cNvSpPr txBox="1"/>
          <p:nvPr/>
        </p:nvSpPr>
        <p:spPr>
          <a:xfrm>
            <a:off x="1176161" y="5780775"/>
            <a:ext cx="562975" cy="338554"/>
          </a:xfrm>
          <a:prstGeom prst="rect">
            <a:avLst/>
          </a:prstGeom>
          <a:noFill/>
        </p:spPr>
        <p:txBody>
          <a:bodyPr wrap="none" rtlCol="0">
            <a:spAutoFit/>
          </a:bodyPr>
          <a:lstStyle/>
          <a:p>
            <a:r>
              <a:rPr lang="en-GB" sz="800" dirty="0" smtClean="0"/>
              <a:t>Layer</a:t>
            </a:r>
          </a:p>
          <a:p>
            <a:r>
              <a:rPr lang="en-GB" sz="800" dirty="0" smtClean="0"/>
              <a:t>Protocol</a:t>
            </a:r>
            <a:endParaRPr lang="en-US" sz="800" dirty="0"/>
          </a:p>
        </p:txBody>
      </p:sp>
      <p:grpSp>
        <p:nvGrpSpPr>
          <p:cNvPr id="264" name="Group 263"/>
          <p:cNvGrpSpPr/>
          <p:nvPr/>
        </p:nvGrpSpPr>
        <p:grpSpPr>
          <a:xfrm>
            <a:off x="5314605" y="1387553"/>
            <a:ext cx="3676737" cy="1333482"/>
            <a:chOff x="683099" y="1667155"/>
            <a:chExt cx="7117922" cy="1936654"/>
          </a:xfrm>
        </p:grpSpPr>
        <p:sp>
          <p:nvSpPr>
            <p:cNvPr id="265" name="Rectangle 264"/>
            <p:cNvSpPr/>
            <p:nvPr/>
          </p:nvSpPr>
          <p:spPr bwMode="auto">
            <a:xfrm>
              <a:off x="2114649" y="1667155"/>
              <a:ext cx="4295914" cy="1936654"/>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66" name="Rounded Rectangle 265"/>
            <p:cNvSpPr/>
            <p:nvPr/>
          </p:nvSpPr>
          <p:spPr bwMode="auto">
            <a:xfrm>
              <a:off x="2646340" y="1978920"/>
              <a:ext cx="3107518" cy="1542907"/>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3" tIns="45675" rIns="91353" bIns="45675" rtlCol="0" anchor="ctr"/>
            <a:lstStyle/>
            <a:p>
              <a:pPr algn="ctr"/>
              <a:endParaRPr lang="en-US" sz="1400" dirty="0">
                <a:latin typeface="+mn-lt"/>
                <a:cs typeface="+mn-cs"/>
                <a:sym typeface="Gill Sans" charset="0"/>
              </a:endParaRPr>
            </a:p>
          </p:txBody>
        </p:sp>
        <p:sp>
          <p:nvSpPr>
            <p:cNvPr id="267" name="Rectangle 266"/>
            <p:cNvSpPr/>
            <p:nvPr/>
          </p:nvSpPr>
          <p:spPr bwMode="auto">
            <a:xfrm>
              <a:off x="683100" y="1842442"/>
              <a:ext cx="736979" cy="736979"/>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68" name="Can 267"/>
            <p:cNvSpPr/>
            <p:nvPr/>
          </p:nvSpPr>
          <p:spPr bwMode="auto">
            <a:xfrm>
              <a:off x="874169" y="1978920"/>
              <a:ext cx="327546" cy="409432"/>
            </a:xfrm>
            <a:prstGeom prst="can">
              <a:avLst/>
            </a:prstGeom>
            <a:solidFill>
              <a:srgbClr val="99CCFF"/>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69" name="Rectangle 268"/>
            <p:cNvSpPr/>
            <p:nvPr/>
          </p:nvSpPr>
          <p:spPr bwMode="auto">
            <a:xfrm>
              <a:off x="7064042" y="1856090"/>
              <a:ext cx="736979" cy="736979"/>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70" name="Can 269"/>
            <p:cNvSpPr/>
            <p:nvPr/>
          </p:nvSpPr>
          <p:spPr bwMode="auto">
            <a:xfrm>
              <a:off x="7255111" y="1992568"/>
              <a:ext cx="327546" cy="409432"/>
            </a:xfrm>
            <a:prstGeom prst="can">
              <a:avLst/>
            </a:prstGeom>
            <a:solidFill>
              <a:srgbClr val="99CCFF"/>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cxnSp>
          <p:nvCxnSpPr>
            <p:cNvPr id="271" name="Straight Connector 270"/>
            <p:cNvCxnSpPr>
              <a:stCxn id="267" idx="3"/>
              <a:endCxn id="273" idx="1"/>
            </p:cNvCxnSpPr>
            <p:nvPr/>
          </p:nvCxnSpPr>
          <p:spPr bwMode="auto">
            <a:xfrm>
              <a:off x="1420079" y="2210932"/>
              <a:ext cx="694570" cy="1279"/>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72" name="Straight Connector 271"/>
            <p:cNvCxnSpPr>
              <a:stCxn id="274" idx="3"/>
              <a:endCxn id="269" idx="1"/>
            </p:cNvCxnSpPr>
            <p:nvPr/>
          </p:nvCxnSpPr>
          <p:spPr bwMode="auto">
            <a:xfrm flipV="1">
              <a:off x="6410563" y="2224580"/>
              <a:ext cx="653479" cy="5075"/>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sp>
          <p:nvSpPr>
            <p:cNvPr id="273" name="Rectangle 272"/>
            <p:cNvSpPr/>
            <p:nvPr/>
          </p:nvSpPr>
          <p:spPr bwMode="auto">
            <a:xfrm>
              <a:off x="2114649" y="2036070"/>
              <a:ext cx="352282" cy="352282"/>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274" name="Rectangle 273"/>
            <p:cNvSpPr/>
            <p:nvPr/>
          </p:nvSpPr>
          <p:spPr bwMode="auto">
            <a:xfrm>
              <a:off x="6058281" y="2053514"/>
              <a:ext cx="352282" cy="352282"/>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275" name="Rectangle 274"/>
            <p:cNvSpPr/>
            <p:nvPr/>
          </p:nvSpPr>
          <p:spPr bwMode="auto">
            <a:xfrm>
              <a:off x="683099" y="2866830"/>
              <a:ext cx="736979" cy="736979"/>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76" name="Can 275"/>
            <p:cNvSpPr/>
            <p:nvPr/>
          </p:nvSpPr>
          <p:spPr bwMode="auto">
            <a:xfrm>
              <a:off x="874168" y="3003308"/>
              <a:ext cx="327546" cy="409432"/>
            </a:xfrm>
            <a:prstGeom prst="can">
              <a:avLst/>
            </a:prstGeom>
            <a:solidFill>
              <a:srgbClr val="99CCFF"/>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cxnSp>
          <p:nvCxnSpPr>
            <p:cNvPr id="277" name="Straight Connector 276"/>
            <p:cNvCxnSpPr>
              <a:stCxn id="275" idx="3"/>
              <a:endCxn id="283" idx="1"/>
            </p:cNvCxnSpPr>
            <p:nvPr/>
          </p:nvCxnSpPr>
          <p:spPr bwMode="auto">
            <a:xfrm flipV="1">
              <a:off x="1420078" y="3235319"/>
              <a:ext cx="694571" cy="1"/>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78" name="Straight Connector 277"/>
            <p:cNvCxnSpPr/>
            <p:nvPr/>
          </p:nvCxnSpPr>
          <p:spPr bwMode="auto">
            <a:xfrm>
              <a:off x="2109292" y="2006855"/>
              <a:ext cx="0" cy="409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279" name="Straight Connector 278"/>
            <p:cNvCxnSpPr/>
            <p:nvPr/>
          </p:nvCxnSpPr>
          <p:spPr bwMode="auto">
            <a:xfrm>
              <a:off x="6410563" y="2040335"/>
              <a:ext cx="0" cy="409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sp>
          <p:nvSpPr>
            <p:cNvPr id="280" name="Rectangle 279"/>
            <p:cNvSpPr/>
            <p:nvPr/>
          </p:nvSpPr>
          <p:spPr bwMode="auto">
            <a:xfrm>
              <a:off x="1363118" y="2152122"/>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281" name="Rectangle 280"/>
            <p:cNvSpPr/>
            <p:nvPr/>
          </p:nvSpPr>
          <p:spPr bwMode="auto">
            <a:xfrm>
              <a:off x="1359989" y="3175231"/>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282" name="Rectangle 281"/>
            <p:cNvSpPr/>
            <p:nvPr/>
          </p:nvSpPr>
          <p:spPr bwMode="auto">
            <a:xfrm>
              <a:off x="7003953" y="2152122"/>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283" name="Rectangle 282"/>
            <p:cNvSpPr/>
            <p:nvPr/>
          </p:nvSpPr>
          <p:spPr bwMode="auto">
            <a:xfrm>
              <a:off x="2114649" y="3059178"/>
              <a:ext cx="352282" cy="352282"/>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cxnSp>
          <p:nvCxnSpPr>
            <p:cNvPr id="284" name="Straight Connector 283"/>
            <p:cNvCxnSpPr/>
            <p:nvPr/>
          </p:nvCxnSpPr>
          <p:spPr bwMode="auto">
            <a:xfrm>
              <a:off x="2109292" y="3029963"/>
              <a:ext cx="0" cy="409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sp>
          <p:nvSpPr>
            <p:cNvPr id="285" name="Rectangle 284"/>
            <p:cNvSpPr/>
            <p:nvPr/>
          </p:nvSpPr>
          <p:spPr bwMode="auto">
            <a:xfrm>
              <a:off x="2559339" y="2036070"/>
              <a:ext cx="352282" cy="352282"/>
            </a:xfrm>
            <a:prstGeom prst="rect">
              <a:avLst/>
            </a:prstGeom>
            <a:solidFill>
              <a:srgbClr val="E5FFE5"/>
            </a:solidFill>
            <a:ln w="6350" cap="rnd">
              <a:solidFill>
                <a:schemeClr val="tx1"/>
              </a:solidFill>
              <a:miter lim="800000"/>
              <a:headEnd/>
              <a:tailEnd/>
            </a:ln>
          </p:spPr>
          <p:txBody>
            <a:bodyPr/>
            <a:lstStyle/>
            <a:p>
              <a:endParaRPr lang="en-US" dirty="0">
                <a:latin typeface="+mn-lt"/>
                <a:cs typeface="+mn-cs"/>
                <a:sym typeface="Gill Sans" charset="0"/>
              </a:endParaRPr>
            </a:p>
          </p:txBody>
        </p:sp>
        <p:sp>
          <p:nvSpPr>
            <p:cNvPr id="286" name="Rectangle 285"/>
            <p:cNvSpPr/>
            <p:nvPr/>
          </p:nvSpPr>
          <p:spPr bwMode="auto">
            <a:xfrm>
              <a:off x="5521754" y="2053514"/>
              <a:ext cx="352282" cy="352282"/>
            </a:xfrm>
            <a:prstGeom prst="rect">
              <a:avLst/>
            </a:prstGeom>
            <a:solidFill>
              <a:srgbClr val="E5FFE5"/>
            </a:solidFill>
            <a:ln w="6350" cap="rnd">
              <a:solidFill>
                <a:schemeClr val="tx1"/>
              </a:solidFill>
              <a:miter lim="800000"/>
              <a:headEnd/>
              <a:tailEnd/>
            </a:ln>
          </p:spPr>
          <p:txBody>
            <a:bodyPr/>
            <a:lstStyle/>
            <a:p>
              <a:endParaRPr lang="en-US" dirty="0">
                <a:latin typeface="+mn-lt"/>
                <a:cs typeface="+mn-cs"/>
                <a:sym typeface="Gill Sans" charset="0"/>
              </a:endParaRPr>
            </a:p>
          </p:txBody>
        </p:sp>
        <p:sp>
          <p:nvSpPr>
            <p:cNvPr id="287" name="Rectangle 286"/>
            <p:cNvSpPr/>
            <p:nvPr/>
          </p:nvSpPr>
          <p:spPr bwMode="auto">
            <a:xfrm>
              <a:off x="2559339" y="3059178"/>
              <a:ext cx="352282" cy="352282"/>
            </a:xfrm>
            <a:prstGeom prst="rect">
              <a:avLst/>
            </a:prstGeom>
            <a:solidFill>
              <a:srgbClr val="E5FFE5"/>
            </a:solidFill>
            <a:ln w="6350" cap="rnd">
              <a:solidFill>
                <a:srgbClr val="000000"/>
              </a:solidFill>
              <a:miter lim="800000"/>
              <a:headEnd/>
              <a:tailEnd/>
            </a:ln>
          </p:spPr>
          <p:txBody>
            <a:bodyPr/>
            <a:lstStyle/>
            <a:p>
              <a:endParaRPr lang="en-US" dirty="0">
                <a:latin typeface="+mn-lt"/>
                <a:cs typeface="+mn-cs"/>
                <a:sym typeface="Gill Sans" charset="0"/>
              </a:endParaRPr>
            </a:p>
          </p:txBody>
        </p:sp>
        <p:sp>
          <p:nvSpPr>
            <p:cNvPr id="288" name="Rectangle 287"/>
            <p:cNvSpPr/>
            <p:nvPr/>
          </p:nvSpPr>
          <p:spPr bwMode="auto">
            <a:xfrm>
              <a:off x="3065248" y="2053514"/>
              <a:ext cx="2380209" cy="1385881"/>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3" tIns="45675" rIns="91353" bIns="45675" rtlCol="0" anchor="ctr"/>
            <a:lstStyle/>
            <a:p>
              <a:pPr algn="ctr"/>
              <a:endParaRPr lang="en-US" dirty="0">
                <a:solidFill>
                  <a:schemeClr val="lt1"/>
                </a:solidFill>
                <a:latin typeface="+mn-lt"/>
                <a:cs typeface="+mn-cs"/>
                <a:sym typeface="Gill Sans" charset="0"/>
              </a:endParaRPr>
            </a:p>
          </p:txBody>
        </p:sp>
        <p:sp>
          <p:nvSpPr>
            <p:cNvPr id="289" name="Oval 288"/>
            <p:cNvSpPr/>
            <p:nvPr/>
          </p:nvSpPr>
          <p:spPr bwMode="auto">
            <a:xfrm>
              <a:off x="3126474" y="2114022"/>
              <a:ext cx="236230" cy="236230"/>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90" name="Oval 289"/>
            <p:cNvSpPr/>
            <p:nvPr/>
          </p:nvSpPr>
          <p:spPr bwMode="auto">
            <a:xfrm>
              <a:off x="3126474" y="3116564"/>
              <a:ext cx="236230" cy="236230"/>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291" name="Oval 290"/>
            <p:cNvSpPr/>
            <p:nvPr/>
          </p:nvSpPr>
          <p:spPr bwMode="auto">
            <a:xfrm>
              <a:off x="5092226" y="2113265"/>
              <a:ext cx="236230" cy="236230"/>
            </a:xfrm>
            <a:prstGeom prst="ellipse">
              <a:avLst/>
            </a:prstGeom>
            <a:solidFill>
              <a:schemeClr val="bg1"/>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cxnSp>
          <p:nvCxnSpPr>
            <p:cNvPr id="292" name="Straight Connector 291"/>
            <p:cNvCxnSpPr>
              <a:stCxn id="273" idx="3"/>
              <a:endCxn id="285" idx="1"/>
            </p:cNvCxnSpPr>
            <p:nvPr/>
          </p:nvCxnSpPr>
          <p:spPr bwMode="auto">
            <a:xfrm>
              <a:off x="2466931" y="2212211"/>
              <a:ext cx="92408" cy="0"/>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93" name="Straight Connector 292"/>
            <p:cNvCxnSpPr>
              <a:stCxn id="283" idx="3"/>
              <a:endCxn id="287" idx="1"/>
            </p:cNvCxnSpPr>
            <p:nvPr/>
          </p:nvCxnSpPr>
          <p:spPr bwMode="auto">
            <a:xfrm>
              <a:off x="2466931" y="3235319"/>
              <a:ext cx="92408" cy="0"/>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94" name="Straight Connector 293"/>
            <p:cNvCxnSpPr>
              <a:stCxn id="287" idx="3"/>
              <a:endCxn id="290" idx="2"/>
            </p:cNvCxnSpPr>
            <p:nvPr/>
          </p:nvCxnSpPr>
          <p:spPr bwMode="auto">
            <a:xfrm flipV="1">
              <a:off x="2911621" y="3234679"/>
              <a:ext cx="214853" cy="640"/>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95" name="Straight Connector 294"/>
            <p:cNvCxnSpPr>
              <a:stCxn id="285" idx="3"/>
              <a:endCxn id="289" idx="2"/>
            </p:cNvCxnSpPr>
            <p:nvPr/>
          </p:nvCxnSpPr>
          <p:spPr bwMode="auto">
            <a:xfrm>
              <a:off x="2911621" y="2212211"/>
              <a:ext cx="214853" cy="19926"/>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96" name="Straight Connector 295"/>
            <p:cNvCxnSpPr>
              <a:stCxn id="291" idx="6"/>
              <a:endCxn id="286" idx="1"/>
            </p:cNvCxnSpPr>
            <p:nvPr/>
          </p:nvCxnSpPr>
          <p:spPr bwMode="auto">
            <a:xfrm flipV="1">
              <a:off x="5328456" y="2229655"/>
              <a:ext cx="193298" cy="1725"/>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297" name="Straight Connector 296"/>
            <p:cNvCxnSpPr>
              <a:stCxn id="286" idx="3"/>
            </p:cNvCxnSpPr>
            <p:nvPr/>
          </p:nvCxnSpPr>
          <p:spPr bwMode="auto">
            <a:xfrm flipV="1">
              <a:off x="5874036" y="2227117"/>
              <a:ext cx="184245" cy="2538"/>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grpSp>
      <p:grpSp>
        <p:nvGrpSpPr>
          <p:cNvPr id="298" name="Group 297"/>
          <p:cNvGrpSpPr/>
          <p:nvPr/>
        </p:nvGrpSpPr>
        <p:grpSpPr>
          <a:xfrm>
            <a:off x="89437" y="861755"/>
            <a:ext cx="2559375" cy="1099845"/>
            <a:chOff x="9767620" y="4320797"/>
            <a:chExt cx="7186190" cy="2316707"/>
          </a:xfrm>
        </p:grpSpPr>
        <p:grpSp>
          <p:nvGrpSpPr>
            <p:cNvPr id="299" name="Group 298"/>
            <p:cNvGrpSpPr/>
            <p:nvPr/>
          </p:nvGrpSpPr>
          <p:grpSpPr>
            <a:xfrm>
              <a:off x="9788736" y="4320797"/>
              <a:ext cx="7165074" cy="1999398"/>
              <a:chOff x="696036" y="4005620"/>
              <a:chExt cx="7165074" cy="1999398"/>
            </a:xfrm>
          </p:grpSpPr>
          <p:sp>
            <p:nvSpPr>
              <p:cNvPr id="307" name="Rectangle 306"/>
              <p:cNvSpPr/>
              <p:nvPr/>
            </p:nvSpPr>
            <p:spPr bwMode="auto">
              <a:xfrm>
                <a:off x="4469642" y="4005620"/>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08" name="Rectangle 307"/>
              <p:cNvSpPr/>
              <p:nvPr/>
            </p:nvSpPr>
            <p:spPr bwMode="auto">
              <a:xfrm>
                <a:off x="696036" y="4667536"/>
                <a:ext cx="736979" cy="736979"/>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09" name="Can 308"/>
              <p:cNvSpPr/>
              <p:nvPr/>
            </p:nvSpPr>
            <p:spPr bwMode="auto">
              <a:xfrm>
                <a:off x="887105" y="4804014"/>
                <a:ext cx="327546" cy="409432"/>
              </a:xfrm>
              <a:prstGeom prst="can">
                <a:avLst/>
              </a:prstGeom>
              <a:solidFill>
                <a:srgbClr val="99CCFF"/>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0" name="Rectangle 309"/>
              <p:cNvSpPr/>
              <p:nvPr/>
            </p:nvSpPr>
            <p:spPr bwMode="auto">
              <a:xfrm>
                <a:off x="7124131" y="4681184"/>
                <a:ext cx="736979" cy="736979"/>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1" name="Can 310"/>
              <p:cNvSpPr/>
              <p:nvPr/>
            </p:nvSpPr>
            <p:spPr bwMode="auto">
              <a:xfrm>
                <a:off x="7315200" y="4817662"/>
                <a:ext cx="327546" cy="409432"/>
              </a:xfrm>
              <a:prstGeom prst="can">
                <a:avLst/>
              </a:prstGeom>
              <a:solidFill>
                <a:srgbClr val="99CCFF"/>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cxnSp>
            <p:nvCxnSpPr>
              <p:cNvPr id="312" name="Straight Connector 311"/>
              <p:cNvCxnSpPr/>
              <p:nvPr/>
            </p:nvCxnSpPr>
            <p:spPr bwMode="auto">
              <a:xfrm>
                <a:off x="1856092" y="4844958"/>
                <a:ext cx="0" cy="409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313" name="Straight Connector 312"/>
              <p:cNvCxnSpPr>
                <a:stCxn id="308" idx="3"/>
                <a:endCxn id="314" idx="1"/>
              </p:cNvCxnSpPr>
              <p:nvPr/>
            </p:nvCxnSpPr>
            <p:spPr bwMode="auto">
              <a:xfrm>
                <a:off x="1433015" y="5036026"/>
                <a:ext cx="968991" cy="2"/>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sp>
            <p:nvSpPr>
              <p:cNvPr id="314" name="Rectangle 313"/>
              <p:cNvSpPr/>
              <p:nvPr/>
            </p:nvSpPr>
            <p:spPr bwMode="auto">
              <a:xfrm>
                <a:off x="2402006" y="4851783"/>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5" name="Rectangle 314"/>
              <p:cNvSpPr/>
              <p:nvPr/>
            </p:nvSpPr>
            <p:spPr bwMode="auto">
              <a:xfrm>
                <a:off x="3125337" y="5274863"/>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6" name="Rectangle 315"/>
              <p:cNvSpPr/>
              <p:nvPr/>
            </p:nvSpPr>
            <p:spPr bwMode="auto">
              <a:xfrm>
                <a:off x="3364173" y="4435524"/>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7" name="Rectangle 316"/>
              <p:cNvSpPr/>
              <p:nvPr/>
            </p:nvSpPr>
            <p:spPr bwMode="auto">
              <a:xfrm>
                <a:off x="4101152" y="5090618"/>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8" name="Rectangle 317"/>
              <p:cNvSpPr/>
              <p:nvPr/>
            </p:nvSpPr>
            <p:spPr bwMode="auto">
              <a:xfrm>
                <a:off x="5261212" y="5636528"/>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19" name="Rectangle 318"/>
              <p:cNvSpPr/>
              <p:nvPr/>
            </p:nvSpPr>
            <p:spPr bwMode="auto">
              <a:xfrm>
                <a:off x="5629702" y="4872256"/>
                <a:ext cx="368490" cy="368490"/>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cxnSp>
            <p:nvCxnSpPr>
              <p:cNvPr id="320" name="Straight Connector 319"/>
              <p:cNvCxnSpPr>
                <a:stCxn id="314" idx="0"/>
                <a:endCxn id="316" idx="1"/>
              </p:cNvCxnSpPr>
              <p:nvPr/>
            </p:nvCxnSpPr>
            <p:spPr bwMode="auto">
              <a:xfrm flipV="1">
                <a:off x="2586251" y="4619769"/>
                <a:ext cx="777922" cy="232014"/>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1" name="Straight Connector 320"/>
              <p:cNvCxnSpPr>
                <a:stCxn id="314" idx="2"/>
                <a:endCxn id="315" idx="1"/>
              </p:cNvCxnSpPr>
              <p:nvPr/>
            </p:nvCxnSpPr>
            <p:spPr bwMode="auto">
              <a:xfrm>
                <a:off x="2586251" y="5220273"/>
                <a:ext cx="539086" cy="238835"/>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2" name="Straight Connector 321"/>
              <p:cNvCxnSpPr>
                <a:stCxn id="315" idx="3"/>
                <a:endCxn id="317" idx="1"/>
              </p:cNvCxnSpPr>
              <p:nvPr/>
            </p:nvCxnSpPr>
            <p:spPr bwMode="auto">
              <a:xfrm flipV="1">
                <a:off x="3493827" y="5274863"/>
                <a:ext cx="607325" cy="184245"/>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3" name="Straight Connector 322"/>
              <p:cNvCxnSpPr>
                <a:stCxn id="315" idx="2"/>
                <a:endCxn id="350" idx="1"/>
              </p:cNvCxnSpPr>
              <p:nvPr/>
            </p:nvCxnSpPr>
            <p:spPr bwMode="auto">
              <a:xfrm>
                <a:off x="3309582" y="5643353"/>
                <a:ext cx="1898696" cy="211538"/>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4" name="Straight Connector 323"/>
              <p:cNvCxnSpPr>
                <a:stCxn id="316" idx="2"/>
                <a:endCxn id="317" idx="0"/>
              </p:cNvCxnSpPr>
              <p:nvPr/>
            </p:nvCxnSpPr>
            <p:spPr bwMode="auto">
              <a:xfrm>
                <a:off x="3548418" y="4804014"/>
                <a:ext cx="736979" cy="286604"/>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5" name="Straight Connector 324"/>
              <p:cNvCxnSpPr>
                <a:stCxn id="316" idx="3"/>
              </p:cNvCxnSpPr>
              <p:nvPr/>
            </p:nvCxnSpPr>
            <p:spPr bwMode="auto">
              <a:xfrm flipV="1">
                <a:off x="3732663" y="4244457"/>
                <a:ext cx="736979" cy="375312"/>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6" name="Straight Connector 325"/>
              <p:cNvCxnSpPr>
                <a:endCxn id="318" idx="0"/>
              </p:cNvCxnSpPr>
              <p:nvPr/>
            </p:nvCxnSpPr>
            <p:spPr bwMode="auto">
              <a:xfrm>
                <a:off x="4653887" y="4428702"/>
                <a:ext cx="791570" cy="1207826"/>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7" name="Straight Connector 326"/>
              <p:cNvCxnSpPr>
                <a:stCxn id="346" idx="3"/>
                <a:endCxn id="349" idx="1"/>
              </p:cNvCxnSpPr>
              <p:nvPr/>
            </p:nvCxnSpPr>
            <p:spPr bwMode="auto">
              <a:xfrm>
                <a:off x="4523477" y="5337516"/>
                <a:ext cx="682384" cy="370480"/>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8" name="Straight Connector 327"/>
              <p:cNvCxnSpPr>
                <a:stCxn id="345" idx="3"/>
                <a:endCxn id="319" idx="1"/>
              </p:cNvCxnSpPr>
              <p:nvPr/>
            </p:nvCxnSpPr>
            <p:spPr bwMode="auto">
              <a:xfrm flipV="1">
                <a:off x="4539683" y="5056501"/>
                <a:ext cx="1090019" cy="156945"/>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29" name="Straight Connector 328"/>
              <p:cNvCxnSpPr>
                <a:endCxn id="319" idx="0"/>
              </p:cNvCxnSpPr>
              <p:nvPr/>
            </p:nvCxnSpPr>
            <p:spPr bwMode="auto">
              <a:xfrm>
                <a:off x="4838132" y="4244457"/>
                <a:ext cx="975815" cy="627799"/>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30" name="Straight Connector 329"/>
              <p:cNvCxnSpPr>
                <a:stCxn id="318" idx="3"/>
                <a:endCxn id="319" idx="2"/>
              </p:cNvCxnSpPr>
              <p:nvPr/>
            </p:nvCxnSpPr>
            <p:spPr bwMode="auto">
              <a:xfrm flipV="1">
                <a:off x="5629702" y="5240746"/>
                <a:ext cx="184245" cy="580027"/>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31" name="Straight Connector 330"/>
              <p:cNvCxnSpPr>
                <a:stCxn id="319" idx="3"/>
                <a:endCxn id="310" idx="1"/>
              </p:cNvCxnSpPr>
              <p:nvPr/>
            </p:nvCxnSpPr>
            <p:spPr bwMode="auto">
              <a:xfrm flipV="1">
                <a:off x="5998192" y="5049674"/>
                <a:ext cx="1125939" cy="6827"/>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cxnSp>
            <p:nvCxnSpPr>
              <p:cNvPr id="332" name="Straight Connector 331"/>
              <p:cNvCxnSpPr/>
              <p:nvPr/>
            </p:nvCxnSpPr>
            <p:spPr bwMode="auto">
              <a:xfrm>
                <a:off x="6574805" y="4844958"/>
                <a:ext cx="0" cy="409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sp>
            <p:nvSpPr>
              <p:cNvPr id="333" name="Rectangle 332"/>
              <p:cNvSpPr/>
              <p:nvPr/>
            </p:nvSpPr>
            <p:spPr bwMode="auto">
              <a:xfrm>
                <a:off x="2344856" y="4980560"/>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34" name="Rectangle 333"/>
              <p:cNvSpPr/>
              <p:nvPr/>
            </p:nvSpPr>
            <p:spPr bwMode="auto">
              <a:xfrm>
                <a:off x="2586251" y="4817662"/>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35" name="Rectangle 334"/>
              <p:cNvSpPr/>
              <p:nvPr/>
            </p:nvSpPr>
            <p:spPr bwMode="auto">
              <a:xfrm>
                <a:off x="2586251" y="518065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36" name="Rectangle 335"/>
              <p:cNvSpPr/>
              <p:nvPr/>
            </p:nvSpPr>
            <p:spPr bwMode="auto">
              <a:xfrm>
                <a:off x="3065248" y="5399019"/>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37" name="Rectangle 336"/>
              <p:cNvSpPr/>
              <p:nvPr/>
            </p:nvSpPr>
            <p:spPr bwMode="auto">
              <a:xfrm>
                <a:off x="3310719" y="460744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38" name="Rectangle 337"/>
              <p:cNvSpPr/>
              <p:nvPr/>
            </p:nvSpPr>
            <p:spPr bwMode="auto">
              <a:xfrm>
                <a:off x="3493827" y="4758338"/>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39" name="Rectangle 338"/>
              <p:cNvSpPr/>
              <p:nvPr/>
            </p:nvSpPr>
            <p:spPr bwMode="auto">
              <a:xfrm>
                <a:off x="3678402" y="4547358"/>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0" name="Rectangle 339"/>
              <p:cNvSpPr/>
              <p:nvPr/>
            </p:nvSpPr>
            <p:spPr bwMode="auto">
              <a:xfrm>
                <a:off x="4409553" y="4184368"/>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1" name="Rectangle 340"/>
              <p:cNvSpPr/>
              <p:nvPr/>
            </p:nvSpPr>
            <p:spPr bwMode="auto">
              <a:xfrm>
                <a:off x="4646779" y="4375435"/>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2" name="Rectangle 341"/>
              <p:cNvSpPr/>
              <p:nvPr/>
            </p:nvSpPr>
            <p:spPr bwMode="auto">
              <a:xfrm>
                <a:off x="4805338" y="4184368"/>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3" name="Rectangle 342"/>
              <p:cNvSpPr/>
              <p:nvPr/>
            </p:nvSpPr>
            <p:spPr bwMode="auto">
              <a:xfrm>
                <a:off x="5753858" y="481216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4" name="Rectangle 343"/>
              <p:cNvSpPr/>
              <p:nvPr/>
            </p:nvSpPr>
            <p:spPr bwMode="auto">
              <a:xfrm>
                <a:off x="5569613" y="4992998"/>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5" name="Rectangle 344"/>
              <p:cNvSpPr/>
              <p:nvPr/>
            </p:nvSpPr>
            <p:spPr bwMode="auto">
              <a:xfrm>
                <a:off x="4419505" y="515335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6" name="Rectangle 345"/>
              <p:cNvSpPr/>
              <p:nvPr/>
            </p:nvSpPr>
            <p:spPr bwMode="auto">
              <a:xfrm>
                <a:off x="4403299" y="527742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7" name="Rectangle 346"/>
              <p:cNvSpPr/>
              <p:nvPr/>
            </p:nvSpPr>
            <p:spPr bwMode="auto">
              <a:xfrm>
                <a:off x="3444400" y="5399019"/>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8" name="Rectangle 347"/>
              <p:cNvSpPr/>
              <p:nvPr/>
            </p:nvSpPr>
            <p:spPr bwMode="auto">
              <a:xfrm>
                <a:off x="3433737" y="5591607"/>
                <a:ext cx="120179"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49" name="Rectangle 348"/>
              <p:cNvSpPr/>
              <p:nvPr/>
            </p:nvSpPr>
            <p:spPr bwMode="auto">
              <a:xfrm>
                <a:off x="5205861" y="564790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0" name="Rectangle 349"/>
              <p:cNvSpPr/>
              <p:nvPr/>
            </p:nvSpPr>
            <p:spPr bwMode="auto">
              <a:xfrm>
                <a:off x="5208278" y="5794802"/>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1" name="Rectangle 350"/>
              <p:cNvSpPr/>
              <p:nvPr/>
            </p:nvSpPr>
            <p:spPr bwMode="auto">
              <a:xfrm>
                <a:off x="5753858" y="5194301"/>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2" name="Rectangle 351"/>
              <p:cNvSpPr/>
              <p:nvPr/>
            </p:nvSpPr>
            <p:spPr bwMode="auto">
              <a:xfrm>
                <a:off x="5938103" y="500816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3" name="Rectangle 352"/>
              <p:cNvSpPr/>
              <p:nvPr/>
            </p:nvSpPr>
            <p:spPr bwMode="auto">
              <a:xfrm>
                <a:off x="5601646" y="5749122"/>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4" name="Rectangle 353"/>
              <p:cNvSpPr/>
              <p:nvPr/>
            </p:nvSpPr>
            <p:spPr bwMode="auto">
              <a:xfrm>
                <a:off x="5385368" y="5576439"/>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5" name="Rectangle 354"/>
              <p:cNvSpPr/>
              <p:nvPr/>
            </p:nvSpPr>
            <p:spPr bwMode="auto">
              <a:xfrm>
                <a:off x="1372926" y="5008167"/>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56" name="Rectangle 355"/>
              <p:cNvSpPr/>
              <p:nvPr/>
            </p:nvSpPr>
            <p:spPr bwMode="auto">
              <a:xfrm>
                <a:off x="7064042" y="4989584"/>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grpSp>
        <p:grpSp>
          <p:nvGrpSpPr>
            <p:cNvPr id="300" name="Group 299"/>
            <p:cNvGrpSpPr/>
            <p:nvPr/>
          </p:nvGrpSpPr>
          <p:grpSpPr>
            <a:xfrm>
              <a:off x="9767620" y="5852758"/>
              <a:ext cx="2490527" cy="784746"/>
              <a:chOff x="696036" y="5725242"/>
              <a:chExt cx="2490527" cy="784746"/>
            </a:xfrm>
          </p:grpSpPr>
          <p:sp>
            <p:nvSpPr>
              <p:cNvPr id="301" name="Rectangle 300"/>
              <p:cNvSpPr/>
              <p:nvPr/>
            </p:nvSpPr>
            <p:spPr bwMode="auto">
              <a:xfrm>
                <a:off x="696036" y="5773009"/>
                <a:ext cx="736979" cy="736979"/>
              </a:xfrm>
              <a:prstGeom prst="rect">
                <a:avLst/>
              </a:prstGeom>
              <a:solidFill>
                <a:srgbClr val="FF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sp>
            <p:nvSpPr>
              <p:cNvPr id="302" name="Can 301"/>
              <p:cNvSpPr/>
              <p:nvPr/>
            </p:nvSpPr>
            <p:spPr bwMode="auto">
              <a:xfrm>
                <a:off x="887105" y="5909487"/>
                <a:ext cx="327546" cy="409432"/>
              </a:xfrm>
              <a:prstGeom prst="can">
                <a:avLst/>
              </a:prstGeom>
              <a:solidFill>
                <a:srgbClr val="99CCFF"/>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effectLst/>
                  <a:latin typeface="Gill Sans" charset="0"/>
                  <a:ea typeface="ヒラギノ角ゴ ProN W3" charset="-128"/>
                  <a:cs typeface="ヒラギノ角ゴ ProN W3" charset="-128"/>
                  <a:sym typeface="Gill Sans" charset="0"/>
                </a:endParaRPr>
              </a:p>
            </p:txBody>
          </p:sp>
          <p:cxnSp>
            <p:nvCxnSpPr>
              <p:cNvPr id="303" name="Straight Connector 302"/>
              <p:cNvCxnSpPr/>
              <p:nvPr/>
            </p:nvCxnSpPr>
            <p:spPr bwMode="auto">
              <a:xfrm>
                <a:off x="1856092" y="5827599"/>
                <a:ext cx="0" cy="409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304" name="Straight Connector 303"/>
              <p:cNvCxnSpPr>
                <a:stCxn id="301" idx="3"/>
              </p:cNvCxnSpPr>
              <p:nvPr/>
            </p:nvCxnSpPr>
            <p:spPr bwMode="auto">
              <a:xfrm flipV="1">
                <a:off x="1433015" y="5773009"/>
                <a:ext cx="1692322" cy="368490"/>
              </a:xfrm>
              <a:prstGeom prst="line">
                <a:avLst/>
              </a:prstGeom>
              <a:blipFill dpi="0" rotWithShape="0">
                <a:blip r:embed="rId3"/>
                <a:srcRect/>
                <a:tile tx="0" ty="0" sx="100000" sy="100000" flip="none" algn="tl"/>
              </a:blipFill>
              <a:ln w="9525" cap="flat" cmpd="sng" algn="ctr">
                <a:solidFill>
                  <a:srgbClr val="000000"/>
                </a:solidFill>
                <a:prstDash val="solid"/>
                <a:round/>
                <a:headEnd type="none" w="med" len="med"/>
                <a:tailEnd type="none" w="med" len="med"/>
              </a:ln>
              <a:effectLst/>
            </p:spPr>
          </p:cxnSp>
          <p:sp>
            <p:nvSpPr>
              <p:cNvPr id="305" name="Rectangle 304"/>
              <p:cNvSpPr/>
              <p:nvPr/>
            </p:nvSpPr>
            <p:spPr bwMode="auto">
              <a:xfrm>
                <a:off x="3066385" y="5725242"/>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sp>
            <p:nvSpPr>
              <p:cNvPr id="306" name="Rectangle 305"/>
              <p:cNvSpPr/>
              <p:nvPr/>
            </p:nvSpPr>
            <p:spPr bwMode="auto">
              <a:xfrm>
                <a:off x="1386716" y="6093690"/>
                <a:ext cx="120178" cy="120178"/>
              </a:xfrm>
              <a:prstGeom prst="rect">
                <a:avLst/>
              </a:prstGeom>
              <a:solidFill>
                <a:srgbClr val="CC99FF"/>
              </a:solidFill>
              <a:ln w="9525">
                <a:noFill/>
                <a:miter lim="800000"/>
                <a:headEnd/>
                <a:tailEnd/>
              </a:ln>
            </p:spPr>
            <p:txBody>
              <a:bodyPr/>
              <a:lstStyle/>
              <a:p>
                <a:endParaRPr lang="en-US" dirty="0">
                  <a:latin typeface="+mn-lt"/>
                  <a:cs typeface="+mn-cs"/>
                  <a:sym typeface="Gill Sans" charset="0"/>
                </a:endParaRPr>
              </a:p>
            </p:txBody>
          </p:sp>
        </p:grpSp>
      </p:grpSp>
      <p:grpSp>
        <p:nvGrpSpPr>
          <p:cNvPr id="357" name="Group 356"/>
          <p:cNvGrpSpPr/>
          <p:nvPr/>
        </p:nvGrpSpPr>
        <p:grpSpPr>
          <a:xfrm>
            <a:off x="5455209" y="3811399"/>
            <a:ext cx="3352157" cy="2141988"/>
            <a:chOff x="223969" y="1254643"/>
            <a:chExt cx="10544501" cy="5054677"/>
          </a:xfrm>
        </p:grpSpPr>
        <p:sp>
          <p:nvSpPr>
            <p:cNvPr id="358" name="Oval 357"/>
            <p:cNvSpPr/>
            <p:nvPr/>
          </p:nvSpPr>
          <p:spPr>
            <a:xfrm>
              <a:off x="1003300" y="1254643"/>
              <a:ext cx="8704246" cy="1422058"/>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3" tIns="45675" rIns="91353" bIns="45675" rtlCol="0" anchor="ctr"/>
            <a:lstStyle/>
            <a:p>
              <a:pPr algn="ctr"/>
              <a:endParaRPr lang="en-US" sz="1400" dirty="0"/>
            </a:p>
          </p:txBody>
        </p:sp>
        <p:sp>
          <p:nvSpPr>
            <p:cNvPr id="359" name="Oval 358"/>
            <p:cNvSpPr/>
            <p:nvPr/>
          </p:nvSpPr>
          <p:spPr>
            <a:xfrm>
              <a:off x="7376006" y="3030284"/>
              <a:ext cx="1836201" cy="1105791"/>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3" tIns="45675" rIns="91353" bIns="45675" rtlCol="0" anchor="ctr"/>
            <a:lstStyle/>
            <a:p>
              <a:pPr algn="ctr"/>
              <a:endParaRPr lang="en-US" sz="1400" dirty="0"/>
            </a:p>
          </p:txBody>
        </p:sp>
        <p:sp>
          <p:nvSpPr>
            <p:cNvPr id="360" name="Rectangle 359"/>
            <p:cNvSpPr/>
            <p:nvPr/>
          </p:nvSpPr>
          <p:spPr>
            <a:xfrm>
              <a:off x="9383512" y="2962282"/>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1" name="Rectangle 360"/>
            <p:cNvSpPr/>
            <p:nvPr/>
          </p:nvSpPr>
          <p:spPr>
            <a:xfrm>
              <a:off x="7484018" y="3412755"/>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2" name="Rectangle 361"/>
            <p:cNvSpPr/>
            <p:nvPr/>
          </p:nvSpPr>
          <p:spPr>
            <a:xfrm>
              <a:off x="9707546" y="2962282"/>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3" name="Rectangle 362"/>
            <p:cNvSpPr/>
            <p:nvPr/>
          </p:nvSpPr>
          <p:spPr>
            <a:xfrm>
              <a:off x="7231990" y="3397841"/>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4" name="Oval 363"/>
            <p:cNvSpPr/>
            <p:nvPr/>
          </p:nvSpPr>
          <p:spPr>
            <a:xfrm>
              <a:off x="4405678" y="3030285"/>
              <a:ext cx="1764194" cy="914400"/>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3" tIns="45675" rIns="91353" bIns="45675" rtlCol="0" anchor="ctr"/>
            <a:lstStyle/>
            <a:p>
              <a:pPr algn="ctr"/>
              <a:endParaRPr lang="en-US" sz="1400" dirty="0"/>
            </a:p>
          </p:txBody>
        </p:sp>
        <p:sp>
          <p:nvSpPr>
            <p:cNvPr id="365" name="Rectangle 364"/>
            <p:cNvSpPr/>
            <p:nvPr/>
          </p:nvSpPr>
          <p:spPr>
            <a:xfrm>
              <a:off x="5845837" y="3397841"/>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6" name="Rectangle 365"/>
            <p:cNvSpPr/>
            <p:nvPr/>
          </p:nvSpPr>
          <p:spPr>
            <a:xfrm>
              <a:off x="4513689" y="3412755"/>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7" name="Rectangle 366"/>
            <p:cNvSpPr/>
            <p:nvPr/>
          </p:nvSpPr>
          <p:spPr>
            <a:xfrm>
              <a:off x="6169871" y="3397841"/>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8" name="Rectangle 367"/>
            <p:cNvSpPr/>
            <p:nvPr/>
          </p:nvSpPr>
          <p:spPr>
            <a:xfrm>
              <a:off x="4261661" y="3397841"/>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9" name="Oval 368"/>
            <p:cNvSpPr/>
            <p:nvPr/>
          </p:nvSpPr>
          <p:spPr>
            <a:xfrm>
              <a:off x="1327335" y="3030284"/>
              <a:ext cx="1836203" cy="1105791"/>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3" tIns="45675" rIns="91353" bIns="45675" rtlCol="0" anchor="ctr"/>
            <a:lstStyle/>
            <a:p>
              <a:pPr algn="ctr"/>
              <a:endParaRPr lang="en-US" sz="1400" dirty="0"/>
            </a:p>
          </p:txBody>
        </p:sp>
        <p:sp>
          <p:nvSpPr>
            <p:cNvPr id="370" name="Rectangle 369"/>
            <p:cNvSpPr/>
            <p:nvPr/>
          </p:nvSpPr>
          <p:spPr>
            <a:xfrm>
              <a:off x="1399343" y="4581128"/>
              <a:ext cx="1800200" cy="1728192"/>
            </a:xfrm>
            <a:prstGeom prst="rect">
              <a:avLst/>
            </a:prstGeom>
            <a:solidFill>
              <a:srgbClr val="F79646">
                <a:lumMod val="40000"/>
                <a:lumOff val="6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1" name="Rectangle 370"/>
            <p:cNvSpPr/>
            <p:nvPr/>
          </p:nvSpPr>
          <p:spPr>
            <a:xfrm>
              <a:off x="2191431" y="5085184"/>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2" name="Rectangle 371"/>
            <p:cNvSpPr/>
            <p:nvPr/>
          </p:nvSpPr>
          <p:spPr>
            <a:xfrm>
              <a:off x="2839503"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3" name="Rectangle 372"/>
            <p:cNvSpPr/>
            <p:nvPr/>
          </p:nvSpPr>
          <p:spPr>
            <a:xfrm>
              <a:off x="2839503"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74" name="Straight Connector 373"/>
            <p:cNvCxnSpPr>
              <a:stCxn id="371" idx="3"/>
              <a:endCxn id="372" idx="1"/>
            </p:cNvCxnSpPr>
            <p:nvPr/>
          </p:nvCxnSpPr>
          <p:spPr>
            <a:xfrm>
              <a:off x="2551471" y="5157192"/>
              <a:ext cx="288032" cy="360040"/>
            </a:xfrm>
            <a:prstGeom prst="line">
              <a:avLst/>
            </a:prstGeom>
            <a:noFill/>
            <a:ln w="9525" cap="flat" cmpd="sng" algn="ctr">
              <a:solidFill>
                <a:srgbClr val="4F81BD">
                  <a:shade val="95000"/>
                  <a:satMod val="105000"/>
                </a:srgbClr>
              </a:solidFill>
              <a:prstDash val="solid"/>
            </a:ln>
            <a:effectLst/>
          </p:spPr>
        </p:cxnSp>
        <p:sp>
          <p:nvSpPr>
            <p:cNvPr id="375" name="Rectangle 374"/>
            <p:cNvSpPr/>
            <p:nvPr/>
          </p:nvSpPr>
          <p:spPr>
            <a:xfrm>
              <a:off x="7376007" y="4581128"/>
              <a:ext cx="1656184" cy="1728192"/>
            </a:xfrm>
            <a:prstGeom prst="rect">
              <a:avLst/>
            </a:prstGeom>
            <a:solidFill>
              <a:srgbClr val="F79646">
                <a:lumMod val="40000"/>
                <a:lumOff val="6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6" name="Rectangle 375"/>
            <p:cNvSpPr/>
            <p:nvPr/>
          </p:nvSpPr>
          <p:spPr>
            <a:xfrm>
              <a:off x="7520023"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7" name="Rectangle 376"/>
            <p:cNvSpPr/>
            <p:nvPr/>
          </p:nvSpPr>
          <p:spPr>
            <a:xfrm>
              <a:off x="7520023"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78" name="Straight Connector 377"/>
            <p:cNvCxnSpPr>
              <a:stCxn id="396" idx="1"/>
              <a:endCxn id="376" idx="3"/>
            </p:cNvCxnSpPr>
            <p:nvPr/>
          </p:nvCxnSpPr>
          <p:spPr>
            <a:xfrm rot="10800000" flipV="1">
              <a:off x="7736047" y="5301208"/>
              <a:ext cx="360040" cy="216024"/>
            </a:xfrm>
            <a:prstGeom prst="line">
              <a:avLst/>
            </a:prstGeom>
            <a:noFill/>
            <a:ln w="9525" cap="flat" cmpd="sng" algn="ctr">
              <a:solidFill>
                <a:srgbClr val="4F81BD">
                  <a:shade val="95000"/>
                  <a:satMod val="105000"/>
                </a:srgbClr>
              </a:solidFill>
              <a:prstDash val="solid"/>
            </a:ln>
            <a:effectLst/>
          </p:spPr>
        </p:cxnSp>
        <p:sp>
          <p:nvSpPr>
            <p:cNvPr id="379" name="Rectangle 378"/>
            <p:cNvSpPr/>
            <p:nvPr/>
          </p:nvSpPr>
          <p:spPr>
            <a:xfrm>
              <a:off x="4495687" y="5229200"/>
              <a:ext cx="1512168" cy="1080120"/>
            </a:xfrm>
            <a:prstGeom prst="rect">
              <a:avLst/>
            </a:prstGeom>
            <a:solidFill>
              <a:srgbClr val="F79646">
                <a:lumMod val="40000"/>
                <a:lumOff val="6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0" name="Rectangle 379"/>
            <p:cNvSpPr/>
            <p:nvPr/>
          </p:nvSpPr>
          <p:spPr>
            <a:xfrm>
              <a:off x="5071751" y="5445224"/>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1" name="Rectangle 380"/>
            <p:cNvSpPr/>
            <p:nvPr/>
          </p:nvSpPr>
          <p:spPr>
            <a:xfrm>
              <a:off x="4639703"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2" name="Rectangle 381"/>
            <p:cNvSpPr/>
            <p:nvPr/>
          </p:nvSpPr>
          <p:spPr>
            <a:xfrm>
              <a:off x="4639703"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83" name="Straight Connector 382"/>
            <p:cNvCxnSpPr>
              <a:stCxn id="385" idx="1"/>
              <a:endCxn id="380" idx="3"/>
            </p:cNvCxnSpPr>
            <p:nvPr/>
          </p:nvCxnSpPr>
          <p:spPr>
            <a:xfrm rot="10800000">
              <a:off x="5431791" y="5517232"/>
              <a:ext cx="216024" cy="0"/>
            </a:xfrm>
            <a:prstGeom prst="line">
              <a:avLst/>
            </a:prstGeom>
            <a:noFill/>
            <a:ln w="9525" cap="flat" cmpd="sng" algn="ctr">
              <a:solidFill>
                <a:srgbClr val="4F81BD">
                  <a:shade val="95000"/>
                  <a:satMod val="105000"/>
                </a:srgbClr>
              </a:solidFill>
              <a:prstDash val="solid"/>
            </a:ln>
            <a:effectLst/>
          </p:spPr>
        </p:cxnSp>
        <p:cxnSp>
          <p:nvCxnSpPr>
            <p:cNvPr id="384" name="Straight Connector 383"/>
            <p:cNvCxnSpPr>
              <a:stCxn id="380" idx="1"/>
              <a:endCxn id="381" idx="3"/>
            </p:cNvCxnSpPr>
            <p:nvPr/>
          </p:nvCxnSpPr>
          <p:spPr>
            <a:xfrm rot="10800000">
              <a:off x="4855727" y="5517232"/>
              <a:ext cx="216024" cy="0"/>
            </a:xfrm>
            <a:prstGeom prst="line">
              <a:avLst/>
            </a:prstGeom>
            <a:noFill/>
            <a:ln w="9525" cap="flat" cmpd="sng" algn="ctr">
              <a:solidFill>
                <a:srgbClr val="4F81BD">
                  <a:shade val="95000"/>
                  <a:satMod val="105000"/>
                </a:srgbClr>
              </a:solidFill>
              <a:prstDash val="solid"/>
            </a:ln>
            <a:effectLst/>
          </p:spPr>
        </p:cxnSp>
        <p:sp>
          <p:nvSpPr>
            <p:cNvPr id="385" name="Rectangle 384"/>
            <p:cNvSpPr/>
            <p:nvPr/>
          </p:nvSpPr>
          <p:spPr>
            <a:xfrm>
              <a:off x="5647815"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6" name="Rectangle 385"/>
            <p:cNvSpPr/>
            <p:nvPr/>
          </p:nvSpPr>
          <p:spPr>
            <a:xfrm>
              <a:off x="5647815"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7" name="Rectangle 386"/>
            <p:cNvSpPr/>
            <p:nvPr/>
          </p:nvSpPr>
          <p:spPr>
            <a:xfrm>
              <a:off x="2191431" y="1566522"/>
              <a:ext cx="6300700" cy="422318"/>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88" name="Straight Connector 387"/>
            <p:cNvCxnSpPr>
              <a:stCxn id="373" idx="2"/>
              <a:endCxn id="382" idx="2"/>
            </p:cNvCxnSpPr>
            <p:nvPr/>
          </p:nvCxnSpPr>
          <p:spPr>
            <a:xfrm rot="16200000" flipH="1">
              <a:off x="3847615" y="5337212"/>
              <a:ext cx="0" cy="1800200"/>
            </a:xfrm>
            <a:prstGeom prst="line">
              <a:avLst/>
            </a:prstGeom>
            <a:noFill/>
            <a:ln w="9525" cap="flat" cmpd="sng" algn="ctr">
              <a:solidFill>
                <a:srgbClr val="4F81BD">
                  <a:shade val="95000"/>
                  <a:satMod val="105000"/>
                </a:srgbClr>
              </a:solidFill>
              <a:prstDash val="solid"/>
            </a:ln>
            <a:effectLst/>
          </p:spPr>
        </p:cxnSp>
        <p:cxnSp>
          <p:nvCxnSpPr>
            <p:cNvPr id="389" name="Straight Connector 388"/>
            <p:cNvCxnSpPr>
              <a:stCxn id="386" idx="2"/>
              <a:endCxn id="377" idx="2"/>
            </p:cNvCxnSpPr>
            <p:nvPr/>
          </p:nvCxnSpPr>
          <p:spPr>
            <a:xfrm rot="16200000" flipH="1">
              <a:off x="6691931" y="5301208"/>
              <a:ext cx="0" cy="1872208"/>
            </a:xfrm>
            <a:prstGeom prst="line">
              <a:avLst/>
            </a:prstGeom>
            <a:noFill/>
            <a:ln w="9525" cap="flat" cmpd="sng" algn="ctr">
              <a:solidFill>
                <a:srgbClr val="4F81BD">
                  <a:shade val="95000"/>
                  <a:satMod val="105000"/>
                </a:srgbClr>
              </a:solidFill>
              <a:prstDash val="solid"/>
            </a:ln>
            <a:effectLst/>
          </p:spPr>
        </p:cxnSp>
        <p:sp>
          <p:nvSpPr>
            <p:cNvPr id="390" name="Rectangle 389"/>
            <p:cNvSpPr/>
            <p:nvPr/>
          </p:nvSpPr>
          <p:spPr>
            <a:xfrm>
              <a:off x="1867395"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1" name="Rectangle 390"/>
            <p:cNvSpPr/>
            <p:nvPr/>
          </p:nvSpPr>
          <p:spPr>
            <a:xfrm>
              <a:off x="1867395"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92" name="Straight Connector 391"/>
            <p:cNvCxnSpPr>
              <a:stCxn id="371" idx="2"/>
              <a:endCxn id="390" idx="3"/>
            </p:cNvCxnSpPr>
            <p:nvPr/>
          </p:nvCxnSpPr>
          <p:spPr>
            <a:xfrm rot="5400000">
              <a:off x="2083419" y="5229200"/>
              <a:ext cx="288032" cy="288032"/>
            </a:xfrm>
            <a:prstGeom prst="line">
              <a:avLst/>
            </a:prstGeom>
            <a:noFill/>
            <a:ln w="9525" cap="flat" cmpd="sng" algn="ctr">
              <a:solidFill>
                <a:srgbClr val="4F81BD">
                  <a:shade val="95000"/>
                  <a:satMod val="105000"/>
                </a:srgbClr>
              </a:solidFill>
              <a:prstDash val="solid"/>
            </a:ln>
            <a:effectLst/>
          </p:spPr>
        </p:cxnSp>
        <p:sp>
          <p:nvSpPr>
            <p:cNvPr id="393" name="Rectangle 392"/>
            <p:cNvSpPr/>
            <p:nvPr/>
          </p:nvSpPr>
          <p:spPr>
            <a:xfrm>
              <a:off x="1507355"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4" name="Rectangle 393"/>
            <p:cNvSpPr/>
            <p:nvPr/>
          </p:nvSpPr>
          <p:spPr>
            <a:xfrm>
              <a:off x="1507355"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95" name="Straight Connector 394"/>
            <p:cNvCxnSpPr>
              <a:stCxn id="393" idx="0"/>
              <a:endCxn id="371" idx="1"/>
            </p:cNvCxnSpPr>
            <p:nvPr/>
          </p:nvCxnSpPr>
          <p:spPr>
            <a:xfrm rot="5400000" flipH="1" flipV="1">
              <a:off x="1759383" y="5013176"/>
              <a:ext cx="288032" cy="576064"/>
            </a:xfrm>
            <a:prstGeom prst="line">
              <a:avLst/>
            </a:prstGeom>
            <a:noFill/>
            <a:ln w="9525" cap="flat" cmpd="sng" algn="ctr">
              <a:solidFill>
                <a:srgbClr val="4F81BD">
                  <a:shade val="95000"/>
                  <a:satMod val="105000"/>
                </a:srgbClr>
              </a:solidFill>
              <a:prstDash val="solid"/>
            </a:ln>
            <a:effectLst/>
          </p:spPr>
        </p:cxnSp>
        <p:sp>
          <p:nvSpPr>
            <p:cNvPr id="396" name="Rectangle 395"/>
            <p:cNvSpPr/>
            <p:nvPr/>
          </p:nvSpPr>
          <p:spPr>
            <a:xfrm>
              <a:off x="8096087" y="5229200"/>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7" name="Rectangle 396"/>
            <p:cNvSpPr/>
            <p:nvPr/>
          </p:nvSpPr>
          <p:spPr>
            <a:xfrm>
              <a:off x="8744159" y="5445224"/>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8" name="Rectangle 397"/>
            <p:cNvSpPr/>
            <p:nvPr/>
          </p:nvSpPr>
          <p:spPr>
            <a:xfrm>
              <a:off x="8744159" y="5661248"/>
              <a:ext cx="216024" cy="576064"/>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99" name="Straight Connector 398"/>
            <p:cNvCxnSpPr>
              <a:stCxn id="396" idx="3"/>
              <a:endCxn id="397" idx="1"/>
            </p:cNvCxnSpPr>
            <p:nvPr/>
          </p:nvCxnSpPr>
          <p:spPr>
            <a:xfrm>
              <a:off x="8456127" y="5301208"/>
              <a:ext cx="288032" cy="216024"/>
            </a:xfrm>
            <a:prstGeom prst="line">
              <a:avLst/>
            </a:prstGeom>
            <a:noFill/>
            <a:ln w="9525" cap="flat" cmpd="sng" algn="ctr">
              <a:solidFill>
                <a:srgbClr val="4F81BD">
                  <a:shade val="95000"/>
                  <a:satMod val="105000"/>
                </a:srgbClr>
              </a:solidFill>
              <a:prstDash val="solid"/>
            </a:ln>
            <a:effectLst/>
          </p:spPr>
        </p:cxnSp>
        <p:sp>
          <p:nvSpPr>
            <p:cNvPr id="400" name="Rectangle 399"/>
            <p:cNvSpPr/>
            <p:nvPr/>
          </p:nvSpPr>
          <p:spPr>
            <a:xfrm>
              <a:off x="2191431" y="3406793"/>
              <a:ext cx="360040" cy="360040"/>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1" name="Rectangle 400"/>
            <p:cNvSpPr/>
            <p:nvPr/>
          </p:nvSpPr>
          <p:spPr>
            <a:xfrm>
              <a:off x="5071751" y="3406793"/>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2" name="Rectangle 401"/>
            <p:cNvSpPr/>
            <p:nvPr/>
          </p:nvSpPr>
          <p:spPr>
            <a:xfrm>
              <a:off x="8096087" y="3406794"/>
              <a:ext cx="360040" cy="149978"/>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3" name="Oval 402"/>
            <p:cNvSpPr/>
            <p:nvPr/>
          </p:nvSpPr>
          <p:spPr>
            <a:xfrm flipH="1">
              <a:off x="2191431"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4" name="Oval 403"/>
            <p:cNvSpPr/>
            <p:nvPr/>
          </p:nvSpPr>
          <p:spPr>
            <a:xfrm flipH="1">
              <a:off x="2407455"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5" name="Oval 404"/>
            <p:cNvSpPr/>
            <p:nvPr/>
          </p:nvSpPr>
          <p:spPr>
            <a:xfrm flipH="1">
              <a:off x="5071751"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6" name="Oval 405"/>
            <p:cNvSpPr/>
            <p:nvPr/>
          </p:nvSpPr>
          <p:spPr>
            <a:xfrm flipH="1">
              <a:off x="5287775"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7" name="Oval 406"/>
            <p:cNvSpPr/>
            <p:nvPr/>
          </p:nvSpPr>
          <p:spPr>
            <a:xfrm flipH="1">
              <a:off x="8096087"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8" name="Oval 407"/>
            <p:cNvSpPr/>
            <p:nvPr/>
          </p:nvSpPr>
          <p:spPr>
            <a:xfrm flipH="1">
              <a:off x="8312111"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9" name="Oval 408"/>
            <p:cNvSpPr/>
            <p:nvPr/>
          </p:nvSpPr>
          <p:spPr>
            <a:xfrm flipH="1">
              <a:off x="2191431" y="3622817"/>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10" name="Straight Connector 409"/>
            <p:cNvCxnSpPr>
              <a:stCxn id="407" idx="2"/>
              <a:endCxn id="408" idx="6"/>
            </p:cNvCxnSpPr>
            <p:nvPr/>
          </p:nvCxnSpPr>
          <p:spPr>
            <a:xfrm>
              <a:off x="8240103" y="3478801"/>
              <a:ext cx="72008" cy="0"/>
            </a:xfrm>
            <a:prstGeom prst="line">
              <a:avLst/>
            </a:prstGeom>
            <a:noFill/>
            <a:ln w="9525" cap="flat" cmpd="sng" algn="ctr">
              <a:solidFill>
                <a:srgbClr val="4F81BD">
                  <a:shade val="95000"/>
                  <a:satMod val="105000"/>
                </a:srgbClr>
              </a:solidFill>
              <a:prstDash val="solid"/>
            </a:ln>
            <a:effectLst/>
          </p:spPr>
        </p:cxnSp>
        <p:cxnSp>
          <p:nvCxnSpPr>
            <p:cNvPr id="411" name="Straight Connector 410"/>
            <p:cNvCxnSpPr>
              <a:stCxn id="387" idx="2"/>
              <a:endCxn id="400" idx="0"/>
            </p:cNvCxnSpPr>
            <p:nvPr/>
          </p:nvCxnSpPr>
          <p:spPr>
            <a:xfrm flipH="1">
              <a:off x="2371451" y="1988840"/>
              <a:ext cx="2970330" cy="1417953"/>
            </a:xfrm>
            <a:prstGeom prst="line">
              <a:avLst/>
            </a:prstGeom>
            <a:noFill/>
            <a:ln w="9525" cap="flat" cmpd="sng" algn="ctr">
              <a:solidFill>
                <a:srgbClr val="4F81BD">
                  <a:shade val="95000"/>
                  <a:satMod val="105000"/>
                </a:srgbClr>
              </a:solidFill>
              <a:prstDash val="solid"/>
            </a:ln>
            <a:effectLst/>
          </p:spPr>
        </p:cxnSp>
        <p:cxnSp>
          <p:nvCxnSpPr>
            <p:cNvPr id="412" name="Straight Connector 411"/>
            <p:cNvCxnSpPr>
              <a:stCxn id="387" idx="2"/>
              <a:endCxn id="401" idx="0"/>
            </p:cNvCxnSpPr>
            <p:nvPr/>
          </p:nvCxnSpPr>
          <p:spPr>
            <a:xfrm flipH="1">
              <a:off x="5251771" y="1988840"/>
              <a:ext cx="90010" cy="1417953"/>
            </a:xfrm>
            <a:prstGeom prst="line">
              <a:avLst/>
            </a:prstGeom>
            <a:noFill/>
            <a:ln w="9525" cap="flat" cmpd="sng" algn="ctr">
              <a:solidFill>
                <a:srgbClr val="4F81BD">
                  <a:shade val="95000"/>
                  <a:satMod val="105000"/>
                </a:srgbClr>
              </a:solidFill>
              <a:prstDash val="solid"/>
            </a:ln>
            <a:effectLst/>
          </p:spPr>
        </p:cxnSp>
        <p:cxnSp>
          <p:nvCxnSpPr>
            <p:cNvPr id="413" name="Straight Connector 412"/>
            <p:cNvCxnSpPr>
              <a:stCxn id="387" idx="2"/>
              <a:endCxn id="402" idx="0"/>
            </p:cNvCxnSpPr>
            <p:nvPr/>
          </p:nvCxnSpPr>
          <p:spPr>
            <a:xfrm>
              <a:off x="5341781" y="1988840"/>
              <a:ext cx="2934326" cy="1417954"/>
            </a:xfrm>
            <a:prstGeom prst="line">
              <a:avLst/>
            </a:prstGeom>
            <a:noFill/>
            <a:ln w="9525" cap="flat" cmpd="sng" algn="ctr">
              <a:solidFill>
                <a:srgbClr val="4F81BD">
                  <a:shade val="95000"/>
                  <a:satMod val="105000"/>
                </a:srgbClr>
              </a:solidFill>
              <a:prstDash val="solid"/>
            </a:ln>
            <a:effectLst/>
          </p:spPr>
        </p:cxnSp>
        <p:sp>
          <p:nvSpPr>
            <p:cNvPr id="414" name="Rectangle 413"/>
            <p:cNvSpPr/>
            <p:nvPr/>
          </p:nvSpPr>
          <p:spPr>
            <a:xfrm>
              <a:off x="2839503" y="3397841"/>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5" name="Rectangle 414"/>
            <p:cNvSpPr/>
            <p:nvPr/>
          </p:nvSpPr>
          <p:spPr>
            <a:xfrm>
              <a:off x="1453349" y="2645406"/>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6" name="Rectangle 415"/>
            <p:cNvSpPr/>
            <p:nvPr/>
          </p:nvSpPr>
          <p:spPr>
            <a:xfrm>
              <a:off x="3163537" y="3397841"/>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7" name="Rectangle 416"/>
            <p:cNvSpPr/>
            <p:nvPr/>
          </p:nvSpPr>
          <p:spPr>
            <a:xfrm>
              <a:off x="1201321" y="2630492"/>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8" name="Rectangle 417"/>
            <p:cNvSpPr/>
            <p:nvPr/>
          </p:nvSpPr>
          <p:spPr>
            <a:xfrm>
              <a:off x="1400700" y="4146712"/>
              <a:ext cx="216024" cy="144016"/>
            </a:xfrm>
            <a:prstGeom prst="rect">
              <a:avLst/>
            </a:prstGeom>
            <a:solidFill>
              <a:srgbClr val="CC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9" name="Rectangle 418"/>
            <p:cNvSpPr/>
            <p:nvPr/>
          </p:nvSpPr>
          <p:spPr>
            <a:xfrm>
              <a:off x="1148672" y="4131798"/>
              <a:ext cx="144017" cy="158930"/>
            </a:xfrm>
            <a:prstGeom prst="rect">
              <a:avLst/>
            </a:prstGeom>
            <a:solidFill>
              <a:srgbClr val="8064A2">
                <a:lumMod val="60000"/>
                <a:lumOff val="40000"/>
              </a:srgbClr>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0" name="Oval 419"/>
            <p:cNvSpPr/>
            <p:nvPr/>
          </p:nvSpPr>
          <p:spPr>
            <a:xfrm flipH="1">
              <a:off x="2191431" y="1598295"/>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1" name="Oval 420"/>
            <p:cNvSpPr/>
            <p:nvPr/>
          </p:nvSpPr>
          <p:spPr>
            <a:xfrm flipH="1">
              <a:off x="2191431" y="1814319"/>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2" name="Oval 421"/>
            <p:cNvSpPr/>
            <p:nvPr/>
          </p:nvSpPr>
          <p:spPr>
            <a:xfrm flipH="1">
              <a:off x="8312111" y="1598295"/>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23" name="Straight Connector 422"/>
            <p:cNvCxnSpPr>
              <a:stCxn id="415" idx="3"/>
              <a:endCxn id="403" idx="0"/>
            </p:cNvCxnSpPr>
            <p:nvPr/>
          </p:nvCxnSpPr>
          <p:spPr>
            <a:xfrm>
              <a:off x="1669373" y="2717414"/>
              <a:ext cx="594066" cy="689379"/>
            </a:xfrm>
            <a:prstGeom prst="line">
              <a:avLst/>
            </a:prstGeom>
            <a:noFill/>
            <a:ln w="9525" cap="flat" cmpd="sng" algn="ctr">
              <a:solidFill>
                <a:srgbClr val="4F81BD">
                  <a:shade val="95000"/>
                  <a:satMod val="105000"/>
                </a:srgbClr>
              </a:solidFill>
              <a:prstDash val="solid"/>
            </a:ln>
            <a:effectLst/>
          </p:spPr>
        </p:cxnSp>
        <p:cxnSp>
          <p:nvCxnSpPr>
            <p:cNvPr id="424" name="Straight Connector 423"/>
            <p:cNvCxnSpPr>
              <a:stCxn id="418" idx="3"/>
              <a:endCxn id="409" idx="6"/>
            </p:cNvCxnSpPr>
            <p:nvPr/>
          </p:nvCxnSpPr>
          <p:spPr>
            <a:xfrm flipV="1">
              <a:off x="1616724" y="3694825"/>
              <a:ext cx="574707" cy="523895"/>
            </a:xfrm>
            <a:prstGeom prst="line">
              <a:avLst/>
            </a:prstGeom>
            <a:noFill/>
            <a:ln w="9525" cap="flat" cmpd="sng" algn="ctr">
              <a:solidFill>
                <a:srgbClr val="4F81BD">
                  <a:shade val="95000"/>
                  <a:satMod val="105000"/>
                </a:srgbClr>
              </a:solidFill>
              <a:prstDash val="solid"/>
            </a:ln>
            <a:effectLst/>
          </p:spPr>
        </p:cxnSp>
        <p:cxnSp>
          <p:nvCxnSpPr>
            <p:cNvPr id="425" name="Straight Connector 424"/>
            <p:cNvCxnSpPr>
              <a:stCxn id="417" idx="3"/>
              <a:endCxn id="415" idx="1"/>
            </p:cNvCxnSpPr>
            <p:nvPr/>
          </p:nvCxnSpPr>
          <p:spPr>
            <a:xfrm>
              <a:off x="1345338" y="2709957"/>
              <a:ext cx="108011" cy="7457"/>
            </a:xfrm>
            <a:prstGeom prst="line">
              <a:avLst/>
            </a:prstGeom>
            <a:noFill/>
            <a:ln w="9525" cap="flat" cmpd="sng" algn="ctr">
              <a:solidFill>
                <a:srgbClr val="4F81BD">
                  <a:shade val="95000"/>
                  <a:satMod val="105000"/>
                </a:srgbClr>
              </a:solidFill>
              <a:prstDash val="solid"/>
            </a:ln>
            <a:effectLst/>
          </p:spPr>
        </p:cxnSp>
        <p:cxnSp>
          <p:nvCxnSpPr>
            <p:cNvPr id="426" name="Straight Connector 425"/>
            <p:cNvCxnSpPr>
              <a:stCxn id="419" idx="3"/>
              <a:endCxn id="418" idx="1"/>
            </p:cNvCxnSpPr>
            <p:nvPr/>
          </p:nvCxnSpPr>
          <p:spPr>
            <a:xfrm>
              <a:off x="1292689" y="4211263"/>
              <a:ext cx="108011" cy="7457"/>
            </a:xfrm>
            <a:prstGeom prst="line">
              <a:avLst/>
            </a:prstGeom>
            <a:noFill/>
            <a:ln w="9525" cap="flat" cmpd="sng" algn="ctr">
              <a:solidFill>
                <a:srgbClr val="4F81BD">
                  <a:shade val="95000"/>
                  <a:satMod val="105000"/>
                </a:srgbClr>
              </a:solidFill>
              <a:prstDash val="solid"/>
            </a:ln>
            <a:effectLst/>
          </p:spPr>
        </p:cxnSp>
        <p:cxnSp>
          <p:nvCxnSpPr>
            <p:cNvPr id="427" name="Straight Connector 426"/>
            <p:cNvCxnSpPr/>
            <p:nvPr/>
          </p:nvCxnSpPr>
          <p:spPr>
            <a:xfrm>
              <a:off x="3054686" y="3477871"/>
              <a:ext cx="108011" cy="7457"/>
            </a:xfrm>
            <a:prstGeom prst="line">
              <a:avLst/>
            </a:prstGeom>
            <a:noFill/>
            <a:ln w="9525" cap="flat" cmpd="sng" algn="ctr">
              <a:solidFill>
                <a:srgbClr val="4F81BD">
                  <a:shade val="95000"/>
                  <a:satMod val="105000"/>
                </a:srgbClr>
              </a:solidFill>
              <a:prstDash val="solid"/>
            </a:ln>
            <a:effectLst/>
          </p:spPr>
        </p:cxnSp>
        <p:cxnSp>
          <p:nvCxnSpPr>
            <p:cNvPr id="428" name="Straight Connector 427"/>
            <p:cNvCxnSpPr>
              <a:stCxn id="404" idx="2"/>
              <a:endCxn id="414" idx="1"/>
            </p:cNvCxnSpPr>
            <p:nvPr/>
          </p:nvCxnSpPr>
          <p:spPr>
            <a:xfrm flipV="1">
              <a:off x="2551471" y="3469849"/>
              <a:ext cx="288032" cy="8952"/>
            </a:xfrm>
            <a:prstGeom prst="line">
              <a:avLst/>
            </a:prstGeom>
            <a:noFill/>
            <a:ln w="9525" cap="flat" cmpd="sng" algn="ctr">
              <a:solidFill>
                <a:srgbClr val="4F81BD">
                  <a:shade val="95000"/>
                  <a:satMod val="105000"/>
                </a:srgbClr>
              </a:solidFill>
              <a:prstDash val="solid"/>
            </a:ln>
            <a:effectLst/>
          </p:spPr>
        </p:cxnSp>
        <p:cxnSp>
          <p:nvCxnSpPr>
            <p:cNvPr id="429" name="Straight Connector 428"/>
            <p:cNvCxnSpPr>
              <a:stCxn id="366" idx="3"/>
              <a:endCxn id="405" idx="6"/>
            </p:cNvCxnSpPr>
            <p:nvPr/>
          </p:nvCxnSpPr>
          <p:spPr>
            <a:xfrm flipV="1">
              <a:off x="4729713" y="3478801"/>
              <a:ext cx="342038" cy="5962"/>
            </a:xfrm>
            <a:prstGeom prst="line">
              <a:avLst/>
            </a:prstGeom>
            <a:noFill/>
            <a:ln w="9525" cap="flat" cmpd="sng" algn="ctr">
              <a:solidFill>
                <a:srgbClr val="4F81BD">
                  <a:shade val="95000"/>
                  <a:satMod val="105000"/>
                </a:srgbClr>
              </a:solidFill>
              <a:prstDash val="solid"/>
            </a:ln>
            <a:effectLst/>
          </p:spPr>
        </p:cxnSp>
        <p:cxnSp>
          <p:nvCxnSpPr>
            <p:cNvPr id="430" name="Straight Connector 429"/>
            <p:cNvCxnSpPr>
              <a:stCxn id="406" idx="2"/>
              <a:endCxn id="365" idx="1"/>
            </p:cNvCxnSpPr>
            <p:nvPr/>
          </p:nvCxnSpPr>
          <p:spPr>
            <a:xfrm flipV="1">
              <a:off x="5431791" y="3469849"/>
              <a:ext cx="414046" cy="8952"/>
            </a:xfrm>
            <a:prstGeom prst="line">
              <a:avLst/>
            </a:prstGeom>
            <a:noFill/>
            <a:ln w="9525" cap="flat" cmpd="sng" algn="ctr">
              <a:solidFill>
                <a:srgbClr val="4F81BD">
                  <a:shade val="95000"/>
                  <a:satMod val="105000"/>
                </a:srgbClr>
              </a:solidFill>
              <a:prstDash val="solid"/>
            </a:ln>
            <a:effectLst/>
          </p:spPr>
        </p:cxnSp>
        <p:cxnSp>
          <p:nvCxnSpPr>
            <p:cNvPr id="431" name="Straight Connector 430"/>
            <p:cNvCxnSpPr>
              <a:stCxn id="361" idx="3"/>
              <a:endCxn id="407" idx="6"/>
            </p:cNvCxnSpPr>
            <p:nvPr/>
          </p:nvCxnSpPr>
          <p:spPr>
            <a:xfrm flipV="1">
              <a:off x="7700042" y="3478801"/>
              <a:ext cx="396045" cy="5962"/>
            </a:xfrm>
            <a:prstGeom prst="line">
              <a:avLst/>
            </a:prstGeom>
            <a:noFill/>
            <a:ln w="9525" cap="flat" cmpd="sng" algn="ctr">
              <a:solidFill>
                <a:srgbClr val="4F81BD">
                  <a:shade val="95000"/>
                  <a:satMod val="105000"/>
                </a:srgbClr>
              </a:solidFill>
              <a:prstDash val="solid"/>
            </a:ln>
            <a:effectLst/>
          </p:spPr>
        </p:cxnSp>
        <p:cxnSp>
          <p:nvCxnSpPr>
            <p:cNvPr id="432" name="Straight Connector 431"/>
            <p:cNvCxnSpPr>
              <a:stCxn id="408" idx="2"/>
              <a:endCxn id="360" idx="1"/>
            </p:cNvCxnSpPr>
            <p:nvPr/>
          </p:nvCxnSpPr>
          <p:spPr>
            <a:xfrm flipV="1">
              <a:off x="8456127" y="3034290"/>
              <a:ext cx="927385" cy="444511"/>
            </a:xfrm>
            <a:prstGeom prst="line">
              <a:avLst/>
            </a:prstGeom>
            <a:noFill/>
            <a:ln w="9525" cap="flat" cmpd="sng" algn="ctr">
              <a:solidFill>
                <a:srgbClr val="4F81BD">
                  <a:shade val="95000"/>
                  <a:satMod val="105000"/>
                </a:srgbClr>
              </a:solidFill>
              <a:prstDash val="solid"/>
            </a:ln>
            <a:effectLst/>
          </p:spPr>
        </p:cxnSp>
        <p:cxnSp>
          <p:nvCxnSpPr>
            <p:cNvPr id="433" name="Straight Connector 432"/>
            <p:cNvCxnSpPr>
              <a:stCxn id="368" idx="3"/>
              <a:endCxn id="366" idx="1"/>
            </p:cNvCxnSpPr>
            <p:nvPr/>
          </p:nvCxnSpPr>
          <p:spPr>
            <a:xfrm>
              <a:off x="4405678" y="3477306"/>
              <a:ext cx="108011" cy="7457"/>
            </a:xfrm>
            <a:prstGeom prst="line">
              <a:avLst/>
            </a:prstGeom>
            <a:noFill/>
            <a:ln w="9525" cap="flat" cmpd="sng" algn="ctr">
              <a:solidFill>
                <a:srgbClr val="4F81BD">
                  <a:shade val="95000"/>
                  <a:satMod val="105000"/>
                </a:srgbClr>
              </a:solidFill>
              <a:prstDash val="solid"/>
            </a:ln>
            <a:effectLst/>
          </p:spPr>
        </p:cxnSp>
        <p:cxnSp>
          <p:nvCxnSpPr>
            <p:cNvPr id="434" name="Straight Connector 433"/>
            <p:cNvCxnSpPr>
              <a:stCxn id="365" idx="3"/>
              <a:endCxn id="367" idx="1"/>
            </p:cNvCxnSpPr>
            <p:nvPr/>
          </p:nvCxnSpPr>
          <p:spPr>
            <a:xfrm>
              <a:off x="6061861" y="3469849"/>
              <a:ext cx="108010" cy="7457"/>
            </a:xfrm>
            <a:prstGeom prst="line">
              <a:avLst/>
            </a:prstGeom>
            <a:noFill/>
            <a:ln w="9525" cap="flat" cmpd="sng" algn="ctr">
              <a:solidFill>
                <a:srgbClr val="4F81BD">
                  <a:shade val="95000"/>
                  <a:satMod val="105000"/>
                </a:srgbClr>
              </a:solidFill>
              <a:prstDash val="solid"/>
            </a:ln>
            <a:effectLst/>
          </p:spPr>
        </p:cxnSp>
        <p:cxnSp>
          <p:nvCxnSpPr>
            <p:cNvPr id="435" name="Straight Connector 434"/>
            <p:cNvCxnSpPr>
              <a:stCxn id="363" idx="3"/>
              <a:endCxn id="361" idx="1"/>
            </p:cNvCxnSpPr>
            <p:nvPr/>
          </p:nvCxnSpPr>
          <p:spPr>
            <a:xfrm>
              <a:off x="7376007" y="3477306"/>
              <a:ext cx="108011" cy="7457"/>
            </a:xfrm>
            <a:prstGeom prst="line">
              <a:avLst/>
            </a:prstGeom>
            <a:noFill/>
            <a:ln w="9525" cap="flat" cmpd="sng" algn="ctr">
              <a:solidFill>
                <a:srgbClr val="4F81BD">
                  <a:shade val="95000"/>
                  <a:satMod val="105000"/>
                </a:srgbClr>
              </a:solidFill>
              <a:prstDash val="solid"/>
            </a:ln>
            <a:effectLst/>
          </p:spPr>
        </p:cxnSp>
        <p:cxnSp>
          <p:nvCxnSpPr>
            <p:cNvPr id="436" name="Straight Connector 435"/>
            <p:cNvCxnSpPr>
              <a:stCxn id="360" idx="3"/>
              <a:endCxn id="362" idx="1"/>
            </p:cNvCxnSpPr>
            <p:nvPr/>
          </p:nvCxnSpPr>
          <p:spPr>
            <a:xfrm>
              <a:off x="9599536" y="3034290"/>
              <a:ext cx="108010" cy="7457"/>
            </a:xfrm>
            <a:prstGeom prst="line">
              <a:avLst/>
            </a:prstGeom>
            <a:noFill/>
            <a:ln w="9525" cap="flat" cmpd="sng" algn="ctr">
              <a:solidFill>
                <a:srgbClr val="4F81BD">
                  <a:shade val="95000"/>
                  <a:satMod val="105000"/>
                </a:srgbClr>
              </a:solidFill>
              <a:prstDash val="solid"/>
            </a:ln>
            <a:effectLst/>
          </p:spPr>
        </p:cxnSp>
        <p:cxnSp>
          <p:nvCxnSpPr>
            <p:cNvPr id="437" name="Straight Connector 436"/>
            <p:cNvCxnSpPr>
              <a:stCxn id="369" idx="0"/>
            </p:cNvCxnSpPr>
            <p:nvPr/>
          </p:nvCxnSpPr>
          <p:spPr>
            <a:xfrm flipV="1">
              <a:off x="2245437" y="2573079"/>
              <a:ext cx="702078" cy="45720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flipH="1" flipV="1">
              <a:off x="4855726" y="2676702"/>
              <a:ext cx="108012" cy="36504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flipH="1" flipV="1">
              <a:off x="7898064" y="2573079"/>
              <a:ext cx="198023" cy="45720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0" name="Rectangle 439"/>
            <p:cNvSpPr/>
            <p:nvPr/>
          </p:nvSpPr>
          <p:spPr>
            <a:xfrm>
              <a:off x="3615274" y="3406793"/>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1" name="Oval 440"/>
            <p:cNvSpPr/>
            <p:nvPr/>
          </p:nvSpPr>
          <p:spPr>
            <a:xfrm flipH="1">
              <a:off x="3615274"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2" name="Oval 441"/>
            <p:cNvSpPr/>
            <p:nvPr/>
          </p:nvSpPr>
          <p:spPr>
            <a:xfrm flipH="1">
              <a:off x="3831298"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43" name="Straight Connector 442"/>
            <p:cNvCxnSpPr>
              <a:stCxn id="416" idx="3"/>
              <a:endCxn id="441" idx="6"/>
            </p:cNvCxnSpPr>
            <p:nvPr/>
          </p:nvCxnSpPr>
          <p:spPr>
            <a:xfrm>
              <a:off x="3307554" y="3477306"/>
              <a:ext cx="307720" cy="1495"/>
            </a:xfrm>
            <a:prstGeom prst="line">
              <a:avLst/>
            </a:prstGeom>
            <a:noFill/>
            <a:ln w="9525" cap="flat" cmpd="sng" algn="ctr">
              <a:solidFill>
                <a:srgbClr val="4F81BD">
                  <a:shade val="95000"/>
                  <a:satMod val="105000"/>
                </a:srgbClr>
              </a:solidFill>
              <a:prstDash val="solid"/>
            </a:ln>
            <a:effectLst/>
          </p:spPr>
        </p:cxnSp>
        <p:cxnSp>
          <p:nvCxnSpPr>
            <p:cNvPr id="444" name="Straight Connector 443"/>
            <p:cNvCxnSpPr>
              <a:stCxn id="442" idx="2"/>
              <a:endCxn id="368" idx="1"/>
            </p:cNvCxnSpPr>
            <p:nvPr/>
          </p:nvCxnSpPr>
          <p:spPr>
            <a:xfrm flipV="1">
              <a:off x="3975314" y="3477306"/>
              <a:ext cx="286347" cy="1495"/>
            </a:xfrm>
            <a:prstGeom prst="line">
              <a:avLst/>
            </a:prstGeom>
            <a:noFill/>
            <a:ln w="9525" cap="flat" cmpd="sng" algn="ctr">
              <a:solidFill>
                <a:srgbClr val="4F81BD">
                  <a:shade val="95000"/>
                  <a:satMod val="105000"/>
                </a:srgbClr>
              </a:solidFill>
              <a:prstDash val="solid"/>
            </a:ln>
            <a:effectLst/>
          </p:spPr>
        </p:cxnSp>
        <p:sp>
          <p:nvSpPr>
            <p:cNvPr id="445" name="Rectangle 444"/>
            <p:cNvSpPr/>
            <p:nvPr/>
          </p:nvSpPr>
          <p:spPr>
            <a:xfrm>
              <a:off x="6619923" y="3406793"/>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6" name="Oval 445"/>
            <p:cNvSpPr/>
            <p:nvPr/>
          </p:nvSpPr>
          <p:spPr>
            <a:xfrm flipH="1">
              <a:off x="6619923"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7" name="Oval 446"/>
            <p:cNvSpPr/>
            <p:nvPr/>
          </p:nvSpPr>
          <p:spPr>
            <a:xfrm flipH="1">
              <a:off x="6835947" y="3406793"/>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48" name="Straight Connector 447"/>
            <p:cNvCxnSpPr>
              <a:stCxn id="367" idx="3"/>
              <a:endCxn id="446" idx="6"/>
            </p:cNvCxnSpPr>
            <p:nvPr/>
          </p:nvCxnSpPr>
          <p:spPr>
            <a:xfrm>
              <a:off x="6313888" y="3477306"/>
              <a:ext cx="306035" cy="1495"/>
            </a:xfrm>
            <a:prstGeom prst="line">
              <a:avLst/>
            </a:prstGeom>
            <a:noFill/>
            <a:ln w="9525" cap="flat" cmpd="sng" algn="ctr">
              <a:solidFill>
                <a:srgbClr val="4F81BD">
                  <a:shade val="95000"/>
                  <a:satMod val="105000"/>
                </a:srgbClr>
              </a:solidFill>
              <a:prstDash val="solid"/>
            </a:ln>
            <a:effectLst/>
          </p:spPr>
        </p:cxnSp>
        <p:cxnSp>
          <p:nvCxnSpPr>
            <p:cNvPr id="449" name="Straight Connector 448"/>
            <p:cNvCxnSpPr>
              <a:stCxn id="447" idx="2"/>
              <a:endCxn id="363" idx="1"/>
            </p:cNvCxnSpPr>
            <p:nvPr/>
          </p:nvCxnSpPr>
          <p:spPr>
            <a:xfrm flipV="1">
              <a:off x="6979963" y="3477306"/>
              <a:ext cx="252027" cy="1495"/>
            </a:xfrm>
            <a:prstGeom prst="line">
              <a:avLst/>
            </a:prstGeom>
            <a:noFill/>
            <a:ln w="9525" cap="flat" cmpd="sng" algn="ctr">
              <a:solidFill>
                <a:srgbClr val="4F81BD">
                  <a:shade val="95000"/>
                  <a:satMod val="105000"/>
                </a:srgbClr>
              </a:solidFill>
              <a:prstDash val="solid"/>
            </a:ln>
            <a:effectLst/>
          </p:spPr>
        </p:cxnSp>
        <p:sp>
          <p:nvSpPr>
            <p:cNvPr id="450" name="Rectangle 449"/>
            <p:cNvSpPr/>
            <p:nvPr/>
          </p:nvSpPr>
          <p:spPr>
            <a:xfrm>
              <a:off x="530004" y="4135007"/>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1" name="Oval 450"/>
            <p:cNvSpPr/>
            <p:nvPr/>
          </p:nvSpPr>
          <p:spPr>
            <a:xfrm flipH="1">
              <a:off x="530004" y="4135007"/>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2" name="Oval 451"/>
            <p:cNvSpPr/>
            <p:nvPr/>
          </p:nvSpPr>
          <p:spPr>
            <a:xfrm flipH="1">
              <a:off x="746028" y="4135007"/>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53" name="Straight Connector 452"/>
            <p:cNvCxnSpPr>
              <a:endCxn id="451" idx="6"/>
            </p:cNvCxnSpPr>
            <p:nvPr/>
          </p:nvCxnSpPr>
          <p:spPr>
            <a:xfrm>
              <a:off x="223969" y="4205520"/>
              <a:ext cx="306035" cy="1495"/>
            </a:xfrm>
            <a:prstGeom prst="line">
              <a:avLst/>
            </a:prstGeom>
            <a:noFill/>
            <a:ln w="9525" cap="flat" cmpd="sng" algn="ctr">
              <a:solidFill>
                <a:srgbClr val="4F81BD">
                  <a:shade val="95000"/>
                  <a:satMod val="105000"/>
                </a:srgbClr>
              </a:solidFill>
              <a:prstDash val="solid"/>
            </a:ln>
            <a:effectLst/>
          </p:spPr>
        </p:cxnSp>
        <p:cxnSp>
          <p:nvCxnSpPr>
            <p:cNvPr id="454" name="Straight Connector 453"/>
            <p:cNvCxnSpPr>
              <a:stCxn id="452" idx="2"/>
            </p:cNvCxnSpPr>
            <p:nvPr/>
          </p:nvCxnSpPr>
          <p:spPr>
            <a:xfrm flipV="1">
              <a:off x="890044" y="4205520"/>
              <a:ext cx="252027" cy="1495"/>
            </a:xfrm>
            <a:prstGeom prst="line">
              <a:avLst/>
            </a:prstGeom>
            <a:noFill/>
            <a:ln w="9525" cap="flat" cmpd="sng" algn="ctr">
              <a:solidFill>
                <a:srgbClr val="4F81BD">
                  <a:shade val="95000"/>
                  <a:satMod val="105000"/>
                </a:srgbClr>
              </a:solidFill>
              <a:prstDash val="solid"/>
            </a:ln>
            <a:effectLst/>
          </p:spPr>
        </p:cxnSp>
        <p:cxnSp>
          <p:nvCxnSpPr>
            <p:cNvPr id="455" name="Straight Connector 454"/>
            <p:cNvCxnSpPr>
              <a:stCxn id="440" idx="0"/>
            </p:cNvCxnSpPr>
            <p:nvPr/>
          </p:nvCxnSpPr>
          <p:spPr>
            <a:xfrm flipV="1">
              <a:off x="3795294" y="2676701"/>
              <a:ext cx="610384" cy="73009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a:stCxn id="445" idx="0"/>
            </p:cNvCxnSpPr>
            <p:nvPr/>
          </p:nvCxnSpPr>
          <p:spPr>
            <a:xfrm flipH="1" flipV="1">
              <a:off x="6313047" y="2665238"/>
              <a:ext cx="486896" cy="74155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a:stCxn id="360" idx="2"/>
            </p:cNvCxnSpPr>
            <p:nvPr/>
          </p:nvCxnSpPr>
          <p:spPr>
            <a:xfrm flipH="1">
              <a:off x="9212207" y="3106298"/>
              <a:ext cx="279317" cy="31337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a:stCxn id="360" idx="0"/>
            </p:cNvCxnSpPr>
            <p:nvPr/>
          </p:nvCxnSpPr>
          <p:spPr>
            <a:xfrm flipH="1" flipV="1">
              <a:off x="9122756" y="2328530"/>
              <a:ext cx="368768" cy="63375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a:endCxn id="362" idx="0"/>
            </p:cNvCxnSpPr>
            <p:nvPr/>
          </p:nvCxnSpPr>
          <p:spPr>
            <a:xfrm>
              <a:off x="9491524" y="2222205"/>
              <a:ext cx="288031" cy="74007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a:stCxn id="362" idx="2"/>
            </p:cNvCxnSpPr>
            <p:nvPr/>
          </p:nvCxnSpPr>
          <p:spPr>
            <a:xfrm flipH="1">
              <a:off x="9212207" y="3121212"/>
              <a:ext cx="567348" cy="57458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61" name="Rectangle 460"/>
            <p:cNvSpPr/>
            <p:nvPr/>
          </p:nvSpPr>
          <p:spPr>
            <a:xfrm>
              <a:off x="10156403" y="2977196"/>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2" name="Oval 461"/>
            <p:cNvSpPr/>
            <p:nvPr/>
          </p:nvSpPr>
          <p:spPr>
            <a:xfrm flipH="1">
              <a:off x="10156403" y="2977196"/>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3" name="Oval 462"/>
            <p:cNvSpPr/>
            <p:nvPr/>
          </p:nvSpPr>
          <p:spPr>
            <a:xfrm flipH="1">
              <a:off x="10372427" y="2977196"/>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64" name="Straight Connector 463"/>
            <p:cNvCxnSpPr>
              <a:endCxn id="462" idx="6"/>
            </p:cNvCxnSpPr>
            <p:nvPr/>
          </p:nvCxnSpPr>
          <p:spPr>
            <a:xfrm>
              <a:off x="9850368" y="3047709"/>
              <a:ext cx="306035" cy="1495"/>
            </a:xfrm>
            <a:prstGeom prst="line">
              <a:avLst/>
            </a:prstGeom>
            <a:noFill/>
            <a:ln w="9525" cap="flat" cmpd="sng" algn="ctr">
              <a:solidFill>
                <a:srgbClr val="4F81BD">
                  <a:shade val="95000"/>
                  <a:satMod val="105000"/>
                </a:srgbClr>
              </a:solidFill>
              <a:prstDash val="solid"/>
            </a:ln>
            <a:effectLst/>
          </p:spPr>
        </p:cxnSp>
        <p:cxnSp>
          <p:nvCxnSpPr>
            <p:cNvPr id="465" name="Straight Connector 464"/>
            <p:cNvCxnSpPr>
              <a:stCxn id="463" idx="2"/>
            </p:cNvCxnSpPr>
            <p:nvPr/>
          </p:nvCxnSpPr>
          <p:spPr>
            <a:xfrm flipV="1">
              <a:off x="10516443" y="3047709"/>
              <a:ext cx="252027" cy="1495"/>
            </a:xfrm>
            <a:prstGeom prst="line">
              <a:avLst/>
            </a:prstGeom>
            <a:noFill/>
            <a:ln w="9525" cap="flat" cmpd="sng" algn="ctr">
              <a:solidFill>
                <a:srgbClr val="4F81BD">
                  <a:shade val="95000"/>
                  <a:satMod val="105000"/>
                </a:srgbClr>
              </a:solidFill>
              <a:prstDash val="solid"/>
            </a:ln>
            <a:effectLst/>
          </p:spPr>
        </p:cxnSp>
        <p:sp>
          <p:nvSpPr>
            <p:cNvPr id="466" name="Rectangle 465"/>
            <p:cNvSpPr/>
            <p:nvPr/>
          </p:nvSpPr>
          <p:spPr>
            <a:xfrm>
              <a:off x="582653" y="2652440"/>
              <a:ext cx="360040" cy="144016"/>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7" name="Oval 466"/>
            <p:cNvSpPr/>
            <p:nvPr/>
          </p:nvSpPr>
          <p:spPr>
            <a:xfrm flipH="1">
              <a:off x="582653" y="2652440"/>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8" name="Oval 467"/>
            <p:cNvSpPr/>
            <p:nvPr/>
          </p:nvSpPr>
          <p:spPr>
            <a:xfrm flipH="1">
              <a:off x="798677" y="2652440"/>
              <a:ext cx="144016" cy="144016"/>
            </a:xfrm>
            <a:prstGeom prst="ellipse">
              <a:avLst/>
            </a:prstGeom>
            <a:solidFill>
              <a:sysClr val="window" lastClr="FFFFFF"/>
            </a:solidFill>
            <a:ln w="6350" cap="flat" cmpd="sng" algn="ctr">
              <a:solidFill>
                <a:srgbClr val="4F81BD">
                  <a:shade val="50000"/>
                </a:srgbClr>
              </a:solidFill>
              <a:prstDash val="solid"/>
            </a:ln>
            <a:effectLst/>
          </p:spPr>
          <p:txBody>
            <a:bodyPr lIns="91353" tIns="45675" rIns="91353" bIns="45675" rtlCol="0" anchor="ctr"/>
            <a:lstStyle/>
            <a:p>
              <a:pPr marL="0" marR="0" lvl="0" indent="0" algn="ctr" defTabSz="9135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69" name="Straight Connector 468"/>
            <p:cNvCxnSpPr>
              <a:endCxn id="467" idx="6"/>
            </p:cNvCxnSpPr>
            <p:nvPr/>
          </p:nvCxnSpPr>
          <p:spPr>
            <a:xfrm>
              <a:off x="276618" y="2722953"/>
              <a:ext cx="306035" cy="1495"/>
            </a:xfrm>
            <a:prstGeom prst="line">
              <a:avLst/>
            </a:prstGeom>
            <a:noFill/>
            <a:ln w="9525" cap="flat" cmpd="sng" algn="ctr">
              <a:solidFill>
                <a:srgbClr val="4F81BD">
                  <a:shade val="95000"/>
                  <a:satMod val="105000"/>
                </a:srgbClr>
              </a:solidFill>
              <a:prstDash val="solid"/>
            </a:ln>
            <a:effectLst/>
          </p:spPr>
        </p:cxnSp>
        <p:cxnSp>
          <p:nvCxnSpPr>
            <p:cNvPr id="470" name="Straight Connector 469"/>
            <p:cNvCxnSpPr>
              <a:stCxn id="468" idx="2"/>
            </p:cNvCxnSpPr>
            <p:nvPr/>
          </p:nvCxnSpPr>
          <p:spPr>
            <a:xfrm flipV="1">
              <a:off x="942693" y="2722953"/>
              <a:ext cx="252027" cy="1495"/>
            </a:xfrm>
            <a:prstGeom prst="line">
              <a:avLst/>
            </a:prstGeom>
            <a:noFill/>
            <a:ln w="9525" cap="flat" cmpd="sng" algn="ctr">
              <a:solidFill>
                <a:srgbClr val="4F81BD">
                  <a:shade val="95000"/>
                  <a:satMod val="105000"/>
                </a:srgbClr>
              </a:solidFill>
              <a:prstDash val="solid"/>
            </a:ln>
            <a:effectLst/>
          </p:spPr>
        </p:cxnSp>
        <p:cxnSp>
          <p:nvCxnSpPr>
            <p:cNvPr id="471" name="Straight Connector 470"/>
            <p:cNvCxnSpPr>
              <a:stCxn id="419" idx="0"/>
              <a:endCxn id="358" idx="3"/>
            </p:cNvCxnSpPr>
            <p:nvPr/>
          </p:nvCxnSpPr>
          <p:spPr>
            <a:xfrm flipV="1">
              <a:off x="1220681" y="2468445"/>
              <a:ext cx="1057326" cy="1663353"/>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a:stCxn id="419" idx="0"/>
            </p:cNvCxnSpPr>
            <p:nvPr/>
          </p:nvCxnSpPr>
          <p:spPr>
            <a:xfrm flipV="1">
              <a:off x="1220681" y="3962400"/>
              <a:ext cx="301731" cy="16939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a:stCxn id="418" idx="0"/>
            </p:cNvCxnSpPr>
            <p:nvPr/>
          </p:nvCxnSpPr>
          <p:spPr>
            <a:xfrm flipV="1">
              <a:off x="1508712" y="2468445"/>
              <a:ext cx="898743" cy="167826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flipV="1">
              <a:off x="1522412" y="3962400"/>
              <a:ext cx="226932" cy="16939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418" idx="0"/>
            </p:cNvCxnSpPr>
            <p:nvPr/>
          </p:nvCxnSpPr>
          <p:spPr>
            <a:xfrm flipH="1">
              <a:off x="1508712" y="1965672"/>
              <a:ext cx="769295" cy="2181040"/>
            </a:xfrm>
            <a:prstGeom prst="line">
              <a:avLst/>
            </a:prstGeom>
            <a:noFill/>
            <a:ln w="9525" cap="flat" cmpd="sng" algn="ctr">
              <a:solidFill>
                <a:srgbClr val="4F81BD">
                  <a:shade val="95000"/>
                  <a:satMod val="105000"/>
                </a:srgbClr>
              </a:solidFill>
              <a:prstDash val="solid"/>
            </a:ln>
            <a:effectLst/>
          </p:spPr>
        </p:cxnSp>
        <p:cxnSp>
          <p:nvCxnSpPr>
            <p:cNvPr id="476" name="Straight Connector 475"/>
            <p:cNvCxnSpPr>
              <a:stCxn id="420" idx="6"/>
              <a:endCxn id="415" idx="3"/>
            </p:cNvCxnSpPr>
            <p:nvPr/>
          </p:nvCxnSpPr>
          <p:spPr>
            <a:xfrm flipH="1">
              <a:off x="1669373" y="1670303"/>
              <a:ext cx="522058" cy="1047111"/>
            </a:xfrm>
            <a:prstGeom prst="line">
              <a:avLst/>
            </a:prstGeom>
            <a:noFill/>
            <a:ln w="9525" cap="flat" cmpd="sng" algn="ctr">
              <a:solidFill>
                <a:srgbClr val="4F81BD">
                  <a:shade val="95000"/>
                  <a:satMod val="105000"/>
                </a:srgbClr>
              </a:solidFill>
              <a:prstDash val="solid"/>
            </a:ln>
            <a:effectLst/>
          </p:spPr>
        </p:cxnSp>
        <p:cxnSp>
          <p:nvCxnSpPr>
            <p:cNvPr id="477" name="Straight Connector 476"/>
            <p:cNvCxnSpPr>
              <a:stCxn id="417" idx="2"/>
            </p:cNvCxnSpPr>
            <p:nvPr/>
          </p:nvCxnSpPr>
          <p:spPr>
            <a:xfrm>
              <a:off x="1273330" y="2789422"/>
              <a:ext cx="234025" cy="467123"/>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a:stCxn id="415" idx="2"/>
            </p:cNvCxnSpPr>
            <p:nvPr/>
          </p:nvCxnSpPr>
          <p:spPr>
            <a:xfrm>
              <a:off x="1561361" y="2789422"/>
              <a:ext cx="162018" cy="33179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p:cNvCxnSpPr>
              <a:stCxn id="417" idx="0"/>
            </p:cNvCxnSpPr>
            <p:nvPr/>
          </p:nvCxnSpPr>
          <p:spPr>
            <a:xfrm flipV="1">
              <a:off x="1273330" y="2222205"/>
              <a:ext cx="127370" cy="40828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p:cNvCxnSpPr>
              <a:stCxn id="415" idx="0"/>
            </p:cNvCxnSpPr>
            <p:nvPr/>
          </p:nvCxnSpPr>
          <p:spPr>
            <a:xfrm flipV="1">
              <a:off x="1561361" y="2328530"/>
              <a:ext cx="55363" cy="31687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481" name="Straight Arrow Connector 480"/>
          <p:cNvCxnSpPr/>
          <p:nvPr/>
        </p:nvCxnSpPr>
        <p:spPr>
          <a:xfrm>
            <a:off x="1978396" y="1435420"/>
            <a:ext cx="747367" cy="564394"/>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2" name="Straight Arrow Connector 481"/>
          <p:cNvCxnSpPr>
            <a:endCxn id="260" idx="0"/>
          </p:cNvCxnSpPr>
          <p:nvPr/>
        </p:nvCxnSpPr>
        <p:spPr>
          <a:xfrm>
            <a:off x="1514202" y="1698472"/>
            <a:ext cx="2962433" cy="1791526"/>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3" name="Straight Arrow Connector 482"/>
          <p:cNvCxnSpPr>
            <a:stCxn id="348" idx="3"/>
          </p:cNvCxnSpPr>
          <p:nvPr/>
        </p:nvCxnSpPr>
        <p:spPr>
          <a:xfrm>
            <a:off x="1114801" y="1643214"/>
            <a:ext cx="1724347" cy="1779518"/>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4" name="Straight Arrow Connector 483"/>
          <p:cNvCxnSpPr>
            <a:stCxn id="348" idx="2"/>
          </p:cNvCxnSpPr>
          <p:nvPr/>
        </p:nvCxnSpPr>
        <p:spPr>
          <a:xfrm>
            <a:off x="1093394" y="1671749"/>
            <a:ext cx="92994" cy="3112859"/>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5" name="Straight Arrow Connector 484"/>
          <p:cNvCxnSpPr/>
          <p:nvPr/>
        </p:nvCxnSpPr>
        <p:spPr>
          <a:xfrm flipH="1">
            <a:off x="4342133" y="2508693"/>
            <a:ext cx="2476804" cy="2596189"/>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6" name="Straight Arrow Connector 485"/>
          <p:cNvCxnSpPr/>
          <p:nvPr/>
        </p:nvCxnSpPr>
        <p:spPr>
          <a:xfrm flipH="1">
            <a:off x="4192742" y="2130721"/>
            <a:ext cx="2219866" cy="641241"/>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7" name="Straight Arrow Connector 486"/>
          <p:cNvCxnSpPr>
            <a:stCxn id="283" idx="2"/>
          </p:cNvCxnSpPr>
          <p:nvPr/>
        </p:nvCxnSpPr>
        <p:spPr>
          <a:xfrm flipH="1">
            <a:off x="1854090" y="2588594"/>
            <a:ext cx="4290952" cy="2362746"/>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8" name="Straight Arrow Connector 487"/>
          <p:cNvCxnSpPr>
            <a:stCxn id="287" idx="2"/>
          </p:cNvCxnSpPr>
          <p:nvPr/>
        </p:nvCxnSpPr>
        <p:spPr>
          <a:xfrm flipH="1">
            <a:off x="1985329" y="2588595"/>
            <a:ext cx="4389418" cy="2516281"/>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9" name="Straight Arrow Connector 488"/>
          <p:cNvCxnSpPr>
            <a:stCxn id="290" idx="4"/>
          </p:cNvCxnSpPr>
          <p:nvPr/>
        </p:nvCxnSpPr>
        <p:spPr>
          <a:xfrm flipH="1">
            <a:off x="3114054" y="2548199"/>
            <a:ext cx="3523673" cy="2549782"/>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0" name="Straight Arrow Connector 489"/>
          <p:cNvCxnSpPr/>
          <p:nvPr/>
        </p:nvCxnSpPr>
        <p:spPr>
          <a:xfrm flipH="1">
            <a:off x="4374561" y="4048576"/>
            <a:ext cx="1946480" cy="1184973"/>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1" name="Straight Arrow Connector 490"/>
          <p:cNvCxnSpPr/>
          <p:nvPr/>
        </p:nvCxnSpPr>
        <p:spPr>
          <a:xfrm flipH="1" flipV="1">
            <a:off x="4145559" y="2956400"/>
            <a:ext cx="1743615" cy="1092169"/>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2" name="Straight Arrow Connector 491"/>
          <p:cNvCxnSpPr>
            <a:stCxn id="400" idx="3"/>
          </p:cNvCxnSpPr>
          <p:nvPr/>
        </p:nvCxnSpPr>
        <p:spPr>
          <a:xfrm flipH="1">
            <a:off x="4453325" y="4799700"/>
            <a:ext cx="1741819" cy="512057"/>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3" name="Straight Arrow Connector 492"/>
          <p:cNvCxnSpPr>
            <a:stCxn id="369" idx="2"/>
          </p:cNvCxnSpPr>
          <p:nvPr/>
        </p:nvCxnSpPr>
        <p:spPr>
          <a:xfrm flipH="1" flipV="1">
            <a:off x="4008802" y="2935620"/>
            <a:ext cx="1797175" cy="1862533"/>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496" name="TextBox 495"/>
          <p:cNvSpPr txBox="1"/>
          <p:nvPr/>
        </p:nvSpPr>
        <p:spPr>
          <a:xfrm>
            <a:off x="8564148" y="3624272"/>
            <a:ext cx="3095719" cy="2395528"/>
          </a:xfrm>
          <a:prstGeom prst="rect">
            <a:avLst/>
          </a:prstGeom>
          <a:noFill/>
        </p:spPr>
        <p:txBody>
          <a:bodyPr wrap="none" rtlCol="0">
            <a:spAutoFit/>
          </a:bodyPr>
          <a:lstStyle/>
          <a:p>
            <a:pPr marL="342900" indent="-342900">
              <a:spcBef>
                <a:spcPts val="200"/>
              </a:spcBef>
              <a:spcAft>
                <a:spcPts val="200"/>
              </a:spcAft>
              <a:buFont typeface="Arial" panose="020B0604020202020204" pitchFamily="34" charset="0"/>
              <a:buChar char="•"/>
            </a:pPr>
            <a:r>
              <a:rPr lang="en-GB" dirty="0" smtClean="0"/>
              <a:t>Covering </a:t>
            </a:r>
            <a:r>
              <a:rPr lang="en-GB" dirty="0"/>
              <a:t>all key aspects:</a:t>
            </a:r>
          </a:p>
          <a:p>
            <a:pPr marL="800100" lvl="1" indent="-342900">
              <a:spcBef>
                <a:spcPts val="200"/>
              </a:spcBef>
              <a:spcAft>
                <a:spcPts val="200"/>
              </a:spcAft>
              <a:buFont typeface="Arial" panose="020B0604020202020204" pitchFamily="34" charset="0"/>
              <a:buChar char="•"/>
            </a:pPr>
            <a:r>
              <a:rPr lang="en-GB" sz="1600" dirty="0"/>
              <a:t>Topology</a:t>
            </a:r>
          </a:p>
          <a:p>
            <a:pPr marL="800100" lvl="1" indent="-342900">
              <a:spcBef>
                <a:spcPts val="200"/>
              </a:spcBef>
              <a:spcAft>
                <a:spcPts val="200"/>
              </a:spcAft>
              <a:buFont typeface="Arial" panose="020B0604020202020204" pitchFamily="34" charset="0"/>
              <a:buChar char="•"/>
            </a:pPr>
            <a:r>
              <a:rPr lang="en-GB" sz="1600" dirty="0"/>
              <a:t>Forwarding</a:t>
            </a:r>
          </a:p>
          <a:p>
            <a:pPr marL="800100" lvl="1" indent="-342900">
              <a:spcBef>
                <a:spcPts val="200"/>
              </a:spcBef>
              <a:spcAft>
                <a:spcPts val="200"/>
              </a:spcAft>
              <a:buFont typeface="Arial" panose="020B0604020202020204" pitchFamily="34" charset="0"/>
              <a:buChar char="•"/>
            </a:pPr>
            <a:r>
              <a:rPr lang="en-GB" sz="1600" dirty="0"/>
              <a:t>Termination</a:t>
            </a:r>
          </a:p>
          <a:p>
            <a:pPr marL="800100" lvl="1" indent="-342900">
              <a:spcBef>
                <a:spcPts val="200"/>
              </a:spcBef>
              <a:spcAft>
                <a:spcPts val="200"/>
              </a:spcAft>
              <a:buFont typeface="Arial" panose="020B0604020202020204" pitchFamily="34" charset="0"/>
              <a:buChar char="•"/>
            </a:pPr>
            <a:r>
              <a:rPr lang="en-GB" sz="1600" dirty="0" smtClean="0"/>
              <a:t>Identity and naming</a:t>
            </a:r>
            <a:endParaRPr lang="en-GB" sz="1600" dirty="0"/>
          </a:p>
          <a:p>
            <a:pPr marL="800100" lvl="1" indent="-342900">
              <a:spcBef>
                <a:spcPts val="200"/>
              </a:spcBef>
              <a:spcAft>
                <a:spcPts val="200"/>
              </a:spcAft>
              <a:buFont typeface="Arial" panose="020B0604020202020204" pitchFamily="34" charset="0"/>
              <a:buChar char="•"/>
            </a:pPr>
            <a:r>
              <a:rPr lang="en-GB" sz="1600" dirty="0"/>
              <a:t>State</a:t>
            </a:r>
          </a:p>
          <a:p>
            <a:pPr marL="800100" lvl="1" indent="-342900">
              <a:spcBef>
                <a:spcPts val="200"/>
              </a:spcBef>
              <a:spcAft>
                <a:spcPts val="200"/>
              </a:spcAft>
              <a:buFont typeface="Arial" panose="020B0604020202020204" pitchFamily="34" charset="0"/>
              <a:buChar char="•"/>
            </a:pPr>
            <a:r>
              <a:rPr lang="en-GB" sz="1600" dirty="0"/>
              <a:t>Capability </a:t>
            </a:r>
            <a:r>
              <a:rPr lang="en-GB" sz="1600" dirty="0" smtClean="0"/>
              <a:t>specification</a:t>
            </a:r>
            <a:endParaRPr lang="en-GB" sz="1600" dirty="0"/>
          </a:p>
          <a:p>
            <a:endParaRPr lang="en-US" sz="1400" dirty="0"/>
          </a:p>
        </p:txBody>
      </p:sp>
      <p:sp>
        <p:nvSpPr>
          <p:cNvPr id="497" name="TextBox 496"/>
          <p:cNvSpPr txBox="1"/>
          <p:nvPr/>
        </p:nvSpPr>
        <p:spPr>
          <a:xfrm>
            <a:off x="6019800" y="838200"/>
            <a:ext cx="5610831" cy="360612"/>
          </a:xfrm>
          <a:prstGeom prst="rect">
            <a:avLst/>
          </a:prstGeom>
          <a:noFill/>
        </p:spPr>
        <p:txBody>
          <a:bodyPr wrap="none" rtlCol="0">
            <a:spAutoFit/>
          </a:bodyPr>
          <a:lstStyle/>
          <a:p>
            <a:pPr>
              <a:lnSpc>
                <a:spcPct val="120000"/>
              </a:lnSpc>
              <a:spcBef>
                <a:spcPts val="200"/>
              </a:spcBef>
              <a:spcAft>
                <a:spcPts val="200"/>
              </a:spcAft>
            </a:pPr>
            <a:r>
              <a:rPr lang="en-GB" sz="1600" dirty="0"/>
              <a:t>Single </a:t>
            </a:r>
            <a:r>
              <a:rPr lang="en-GB" sz="1600" u="sng" dirty="0"/>
              <a:t>multiply recursive model </a:t>
            </a:r>
            <a:r>
              <a:rPr lang="en-GB" sz="1600" dirty="0"/>
              <a:t>for representing networking </a:t>
            </a:r>
          </a:p>
        </p:txBody>
      </p:sp>
      <p:sp>
        <p:nvSpPr>
          <p:cNvPr id="498" name="TextBox 497"/>
          <p:cNvSpPr txBox="1"/>
          <p:nvPr/>
        </p:nvSpPr>
        <p:spPr>
          <a:xfrm>
            <a:off x="6400808" y="2846840"/>
            <a:ext cx="5231689" cy="360612"/>
          </a:xfrm>
          <a:prstGeom prst="rect">
            <a:avLst/>
          </a:prstGeom>
          <a:noFill/>
        </p:spPr>
        <p:txBody>
          <a:bodyPr wrap="none" rtlCol="0">
            <a:spAutoFit/>
          </a:bodyPr>
          <a:lstStyle>
            <a:defPPr>
              <a:defRPr lang="en-US"/>
            </a:defPPr>
            <a:lvl1pPr>
              <a:lnSpc>
                <a:spcPct val="120000"/>
              </a:lnSpc>
              <a:spcBef>
                <a:spcPts val="200"/>
              </a:spcBef>
              <a:spcAft>
                <a:spcPts val="200"/>
              </a:spcAft>
              <a:defRPr sz="1600">
                <a:solidFill>
                  <a:schemeClr val="accent3">
                    <a:lumMod val="60000"/>
                    <a:lumOff val="40000"/>
                  </a:schemeClr>
                </a:solidFill>
              </a:defRPr>
            </a:lvl1pPr>
          </a:lstStyle>
          <a:p>
            <a:r>
              <a:rPr lang="en-GB" dirty="0">
                <a:solidFill>
                  <a:sysClr val="windowText" lastClr="000000"/>
                </a:solidFill>
              </a:rPr>
              <a:t>Independent of the network technology, applicable to </a:t>
            </a:r>
            <a:r>
              <a:rPr lang="en-GB" dirty="0" smtClean="0">
                <a:solidFill>
                  <a:sysClr val="windowText" lastClr="000000"/>
                </a:solidFill>
              </a:rPr>
              <a:t>all</a:t>
            </a:r>
            <a:endParaRPr lang="en-GB" dirty="0">
              <a:solidFill>
                <a:sysClr val="windowText" lastClr="000000"/>
              </a:solidFill>
            </a:endParaRPr>
          </a:p>
        </p:txBody>
      </p:sp>
      <p:sp>
        <p:nvSpPr>
          <p:cNvPr id="501" name="TextBox 500"/>
          <p:cNvSpPr txBox="1"/>
          <p:nvPr/>
        </p:nvSpPr>
        <p:spPr>
          <a:xfrm>
            <a:off x="9144003" y="1448119"/>
            <a:ext cx="2515860" cy="1274195"/>
          </a:xfrm>
          <a:prstGeom prst="rect">
            <a:avLst/>
          </a:prstGeom>
          <a:noFill/>
        </p:spPr>
        <p:txBody>
          <a:bodyPr wrap="square" rtlCol="0">
            <a:spAutoFit/>
          </a:bodyPr>
          <a:lstStyle/>
          <a:p>
            <a:pPr>
              <a:lnSpc>
                <a:spcPct val="120000"/>
              </a:lnSpc>
              <a:spcBef>
                <a:spcPts val="200"/>
              </a:spcBef>
              <a:spcAft>
                <a:spcPts val="200"/>
              </a:spcAft>
            </a:pPr>
            <a:r>
              <a:rPr lang="en-GB" sz="1600" dirty="0" smtClean="0"/>
              <a:t>Shown in a physical context but equally represents abstract and virtual forms </a:t>
            </a:r>
            <a:endParaRPr lang="en-GB" sz="1600" dirty="0"/>
          </a:p>
        </p:txBody>
      </p:sp>
      <p:sp>
        <p:nvSpPr>
          <p:cNvPr id="516" name="TextBox 515"/>
          <p:cNvSpPr txBox="1"/>
          <p:nvPr/>
        </p:nvSpPr>
        <p:spPr>
          <a:xfrm>
            <a:off x="6400799" y="3200400"/>
            <a:ext cx="4506362" cy="360612"/>
          </a:xfrm>
          <a:prstGeom prst="rect">
            <a:avLst/>
          </a:prstGeom>
          <a:noFill/>
        </p:spPr>
        <p:txBody>
          <a:bodyPr wrap="none" rtlCol="0">
            <a:spAutoFit/>
          </a:bodyPr>
          <a:lstStyle>
            <a:defPPr>
              <a:defRPr lang="en-US"/>
            </a:defPPr>
            <a:lvl1pPr>
              <a:lnSpc>
                <a:spcPct val="120000"/>
              </a:lnSpc>
              <a:spcBef>
                <a:spcPts val="200"/>
              </a:spcBef>
              <a:spcAft>
                <a:spcPts val="200"/>
              </a:spcAft>
              <a:defRPr sz="1600">
                <a:solidFill>
                  <a:schemeClr val="accent3">
                    <a:lumMod val="60000"/>
                    <a:lumOff val="40000"/>
                  </a:schemeClr>
                </a:solidFill>
              </a:defRPr>
            </a:lvl1pPr>
          </a:lstStyle>
          <a:p>
            <a:r>
              <a:rPr lang="en-GB" dirty="0" smtClean="0">
                <a:solidFill>
                  <a:schemeClr val="tx1"/>
                </a:solidFill>
              </a:rPr>
              <a:t>Provides </a:t>
            </a:r>
            <a:r>
              <a:rPr lang="en-GB" dirty="0">
                <a:solidFill>
                  <a:schemeClr val="tx1"/>
                </a:solidFill>
              </a:rPr>
              <a:t>Service-like abstraction of the network</a:t>
            </a:r>
          </a:p>
        </p:txBody>
      </p:sp>
      <p:sp>
        <p:nvSpPr>
          <p:cNvPr id="494" name="Slide Number Placeholder 2"/>
          <p:cNvSpPr>
            <a:spLocks noGrp="1"/>
          </p:cNvSpPr>
          <p:nvPr>
            <p:ph type="sldNum" sz="quarter" idx="12"/>
          </p:nvPr>
        </p:nvSpPr>
        <p:spPr>
          <a:xfrm>
            <a:off x="4556760" y="6356369"/>
            <a:ext cx="2773680" cy="365125"/>
          </a:xfrm>
        </p:spPr>
        <p:txBody>
          <a:bodyPr/>
          <a:lstStyle/>
          <a:p>
            <a:fld id="{95FB27F1-C2FE-E646-9E41-8F3092BBAFAE}" type="slidenum">
              <a:rPr lang="en-US" smtClean="0"/>
              <a:pPr/>
              <a:t>6</a:t>
            </a:fld>
            <a:endParaRPr lang="en-US" dirty="0"/>
          </a:p>
        </p:txBody>
      </p:sp>
    </p:spTree>
    <p:extLst>
      <p:ext uri="{BB962C8B-B14F-4D97-AF65-F5344CB8AC3E}">
        <p14:creationId xmlns:p14="http://schemas.microsoft.com/office/powerpoint/2010/main" val="275887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7"/>
                                        </p:tgtEl>
                                        <p:attrNameLst>
                                          <p:attrName>style.visibility</p:attrName>
                                        </p:attrNameLst>
                                      </p:cBhvr>
                                      <p:to>
                                        <p:strVal val="visible"/>
                                      </p:to>
                                    </p:set>
                                  </p:childTnLst>
                                  <p:subTnLst>
                                    <p:set>
                                      <p:cBhvr override="childStyle">
                                        <p:cTn dur="1" fill="hold" display="0" masterRel="nextClick" afterEffect="1"/>
                                        <p:tgtEl>
                                          <p:spTgt spid="49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
                                        </p:tgtEl>
                                        <p:attrNameLst>
                                          <p:attrName>style.visibility</p:attrName>
                                        </p:attrNameLst>
                                      </p:cBhvr>
                                      <p:to>
                                        <p:strVal val="visible"/>
                                      </p:to>
                                    </p:set>
                                  </p:childTnLst>
                                  <p:subTnLst>
                                    <p:set>
                                      <p:cBhvr override="childStyle">
                                        <p:cTn dur="1" fill="hold" display="0" masterRel="nextClick" afterEffect="1"/>
                                        <p:tgtEl>
                                          <p:spTgt spid="50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childTnLst>
                                  <p:subTnLst>
                                    <p:set>
                                      <p:cBhvr override="childStyle">
                                        <p:cTn dur="1" fill="hold" display="0" masterRel="nextClick" afterEffect="1"/>
                                        <p:tgtEl>
                                          <p:spTgt spid="48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2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2"/>
                                        </p:tgtEl>
                                        <p:attrNameLst>
                                          <p:attrName>style.visibility</p:attrName>
                                        </p:attrNameLst>
                                      </p:cBhvr>
                                      <p:to>
                                        <p:strVal val="visible"/>
                                      </p:to>
                                    </p:set>
                                  </p:childTnLst>
                                  <p:subTnLst>
                                    <p:set>
                                      <p:cBhvr override="childStyle">
                                        <p:cTn dur="1" fill="hold" display="0" masterRel="nextClick" afterEffect="1"/>
                                        <p:tgtEl>
                                          <p:spTgt spid="48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3"/>
                                        </p:tgtEl>
                                        <p:attrNameLst>
                                          <p:attrName>style.visibility</p:attrName>
                                        </p:attrNameLst>
                                      </p:cBhvr>
                                      <p:to>
                                        <p:strVal val="visible"/>
                                      </p:to>
                                    </p:set>
                                  </p:childTnLst>
                                  <p:subTnLst>
                                    <p:set>
                                      <p:cBhvr override="childStyle">
                                        <p:cTn dur="1" fill="hold" display="0" masterRel="nextClick" afterEffect="1"/>
                                        <p:tgtEl>
                                          <p:spTgt spid="48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2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4"/>
                                        </p:tgtEl>
                                        <p:attrNameLst>
                                          <p:attrName>style.visibility</p:attrName>
                                        </p:attrNameLst>
                                      </p:cBhvr>
                                      <p:to>
                                        <p:strVal val="visible"/>
                                      </p:to>
                                    </p:set>
                                  </p:childTnLst>
                                  <p:subTnLst>
                                    <p:set>
                                      <p:cBhvr override="childStyle">
                                        <p:cTn dur="1" fill="hold" display="0" masterRel="nextClick" afterEffect="1"/>
                                        <p:tgtEl>
                                          <p:spTgt spid="484"/>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2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8"/>
                                        </p:tgtEl>
                                        <p:attrNameLst>
                                          <p:attrName>style.visibility</p:attrName>
                                        </p:attrNameLst>
                                      </p:cBhvr>
                                      <p:to>
                                        <p:strVal val="visible"/>
                                      </p:to>
                                    </p:set>
                                  </p:childTnLst>
                                  <p:subTnLst>
                                    <p:set>
                                      <p:cBhvr override="childStyle">
                                        <p:cTn dur="1" fill="hold" display="0" masterRel="nextClick" afterEffect="1"/>
                                        <p:tgtEl>
                                          <p:spTgt spid="498"/>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5"/>
                                        </p:tgtEl>
                                        <p:attrNameLst>
                                          <p:attrName>style.visibility</p:attrName>
                                        </p:attrNameLst>
                                      </p:cBhvr>
                                      <p:to>
                                        <p:strVal val="visible"/>
                                      </p:to>
                                    </p:set>
                                  </p:childTnLst>
                                  <p:subTnLst>
                                    <p:set>
                                      <p:cBhvr override="childStyle">
                                        <p:cTn dur="1" fill="hold" display="0" masterRel="nextClick" afterEffect="1"/>
                                        <p:tgtEl>
                                          <p:spTgt spid="485"/>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2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9"/>
                                        </p:tgtEl>
                                        <p:attrNameLst>
                                          <p:attrName>style.visibility</p:attrName>
                                        </p:attrNameLst>
                                      </p:cBhvr>
                                      <p:to>
                                        <p:strVal val="visible"/>
                                      </p:to>
                                    </p:set>
                                  </p:childTnLst>
                                  <p:subTnLst>
                                    <p:set>
                                      <p:cBhvr override="childStyle">
                                        <p:cTn dur="1" fill="hold" display="0" masterRel="nextClick" afterEffect="1"/>
                                        <p:tgtEl>
                                          <p:spTgt spid="489"/>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2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86"/>
                                        </p:tgtEl>
                                        <p:attrNameLst>
                                          <p:attrName>style.visibility</p:attrName>
                                        </p:attrNameLst>
                                      </p:cBhvr>
                                      <p:to>
                                        <p:strVal val="visible"/>
                                      </p:to>
                                    </p:set>
                                  </p:childTnLst>
                                  <p:subTnLst>
                                    <p:set>
                                      <p:cBhvr override="childStyle">
                                        <p:cTn dur="1" fill="hold" display="0" masterRel="nextClick" afterEffect="1"/>
                                        <p:tgtEl>
                                          <p:spTgt spid="486"/>
                                        </p:tgtEl>
                                        <p:attrNameLst>
                                          <p:attrName>style.visibility</p:attrName>
                                        </p:attrNameLst>
                                      </p:cBhvr>
                                      <p:to>
                                        <p:strVal val="hidden"/>
                                      </p:to>
                                    </p:set>
                                  </p:subTnLst>
                                </p:cTn>
                              </p:par>
                              <p:par>
                                <p:cTn id="89" presetID="1" presetClass="entr" presetSubtype="0" fill="hold" grpId="0" nodeType="withEffect">
                                  <p:stCondLst>
                                    <p:cond delay="0"/>
                                  </p:stCondLst>
                                  <p:childTnLst>
                                    <p:set>
                                      <p:cBhvr>
                                        <p:cTn id="90" dur="1" fill="hold">
                                          <p:stCondLst>
                                            <p:cond delay="0"/>
                                          </p:stCondLst>
                                        </p:cTn>
                                        <p:tgtEl>
                                          <p:spTgt spid="2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87"/>
                                        </p:tgtEl>
                                        <p:attrNameLst>
                                          <p:attrName>style.visibility</p:attrName>
                                        </p:attrNameLst>
                                      </p:cBhvr>
                                      <p:to>
                                        <p:strVal val="visible"/>
                                      </p:to>
                                    </p:set>
                                  </p:childTnLst>
                                  <p:subTnLst>
                                    <p:set>
                                      <p:cBhvr override="childStyle">
                                        <p:cTn dur="1" fill="hold" display="0" masterRel="nextClick" afterEffect="1"/>
                                        <p:tgtEl>
                                          <p:spTgt spid="487"/>
                                        </p:tgtEl>
                                        <p:attrNameLst>
                                          <p:attrName>style.visibility</p:attrName>
                                        </p:attrNameLst>
                                      </p:cBhvr>
                                      <p:to>
                                        <p:strVal val="hidden"/>
                                      </p:to>
                                    </p:set>
                                  </p:subTnLst>
                                </p:cTn>
                              </p:par>
                              <p:par>
                                <p:cTn id="97" presetID="1" presetClass="entr" presetSubtype="0" fill="hold" nodeType="withEffect">
                                  <p:stCondLst>
                                    <p:cond delay="0"/>
                                  </p:stCondLst>
                                  <p:childTnLst>
                                    <p:set>
                                      <p:cBhvr>
                                        <p:cTn id="98" dur="1" fill="hold">
                                          <p:stCondLst>
                                            <p:cond delay="0"/>
                                          </p:stCondLst>
                                        </p:cTn>
                                        <p:tgtEl>
                                          <p:spTgt spid="488"/>
                                        </p:tgtEl>
                                        <p:attrNameLst>
                                          <p:attrName>style.visibility</p:attrName>
                                        </p:attrNameLst>
                                      </p:cBhvr>
                                      <p:to>
                                        <p:strVal val="visible"/>
                                      </p:to>
                                    </p:set>
                                  </p:childTnLst>
                                  <p:subTnLst>
                                    <p:set>
                                      <p:cBhvr override="childStyle">
                                        <p:cTn dur="1" fill="hold" display="0" masterRel="nextClick" afterEffect="1"/>
                                        <p:tgtEl>
                                          <p:spTgt spid="488"/>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16"/>
                                        </p:tgtEl>
                                        <p:attrNameLst>
                                          <p:attrName>style.visibility</p:attrName>
                                        </p:attrNameLst>
                                      </p:cBhvr>
                                      <p:to>
                                        <p:strVal val="visible"/>
                                      </p:to>
                                    </p:set>
                                  </p:childTnLst>
                                  <p:subTnLst>
                                    <p:set>
                                      <p:cBhvr override="childStyle">
                                        <p:cTn dur="1" fill="hold" display="0" masterRel="nextClick" afterEffect="1"/>
                                        <p:tgtEl>
                                          <p:spTgt spid="516"/>
                                        </p:tgtEl>
                                        <p:attrNameLst>
                                          <p:attrName>style.visibility</p:attrName>
                                        </p:attrNameLst>
                                      </p:cBhvr>
                                      <p:to>
                                        <p:strVal val="hidden"/>
                                      </p:to>
                                    </p:set>
                                  </p:sub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91"/>
                                        </p:tgtEl>
                                        <p:attrNameLst>
                                          <p:attrName>style.visibility</p:attrName>
                                        </p:attrNameLst>
                                      </p:cBhvr>
                                      <p:to>
                                        <p:strVal val="visible"/>
                                      </p:to>
                                    </p:set>
                                  </p:childTnLst>
                                  <p:subTnLst>
                                    <p:set>
                                      <p:cBhvr override="childStyle">
                                        <p:cTn dur="1" fill="hold" display="0" masterRel="nextClick" afterEffect="1"/>
                                        <p:tgtEl>
                                          <p:spTgt spid="491"/>
                                        </p:tgtEl>
                                        <p:attrNameLst>
                                          <p:attrName>style.visibility</p:attrName>
                                        </p:attrNameLst>
                                      </p:cBhvr>
                                      <p:to>
                                        <p:strVal val="hidden"/>
                                      </p:to>
                                    </p:set>
                                  </p:subTnLst>
                                </p:cTn>
                              </p:par>
                              <p:par>
                                <p:cTn id="109" presetID="1" presetClass="entr" presetSubtype="0" fill="hold" nodeType="withEffect">
                                  <p:stCondLst>
                                    <p:cond delay="0"/>
                                  </p:stCondLst>
                                  <p:childTnLst>
                                    <p:set>
                                      <p:cBhvr>
                                        <p:cTn id="110" dur="1" fill="hold">
                                          <p:stCondLst>
                                            <p:cond delay="0"/>
                                          </p:stCondLst>
                                        </p:cTn>
                                        <p:tgtEl>
                                          <p:spTgt spid="493"/>
                                        </p:tgtEl>
                                        <p:attrNameLst>
                                          <p:attrName>style.visibility</p:attrName>
                                        </p:attrNameLst>
                                      </p:cBhvr>
                                      <p:to>
                                        <p:strVal val="visible"/>
                                      </p:to>
                                    </p:set>
                                  </p:childTnLst>
                                  <p:subTnLst>
                                    <p:set>
                                      <p:cBhvr override="childStyle">
                                        <p:cTn dur="1" fill="hold" display="0" masterRel="nextClick" afterEffect="1"/>
                                        <p:tgtEl>
                                          <p:spTgt spid="493"/>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9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9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animBg="1"/>
      <p:bldP spid="514" grpId="0" animBg="1"/>
      <p:bldP spid="513" grpId="0" animBg="1"/>
      <p:bldP spid="512" grpId="0" animBg="1"/>
      <p:bldP spid="511" grpId="0" animBg="1"/>
      <p:bldP spid="510" grpId="0" animBg="1"/>
      <p:bldP spid="509" grpId="0" animBg="1"/>
      <p:bldP spid="508" grpId="0" animBg="1"/>
      <p:bldP spid="507" grpId="0" animBg="1"/>
      <p:bldP spid="504" grpId="0" animBg="1"/>
      <p:bldP spid="253" grpId="0"/>
      <p:bldP spid="254" grpId="0"/>
      <p:bldP spid="255" grpId="0"/>
      <p:bldP spid="256" grpId="0"/>
      <p:bldP spid="257" grpId="0"/>
      <p:bldP spid="258" grpId="0"/>
      <p:bldP spid="259" grpId="0"/>
      <p:bldP spid="260" grpId="0"/>
      <p:bldP spid="261" grpId="0"/>
      <p:bldP spid="262" grpId="0"/>
      <p:bldP spid="263" grpId="0"/>
      <p:bldP spid="496" grpId="0"/>
      <p:bldP spid="497" grpId="0"/>
      <p:bldP spid="498" grpId="0"/>
      <p:bldP spid="501" grpId="0"/>
      <p:bldP spid="5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308999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smtClean="0"/>
              <a:t>Transforming the Core Model into the </a:t>
            </a:r>
            <a:r>
              <a:rPr lang="en-GB" dirty="0" err="1" smtClean="0"/>
              <a:t>Tapi</a:t>
            </a:r>
            <a:r>
              <a:rPr lang="en-GB" dirty="0" smtClean="0"/>
              <a:t> (Transport API) Model</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7</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085857"/>
            <a:ext cx="7812087" cy="2909437"/>
          </a:xfrm>
          <a:prstGeom prst="rect">
            <a:avLst/>
          </a:prstGeom>
          <a:noFill/>
          <a:ln>
            <a:noFill/>
          </a:ln>
          <a:effectLst/>
        </p:spPr>
      </p:pic>
      <p:sp>
        <p:nvSpPr>
          <p:cNvPr id="7" name="Rectangle 6"/>
          <p:cNvSpPr/>
          <p:nvPr/>
        </p:nvSpPr>
        <p:spPr>
          <a:xfrm>
            <a:off x="180975" y="2971803"/>
            <a:ext cx="2686050" cy="923925"/>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1" y="1085857"/>
            <a:ext cx="7964488" cy="2909437"/>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7" idx="3"/>
          </p:cNvCxnSpPr>
          <p:nvPr/>
        </p:nvCxnSpPr>
        <p:spPr>
          <a:xfrm flipV="1">
            <a:off x="2867028" y="2971812"/>
            <a:ext cx="790576" cy="461963"/>
          </a:xfrm>
          <a:prstGeom prst="straightConnector1">
            <a:avLst/>
          </a:prstGeom>
          <a:noFill/>
          <a:ln w="19050">
            <a:solidFill>
              <a:srgbClr val="FF0000"/>
            </a:solidFill>
            <a:prstDash val="dash"/>
            <a:tailEnd type="triangle" w="lg" len="lg"/>
          </a:ln>
        </p:spPr>
        <p:style>
          <a:lnRef idx="1">
            <a:schemeClr val="accent1"/>
          </a:lnRef>
          <a:fillRef idx="3">
            <a:schemeClr val="accent1"/>
          </a:fillRef>
          <a:effectRef idx="2">
            <a:schemeClr val="accent1"/>
          </a:effectRef>
          <a:fontRef idx="minor">
            <a:schemeClr val="lt1"/>
          </a:fontRef>
        </p:style>
      </p:cxnSp>
      <p:sp>
        <p:nvSpPr>
          <p:cNvPr id="11" name="Content Placeholder 10"/>
          <p:cNvSpPr>
            <a:spLocks noGrp="1"/>
          </p:cNvSpPr>
          <p:nvPr>
            <p:ph idx="1"/>
          </p:nvPr>
        </p:nvSpPr>
        <p:spPr>
          <a:xfrm>
            <a:off x="3733800" y="4114800"/>
            <a:ext cx="7888288" cy="2057400"/>
          </a:xfrm>
        </p:spPr>
        <p:txBody>
          <a:bodyPr>
            <a:normAutofit fontScale="70000" lnSpcReduction="20000"/>
          </a:bodyPr>
          <a:lstStyle/>
          <a:p>
            <a:r>
              <a:rPr lang="en-GB" dirty="0" smtClean="0"/>
              <a:t>TAPI model is derived from the CIM by Pruning and </a:t>
            </a:r>
            <a:r>
              <a:rPr lang="en-GB" dirty="0" smtClean="0"/>
              <a:t>Refactoring</a:t>
            </a:r>
            <a:endParaRPr lang="en-GB" dirty="0" smtClean="0"/>
          </a:p>
          <a:p>
            <a:pPr lvl="1"/>
            <a:r>
              <a:rPr lang="en-GB" dirty="0"/>
              <a:t>R</a:t>
            </a:r>
            <a:r>
              <a:rPr lang="en-GB" dirty="0" smtClean="0"/>
              <a:t>ules are being developed as the work progresses</a:t>
            </a:r>
            <a:endParaRPr lang="en-US" strike="sngStrike" dirty="0" smtClean="0"/>
          </a:p>
          <a:p>
            <a:r>
              <a:rPr lang="en-GB" dirty="0" err="1" smtClean="0"/>
              <a:t>Tapi</a:t>
            </a:r>
            <a:r>
              <a:rPr lang="en-GB" dirty="0" smtClean="0"/>
              <a:t> use the same approach as the core so the</a:t>
            </a:r>
            <a:r>
              <a:rPr lang="en-GB" dirty="0" smtClean="0"/>
              <a:t> </a:t>
            </a:r>
            <a:r>
              <a:rPr lang="en-GB" dirty="0" err="1" smtClean="0"/>
              <a:t>LogicalTerminationPoint</a:t>
            </a:r>
            <a:r>
              <a:rPr lang="en-GB" dirty="0" smtClean="0"/>
              <a:t> </a:t>
            </a:r>
            <a:r>
              <a:rPr lang="en-GB" dirty="0" smtClean="0"/>
              <a:t>(LTP) </a:t>
            </a:r>
            <a:r>
              <a:rPr lang="en-GB" dirty="0" smtClean="0"/>
              <a:t>derivatives are</a:t>
            </a:r>
            <a:r>
              <a:rPr lang="en-GB" dirty="0" smtClean="0"/>
              <a:t> </a:t>
            </a:r>
            <a:r>
              <a:rPr lang="en-GB" dirty="0" smtClean="0"/>
              <a:t>generally applicable</a:t>
            </a:r>
          </a:p>
          <a:p>
            <a:pPr lvl="1"/>
            <a:r>
              <a:rPr lang="en-GB" dirty="0" smtClean="0"/>
              <a:t>Conditional composition is used to extend LTP to cover any case</a:t>
            </a:r>
          </a:p>
          <a:p>
            <a:pPr lvl="1"/>
            <a:r>
              <a:rPr lang="en-GB" dirty="0" smtClean="0"/>
              <a:t>Specification classes (not shown) are used to explain the capabilities of a particular case </a:t>
            </a:r>
          </a:p>
          <a:p>
            <a:r>
              <a:rPr lang="en-GB" dirty="0" smtClean="0"/>
              <a:t>As illustrated by </a:t>
            </a:r>
            <a:r>
              <a:rPr lang="en-GB" dirty="0" err="1" smtClean="0"/>
              <a:t>Tapi</a:t>
            </a:r>
            <a:r>
              <a:rPr lang="en-GB" dirty="0" smtClean="0"/>
              <a:t>, f</a:t>
            </a:r>
            <a:r>
              <a:rPr lang="en-GB" dirty="0" smtClean="0"/>
              <a:t>or </a:t>
            </a:r>
            <a:r>
              <a:rPr lang="en-GB" dirty="0" smtClean="0"/>
              <a:t>a specific view LTP may need to be specialized to match current terminology</a:t>
            </a:r>
            <a:endParaRPr lang="en-GB" strike="sngStrike" dirty="0" smtClean="0">
              <a:solidFill>
                <a:srgbClr val="FF0000"/>
              </a:solidFill>
            </a:endParaRPr>
          </a:p>
          <a:p>
            <a:pPr lvl="1"/>
            <a:r>
              <a:rPr lang="en-GB" dirty="0" smtClean="0"/>
              <a:t>The LTP brings all necessary attributes and the derivation process (Pruning and Refactoring) narrows content and adjust names</a:t>
            </a:r>
          </a:p>
        </p:txBody>
      </p:sp>
    </p:spTree>
    <p:extLst>
      <p:ext uri="{BB962C8B-B14F-4D97-AF65-F5344CB8AC3E}">
        <p14:creationId xmlns:p14="http://schemas.microsoft.com/office/powerpoint/2010/main" val="23016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Transforming the Core Model into the </a:t>
            </a:r>
            <a:r>
              <a:rPr lang="en-GB" dirty="0" smtClean="0"/>
              <a:t>“Boulder” </a:t>
            </a:r>
            <a:r>
              <a:rPr lang="en-GB" dirty="0" smtClean="0"/>
              <a:t>Intent Model</a:t>
            </a:r>
            <a:endParaRPr lang="en-US" dirty="0"/>
          </a:p>
        </p:txBody>
      </p:sp>
      <p:sp>
        <p:nvSpPr>
          <p:cNvPr id="173" name="Content Placeholder 172"/>
          <p:cNvSpPr>
            <a:spLocks noGrp="1"/>
          </p:cNvSpPr>
          <p:nvPr>
            <p:ph idx="1"/>
          </p:nvPr>
        </p:nvSpPr>
        <p:spPr>
          <a:xfrm>
            <a:off x="7924800" y="1143000"/>
            <a:ext cx="3368040" cy="5029200"/>
          </a:xfrm>
        </p:spPr>
        <p:txBody>
          <a:bodyPr/>
          <a:lstStyle/>
          <a:p>
            <a:r>
              <a:rPr lang="en-GB" dirty="0" smtClean="0"/>
              <a:t>Currently playing into OpenStack/ODL via the Boulder </a:t>
            </a:r>
            <a:r>
              <a:rPr lang="en-GB" dirty="0" err="1" smtClean="0"/>
              <a:t>OpenSource</a:t>
            </a:r>
            <a:r>
              <a:rPr lang="en-GB" dirty="0" smtClean="0"/>
              <a:t> project</a:t>
            </a:r>
          </a:p>
          <a:p>
            <a:r>
              <a:rPr lang="en-GB" dirty="0" smtClean="0"/>
              <a:t>Intent work focuses on constraint  based outcome oriented interactions</a:t>
            </a:r>
          </a:p>
          <a:p>
            <a:r>
              <a:rPr lang="en-GB" dirty="0" smtClean="0"/>
              <a:t>The intent model is derived from the CIM by pruning and refactoring</a:t>
            </a:r>
          </a:p>
          <a:p>
            <a:pPr lvl="1"/>
            <a:r>
              <a:rPr lang="en-GB" dirty="0" smtClean="0"/>
              <a:t>Includes mapping object names</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8</a:t>
            </a:fld>
            <a:endParaRPr lang="en-US"/>
          </a:p>
        </p:txBody>
      </p:sp>
      <p:pic>
        <p:nvPicPr>
          <p:cNvPr id="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860" y="1406112"/>
            <a:ext cx="49053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79"/>
          <p:cNvSpPr/>
          <p:nvPr/>
        </p:nvSpPr>
        <p:spPr>
          <a:xfrm>
            <a:off x="1331641" y="5202048"/>
            <a:ext cx="5400600" cy="468089"/>
          </a:xfrm>
          <a:prstGeom prst="ellipse">
            <a:avLst/>
          </a:prstGeom>
          <a:solidFill>
            <a:srgbClr val="FFFF99"/>
          </a:solidFill>
          <a:ln w="6350" cap="flat" cmpd="sng" algn="ctr">
            <a:solidFill>
              <a:sysClr val="windowText" lastClr="000000"/>
            </a:solidFill>
            <a:prstDash val="dash"/>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81" name="Straight Connector 80"/>
          <p:cNvCxnSpPr>
            <a:stCxn id="118" idx="1"/>
            <a:endCxn id="80" idx="5"/>
          </p:cNvCxnSpPr>
          <p:nvPr/>
        </p:nvCxnSpPr>
        <p:spPr>
          <a:xfrm flipH="1" flipV="1">
            <a:off x="5941341" y="5601587"/>
            <a:ext cx="779852" cy="174657"/>
          </a:xfrm>
          <a:prstGeom prst="line">
            <a:avLst/>
          </a:prstGeom>
          <a:noFill/>
          <a:ln w="9525" cap="flat" cmpd="sng" algn="ctr">
            <a:solidFill>
              <a:srgbClr val="4F81BD">
                <a:shade val="95000"/>
                <a:satMod val="105000"/>
              </a:srgbClr>
            </a:solidFill>
            <a:prstDash val="solid"/>
          </a:ln>
          <a:effectLst/>
        </p:spPr>
      </p:cxnSp>
      <p:sp>
        <p:nvSpPr>
          <p:cNvPr id="83" name="Rectangle 82"/>
          <p:cNvSpPr/>
          <p:nvPr/>
        </p:nvSpPr>
        <p:spPr>
          <a:xfrm>
            <a:off x="1462700" y="5308553"/>
            <a:ext cx="517013"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84" name="Rectangle 83"/>
          <p:cNvSpPr/>
          <p:nvPr/>
        </p:nvSpPr>
        <p:spPr>
          <a:xfrm>
            <a:off x="1043612" y="5301216"/>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85" name="Rectangle 84"/>
          <p:cNvSpPr/>
          <p:nvPr/>
        </p:nvSpPr>
        <p:spPr>
          <a:xfrm>
            <a:off x="1043613" y="5675209"/>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6" name="Rectangle 85"/>
          <p:cNvSpPr/>
          <p:nvPr/>
        </p:nvSpPr>
        <p:spPr>
          <a:xfrm>
            <a:off x="2195741" y="5301216"/>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87" name="Rectangle 86"/>
          <p:cNvSpPr/>
          <p:nvPr/>
        </p:nvSpPr>
        <p:spPr>
          <a:xfrm>
            <a:off x="2641742" y="5675208"/>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8" name="Rectangle 87"/>
          <p:cNvSpPr/>
          <p:nvPr/>
        </p:nvSpPr>
        <p:spPr>
          <a:xfrm>
            <a:off x="2641740" y="4959453"/>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89" name="Straight Connector 88"/>
          <p:cNvCxnSpPr>
            <a:stCxn id="94" idx="3"/>
            <a:endCxn id="88" idx="1"/>
          </p:cNvCxnSpPr>
          <p:nvPr/>
        </p:nvCxnSpPr>
        <p:spPr>
          <a:xfrm flipV="1">
            <a:off x="2301287" y="5060489"/>
            <a:ext cx="340447" cy="240727"/>
          </a:xfrm>
          <a:prstGeom prst="line">
            <a:avLst/>
          </a:prstGeom>
          <a:noFill/>
          <a:ln w="9525" cap="flat" cmpd="sng" algn="ctr">
            <a:solidFill>
              <a:srgbClr val="4F81BD">
                <a:shade val="95000"/>
                <a:satMod val="105000"/>
              </a:srgbClr>
            </a:solidFill>
            <a:prstDash val="solid"/>
          </a:ln>
          <a:effectLst/>
        </p:spPr>
      </p:cxnSp>
      <p:cxnSp>
        <p:nvCxnSpPr>
          <p:cNvPr id="90" name="Straight Connector 89"/>
          <p:cNvCxnSpPr>
            <a:stCxn id="84" idx="2"/>
            <a:endCxn id="85" idx="0"/>
          </p:cNvCxnSpPr>
          <p:nvPr/>
        </p:nvCxnSpPr>
        <p:spPr>
          <a:xfrm>
            <a:off x="1144648" y="5503279"/>
            <a:ext cx="1" cy="171922"/>
          </a:xfrm>
          <a:prstGeom prst="line">
            <a:avLst/>
          </a:prstGeom>
          <a:noFill/>
          <a:ln w="9525" cap="flat" cmpd="sng" algn="ctr">
            <a:solidFill>
              <a:srgbClr val="4F81BD">
                <a:shade val="95000"/>
                <a:satMod val="105000"/>
              </a:srgbClr>
            </a:solidFill>
            <a:prstDash val="solid"/>
          </a:ln>
          <a:effectLst/>
        </p:spPr>
      </p:cxnSp>
      <p:cxnSp>
        <p:nvCxnSpPr>
          <p:cNvPr id="91" name="Straight Connector 90"/>
          <p:cNvCxnSpPr>
            <a:stCxn id="88" idx="2"/>
            <a:endCxn id="87" idx="0"/>
          </p:cNvCxnSpPr>
          <p:nvPr/>
        </p:nvCxnSpPr>
        <p:spPr>
          <a:xfrm>
            <a:off x="2742771" y="5161516"/>
            <a:ext cx="3" cy="513684"/>
          </a:xfrm>
          <a:prstGeom prst="line">
            <a:avLst/>
          </a:prstGeom>
          <a:noFill/>
          <a:ln w="9525" cap="flat" cmpd="sng" algn="ctr">
            <a:solidFill>
              <a:srgbClr val="4F81BD">
                <a:shade val="95000"/>
                <a:satMod val="105000"/>
              </a:srgbClr>
            </a:solidFill>
            <a:prstDash val="solid"/>
          </a:ln>
          <a:effectLst/>
        </p:spPr>
      </p:cxnSp>
      <p:sp>
        <p:nvSpPr>
          <p:cNvPr id="92" name="Rectangle 91"/>
          <p:cNvSpPr/>
          <p:nvPr/>
        </p:nvSpPr>
        <p:spPr>
          <a:xfrm>
            <a:off x="3073791" y="5301216"/>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93" name="Straight Connector 92"/>
          <p:cNvCxnSpPr>
            <a:stCxn id="88" idx="3"/>
            <a:endCxn id="95" idx="3"/>
          </p:cNvCxnSpPr>
          <p:nvPr/>
        </p:nvCxnSpPr>
        <p:spPr>
          <a:xfrm>
            <a:off x="2843811" y="5060489"/>
            <a:ext cx="331015" cy="240727"/>
          </a:xfrm>
          <a:prstGeom prst="line">
            <a:avLst/>
          </a:prstGeom>
          <a:noFill/>
          <a:ln w="9525" cap="flat" cmpd="sng" algn="ctr">
            <a:solidFill>
              <a:srgbClr val="4F81BD">
                <a:shade val="95000"/>
                <a:satMod val="105000"/>
              </a:srgbClr>
            </a:solidFill>
            <a:prstDash val="solid"/>
          </a:ln>
          <a:effectLst/>
        </p:spPr>
      </p:cxnSp>
      <p:sp>
        <p:nvSpPr>
          <p:cNvPr id="94" name="Isosceles Triangle 93"/>
          <p:cNvSpPr/>
          <p:nvPr/>
        </p:nvSpPr>
        <p:spPr>
          <a:xfrm rot="10800000">
            <a:off x="2204767" y="5301208"/>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sp>
        <p:nvSpPr>
          <p:cNvPr id="95" name="Isosceles Triangle 94"/>
          <p:cNvSpPr/>
          <p:nvPr/>
        </p:nvSpPr>
        <p:spPr>
          <a:xfrm rot="10800000">
            <a:off x="3078300" y="5301208"/>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cxnSp>
        <p:nvCxnSpPr>
          <p:cNvPr id="96" name="Straight Connector 95"/>
          <p:cNvCxnSpPr>
            <a:stCxn id="87" idx="0"/>
            <a:endCxn id="86" idx="2"/>
          </p:cNvCxnSpPr>
          <p:nvPr/>
        </p:nvCxnSpPr>
        <p:spPr>
          <a:xfrm flipH="1" flipV="1">
            <a:off x="2296774" y="5503287"/>
            <a:ext cx="446001" cy="171921"/>
          </a:xfrm>
          <a:prstGeom prst="line">
            <a:avLst/>
          </a:prstGeom>
          <a:noFill/>
          <a:ln w="9525" cap="flat" cmpd="sng" algn="ctr">
            <a:solidFill>
              <a:srgbClr val="4F81BD">
                <a:shade val="95000"/>
                <a:satMod val="105000"/>
              </a:srgbClr>
            </a:solidFill>
            <a:prstDash val="solid"/>
          </a:ln>
          <a:effectLst/>
        </p:spPr>
      </p:cxnSp>
      <p:cxnSp>
        <p:nvCxnSpPr>
          <p:cNvPr id="97" name="Straight Connector 96"/>
          <p:cNvCxnSpPr>
            <a:stCxn id="87" idx="0"/>
            <a:endCxn id="92" idx="2"/>
          </p:cNvCxnSpPr>
          <p:nvPr/>
        </p:nvCxnSpPr>
        <p:spPr>
          <a:xfrm flipV="1">
            <a:off x="2742777" y="5503287"/>
            <a:ext cx="432049" cy="171921"/>
          </a:xfrm>
          <a:prstGeom prst="line">
            <a:avLst/>
          </a:prstGeom>
          <a:noFill/>
          <a:ln w="9525" cap="flat" cmpd="sng" algn="ctr">
            <a:solidFill>
              <a:srgbClr val="4F81BD">
                <a:shade val="95000"/>
                <a:satMod val="105000"/>
              </a:srgbClr>
            </a:solidFill>
            <a:prstDash val="solid"/>
          </a:ln>
          <a:effectLst/>
        </p:spPr>
      </p:cxnSp>
      <p:cxnSp>
        <p:nvCxnSpPr>
          <p:cNvPr id="98" name="Straight Connector 97"/>
          <p:cNvCxnSpPr>
            <a:stCxn id="85" idx="3"/>
            <a:endCxn id="80" idx="3"/>
          </p:cNvCxnSpPr>
          <p:nvPr/>
        </p:nvCxnSpPr>
        <p:spPr>
          <a:xfrm flipV="1">
            <a:off x="1245680" y="5601579"/>
            <a:ext cx="876862" cy="174658"/>
          </a:xfrm>
          <a:prstGeom prst="line">
            <a:avLst/>
          </a:prstGeom>
          <a:noFill/>
          <a:ln w="9525" cap="flat" cmpd="sng" algn="ctr">
            <a:solidFill>
              <a:srgbClr val="4F81BD">
                <a:shade val="95000"/>
                <a:satMod val="105000"/>
              </a:srgbClr>
            </a:solidFill>
            <a:prstDash val="solid"/>
          </a:ln>
          <a:effectLst/>
        </p:spPr>
      </p:cxnSp>
      <p:cxnSp>
        <p:nvCxnSpPr>
          <p:cNvPr id="99" name="Straight Connector 98"/>
          <p:cNvCxnSpPr/>
          <p:nvPr/>
        </p:nvCxnSpPr>
        <p:spPr>
          <a:xfrm flipH="1">
            <a:off x="1245678" y="5397138"/>
            <a:ext cx="217022" cy="5106"/>
          </a:xfrm>
          <a:prstGeom prst="line">
            <a:avLst/>
          </a:prstGeom>
          <a:noFill/>
          <a:ln w="9525" cap="flat" cmpd="sng" algn="ctr">
            <a:solidFill>
              <a:srgbClr val="4F81BD">
                <a:shade val="95000"/>
                <a:satMod val="105000"/>
              </a:srgbClr>
            </a:solidFill>
            <a:prstDash val="solid"/>
          </a:ln>
          <a:effectLst/>
        </p:spPr>
      </p:cxnSp>
      <p:cxnSp>
        <p:nvCxnSpPr>
          <p:cNvPr id="100" name="Straight Connector 99"/>
          <p:cNvCxnSpPr>
            <a:endCxn id="86" idx="1"/>
          </p:cNvCxnSpPr>
          <p:nvPr/>
        </p:nvCxnSpPr>
        <p:spPr>
          <a:xfrm>
            <a:off x="1997622" y="5397138"/>
            <a:ext cx="198116" cy="5106"/>
          </a:xfrm>
          <a:prstGeom prst="line">
            <a:avLst/>
          </a:prstGeom>
          <a:noFill/>
          <a:ln w="9525" cap="flat" cmpd="sng" algn="ctr">
            <a:solidFill>
              <a:srgbClr val="4F81BD">
                <a:shade val="95000"/>
                <a:satMod val="105000"/>
              </a:srgbClr>
            </a:solidFill>
            <a:prstDash val="solid"/>
          </a:ln>
          <a:effectLst/>
        </p:spPr>
      </p:cxnSp>
      <p:sp>
        <p:nvSpPr>
          <p:cNvPr id="101" name="Rectangle 100"/>
          <p:cNvSpPr/>
          <p:nvPr/>
        </p:nvSpPr>
        <p:spPr>
          <a:xfrm>
            <a:off x="3487073" y="5308553"/>
            <a:ext cx="517013"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2" name="Rectangle 101"/>
          <p:cNvSpPr/>
          <p:nvPr/>
        </p:nvSpPr>
        <p:spPr>
          <a:xfrm>
            <a:off x="4220115" y="5301216"/>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103" name="Rectangle 102"/>
          <p:cNvSpPr/>
          <p:nvPr/>
        </p:nvSpPr>
        <p:spPr>
          <a:xfrm>
            <a:off x="4666117" y="5675208"/>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04" name="Rectangle 103"/>
          <p:cNvSpPr/>
          <p:nvPr/>
        </p:nvSpPr>
        <p:spPr>
          <a:xfrm>
            <a:off x="4666113" y="4959453"/>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105" name="Straight Connector 104"/>
          <p:cNvCxnSpPr>
            <a:stCxn id="109" idx="3"/>
            <a:endCxn id="104" idx="1"/>
          </p:cNvCxnSpPr>
          <p:nvPr/>
        </p:nvCxnSpPr>
        <p:spPr>
          <a:xfrm flipV="1">
            <a:off x="4325661" y="5060489"/>
            <a:ext cx="340447" cy="240727"/>
          </a:xfrm>
          <a:prstGeom prst="line">
            <a:avLst/>
          </a:prstGeom>
          <a:noFill/>
          <a:ln w="9525" cap="flat" cmpd="sng" algn="ctr">
            <a:solidFill>
              <a:srgbClr val="4F81BD">
                <a:shade val="95000"/>
                <a:satMod val="105000"/>
              </a:srgbClr>
            </a:solidFill>
            <a:prstDash val="solid"/>
          </a:ln>
          <a:effectLst/>
        </p:spPr>
      </p:cxnSp>
      <p:cxnSp>
        <p:nvCxnSpPr>
          <p:cNvPr id="106" name="Straight Connector 105"/>
          <p:cNvCxnSpPr>
            <a:stCxn id="104" idx="2"/>
            <a:endCxn id="103" idx="0"/>
          </p:cNvCxnSpPr>
          <p:nvPr/>
        </p:nvCxnSpPr>
        <p:spPr>
          <a:xfrm>
            <a:off x="4767144" y="5161516"/>
            <a:ext cx="3" cy="513684"/>
          </a:xfrm>
          <a:prstGeom prst="line">
            <a:avLst/>
          </a:prstGeom>
          <a:noFill/>
          <a:ln w="9525" cap="flat" cmpd="sng" algn="ctr">
            <a:solidFill>
              <a:srgbClr val="4F81BD">
                <a:shade val="95000"/>
                <a:satMod val="105000"/>
              </a:srgbClr>
            </a:solidFill>
            <a:prstDash val="solid"/>
          </a:ln>
          <a:effectLst/>
        </p:spPr>
      </p:cxnSp>
      <p:sp>
        <p:nvSpPr>
          <p:cNvPr id="107" name="Rectangle 106"/>
          <p:cNvSpPr/>
          <p:nvPr/>
        </p:nvSpPr>
        <p:spPr>
          <a:xfrm>
            <a:off x="5098164" y="5301216"/>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108" name="Straight Connector 107"/>
          <p:cNvCxnSpPr>
            <a:stCxn id="104" idx="3"/>
            <a:endCxn id="110" idx="3"/>
          </p:cNvCxnSpPr>
          <p:nvPr/>
        </p:nvCxnSpPr>
        <p:spPr>
          <a:xfrm>
            <a:off x="4868184" y="5060489"/>
            <a:ext cx="331015" cy="240727"/>
          </a:xfrm>
          <a:prstGeom prst="line">
            <a:avLst/>
          </a:prstGeom>
          <a:noFill/>
          <a:ln w="9525" cap="flat" cmpd="sng" algn="ctr">
            <a:solidFill>
              <a:srgbClr val="4F81BD">
                <a:shade val="95000"/>
                <a:satMod val="105000"/>
              </a:srgbClr>
            </a:solidFill>
            <a:prstDash val="solid"/>
          </a:ln>
          <a:effectLst/>
        </p:spPr>
      </p:cxnSp>
      <p:sp>
        <p:nvSpPr>
          <p:cNvPr id="109" name="Isosceles Triangle 108"/>
          <p:cNvSpPr/>
          <p:nvPr/>
        </p:nvSpPr>
        <p:spPr>
          <a:xfrm rot="10800000">
            <a:off x="4229142" y="5301208"/>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sp>
        <p:nvSpPr>
          <p:cNvPr id="110" name="Isosceles Triangle 109"/>
          <p:cNvSpPr/>
          <p:nvPr/>
        </p:nvSpPr>
        <p:spPr>
          <a:xfrm rot="10800000">
            <a:off x="5102674" y="5301208"/>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cxnSp>
        <p:nvCxnSpPr>
          <p:cNvPr id="111" name="Straight Connector 110"/>
          <p:cNvCxnSpPr>
            <a:stCxn id="103" idx="0"/>
            <a:endCxn id="102" idx="2"/>
          </p:cNvCxnSpPr>
          <p:nvPr/>
        </p:nvCxnSpPr>
        <p:spPr>
          <a:xfrm flipH="1" flipV="1">
            <a:off x="4321147" y="5503287"/>
            <a:ext cx="446001" cy="171921"/>
          </a:xfrm>
          <a:prstGeom prst="line">
            <a:avLst/>
          </a:prstGeom>
          <a:noFill/>
          <a:ln w="9525" cap="flat" cmpd="sng" algn="ctr">
            <a:solidFill>
              <a:srgbClr val="4F81BD">
                <a:shade val="95000"/>
                <a:satMod val="105000"/>
              </a:srgbClr>
            </a:solidFill>
            <a:prstDash val="solid"/>
          </a:ln>
          <a:effectLst/>
        </p:spPr>
      </p:cxnSp>
      <p:cxnSp>
        <p:nvCxnSpPr>
          <p:cNvPr id="112" name="Straight Connector 111"/>
          <p:cNvCxnSpPr>
            <a:stCxn id="103" idx="0"/>
            <a:endCxn id="107" idx="2"/>
          </p:cNvCxnSpPr>
          <p:nvPr/>
        </p:nvCxnSpPr>
        <p:spPr>
          <a:xfrm flipV="1">
            <a:off x="4767151" y="5503287"/>
            <a:ext cx="432049" cy="171921"/>
          </a:xfrm>
          <a:prstGeom prst="line">
            <a:avLst/>
          </a:prstGeom>
          <a:noFill/>
          <a:ln w="9525" cap="flat" cmpd="sng" algn="ctr">
            <a:solidFill>
              <a:srgbClr val="4F81BD">
                <a:shade val="95000"/>
                <a:satMod val="105000"/>
              </a:srgbClr>
            </a:solidFill>
            <a:prstDash val="solid"/>
          </a:ln>
          <a:effectLst/>
        </p:spPr>
      </p:cxnSp>
      <p:cxnSp>
        <p:nvCxnSpPr>
          <p:cNvPr id="113" name="Straight Connector 112"/>
          <p:cNvCxnSpPr>
            <a:stCxn id="87" idx="3"/>
            <a:endCxn id="80" idx="4"/>
          </p:cNvCxnSpPr>
          <p:nvPr/>
        </p:nvCxnSpPr>
        <p:spPr>
          <a:xfrm flipV="1">
            <a:off x="2843809" y="5670137"/>
            <a:ext cx="1188132" cy="106107"/>
          </a:xfrm>
          <a:prstGeom prst="line">
            <a:avLst/>
          </a:prstGeom>
          <a:noFill/>
          <a:ln w="9525" cap="flat" cmpd="sng" algn="ctr">
            <a:solidFill>
              <a:srgbClr val="4F81BD">
                <a:shade val="95000"/>
                <a:satMod val="105000"/>
              </a:srgbClr>
            </a:solidFill>
            <a:prstDash val="solid"/>
          </a:ln>
          <a:effectLst/>
        </p:spPr>
      </p:cxnSp>
      <p:cxnSp>
        <p:nvCxnSpPr>
          <p:cNvPr id="114" name="Straight Connector 113"/>
          <p:cNvCxnSpPr>
            <a:stCxn id="103" idx="1"/>
            <a:endCxn id="80" idx="4"/>
          </p:cNvCxnSpPr>
          <p:nvPr/>
        </p:nvCxnSpPr>
        <p:spPr>
          <a:xfrm flipH="1" flipV="1">
            <a:off x="4031944" y="5670137"/>
            <a:ext cx="634170" cy="106107"/>
          </a:xfrm>
          <a:prstGeom prst="line">
            <a:avLst/>
          </a:prstGeom>
          <a:noFill/>
          <a:ln w="9525" cap="flat" cmpd="sng" algn="ctr">
            <a:solidFill>
              <a:srgbClr val="4F81BD">
                <a:shade val="95000"/>
                <a:satMod val="105000"/>
              </a:srgbClr>
            </a:solidFill>
            <a:prstDash val="solid"/>
          </a:ln>
          <a:effectLst/>
        </p:spPr>
      </p:cxnSp>
      <p:cxnSp>
        <p:nvCxnSpPr>
          <p:cNvPr id="115" name="Straight Connector 114"/>
          <p:cNvCxnSpPr/>
          <p:nvPr/>
        </p:nvCxnSpPr>
        <p:spPr>
          <a:xfrm flipH="1">
            <a:off x="3270053" y="5397138"/>
            <a:ext cx="217022" cy="5106"/>
          </a:xfrm>
          <a:prstGeom prst="line">
            <a:avLst/>
          </a:prstGeom>
          <a:noFill/>
          <a:ln w="9525" cap="flat" cmpd="sng" algn="ctr">
            <a:solidFill>
              <a:srgbClr val="4F81BD">
                <a:shade val="95000"/>
                <a:satMod val="105000"/>
              </a:srgbClr>
            </a:solidFill>
            <a:prstDash val="solid"/>
          </a:ln>
          <a:effectLst/>
        </p:spPr>
      </p:cxnSp>
      <p:cxnSp>
        <p:nvCxnSpPr>
          <p:cNvPr id="116" name="Straight Connector 115"/>
          <p:cNvCxnSpPr>
            <a:endCxn id="102" idx="1"/>
          </p:cNvCxnSpPr>
          <p:nvPr/>
        </p:nvCxnSpPr>
        <p:spPr>
          <a:xfrm>
            <a:off x="4021995" y="5397138"/>
            <a:ext cx="198116" cy="5106"/>
          </a:xfrm>
          <a:prstGeom prst="line">
            <a:avLst/>
          </a:prstGeom>
          <a:noFill/>
          <a:ln w="9525" cap="flat" cmpd="sng" algn="ctr">
            <a:solidFill>
              <a:srgbClr val="4F81BD">
                <a:shade val="95000"/>
                <a:satMod val="105000"/>
              </a:srgbClr>
            </a:solidFill>
            <a:prstDash val="solid"/>
          </a:ln>
          <a:effectLst/>
        </p:spPr>
      </p:cxnSp>
      <p:sp>
        <p:nvSpPr>
          <p:cNvPr id="117" name="Rectangle 116"/>
          <p:cNvSpPr/>
          <p:nvPr/>
        </p:nvSpPr>
        <p:spPr>
          <a:xfrm>
            <a:off x="5542156" y="5308553"/>
            <a:ext cx="517013"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8" name="Rectangle 117"/>
          <p:cNvSpPr/>
          <p:nvPr/>
        </p:nvSpPr>
        <p:spPr>
          <a:xfrm>
            <a:off x="6721195" y="5675208"/>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119" name="Straight Connector 118"/>
          <p:cNvCxnSpPr/>
          <p:nvPr/>
        </p:nvCxnSpPr>
        <p:spPr>
          <a:xfrm flipH="1">
            <a:off x="5325134" y="5397138"/>
            <a:ext cx="217022" cy="5106"/>
          </a:xfrm>
          <a:prstGeom prst="line">
            <a:avLst/>
          </a:prstGeom>
          <a:noFill/>
          <a:ln w="9525" cap="flat" cmpd="sng" algn="ctr">
            <a:solidFill>
              <a:srgbClr val="4F81BD">
                <a:shade val="95000"/>
                <a:satMod val="105000"/>
              </a:srgbClr>
            </a:solidFill>
            <a:prstDash val="solid"/>
          </a:ln>
          <a:effectLst/>
        </p:spPr>
      </p:cxnSp>
      <p:cxnSp>
        <p:nvCxnSpPr>
          <p:cNvPr id="120" name="Straight Connector 119"/>
          <p:cNvCxnSpPr>
            <a:endCxn id="143" idx="1"/>
          </p:cNvCxnSpPr>
          <p:nvPr/>
        </p:nvCxnSpPr>
        <p:spPr>
          <a:xfrm flipV="1">
            <a:off x="6077076" y="5383975"/>
            <a:ext cx="655164" cy="13171"/>
          </a:xfrm>
          <a:prstGeom prst="line">
            <a:avLst/>
          </a:prstGeom>
          <a:noFill/>
          <a:ln w="9525" cap="flat" cmpd="sng" algn="ctr">
            <a:solidFill>
              <a:srgbClr val="4F81BD">
                <a:shade val="95000"/>
                <a:satMod val="105000"/>
              </a:srgbClr>
            </a:solidFill>
            <a:prstDash val="solid"/>
          </a:ln>
          <a:effectLst/>
        </p:spPr>
      </p:cxnSp>
      <p:cxnSp>
        <p:nvCxnSpPr>
          <p:cNvPr id="121" name="Straight Connector 120"/>
          <p:cNvCxnSpPr/>
          <p:nvPr/>
        </p:nvCxnSpPr>
        <p:spPr>
          <a:xfrm flipH="1">
            <a:off x="107505" y="5875372"/>
            <a:ext cx="985342" cy="0"/>
          </a:xfrm>
          <a:prstGeom prst="line">
            <a:avLst/>
          </a:prstGeom>
          <a:noFill/>
          <a:ln w="9525" cap="flat" cmpd="sng" algn="ctr">
            <a:solidFill>
              <a:srgbClr val="4F81BD">
                <a:shade val="95000"/>
                <a:satMod val="105000"/>
              </a:srgbClr>
            </a:solidFill>
            <a:prstDash val="solid"/>
          </a:ln>
          <a:effectLst/>
        </p:spPr>
      </p:cxnSp>
      <p:sp>
        <p:nvSpPr>
          <p:cNvPr id="122" name="Oval 121"/>
          <p:cNvSpPr/>
          <p:nvPr/>
        </p:nvSpPr>
        <p:spPr>
          <a:xfrm>
            <a:off x="899592" y="5850829"/>
            <a:ext cx="63307" cy="561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defTabSz="914400">
              <a:defRPr/>
            </a:pPr>
            <a:endParaRPr lang="en-US" kern="0" smtClean="0">
              <a:solidFill>
                <a:prstClr val="white"/>
              </a:solidFill>
              <a:latin typeface="Calibri"/>
            </a:endParaRPr>
          </a:p>
        </p:txBody>
      </p:sp>
      <p:pic>
        <p:nvPicPr>
          <p:cNvPr id="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63" y="5117300"/>
            <a:ext cx="427038"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Oval 123"/>
          <p:cNvSpPr/>
          <p:nvPr/>
        </p:nvSpPr>
        <p:spPr>
          <a:xfrm>
            <a:off x="1354191" y="4399355"/>
            <a:ext cx="5569074" cy="560090"/>
          </a:xfrm>
          <a:prstGeom prst="ellipse">
            <a:avLst/>
          </a:prstGeom>
          <a:solidFill>
            <a:srgbClr val="FF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5" name="Rectangle 124"/>
          <p:cNvSpPr/>
          <p:nvPr/>
        </p:nvSpPr>
        <p:spPr>
          <a:xfrm>
            <a:off x="1678725" y="4595219"/>
            <a:ext cx="4463727"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126" name="Straight Connector 125"/>
          <p:cNvCxnSpPr>
            <a:endCxn id="84" idx="0"/>
          </p:cNvCxnSpPr>
          <p:nvPr/>
        </p:nvCxnSpPr>
        <p:spPr>
          <a:xfrm flipH="1">
            <a:off x="1144643" y="4679400"/>
            <a:ext cx="534082" cy="621808"/>
          </a:xfrm>
          <a:prstGeom prst="line">
            <a:avLst/>
          </a:prstGeom>
          <a:noFill/>
          <a:ln w="9525" cap="flat" cmpd="sng" algn="ctr">
            <a:solidFill>
              <a:srgbClr val="4F81BD">
                <a:shade val="95000"/>
                <a:satMod val="105000"/>
              </a:srgbClr>
            </a:solidFill>
            <a:prstDash val="solid"/>
          </a:ln>
          <a:effectLst/>
        </p:spPr>
      </p:cxnSp>
      <p:cxnSp>
        <p:nvCxnSpPr>
          <p:cNvPr id="127" name="Straight Connector 126"/>
          <p:cNvCxnSpPr>
            <a:stCxn id="125" idx="3"/>
            <a:endCxn id="143" idx="0"/>
          </p:cNvCxnSpPr>
          <p:nvPr/>
        </p:nvCxnSpPr>
        <p:spPr>
          <a:xfrm>
            <a:off x="6142452" y="4679408"/>
            <a:ext cx="690825" cy="603531"/>
          </a:xfrm>
          <a:prstGeom prst="line">
            <a:avLst/>
          </a:prstGeom>
          <a:noFill/>
          <a:ln w="9525" cap="flat" cmpd="sng" algn="ctr">
            <a:solidFill>
              <a:srgbClr val="4F81BD">
                <a:shade val="95000"/>
                <a:satMod val="105000"/>
              </a:srgbClr>
            </a:solidFill>
            <a:prstDash val="solid"/>
          </a:ln>
          <a:effectLst/>
        </p:spPr>
      </p:cxnSp>
      <p:cxnSp>
        <p:nvCxnSpPr>
          <p:cNvPr id="128" name="Straight Connector 127"/>
          <p:cNvCxnSpPr>
            <a:endCxn id="83" idx="0"/>
          </p:cNvCxnSpPr>
          <p:nvPr/>
        </p:nvCxnSpPr>
        <p:spPr>
          <a:xfrm flipH="1">
            <a:off x="1721206" y="4763581"/>
            <a:ext cx="580081" cy="544972"/>
          </a:xfrm>
          <a:prstGeom prst="line">
            <a:avLst/>
          </a:prstGeom>
          <a:noFill/>
          <a:ln w="9525" cap="flat" cmpd="sng" algn="ctr">
            <a:solidFill>
              <a:srgbClr val="4F81BD">
                <a:shade val="95000"/>
                <a:satMod val="105000"/>
              </a:srgbClr>
            </a:solidFill>
            <a:prstDash val="solid"/>
          </a:ln>
          <a:effectLst/>
        </p:spPr>
      </p:cxnSp>
      <p:cxnSp>
        <p:nvCxnSpPr>
          <p:cNvPr id="129" name="Straight Connector 128"/>
          <p:cNvCxnSpPr>
            <a:stCxn id="125" idx="2"/>
            <a:endCxn id="88" idx="0"/>
          </p:cNvCxnSpPr>
          <p:nvPr/>
        </p:nvCxnSpPr>
        <p:spPr>
          <a:xfrm flipH="1">
            <a:off x="2742771" y="4763581"/>
            <a:ext cx="1167819" cy="195864"/>
          </a:xfrm>
          <a:prstGeom prst="line">
            <a:avLst/>
          </a:prstGeom>
          <a:noFill/>
          <a:ln w="9525" cap="flat" cmpd="sng" algn="ctr">
            <a:solidFill>
              <a:srgbClr val="4F81BD">
                <a:shade val="95000"/>
                <a:satMod val="105000"/>
              </a:srgbClr>
            </a:solidFill>
            <a:prstDash val="solid"/>
          </a:ln>
          <a:effectLst/>
        </p:spPr>
      </p:cxnSp>
      <p:cxnSp>
        <p:nvCxnSpPr>
          <p:cNvPr id="130" name="Straight Connector 129"/>
          <p:cNvCxnSpPr>
            <a:stCxn id="125" idx="2"/>
            <a:endCxn id="101" idx="0"/>
          </p:cNvCxnSpPr>
          <p:nvPr/>
        </p:nvCxnSpPr>
        <p:spPr>
          <a:xfrm flipH="1">
            <a:off x="3745581" y="4763581"/>
            <a:ext cx="165008" cy="544972"/>
          </a:xfrm>
          <a:prstGeom prst="line">
            <a:avLst/>
          </a:prstGeom>
          <a:noFill/>
          <a:ln w="9525" cap="flat" cmpd="sng" algn="ctr">
            <a:solidFill>
              <a:srgbClr val="4F81BD">
                <a:shade val="95000"/>
                <a:satMod val="105000"/>
              </a:srgbClr>
            </a:solidFill>
            <a:prstDash val="solid"/>
          </a:ln>
          <a:effectLst/>
        </p:spPr>
      </p:cxnSp>
      <p:cxnSp>
        <p:nvCxnSpPr>
          <p:cNvPr id="131" name="Straight Connector 130"/>
          <p:cNvCxnSpPr>
            <a:stCxn id="125" idx="2"/>
            <a:endCxn id="104" idx="0"/>
          </p:cNvCxnSpPr>
          <p:nvPr/>
        </p:nvCxnSpPr>
        <p:spPr>
          <a:xfrm>
            <a:off x="3910590" y="4763581"/>
            <a:ext cx="856556" cy="195864"/>
          </a:xfrm>
          <a:prstGeom prst="line">
            <a:avLst/>
          </a:prstGeom>
          <a:noFill/>
          <a:ln w="9525" cap="flat" cmpd="sng" algn="ctr">
            <a:solidFill>
              <a:srgbClr val="4F81BD">
                <a:shade val="95000"/>
                <a:satMod val="105000"/>
              </a:srgbClr>
            </a:solidFill>
            <a:prstDash val="solid"/>
          </a:ln>
          <a:effectLst/>
        </p:spPr>
      </p:cxnSp>
      <p:cxnSp>
        <p:nvCxnSpPr>
          <p:cNvPr id="132" name="Straight Connector 131"/>
          <p:cNvCxnSpPr>
            <a:endCxn id="117" idx="0"/>
          </p:cNvCxnSpPr>
          <p:nvPr/>
        </p:nvCxnSpPr>
        <p:spPr>
          <a:xfrm>
            <a:off x="5295715" y="4763581"/>
            <a:ext cx="504949" cy="544972"/>
          </a:xfrm>
          <a:prstGeom prst="line">
            <a:avLst/>
          </a:prstGeom>
          <a:noFill/>
          <a:ln w="9525" cap="flat" cmpd="sng" algn="ctr">
            <a:solidFill>
              <a:srgbClr val="4F81BD">
                <a:shade val="95000"/>
                <a:satMod val="105000"/>
              </a:srgbClr>
            </a:solidFill>
            <a:prstDash val="solid"/>
          </a:ln>
          <a:effectLst/>
        </p:spPr>
      </p:cxnSp>
      <p:sp>
        <p:nvSpPr>
          <p:cNvPr id="134" name="TextBox 133"/>
          <p:cNvSpPr txBox="1"/>
          <p:nvPr/>
        </p:nvSpPr>
        <p:spPr>
          <a:xfrm>
            <a:off x="1014259" y="6309328"/>
            <a:ext cx="2051844" cy="276999"/>
          </a:xfrm>
          <a:prstGeom prst="rect">
            <a:avLst/>
          </a:prstGeom>
          <a:noFill/>
        </p:spPr>
        <p:txBody>
          <a:bodyPr wrap="none" rtlCol="0">
            <a:spAutoFit/>
          </a:bodyPr>
          <a:lstStyle/>
          <a:p>
            <a:pPr defTabSz="914400"/>
            <a:r>
              <a:rPr lang="en-GB" sz="1200" dirty="0" smtClean="0">
                <a:solidFill>
                  <a:srgbClr val="1F497D">
                    <a:lumMod val="60000"/>
                    <a:lumOff val="40000"/>
                  </a:srgbClr>
                </a:solidFill>
                <a:latin typeface="Calibri"/>
              </a:rPr>
              <a:t>UML diagram</a:t>
            </a:r>
            <a:r>
              <a:rPr lang="en-GB" sz="1200" dirty="0">
                <a:solidFill>
                  <a:srgbClr val="1F497D">
                    <a:lumMod val="60000"/>
                    <a:lumOff val="40000"/>
                  </a:srgbClr>
                </a:solidFill>
                <a:latin typeface="Calibri"/>
              </a:rPr>
              <a:t>: </a:t>
            </a:r>
            <a:r>
              <a:rPr lang="en-GB" sz="1200" dirty="0" err="1" smtClean="0">
                <a:solidFill>
                  <a:srgbClr val="1F497D">
                    <a:lumMod val="60000"/>
                    <a:lumOff val="40000"/>
                  </a:srgbClr>
                </a:solidFill>
                <a:latin typeface="Calibri"/>
              </a:rPr>
              <a:t>NestedServices</a:t>
            </a:r>
            <a:endParaRPr lang="en-US" sz="1200" dirty="0">
              <a:solidFill>
                <a:srgbClr val="1F497D">
                  <a:lumMod val="60000"/>
                  <a:lumOff val="40000"/>
                </a:srgbClr>
              </a:solidFill>
              <a:latin typeface="Calibri"/>
            </a:endParaRPr>
          </a:p>
        </p:txBody>
      </p:sp>
      <p:sp>
        <p:nvSpPr>
          <p:cNvPr id="135" name="Oval 134"/>
          <p:cNvSpPr/>
          <p:nvPr/>
        </p:nvSpPr>
        <p:spPr>
          <a:xfrm>
            <a:off x="1471244" y="5328151"/>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6" name="Oval 135"/>
          <p:cNvSpPr/>
          <p:nvPr/>
        </p:nvSpPr>
        <p:spPr>
          <a:xfrm>
            <a:off x="1853908" y="5328151"/>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7" name="Oval 136"/>
          <p:cNvSpPr/>
          <p:nvPr/>
        </p:nvSpPr>
        <p:spPr>
          <a:xfrm>
            <a:off x="3487076" y="5328151"/>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8" name="Oval 137"/>
          <p:cNvSpPr/>
          <p:nvPr/>
        </p:nvSpPr>
        <p:spPr>
          <a:xfrm>
            <a:off x="3869740" y="5328151"/>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9" name="Oval 138"/>
          <p:cNvSpPr/>
          <p:nvPr/>
        </p:nvSpPr>
        <p:spPr>
          <a:xfrm>
            <a:off x="5565252" y="5328151"/>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0" name="Oval 139"/>
          <p:cNvSpPr/>
          <p:nvPr/>
        </p:nvSpPr>
        <p:spPr>
          <a:xfrm>
            <a:off x="5947915" y="5328151"/>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1" name="Oval 140"/>
          <p:cNvSpPr/>
          <p:nvPr/>
        </p:nvSpPr>
        <p:spPr>
          <a:xfrm>
            <a:off x="1704937" y="4614817"/>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2" name="Oval 141"/>
          <p:cNvSpPr/>
          <p:nvPr/>
        </p:nvSpPr>
        <p:spPr>
          <a:xfrm>
            <a:off x="5994590" y="4614817"/>
            <a:ext cx="129162"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3" name="Rectangle 142"/>
          <p:cNvSpPr/>
          <p:nvPr/>
        </p:nvSpPr>
        <p:spPr>
          <a:xfrm>
            <a:off x="6732245" y="5282939"/>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144" name="Straight Connector 143"/>
          <p:cNvCxnSpPr>
            <a:endCxn id="143" idx="2"/>
          </p:cNvCxnSpPr>
          <p:nvPr/>
        </p:nvCxnSpPr>
        <p:spPr>
          <a:xfrm flipH="1" flipV="1">
            <a:off x="6833282" y="5485010"/>
            <a:ext cx="13953" cy="209077"/>
          </a:xfrm>
          <a:prstGeom prst="line">
            <a:avLst/>
          </a:prstGeom>
          <a:noFill/>
          <a:ln w="9525" cap="flat" cmpd="sng" algn="ctr">
            <a:solidFill>
              <a:srgbClr val="4F81BD">
                <a:shade val="95000"/>
                <a:satMod val="105000"/>
              </a:srgbClr>
            </a:solidFill>
            <a:prstDash val="solid"/>
          </a:ln>
          <a:effectLst/>
        </p:spPr>
      </p:cxnSp>
      <p:cxnSp>
        <p:nvCxnSpPr>
          <p:cNvPr id="145" name="Straight Connector 144"/>
          <p:cNvCxnSpPr/>
          <p:nvPr/>
        </p:nvCxnSpPr>
        <p:spPr>
          <a:xfrm flipH="1">
            <a:off x="6840283" y="5875372"/>
            <a:ext cx="985342" cy="0"/>
          </a:xfrm>
          <a:prstGeom prst="line">
            <a:avLst/>
          </a:prstGeom>
          <a:noFill/>
          <a:ln w="9525" cap="flat" cmpd="sng" algn="ctr">
            <a:solidFill>
              <a:srgbClr val="4F81BD">
                <a:shade val="95000"/>
                <a:satMod val="105000"/>
              </a:srgbClr>
            </a:solidFill>
            <a:prstDash val="solid"/>
          </a:ln>
          <a:effectLst/>
        </p:spPr>
      </p:cxnSp>
      <p:sp>
        <p:nvSpPr>
          <p:cNvPr id="146" name="Oval 145"/>
          <p:cNvSpPr/>
          <p:nvPr/>
        </p:nvSpPr>
        <p:spPr>
          <a:xfrm>
            <a:off x="6948292" y="5850829"/>
            <a:ext cx="63307" cy="561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defTabSz="914400">
              <a:defRPr/>
            </a:pPr>
            <a:endParaRPr lang="en-US" kern="0" smtClean="0">
              <a:solidFill>
                <a:prstClr val="white"/>
              </a:solidFill>
              <a:latin typeface="Calibri"/>
            </a:endParaRPr>
          </a:p>
        </p:txBody>
      </p:sp>
      <p:pic>
        <p:nvPicPr>
          <p:cNvPr id="1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36327" y="5202048"/>
            <a:ext cx="427038"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 name="Group 147"/>
          <p:cNvGrpSpPr/>
          <p:nvPr/>
        </p:nvGrpSpPr>
        <p:grpSpPr>
          <a:xfrm>
            <a:off x="931653" y="4266018"/>
            <a:ext cx="6055743" cy="1926054"/>
            <a:chOff x="1043608" y="2348880"/>
            <a:chExt cx="6012696" cy="3843192"/>
          </a:xfrm>
        </p:grpSpPr>
        <p:cxnSp>
          <p:nvCxnSpPr>
            <p:cNvPr id="149" name="Straight Connector 148"/>
            <p:cNvCxnSpPr/>
            <p:nvPr/>
          </p:nvCxnSpPr>
          <p:spPr>
            <a:xfrm>
              <a:off x="1043608" y="2357796"/>
              <a:ext cx="0" cy="3834276"/>
            </a:xfrm>
            <a:prstGeom prst="line">
              <a:avLst/>
            </a:prstGeom>
            <a:noFill/>
            <a:ln w="9525" cap="flat" cmpd="sng" algn="ctr">
              <a:solidFill>
                <a:srgbClr val="4F81BD">
                  <a:shade val="95000"/>
                  <a:satMod val="105000"/>
                </a:srgbClr>
              </a:solidFill>
              <a:prstDash val="solid"/>
            </a:ln>
            <a:effectLst/>
          </p:spPr>
        </p:cxnSp>
        <p:cxnSp>
          <p:nvCxnSpPr>
            <p:cNvPr id="150" name="Straight Connector 149"/>
            <p:cNvCxnSpPr/>
            <p:nvPr/>
          </p:nvCxnSpPr>
          <p:spPr>
            <a:xfrm>
              <a:off x="7056304" y="2348880"/>
              <a:ext cx="0" cy="3834276"/>
            </a:xfrm>
            <a:prstGeom prst="line">
              <a:avLst/>
            </a:prstGeom>
            <a:noFill/>
            <a:ln w="9525" cap="flat" cmpd="sng" algn="ctr">
              <a:solidFill>
                <a:srgbClr val="4F81BD">
                  <a:shade val="95000"/>
                  <a:satMod val="105000"/>
                </a:srgbClr>
              </a:solidFill>
              <a:prstDash val="solid"/>
            </a:ln>
            <a:effectLst/>
          </p:spPr>
        </p:cxnSp>
      </p:grpSp>
      <p:cxnSp>
        <p:nvCxnSpPr>
          <p:cNvPr id="153" name="Straight Arrow Connector 152"/>
          <p:cNvCxnSpPr/>
          <p:nvPr/>
        </p:nvCxnSpPr>
        <p:spPr>
          <a:xfrm>
            <a:off x="5148064" y="4189456"/>
            <a:ext cx="1720570" cy="1576860"/>
          </a:xfrm>
          <a:prstGeom prst="straightConnector1">
            <a:avLst/>
          </a:prstGeom>
          <a:noFill/>
          <a:ln w="9525" cap="flat" cmpd="sng" algn="ctr">
            <a:solidFill>
              <a:sysClr val="windowText" lastClr="000000"/>
            </a:solidFill>
            <a:prstDash val="solid"/>
            <a:tailEnd type="arrow"/>
          </a:ln>
          <a:effectLst/>
        </p:spPr>
      </p:cxnSp>
      <p:cxnSp>
        <p:nvCxnSpPr>
          <p:cNvPr id="154" name="Straight Arrow Connector 153"/>
          <p:cNvCxnSpPr/>
          <p:nvPr/>
        </p:nvCxnSpPr>
        <p:spPr>
          <a:xfrm>
            <a:off x="5503378" y="3048744"/>
            <a:ext cx="1429055" cy="2313534"/>
          </a:xfrm>
          <a:prstGeom prst="straightConnector1">
            <a:avLst/>
          </a:prstGeom>
          <a:noFill/>
          <a:ln w="9525" cap="flat" cmpd="sng" algn="ctr">
            <a:solidFill>
              <a:sysClr val="windowText" lastClr="000000"/>
            </a:solidFill>
            <a:prstDash val="solid"/>
            <a:tailEnd type="arrow"/>
          </a:ln>
          <a:effectLst/>
        </p:spPr>
      </p:cxnSp>
      <p:cxnSp>
        <p:nvCxnSpPr>
          <p:cNvPr id="155" name="Straight Arrow Connector 154"/>
          <p:cNvCxnSpPr/>
          <p:nvPr/>
        </p:nvCxnSpPr>
        <p:spPr>
          <a:xfrm flipH="1">
            <a:off x="3143061" y="1752600"/>
            <a:ext cx="305229" cy="2646755"/>
          </a:xfrm>
          <a:prstGeom prst="straightConnector1">
            <a:avLst/>
          </a:prstGeom>
          <a:noFill/>
          <a:ln w="9525" cap="flat" cmpd="sng" algn="ctr">
            <a:solidFill>
              <a:sysClr val="windowText" lastClr="000000"/>
            </a:solidFill>
            <a:prstDash val="solid"/>
            <a:tailEnd type="arrow"/>
          </a:ln>
          <a:effectLst/>
        </p:spPr>
      </p:cxnSp>
      <p:cxnSp>
        <p:nvCxnSpPr>
          <p:cNvPr id="156" name="Straight Arrow Connector 155"/>
          <p:cNvCxnSpPr/>
          <p:nvPr/>
        </p:nvCxnSpPr>
        <p:spPr>
          <a:xfrm flipH="1">
            <a:off x="2020411" y="2871303"/>
            <a:ext cx="691054" cy="1787885"/>
          </a:xfrm>
          <a:prstGeom prst="straightConnector1">
            <a:avLst/>
          </a:prstGeom>
          <a:noFill/>
          <a:ln w="9525" cap="flat" cmpd="sng" algn="ctr">
            <a:solidFill>
              <a:sysClr val="windowText" lastClr="000000"/>
            </a:solidFill>
            <a:prstDash val="solid"/>
            <a:tailEnd type="arrow"/>
          </a:ln>
          <a:effectLst/>
        </p:spPr>
      </p:cxnSp>
      <p:cxnSp>
        <p:nvCxnSpPr>
          <p:cNvPr id="157" name="Straight Arrow Connector 156"/>
          <p:cNvCxnSpPr/>
          <p:nvPr/>
        </p:nvCxnSpPr>
        <p:spPr>
          <a:xfrm flipH="1">
            <a:off x="2735251" y="2086098"/>
            <a:ext cx="2714290" cy="2994785"/>
          </a:xfrm>
          <a:prstGeom prst="straightConnector1">
            <a:avLst/>
          </a:prstGeom>
          <a:noFill/>
          <a:ln w="9525" cap="flat" cmpd="sng" algn="ctr">
            <a:solidFill>
              <a:sysClr val="windowText" lastClr="000000"/>
            </a:solidFill>
            <a:prstDash val="solid"/>
            <a:tailEnd type="arrow"/>
          </a:ln>
          <a:effectLst/>
        </p:spPr>
      </p:cxnSp>
      <p:grpSp>
        <p:nvGrpSpPr>
          <p:cNvPr id="7" name="Group 6"/>
          <p:cNvGrpSpPr/>
          <p:nvPr/>
        </p:nvGrpSpPr>
        <p:grpSpPr>
          <a:xfrm>
            <a:off x="3321421" y="1637184"/>
            <a:ext cx="585920" cy="259986"/>
            <a:chOff x="3321421" y="1637184"/>
            <a:chExt cx="585920" cy="259986"/>
          </a:xfrm>
        </p:grpSpPr>
        <p:sp>
          <p:nvSpPr>
            <p:cNvPr id="162" name="Rectangle 161"/>
            <p:cNvSpPr/>
            <p:nvPr/>
          </p:nvSpPr>
          <p:spPr>
            <a:xfrm>
              <a:off x="3321421" y="1657187"/>
              <a:ext cx="560765"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TextBox 162"/>
            <p:cNvSpPr txBox="1"/>
            <p:nvPr/>
          </p:nvSpPr>
          <p:spPr>
            <a:xfrm>
              <a:off x="3325130" y="1637184"/>
              <a:ext cx="582211" cy="230832"/>
            </a:xfrm>
            <a:prstGeom prst="rect">
              <a:avLst/>
            </a:prstGeom>
            <a:noFill/>
          </p:spPr>
          <p:txBody>
            <a:bodyPr wrap="none" rtlCol="0">
              <a:spAutoFit/>
            </a:bodyPr>
            <a:lstStyle/>
            <a:p>
              <a:r>
                <a:rPr lang="en-GB" sz="900" dirty="0" smtClean="0"/>
                <a:t>Context</a:t>
              </a:r>
              <a:endParaRPr lang="en-US" sz="900" dirty="0"/>
            </a:p>
          </p:txBody>
        </p:sp>
      </p:grpSp>
      <p:grpSp>
        <p:nvGrpSpPr>
          <p:cNvPr id="6" name="Group 5"/>
          <p:cNvGrpSpPr/>
          <p:nvPr/>
        </p:nvGrpSpPr>
        <p:grpSpPr>
          <a:xfrm>
            <a:off x="2555403" y="2575903"/>
            <a:ext cx="573099" cy="259990"/>
            <a:chOff x="2555403" y="2575903"/>
            <a:chExt cx="573099" cy="259990"/>
          </a:xfrm>
        </p:grpSpPr>
        <p:sp>
          <p:nvSpPr>
            <p:cNvPr id="164" name="Rectangle 163"/>
            <p:cNvSpPr/>
            <p:nvPr/>
          </p:nvSpPr>
          <p:spPr>
            <a:xfrm>
              <a:off x="2555403" y="2595910"/>
              <a:ext cx="560765"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TextBox 164"/>
            <p:cNvSpPr txBox="1"/>
            <p:nvPr/>
          </p:nvSpPr>
          <p:spPr>
            <a:xfrm>
              <a:off x="2559115" y="2575903"/>
              <a:ext cx="569387" cy="230832"/>
            </a:xfrm>
            <a:prstGeom prst="rect">
              <a:avLst/>
            </a:prstGeom>
            <a:noFill/>
          </p:spPr>
          <p:txBody>
            <a:bodyPr wrap="none" rtlCol="0">
              <a:spAutoFit/>
            </a:bodyPr>
            <a:lstStyle/>
            <a:p>
              <a:r>
                <a:rPr lang="en-GB" sz="900" dirty="0" smtClean="0"/>
                <a:t>Service</a:t>
              </a:r>
              <a:endParaRPr lang="en-US" sz="900" dirty="0"/>
            </a:p>
          </p:txBody>
        </p:sp>
      </p:grpSp>
      <p:grpSp>
        <p:nvGrpSpPr>
          <p:cNvPr id="9" name="Group 8"/>
          <p:cNvGrpSpPr/>
          <p:nvPr/>
        </p:nvGrpSpPr>
        <p:grpSpPr>
          <a:xfrm>
            <a:off x="4817777" y="2769529"/>
            <a:ext cx="1041176" cy="259990"/>
            <a:chOff x="4817777" y="2769529"/>
            <a:chExt cx="1041176" cy="259990"/>
          </a:xfrm>
        </p:grpSpPr>
        <p:sp>
          <p:nvSpPr>
            <p:cNvPr id="166" name="Rectangle 165"/>
            <p:cNvSpPr/>
            <p:nvPr/>
          </p:nvSpPr>
          <p:spPr>
            <a:xfrm>
              <a:off x="4817777" y="2789536"/>
              <a:ext cx="982886"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extBox 166"/>
            <p:cNvSpPr txBox="1"/>
            <p:nvPr/>
          </p:nvSpPr>
          <p:spPr>
            <a:xfrm>
              <a:off x="4821490" y="2769529"/>
              <a:ext cx="1037463" cy="230832"/>
            </a:xfrm>
            <a:prstGeom prst="rect">
              <a:avLst/>
            </a:prstGeom>
            <a:noFill/>
          </p:spPr>
          <p:txBody>
            <a:bodyPr wrap="none" rtlCol="0">
              <a:spAutoFit/>
            </a:bodyPr>
            <a:lstStyle/>
            <a:p>
              <a:r>
                <a:rPr lang="en-GB" sz="900" dirty="0" err="1" smtClean="0"/>
                <a:t>ServiceEndPoint</a:t>
              </a:r>
              <a:endParaRPr lang="en-US" sz="900" dirty="0"/>
            </a:p>
          </p:txBody>
        </p:sp>
      </p:grpSp>
      <p:grpSp>
        <p:nvGrpSpPr>
          <p:cNvPr id="10" name="Group 9"/>
          <p:cNvGrpSpPr/>
          <p:nvPr/>
        </p:nvGrpSpPr>
        <p:grpSpPr>
          <a:xfrm>
            <a:off x="4812032" y="3886200"/>
            <a:ext cx="746220" cy="259989"/>
            <a:chOff x="4812032" y="3886200"/>
            <a:chExt cx="746220" cy="259989"/>
          </a:xfrm>
        </p:grpSpPr>
        <p:sp>
          <p:nvSpPr>
            <p:cNvPr id="168" name="Rectangle 167"/>
            <p:cNvSpPr/>
            <p:nvPr/>
          </p:nvSpPr>
          <p:spPr>
            <a:xfrm>
              <a:off x="4812032" y="3906206"/>
              <a:ext cx="746220"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TextBox 168"/>
            <p:cNvSpPr txBox="1"/>
            <p:nvPr/>
          </p:nvSpPr>
          <p:spPr>
            <a:xfrm>
              <a:off x="4815743" y="3886200"/>
              <a:ext cx="710451" cy="230832"/>
            </a:xfrm>
            <a:prstGeom prst="rect">
              <a:avLst/>
            </a:prstGeom>
            <a:noFill/>
          </p:spPr>
          <p:txBody>
            <a:bodyPr wrap="none" rtlCol="0">
              <a:spAutoFit/>
            </a:bodyPr>
            <a:lstStyle/>
            <a:p>
              <a:r>
                <a:rPr lang="en-GB" sz="900" dirty="0" err="1" smtClean="0"/>
                <a:t>SepGroup</a:t>
              </a:r>
              <a:endParaRPr lang="en-US" sz="900" dirty="0"/>
            </a:p>
          </p:txBody>
        </p:sp>
      </p:grpSp>
      <p:grpSp>
        <p:nvGrpSpPr>
          <p:cNvPr id="8" name="Group 7"/>
          <p:cNvGrpSpPr/>
          <p:nvPr/>
        </p:nvGrpSpPr>
        <p:grpSpPr>
          <a:xfrm>
            <a:off x="5651390" y="1752600"/>
            <a:ext cx="630804" cy="259982"/>
            <a:chOff x="5651390" y="1752600"/>
            <a:chExt cx="630804" cy="259982"/>
          </a:xfrm>
        </p:grpSpPr>
        <p:sp>
          <p:nvSpPr>
            <p:cNvPr id="170" name="Rectangle 169"/>
            <p:cNvSpPr/>
            <p:nvPr/>
          </p:nvSpPr>
          <p:spPr>
            <a:xfrm>
              <a:off x="5651390" y="1772599"/>
              <a:ext cx="560765" cy="239983"/>
            </a:xfrm>
            <a:prstGeom prst="rect">
              <a:avLst/>
            </a:prstGeom>
            <a:solidFill>
              <a:srgbClr val="FFFFFF">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TextBox 170"/>
            <p:cNvSpPr txBox="1"/>
            <p:nvPr/>
          </p:nvSpPr>
          <p:spPr>
            <a:xfrm>
              <a:off x="5655099" y="1752600"/>
              <a:ext cx="627095" cy="230832"/>
            </a:xfrm>
            <a:prstGeom prst="rect">
              <a:avLst/>
            </a:prstGeom>
            <a:noFill/>
          </p:spPr>
          <p:txBody>
            <a:bodyPr wrap="none" rtlCol="0">
              <a:spAutoFit/>
            </a:bodyPr>
            <a:lstStyle/>
            <a:p>
              <a:r>
                <a:rPr lang="en-GB" sz="900" dirty="0" smtClean="0"/>
                <a:t>Function</a:t>
              </a:r>
              <a:endParaRPr lang="en-US" sz="900" dirty="0"/>
            </a:p>
          </p:txBody>
        </p:sp>
      </p:grpSp>
      <p:sp>
        <p:nvSpPr>
          <p:cNvPr id="172" name="TextBox 171"/>
          <p:cNvSpPr txBox="1"/>
          <p:nvPr/>
        </p:nvSpPr>
        <p:spPr>
          <a:xfrm>
            <a:off x="107505" y="1637184"/>
            <a:ext cx="2383729" cy="1169551"/>
          </a:xfrm>
          <a:prstGeom prst="rect">
            <a:avLst/>
          </a:prstGeom>
          <a:noFill/>
        </p:spPr>
        <p:txBody>
          <a:bodyPr wrap="none" rtlCol="0">
            <a:spAutoFit/>
          </a:bodyPr>
          <a:lstStyle/>
          <a:p>
            <a:r>
              <a:rPr lang="en-GB" sz="1400" dirty="0" smtClean="0"/>
              <a:t>Prune And Refactored Core</a:t>
            </a:r>
            <a:endParaRPr lang="en-US" sz="1400" dirty="0"/>
          </a:p>
          <a:p>
            <a:pPr marL="285750" indent="-285750">
              <a:buFont typeface="Arial" panose="020B0604020202020204" pitchFamily="34" charset="0"/>
              <a:buChar char="•"/>
            </a:pPr>
            <a:r>
              <a:rPr lang="en-GB" sz="1400" dirty="0"/>
              <a:t>Service is FC</a:t>
            </a:r>
          </a:p>
          <a:p>
            <a:pPr marL="285750" indent="-285750">
              <a:buFont typeface="Arial" panose="020B0604020202020204" pitchFamily="34" charset="0"/>
              <a:buChar char="•"/>
            </a:pPr>
            <a:r>
              <a:rPr lang="en-GB" sz="1400" dirty="0" smtClean="0"/>
              <a:t>Context is FD</a:t>
            </a:r>
          </a:p>
          <a:p>
            <a:pPr marL="285750" indent="-285750">
              <a:buFont typeface="Arial" panose="020B0604020202020204" pitchFamily="34" charset="0"/>
              <a:buChar char="•"/>
            </a:pPr>
            <a:r>
              <a:rPr lang="en-GB" sz="1400" dirty="0" err="1"/>
              <a:t>SepGroup</a:t>
            </a:r>
            <a:r>
              <a:rPr lang="en-GB" sz="1400" dirty="0"/>
              <a:t> is LTP</a:t>
            </a:r>
            <a:endParaRPr lang="en-US" sz="1400" dirty="0"/>
          </a:p>
          <a:p>
            <a:pPr marL="285750" indent="-285750">
              <a:buFont typeface="Arial" panose="020B0604020202020204" pitchFamily="34" charset="0"/>
              <a:buChar char="•"/>
            </a:pPr>
            <a:r>
              <a:rPr lang="en-GB" sz="1400" dirty="0" smtClean="0"/>
              <a:t>Sep is LTP</a:t>
            </a:r>
          </a:p>
        </p:txBody>
      </p:sp>
    </p:spTree>
    <p:extLst>
      <p:ext uri="{BB962C8B-B14F-4D97-AF65-F5344CB8AC3E}">
        <p14:creationId xmlns:p14="http://schemas.microsoft.com/office/powerpoint/2010/main" val="26172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p"/>
      <p:bldP spid="17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Insights used to design the ONF-CIM </a:t>
            </a:r>
            <a:endParaRPr lang="en-US" dirty="0"/>
          </a:p>
        </p:txBody>
      </p:sp>
      <p:sp>
        <p:nvSpPr>
          <p:cNvPr id="3" name="Content Placeholder 2"/>
          <p:cNvSpPr>
            <a:spLocks noGrp="1"/>
          </p:cNvSpPr>
          <p:nvPr>
            <p:ph idx="1"/>
          </p:nvPr>
        </p:nvSpPr>
        <p:spPr>
          <a:xfrm>
            <a:off x="594360" y="838200"/>
            <a:ext cx="10698480" cy="5334000"/>
          </a:xfrm>
        </p:spPr>
        <p:txBody>
          <a:bodyPr>
            <a:normAutofit/>
          </a:bodyPr>
          <a:lstStyle/>
          <a:p>
            <a:pPr marL="457200" indent="-457200">
              <a:buFont typeface="+mj-lt"/>
              <a:buAutoNum type="arabicPeriod"/>
            </a:pPr>
            <a:r>
              <a:rPr lang="en-GB" dirty="0" smtClean="0"/>
              <a:t>Results from many years of theory and practical insight</a:t>
            </a:r>
            <a:endParaRPr lang="en-GB" strike="sngStrike" dirty="0" smtClean="0"/>
          </a:p>
          <a:p>
            <a:pPr marL="457200" indent="-457200">
              <a:buFont typeface="+mj-lt"/>
              <a:buAutoNum type="arabicPeriod"/>
            </a:pPr>
            <a:r>
              <a:rPr lang="en-GB" dirty="0"/>
              <a:t>B</a:t>
            </a:r>
            <a:r>
              <a:rPr lang="en-GB" dirty="0" smtClean="0"/>
              <a:t>ased on key patterns such as “component-system” and “encapsulation”</a:t>
            </a:r>
          </a:p>
          <a:p>
            <a:pPr marL="457200" indent="-457200">
              <a:buFont typeface="+mj-lt"/>
              <a:buAutoNum type="arabicPeriod"/>
            </a:pPr>
            <a:r>
              <a:rPr lang="en-GB" dirty="0" smtClean="0"/>
              <a:t>Provides a canonical model of “enabling constraints”</a:t>
            </a:r>
          </a:p>
          <a:p>
            <a:pPr marL="457200" indent="-457200">
              <a:buFont typeface="+mj-lt"/>
              <a:buAutoNum type="arabicPeriod"/>
            </a:pPr>
            <a:r>
              <a:rPr lang="en-GB" dirty="0" smtClean="0"/>
              <a:t>Modularized with light coupling to enable parallel working and independent evolution of parts</a:t>
            </a:r>
          </a:p>
          <a:p>
            <a:pPr marL="857250" lvl="1" indent="-457200"/>
            <a:r>
              <a:rPr lang="en-GB" dirty="0" smtClean="0"/>
              <a:t>Use associations between modules to maintain flexibility</a:t>
            </a:r>
          </a:p>
          <a:p>
            <a:pPr marL="857250" lvl="1" indent="-457200"/>
            <a:r>
              <a:rPr lang="en-GB" dirty="0" smtClean="0"/>
              <a:t>Extended by composition (rather than sub-classing)</a:t>
            </a:r>
          </a:p>
          <a:p>
            <a:pPr marL="457200" indent="-457200">
              <a:buFont typeface="+mj-lt"/>
              <a:buAutoNum type="arabicPeriod"/>
            </a:pPr>
            <a:r>
              <a:rPr lang="en-GB" dirty="0" smtClean="0"/>
              <a:t>Does </a:t>
            </a:r>
            <a:r>
              <a:rPr lang="en-GB" dirty="0"/>
              <a:t>not include operations </a:t>
            </a:r>
            <a:r>
              <a:rPr lang="en-GB" dirty="0" smtClean="0"/>
              <a:t>in the canonical model but </a:t>
            </a:r>
            <a:r>
              <a:rPr lang="en-GB" dirty="0"/>
              <a:t>instead provides all necessary property constraints to govern operation generation </a:t>
            </a:r>
            <a:r>
              <a:rPr lang="en-GB" dirty="0" smtClean="0"/>
              <a:t>at a later stage on the process</a:t>
            </a:r>
            <a:endParaRPr lang="en-GB" dirty="0"/>
          </a:p>
          <a:p>
            <a:pPr marL="857250" lvl="1" indent="-457200">
              <a:buFont typeface="+mj-lt"/>
              <a:buAutoNum type="arabicPeriod"/>
            </a:pPr>
            <a:endParaRPr lang="en-GB" dirty="0" smtClean="0"/>
          </a:p>
        </p:txBody>
      </p:sp>
      <p:sp>
        <p:nvSpPr>
          <p:cNvPr id="4" name="Slide Number Placeholder 2"/>
          <p:cNvSpPr>
            <a:spLocks noGrp="1"/>
          </p:cNvSpPr>
          <p:nvPr>
            <p:ph type="sldNum" sz="quarter" idx="12"/>
          </p:nvPr>
        </p:nvSpPr>
        <p:spPr>
          <a:xfrm>
            <a:off x="4556760" y="6356369"/>
            <a:ext cx="2773680" cy="365125"/>
          </a:xfrm>
        </p:spPr>
        <p:txBody>
          <a:bodyPr/>
          <a:lstStyle/>
          <a:p>
            <a:fld id="{95FB27F1-C2FE-E646-9E41-8F3092BBAFAE}" type="slidenum">
              <a:rPr lang="en-US" smtClean="0"/>
              <a:pPr/>
              <a:t>9</a:t>
            </a:fld>
            <a:endParaRPr lang="en-US" dirty="0"/>
          </a:p>
        </p:txBody>
      </p:sp>
    </p:spTree>
    <p:extLst>
      <p:ext uri="{BB962C8B-B14F-4D97-AF65-F5344CB8AC3E}">
        <p14:creationId xmlns:p14="http://schemas.microsoft.com/office/powerpoint/2010/main" val="14259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NF">
  <a:themeElements>
    <a:clrScheme name="ONF Theme">
      <a:dk1>
        <a:srgbClr val="141313"/>
      </a:dk1>
      <a:lt1>
        <a:srgbClr val="FFFFFF"/>
      </a:lt1>
      <a:dk2>
        <a:srgbClr val="0A3161"/>
      </a:dk2>
      <a:lt2>
        <a:srgbClr val="EEECE1"/>
      </a:lt2>
      <a:accent1>
        <a:srgbClr val="00B8D6"/>
      </a:accent1>
      <a:accent2>
        <a:srgbClr val="D6DC21"/>
      </a:accent2>
      <a:accent3>
        <a:srgbClr val="0A3161"/>
      </a:accent3>
      <a:accent4>
        <a:srgbClr val="E2A429"/>
      </a:accent4>
      <a:accent5>
        <a:srgbClr val="5AAB35"/>
      </a:accent5>
      <a:accent6>
        <a:srgbClr val="A42723"/>
      </a:accent6>
      <a:hlink>
        <a:srgbClr val="00B8D6"/>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NF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ONF.thmx</Template>
  <TotalTime>67577</TotalTime>
  <Words>3304</Words>
  <Application>Microsoft Office PowerPoint</Application>
  <PresentationFormat>Custom</PresentationFormat>
  <Paragraphs>427</Paragraphs>
  <Slides>22</Slides>
  <Notes>5</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ONF</vt:lpstr>
      <vt:lpstr>ONF Title</vt:lpstr>
      <vt:lpstr>Office Theme</vt:lpstr>
      <vt:lpstr>ONF presentations to ETSI NFV m-SDO IM/DM Workshop ONF Common Information Model – Core Information Model</vt:lpstr>
      <vt:lpstr>Contents</vt:lpstr>
      <vt:lpstr>Rationale and approach</vt:lpstr>
      <vt:lpstr>Model Evolution History and Proposal </vt:lpstr>
      <vt:lpstr>Key sources and artefacts of the ONF-CIM</vt:lpstr>
      <vt:lpstr>Skeleton Class Diagram of key object classes  (Core Information Model Version 1.1 November 30, 2015  ONF TR-512)</vt:lpstr>
      <vt:lpstr>Transforming the Core Model into the Tapi (Transport API) Model</vt:lpstr>
      <vt:lpstr>Transforming the Core Model into the “Boulder” Intent Model</vt:lpstr>
      <vt:lpstr>Key Insights used to design the ONF-CIM </vt:lpstr>
      <vt:lpstr>Key Advantages of using the ONF-CIM</vt:lpstr>
      <vt:lpstr>ONF CIM Core Model already adopted by many projects</vt:lpstr>
      <vt:lpstr>THANK YOU</vt:lpstr>
      <vt:lpstr> Background material</vt:lpstr>
      <vt:lpstr>Information modelling</vt:lpstr>
      <vt:lpstr>Key considerations (1/5)</vt:lpstr>
      <vt:lpstr>Normalization</vt:lpstr>
      <vt:lpstr>Key considerations (2/5)</vt:lpstr>
      <vt:lpstr>Agile architecture</vt:lpstr>
      <vt:lpstr>Key considerations (3/5)</vt:lpstr>
      <vt:lpstr>Key considerations (4/5)</vt:lpstr>
      <vt:lpstr>Key considerations (5/5)</vt:lpstr>
      <vt:lpstr>Benefits of the core model</vt:lpstr>
    </vt:vector>
  </TitlesOfParts>
  <Company>Tompertdesign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Claudia Tompert</dc:creator>
  <cp:lastModifiedBy>ndavis</cp:lastModifiedBy>
  <cp:revision>464</cp:revision>
  <dcterms:created xsi:type="dcterms:W3CDTF">2013-04-17T18:00:25Z</dcterms:created>
  <dcterms:modified xsi:type="dcterms:W3CDTF">2016-01-13T13:01:47Z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1941522530</vt:i4>
  </property>
  <property fmtid="{D5CDD505-2E9C-101B-9397-08002B2CF9AE}" pid="3" name="_NewReviewCycle">
    <vt:lpwstr/>
  </property>
  <property fmtid="{D5CDD505-2E9C-101B-9397-08002B2CF9AE}" pid="4" name="_EmailSubject">
    <vt:lpwstr>draft presentations for m-SDO IM Workshop</vt:lpwstr>
  </property>
  <property fmtid="{D5CDD505-2E9C-101B-9397-08002B2CF9AE}" pid="5" name="_AuthorEmail">
    <vt:lpwstr>kam.lam@alcatel-lucent.com</vt:lpwstr>
  </property>
  <property fmtid="{D5CDD505-2E9C-101B-9397-08002B2CF9AE}" pid="6" name="_AuthorEmailDisplayName">
    <vt:lpwstr>Lam, Hing-Kam (Kam)</vt:lpwstr>
  </property>
  <property fmtid="{D5CDD505-2E9C-101B-9397-08002B2CF9AE}" pid="7" name="_PreviousAdHocReviewCycleID">
    <vt:i4>-453779865</vt:i4>
  </property>
</Properties>
</file>