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98" r:id="rId2"/>
  </p:sldMasterIdLst>
  <p:notesMasterIdLst>
    <p:notesMasterId r:id="rId41"/>
  </p:notesMasterIdLst>
  <p:handoutMasterIdLst>
    <p:handoutMasterId r:id="rId42"/>
  </p:handoutMasterIdLst>
  <p:sldIdLst>
    <p:sldId id="256" r:id="rId3"/>
    <p:sldId id="321" r:id="rId4"/>
    <p:sldId id="268" r:id="rId5"/>
    <p:sldId id="296" r:id="rId6"/>
    <p:sldId id="323" r:id="rId7"/>
    <p:sldId id="329" r:id="rId8"/>
    <p:sldId id="324" r:id="rId9"/>
    <p:sldId id="330" r:id="rId10"/>
    <p:sldId id="331" r:id="rId11"/>
    <p:sldId id="328" r:id="rId12"/>
    <p:sldId id="325" r:id="rId13"/>
    <p:sldId id="294" r:id="rId14"/>
    <p:sldId id="271" r:id="rId15"/>
    <p:sldId id="332" r:id="rId16"/>
    <p:sldId id="334" r:id="rId17"/>
    <p:sldId id="297" r:id="rId18"/>
    <p:sldId id="327" r:id="rId19"/>
    <p:sldId id="303" r:id="rId20"/>
    <p:sldId id="305" r:id="rId21"/>
    <p:sldId id="276" r:id="rId22"/>
    <p:sldId id="300" r:id="rId23"/>
    <p:sldId id="322" r:id="rId24"/>
    <p:sldId id="280" r:id="rId25"/>
    <p:sldId id="338" r:id="rId26"/>
    <p:sldId id="339" r:id="rId27"/>
    <p:sldId id="340" r:id="rId28"/>
    <p:sldId id="341" r:id="rId29"/>
    <p:sldId id="350" r:id="rId30"/>
    <p:sldId id="342" r:id="rId31"/>
    <p:sldId id="343" r:id="rId32"/>
    <p:sldId id="344" r:id="rId33"/>
    <p:sldId id="349" r:id="rId34"/>
    <p:sldId id="345" r:id="rId35"/>
    <p:sldId id="346" r:id="rId36"/>
    <p:sldId id="347" r:id="rId37"/>
    <p:sldId id="348" r:id="rId38"/>
    <p:sldId id="337" r:id="rId39"/>
    <p:sldId id="335" r:id="rId40"/>
  </p:sldIdLst>
  <p:sldSz cx="11887200" cy="6858000"/>
  <p:notesSz cx="71024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20">
          <p15:clr>
            <a:srgbClr val="A4A3A4"/>
          </p15:clr>
        </p15:guide>
        <p15:guide id="2" orient="horz" pos="192">
          <p15:clr>
            <a:srgbClr val="A4A3A4"/>
          </p15:clr>
        </p15:guide>
        <p15:guide id="3" orient="horz" pos="3888">
          <p15:clr>
            <a:srgbClr val="A4A3A4"/>
          </p15:clr>
        </p15:guide>
        <p15:guide id="4" pos="3744">
          <p15:clr>
            <a:srgbClr val="A4A3A4"/>
          </p15:clr>
        </p15:guide>
        <p15:guide id="5" pos="374">
          <p15:clr>
            <a:srgbClr val="A4A3A4"/>
          </p15:clr>
        </p15:guide>
        <p15:guide id="6" pos="7114">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ena" initials="C" lastIdx="2" clrIdx="0"/>
  <p:cmAuthor id="1" name="KL v1.1" initials="KL" lastIdx="1" clrIdx="1"/>
  <p:cmAuthor id="2" name="KL v1.02" initials="KL" lastIdx="5" clrIdx="2"/>
  <p:cmAuthor id="3" name="ndavis" initials="C"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5757"/>
    <a:srgbClr val="FFFFFF"/>
    <a:srgbClr val="8E0000"/>
    <a:srgbClr val="D53F3B"/>
    <a:srgbClr val="DA5552"/>
    <a:srgbClr val="4FC440"/>
    <a:srgbClr val="EDAF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6" autoAdjust="0"/>
    <p:restoredTop sz="97033" autoAdjust="0"/>
  </p:normalViewPr>
  <p:slideViewPr>
    <p:cSldViewPr snapToObjects="1">
      <p:cViewPr>
        <p:scale>
          <a:sx n="110" d="100"/>
          <a:sy n="110" d="100"/>
        </p:scale>
        <p:origin x="-738" y="-270"/>
      </p:cViewPr>
      <p:guideLst>
        <p:guide orient="horz" pos="720"/>
        <p:guide orient="horz" pos="192"/>
        <p:guide orient="horz" pos="3888"/>
        <p:guide pos="3744"/>
        <p:guide pos="374"/>
        <p:guide pos="7114"/>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105" d="100"/>
          <a:sy n="105" d="100"/>
        </p:scale>
        <p:origin x="-4288" y="-96"/>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471"/>
          </a:xfrm>
          <a:prstGeom prst="rect">
            <a:avLst/>
          </a:prstGeom>
        </p:spPr>
        <p:txBody>
          <a:bodyPr vert="horz" lIns="94119" tIns="47060" rIns="94119" bIns="47060" rtlCol="0"/>
          <a:lstStyle>
            <a:lvl1pPr algn="r">
              <a:defRPr sz="1200"/>
            </a:lvl1pPr>
          </a:lstStyle>
          <a:p>
            <a:fld id="{C80C9753-D86A-7E46-B736-151B08FBBA06}" type="datetime1">
              <a:rPr lang="en-US" smtClean="0"/>
              <a:pPr/>
              <a:t>1/13/2016</a:t>
            </a:fld>
            <a:endParaRPr lang="en-US"/>
          </a:p>
        </p:txBody>
      </p:sp>
      <p:sp>
        <p:nvSpPr>
          <p:cNvPr id="4" name="Footer Placeholder 3"/>
          <p:cNvSpPr>
            <a:spLocks noGrp="1"/>
          </p:cNvSpPr>
          <p:nvPr>
            <p:ph type="ftr" sz="quarter" idx="2"/>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899328"/>
            <a:ext cx="3077739" cy="468471"/>
          </a:xfrm>
          <a:prstGeom prst="rect">
            <a:avLst/>
          </a:prstGeom>
        </p:spPr>
        <p:txBody>
          <a:bodyPr vert="horz" lIns="94119" tIns="47060" rIns="94119" bIns="47060" rtlCol="0" anchor="b"/>
          <a:lstStyle>
            <a:lvl1pPr algn="r">
              <a:defRPr sz="1200"/>
            </a:lvl1pPr>
          </a:lstStyle>
          <a:p>
            <a:fld id="{2FB06AA0-874E-1E43-B7A6-3A32CCFD9C9E}" type="slidenum">
              <a:rPr lang="en-US" smtClean="0"/>
              <a:pPr/>
              <a:t>‹#›</a:t>
            </a:fld>
            <a:endParaRPr lang="en-US"/>
          </a:p>
        </p:txBody>
      </p:sp>
    </p:spTree>
    <p:extLst>
      <p:ext uri="{BB962C8B-B14F-4D97-AF65-F5344CB8AC3E}">
        <p14:creationId xmlns:p14="http://schemas.microsoft.com/office/powerpoint/2010/main" val="12604569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144ED3BF-3CB7-5046-84A2-725EAA880A50}" type="datetime1">
              <a:rPr lang="en-US" smtClean="0"/>
              <a:pPr/>
              <a:t>1/13/2016</a:t>
            </a:fld>
            <a:endParaRPr lang="en-US"/>
          </a:p>
        </p:txBody>
      </p:sp>
      <p:sp>
        <p:nvSpPr>
          <p:cNvPr id="4" name="Slide Image Placeholder 3"/>
          <p:cNvSpPr>
            <a:spLocks noGrp="1" noRot="1" noChangeAspect="1"/>
          </p:cNvSpPr>
          <p:nvPr>
            <p:ph type="sldImg" idx="2"/>
          </p:nvPr>
        </p:nvSpPr>
        <p:spPr>
          <a:xfrm>
            <a:off x="506413" y="703263"/>
            <a:ext cx="6089650" cy="3513137"/>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5F6C6165-BF42-A041-98E4-81607A426640}" type="slidenum">
              <a:rPr lang="en-US" smtClean="0"/>
              <a:pPr/>
              <a:t>‹#›</a:t>
            </a:fld>
            <a:endParaRPr lang="en-US"/>
          </a:p>
        </p:txBody>
      </p:sp>
    </p:spTree>
    <p:extLst>
      <p:ext uri="{BB962C8B-B14F-4D97-AF65-F5344CB8AC3E}">
        <p14:creationId xmlns:p14="http://schemas.microsoft.com/office/powerpoint/2010/main" val="22654577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userDrawn="1"/>
        </p:nvSpPr>
        <p:spPr>
          <a:xfrm>
            <a:off x="0" y="2667001"/>
            <a:ext cx="11887200" cy="2277547"/>
          </a:xfrm>
          <a:prstGeom prst="rect">
            <a:avLst/>
          </a:prstGeom>
          <a:solidFill>
            <a:srgbClr val="4FC440"/>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sz="1600" dirty="0"/>
          </a:p>
          <a:p>
            <a:endParaRPr lang="en-US" dirty="0" smtClean="0"/>
          </a:p>
        </p:txBody>
      </p:sp>
      <p:sp>
        <p:nvSpPr>
          <p:cNvPr id="2" name="Title 1"/>
          <p:cNvSpPr>
            <a:spLocks noGrp="1"/>
          </p:cNvSpPr>
          <p:nvPr>
            <p:ph type="title" hasCustomPrompt="1"/>
          </p:nvPr>
        </p:nvSpPr>
        <p:spPr>
          <a:xfrm>
            <a:off x="594360" y="3205956"/>
            <a:ext cx="10698480" cy="598487"/>
          </a:xfrm>
        </p:spPr>
        <p:txBody>
          <a:bodyPr anchor="b">
            <a:normAutofit/>
          </a:bodyPr>
          <a:lstStyle>
            <a:lvl1pPr algn="l">
              <a:defRPr sz="2800" b="1" i="0" cap="none">
                <a:solidFill>
                  <a:schemeClr val="bg1"/>
                </a:solidFill>
                <a:latin typeface="Arial"/>
                <a:cs typeface="Arial"/>
              </a:defRPr>
            </a:lvl1pPr>
          </a:lstStyle>
          <a:p>
            <a:r>
              <a:rPr lang="en-US" dirty="0" smtClean="0"/>
              <a:t>Section Title</a:t>
            </a:r>
            <a:endParaRPr lang="en-US" dirty="0"/>
          </a:p>
        </p:txBody>
      </p:sp>
      <p:sp>
        <p:nvSpPr>
          <p:cNvPr id="3" name="Text Placeholder 2"/>
          <p:cNvSpPr>
            <a:spLocks noGrp="1"/>
          </p:cNvSpPr>
          <p:nvPr>
            <p:ph type="body" idx="1" hasCustomPrompt="1"/>
          </p:nvPr>
        </p:nvSpPr>
        <p:spPr>
          <a:xfrm>
            <a:off x="594360" y="3813177"/>
            <a:ext cx="10698480" cy="455612"/>
          </a:xfrm>
        </p:spPr>
        <p:txBody>
          <a:bodyPr anchor="t">
            <a:normAutofit/>
          </a:bodyPr>
          <a:lstStyle>
            <a:lvl1pPr marL="0" indent="0">
              <a:buNone/>
              <a:defRPr sz="16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Subtitle</a:t>
            </a:r>
          </a:p>
        </p:txBody>
      </p:sp>
      <p:pic>
        <p:nvPicPr>
          <p:cNvPr id="6" name="Picture 5"/>
          <p:cNvPicPr>
            <a:picLocks noChangeAspect="1"/>
          </p:cNvPicPr>
          <p:nvPr userDrawn="1"/>
        </p:nvPicPr>
        <p:blipFill>
          <a:blip r:embed="rId3"/>
          <a:stretch>
            <a:fillRect/>
          </a:stretch>
        </p:blipFill>
        <p:spPr>
          <a:xfrm>
            <a:off x="10038080" y="304800"/>
            <a:ext cx="1254760" cy="1293368"/>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0" y="2667001"/>
            <a:ext cx="11887200" cy="2277547"/>
          </a:xfrm>
          <a:prstGeom prst="rect">
            <a:avLst/>
          </a:prstGeom>
          <a:solidFill>
            <a:srgbClr val="4FC440"/>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sz="1600" dirty="0"/>
          </a:p>
          <a:p>
            <a:endParaRPr lang="en-US" dirty="0" smtClean="0"/>
          </a:p>
        </p:txBody>
      </p:sp>
      <p:sp>
        <p:nvSpPr>
          <p:cNvPr id="2" name="Title 1"/>
          <p:cNvSpPr>
            <a:spLocks noGrp="1"/>
          </p:cNvSpPr>
          <p:nvPr>
            <p:ph type="ctrTitle" hasCustomPrompt="1"/>
          </p:nvPr>
        </p:nvSpPr>
        <p:spPr>
          <a:xfrm>
            <a:off x="594360" y="3276600"/>
            <a:ext cx="10698480" cy="476250"/>
          </a:xfrm>
          <a:prstGeom prst="rect">
            <a:avLst/>
          </a:prstGeom>
        </p:spPr>
        <p:txBody>
          <a:bodyPr/>
          <a:lstStyle>
            <a:lvl1pPr>
              <a:defRPr baseline="0"/>
            </a:lvl1pPr>
          </a:lstStyle>
          <a:p>
            <a:r>
              <a:rPr lang="en-US" dirty="0" smtClean="0"/>
              <a:t>Title of Presentation</a:t>
            </a:r>
            <a:endParaRPr lang="en-US" dirty="0"/>
          </a:p>
        </p:txBody>
      </p:sp>
      <p:sp>
        <p:nvSpPr>
          <p:cNvPr id="3" name="Subtitle 2"/>
          <p:cNvSpPr>
            <a:spLocks noGrp="1"/>
          </p:cNvSpPr>
          <p:nvPr>
            <p:ph type="subTitle" idx="1" hasCustomPrompt="1"/>
          </p:nvPr>
        </p:nvSpPr>
        <p:spPr>
          <a:xfrm>
            <a:off x="594360" y="3810000"/>
            <a:ext cx="10698480" cy="304800"/>
          </a:xfrm>
          <a:prstGeom prst="rect">
            <a:avLst/>
          </a:prstGeo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Firstname</a:t>
            </a:r>
            <a:r>
              <a:rPr lang="en-US" dirty="0" smtClean="0"/>
              <a:t> </a:t>
            </a:r>
            <a:r>
              <a:rPr lang="en-US" dirty="0" err="1" smtClean="0"/>
              <a:t>Lastname</a:t>
            </a:r>
            <a:r>
              <a:rPr lang="en-US" dirty="0" smtClean="0"/>
              <a:t> / Month DD, YYYY</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Bullet">
    <p:spTree>
      <p:nvGrpSpPr>
        <p:cNvPr id="1" name=""/>
        <p:cNvGrpSpPr/>
        <p:nvPr/>
      </p:nvGrpSpPr>
      <p:grpSpPr>
        <a:xfrm>
          <a:off x="0" y="0"/>
          <a:ext cx="0" cy="0"/>
          <a:chOff x="0" y="0"/>
          <a:chExt cx="0" cy="0"/>
        </a:xfrm>
      </p:grpSpPr>
      <p:sp>
        <p:nvSpPr>
          <p:cNvPr id="2" name="Title 1"/>
          <p:cNvSpPr>
            <a:spLocks noGrp="1"/>
          </p:cNvSpPr>
          <p:nvPr>
            <p:ph type="title"/>
          </p:nvPr>
        </p:nvSpPr>
        <p:spPr>
          <a:xfrm>
            <a:off x="594360" y="304800"/>
            <a:ext cx="8023860" cy="609600"/>
          </a:xfrm>
        </p:spPr>
        <p:txBody>
          <a:bodyPr/>
          <a:lstStyle>
            <a:lvl1pPr>
              <a:defRPr b="1"/>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4556760" y="6356369"/>
            <a:ext cx="2773680" cy="365125"/>
          </a:xfrm>
          <a:prstGeom prst="rect">
            <a:avLst/>
          </a:prstGeom>
        </p:spPr>
        <p:txBody>
          <a:bodyPr/>
          <a:lstStyle/>
          <a:p>
            <a:fld id="{95FB27F1-C2FE-E646-9E41-8F3092BBAFAE}" type="slidenum">
              <a:rPr lang="en-US" smtClean="0"/>
              <a:pPr/>
              <a:t>‹#›</a:t>
            </a:fld>
            <a:endParaRPr lang="en-US" dirty="0"/>
          </a:p>
        </p:txBody>
      </p:sp>
      <p:sp>
        <p:nvSpPr>
          <p:cNvPr id="7" name="Content Placeholder 2"/>
          <p:cNvSpPr>
            <a:spLocks noGrp="1"/>
          </p:cNvSpPr>
          <p:nvPr>
            <p:ph idx="1"/>
          </p:nvPr>
        </p:nvSpPr>
        <p:spPr>
          <a:xfrm>
            <a:off x="594360" y="1143000"/>
            <a:ext cx="1069848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Above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4556760" y="6356369"/>
            <a:ext cx="2773680" cy="365125"/>
          </a:xfrm>
          <a:prstGeom prst="rect">
            <a:avLst/>
          </a:prstGeom>
        </p:spPr>
        <p:txBody>
          <a:bodyPr/>
          <a:lstStyle/>
          <a:p>
            <a:fld id="{95FB27F1-C2FE-E646-9E41-8F3092BBAFAE}" type="slidenum">
              <a:rPr lang="en-US" smtClean="0"/>
              <a:pPr/>
              <a:t>‹#›</a:t>
            </a:fld>
            <a:endParaRPr lang="en-US" dirty="0"/>
          </a:p>
        </p:txBody>
      </p:sp>
      <p:sp>
        <p:nvSpPr>
          <p:cNvPr id="5" name="Title 1"/>
          <p:cNvSpPr>
            <a:spLocks noGrp="1"/>
          </p:cNvSpPr>
          <p:nvPr>
            <p:ph type="title"/>
          </p:nvPr>
        </p:nvSpPr>
        <p:spPr>
          <a:xfrm>
            <a:off x="594360" y="304800"/>
            <a:ext cx="8023860" cy="609600"/>
          </a:xfrm>
        </p:spPr>
        <p:txBody>
          <a:bodyPr/>
          <a:lstStyle>
            <a:lvl1pPr>
              <a:defRPr b="1"/>
            </a:lvl1pPr>
          </a:lstStyle>
          <a:p>
            <a:r>
              <a:rPr lang="en-US" dirty="0" smtClean="0"/>
              <a:t>Click to edit Master title style</a:t>
            </a:r>
            <a:endParaRPr lang="en-US" dirty="0"/>
          </a:p>
        </p:txBody>
      </p:sp>
      <p:sp>
        <p:nvSpPr>
          <p:cNvPr id="8" name="Text Placeholder 2"/>
          <p:cNvSpPr>
            <a:spLocks noGrp="1"/>
          </p:cNvSpPr>
          <p:nvPr>
            <p:ph type="body" idx="1" hasCustomPrompt="1"/>
          </p:nvPr>
        </p:nvSpPr>
        <p:spPr>
          <a:xfrm>
            <a:off x="594360" y="5410200"/>
            <a:ext cx="10698480" cy="762000"/>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 i.e. description of image / chart / table</a:t>
            </a:r>
          </a:p>
        </p:txBody>
      </p:sp>
      <p:sp>
        <p:nvSpPr>
          <p:cNvPr id="9" name="Content Placeholder 3"/>
          <p:cNvSpPr>
            <a:spLocks noGrp="1"/>
          </p:cNvSpPr>
          <p:nvPr>
            <p:ph sz="half" idx="2" hasCustomPrompt="1"/>
          </p:nvPr>
        </p:nvSpPr>
        <p:spPr>
          <a:xfrm>
            <a:off x="594360" y="1143000"/>
            <a:ext cx="10698480" cy="4068764"/>
          </a:xfrm>
        </p:spPr>
        <p:txBody>
          <a:bodyPr/>
          <a:lstStyle>
            <a:lvl1pPr>
              <a:buNone/>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Image / Chart / Table</a:t>
            </a:r>
            <a:endParaRPr lang="en-US" dirty="0"/>
          </a:p>
        </p:txBody>
      </p:sp>
      <p:pic>
        <p:nvPicPr>
          <p:cNvPr id="10" name="Picture 9"/>
          <p:cNvPicPr>
            <a:picLocks noChangeAspect="1"/>
          </p:cNvPicPr>
          <p:nvPr userDrawn="1"/>
        </p:nvPicPr>
        <p:blipFill>
          <a:blip r:embed="rId2"/>
          <a:stretch>
            <a:fillRect/>
          </a:stretch>
        </p:blipFill>
        <p:spPr>
          <a:xfrm>
            <a:off x="10038080" y="304800"/>
            <a:ext cx="1254760" cy="1293368"/>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Bullet Lis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4556760" y="6356369"/>
            <a:ext cx="2773680" cy="365125"/>
          </a:xfrm>
          <a:prstGeom prst="rect">
            <a:avLst/>
          </a:prstGeom>
        </p:spPr>
        <p:txBody>
          <a:bodyPr/>
          <a:lstStyle/>
          <a:p>
            <a:fld id="{95FB27F1-C2FE-E646-9E41-8F3092BBAFAE}" type="slidenum">
              <a:rPr lang="en-US" smtClean="0"/>
              <a:pPr/>
              <a:t>‹#›</a:t>
            </a:fld>
            <a:endParaRPr lang="en-US" dirty="0"/>
          </a:p>
        </p:txBody>
      </p:sp>
      <p:sp>
        <p:nvSpPr>
          <p:cNvPr id="5" name="Content Placeholder 2"/>
          <p:cNvSpPr>
            <a:spLocks noGrp="1"/>
          </p:cNvSpPr>
          <p:nvPr>
            <p:ph sz="half" idx="1"/>
          </p:nvPr>
        </p:nvSpPr>
        <p:spPr>
          <a:xfrm>
            <a:off x="594360" y="1143000"/>
            <a:ext cx="5250180" cy="5029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half" idx="2"/>
          </p:nvPr>
        </p:nvSpPr>
        <p:spPr>
          <a:xfrm>
            <a:off x="6042660" y="1143000"/>
            <a:ext cx="5250180" cy="5029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594360" y="304800"/>
            <a:ext cx="8618220" cy="609600"/>
          </a:xfrm>
        </p:spPr>
        <p:txBody>
          <a:bodyPr/>
          <a:lstStyle>
            <a:lvl1pPr>
              <a:defRPr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Left &amp; Image Righ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4556760" y="6356369"/>
            <a:ext cx="2773680" cy="365125"/>
          </a:xfrm>
          <a:prstGeom prst="rect">
            <a:avLst/>
          </a:prstGeom>
        </p:spPr>
        <p:txBody>
          <a:bodyPr/>
          <a:lstStyle/>
          <a:p>
            <a:fld id="{95FB27F1-C2FE-E646-9E41-8F3092BBAFAE}" type="slidenum">
              <a:rPr lang="en-US" smtClean="0"/>
              <a:pPr/>
              <a:t>‹#›</a:t>
            </a:fld>
            <a:endParaRPr lang="en-US" dirty="0"/>
          </a:p>
        </p:txBody>
      </p:sp>
      <p:sp>
        <p:nvSpPr>
          <p:cNvPr id="5" name="Content Placeholder 2"/>
          <p:cNvSpPr>
            <a:spLocks noGrp="1"/>
          </p:cNvSpPr>
          <p:nvPr>
            <p:ph sz="half" idx="1"/>
          </p:nvPr>
        </p:nvSpPr>
        <p:spPr>
          <a:xfrm>
            <a:off x="594360" y="1143000"/>
            <a:ext cx="3764280" cy="5029200"/>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p:txBody>
      </p:sp>
      <p:sp>
        <p:nvSpPr>
          <p:cNvPr id="6" name="Content Placeholder 3"/>
          <p:cNvSpPr>
            <a:spLocks noGrp="1"/>
          </p:cNvSpPr>
          <p:nvPr>
            <p:ph sz="half" idx="2" hasCustomPrompt="1"/>
          </p:nvPr>
        </p:nvSpPr>
        <p:spPr>
          <a:xfrm>
            <a:off x="4556760" y="1143000"/>
            <a:ext cx="6736080" cy="5029200"/>
          </a:xfrm>
        </p:spPr>
        <p:txBody>
          <a:bodyPr/>
          <a:lstStyle>
            <a:lvl1pPr>
              <a:buNone/>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Image / Chart / Table</a:t>
            </a:r>
            <a:endParaRPr lang="en-US" dirty="0"/>
          </a:p>
        </p:txBody>
      </p:sp>
      <p:sp>
        <p:nvSpPr>
          <p:cNvPr id="7" name="Title 1"/>
          <p:cNvSpPr>
            <a:spLocks noGrp="1"/>
          </p:cNvSpPr>
          <p:nvPr>
            <p:ph type="title"/>
          </p:nvPr>
        </p:nvSpPr>
        <p:spPr>
          <a:xfrm>
            <a:off x="594360" y="304800"/>
            <a:ext cx="8618220" cy="609600"/>
          </a:xfrm>
        </p:spPr>
        <p:txBody>
          <a:bodyPr/>
          <a:lstStyle>
            <a:lvl1pPr>
              <a:defRPr b="1"/>
            </a:lvl1pPr>
          </a:lstStyle>
          <a:p>
            <a:r>
              <a:rPr lang="en-US" smtClean="0"/>
              <a:t>Click to edit Master title style</a:t>
            </a:r>
            <a:endParaRPr lang="en-US" dirty="0"/>
          </a:p>
        </p:txBody>
      </p:sp>
      <p:pic>
        <p:nvPicPr>
          <p:cNvPr id="9" name="Picture 8"/>
          <p:cNvPicPr>
            <a:picLocks noChangeAspect="1"/>
          </p:cNvPicPr>
          <p:nvPr userDrawn="1"/>
        </p:nvPicPr>
        <p:blipFill>
          <a:blip r:embed="rId2"/>
          <a:stretch>
            <a:fillRect/>
          </a:stretch>
        </p:blipFill>
        <p:spPr>
          <a:xfrm>
            <a:off x="10038080" y="304800"/>
            <a:ext cx="1254760" cy="1293368"/>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Left &amp; Text Right">
    <p:spTree>
      <p:nvGrpSpPr>
        <p:cNvPr id="1" name=""/>
        <p:cNvGrpSpPr/>
        <p:nvPr/>
      </p:nvGrpSpPr>
      <p:grpSpPr>
        <a:xfrm>
          <a:off x="0" y="0"/>
          <a:ext cx="0" cy="0"/>
          <a:chOff x="0" y="0"/>
          <a:chExt cx="0" cy="0"/>
        </a:xfrm>
      </p:grpSpPr>
      <p:sp>
        <p:nvSpPr>
          <p:cNvPr id="5" name="Title 1"/>
          <p:cNvSpPr>
            <a:spLocks noGrp="1"/>
          </p:cNvSpPr>
          <p:nvPr>
            <p:ph type="title"/>
          </p:nvPr>
        </p:nvSpPr>
        <p:spPr>
          <a:xfrm>
            <a:off x="594360" y="304800"/>
            <a:ext cx="8618220" cy="609600"/>
          </a:xfrm>
        </p:spPr>
        <p:txBody>
          <a:bodyPr/>
          <a:lstStyle>
            <a:lvl1pPr>
              <a:defRPr b="1"/>
            </a:lvl1pPr>
          </a:lstStyle>
          <a:p>
            <a:r>
              <a:rPr lang="en-US" smtClean="0"/>
              <a:t>Click to edit Master title style</a:t>
            </a:r>
            <a:endParaRPr lang="en-US" dirty="0"/>
          </a:p>
        </p:txBody>
      </p:sp>
      <p:sp>
        <p:nvSpPr>
          <p:cNvPr id="6" name="Content Placeholder 3"/>
          <p:cNvSpPr>
            <a:spLocks noGrp="1"/>
          </p:cNvSpPr>
          <p:nvPr>
            <p:ph sz="half" idx="2" hasCustomPrompt="1"/>
          </p:nvPr>
        </p:nvSpPr>
        <p:spPr>
          <a:xfrm>
            <a:off x="594360" y="1143000"/>
            <a:ext cx="6736080" cy="5029200"/>
          </a:xfrm>
        </p:spPr>
        <p:txBody>
          <a:bodyPr/>
          <a:lstStyle>
            <a:lvl1pPr>
              <a:buNone/>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Image / Chart / Table</a:t>
            </a:r>
            <a:endParaRPr lang="en-US" dirty="0"/>
          </a:p>
        </p:txBody>
      </p:sp>
      <p:sp>
        <p:nvSpPr>
          <p:cNvPr id="7" name="Text Placeholder 2"/>
          <p:cNvSpPr>
            <a:spLocks noGrp="1"/>
          </p:cNvSpPr>
          <p:nvPr>
            <p:ph type="body" idx="1" hasCustomPrompt="1"/>
          </p:nvPr>
        </p:nvSpPr>
        <p:spPr>
          <a:xfrm>
            <a:off x="7528560" y="1143000"/>
            <a:ext cx="3764280" cy="5029200"/>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 i.e. description of image / chart / table</a:t>
            </a:r>
          </a:p>
        </p:txBody>
      </p:sp>
      <p:sp>
        <p:nvSpPr>
          <p:cNvPr id="9" name="TextBox 8"/>
          <p:cNvSpPr txBox="1"/>
          <p:nvPr userDrawn="1"/>
        </p:nvSpPr>
        <p:spPr>
          <a:xfrm>
            <a:off x="594360" y="6356350"/>
            <a:ext cx="3368040" cy="230832"/>
          </a:xfrm>
          <a:prstGeom prst="rect">
            <a:avLst/>
          </a:prstGeom>
          <a:noFill/>
        </p:spPr>
        <p:txBody>
          <a:bodyPr wrap="square" rtlCol="0">
            <a:spAutoFit/>
          </a:bodyPr>
          <a:lstStyle/>
          <a:p>
            <a:pPr algn="l"/>
            <a:r>
              <a:rPr lang="en-US" sz="900" dirty="0" smtClean="0">
                <a:solidFill>
                  <a:schemeClr val="bg1"/>
                </a:solidFill>
              </a:rPr>
              <a:t>Revision #.#</a:t>
            </a:r>
          </a:p>
        </p:txBody>
      </p:sp>
      <p:sp>
        <p:nvSpPr>
          <p:cNvPr id="10" name="Slide Number Placeholder 5"/>
          <p:cNvSpPr>
            <a:spLocks noGrp="1"/>
          </p:cNvSpPr>
          <p:nvPr>
            <p:ph type="sldNum" sz="quarter" idx="4"/>
          </p:nvPr>
        </p:nvSpPr>
        <p:spPr>
          <a:xfrm>
            <a:off x="4556760" y="6356369"/>
            <a:ext cx="2773680" cy="365125"/>
          </a:xfrm>
          <a:prstGeom prst="rect">
            <a:avLst/>
          </a:prstGeom>
        </p:spPr>
        <p:txBody>
          <a:bodyPr vert="horz" lIns="91440" tIns="45720" rIns="91440" bIns="45720" rtlCol="0" anchor="b"/>
          <a:lstStyle>
            <a:lvl1pPr algn="ctr">
              <a:defRPr sz="900">
                <a:solidFill>
                  <a:srgbClr val="FFFFFF"/>
                </a:solidFill>
              </a:defRPr>
            </a:lvl1pPr>
          </a:lstStyle>
          <a:p>
            <a:fld id="{95FB27F1-C2FE-E646-9E41-8F3092BBAFAE}" type="slidenum">
              <a:rPr lang="en-US" smtClean="0"/>
              <a:pPr/>
              <a:t>‹#›</a:t>
            </a:fld>
            <a:endParaRPr lang="en-US" dirty="0"/>
          </a:p>
        </p:txBody>
      </p:sp>
      <p:pic>
        <p:nvPicPr>
          <p:cNvPr id="11" name="Picture 10"/>
          <p:cNvPicPr>
            <a:picLocks noChangeAspect="1"/>
          </p:cNvPicPr>
          <p:nvPr userDrawn="1"/>
        </p:nvPicPr>
        <p:blipFill>
          <a:blip r:embed="rId2"/>
          <a:stretch>
            <a:fillRect/>
          </a:stretch>
        </p:blipFill>
        <p:spPr>
          <a:xfrm>
            <a:off x="10038080" y="304800"/>
            <a:ext cx="1254760" cy="1293368"/>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38"/>
            <a:ext cx="1010412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3080" y="3886200"/>
            <a:ext cx="83210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BBABCA9C-0EDA-419C-B0C5-EAE473F385AB}" type="slidenum">
              <a:rPr lang="en-US" smtClean="0"/>
              <a:pPr/>
              <a:t>‹#›</a:t>
            </a:fld>
            <a:endParaRPr lang="en-US"/>
          </a:p>
        </p:txBody>
      </p:sp>
    </p:spTree>
    <p:extLst>
      <p:ext uri="{BB962C8B-B14F-4D97-AF65-F5344CB8AC3E}">
        <p14:creationId xmlns:p14="http://schemas.microsoft.com/office/powerpoint/2010/main" val="16929398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BBABCA9C-0EDA-419C-B0C5-EAE473F385AB}" type="slidenum">
              <a:rPr lang="en-US" smtClean="0"/>
              <a:pPr/>
              <a:t>‹#›</a:t>
            </a:fld>
            <a:endParaRPr lang="en-US"/>
          </a:p>
        </p:txBody>
      </p:sp>
    </p:spTree>
    <p:extLst>
      <p:ext uri="{BB962C8B-B14F-4D97-AF65-F5344CB8AC3E}">
        <p14:creationId xmlns:p14="http://schemas.microsoft.com/office/powerpoint/2010/main" val="41726572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462B25-1267-42EC-926E-E61BCA5465C5}" type="slidenum">
              <a:rPr lang="en-CA" smtClean="0"/>
              <a:pPr/>
              <a:t>‹#›</a:t>
            </a:fld>
            <a:endParaRPr lang="en-CA"/>
          </a:p>
        </p:txBody>
      </p:sp>
    </p:spTree>
    <p:extLst>
      <p:ext uri="{BB962C8B-B14F-4D97-AF65-F5344CB8AC3E}">
        <p14:creationId xmlns:p14="http://schemas.microsoft.com/office/powerpoint/2010/main" val="14794572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theme" Target="../theme/theme2.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4.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304800"/>
            <a:ext cx="10698480" cy="609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1143000"/>
            <a:ext cx="1069848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4556760" y="6356369"/>
            <a:ext cx="2773680" cy="365125"/>
          </a:xfrm>
          <a:prstGeom prst="rect">
            <a:avLst/>
          </a:prstGeom>
        </p:spPr>
        <p:txBody>
          <a:bodyPr vert="horz" lIns="91440" tIns="45720" rIns="91440" bIns="45720" rtlCol="0" anchor="b"/>
          <a:lstStyle>
            <a:lvl1pPr algn="ctr">
              <a:defRPr sz="900">
                <a:solidFill>
                  <a:srgbClr val="FFFFFF"/>
                </a:solidFill>
              </a:defRPr>
            </a:lvl1pPr>
          </a:lstStyle>
          <a:p>
            <a:fld id="{95FB27F1-C2FE-E646-9E41-8F3092BBAFAE}" type="slidenum">
              <a:rPr lang="en-US" smtClean="0"/>
              <a:pPr/>
              <a:t>‹#›</a:t>
            </a:fld>
            <a:endParaRPr lang="en-US" dirty="0"/>
          </a:p>
        </p:txBody>
      </p:sp>
      <p:sp>
        <p:nvSpPr>
          <p:cNvPr id="8" name="TextBox 7"/>
          <p:cNvSpPr txBox="1"/>
          <p:nvPr userDrawn="1"/>
        </p:nvSpPr>
        <p:spPr>
          <a:xfrm>
            <a:off x="594360" y="6356350"/>
            <a:ext cx="3368040" cy="230832"/>
          </a:xfrm>
          <a:prstGeom prst="rect">
            <a:avLst/>
          </a:prstGeom>
          <a:noFill/>
        </p:spPr>
        <p:txBody>
          <a:bodyPr wrap="square" rtlCol="0">
            <a:spAutoFit/>
          </a:bodyPr>
          <a:lstStyle/>
          <a:p>
            <a:pPr algn="l"/>
            <a:r>
              <a:rPr lang="en-US" sz="900" dirty="0" smtClean="0">
                <a:solidFill>
                  <a:schemeClr val="bg1"/>
                </a:solidFill>
              </a:rPr>
              <a:t>© 2016 Open Networking Foundation</a:t>
            </a:r>
          </a:p>
        </p:txBody>
      </p:sp>
    </p:spTree>
  </p:cSld>
  <p:clrMap bg1="lt1" tx1="dk1" bg2="lt2" tx2="dk2" accent1="accent1" accent2="accent2" accent3="accent3" accent4="accent4" accent5="accent5" accent6="accent6" hlink="hlink" folHlink="folHlink"/>
  <p:sldLayoutIdLst>
    <p:sldLayoutId id="2147483662" r:id="rId1"/>
    <p:sldLayoutId id="2147483680" r:id="rId2"/>
    <p:sldLayoutId id="2147483681" r:id="rId3"/>
    <p:sldLayoutId id="2147483682" r:id="rId4"/>
    <p:sldLayoutId id="2147483683" r:id="rId5"/>
    <p:sldLayoutId id="2147483684" r:id="rId6"/>
    <p:sldLayoutId id="2147483700" r:id="rId7"/>
    <p:sldLayoutId id="2147483701" r:id="rId8"/>
    <p:sldLayoutId id="2147483715" r:id="rId9"/>
  </p:sldLayoutIdLst>
  <p:timing>
    <p:tnLst>
      <p:par>
        <p:cTn id="1" dur="indefinite" restart="never" nodeType="tmRoot"/>
      </p:par>
    </p:tnLst>
  </p:timing>
  <p:hf hdr="0" dt="0"/>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457200" rtl="0" eaLnBrk="1" latinLnBrk="0" hangingPunct="1">
        <a:spcBef>
          <a:spcPct val="20000"/>
        </a:spcBef>
        <a:spcAft>
          <a:spcPts val="0"/>
        </a:spcAft>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ONF-horiz-large.gif"/>
          <p:cNvPicPr>
            <a:picLocks noChangeAspect="1"/>
          </p:cNvPicPr>
          <p:nvPr userDrawn="1"/>
        </p:nvPicPr>
        <p:blipFill>
          <a:blip r:embed="rId4"/>
          <a:stretch>
            <a:fillRect/>
          </a:stretch>
        </p:blipFill>
        <p:spPr>
          <a:xfrm>
            <a:off x="145288" y="88392"/>
            <a:ext cx="7383272" cy="1664208"/>
          </a:xfrm>
          <a:prstGeom prst="rect">
            <a:avLst/>
          </a:prstGeom>
        </p:spPr>
      </p:pic>
      <p:sp>
        <p:nvSpPr>
          <p:cNvPr id="4" name="TextBox 3"/>
          <p:cNvSpPr txBox="1"/>
          <p:nvPr userDrawn="1"/>
        </p:nvSpPr>
        <p:spPr>
          <a:xfrm>
            <a:off x="594360" y="6356350"/>
            <a:ext cx="3368040" cy="369332"/>
          </a:xfrm>
          <a:prstGeom prst="rect">
            <a:avLst/>
          </a:prstGeom>
          <a:noFill/>
        </p:spPr>
        <p:txBody>
          <a:bodyPr wrap="square" rtlCol="0">
            <a:spAutoFit/>
          </a:bodyPr>
          <a:lstStyle/>
          <a:p>
            <a:pPr algn="l"/>
            <a:endParaRPr lang="en-US" sz="900" dirty="0" smtClean="0">
              <a:solidFill>
                <a:srgbClr val="141313"/>
              </a:solidFill>
            </a:endParaRPr>
          </a:p>
          <a:p>
            <a:pPr algn="l"/>
            <a:r>
              <a:rPr lang="en-US" sz="900" dirty="0" smtClean="0">
                <a:solidFill>
                  <a:srgbClr val="141313"/>
                </a:solidFill>
              </a:rPr>
              <a:t>© 2016 Open Networking Foundation</a:t>
            </a:r>
          </a:p>
        </p:txBody>
      </p:sp>
      <p:pic>
        <p:nvPicPr>
          <p:cNvPr id="5" name="Picture 4"/>
          <p:cNvPicPr>
            <a:picLocks noChangeAspect="1"/>
          </p:cNvPicPr>
          <p:nvPr userDrawn="1"/>
        </p:nvPicPr>
        <p:blipFill>
          <a:blip r:embed="rId5"/>
          <a:stretch>
            <a:fillRect/>
          </a:stretch>
        </p:blipFill>
        <p:spPr>
          <a:xfrm>
            <a:off x="10038080" y="304800"/>
            <a:ext cx="1254760" cy="1293368"/>
          </a:xfrm>
          <a:prstGeom prst="rect">
            <a:avLst/>
          </a:prstGeom>
        </p:spPr>
      </p:pic>
      <p:sp>
        <p:nvSpPr>
          <p:cNvPr id="6" name="TextBox 5"/>
          <p:cNvSpPr txBox="1"/>
          <p:nvPr userDrawn="1"/>
        </p:nvSpPr>
        <p:spPr>
          <a:xfrm>
            <a:off x="0" y="2667001"/>
            <a:ext cx="11887200" cy="2277547"/>
          </a:xfrm>
          <a:prstGeom prst="rect">
            <a:avLst/>
          </a:prstGeom>
          <a:solidFill>
            <a:srgbClr val="4FC440"/>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sz="1600" dirty="0"/>
          </a:p>
          <a:p>
            <a:endParaRPr lang="en-US" dirty="0" smtClean="0"/>
          </a:p>
        </p:txBody>
      </p:sp>
      <p:sp>
        <p:nvSpPr>
          <p:cNvPr id="8" name="TextBox 7"/>
          <p:cNvSpPr txBox="1"/>
          <p:nvPr userDrawn="1"/>
        </p:nvSpPr>
        <p:spPr>
          <a:xfrm>
            <a:off x="0" y="2667001"/>
            <a:ext cx="11887200" cy="2277547"/>
          </a:xfrm>
          <a:prstGeom prst="rect">
            <a:avLst/>
          </a:prstGeom>
          <a:solidFill>
            <a:srgbClr val="4FC440"/>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sz="1600" dirty="0"/>
          </a:p>
          <a:p>
            <a:endParaRPr lang="en-US" dirty="0" smtClean="0"/>
          </a:p>
        </p:txBody>
      </p:sp>
    </p:spTree>
  </p:cSld>
  <p:clrMap bg1="lt1" tx1="dk1" bg2="lt2" tx2="dk2" accent1="accent1" accent2="accent2" accent3="accent3" accent4="accent4" accent5="accent5" accent6="accent6" hlink="hlink" folHlink="folHlink"/>
  <p:sldLayoutIdLst>
    <p:sldLayoutId id="2147483699" r:id="rId1"/>
  </p:sldLayoutIdLst>
  <p:timing>
    <p:tnLst>
      <p:par>
        <p:cTn id="1" dur="indefinite" restart="never" nodeType="tmRoot"/>
      </p:par>
    </p:tnLst>
  </p:timing>
  <p:txStyles>
    <p:titleStyle>
      <a:lvl1pPr algn="l" defTabSz="457200" rtl="0" eaLnBrk="1" latinLnBrk="0" hangingPunct="1">
        <a:spcBef>
          <a:spcPct val="0"/>
        </a:spcBef>
        <a:buNone/>
        <a:defRPr sz="28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None/>
        <a:defRPr sz="1600" kern="1200">
          <a:solidFill>
            <a:schemeClr val="bg1"/>
          </a:solidFill>
          <a:latin typeface="+mn-lt"/>
          <a:ea typeface="+mn-ea"/>
          <a:cs typeface="+mn-cs"/>
        </a:defRPr>
      </a:lvl1pPr>
      <a:lvl2pPr marL="742950" indent="-28575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None/>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package" Target="../embeddings/Microsoft_PowerPoint_Slide1.sldx"/></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community.opensourcesdn.org/wg/EAGLE/dashboard" TargetMode="External"/><Relationship Id="rId2" Type="http://schemas.openxmlformats.org/officeDocument/2006/relationships/hyperlink" Target="https://github.com/OpenNetworkingFoundation/EAGLE-Open-Model-Profile-and-Tools"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docbox.etsi.org/isg/nfv/open/Drafts/IFA015_NFV_Information_Model/NFV-IFA015v010.zip" TargetMode="Externa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Word_Document2.docx"/><Relationship Id="rId5" Type="http://schemas.openxmlformats.org/officeDocument/2006/relationships/oleObject" Target="../embeddings/oleObject2.bin"/><Relationship Id="rId4" Type="http://schemas.openxmlformats.org/officeDocument/2006/relationships/hyperlink" Target="https://www.opennetworking.org/images/stories/downloads/sdn-resources/technical-reports/UML_Modeling_Guidelines_Version_1-1.pdf"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docbox.etsi.org/isg/nfv/open/Drafts/IFA015_NFV_Information_Model/NFV-IFA015v010.zip" TargetMode="Externa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Microsoft_Word_Document3.docx"/><Relationship Id="rId5" Type="http://schemas.openxmlformats.org/officeDocument/2006/relationships/oleObject" Target="../embeddings/oleObject3.bin"/><Relationship Id="rId4" Type="http://schemas.openxmlformats.org/officeDocument/2006/relationships/hyperlink" Target="https://www.opennetworking.org/images/stories/downloads/sdn-resources/technical-reports/Papyrus_Guidelines_1.1-1.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1.png"/><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ommunity.opensourcesdn.org/wg/EAGLE/dashboard"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819400"/>
            <a:ext cx="10972800" cy="476250"/>
          </a:xfrm>
        </p:spPr>
        <p:txBody>
          <a:bodyPr/>
          <a:lstStyle/>
          <a:p>
            <a:r>
              <a:rPr lang="en-GB" dirty="0"/>
              <a:t>ONF presentations to ETSI NFV m-SDO IM/DM Workshop </a:t>
            </a:r>
            <a:r>
              <a:rPr lang="en-GB" dirty="0" smtClean="0"/>
              <a:t/>
            </a:r>
            <a:br>
              <a:rPr lang="en-GB" dirty="0" smtClean="0"/>
            </a:br>
            <a:r>
              <a:rPr lang="en-US" dirty="0" smtClean="0"/>
              <a:t>Proposal for way forward – Interconnecting ONF and NFV work</a:t>
            </a:r>
            <a:endParaRPr lang="en-US" dirty="0"/>
          </a:p>
        </p:txBody>
      </p:sp>
      <p:sp>
        <p:nvSpPr>
          <p:cNvPr id="6" name="Subtitle 5"/>
          <p:cNvSpPr>
            <a:spLocks noGrp="1"/>
          </p:cNvSpPr>
          <p:nvPr>
            <p:ph type="subTitle" idx="1"/>
          </p:nvPr>
        </p:nvSpPr>
        <p:spPr>
          <a:xfrm>
            <a:off x="457200" y="3810000"/>
            <a:ext cx="10698480" cy="304800"/>
          </a:xfrm>
        </p:spPr>
        <p:txBody>
          <a:bodyPr/>
          <a:lstStyle/>
          <a:p>
            <a:r>
              <a:rPr lang="en-GB" dirty="0" smtClean="0"/>
              <a:t>January 2016</a:t>
            </a:r>
          </a:p>
          <a:p>
            <a:r>
              <a:rPr lang="en-GB" dirty="0" smtClean="0"/>
              <a:t>Final version for </a:t>
            </a:r>
            <a:r>
              <a:rPr lang="en-GB" dirty="0" smtClean="0"/>
              <a:t>presentation (updated 20160113)</a:t>
            </a:r>
            <a:endParaRPr lang="en-GB" dirty="0"/>
          </a:p>
        </p:txBody>
      </p:sp>
    </p:spTree>
    <p:extLst>
      <p:ext uri="{BB962C8B-B14F-4D97-AF65-F5344CB8AC3E}">
        <p14:creationId xmlns:p14="http://schemas.microsoft.com/office/powerpoint/2010/main" val="1116927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Model development and interaction</a:t>
            </a:r>
            <a:endParaRPr lang="en-US" dirty="0"/>
          </a:p>
        </p:txBody>
      </p:sp>
      <p:sp>
        <p:nvSpPr>
          <p:cNvPr id="3" name="Content Placeholder 2"/>
          <p:cNvSpPr>
            <a:spLocks noGrp="1"/>
          </p:cNvSpPr>
          <p:nvPr>
            <p:ph idx="1"/>
          </p:nvPr>
        </p:nvSpPr>
        <p:spPr/>
        <p:txBody>
          <a:bodyPr>
            <a:normAutofit fontScale="85000" lnSpcReduction="10000"/>
          </a:bodyPr>
          <a:lstStyle/>
          <a:p>
            <a:r>
              <a:rPr lang="en-GB" dirty="0" smtClean="0"/>
              <a:t>Two distinct approaches</a:t>
            </a:r>
          </a:p>
          <a:p>
            <a:pPr lvl="1"/>
            <a:r>
              <a:rPr lang="en-GB" dirty="0" smtClean="0"/>
              <a:t>Peering of models in a federation where</a:t>
            </a:r>
          </a:p>
          <a:p>
            <a:pPr lvl="2"/>
            <a:r>
              <a:rPr lang="en-GB" dirty="0" smtClean="0"/>
              <a:t>There is no specific hierarchy and no overarching model</a:t>
            </a:r>
          </a:p>
          <a:p>
            <a:pPr lvl="2"/>
            <a:r>
              <a:rPr lang="en-GB" dirty="0" smtClean="0"/>
              <a:t>Work is done jointly by members of two or more bodies at touch-points </a:t>
            </a:r>
          </a:p>
          <a:p>
            <a:pPr lvl="3"/>
            <a:r>
              <a:rPr lang="en-GB" dirty="0" smtClean="0"/>
              <a:t>Where touch points become an overlap a new domain of work is created with clear ownership</a:t>
            </a:r>
          </a:p>
          <a:p>
            <a:pPr lvl="1"/>
            <a:r>
              <a:rPr lang="en-GB" dirty="0" smtClean="0"/>
              <a:t>Hierarchy of models with an umbrella where</a:t>
            </a:r>
          </a:p>
          <a:p>
            <a:pPr lvl="2"/>
            <a:r>
              <a:rPr lang="en-GB" dirty="0" smtClean="0"/>
              <a:t>The umbrella model provides a light weight representation of relationships between models</a:t>
            </a:r>
          </a:p>
          <a:p>
            <a:pPr lvl="2"/>
            <a:r>
              <a:rPr lang="en-GB" dirty="0" smtClean="0"/>
              <a:t>The umbrella may stay as a light weight form or may deepen to become a core model for all domains and where that umbrella model is enriched as models converge</a:t>
            </a:r>
          </a:p>
          <a:p>
            <a:r>
              <a:rPr lang="en-GB" dirty="0" smtClean="0"/>
              <a:t>An umbrella model approach was used between 3GPP and TM Forum</a:t>
            </a:r>
          </a:p>
          <a:p>
            <a:pPr lvl="1"/>
            <a:r>
              <a:rPr lang="en-GB" dirty="0" smtClean="0"/>
              <a:t>The specific approach had challenges with ownership and the need for detailed re-approval of work in the participating bodies</a:t>
            </a:r>
          </a:p>
          <a:p>
            <a:r>
              <a:rPr lang="en-GB" dirty="0" smtClean="0"/>
              <a:t>It is proposed that a distributed federation of peer domain focus activities be the approach rather than a shared umbrella (hierarchy)</a:t>
            </a:r>
          </a:p>
          <a:p>
            <a:pPr lvl="1"/>
            <a:r>
              <a:rPr lang="en-GB" dirty="0" smtClean="0"/>
              <a:t>Each domain focus has clear ownership</a:t>
            </a:r>
          </a:p>
          <a:p>
            <a:pPr lvl="1"/>
            <a:r>
              <a:rPr lang="en-GB" dirty="0" smtClean="0"/>
              <a:t>Convergence leads to new arrangements of domain </a:t>
            </a:r>
            <a:r>
              <a:rPr lang="en-GB" dirty="0" err="1" smtClean="0"/>
              <a:t>focusses</a:t>
            </a:r>
            <a:endParaRPr lang="en-GB" dirty="0" smtClean="0"/>
          </a:p>
          <a:p>
            <a:pPr lvl="1"/>
            <a:r>
              <a:rPr lang="en-GB" dirty="0" smtClean="0"/>
              <a:t>As the approach matures some domains may have very broad influence (covering patterns </a:t>
            </a:r>
            <a:r>
              <a:rPr lang="en-GB" dirty="0" err="1" smtClean="0"/>
              <a:t>etc</a:t>
            </a:r>
            <a:r>
              <a:rPr lang="en-GB" dirty="0" smtClean="0"/>
              <a:t>)</a:t>
            </a:r>
          </a:p>
        </p:txBody>
      </p:sp>
      <p:sp>
        <p:nvSpPr>
          <p:cNvPr id="5" name="Slide Number Placeholder 4"/>
          <p:cNvSpPr>
            <a:spLocks noGrp="1"/>
          </p:cNvSpPr>
          <p:nvPr>
            <p:ph type="sldNum" sz="quarter" idx="12"/>
          </p:nvPr>
        </p:nvSpPr>
        <p:spPr/>
        <p:txBody>
          <a:bodyPr/>
          <a:lstStyle/>
          <a:p>
            <a:fld id="{BBABCA9C-0EDA-419C-B0C5-EAE473F385AB}" type="slidenum">
              <a:rPr lang="en-US" smtClean="0"/>
              <a:pPr/>
              <a:t>10</a:t>
            </a:fld>
            <a:endParaRPr lang="en-US"/>
          </a:p>
        </p:txBody>
      </p:sp>
    </p:spTree>
    <p:extLst>
      <p:ext uri="{BB962C8B-B14F-4D97-AF65-F5344CB8AC3E}">
        <p14:creationId xmlns:p14="http://schemas.microsoft.com/office/powerpoint/2010/main" val="405689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t>Responsibility partitioning and cooperative working</a:t>
            </a:r>
            <a:endParaRPr lang="en-US" dirty="0"/>
          </a:p>
        </p:txBody>
      </p:sp>
      <p:sp>
        <p:nvSpPr>
          <p:cNvPr id="3" name="Content Placeholder 2"/>
          <p:cNvSpPr>
            <a:spLocks noGrp="1"/>
          </p:cNvSpPr>
          <p:nvPr>
            <p:ph idx="1"/>
          </p:nvPr>
        </p:nvSpPr>
        <p:spPr/>
        <p:txBody>
          <a:bodyPr>
            <a:normAutofit fontScale="70000" lnSpcReduction="20000"/>
          </a:bodyPr>
          <a:lstStyle/>
          <a:p>
            <a:r>
              <a:rPr lang="en-GB" dirty="0" smtClean="0"/>
              <a:t>Position focuses (showing some bodies closely related to ONF work)</a:t>
            </a:r>
          </a:p>
          <a:p>
            <a:pPr lvl="1"/>
            <a:r>
              <a:rPr lang="en-GB" dirty="0" smtClean="0"/>
              <a:t>ONF: Forwarding (encapsulating Processing)</a:t>
            </a:r>
          </a:p>
          <a:p>
            <a:pPr lvl="2"/>
            <a:r>
              <a:rPr lang="en-GB" dirty="0" smtClean="0"/>
              <a:t>Simple processing (and complex processing with a simple emergent effect) is subsumed (e.g. packet discard)</a:t>
            </a:r>
          </a:p>
          <a:p>
            <a:pPr lvl="2"/>
            <a:r>
              <a:rPr lang="en-GB" dirty="0" smtClean="0"/>
              <a:t>Network lifecycle management and control</a:t>
            </a:r>
          </a:p>
          <a:p>
            <a:pPr marL="914400" lvl="2" indent="0">
              <a:buNone/>
            </a:pPr>
            <a:r>
              <a:rPr lang="en-GB" dirty="0" smtClean="0"/>
              <a:t>Note that it is intended that this be joint work by MEF, TMF and ONF (and ITU-T)</a:t>
            </a:r>
          </a:p>
          <a:p>
            <a:pPr lvl="1"/>
            <a:r>
              <a:rPr lang="en-GB" dirty="0" smtClean="0"/>
              <a:t>NFV: Processing (encapsulating Forwarding)</a:t>
            </a:r>
          </a:p>
          <a:p>
            <a:pPr lvl="2"/>
            <a:r>
              <a:rPr lang="en-GB" dirty="0" smtClean="0"/>
              <a:t>Simple Forwarding is subsumed (e.g. some local wiring)</a:t>
            </a:r>
          </a:p>
          <a:p>
            <a:pPr lvl="2"/>
            <a:r>
              <a:rPr lang="en-GB" dirty="0" smtClean="0"/>
              <a:t>VNF lifecycle management</a:t>
            </a:r>
          </a:p>
          <a:p>
            <a:pPr lvl="1"/>
            <a:r>
              <a:rPr lang="en-GB" dirty="0" smtClean="0"/>
              <a:t>MEF: Ethernet specific services and operations, general service specification</a:t>
            </a:r>
          </a:p>
          <a:p>
            <a:pPr lvl="1"/>
            <a:r>
              <a:rPr lang="en-GB" dirty="0" smtClean="0"/>
              <a:t>TMF: Operations practices (FMO (Future Mode of Operation) and MCC) and business operations models</a:t>
            </a:r>
          </a:p>
          <a:p>
            <a:pPr lvl="1"/>
            <a:r>
              <a:rPr lang="en-GB" dirty="0" smtClean="0"/>
              <a:t>ITU-T: Network technology specific models (OTN, Ethernet, MPLS-TP </a:t>
            </a:r>
            <a:r>
              <a:rPr lang="en-GB" dirty="0" err="1" smtClean="0"/>
              <a:t>etc</a:t>
            </a:r>
            <a:r>
              <a:rPr lang="en-GB" dirty="0" smtClean="0"/>
              <a:t>)</a:t>
            </a:r>
          </a:p>
          <a:p>
            <a:r>
              <a:rPr lang="en-GB" dirty="0" smtClean="0"/>
              <a:t>Other potential position focus considerations</a:t>
            </a:r>
          </a:p>
          <a:p>
            <a:pPr lvl="1"/>
            <a:r>
              <a:rPr lang="en-GB" dirty="0"/>
              <a:t>OCC: Interconnect above L2 (note that ONF Information Model team has had little exposure to OCC work to date</a:t>
            </a:r>
            <a:r>
              <a:rPr lang="en-GB" dirty="0" smtClean="0"/>
              <a:t>)</a:t>
            </a:r>
          </a:p>
          <a:p>
            <a:pPr lvl="1"/>
            <a:r>
              <a:rPr lang="en-GB" dirty="0" smtClean="0"/>
              <a:t>… (this needs to be worked further as a result of the meeting)</a:t>
            </a:r>
            <a:endParaRPr lang="en-GB" dirty="0"/>
          </a:p>
          <a:p>
            <a:r>
              <a:rPr lang="en-GB" dirty="0" smtClean="0"/>
              <a:t>Generalizable items that may warrant their own focus (work is underway in ONF on each item below)</a:t>
            </a:r>
          </a:p>
          <a:p>
            <a:pPr lvl="1"/>
            <a:r>
              <a:rPr lang="en-GB" dirty="0" smtClean="0"/>
              <a:t>Complex Functional Component (i.e. anything that is a complex emergent function such as a word processor)</a:t>
            </a:r>
          </a:p>
          <a:p>
            <a:pPr lvl="1"/>
            <a:r>
              <a:rPr lang="en-GB" dirty="0" smtClean="0"/>
              <a:t>Physical Component (i.e. that can be measured with a ruler)</a:t>
            </a:r>
          </a:p>
          <a:p>
            <a:pPr lvl="1"/>
            <a:r>
              <a:rPr lang="en-GB" dirty="0" smtClean="0"/>
              <a:t>Management-Control</a:t>
            </a:r>
          </a:p>
          <a:p>
            <a:pPr lvl="1"/>
            <a:r>
              <a:rPr lang="en-GB" dirty="0" smtClean="0"/>
              <a:t>Specifications and specification pattern</a:t>
            </a:r>
          </a:p>
          <a:p>
            <a:r>
              <a:rPr lang="en-GB" dirty="0" smtClean="0"/>
              <a:t>Related… Architecture needs to be converged between ONF, TMF, MEF, ITU-T, NFV</a:t>
            </a:r>
            <a:r>
              <a:rPr lang="en-GB" dirty="0"/>
              <a:t> </a:t>
            </a:r>
            <a:r>
              <a:rPr lang="en-GB" dirty="0" err="1" smtClean="0"/>
              <a:t>etc</a:t>
            </a:r>
            <a:endParaRPr lang="en-GB" dirty="0" smtClean="0"/>
          </a:p>
          <a:p>
            <a:pPr lvl="1"/>
            <a:r>
              <a:rPr lang="en-GB" dirty="0" smtClean="0"/>
              <a:t>Proposal: A recursive, component-system pattern based architecture</a:t>
            </a:r>
          </a:p>
          <a:p>
            <a:pPr lvl="1"/>
            <a:r>
              <a:rPr lang="en-GB" dirty="0" smtClean="0"/>
              <a:t>Note that convergence of architecture will point to deeper convergence of the information models and improvement in joint working </a:t>
            </a:r>
          </a:p>
        </p:txBody>
      </p:sp>
      <p:sp>
        <p:nvSpPr>
          <p:cNvPr id="4" name="Slide Number Placeholder 4"/>
          <p:cNvSpPr>
            <a:spLocks noGrp="1"/>
          </p:cNvSpPr>
          <p:nvPr>
            <p:ph type="sldNum" sz="quarter" idx="12"/>
          </p:nvPr>
        </p:nvSpPr>
        <p:spPr>
          <a:xfrm>
            <a:off x="4556760" y="6356369"/>
            <a:ext cx="2773680" cy="365125"/>
          </a:xfrm>
        </p:spPr>
        <p:txBody>
          <a:bodyPr/>
          <a:lstStyle/>
          <a:p>
            <a:fld id="{BBABCA9C-0EDA-419C-B0C5-EAE473F385AB}" type="slidenum">
              <a:rPr lang="en-US" smtClean="0"/>
              <a:pPr/>
              <a:t>11</a:t>
            </a:fld>
            <a:endParaRPr lang="en-US"/>
          </a:p>
        </p:txBody>
      </p:sp>
    </p:spTree>
    <p:extLst>
      <p:ext uri="{BB962C8B-B14F-4D97-AF65-F5344CB8AC3E}">
        <p14:creationId xmlns:p14="http://schemas.microsoft.com/office/powerpoint/2010/main" val="328195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9" end="19"/>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xEl>
                                              <p:pRg st="20" end="20"/>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Control </a:t>
            </a:r>
            <a:r>
              <a:rPr lang="en-GB" dirty="0"/>
              <a:t>m</a:t>
            </a:r>
            <a:r>
              <a:rPr lang="en-GB" dirty="0" smtClean="0"/>
              <a:t>odel </a:t>
            </a:r>
            <a:r>
              <a:rPr lang="en-GB" dirty="0"/>
              <a:t>i</a:t>
            </a:r>
            <a:r>
              <a:rPr lang="en-GB" dirty="0" smtClean="0"/>
              <a:t>nterrelationships</a:t>
            </a:r>
            <a:endParaRPr lang="en-US" dirty="0"/>
          </a:p>
        </p:txBody>
      </p:sp>
      <p:sp>
        <p:nvSpPr>
          <p:cNvPr id="3" name="Content Placeholder 2"/>
          <p:cNvSpPr>
            <a:spLocks noGrp="1"/>
          </p:cNvSpPr>
          <p:nvPr>
            <p:ph idx="1"/>
          </p:nvPr>
        </p:nvSpPr>
        <p:spPr/>
        <p:txBody>
          <a:bodyPr>
            <a:normAutofit fontScale="85000" lnSpcReduction="10000"/>
          </a:bodyPr>
          <a:lstStyle/>
          <a:p>
            <a:r>
              <a:rPr lang="en-GB" dirty="0" smtClean="0"/>
              <a:t>The traditional network element is a hybrid of physical, functional, control scope/view and control access considerations</a:t>
            </a:r>
          </a:p>
          <a:p>
            <a:pPr lvl="1"/>
            <a:r>
              <a:rPr lang="en-GB" dirty="0" smtClean="0"/>
              <a:t>There are many issues with the current form</a:t>
            </a:r>
          </a:p>
          <a:p>
            <a:pPr lvl="1"/>
            <a:r>
              <a:rPr lang="en-GB" dirty="0" smtClean="0"/>
              <a:t>Separation of concerns brings clarity</a:t>
            </a:r>
          </a:p>
          <a:p>
            <a:pPr lvl="1"/>
            <a:r>
              <a:rPr lang="en-GB" dirty="0" smtClean="0"/>
              <a:t>Functional aspects are essentially virtual within the physical boundary</a:t>
            </a:r>
          </a:p>
          <a:p>
            <a:pPr lvl="1"/>
            <a:r>
              <a:rPr lang="en-GB" dirty="0" smtClean="0"/>
              <a:t>Control scope/view and control aspects are common with all other controller/manager entities</a:t>
            </a:r>
          </a:p>
          <a:p>
            <a:r>
              <a:rPr lang="en-GB" dirty="0" smtClean="0"/>
              <a:t>There would appear to be a generalized form of control scope/view/access model that applies to all cases of management-control</a:t>
            </a:r>
          </a:p>
          <a:p>
            <a:pPr lvl="1"/>
            <a:r>
              <a:rPr lang="en-GB" dirty="0" smtClean="0"/>
              <a:t>This model </a:t>
            </a:r>
            <a:r>
              <a:rPr lang="en-GB" dirty="0" err="1" smtClean="0"/>
              <a:t>recurses</a:t>
            </a:r>
            <a:r>
              <a:rPr lang="en-GB" dirty="0" smtClean="0"/>
              <a:t> through layers of management-control</a:t>
            </a:r>
          </a:p>
          <a:p>
            <a:r>
              <a:rPr lang="en-GB" dirty="0" smtClean="0"/>
              <a:t>Management is control (consider Management Control Continuum (MCC))</a:t>
            </a:r>
          </a:p>
          <a:p>
            <a:pPr lvl="1"/>
            <a:r>
              <a:rPr lang="en-GB" dirty="0" smtClean="0"/>
              <a:t>We </a:t>
            </a:r>
            <a:r>
              <a:rPr lang="en-GB" dirty="0"/>
              <a:t>should have the same patterns for </a:t>
            </a:r>
            <a:r>
              <a:rPr lang="en-GB" dirty="0" smtClean="0"/>
              <a:t>management/control/orchestration at all levels of abstraction</a:t>
            </a:r>
            <a:endParaRPr lang="en-GB" dirty="0"/>
          </a:p>
          <a:p>
            <a:pPr lvl="1"/>
            <a:r>
              <a:rPr lang="en-GB" dirty="0"/>
              <a:t>There is an opportunity to develop vision in this space and to work to eliminate historic </a:t>
            </a:r>
            <a:r>
              <a:rPr lang="en-GB" dirty="0" smtClean="0"/>
              <a:t>problematic practices</a:t>
            </a:r>
            <a:endParaRPr lang="en-GB" dirty="0"/>
          </a:p>
          <a:p>
            <a:pPr lvl="1"/>
            <a:r>
              <a:rPr lang="en-GB" dirty="0"/>
              <a:t>This should be collaborative across all </a:t>
            </a:r>
            <a:r>
              <a:rPr lang="en-GB" dirty="0" smtClean="0"/>
              <a:t>bodies</a:t>
            </a:r>
          </a:p>
          <a:p>
            <a:r>
              <a:rPr lang="en-GB" dirty="0" smtClean="0"/>
              <a:t>Work is proceeding in the ONF on a generalized control model to apply to the controller and the Network Element</a:t>
            </a:r>
          </a:p>
          <a:p>
            <a:pPr lvl="1"/>
            <a:r>
              <a:rPr lang="en-GB" dirty="0" smtClean="0"/>
              <a:t>There may be an opportunity for closer working with ETSI NFV in this area</a:t>
            </a:r>
          </a:p>
          <a:p>
            <a:r>
              <a:rPr lang="en-GB" dirty="0" smtClean="0"/>
              <a:t>Propose that current modelling work be shared with a view to alignment </a:t>
            </a:r>
            <a:r>
              <a:rPr lang="en-GB" dirty="0" err="1" smtClean="0"/>
              <a:t>etc</a:t>
            </a:r>
            <a:endParaRPr lang="en-US" dirty="0"/>
          </a:p>
        </p:txBody>
      </p:sp>
      <p:sp>
        <p:nvSpPr>
          <p:cNvPr id="5" name="Slide Number Placeholder 4"/>
          <p:cNvSpPr>
            <a:spLocks noGrp="1"/>
          </p:cNvSpPr>
          <p:nvPr>
            <p:ph type="sldNum" sz="quarter" idx="12"/>
          </p:nvPr>
        </p:nvSpPr>
        <p:spPr/>
        <p:txBody>
          <a:bodyPr/>
          <a:lstStyle/>
          <a:p>
            <a:fld id="{BBABCA9C-0EDA-419C-B0C5-EAE473F385AB}" type="slidenum">
              <a:rPr lang="en-US" smtClean="0"/>
              <a:pPr/>
              <a:t>12</a:t>
            </a:fld>
            <a:endParaRPr lang="en-US"/>
          </a:p>
        </p:txBody>
      </p:sp>
    </p:spTree>
    <p:extLst>
      <p:ext uri="{BB962C8B-B14F-4D97-AF65-F5344CB8AC3E}">
        <p14:creationId xmlns:p14="http://schemas.microsoft.com/office/powerpoint/2010/main" val="281886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Sharing patterns</a:t>
            </a:r>
            <a:endParaRPr lang="en-US" dirty="0"/>
          </a:p>
        </p:txBody>
      </p:sp>
      <p:sp>
        <p:nvSpPr>
          <p:cNvPr id="3" name="Content Placeholder 2"/>
          <p:cNvSpPr>
            <a:spLocks noGrp="1"/>
          </p:cNvSpPr>
          <p:nvPr>
            <p:ph idx="1"/>
          </p:nvPr>
        </p:nvSpPr>
        <p:spPr/>
        <p:txBody>
          <a:bodyPr/>
          <a:lstStyle/>
          <a:p>
            <a:pPr marL="0" indent="0">
              <a:buNone/>
            </a:pPr>
            <a:r>
              <a:rPr lang="en-GB" dirty="0" smtClean="0"/>
              <a:t>We should align on common patterns that are generally advantageous:</a:t>
            </a:r>
          </a:p>
          <a:p>
            <a:r>
              <a:rPr lang="en-GB" dirty="0" smtClean="0"/>
              <a:t>Use TMF TR-215 liaised to ONF and provided by TMF to ETSI-NFV for the meeting</a:t>
            </a:r>
          </a:p>
          <a:p>
            <a:pPr lvl="1"/>
            <a:r>
              <a:rPr lang="en-GB" dirty="0" err="1" smtClean="0"/>
              <a:t>Hypergraph</a:t>
            </a:r>
            <a:r>
              <a:rPr lang="en-GB" dirty="0" smtClean="0"/>
              <a:t>: A graph with multi-pointed edges (</a:t>
            </a:r>
            <a:r>
              <a:rPr lang="en-GB" dirty="0" err="1" smtClean="0"/>
              <a:t>hyperedge</a:t>
            </a:r>
            <a:r>
              <a:rPr lang="en-GB" dirty="0" smtClean="0"/>
              <a:t>)</a:t>
            </a:r>
            <a:endParaRPr lang="en-GB" dirty="0"/>
          </a:p>
          <a:p>
            <a:pPr lvl="1"/>
            <a:r>
              <a:rPr lang="en-GB" dirty="0" smtClean="0"/>
              <a:t>Component-System</a:t>
            </a:r>
          </a:p>
          <a:p>
            <a:pPr lvl="1"/>
            <a:r>
              <a:rPr lang="en-GB" dirty="0" smtClean="0"/>
              <a:t>Encapsulation (illustrated in Component-System and </a:t>
            </a:r>
            <a:r>
              <a:rPr lang="en-GB" dirty="0" err="1" smtClean="0"/>
              <a:t>Hypergraph</a:t>
            </a:r>
            <a:r>
              <a:rPr lang="en-GB" dirty="0" smtClean="0"/>
              <a:t>)</a:t>
            </a:r>
          </a:p>
          <a:p>
            <a:pPr lvl="1"/>
            <a:r>
              <a:rPr lang="en-GB" dirty="0" smtClean="0"/>
              <a:t>Transfer-Transform</a:t>
            </a:r>
          </a:p>
          <a:p>
            <a:r>
              <a:rPr lang="en-GB" dirty="0" smtClean="0"/>
              <a:t>Specification to constrain a model that exposes variety via conditional composition rather than inheritance</a:t>
            </a:r>
          </a:p>
          <a:p>
            <a:r>
              <a:rPr lang="en-GB" dirty="0" smtClean="0"/>
              <a:t>Recursive/nested control loops</a:t>
            </a:r>
          </a:p>
        </p:txBody>
      </p:sp>
      <p:sp>
        <p:nvSpPr>
          <p:cNvPr id="4" name="Slide Number Placeholder 3"/>
          <p:cNvSpPr>
            <a:spLocks noGrp="1"/>
          </p:cNvSpPr>
          <p:nvPr>
            <p:ph type="sldNum" sz="quarter" idx="12"/>
          </p:nvPr>
        </p:nvSpPr>
        <p:spPr>
          <a:xfrm>
            <a:off x="4556760" y="6356369"/>
            <a:ext cx="2773680" cy="365125"/>
          </a:xfrm>
        </p:spPr>
        <p:txBody>
          <a:bodyPr/>
          <a:lstStyle/>
          <a:p>
            <a:fld id="{BBABCA9C-0EDA-419C-B0C5-EAE473F385AB}" type="slidenum">
              <a:rPr lang="en-US" smtClean="0"/>
              <a:pPr/>
              <a:t>13</a:t>
            </a:fld>
            <a:endParaRPr lang="en-US"/>
          </a:p>
        </p:txBody>
      </p:sp>
    </p:spTree>
    <p:extLst>
      <p:ext uri="{BB962C8B-B14F-4D97-AF65-F5344CB8AC3E}">
        <p14:creationId xmlns:p14="http://schemas.microsoft.com/office/powerpoint/2010/main" val="115430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Notes on hyper-edge</a:t>
            </a:r>
            <a:endParaRPr lang="en-US" dirty="0"/>
          </a:p>
        </p:txBody>
      </p:sp>
      <p:sp>
        <p:nvSpPr>
          <p:cNvPr id="4" name="Slide Number Placeholder 3"/>
          <p:cNvSpPr>
            <a:spLocks noGrp="1"/>
          </p:cNvSpPr>
          <p:nvPr>
            <p:ph type="sldNum" sz="quarter" idx="12"/>
          </p:nvPr>
        </p:nvSpPr>
        <p:spPr/>
        <p:txBody>
          <a:bodyPr/>
          <a:lstStyle/>
          <a:p>
            <a:fld id="{BBABCA9C-0EDA-419C-B0C5-EAE473F385AB}" type="slidenum">
              <a:rPr lang="en-US" smtClean="0"/>
              <a:pPr/>
              <a:t>14</a:t>
            </a:fld>
            <a:endParaRPr lang="en-US"/>
          </a:p>
        </p:txBody>
      </p:sp>
      <p:sp>
        <p:nvSpPr>
          <p:cNvPr id="5" name="Rectangle 2"/>
          <p:cNvSpPr>
            <a:spLocks noChangeArrowheads="1"/>
          </p:cNvSpPr>
          <p:nvPr/>
        </p:nvSpPr>
        <p:spPr bwMode="auto">
          <a:xfrm>
            <a:off x="0" y="0"/>
            <a:ext cx="11887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733563361"/>
              </p:ext>
            </p:extLst>
          </p:nvPr>
        </p:nvGraphicFramePr>
        <p:xfrm>
          <a:off x="5657295" y="1676400"/>
          <a:ext cx="5994115" cy="4492431"/>
        </p:xfrm>
        <a:graphic>
          <a:graphicData uri="http://schemas.openxmlformats.org/presentationml/2006/ole">
            <mc:AlternateContent xmlns:mc="http://schemas.openxmlformats.org/markup-compatibility/2006">
              <mc:Choice xmlns:v="urn:schemas-microsoft-com:vml" Requires="v">
                <p:oleObj spid="_x0000_s4127" name="Slide" r:id="rId4" imgW="4514049" imgH="3384687" progId="PowerPoint.Slide.12">
                  <p:embed/>
                </p:oleObj>
              </mc:Choice>
              <mc:Fallback>
                <p:oleObj name="Slide" r:id="rId4" imgW="4514049" imgH="3384687" progId="PowerPoint.Slide.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7295" y="1676400"/>
                        <a:ext cx="5994115" cy="4492431"/>
                      </a:xfrm>
                      <a:prstGeom prst="rect">
                        <a:avLst/>
                      </a:prstGeom>
                      <a:noFill/>
                    </p:spPr>
                  </p:pic>
                </p:oleObj>
              </mc:Fallback>
            </mc:AlternateContent>
          </a:graphicData>
        </a:graphic>
      </p:graphicFrame>
      <p:pic>
        <p:nvPicPr>
          <p:cNvPr id="7" name="Picture 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5210" y="914400"/>
            <a:ext cx="5569789" cy="4177342"/>
          </a:xfrm>
          <a:prstGeom prst="rect">
            <a:avLst/>
          </a:prstGeom>
          <a:noFill/>
          <a:ln>
            <a:noFill/>
          </a:ln>
        </p:spPr>
      </p:pic>
    </p:spTree>
    <p:extLst>
      <p:ext uri="{BB962C8B-B14F-4D97-AF65-F5344CB8AC3E}">
        <p14:creationId xmlns:p14="http://schemas.microsoft.com/office/powerpoint/2010/main" val="341386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Notes on System of components viewed as a component (animated)</a:t>
            </a:r>
            <a:r>
              <a:rPr lang="en-GB" dirty="0"/>
              <a:t/>
            </a:r>
            <a:br>
              <a:rPr lang="en-GB" dirty="0"/>
            </a:br>
            <a:endParaRPr lang="en-US" dirty="0"/>
          </a:p>
        </p:txBody>
      </p:sp>
      <p:grpSp>
        <p:nvGrpSpPr>
          <p:cNvPr id="77" name="Group 76"/>
          <p:cNvGrpSpPr/>
          <p:nvPr/>
        </p:nvGrpSpPr>
        <p:grpSpPr>
          <a:xfrm>
            <a:off x="2915816" y="1887457"/>
            <a:ext cx="1872208" cy="1872208"/>
            <a:chOff x="2915816" y="2231735"/>
            <a:chExt cx="1872208" cy="1872208"/>
          </a:xfrm>
        </p:grpSpPr>
        <p:sp>
          <p:nvSpPr>
            <p:cNvPr id="78" name="Rectangle 77"/>
            <p:cNvSpPr/>
            <p:nvPr/>
          </p:nvSpPr>
          <p:spPr>
            <a:xfrm>
              <a:off x="2915816" y="3059827"/>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79" name="Rectangle 78"/>
            <p:cNvSpPr/>
            <p:nvPr/>
          </p:nvSpPr>
          <p:spPr>
            <a:xfrm>
              <a:off x="4572000" y="3059827"/>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80" name="Rectangle 79"/>
            <p:cNvSpPr/>
            <p:nvPr/>
          </p:nvSpPr>
          <p:spPr>
            <a:xfrm>
              <a:off x="3743908" y="2231735"/>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81" name="Rectangle 80"/>
            <p:cNvSpPr/>
            <p:nvPr/>
          </p:nvSpPr>
          <p:spPr>
            <a:xfrm>
              <a:off x="3743908" y="3887919"/>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82" name="Oval 81"/>
            <p:cNvSpPr/>
            <p:nvPr/>
          </p:nvSpPr>
          <p:spPr>
            <a:xfrm>
              <a:off x="3383868" y="2699787"/>
              <a:ext cx="936104" cy="93610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1200" dirty="0" smtClean="0">
                  <a:solidFill>
                    <a:schemeClr val="tx1"/>
                  </a:solidFill>
                </a:rPr>
                <a:t>Function</a:t>
              </a:r>
              <a:endParaRPr lang="en-US" sz="1200" dirty="0">
                <a:solidFill>
                  <a:schemeClr val="tx1"/>
                </a:solidFill>
              </a:endParaRPr>
            </a:p>
          </p:txBody>
        </p:sp>
        <p:cxnSp>
          <p:nvCxnSpPr>
            <p:cNvPr id="84" name="Straight Connector 83"/>
            <p:cNvCxnSpPr>
              <a:stCxn id="82" idx="0"/>
              <a:endCxn id="80" idx="2"/>
            </p:cNvCxnSpPr>
            <p:nvPr/>
          </p:nvCxnSpPr>
          <p:spPr>
            <a:xfrm flipV="1">
              <a:off x="3851920" y="2447759"/>
              <a:ext cx="0" cy="252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82" idx="6"/>
              <a:endCxn id="79" idx="1"/>
            </p:cNvCxnSpPr>
            <p:nvPr/>
          </p:nvCxnSpPr>
          <p:spPr>
            <a:xfrm>
              <a:off x="4319972" y="3167839"/>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82" idx="4"/>
              <a:endCxn id="81" idx="0"/>
            </p:cNvCxnSpPr>
            <p:nvPr/>
          </p:nvCxnSpPr>
          <p:spPr>
            <a:xfrm>
              <a:off x="3851920" y="3635891"/>
              <a:ext cx="0" cy="252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82" idx="2"/>
              <a:endCxn id="78" idx="3"/>
            </p:cNvCxnSpPr>
            <p:nvPr/>
          </p:nvCxnSpPr>
          <p:spPr>
            <a:xfrm flipH="1">
              <a:off x="3131840" y="3167839"/>
              <a:ext cx="252028" cy="0"/>
            </a:xfrm>
            <a:prstGeom prst="line">
              <a:avLst/>
            </a:prstGeom>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3023828" y="2339747"/>
              <a:ext cx="1656184" cy="1656184"/>
            </a:xfrm>
            <a:prstGeom prst="rect">
              <a:avLst/>
            </a:prstGeom>
            <a:solidFill>
              <a:srgbClr val="C0C0C0">
                <a:alpha val="61176"/>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grpSp>
        <p:nvGrpSpPr>
          <p:cNvPr id="89" name="Group 88"/>
          <p:cNvGrpSpPr/>
          <p:nvPr/>
        </p:nvGrpSpPr>
        <p:grpSpPr>
          <a:xfrm>
            <a:off x="647565" y="1098811"/>
            <a:ext cx="1872208" cy="1872208"/>
            <a:chOff x="647565" y="1443089"/>
            <a:chExt cx="1872208" cy="1872208"/>
          </a:xfrm>
        </p:grpSpPr>
        <p:sp>
          <p:nvSpPr>
            <p:cNvPr id="90" name="Rectangle 89"/>
            <p:cNvSpPr/>
            <p:nvPr/>
          </p:nvSpPr>
          <p:spPr>
            <a:xfrm>
              <a:off x="647565" y="2271181"/>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1" name="Rectangle 90"/>
            <p:cNvSpPr/>
            <p:nvPr/>
          </p:nvSpPr>
          <p:spPr>
            <a:xfrm>
              <a:off x="2303749" y="2271181"/>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2" name="Rectangle 91"/>
            <p:cNvSpPr/>
            <p:nvPr/>
          </p:nvSpPr>
          <p:spPr>
            <a:xfrm>
              <a:off x="1475657" y="1443089"/>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3" name="Rectangle 92"/>
            <p:cNvSpPr/>
            <p:nvPr/>
          </p:nvSpPr>
          <p:spPr>
            <a:xfrm>
              <a:off x="1475657" y="3099273"/>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4" name="Oval 93"/>
            <p:cNvSpPr/>
            <p:nvPr/>
          </p:nvSpPr>
          <p:spPr>
            <a:xfrm>
              <a:off x="1115617" y="1911141"/>
              <a:ext cx="936104" cy="93610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1200" dirty="0" smtClean="0">
                  <a:solidFill>
                    <a:schemeClr val="tx1"/>
                  </a:solidFill>
                </a:rPr>
                <a:t>Function</a:t>
              </a:r>
              <a:endParaRPr lang="en-US" sz="1200" dirty="0">
                <a:solidFill>
                  <a:schemeClr val="tx1"/>
                </a:solidFill>
              </a:endParaRPr>
            </a:p>
          </p:txBody>
        </p:sp>
        <p:cxnSp>
          <p:nvCxnSpPr>
            <p:cNvPr id="95" name="Straight Connector 94"/>
            <p:cNvCxnSpPr>
              <a:stCxn id="94" idx="0"/>
              <a:endCxn id="92" idx="2"/>
            </p:cNvCxnSpPr>
            <p:nvPr/>
          </p:nvCxnSpPr>
          <p:spPr>
            <a:xfrm flipV="1">
              <a:off x="1583669" y="1659113"/>
              <a:ext cx="0" cy="252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94" idx="6"/>
              <a:endCxn id="91" idx="1"/>
            </p:cNvCxnSpPr>
            <p:nvPr/>
          </p:nvCxnSpPr>
          <p:spPr>
            <a:xfrm>
              <a:off x="2051721" y="2379193"/>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94" idx="4"/>
              <a:endCxn id="93" idx="0"/>
            </p:cNvCxnSpPr>
            <p:nvPr/>
          </p:nvCxnSpPr>
          <p:spPr>
            <a:xfrm>
              <a:off x="1583669" y="2847245"/>
              <a:ext cx="0" cy="252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94" idx="2"/>
              <a:endCxn id="90" idx="3"/>
            </p:cNvCxnSpPr>
            <p:nvPr/>
          </p:nvCxnSpPr>
          <p:spPr>
            <a:xfrm flipH="1">
              <a:off x="863589" y="2379193"/>
              <a:ext cx="252028" cy="0"/>
            </a:xfrm>
            <a:prstGeom prst="line">
              <a:avLst/>
            </a:prstGeom>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755577" y="1551101"/>
              <a:ext cx="1656184" cy="1656184"/>
            </a:xfrm>
            <a:prstGeom prst="rect">
              <a:avLst/>
            </a:prstGeom>
            <a:solidFill>
              <a:srgbClr val="C0C0C0">
                <a:alpha val="61176"/>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grpSp>
        <p:nvGrpSpPr>
          <p:cNvPr id="100" name="Group 99"/>
          <p:cNvGrpSpPr/>
          <p:nvPr/>
        </p:nvGrpSpPr>
        <p:grpSpPr>
          <a:xfrm>
            <a:off x="1367645" y="3876810"/>
            <a:ext cx="1872208" cy="1872208"/>
            <a:chOff x="1367645" y="4221088"/>
            <a:chExt cx="1872208" cy="1872208"/>
          </a:xfrm>
        </p:grpSpPr>
        <p:sp>
          <p:nvSpPr>
            <p:cNvPr id="101" name="Rectangle 100"/>
            <p:cNvSpPr/>
            <p:nvPr/>
          </p:nvSpPr>
          <p:spPr>
            <a:xfrm>
              <a:off x="1367645" y="5049180"/>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02" name="Rectangle 101"/>
            <p:cNvSpPr/>
            <p:nvPr/>
          </p:nvSpPr>
          <p:spPr>
            <a:xfrm>
              <a:off x="3023829" y="5049180"/>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03" name="Rectangle 102"/>
            <p:cNvSpPr/>
            <p:nvPr/>
          </p:nvSpPr>
          <p:spPr>
            <a:xfrm>
              <a:off x="2195737" y="4221088"/>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04" name="Rectangle 103"/>
            <p:cNvSpPr/>
            <p:nvPr/>
          </p:nvSpPr>
          <p:spPr>
            <a:xfrm>
              <a:off x="2195737" y="5877272"/>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05" name="Oval 104"/>
            <p:cNvSpPr/>
            <p:nvPr/>
          </p:nvSpPr>
          <p:spPr>
            <a:xfrm>
              <a:off x="1835697" y="4689140"/>
              <a:ext cx="936104" cy="93610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1200" dirty="0" smtClean="0">
                  <a:solidFill>
                    <a:schemeClr val="tx1"/>
                  </a:solidFill>
                </a:rPr>
                <a:t>Function</a:t>
              </a:r>
              <a:endParaRPr lang="en-US" sz="1200" dirty="0">
                <a:solidFill>
                  <a:schemeClr val="tx1"/>
                </a:solidFill>
              </a:endParaRPr>
            </a:p>
          </p:txBody>
        </p:sp>
        <p:cxnSp>
          <p:nvCxnSpPr>
            <p:cNvPr id="106" name="Straight Connector 105"/>
            <p:cNvCxnSpPr>
              <a:stCxn id="105" idx="0"/>
              <a:endCxn id="103" idx="2"/>
            </p:cNvCxnSpPr>
            <p:nvPr/>
          </p:nvCxnSpPr>
          <p:spPr>
            <a:xfrm flipV="1">
              <a:off x="2303749" y="4437112"/>
              <a:ext cx="0" cy="252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05" idx="6"/>
              <a:endCxn id="102" idx="1"/>
            </p:cNvCxnSpPr>
            <p:nvPr/>
          </p:nvCxnSpPr>
          <p:spPr>
            <a:xfrm>
              <a:off x="2771801" y="5157192"/>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05" idx="4"/>
              <a:endCxn id="104" idx="0"/>
            </p:cNvCxnSpPr>
            <p:nvPr/>
          </p:nvCxnSpPr>
          <p:spPr>
            <a:xfrm>
              <a:off x="2303749" y="5625244"/>
              <a:ext cx="0" cy="252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5" idx="2"/>
              <a:endCxn id="101" idx="3"/>
            </p:cNvCxnSpPr>
            <p:nvPr/>
          </p:nvCxnSpPr>
          <p:spPr>
            <a:xfrm flipH="1">
              <a:off x="1583669" y="5157192"/>
              <a:ext cx="252028" cy="0"/>
            </a:xfrm>
            <a:prstGeom prst="line">
              <a:avLst/>
            </a:prstGeom>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1475657" y="4329100"/>
              <a:ext cx="1656184" cy="1656184"/>
            </a:xfrm>
            <a:prstGeom prst="rect">
              <a:avLst/>
            </a:prstGeom>
            <a:solidFill>
              <a:srgbClr val="C0C0C0">
                <a:alpha val="61176"/>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grpSp>
        <p:nvGrpSpPr>
          <p:cNvPr id="116" name="Group 115"/>
          <p:cNvGrpSpPr/>
          <p:nvPr/>
        </p:nvGrpSpPr>
        <p:grpSpPr>
          <a:xfrm>
            <a:off x="4211960" y="4200846"/>
            <a:ext cx="1872208" cy="1872208"/>
            <a:chOff x="4211960" y="4545124"/>
            <a:chExt cx="1872208" cy="1872208"/>
          </a:xfrm>
        </p:grpSpPr>
        <p:sp>
          <p:nvSpPr>
            <p:cNvPr id="117" name="Rectangle 116"/>
            <p:cNvSpPr/>
            <p:nvPr/>
          </p:nvSpPr>
          <p:spPr>
            <a:xfrm>
              <a:off x="4211960" y="5373216"/>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18" name="Rectangle 117"/>
            <p:cNvSpPr/>
            <p:nvPr/>
          </p:nvSpPr>
          <p:spPr>
            <a:xfrm>
              <a:off x="5868144" y="5373216"/>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19" name="Rectangle 118"/>
            <p:cNvSpPr/>
            <p:nvPr/>
          </p:nvSpPr>
          <p:spPr>
            <a:xfrm>
              <a:off x="5040052" y="4545124"/>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0" name="Rectangle 119"/>
            <p:cNvSpPr/>
            <p:nvPr/>
          </p:nvSpPr>
          <p:spPr>
            <a:xfrm>
              <a:off x="5040052" y="6201308"/>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1" name="Oval 120"/>
            <p:cNvSpPr/>
            <p:nvPr/>
          </p:nvSpPr>
          <p:spPr>
            <a:xfrm>
              <a:off x="4680012" y="5013176"/>
              <a:ext cx="936104" cy="93610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1200" dirty="0" smtClean="0">
                  <a:solidFill>
                    <a:schemeClr val="tx1"/>
                  </a:solidFill>
                </a:rPr>
                <a:t>Function</a:t>
              </a:r>
              <a:endParaRPr lang="en-US" sz="1200" dirty="0">
                <a:solidFill>
                  <a:schemeClr val="tx1"/>
                </a:solidFill>
              </a:endParaRPr>
            </a:p>
          </p:txBody>
        </p:sp>
        <p:cxnSp>
          <p:nvCxnSpPr>
            <p:cNvPr id="122" name="Straight Connector 121"/>
            <p:cNvCxnSpPr>
              <a:stCxn id="121" idx="0"/>
              <a:endCxn id="119" idx="2"/>
            </p:cNvCxnSpPr>
            <p:nvPr/>
          </p:nvCxnSpPr>
          <p:spPr>
            <a:xfrm flipV="1">
              <a:off x="5148064" y="4761148"/>
              <a:ext cx="0" cy="252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21" idx="6"/>
              <a:endCxn id="118" idx="1"/>
            </p:cNvCxnSpPr>
            <p:nvPr/>
          </p:nvCxnSpPr>
          <p:spPr>
            <a:xfrm>
              <a:off x="5616116" y="5481228"/>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21" idx="4"/>
              <a:endCxn id="120" idx="0"/>
            </p:cNvCxnSpPr>
            <p:nvPr/>
          </p:nvCxnSpPr>
          <p:spPr>
            <a:xfrm>
              <a:off x="5148064" y="5949280"/>
              <a:ext cx="0" cy="252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21" idx="2"/>
              <a:endCxn id="117" idx="3"/>
            </p:cNvCxnSpPr>
            <p:nvPr/>
          </p:nvCxnSpPr>
          <p:spPr>
            <a:xfrm flipH="1">
              <a:off x="4427984" y="5481228"/>
              <a:ext cx="252028" cy="0"/>
            </a:xfrm>
            <a:prstGeom prst="line">
              <a:avLst/>
            </a:prstGeom>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4319972" y="4653136"/>
              <a:ext cx="1656184" cy="1656184"/>
            </a:xfrm>
            <a:prstGeom prst="rect">
              <a:avLst/>
            </a:prstGeom>
            <a:solidFill>
              <a:srgbClr val="C0C0C0">
                <a:alpha val="61176"/>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grpSp>
        <p:nvGrpSpPr>
          <p:cNvPr id="127" name="Group 126"/>
          <p:cNvGrpSpPr/>
          <p:nvPr/>
        </p:nvGrpSpPr>
        <p:grpSpPr>
          <a:xfrm>
            <a:off x="1583669" y="1958715"/>
            <a:ext cx="3564395" cy="3102035"/>
            <a:chOff x="1583669" y="2302993"/>
            <a:chExt cx="3564395" cy="3102035"/>
          </a:xfrm>
        </p:grpSpPr>
        <p:cxnSp>
          <p:nvCxnSpPr>
            <p:cNvPr id="128" name="Straight Connector 127"/>
            <p:cNvCxnSpPr>
              <a:stCxn id="91" idx="3"/>
              <a:endCxn id="78" idx="1"/>
            </p:cNvCxnSpPr>
            <p:nvPr/>
          </p:nvCxnSpPr>
          <p:spPr>
            <a:xfrm>
              <a:off x="2519773" y="2302993"/>
              <a:ext cx="396043" cy="788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93" idx="2"/>
              <a:endCxn id="103" idx="0"/>
            </p:cNvCxnSpPr>
            <p:nvPr/>
          </p:nvCxnSpPr>
          <p:spPr>
            <a:xfrm>
              <a:off x="1583669" y="3239097"/>
              <a:ext cx="720080" cy="9057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102" idx="3"/>
              <a:endCxn id="117" idx="1"/>
            </p:cNvCxnSpPr>
            <p:nvPr/>
          </p:nvCxnSpPr>
          <p:spPr>
            <a:xfrm>
              <a:off x="3239853" y="5080992"/>
              <a:ext cx="972107" cy="324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81" idx="2"/>
              <a:endCxn id="119" idx="0"/>
            </p:cNvCxnSpPr>
            <p:nvPr/>
          </p:nvCxnSpPr>
          <p:spPr>
            <a:xfrm>
              <a:off x="3851920" y="4027743"/>
              <a:ext cx="1296144" cy="44118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6673197" y="2904702"/>
            <a:ext cx="2347142" cy="1872208"/>
            <a:chOff x="6660232" y="3248980"/>
            <a:chExt cx="2347142" cy="1872208"/>
          </a:xfrm>
        </p:grpSpPr>
        <p:sp>
          <p:nvSpPr>
            <p:cNvPr id="133" name="Rectangle 132"/>
            <p:cNvSpPr/>
            <p:nvPr/>
          </p:nvSpPr>
          <p:spPr>
            <a:xfrm>
              <a:off x="7243178" y="3356992"/>
              <a:ext cx="1656184" cy="1656184"/>
            </a:xfrm>
            <a:prstGeom prst="rect">
              <a:avLst/>
            </a:prstGeom>
            <a:solidFill>
              <a:srgbClr val="C0C0C0">
                <a:alpha val="61176"/>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34" name="Rectangle 133"/>
            <p:cNvSpPr/>
            <p:nvPr/>
          </p:nvSpPr>
          <p:spPr>
            <a:xfrm>
              <a:off x="7135166" y="3645024"/>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35" name="Rectangle 134"/>
            <p:cNvSpPr/>
            <p:nvPr/>
          </p:nvSpPr>
          <p:spPr>
            <a:xfrm>
              <a:off x="8791350" y="4437112"/>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36" name="Rectangle 135"/>
            <p:cNvSpPr/>
            <p:nvPr/>
          </p:nvSpPr>
          <p:spPr>
            <a:xfrm>
              <a:off x="8316416" y="3248980"/>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37" name="Rectangle 136"/>
            <p:cNvSpPr/>
            <p:nvPr/>
          </p:nvSpPr>
          <p:spPr>
            <a:xfrm>
              <a:off x="7596336" y="4905164"/>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38" name="Oval 137"/>
            <p:cNvSpPr/>
            <p:nvPr/>
          </p:nvSpPr>
          <p:spPr>
            <a:xfrm>
              <a:off x="7603218" y="3717032"/>
              <a:ext cx="936104" cy="936104"/>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1200" dirty="0" smtClean="0">
                  <a:solidFill>
                    <a:schemeClr val="tx1"/>
                  </a:solidFill>
                </a:rPr>
                <a:t>Function</a:t>
              </a:r>
              <a:endParaRPr lang="en-US" sz="1200" dirty="0">
                <a:solidFill>
                  <a:schemeClr val="tx1"/>
                </a:solidFill>
              </a:endParaRPr>
            </a:p>
          </p:txBody>
        </p:sp>
        <p:cxnSp>
          <p:nvCxnSpPr>
            <p:cNvPr id="139" name="Straight Connector 138"/>
            <p:cNvCxnSpPr>
              <a:stCxn id="138" idx="0"/>
              <a:endCxn id="136" idx="2"/>
            </p:cNvCxnSpPr>
            <p:nvPr/>
          </p:nvCxnSpPr>
          <p:spPr>
            <a:xfrm flipV="1">
              <a:off x="8071270" y="3465004"/>
              <a:ext cx="353158" cy="2520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38" idx="6"/>
              <a:endCxn id="135" idx="1"/>
            </p:cNvCxnSpPr>
            <p:nvPr/>
          </p:nvCxnSpPr>
          <p:spPr>
            <a:xfrm>
              <a:off x="8539322" y="4185084"/>
              <a:ext cx="252028" cy="3600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38" idx="4"/>
              <a:endCxn id="137" idx="0"/>
            </p:cNvCxnSpPr>
            <p:nvPr/>
          </p:nvCxnSpPr>
          <p:spPr>
            <a:xfrm flipH="1">
              <a:off x="7704348" y="4653136"/>
              <a:ext cx="366922" cy="2520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38" idx="2"/>
              <a:endCxn id="134" idx="3"/>
            </p:cNvCxnSpPr>
            <p:nvPr/>
          </p:nvCxnSpPr>
          <p:spPr>
            <a:xfrm flipH="1" flipV="1">
              <a:off x="7351190" y="3753036"/>
              <a:ext cx="252028" cy="4320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3" name="Right Arrow 142"/>
            <p:cNvSpPr/>
            <p:nvPr/>
          </p:nvSpPr>
          <p:spPr>
            <a:xfrm>
              <a:off x="6660232" y="4149080"/>
              <a:ext cx="474934" cy="360040"/>
            </a:xfrm>
            <a:prstGeom prst="rightArrow">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grpSp>
      <p:grpSp>
        <p:nvGrpSpPr>
          <p:cNvPr id="144" name="Group 143"/>
          <p:cNvGrpSpPr/>
          <p:nvPr/>
        </p:nvGrpSpPr>
        <p:grpSpPr>
          <a:xfrm>
            <a:off x="1042485" y="1464541"/>
            <a:ext cx="4183613" cy="4176466"/>
            <a:chOff x="1042485" y="1808819"/>
            <a:chExt cx="4183613" cy="4176466"/>
          </a:xfrm>
        </p:grpSpPr>
        <p:sp>
          <p:nvSpPr>
            <p:cNvPr id="145" name="Rectangle 144"/>
            <p:cNvSpPr/>
            <p:nvPr/>
          </p:nvSpPr>
          <p:spPr>
            <a:xfrm>
              <a:off x="1042485" y="2852935"/>
              <a:ext cx="432048" cy="216024"/>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46" name="Rectangle 145"/>
            <p:cNvSpPr/>
            <p:nvPr/>
          </p:nvSpPr>
          <p:spPr>
            <a:xfrm>
              <a:off x="3965958" y="1808819"/>
              <a:ext cx="216024" cy="4229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47" name="Rectangle 146"/>
            <p:cNvSpPr/>
            <p:nvPr/>
          </p:nvSpPr>
          <p:spPr>
            <a:xfrm>
              <a:off x="4812510" y="4719582"/>
              <a:ext cx="413588" cy="216024"/>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48" name="Rectangle 147"/>
            <p:cNvSpPr/>
            <p:nvPr/>
          </p:nvSpPr>
          <p:spPr>
            <a:xfrm>
              <a:off x="2093750" y="5553237"/>
              <a:ext cx="216024" cy="432048"/>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49" name="Rectangle 148"/>
            <p:cNvSpPr/>
            <p:nvPr/>
          </p:nvSpPr>
          <p:spPr>
            <a:xfrm>
              <a:off x="1115617" y="1916833"/>
              <a:ext cx="4032448" cy="396044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sp>
        <p:nvSpPr>
          <p:cNvPr id="168" name="Rectangle 167"/>
          <p:cNvSpPr/>
          <p:nvPr/>
        </p:nvSpPr>
        <p:spPr>
          <a:xfrm>
            <a:off x="1115616" y="1572554"/>
            <a:ext cx="4025050" cy="3960440"/>
          </a:xfrm>
          <a:prstGeom prst="rect">
            <a:avLst/>
          </a:prstGeom>
          <a:solidFill>
            <a:srgbClr val="C0C0C0">
              <a:alpha val="61176"/>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nvGrpSpPr>
          <p:cNvPr id="175" name="Group 174"/>
          <p:cNvGrpSpPr/>
          <p:nvPr/>
        </p:nvGrpSpPr>
        <p:grpSpPr>
          <a:xfrm>
            <a:off x="1474533" y="1887457"/>
            <a:ext cx="3337977" cy="3245302"/>
            <a:chOff x="1474533" y="2231735"/>
            <a:chExt cx="3337977" cy="3245302"/>
          </a:xfrm>
        </p:grpSpPr>
        <p:sp>
          <p:nvSpPr>
            <p:cNvPr id="176" name="Oval 175"/>
            <p:cNvSpPr/>
            <p:nvPr/>
          </p:nvSpPr>
          <p:spPr>
            <a:xfrm>
              <a:off x="2626561" y="3356992"/>
              <a:ext cx="936104" cy="936104"/>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1200" dirty="0" smtClean="0">
                  <a:solidFill>
                    <a:schemeClr val="tx1"/>
                  </a:solidFill>
                </a:rPr>
                <a:t>Function</a:t>
              </a:r>
              <a:endParaRPr lang="en-US" sz="1200" dirty="0">
                <a:solidFill>
                  <a:schemeClr val="tx1"/>
                </a:solidFill>
              </a:endParaRPr>
            </a:p>
          </p:txBody>
        </p:sp>
        <p:cxnSp>
          <p:nvCxnSpPr>
            <p:cNvPr id="177" name="Straight Connector 176"/>
            <p:cNvCxnSpPr>
              <a:endCxn id="176" idx="2"/>
            </p:cNvCxnSpPr>
            <p:nvPr/>
          </p:nvCxnSpPr>
          <p:spPr>
            <a:xfrm>
              <a:off x="1474533" y="2973259"/>
              <a:ext cx="1152028" cy="8517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stCxn id="176" idx="0"/>
            </p:cNvCxnSpPr>
            <p:nvPr/>
          </p:nvCxnSpPr>
          <p:spPr>
            <a:xfrm flipV="1">
              <a:off x="3094613" y="2231735"/>
              <a:ext cx="979357" cy="11252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176" idx="6"/>
            </p:cNvCxnSpPr>
            <p:nvPr/>
          </p:nvCxnSpPr>
          <p:spPr>
            <a:xfrm>
              <a:off x="3562665" y="3825044"/>
              <a:ext cx="1249845" cy="10025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48" idx="0"/>
              <a:endCxn id="176" idx="4"/>
            </p:cNvCxnSpPr>
            <p:nvPr/>
          </p:nvCxnSpPr>
          <p:spPr>
            <a:xfrm flipV="1">
              <a:off x="2201762" y="4293096"/>
              <a:ext cx="892851" cy="118394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7286602" y="838200"/>
            <a:ext cx="633231" cy="633231"/>
            <a:chOff x="647565" y="1443089"/>
            <a:chExt cx="1872208" cy="1872208"/>
          </a:xfrm>
        </p:grpSpPr>
        <p:sp>
          <p:nvSpPr>
            <p:cNvPr id="183" name="Rectangle 182"/>
            <p:cNvSpPr/>
            <p:nvPr/>
          </p:nvSpPr>
          <p:spPr>
            <a:xfrm>
              <a:off x="647565" y="2271181"/>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84" name="Rectangle 183"/>
            <p:cNvSpPr/>
            <p:nvPr/>
          </p:nvSpPr>
          <p:spPr>
            <a:xfrm>
              <a:off x="2303749" y="2271181"/>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85" name="Rectangle 184"/>
            <p:cNvSpPr/>
            <p:nvPr/>
          </p:nvSpPr>
          <p:spPr>
            <a:xfrm>
              <a:off x="1475657" y="1443089"/>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86" name="Rectangle 185"/>
            <p:cNvSpPr/>
            <p:nvPr/>
          </p:nvSpPr>
          <p:spPr>
            <a:xfrm>
              <a:off x="1475657" y="3099273"/>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87" name="Oval 186"/>
            <p:cNvSpPr/>
            <p:nvPr/>
          </p:nvSpPr>
          <p:spPr>
            <a:xfrm>
              <a:off x="1115617" y="1911141"/>
              <a:ext cx="936104" cy="93610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cxnSp>
          <p:nvCxnSpPr>
            <p:cNvPr id="188" name="Straight Connector 187"/>
            <p:cNvCxnSpPr>
              <a:stCxn id="187" idx="0"/>
              <a:endCxn id="185" idx="2"/>
            </p:cNvCxnSpPr>
            <p:nvPr/>
          </p:nvCxnSpPr>
          <p:spPr>
            <a:xfrm flipV="1">
              <a:off x="1583669" y="1659113"/>
              <a:ext cx="0" cy="252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187" idx="6"/>
              <a:endCxn id="184" idx="1"/>
            </p:cNvCxnSpPr>
            <p:nvPr/>
          </p:nvCxnSpPr>
          <p:spPr>
            <a:xfrm>
              <a:off x="2051721" y="2379193"/>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p:cNvCxnSpPr>
              <a:stCxn id="187" idx="4"/>
              <a:endCxn id="186" idx="0"/>
            </p:cNvCxnSpPr>
            <p:nvPr/>
          </p:nvCxnSpPr>
          <p:spPr>
            <a:xfrm>
              <a:off x="1583669" y="2847245"/>
              <a:ext cx="0" cy="252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87" idx="2"/>
              <a:endCxn id="183" idx="3"/>
            </p:cNvCxnSpPr>
            <p:nvPr/>
          </p:nvCxnSpPr>
          <p:spPr>
            <a:xfrm flipH="1">
              <a:off x="863589" y="2379193"/>
              <a:ext cx="252028" cy="0"/>
            </a:xfrm>
            <a:prstGeom prst="line">
              <a:avLst/>
            </a:prstGeom>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755577" y="1551101"/>
              <a:ext cx="1656184" cy="165618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sp>
        <p:nvSpPr>
          <p:cNvPr id="3" name="TextBox 2"/>
          <p:cNvSpPr txBox="1"/>
          <p:nvPr/>
        </p:nvSpPr>
        <p:spPr>
          <a:xfrm>
            <a:off x="7946745" y="970150"/>
            <a:ext cx="2582823" cy="369332"/>
          </a:xfrm>
          <a:prstGeom prst="rect">
            <a:avLst/>
          </a:prstGeom>
          <a:noFill/>
        </p:spPr>
        <p:txBody>
          <a:bodyPr wrap="none" rtlCol="0">
            <a:spAutoFit/>
          </a:bodyPr>
          <a:lstStyle/>
          <a:p>
            <a:r>
              <a:rPr lang="en-GB" dirty="0" smtClean="0"/>
              <a:t>A component with ports</a:t>
            </a:r>
            <a:endParaRPr lang="en-US" dirty="0"/>
          </a:p>
        </p:txBody>
      </p:sp>
      <p:sp>
        <p:nvSpPr>
          <p:cNvPr id="193" name="Slide Number Placeholder 3"/>
          <p:cNvSpPr>
            <a:spLocks noGrp="1"/>
          </p:cNvSpPr>
          <p:nvPr>
            <p:ph type="sldNum" sz="quarter" idx="12"/>
          </p:nvPr>
        </p:nvSpPr>
        <p:spPr>
          <a:xfrm>
            <a:off x="4556760" y="6356369"/>
            <a:ext cx="2773680" cy="365125"/>
          </a:xfrm>
        </p:spPr>
        <p:txBody>
          <a:bodyPr/>
          <a:lstStyle/>
          <a:p>
            <a:fld id="{BBABCA9C-0EDA-419C-B0C5-EAE473F385AB}" type="slidenum">
              <a:rPr lang="en-US" smtClean="0"/>
              <a:pPr/>
              <a:t>15</a:t>
            </a:fld>
            <a:endParaRPr lang="en-US"/>
          </a:p>
        </p:txBody>
      </p:sp>
      <p:grpSp>
        <p:nvGrpSpPr>
          <p:cNvPr id="157" name="Group 156"/>
          <p:cNvGrpSpPr/>
          <p:nvPr/>
        </p:nvGrpSpPr>
        <p:grpSpPr>
          <a:xfrm>
            <a:off x="7158111" y="2897879"/>
            <a:ext cx="1872208" cy="1872208"/>
            <a:chOff x="7135166" y="3248980"/>
            <a:chExt cx="1872208" cy="1872208"/>
          </a:xfrm>
        </p:grpSpPr>
        <p:sp>
          <p:nvSpPr>
            <p:cNvPr id="158" name="Rectangle 157"/>
            <p:cNvSpPr/>
            <p:nvPr/>
          </p:nvSpPr>
          <p:spPr>
            <a:xfrm>
              <a:off x="7249554" y="3356992"/>
              <a:ext cx="1656184" cy="1656184"/>
            </a:xfrm>
            <a:prstGeom prst="rect">
              <a:avLst/>
            </a:prstGeom>
            <a:solidFill>
              <a:srgbClr val="C0C0C0">
                <a:alpha val="61176"/>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59" name="Rectangle 158"/>
            <p:cNvSpPr/>
            <p:nvPr/>
          </p:nvSpPr>
          <p:spPr>
            <a:xfrm>
              <a:off x="7135166" y="4074268"/>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60" name="Rectangle 159"/>
            <p:cNvSpPr/>
            <p:nvPr/>
          </p:nvSpPr>
          <p:spPr>
            <a:xfrm>
              <a:off x="8791350" y="4074268"/>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61" name="Rectangle 160"/>
            <p:cNvSpPr/>
            <p:nvPr/>
          </p:nvSpPr>
          <p:spPr>
            <a:xfrm>
              <a:off x="7967422" y="3248980"/>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62" name="Rectangle 161"/>
            <p:cNvSpPr/>
            <p:nvPr/>
          </p:nvSpPr>
          <p:spPr>
            <a:xfrm>
              <a:off x="7979998" y="4905164"/>
              <a:ext cx="216024"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63" name="Oval 162"/>
            <p:cNvSpPr/>
            <p:nvPr/>
          </p:nvSpPr>
          <p:spPr>
            <a:xfrm>
              <a:off x="7603218" y="3717032"/>
              <a:ext cx="936104" cy="936104"/>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1200" dirty="0" smtClean="0">
                  <a:solidFill>
                    <a:schemeClr val="tx1"/>
                  </a:solidFill>
                </a:rPr>
                <a:t>Function</a:t>
              </a:r>
              <a:endParaRPr lang="en-US" sz="1200" dirty="0">
                <a:solidFill>
                  <a:schemeClr val="tx1"/>
                </a:solidFill>
              </a:endParaRPr>
            </a:p>
          </p:txBody>
        </p:sp>
        <p:cxnSp>
          <p:nvCxnSpPr>
            <p:cNvPr id="164" name="Straight Connector 163"/>
            <p:cNvCxnSpPr>
              <a:stCxn id="163" idx="0"/>
              <a:endCxn id="161" idx="2"/>
            </p:cNvCxnSpPr>
            <p:nvPr/>
          </p:nvCxnSpPr>
          <p:spPr>
            <a:xfrm flipV="1">
              <a:off x="8071270" y="3465004"/>
              <a:ext cx="4164" cy="2520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63" idx="6"/>
              <a:endCxn id="160" idx="1"/>
            </p:cNvCxnSpPr>
            <p:nvPr/>
          </p:nvCxnSpPr>
          <p:spPr>
            <a:xfrm flipV="1">
              <a:off x="8539322" y="4182280"/>
              <a:ext cx="252028" cy="28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63" idx="4"/>
              <a:endCxn id="162" idx="0"/>
            </p:cNvCxnSpPr>
            <p:nvPr/>
          </p:nvCxnSpPr>
          <p:spPr>
            <a:xfrm>
              <a:off x="8071270" y="4653136"/>
              <a:ext cx="16740" cy="2520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63" idx="2"/>
              <a:endCxn id="159" idx="3"/>
            </p:cNvCxnSpPr>
            <p:nvPr/>
          </p:nvCxnSpPr>
          <p:spPr>
            <a:xfrm flipH="1" flipV="1">
              <a:off x="7351190" y="4182280"/>
              <a:ext cx="252028" cy="28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02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7"/>
                                        </p:tgtEl>
                                        <p:attrNameLst>
                                          <p:attrName>style.visibility</p:attrName>
                                        </p:attrNameLst>
                                      </p:cBhvr>
                                      <p:to>
                                        <p:strVal val="visible"/>
                                      </p:to>
                                    </p:set>
                                  </p:childTnLst>
                                  <p:subTnLst>
                                    <p:set>
                                      <p:cBhvr override="childStyle">
                                        <p:cTn dur="1" fill="hold" display="0" masterRel="nextClick" afterEffect="1"/>
                                        <p:tgtEl>
                                          <p:spTgt spid="12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3.63248E-6 7.40741E-7 L 0.05114 0.08495 " pathEditMode="relative" rAng="0" ptsTypes="AA">
                                      <p:cBhvr>
                                        <p:cTn id="22" dur="2000" fill="hold"/>
                                        <p:tgtEl>
                                          <p:spTgt spid="89"/>
                                        </p:tgtEl>
                                        <p:attrNameLst>
                                          <p:attrName>ppt_x</p:attrName>
                                          <p:attrName>ppt_y</p:attrName>
                                        </p:attrNameLst>
                                      </p:cBhvr>
                                      <p:rCtr x="2551" y="4236"/>
                                    </p:animMotion>
                                  </p:childTnLst>
                                </p:cTn>
                              </p:par>
                              <p:par>
                                <p:cTn id="23" presetID="42" presetClass="path" presetSubtype="0" accel="50000" decel="50000" fill="hold" nodeType="withEffect">
                                  <p:stCondLst>
                                    <p:cond delay="0"/>
                                  </p:stCondLst>
                                  <p:childTnLst>
                                    <p:animMotion origin="layout" path="M -8.54701E-7 -3.7037E-7 L -0.00948 -0.04745 " pathEditMode="relative" rAng="0" ptsTypes="AA">
                                      <p:cBhvr>
                                        <p:cTn id="24" dur="2000" fill="hold"/>
                                        <p:tgtEl>
                                          <p:spTgt spid="100"/>
                                        </p:tgtEl>
                                        <p:attrNameLst>
                                          <p:attrName>ppt_x</p:attrName>
                                          <p:attrName>ppt_y</p:attrName>
                                        </p:attrNameLst>
                                      </p:cBhvr>
                                      <p:rCtr x="-481" y="-2384"/>
                                    </p:animMotion>
                                  </p:childTnLst>
                                </p:cTn>
                              </p:par>
                              <p:par>
                                <p:cTn id="25" presetID="42" presetClass="path" presetSubtype="0" accel="50000" decel="50000" fill="hold" nodeType="withEffect">
                                  <p:stCondLst>
                                    <p:cond delay="0"/>
                                  </p:stCondLst>
                                  <p:childTnLst>
                                    <p:animMotion origin="layout" path="M -4.65812E-6 -4.07407E-6 L -0.09041 -0.0949 " pathEditMode="relative" rAng="0" ptsTypes="AA">
                                      <p:cBhvr>
                                        <p:cTn id="26" dur="2000" fill="hold"/>
                                        <p:tgtEl>
                                          <p:spTgt spid="116"/>
                                        </p:tgtEl>
                                        <p:attrNameLst>
                                          <p:attrName>ppt_x</p:attrName>
                                          <p:attrName>ppt_y</p:attrName>
                                        </p:attrNameLst>
                                      </p:cBhvr>
                                      <p:rCtr x="-4527" y="-4745"/>
                                    </p:animMotion>
                                  </p:childTnLst>
                                </p:cTn>
                              </p:par>
                              <p:par>
                                <p:cTn id="27" presetID="42" presetClass="path" presetSubtype="0" accel="50000" decel="50000" fill="hold" nodeType="withEffect">
                                  <p:stCondLst>
                                    <p:cond delay="0"/>
                                  </p:stCondLst>
                                  <p:childTnLst>
                                    <p:animMotion origin="layout" path="M 4.95726E-6 2.22222E-6 L 0.01869 -0.02986 " pathEditMode="relative" rAng="0" ptsTypes="AA">
                                      <p:cBhvr>
                                        <p:cTn id="28" dur="2000" fill="hold"/>
                                        <p:tgtEl>
                                          <p:spTgt spid="77"/>
                                        </p:tgtEl>
                                        <p:attrNameLst>
                                          <p:attrName>ppt_x</p:attrName>
                                          <p:attrName>ppt_y</p:attrName>
                                        </p:attrNameLst>
                                      </p:cBhvr>
                                      <p:rCtr x="935" y="-1505"/>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2"/>
                                        </p:tgtEl>
                                        <p:attrNameLst>
                                          <p:attrName>style.visibility</p:attrName>
                                        </p:attrNameLst>
                                      </p:cBhvr>
                                      <p:to>
                                        <p:strVal val="visible"/>
                                      </p:to>
                                    </p:set>
                                  </p:childTnLst>
                                  <p:subTnLst>
                                    <p:set>
                                      <p:cBhvr override="childStyle">
                                        <p:cTn dur="1" fill="hold" display="0" masterRel="nextClick" afterEffect="1"/>
                                        <p:tgtEl>
                                          <p:spTgt spid="132"/>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model fragments for potential convergence</a:t>
            </a:r>
            <a:endParaRPr lang="en-US" dirty="0"/>
          </a:p>
        </p:txBody>
      </p:sp>
      <p:sp>
        <p:nvSpPr>
          <p:cNvPr id="3" name="Content Placeholder 2"/>
          <p:cNvSpPr>
            <a:spLocks noGrp="1"/>
          </p:cNvSpPr>
          <p:nvPr>
            <p:ph idx="1"/>
          </p:nvPr>
        </p:nvSpPr>
        <p:spPr/>
        <p:txBody>
          <a:bodyPr/>
          <a:lstStyle/>
          <a:p>
            <a:r>
              <a:rPr lang="en-GB" dirty="0" smtClean="0"/>
              <a:t>Specifications, descriptors and templates </a:t>
            </a:r>
          </a:p>
          <a:p>
            <a:r>
              <a:rPr lang="en-GB" dirty="0" smtClean="0"/>
              <a:t>Equipment and physical constructs</a:t>
            </a:r>
          </a:p>
          <a:p>
            <a:r>
              <a:rPr lang="en-GB" dirty="0" smtClean="0"/>
              <a:t>Naming and Identifiers</a:t>
            </a:r>
          </a:p>
          <a:p>
            <a:r>
              <a:rPr lang="en-GB" dirty="0" smtClean="0"/>
              <a:t>State machines</a:t>
            </a:r>
          </a:p>
          <a:p>
            <a:r>
              <a:rPr lang="en-GB" dirty="0" smtClean="0"/>
              <a:t>Dependency graph</a:t>
            </a:r>
          </a:p>
        </p:txBody>
      </p:sp>
      <p:sp>
        <p:nvSpPr>
          <p:cNvPr id="5" name="Slide Number Placeholder 4"/>
          <p:cNvSpPr>
            <a:spLocks noGrp="1"/>
          </p:cNvSpPr>
          <p:nvPr>
            <p:ph type="sldNum" sz="quarter" idx="12"/>
          </p:nvPr>
        </p:nvSpPr>
        <p:spPr/>
        <p:txBody>
          <a:bodyPr/>
          <a:lstStyle/>
          <a:p>
            <a:fld id="{BBABCA9C-0EDA-419C-B0C5-EAE473F385AB}" type="slidenum">
              <a:rPr lang="en-US" smtClean="0"/>
              <a:pPr/>
              <a:t>16</a:t>
            </a:fld>
            <a:endParaRPr lang="en-US"/>
          </a:p>
        </p:txBody>
      </p:sp>
    </p:spTree>
    <p:extLst>
      <p:ext uri="{BB962C8B-B14F-4D97-AF65-F5344CB8AC3E}">
        <p14:creationId xmlns:p14="http://schemas.microsoft.com/office/powerpoint/2010/main" val="527539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smtClean="0"/>
              <a:t>Generating interfaces</a:t>
            </a:r>
            <a:endParaRPr lang="en-US" strike="sngStrike" dirty="0"/>
          </a:p>
        </p:txBody>
      </p:sp>
      <p:sp>
        <p:nvSpPr>
          <p:cNvPr id="3" name="Content Placeholder 2"/>
          <p:cNvSpPr>
            <a:spLocks noGrp="1"/>
          </p:cNvSpPr>
          <p:nvPr>
            <p:ph idx="1"/>
          </p:nvPr>
        </p:nvSpPr>
        <p:spPr/>
        <p:txBody>
          <a:bodyPr>
            <a:normAutofit fontScale="85000" lnSpcReduction="20000"/>
          </a:bodyPr>
          <a:lstStyle/>
          <a:p>
            <a:r>
              <a:rPr lang="en-GB" dirty="0" smtClean="0"/>
              <a:t>Use essentially the prune/refactor process as identified and used in ONF</a:t>
            </a:r>
          </a:p>
          <a:p>
            <a:pPr lvl="1"/>
            <a:r>
              <a:rPr lang="en-US" dirty="0"/>
              <a:t>The ONF-CIM provides Canonical models for domains of interest relevant to ONF</a:t>
            </a:r>
          </a:p>
          <a:p>
            <a:pPr lvl="1"/>
            <a:r>
              <a:rPr lang="en-US" dirty="0"/>
              <a:t>For any particular purpose, a view of the domains will be required</a:t>
            </a:r>
          </a:p>
          <a:p>
            <a:pPr lvl="1"/>
            <a:r>
              <a:rPr lang="en-US" dirty="0"/>
              <a:t>A view model must abide by the Canonical models but will be a subset of the models covering a narrower scope and capability set</a:t>
            </a:r>
          </a:p>
          <a:p>
            <a:pPr lvl="1"/>
            <a:r>
              <a:rPr lang="en-US" dirty="0"/>
              <a:t>Pruning is the process used to derive a model with the appropriate narrower scope for the view</a:t>
            </a:r>
          </a:p>
          <a:p>
            <a:pPr lvl="1"/>
            <a:r>
              <a:rPr lang="en-US" dirty="0"/>
              <a:t>As the view is narrower it could benefit from restructuring</a:t>
            </a:r>
          </a:p>
          <a:p>
            <a:pPr lvl="1"/>
            <a:r>
              <a:rPr lang="en-US" dirty="0"/>
              <a:t>A view may also benefit from relabeling to make it compatible with the viewers terminology</a:t>
            </a:r>
          </a:p>
          <a:p>
            <a:pPr lvl="2"/>
            <a:r>
              <a:rPr lang="en-GB" dirty="0"/>
              <a:t>This may also include sub-classing (to apply different labels to different cases of a single core model class)</a:t>
            </a:r>
            <a:endParaRPr lang="en-US" dirty="0"/>
          </a:p>
          <a:p>
            <a:pPr lvl="1"/>
            <a:r>
              <a:rPr lang="en-GB" dirty="0"/>
              <a:t>Refactoring is the process used to restructure and re-label things in the model</a:t>
            </a:r>
          </a:p>
          <a:p>
            <a:pPr lvl="1"/>
            <a:r>
              <a:rPr lang="en-GB" dirty="0"/>
              <a:t>The primary purpose of a view is for presentation over an interface to enable interoperable interaction between controllers and other devices</a:t>
            </a:r>
          </a:p>
          <a:p>
            <a:pPr lvl="1"/>
            <a:r>
              <a:rPr lang="en-GB" dirty="0"/>
              <a:t>The view will be oriented towards a relevant presentation and the encoding of that presentation</a:t>
            </a:r>
          </a:p>
          <a:p>
            <a:r>
              <a:rPr lang="en-GB" dirty="0" smtClean="0"/>
              <a:t>Share development of tooling to support the prune/refactor process</a:t>
            </a:r>
          </a:p>
          <a:p>
            <a:r>
              <a:rPr lang="en-GB" dirty="0" smtClean="0"/>
              <a:t>Use auto-generation of interface schema from appropriate UML model</a:t>
            </a:r>
          </a:p>
          <a:p>
            <a:pPr lvl="1"/>
            <a:r>
              <a:rPr lang="en-GB" dirty="0" smtClean="0"/>
              <a:t>Tooling available (and evolving) in ONF Open Source project (Eagle)</a:t>
            </a:r>
          </a:p>
          <a:p>
            <a:pPr lvl="2"/>
            <a:r>
              <a:rPr lang="en-GB" dirty="0">
                <a:hlinkClick r:id="rId2"/>
              </a:rPr>
              <a:t>https://</a:t>
            </a:r>
            <a:r>
              <a:rPr lang="en-GB" dirty="0" smtClean="0">
                <a:hlinkClick r:id="rId2"/>
              </a:rPr>
              <a:t>github.com/OpenNetworkingFoundation/EAGLE-Open-Model-Profile-and-Tools</a:t>
            </a:r>
            <a:r>
              <a:rPr lang="en-GB" dirty="0" smtClean="0"/>
              <a:t> </a:t>
            </a:r>
          </a:p>
          <a:p>
            <a:pPr lvl="2"/>
            <a:r>
              <a:rPr lang="en-GB" dirty="0" smtClean="0">
                <a:hlinkClick r:id="rId3"/>
              </a:rPr>
              <a:t>https</a:t>
            </a:r>
            <a:r>
              <a:rPr lang="en-GB" dirty="0">
                <a:hlinkClick r:id="rId3"/>
              </a:rPr>
              <a:t>://</a:t>
            </a:r>
            <a:r>
              <a:rPr lang="en-GB" dirty="0" smtClean="0">
                <a:hlinkClick r:id="rId3"/>
              </a:rPr>
              <a:t>community.opensourcesdn.org/wg/EAGLE/dashboard</a:t>
            </a:r>
            <a:endParaRPr lang="en-GB" dirty="0" smtClean="0"/>
          </a:p>
          <a:p>
            <a:pPr lvl="2"/>
            <a:endParaRPr lang="en-GB" dirty="0" smtClean="0"/>
          </a:p>
        </p:txBody>
      </p:sp>
      <p:sp>
        <p:nvSpPr>
          <p:cNvPr id="4" name="Slide Number Placeholder 3"/>
          <p:cNvSpPr>
            <a:spLocks noGrp="1"/>
          </p:cNvSpPr>
          <p:nvPr>
            <p:ph type="sldNum" sz="quarter" idx="12"/>
          </p:nvPr>
        </p:nvSpPr>
        <p:spPr>
          <a:xfrm>
            <a:off x="4556760" y="6356369"/>
            <a:ext cx="2773680" cy="365125"/>
          </a:xfrm>
        </p:spPr>
        <p:txBody>
          <a:bodyPr/>
          <a:lstStyle/>
          <a:p>
            <a:fld id="{BBABCA9C-0EDA-419C-B0C5-EAE473F385AB}" type="slidenum">
              <a:rPr lang="en-US" smtClean="0"/>
              <a:pPr/>
              <a:t>17</a:t>
            </a:fld>
            <a:endParaRPr lang="en-US"/>
          </a:p>
        </p:txBody>
      </p:sp>
    </p:spTree>
    <p:extLst>
      <p:ext uri="{BB962C8B-B14F-4D97-AF65-F5344CB8AC3E}">
        <p14:creationId xmlns:p14="http://schemas.microsoft.com/office/powerpoint/2010/main" val="118434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sz="2800" dirty="0" smtClean="0"/>
              <a:t>Tooling and process interworking</a:t>
            </a:r>
            <a:endParaRPr lang="en-US" sz="2800" dirty="0"/>
          </a:p>
        </p:txBody>
      </p:sp>
      <p:sp>
        <p:nvSpPr>
          <p:cNvPr id="3" name="Content Placeholder 2"/>
          <p:cNvSpPr>
            <a:spLocks noGrp="1"/>
          </p:cNvSpPr>
          <p:nvPr>
            <p:ph idx="1"/>
          </p:nvPr>
        </p:nvSpPr>
        <p:spPr/>
        <p:txBody>
          <a:bodyPr>
            <a:normAutofit fontScale="92500" lnSpcReduction="10000"/>
          </a:bodyPr>
          <a:lstStyle/>
          <a:p>
            <a:r>
              <a:rPr lang="en-GB" dirty="0" smtClean="0"/>
              <a:t>Tooling and model generation/usage approaches should be aligned</a:t>
            </a:r>
          </a:p>
          <a:p>
            <a:r>
              <a:rPr lang="en-GB" dirty="0" smtClean="0"/>
              <a:t>ONF and NFV have exchanged guidelines but these are not fully aligned</a:t>
            </a:r>
            <a:endParaRPr lang="en-US" dirty="0" smtClean="0"/>
          </a:p>
          <a:p>
            <a:pPr lvl="1"/>
            <a:r>
              <a:rPr lang="en-US" dirty="0" smtClean="0"/>
              <a:t>UML Modeling Guidelines</a:t>
            </a:r>
          </a:p>
          <a:p>
            <a:pPr lvl="1"/>
            <a:r>
              <a:rPr lang="en-US" dirty="0" smtClean="0"/>
              <a:t>Papyrus Guidelines (also covers approach to parallel working, use of </a:t>
            </a:r>
            <a:r>
              <a:rPr lang="en-US" dirty="0" err="1" smtClean="0"/>
              <a:t>gendoc</a:t>
            </a:r>
            <a:r>
              <a:rPr lang="en-US" dirty="0" smtClean="0"/>
              <a:t> and used of </a:t>
            </a:r>
            <a:r>
              <a:rPr lang="en-US" dirty="0" err="1" smtClean="0"/>
              <a:t>git</a:t>
            </a:r>
            <a:r>
              <a:rPr lang="en-US" dirty="0"/>
              <a:t>)</a:t>
            </a:r>
            <a:endParaRPr lang="en-US" dirty="0" smtClean="0"/>
          </a:p>
          <a:p>
            <a:r>
              <a:rPr lang="en-GB" dirty="0" smtClean="0"/>
              <a:t>ONF and NFV should target alignment by end 2016</a:t>
            </a:r>
          </a:p>
          <a:p>
            <a:pPr lvl="1"/>
            <a:r>
              <a:rPr lang="en-GB" dirty="0" smtClean="0"/>
              <a:t>There is detailed material on this in the background of this slide pack and it is proposed that this be used (ideally whilst in this face to face meeting) to identify areas for focus on alignment (target for alignment end 2016)</a:t>
            </a:r>
          </a:p>
          <a:p>
            <a:pPr lvl="1"/>
            <a:r>
              <a:rPr lang="en-GB" dirty="0" smtClean="0"/>
              <a:t>Noted that MEF and ONF share aligned guidelines</a:t>
            </a:r>
            <a:endParaRPr lang="en-US" dirty="0" smtClean="0"/>
          </a:p>
          <a:p>
            <a:r>
              <a:rPr lang="en-US" dirty="0" smtClean="0"/>
              <a:t>ONF is developing mapping </a:t>
            </a:r>
            <a:r>
              <a:rPr lang="en-US" dirty="0"/>
              <a:t>guidelines and associated tooling (in open source Eagle community) </a:t>
            </a:r>
            <a:endParaRPr lang="en-US" dirty="0" smtClean="0"/>
          </a:p>
          <a:p>
            <a:pPr lvl="1"/>
            <a:r>
              <a:rPr lang="en-US" dirty="0" smtClean="0"/>
              <a:t>UML </a:t>
            </a:r>
            <a:r>
              <a:rPr lang="en-US" dirty="0" smtClean="0">
                <a:sym typeface="Wingdings" pitchFamily="2" charset="2"/>
              </a:rPr>
              <a:t> </a:t>
            </a:r>
            <a:r>
              <a:rPr lang="en-US" dirty="0" smtClean="0"/>
              <a:t>YANG</a:t>
            </a:r>
          </a:p>
          <a:p>
            <a:pPr lvl="1"/>
            <a:r>
              <a:rPr lang="en-US" dirty="0" smtClean="0"/>
              <a:t>UML </a:t>
            </a:r>
            <a:r>
              <a:rPr lang="en-US" dirty="0" smtClean="0">
                <a:sym typeface="Wingdings" pitchFamily="2" charset="2"/>
              </a:rPr>
              <a:t> JSON</a:t>
            </a:r>
          </a:p>
          <a:p>
            <a:pPr lvl="1"/>
            <a:r>
              <a:rPr lang="en-GB" dirty="0" err="1" smtClean="0">
                <a:sym typeface="Wingdings" pitchFamily="2" charset="2"/>
              </a:rPr>
              <a:t>etc</a:t>
            </a:r>
            <a:endParaRPr lang="en-US" dirty="0" smtClean="0">
              <a:sym typeface="Wingdings" pitchFamily="2" charset="2"/>
            </a:endParaRPr>
          </a:p>
          <a:p>
            <a:r>
              <a:rPr lang="en-GB" dirty="0" smtClean="0"/>
              <a:t>It is proposed that the mapping guidelines and tooling be used by ETSI-NFV</a:t>
            </a:r>
            <a:endParaRPr lang="en-US" dirty="0"/>
          </a:p>
          <a:p>
            <a:endParaRPr lang="en-GB" dirty="0" smtClean="0"/>
          </a:p>
        </p:txBody>
      </p:sp>
      <p:sp>
        <p:nvSpPr>
          <p:cNvPr id="4" name="Slide Number Placeholder 3"/>
          <p:cNvSpPr>
            <a:spLocks noGrp="1"/>
          </p:cNvSpPr>
          <p:nvPr>
            <p:ph type="sldNum" sz="quarter" idx="12"/>
          </p:nvPr>
        </p:nvSpPr>
        <p:spPr>
          <a:xfrm>
            <a:off x="4556760" y="6356369"/>
            <a:ext cx="2773680" cy="365125"/>
          </a:xfrm>
        </p:spPr>
        <p:txBody>
          <a:bodyPr/>
          <a:lstStyle/>
          <a:p>
            <a:fld id="{BBABCA9C-0EDA-419C-B0C5-EAE473F385AB}" type="slidenum">
              <a:rPr lang="en-US" smtClean="0"/>
              <a:pPr/>
              <a:t>18</a:t>
            </a:fld>
            <a:endParaRPr lang="en-US"/>
          </a:p>
        </p:txBody>
      </p:sp>
    </p:spTree>
    <p:extLst>
      <p:ext uri="{BB962C8B-B14F-4D97-AF65-F5344CB8AC3E}">
        <p14:creationId xmlns:p14="http://schemas.microsoft.com/office/powerpoint/2010/main" val="164296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1278930" y="551654"/>
            <a:ext cx="9229587" cy="6040319"/>
            <a:chOff x="914400" y="674173"/>
            <a:chExt cx="9229587" cy="6040319"/>
          </a:xfrm>
        </p:grpSpPr>
        <p:sp>
          <p:nvSpPr>
            <p:cNvPr id="24" name="Rounded Rectangle 23"/>
            <p:cNvSpPr/>
            <p:nvPr/>
          </p:nvSpPr>
          <p:spPr>
            <a:xfrm>
              <a:off x="1224000" y="5411080"/>
              <a:ext cx="8350895" cy="1303412"/>
            </a:xfrm>
            <a:prstGeom prst="roundRect">
              <a:avLst/>
            </a:prstGeom>
            <a:solidFill>
              <a:schemeClr val="accent2">
                <a:lumMod val="20000"/>
                <a:lumOff val="80000"/>
              </a:schemeClr>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914400" y="733777"/>
              <a:ext cx="3079283" cy="4348189"/>
            </a:xfrm>
            <a:prstGeom prst="rect">
              <a:avLst/>
            </a:prstGeom>
            <a:solidFill>
              <a:schemeClr val="bg2">
                <a:lumMod val="90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latin typeface="Arial" panose="020B0604020202020204" pitchFamily="34" charset="0"/>
                <a:cs typeface="Arial" panose="020B0604020202020204" pitchFamily="34" charset="0"/>
              </a:endParaRPr>
            </a:p>
          </p:txBody>
        </p:sp>
        <p:sp>
          <p:nvSpPr>
            <p:cNvPr id="2" name="Rectangle 1"/>
            <p:cNvSpPr/>
            <p:nvPr/>
          </p:nvSpPr>
          <p:spPr bwMode="auto">
            <a:xfrm>
              <a:off x="5571688" y="1927647"/>
              <a:ext cx="1054772" cy="1221498"/>
            </a:xfrm>
            <a:prstGeom prst="rect">
              <a:avLst/>
            </a:prstGeom>
            <a:solidFill>
              <a:schemeClr val="bg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panose="020B0604020202020204" pitchFamily="34" charset="0"/>
                <a:ea typeface="ヒラギノ角ゴ ProN W3" charset="-128"/>
                <a:cs typeface="Arial" panose="020B0604020202020204" pitchFamily="34" charset="0"/>
                <a:sym typeface="Gill Sans" charset="0"/>
              </a:endParaRPr>
            </a:p>
          </p:txBody>
        </p:sp>
        <p:sp>
          <p:nvSpPr>
            <p:cNvPr id="3" name="Rectangle 2"/>
            <p:cNvSpPr/>
            <p:nvPr/>
          </p:nvSpPr>
          <p:spPr bwMode="auto">
            <a:xfrm>
              <a:off x="5474931" y="1828410"/>
              <a:ext cx="1088741" cy="1234457"/>
            </a:xfrm>
            <a:prstGeom prst="rect">
              <a:avLst/>
            </a:prstGeom>
            <a:solidFill>
              <a:schemeClr val="bg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panose="020B0604020202020204" pitchFamily="34" charset="0"/>
                <a:ea typeface="ヒラギノ角ゴ ProN W3" charset="-128"/>
                <a:cs typeface="Arial" panose="020B0604020202020204" pitchFamily="34" charset="0"/>
                <a:sym typeface="Gill Sans" charset="0"/>
              </a:endParaRPr>
            </a:p>
          </p:txBody>
        </p:sp>
        <p:sp>
          <p:nvSpPr>
            <p:cNvPr id="8" name="TextBox 7"/>
            <p:cNvSpPr txBox="1"/>
            <p:nvPr/>
          </p:nvSpPr>
          <p:spPr>
            <a:xfrm>
              <a:off x="1066800" y="1115238"/>
              <a:ext cx="2742013" cy="1169551"/>
            </a:xfrm>
            <a:prstGeom prst="rect">
              <a:avLst/>
            </a:prstGeom>
            <a:noFill/>
            <a:ln w="9525">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Core model fragment (TR-512)</a:t>
              </a:r>
            </a:p>
            <a:p>
              <a:pPr>
                <a:buFont typeface="Arial" pitchFamily="34" charset="0"/>
                <a:buChar char="•"/>
              </a:pPr>
              <a:r>
                <a:rPr lang="en-US" sz="1400" dirty="0" smtClean="0">
                  <a:latin typeface="Arial" panose="020B0604020202020204" pitchFamily="34" charset="0"/>
                  <a:cs typeface="Arial" panose="020B0604020202020204" pitchFamily="34" charset="0"/>
                </a:rPr>
                <a:t> module-1</a:t>
              </a:r>
            </a:p>
            <a:p>
              <a:pPr>
                <a:buFont typeface="Arial" pitchFamily="34" charset="0"/>
                <a:buChar char="•"/>
              </a:pPr>
              <a:r>
                <a:rPr lang="en-US" sz="1400" dirty="0" smtClean="0">
                  <a:latin typeface="Arial" panose="020B0604020202020204" pitchFamily="34" charset="0"/>
                  <a:cs typeface="Arial" panose="020B0604020202020204" pitchFamily="34" charset="0"/>
                </a:rPr>
                <a:t> module-2</a:t>
              </a:r>
            </a:p>
            <a:p>
              <a:pPr>
                <a:buFont typeface="Arial" pitchFamily="34" charset="0"/>
                <a:buChar char="•"/>
              </a:pPr>
              <a:r>
                <a:rPr lang="en-US" sz="1400" dirty="0" smtClean="0">
                  <a:latin typeface="Arial" panose="020B0604020202020204" pitchFamily="34" charset="0"/>
                  <a:cs typeface="Arial" panose="020B0604020202020204" pitchFamily="34" charset="0"/>
                </a:rPr>
                <a:t> ….</a:t>
              </a:r>
            </a:p>
            <a:p>
              <a:pPr>
                <a:buFont typeface="Arial" pitchFamily="34" charset="0"/>
                <a:buChar char="•"/>
              </a:pPr>
              <a:r>
                <a:rPr lang="en-US" sz="1400" dirty="0" smtClean="0">
                  <a:latin typeface="Arial" panose="020B0604020202020204" pitchFamily="34" charset="0"/>
                  <a:cs typeface="Arial" panose="020B0604020202020204" pitchFamily="34" charset="0"/>
                </a:rPr>
                <a:t> module-n</a:t>
              </a:r>
            </a:p>
          </p:txBody>
        </p:sp>
        <p:sp>
          <p:nvSpPr>
            <p:cNvPr id="10" name="TextBox 9"/>
            <p:cNvSpPr txBox="1"/>
            <p:nvPr/>
          </p:nvSpPr>
          <p:spPr>
            <a:xfrm>
              <a:off x="7138873" y="1696086"/>
              <a:ext cx="1316905" cy="523220"/>
            </a:xfrm>
            <a:prstGeom prst="rect">
              <a:avLst/>
            </a:prstGeom>
            <a:noFill/>
            <a:ln w="19050">
              <a:solidFill>
                <a:schemeClr val="tx1"/>
              </a:solidFill>
            </a:ln>
          </p:spPr>
          <p:txBody>
            <a:bodyPr wrap="square" rtlCol="0">
              <a:spAutoFit/>
            </a:bodyPr>
            <a:lstStyle/>
            <a:p>
              <a:pPr algn="ctr"/>
              <a:r>
                <a:rPr lang="en-US" sz="1400" dirty="0" smtClean="0">
                  <a:latin typeface="Arial" panose="020B0604020202020204" pitchFamily="34" charset="0"/>
                  <a:cs typeface="Arial" panose="020B0604020202020204" pitchFamily="34" charset="0"/>
                </a:rPr>
                <a:t>Data schema</a:t>
              </a:r>
            </a:p>
            <a:p>
              <a:pPr algn="ctr"/>
              <a:r>
                <a:rPr lang="en-US" sz="1400" dirty="0">
                  <a:latin typeface="Arial" panose="020B0604020202020204" pitchFamily="34" charset="0"/>
                  <a:cs typeface="Arial" panose="020B0604020202020204" pitchFamily="34" charset="0"/>
                </a:rPr>
                <a:t>f</a:t>
              </a:r>
              <a:r>
                <a:rPr lang="en-US" sz="1400" dirty="0" smtClean="0">
                  <a:latin typeface="Arial" panose="020B0604020202020204" pitchFamily="34" charset="0"/>
                  <a:cs typeface="Arial" panose="020B0604020202020204" pitchFamily="34" charset="0"/>
                </a:rPr>
                <a:t>or interface 1</a:t>
              </a:r>
            </a:p>
          </p:txBody>
        </p:sp>
        <p:sp>
          <p:nvSpPr>
            <p:cNvPr id="19" name="TextBox 18"/>
            <p:cNvSpPr txBox="1"/>
            <p:nvPr/>
          </p:nvSpPr>
          <p:spPr>
            <a:xfrm>
              <a:off x="1066800" y="3420291"/>
              <a:ext cx="2742013" cy="523220"/>
            </a:xfrm>
            <a:prstGeom prst="rect">
              <a:avLst/>
            </a:prstGeom>
            <a:noFill/>
            <a:ln w="9525">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Application 1 model fragment</a:t>
              </a:r>
            </a:p>
            <a:p>
              <a:r>
                <a:rPr lang="en-US" sz="1400" dirty="0" smtClean="0">
                  <a:latin typeface="Arial" panose="020B0604020202020204" pitchFamily="34" charset="0"/>
                  <a:cs typeface="Arial" panose="020B0604020202020204" pitchFamily="34" charset="0"/>
                </a:rPr>
                <a:t>(e.g. from NBI project)</a:t>
              </a:r>
            </a:p>
          </p:txBody>
        </p:sp>
        <p:sp>
          <p:nvSpPr>
            <p:cNvPr id="17" name="TextBox 16"/>
            <p:cNvSpPr txBox="1"/>
            <p:nvPr/>
          </p:nvSpPr>
          <p:spPr>
            <a:xfrm>
              <a:off x="1066801" y="2514531"/>
              <a:ext cx="2763196" cy="738664"/>
            </a:xfrm>
            <a:prstGeom prst="rect">
              <a:avLst/>
            </a:prstGeom>
            <a:noFill/>
            <a:ln w="9525">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Technology (e.g. OTN) model fragment</a:t>
              </a:r>
              <a:br>
                <a:rPr lang="en-US" sz="14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(e.g. from OT project)</a:t>
              </a:r>
            </a:p>
          </p:txBody>
        </p:sp>
        <p:sp>
          <p:nvSpPr>
            <p:cNvPr id="37" name="TextBox 36"/>
            <p:cNvSpPr txBox="1"/>
            <p:nvPr/>
          </p:nvSpPr>
          <p:spPr>
            <a:xfrm>
              <a:off x="1224000" y="5421638"/>
              <a:ext cx="1138416" cy="310384"/>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Guidelines</a:t>
              </a:r>
            </a:p>
          </p:txBody>
        </p:sp>
        <p:cxnSp>
          <p:nvCxnSpPr>
            <p:cNvPr id="43" name="Straight Arrow Connector 42"/>
            <p:cNvCxnSpPr>
              <a:stCxn id="74" idx="3"/>
              <a:endCxn id="73" idx="2"/>
            </p:cNvCxnSpPr>
            <p:nvPr/>
          </p:nvCxnSpPr>
          <p:spPr>
            <a:xfrm flipV="1">
              <a:off x="7853765" y="2197350"/>
              <a:ext cx="1003171" cy="3632327"/>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1" idx="3"/>
              <a:endCxn id="20" idx="2"/>
            </p:cNvCxnSpPr>
            <p:nvPr/>
          </p:nvCxnSpPr>
          <p:spPr>
            <a:xfrm flipV="1">
              <a:off x="6826945" y="2187910"/>
              <a:ext cx="55666" cy="3641767"/>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1" name="Snip Single Corner Rectangle 40"/>
            <p:cNvSpPr/>
            <p:nvPr/>
          </p:nvSpPr>
          <p:spPr bwMode="auto">
            <a:xfrm>
              <a:off x="6340246" y="5829676"/>
              <a:ext cx="973399" cy="646280"/>
            </a:xfrm>
            <a:prstGeom prst="snip1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anose="020B0604020202020204" pitchFamily="34" charset="0"/>
                <a:ea typeface="ヒラギノ角ゴ ProN W3" charset="-128"/>
                <a:cs typeface="Arial" panose="020B0604020202020204" pitchFamily="34" charset="0"/>
                <a:sym typeface="Gill Sans" charset="0"/>
              </a:endParaRPr>
            </a:p>
          </p:txBody>
        </p:sp>
        <p:sp>
          <p:nvSpPr>
            <p:cNvPr id="47" name="TextBox 46"/>
            <p:cNvSpPr txBox="1"/>
            <p:nvPr/>
          </p:nvSpPr>
          <p:spPr>
            <a:xfrm>
              <a:off x="6324282" y="5958070"/>
              <a:ext cx="1054178" cy="461665"/>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Interface specific</a:t>
              </a:r>
            </a:p>
          </p:txBody>
        </p:sp>
        <p:sp>
          <p:nvSpPr>
            <p:cNvPr id="38" name="Snip Single Corner Rectangle 37"/>
            <p:cNvSpPr/>
            <p:nvPr/>
          </p:nvSpPr>
          <p:spPr bwMode="auto">
            <a:xfrm>
              <a:off x="5210465" y="5839530"/>
              <a:ext cx="1060838" cy="623900"/>
            </a:xfrm>
            <a:prstGeom prst="snip1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anose="020B0604020202020204" pitchFamily="34" charset="0"/>
                <a:ea typeface="ヒラギノ角ゴ ProN W3" charset="-128"/>
                <a:cs typeface="Arial" panose="020B0604020202020204" pitchFamily="34" charset="0"/>
                <a:sym typeface="Gill Sans" charset="0"/>
              </a:endParaRPr>
            </a:p>
          </p:txBody>
        </p:sp>
        <p:sp>
          <p:nvSpPr>
            <p:cNvPr id="49" name="TextBox 48"/>
            <p:cNvSpPr txBox="1"/>
            <p:nvPr/>
          </p:nvSpPr>
          <p:spPr>
            <a:xfrm>
              <a:off x="5187166" y="5857862"/>
              <a:ext cx="1107434" cy="646331"/>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TR513</a:t>
              </a:r>
            </a:p>
            <a:p>
              <a:pPr algn="ctr"/>
              <a:r>
                <a:rPr lang="en-US" sz="1200" dirty="0" smtClean="0">
                  <a:latin typeface="Arial" panose="020B0604020202020204" pitchFamily="34" charset="0"/>
                  <a:cs typeface="Arial" panose="020B0604020202020204" pitchFamily="34" charset="0"/>
                </a:rPr>
                <a:t>Common process</a:t>
              </a:r>
            </a:p>
          </p:txBody>
        </p:sp>
        <p:sp>
          <p:nvSpPr>
            <p:cNvPr id="51" name="TextBox 50"/>
            <p:cNvSpPr txBox="1"/>
            <p:nvPr/>
          </p:nvSpPr>
          <p:spPr>
            <a:xfrm>
              <a:off x="1173082" y="800690"/>
              <a:ext cx="2561920" cy="307777"/>
            </a:xfrm>
            <a:prstGeom prst="rect">
              <a:avLst/>
            </a:prstGeom>
            <a:noFill/>
          </p:spPr>
          <p:txBody>
            <a:bodyPr wrap="none" rtlCol="0">
              <a:spAutoFit/>
            </a:bodyPr>
            <a:lstStyle/>
            <a:p>
              <a:r>
                <a:rPr lang="en-CA" sz="1400" b="1" dirty="0" smtClean="0">
                  <a:latin typeface="Arial" panose="020B0604020202020204" pitchFamily="34" charset="0"/>
                  <a:cs typeface="Arial" panose="020B0604020202020204" pitchFamily="34" charset="0"/>
                </a:rPr>
                <a:t>Common Information Model</a:t>
              </a:r>
              <a:endParaRPr lang="en-CA" sz="1400" b="1" dirty="0">
                <a:latin typeface="Arial" panose="020B0604020202020204" pitchFamily="34" charset="0"/>
                <a:cs typeface="Arial" panose="020B0604020202020204" pitchFamily="34" charset="0"/>
              </a:endParaRPr>
            </a:p>
          </p:txBody>
        </p:sp>
        <p:sp>
          <p:nvSpPr>
            <p:cNvPr id="74" name="Snip Single Corner Rectangle 73"/>
            <p:cNvSpPr/>
            <p:nvPr/>
          </p:nvSpPr>
          <p:spPr bwMode="auto">
            <a:xfrm>
              <a:off x="7367065" y="5829676"/>
              <a:ext cx="973399" cy="633754"/>
            </a:xfrm>
            <a:prstGeom prst="snip1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anose="020B0604020202020204" pitchFamily="34" charset="0"/>
                <a:ea typeface="ヒラギノ角ゴ ProN W3" charset="-128"/>
                <a:cs typeface="Arial" panose="020B0604020202020204" pitchFamily="34" charset="0"/>
                <a:sym typeface="Gill Sans" charset="0"/>
              </a:endParaRPr>
            </a:p>
          </p:txBody>
        </p:sp>
        <p:sp>
          <p:nvSpPr>
            <p:cNvPr id="75" name="TextBox 74"/>
            <p:cNvSpPr txBox="1"/>
            <p:nvPr/>
          </p:nvSpPr>
          <p:spPr>
            <a:xfrm>
              <a:off x="7302250" y="5945544"/>
              <a:ext cx="1054178" cy="461665"/>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Interface specific</a:t>
              </a:r>
            </a:p>
          </p:txBody>
        </p:sp>
        <p:sp>
          <p:nvSpPr>
            <p:cNvPr id="39" name="TextBox 38"/>
            <p:cNvSpPr txBox="1"/>
            <p:nvPr/>
          </p:nvSpPr>
          <p:spPr>
            <a:xfrm>
              <a:off x="1066801" y="4362502"/>
              <a:ext cx="2742012" cy="523220"/>
            </a:xfrm>
            <a:prstGeom prst="rect">
              <a:avLst/>
            </a:prstGeom>
            <a:noFill/>
            <a:ln w="9525">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xxx model fragment </a:t>
              </a:r>
            </a:p>
            <a:p>
              <a:r>
                <a:rPr lang="en-US" sz="1400" dirty="0" smtClean="0">
                  <a:latin typeface="Arial" panose="020B0604020202020204" pitchFamily="34" charset="0"/>
                  <a:cs typeface="Arial" panose="020B0604020202020204" pitchFamily="34" charset="0"/>
                </a:rPr>
                <a:t>(from </a:t>
              </a:r>
              <a:r>
                <a:rPr lang="en-US" sz="1400" dirty="0" err="1" smtClean="0">
                  <a:latin typeface="Arial" panose="020B0604020202020204" pitchFamily="34" charset="0"/>
                  <a:cs typeface="Arial" panose="020B0604020202020204" pitchFamily="34" charset="0"/>
                </a:rPr>
                <a:t>yyy</a:t>
              </a:r>
              <a:r>
                <a:rPr lang="en-US" sz="1400" dirty="0" smtClean="0">
                  <a:latin typeface="Arial" panose="020B0604020202020204" pitchFamily="34" charset="0"/>
                  <a:cs typeface="Arial" panose="020B0604020202020204" pitchFamily="34" charset="0"/>
                </a:rPr>
                <a:t> project)</a:t>
              </a:r>
            </a:p>
          </p:txBody>
        </p:sp>
        <p:cxnSp>
          <p:nvCxnSpPr>
            <p:cNvPr id="18" name="Straight Connector 17"/>
            <p:cNvCxnSpPr>
              <a:stCxn id="19" idx="2"/>
              <a:endCxn id="39" idx="0"/>
            </p:cNvCxnSpPr>
            <p:nvPr/>
          </p:nvCxnSpPr>
          <p:spPr>
            <a:xfrm>
              <a:off x="2437807" y="3943511"/>
              <a:ext cx="0" cy="41899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29"/>
            <p:cNvGrpSpPr/>
            <p:nvPr/>
          </p:nvGrpSpPr>
          <p:grpSpPr>
            <a:xfrm>
              <a:off x="6497376" y="1720513"/>
              <a:ext cx="613091" cy="467397"/>
              <a:chOff x="6920453" y="1923714"/>
              <a:chExt cx="805142" cy="467397"/>
            </a:xfrm>
          </p:grpSpPr>
          <p:sp>
            <p:nvSpPr>
              <p:cNvPr id="20" name="Right Arrow 19"/>
              <p:cNvSpPr/>
              <p:nvPr/>
            </p:nvSpPr>
            <p:spPr bwMode="auto">
              <a:xfrm>
                <a:off x="6920453" y="1923714"/>
                <a:ext cx="805142" cy="467397"/>
              </a:xfrm>
              <a:prstGeom prst="rightArrow">
                <a:avLst/>
              </a:prstGeom>
              <a:solidFill>
                <a:schemeClr val="accent1">
                  <a:lumMod val="20000"/>
                  <a:lumOff val="80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panose="020B0604020202020204" pitchFamily="34" charset="0"/>
                  <a:ea typeface="ヒラギノ角ゴ ProN W3" charset="-128"/>
                  <a:cs typeface="Arial" panose="020B0604020202020204" pitchFamily="34" charset="0"/>
                  <a:sym typeface="Gill Sans" charset="0"/>
                </a:endParaRPr>
              </a:p>
            </p:txBody>
          </p:sp>
          <p:sp>
            <p:nvSpPr>
              <p:cNvPr id="25" name="TextBox 24"/>
              <p:cNvSpPr txBox="1"/>
              <p:nvPr/>
            </p:nvSpPr>
            <p:spPr>
              <a:xfrm>
                <a:off x="7022391" y="2003524"/>
                <a:ext cx="699329" cy="307777"/>
              </a:xfrm>
              <a:prstGeom prst="rect">
                <a:avLst/>
              </a:prstGeom>
              <a:noFill/>
            </p:spPr>
            <p:txBody>
              <a:bodyPr wrap="none" rtlCol="0">
                <a:spAutoFit/>
              </a:bodyPr>
              <a:lstStyle/>
              <a:p>
                <a:r>
                  <a:rPr lang="en-CA" sz="1400" dirty="0" smtClean="0">
                    <a:latin typeface="Arial" panose="020B0604020202020204" pitchFamily="34" charset="0"/>
                    <a:cs typeface="Arial" panose="020B0604020202020204" pitchFamily="34" charset="0"/>
                  </a:rPr>
                  <a:t>Map</a:t>
                </a:r>
                <a:endParaRPr lang="en-CA" sz="1400" dirty="0">
                  <a:latin typeface="Arial" panose="020B0604020202020204" pitchFamily="34" charset="0"/>
                  <a:cs typeface="Arial" panose="020B0604020202020204" pitchFamily="34" charset="0"/>
                </a:endParaRPr>
              </a:p>
            </p:txBody>
          </p:sp>
        </p:grpSp>
        <p:sp>
          <p:nvSpPr>
            <p:cNvPr id="57" name="Right Arrow 56"/>
            <p:cNvSpPr/>
            <p:nvPr/>
          </p:nvSpPr>
          <p:spPr bwMode="auto">
            <a:xfrm>
              <a:off x="4002772" y="2404236"/>
              <a:ext cx="1559217" cy="520995"/>
            </a:xfrm>
            <a:prstGeom prst="rightArrow">
              <a:avLst/>
            </a:prstGeom>
            <a:solidFill>
              <a:schemeClr val="accent6">
                <a:lumMod val="20000"/>
                <a:lumOff val="8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panose="020B0604020202020204" pitchFamily="34" charset="0"/>
                <a:ea typeface="ヒラギノ角ゴ ProN W3" charset="-128"/>
                <a:cs typeface="Arial" panose="020B0604020202020204" pitchFamily="34" charset="0"/>
                <a:sym typeface="Gill Sans" charset="0"/>
              </a:endParaRPr>
            </a:p>
          </p:txBody>
        </p:sp>
        <p:grpSp>
          <p:nvGrpSpPr>
            <p:cNvPr id="6" name="Group 53"/>
            <p:cNvGrpSpPr/>
            <p:nvPr/>
          </p:nvGrpSpPr>
          <p:grpSpPr>
            <a:xfrm>
              <a:off x="3997012" y="2228747"/>
              <a:ext cx="1472309" cy="520995"/>
              <a:chOff x="4103111" y="2350061"/>
              <a:chExt cx="1787249" cy="520995"/>
            </a:xfrm>
          </p:grpSpPr>
          <p:sp>
            <p:nvSpPr>
              <p:cNvPr id="55" name="Right Arrow 54"/>
              <p:cNvSpPr/>
              <p:nvPr/>
            </p:nvSpPr>
            <p:spPr bwMode="auto">
              <a:xfrm>
                <a:off x="4103111" y="2350061"/>
                <a:ext cx="1787249" cy="520995"/>
              </a:xfrm>
              <a:prstGeom prst="rightArrow">
                <a:avLst/>
              </a:prstGeom>
              <a:solidFill>
                <a:schemeClr val="accent6">
                  <a:lumMod val="20000"/>
                  <a:lumOff val="8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panose="020B0604020202020204" pitchFamily="34" charset="0"/>
                  <a:ea typeface="ヒラギノ角ゴ ProN W3" charset="-128"/>
                  <a:cs typeface="Arial" panose="020B0604020202020204" pitchFamily="34" charset="0"/>
                  <a:sym typeface="Gill Sans" charset="0"/>
                </a:endParaRPr>
              </a:p>
            </p:txBody>
          </p:sp>
          <p:sp>
            <p:nvSpPr>
              <p:cNvPr id="56" name="TextBox 55"/>
              <p:cNvSpPr txBox="1"/>
              <p:nvPr/>
            </p:nvSpPr>
            <p:spPr>
              <a:xfrm>
                <a:off x="4286893" y="2441281"/>
                <a:ext cx="224247" cy="307777"/>
              </a:xfrm>
              <a:prstGeom prst="rect">
                <a:avLst/>
              </a:prstGeom>
              <a:noFill/>
            </p:spPr>
            <p:txBody>
              <a:bodyPr wrap="none" rtlCol="0">
                <a:spAutoFit/>
              </a:bodyPr>
              <a:lstStyle/>
              <a:p>
                <a:endParaRPr lang="en-US" sz="1400" dirty="0">
                  <a:latin typeface="Arial" panose="020B0604020202020204" pitchFamily="34" charset="0"/>
                  <a:cs typeface="Arial" panose="020B0604020202020204" pitchFamily="34" charset="0"/>
                </a:endParaRPr>
              </a:p>
            </p:txBody>
          </p:sp>
        </p:grpSp>
        <p:grpSp>
          <p:nvGrpSpPr>
            <p:cNvPr id="7" name="Group 22"/>
            <p:cNvGrpSpPr/>
            <p:nvPr/>
          </p:nvGrpSpPr>
          <p:grpSpPr>
            <a:xfrm>
              <a:off x="4000536" y="2022681"/>
              <a:ext cx="1456941" cy="520995"/>
              <a:chOff x="4103111" y="2350061"/>
              <a:chExt cx="1927015" cy="520995"/>
            </a:xfrm>
          </p:grpSpPr>
          <p:sp>
            <p:nvSpPr>
              <p:cNvPr id="21" name="Right Arrow 20"/>
              <p:cNvSpPr/>
              <p:nvPr/>
            </p:nvSpPr>
            <p:spPr bwMode="auto">
              <a:xfrm>
                <a:off x="4103111" y="2350061"/>
                <a:ext cx="1787249" cy="520995"/>
              </a:xfrm>
              <a:prstGeom prst="rightArrow">
                <a:avLst/>
              </a:prstGeom>
              <a:solidFill>
                <a:schemeClr val="accent6">
                  <a:lumMod val="20000"/>
                  <a:lumOff val="8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panose="020B0604020202020204" pitchFamily="34" charset="0"/>
                  <a:ea typeface="ヒラギノ角ゴ ProN W3" charset="-128"/>
                  <a:cs typeface="Arial" panose="020B0604020202020204" pitchFamily="34" charset="0"/>
                  <a:sym typeface="Gill Sans" charset="0"/>
                </a:endParaRPr>
              </a:p>
            </p:txBody>
          </p:sp>
          <p:sp>
            <p:nvSpPr>
              <p:cNvPr id="15" name="TextBox 14"/>
              <p:cNvSpPr txBox="1"/>
              <p:nvPr/>
            </p:nvSpPr>
            <p:spPr>
              <a:xfrm>
                <a:off x="4286893" y="2441281"/>
                <a:ext cx="1743233"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Prune/refactor</a:t>
                </a:r>
                <a:endParaRPr lang="en-US" sz="1400" dirty="0">
                  <a:latin typeface="Arial" panose="020B0604020202020204" pitchFamily="34" charset="0"/>
                  <a:cs typeface="Arial" panose="020B0604020202020204" pitchFamily="34" charset="0"/>
                </a:endParaRPr>
              </a:p>
            </p:txBody>
          </p:sp>
        </p:grpSp>
        <p:sp>
          <p:nvSpPr>
            <p:cNvPr id="9" name="TextBox 8"/>
            <p:cNvSpPr txBox="1"/>
            <p:nvPr/>
          </p:nvSpPr>
          <p:spPr>
            <a:xfrm>
              <a:off x="5367170" y="1788504"/>
              <a:ext cx="1130205" cy="1169551"/>
            </a:xfrm>
            <a:prstGeom prst="rect">
              <a:avLst/>
            </a:prstGeom>
            <a:solidFill>
              <a:schemeClr val="bg1"/>
            </a:solidFill>
            <a:ln w="19050">
              <a:solidFill>
                <a:schemeClr val="tx1"/>
              </a:solidFill>
            </a:ln>
          </p:spPr>
          <p:txBody>
            <a:bodyPr wrap="square" rtlCol="0">
              <a:spAutoFit/>
            </a:bodyPr>
            <a:lstStyle/>
            <a:p>
              <a:pPr algn="ctr"/>
              <a:r>
                <a:rPr lang="en-US" sz="1400" dirty="0" smtClean="0">
                  <a:latin typeface="Arial" panose="020B0604020202020204" pitchFamily="34" charset="0"/>
                  <a:cs typeface="Arial" panose="020B0604020202020204" pitchFamily="34" charset="0"/>
                </a:rPr>
                <a:t>View of the common IM for a particular purpose</a:t>
              </a:r>
            </a:p>
          </p:txBody>
        </p:sp>
        <p:sp>
          <p:nvSpPr>
            <p:cNvPr id="46" name="Snip Single Corner Rectangle 45"/>
            <p:cNvSpPr/>
            <p:nvPr/>
          </p:nvSpPr>
          <p:spPr bwMode="auto">
            <a:xfrm>
              <a:off x="3987867" y="5834600"/>
              <a:ext cx="1157742" cy="641356"/>
            </a:xfrm>
            <a:prstGeom prst="snip1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anose="020B0604020202020204" pitchFamily="34" charset="0"/>
                <a:ea typeface="ヒラギノ角ゴ ProN W3" charset="-128"/>
                <a:cs typeface="Arial" panose="020B0604020202020204" pitchFamily="34" charset="0"/>
                <a:sym typeface="Gill Sans" charset="0"/>
              </a:endParaRPr>
            </a:p>
          </p:txBody>
        </p:sp>
        <p:sp>
          <p:nvSpPr>
            <p:cNvPr id="48" name="TextBox 47"/>
            <p:cNvSpPr txBox="1"/>
            <p:nvPr/>
          </p:nvSpPr>
          <p:spPr>
            <a:xfrm>
              <a:off x="3989836" y="5836700"/>
              <a:ext cx="1153806" cy="646331"/>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TR515</a:t>
              </a:r>
            </a:p>
            <a:p>
              <a:pPr algn="ctr"/>
              <a:r>
                <a:rPr lang="en-US" sz="1200" dirty="0" smtClean="0">
                  <a:latin typeface="Arial" panose="020B0604020202020204" pitchFamily="34" charset="0"/>
                  <a:cs typeface="Arial" panose="020B0604020202020204" pitchFamily="34" charset="0"/>
                </a:rPr>
                <a:t>Papyrus </a:t>
              </a:r>
              <a:r>
                <a:rPr lang="en-US" sz="1200" dirty="0">
                  <a:latin typeface="Arial" panose="020B0604020202020204" pitchFamily="34" charset="0"/>
                  <a:cs typeface="Arial" panose="020B0604020202020204" pitchFamily="34" charset="0"/>
                </a:rPr>
                <a:t>tool and </a:t>
              </a:r>
              <a:r>
                <a:rPr lang="en-US" sz="1200" dirty="0" smtClean="0">
                  <a:latin typeface="Arial" panose="020B0604020202020204" pitchFamily="34" charset="0"/>
                  <a:cs typeface="Arial" panose="020B0604020202020204" pitchFamily="34" charset="0"/>
                </a:rPr>
                <a:t>GitHub</a:t>
              </a:r>
            </a:p>
          </p:txBody>
        </p:sp>
        <p:cxnSp>
          <p:nvCxnSpPr>
            <p:cNvPr id="5" name="Straight Arrow Connector 4"/>
            <p:cNvCxnSpPr>
              <a:stCxn id="46" idx="3"/>
              <a:endCxn id="35" idx="2"/>
            </p:cNvCxnSpPr>
            <p:nvPr/>
          </p:nvCxnSpPr>
          <p:spPr>
            <a:xfrm flipH="1" flipV="1">
              <a:off x="2454042" y="5081966"/>
              <a:ext cx="2112696" cy="752634"/>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46" idx="3"/>
              <a:endCxn id="9" idx="2"/>
            </p:cNvCxnSpPr>
            <p:nvPr/>
          </p:nvCxnSpPr>
          <p:spPr>
            <a:xfrm flipV="1">
              <a:off x="4566738" y="2958054"/>
              <a:ext cx="1365534" cy="2876546"/>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8" idx="3"/>
              <a:endCxn id="21" idx="2"/>
            </p:cNvCxnSpPr>
            <p:nvPr/>
          </p:nvCxnSpPr>
          <p:spPr>
            <a:xfrm flipH="1" flipV="1">
              <a:off x="5097819" y="2543676"/>
              <a:ext cx="643065" cy="3295855"/>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38" idx="3"/>
              <a:endCxn id="55" idx="2"/>
            </p:cNvCxnSpPr>
            <p:nvPr/>
          </p:nvCxnSpPr>
          <p:spPr>
            <a:xfrm flipH="1" flipV="1">
              <a:off x="5215337" y="2749742"/>
              <a:ext cx="525547" cy="3089789"/>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8" idx="3"/>
              <a:endCxn id="57" idx="2"/>
            </p:cNvCxnSpPr>
            <p:nvPr/>
          </p:nvCxnSpPr>
          <p:spPr>
            <a:xfrm flipH="1" flipV="1">
              <a:off x="5308005" y="2925230"/>
              <a:ext cx="432880" cy="2914300"/>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21"/>
            <p:cNvGrpSpPr/>
            <p:nvPr/>
          </p:nvGrpSpPr>
          <p:grpSpPr>
            <a:xfrm>
              <a:off x="1308153" y="5839530"/>
              <a:ext cx="1426643" cy="611374"/>
              <a:chOff x="1341695" y="5839530"/>
              <a:chExt cx="1463224" cy="611374"/>
            </a:xfrm>
          </p:grpSpPr>
          <p:sp>
            <p:nvSpPr>
              <p:cNvPr id="60" name="Snip Single Corner Rectangle 59"/>
              <p:cNvSpPr/>
              <p:nvPr/>
            </p:nvSpPr>
            <p:spPr bwMode="auto">
              <a:xfrm>
                <a:off x="1372479" y="5839530"/>
                <a:ext cx="1401657" cy="611374"/>
              </a:xfrm>
              <a:prstGeom prst="snip1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anose="020B0604020202020204" pitchFamily="34" charset="0"/>
                  <a:ea typeface="ヒラギノ角ゴ ProN W3" charset="-128"/>
                  <a:cs typeface="Arial" panose="020B0604020202020204" pitchFamily="34" charset="0"/>
                  <a:sym typeface="Gill Sans" charset="0"/>
                </a:endParaRPr>
              </a:p>
            </p:txBody>
          </p:sp>
          <p:sp>
            <p:nvSpPr>
              <p:cNvPr id="62" name="TextBox 61"/>
              <p:cNvSpPr txBox="1"/>
              <p:nvPr/>
            </p:nvSpPr>
            <p:spPr>
              <a:xfrm>
                <a:off x="1341695" y="5890427"/>
                <a:ext cx="1463224" cy="461665"/>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TR513</a:t>
                </a:r>
              </a:p>
              <a:p>
                <a:pPr algn="ctr"/>
                <a:r>
                  <a:rPr lang="en-US" sz="1200" dirty="0" smtClean="0">
                    <a:latin typeface="Arial" panose="020B0604020202020204" pitchFamily="34" charset="0"/>
                    <a:cs typeface="Arial" panose="020B0604020202020204" pitchFamily="34" charset="0"/>
                  </a:rPr>
                  <a:t>Model structure</a:t>
                </a:r>
              </a:p>
            </p:txBody>
          </p:sp>
        </p:grpSp>
        <p:cxnSp>
          <p:nvCxnSpPr>
            <p:cNvPr id="63" name="Straight Arrow Connector 62"/>
            <p:cNvCxnSpPr>
              <a:stCxn id="60" idx="3"/>
              <a:endCxn id="35" idx="2"/>
            </p:cNvCxnSpPr>
            <p:nvPr/>
          </p:nvCxnSpPr>
          <p:spPr>
            <a:xfrm flipV="1">
              <a:off x="2021475" y="5081966"/>
              <a:ext cx="432567" cy="757564"/>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25"/>
            <p:cNvGrpSpPr/>
            <p:nvPr/>
          </p:nvGrpSpPr>
          <p:grpSpPr>
            <a:xfrm>
              <a:off x="2728183" y="5839530"/>
              <a:ext cx="1208595" cy="623900"/>
              <a:chOff x="2842740" y="5839530"/>
              <a:chExt cx="1239585" cy="623900"/>
            </a:xfrm>
          </p:grpSpPr>
          <p:sp>
            <p:nvSpPr>
              <p:cNvPr id="65" name="Snip Single Corner Rectangle 64"/>
              <p:cNvSpPr/>
              <p:nvPr/>
            </p:nvSpPr>
            <p:spPr bwMode="auto">
              <a:xfrm>
                <a:off x="2867444" y="5839530"/>
                <a:ext cx="1187428" cy="623900"/>
              </a:xfrm>
              <a:prstGeom prst="snip1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anose="020B0604020202020204" pitchFamily="34" charset="0"/>
                  <a:ea typeface="ヒラギノ角ゴ ProN W3" charset="-128"/>
                  <a:cs typeface="Arial" panose="020B0604020202020204" pitchFamily="34" charset="0"/>
                  <a:sym typeface="Gill Sans" charset="0"/>
                </a:endParaRPr>
              </a:p>
            </p:txBody>
          </p:sp>
          <p:sp>
            <p:nvSpPr>
              <p:cNvPr id="66" name="TextBox 65"/>
              <p:cNvSpPr txBox="1"/>
              <p:nvPr/>
            </p:nvSpPr>
            <p:spPr>
              <a:xfrm>
                <a:off x="2842740" y="5920491"/>
                <a:ext cx="1239585" cy="461665"/>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TR514</a:t>
                </a:r>
              </a:p>
              <a:p>
                <a:pPr algn="ctr"/>
                <a:r>
                  <a:rPr lang="en-US" sz="1200" dirty="0" smtClean="0">
                    <a:latin typeface="Arial" panose="020B0604020202020204" pitchFamily="34" charset="0"/>
                    <a:cs typeface="Arial" panose="020B0604020202020204" pitchFamily="34" charset="0"/>
                  </a:rPr>
                  <a:t>UML</a:t>
                </a:r>
              </a:p>
            </p:txBody>
          </p:sp>
        </p:grpSp>
        <p:cxnSp>
          <p:nvCxnSpPr>
            <p:cNvPr id="67" name="Straight Arrow Connector 66"/>
            <p:cNvCxnSpPr>
              <a:stCxn id="65" idx="3"/>
              <a:endCxn id="35" idx="2"/>
            </p:cNvCxnSpPr>
            <p:nvPr/>
          </p:nvCxnSpPr>
          <p:spPr>
            <a:xfrm flipH="1" flipV="1">
              <a:off x="2454042" y="5081966"/>
              <a:ext cx="877098" cy="757564"/>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5" idx="3"/>
              <a:endCxn id="9" idx="2"/>
            </p:cNvCxnSpPr>
            <p:nvPr/>
          </p:nvCxnSpPr>
          <p:spPr>
            <a:xfrm flipV="1">
              <a:off x="3331140" y="2958054"/>
              <a:ext cx="2601132" cy="2881476"/>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63"/>
            <p:cNvGrpSpPr/>
            <p:nvPr/>
          </p:nvGrpSpPr>
          <p:grpSpPr>
            <a:xfrm>
              <a:off x="6504627" y="2463924"/>
              <a:ext cx="2581753" cy="467397"/>
              <a:chOff x="6920453" y="1923714"/>
              <a:chExt cx="805142" cy="467397"/>
            </a:xfrm>
          </p:grpSpPr>
          <p:sp>
            <p:nvSpPr>
              <p:cNvPr id="69" name="Right Arrow 68"/>
              <p:cNvSpPr/>
              <p:nvPr/>
            </p:nvSpPr>
            <p:spPr bwMode="auto">
              <a:xfrm>
                <a:off x="6920453" y="1923714"/>
                <a:ext cx="805142" cy="467397"/>
              </a:xfrm>
              <a:prstGeom prst="rightArrow">
                <a:avLst/>
              </a:prstGeom>
              <a:solidFill>
                <a:schemeClr val="accent1">
                  <a:lumMod val="20000"/>
                  <a:lumOff val="80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panose="020B0604020202020204" pitchFamily="34" charset="0"/>
                  <a:ea typeface="ヒラギノ角ゴ ProN W3" charset="-128"/>
                  <a:cs typeface="Arial" panose="020B0604020202020204" pitchFamily="34" charset="0"/>
                  <a:sym typeface="Gill Sans" charset="0"/>
                </a:endParaRPr>
              </a:p>
            </p:txBody>
          </p:sp>
          <p:sp>
            <p:nvSpPr>
              <p:cNvPr id="70" name="TextBox 69"/>
              <p:cNvSpPr txBox="1"/>
              <p:nvPr/>
            </p:nvSpPr>
            <p:spPr>
              <a:xfrm>
                <a:off x="7249509" y="2003524"/>
                <a:ext cx="179008" cy="307777"/>
              </a:xfrm>
              <a:prstGeom prst="rect">
                <a:avLst/>
              </a:prstGeom>
              <a:noFill/>
            </p:spPr>
            <p:txBody>
              <a:bodyPr wrap="square" rtlCol="0">
                <a:spAutoFit/>
              </a:bodyPr>
              <a:lstStyle/>
              <a:p>
                <a:r>
                  <a:rPr lang="en-CA" sz="1400" dirty="0" smtClean="0">
                    <a:latin typeface="Arial" panose="020B0604020202020204" pitchFamily="34" charset="0"/>
                    <a:cs typeface="Arial" panose="020B0604020202020204" pitchFamily="34" charset="0"/>
                  </a:rPr>
                  <a:t>Map</a:t>
                </a:r>
                <a:endParaRPr lang="en-CA" sz="1400" dirty="0">
                  <a:latin typeface="Arial" panose="020B0604020202020204" pitchFamily="34" charset="0"/>
                  <a:cs typeface="Arial" panose="020B0604020202020204" pitchFamily="34" charset="0"/>
                </a:endParaRPr>
              </a:p>
            </p:txBody>
          </p:sp>
        </p:grpSp>
        <p:sp>
          <p:nvSpPr>
            <p:cNvPr id="71" name="TextBox 70"/>
            <p:cNvSpPr txBox="1"/>
            <p:nvPr/>
          </p:nvSpPr>
          <p:spPr>
            <a:xfrm>
              <a:off x="9113197" y="1705526"/>
              <a:ext cx="1012196" cy="523220"/>
            </a:xfrm>
            <a:prstGeom prst="rect">
              <a:avLst/>
            </a:prstGeom>
            <a:noFill/>
            <a:ln w="19050">
              <a:solidFill>
                <a:schemeClr val="tx1"/>
              </a:solidFill>
            </a:ln>
          </p:spPr>
          <p:txBody>
            <a:bodyPr wrap="square" rtlCol="0">
              <a:spAutoFit/>
            </a:bodyPr>
            <a:lstStyle/>
            <a:p>
              <a:pPr algn="ctr"/>
              <a:r>
                <a:rPr lang="en-US" sz="1400" dirty="0" smtClean="0">
                  <a:latin typeface="Arial" panose="020B0604020202020204" pitchFamily="34" charset="0"/>
                  <a:cs typeface="Arial" panose="020B0604020202020204" pitchFamily="34" charset="0"/>
                </a:rPr>
                <a:t>Interface</a:t>
              </a:r>
            </a:p>
            <a:p>
              <a:pPr algn="ctr"/>
              <a:r>
                <a:rPr lang="en-US" sz="1400" dirty="0" smtClean="0">
                  <a:latin typeface="Arial" panose="020B0604020202020204" pitchFamily="34" charset="0"/>
                  <a:cs typeface="Arial" panose="020B0604020202020204" pitchFamily="34" charset="0"/>
                </a:rPr>
                <a:t>instance 1</a:t>
              </a:r>
            </a:p>
          </p:txBody>
        </p:sp>
        <p:grpSp>
          <p:nvGrpSpPr>
            <p:cNvPr id="14" name="Group 71"/>
            <p:cNvGrpSpPr/>
            <p:nvPr/>
          </p:nvGrpSpPr>
          <p:grpSpPr>
            <a:xfrm>
              <a:off x="8471700" y="1729952"/>
              <a:ext cx="613091" cy="467397"/>
              <a:chOff x="6920453" y="1923714"/>
              <a:chExt cx="805142" cy="467397"/>
            </a:xfrm>
          </p:grpSpPr>
          <p:sp>
            <p:nvSpPr>
              <p:cNvPr id="73" name="Right Arrow 72"/>
              <p:cNvSpPr/>
              <p:nvPr/>
            </p:nvSpPr>
            <p:spPr bwMode="auto">
              <a:xfrm>
                <a:off x="6920453" y="1923714"/>
                <a:ext cx="805142" cy="467397"/>
              </a:xfrm>
              <a:prstGeom prst="rightArrow">
                <a:avLst/>
              </a:prstGeom>
              <a:solidFill>
                <a:schemeClr val="accent1">
                  <a:lumMod val="20000"/>
                  <a:lumOff val="80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panose="020B0604020202020204" pitchFamily="34" charset="0"/>
                  <a:ea typeface="ヒラギノ角ゴ ProN W3" charset="-128"/>
                  <a:cs typeface="Arial" panose="020B0604020202020204" pitchFamily="34" charset="0"/>
                  <a:sym typeface="Gill Sans" charset="0"/>
                </a:endParaRPr>
              </a:p>
            </p:txBody>
          </p:sp>
          <p:sp>
            <p:nvSpPr>
              <p:cNvPr id="76" name="TextBox 75"/>
              <p:cNvSpPr txBox="1"/>
              <p:nvPr/>
            </p:nvSpPr>
            <p:spPr>
              <a:xfrm>
                <a:off x="7022391" y="2003524"/>
                <a:ext cx="699329" cy="307777"/>
              </a:xfrm>
              <a:prstGeom prst="rect">
                <a:avLst/>
              </a:prstGeom>
              <a:noFill/>
            </p:spPr>
            <p:txBody>
              <a:bodyPr wrap="none" rtlCol="0">
                <a:spAutoFit/>
              </a:bodyPr>
              <a:lstStyle/>
              <a:p>
                <a:r>
                  <a:rPr lang="en-CA" sz="1400" dirty="0" smtClean="0">
                    <a:latin typeface="Arial" panose="020B0604020202020204" pitchFamily="34" charset="0"/>
                    <a:cs typeface="Arial" panose="020B0604020202020204" pitchFamily="34" charset="0"/>
                  </a:rPr>
                  <a:t>Map</a:t>
                </a:r>
                <a:endParaRPr lang="en-CA" sz="1400" dirty="0">
                  <a:latin typeface="Arial" panose="020B0604020202020204" pitchFamily="34" charset="0"/>
                  <a:cs typeface="Arial" panose="020B0604020202020204" pitchFamily="34" charset="0"/>
                </a:endParaRPr>
              </a:p>
            </p:txBody>
          </p:sp>
        </p:grpSp>
        <p:sp>
          <p:nvSpPr>
            <p:cNvPr id="77" name="TextBox 76"/>
            <p:cNvSpPr txBox="1"/>
            <p:nvPr/>
          </p:nvSpPr>
          <p:spPr>
            <a:xfrm>
              <a:off x="9113198" y="2445343"/>
              <a:ext cx="1030789" cy="523220"/>
            </a:xfrm>
            <a:prstGeom prst="rect">
              <a:avLst/>
            </a:prstGeom>
            <a:noFill/>
            <a:ln w="19050">
              <a:solidFill>
                <a:schemeClr val="tx1"/>
              </a:solidFill>
            </a:ln>
          </p:spPr>
          <p:txBody>
            <a:bodyPr wrap="square" rtlCol="0">
              <a:spAutoFit/>
            </a:bodyPr>
            <a:lstStyle/>
            <a:p>
              <a:pPr algn="ctr"/>
              <a:r>
                <a:rPr lang="en-US" sz="1400" dirty="0" smtClean="0">
                  <a:latin typeface="Arial" panose="020B0604020202020204" pitchFamily="34" charset="0"/>
                  <a:cs typeface="Arial" panose="020B0604020202020204" pitchFamily="34" charset="0"/>
                </a:rPr>
                <a:t>Interface instance 2</a:t>
              </a:r>
            </a:p>
          </p:txBody>
        </p:sp>
        <p:cxnSp>
          <p:nvCxnSpPr>
            <p:cNvPr id="82" name="Straight Arrow Connector 81"/>
            <p:cNvCxnSpPr>
              <a:stCxn id="84" idx="3"/>
            </p:cNvCxnSpPr>
            <p:nvPr/>
          </p:nvCxnSpPr>
          <p:spPr>
            <a:xfrm flipV="1">
              <a:off x="8895995" y="2873755"/>
              <a:ext cx="34217" cy="2968833"/>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4" name="Snip Single Corner Rectangle 83"/>
            <p:cNvSpPr/>
            <p:nvPr/>
          </p:nvSpPr>
          <p:spPr bwMode="auto">
            <a:xfrm>
              <a:off x="8409296" y="5842587"/>
              <a:ext cx="973399" cy="620844"/>
            </a:xfrm>
            <a:prstGeom prst="snip1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anose="020B0604020202020204" pitchFamily="34" charset="0"/>
                <a:ea typeface="ヒラギノ角ゴ ProN W3" charset="-128"/>
                <a:cs typeface="Arial" panose="020B0604020202020204" pitchFamily="34" charset="0"/>
                <a:sym typeface="Gill Sans" charset="0"/>
              </a:endParaRPr>
            </a:p>
          </p:txBody>
        </p:sp>
        <p:sp>
          <p:nvSpPr>
            <p:cNvPr id="85" name="TextBox 84"/>
            <p:cNvSpPr txBox="1"/>
            <p:nvPr/>
          </p:nvSpPr>
          <p:spPr>
            <a:xfrm>
              <a:off x="8368907" y="5920877"/>
              <a:ext cx="1054178" cy="461665"/>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Interface specific</a:t>
              </a:r>
            </a:p>
          </p:txBody>
        </p:sp>
        <p:sp>
          <p:nvSpPr>
            <p:cNvPr id="104" name="Left Brace 103"/>
            <p:cNvSpPr/>
            <p:nvPr/>
          </p:nvSpPr>
          <p:spPr>
            <a:xfrm rot="5400000">
              <a:off x="6717397" y="-1753958"/>
              <a:ext cx="707721" cy="6082015"/>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5" name="TextBox 104"/>
            <p:cNvSpPr txBox="1"/>
            <p:nvPr/>
          </p:nvSpPr>
          <p:spPr>
            <a:xfrm>
              <a:off x="5350225" y="674173"/>
              <a:ext cx="3430834" cy="338554"/>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Interface Creation Process</a:t>
              </a:r>
            </a:p>
          </p:txBody>
        </p:sp>
      </p:grpSp>
      <p:sp>
        <p:nvSpPr>
          <p:cNvPr id="64" name="Rectangle 63"/>
          <p:cNvSpPr/>
          <p:nvPr/>
        </p:nvSpPr>
        <p:spPr>
          <a:xfrm>
            <a:off x="510827" y="28434"/>
            <a:ext cx="9493304" cy="523220"/>
          </a:xfrm>
          <a:prstGeom prst="rect">
            <a:avLst/>
          </a:prstGeom>
        </p:spPr>
        <p:txBody>
          <a:bodyPr wrap="none">
            <a:spAutoFit/>
          </a:bodyPr>
          <a:lstStyle/>
          <a:p>
            <a:r>
              <a:rPr lang="en-GB" sz="2800" b="1" dirty="0" smtClean="0"/>
              <a:t>Current ONF model structure, documents and process</a:t>
            </a:r>
            <a:endParaRPr lang="en-US" sz="2800" b="1" dirty="0"/>
          </a:p>
        </p:txBody>
      </p:sp>
      <p:sp>
        <p:nvSpPr>
          <p:cNvPr id="72" name="Slide Number Placeholder 3"/>
          <p:cNvSpPr>
            <a:spLocks noGrp="1"/>
          </p:cNvSpPr>
          <p:nvPr>
            <p:ph type="sldNum" sz="quarter" idx="12"/>
          </p:nvPr>
        </p:nvSpPr>
        <p:spPr>
          <a:xfrm>
            <a:off x="4556760" y="6492875"/>
            <a:ext cx="2773680" cy="365125"/>
          </a:xfrm>
        </p:spPr>
        <p:txBody>
          <a:bodyPr/>
          <a:lstStyle/>
          <a:p>
            <a:fld id="{BBABCA9C-0EDA-419C-B0C5-EAE473F385AB}" type="slidenum">
              <a:rPr lang="en-US" smtClean="0"/>
              <a:pPr/>
              <a:t>19</a:t>
            </a:fld>
            <a:endParaRPr lang="en-US"/>
          </a:p>
        </p:txBody>
      </p:sp>
    </p:spTree>
    <p:extLst>
      <p:ext uri="{BB962C8B-B14F-4D97-AF65-F5344CB8AC3E}">
        <p14:creationId xmlns:p14="http://schemas.microsoft.com/office/powerpoint/2010/main" val="2399600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Topics in scope for cross SDO alignment</a:t>
            </a:r>
            <a:endParaRPr lang="en-US" dirty="0"/>
          </a:p>
        </p:txBody>
      </p:sp>
      <p:sp>
        <p:nvSpPr>
          <p:cNvPr id="3" name="Content Placeholder 2"/>
          <p:cNvSpPr>
            <a:spLocks noGrp="1"/>
          </p:cNvSpPr>
          <p:nvPr>
            <p:ph idx="1"/>
          </p:nvPr>
        </p:nvSpPr>
        <p:spPr/>
        <p:txBody>
          <a:bodyPr>
            <a:normAutofit fontScale="62500" lnSpcReduction="20000"/>
          </a:bodyPr>
          <a:lstStyle/>
          <a:p>
            <a:r>
              <a:rPr lang="en-GB" dirty="0" smtClean="0"/>
              <a:t>Functional model interrelationship (</a:t>
            </a:r>
            <a:r>
              <a:rPr lang="en-GB" dirty="0" smtClean="0">
                <a:solidFill>
                  <a:srgbClr val="FF0000"/>
                </a:solidFill>
              </a:rPr>
              <a:t>12 min, </a:t>
            </a:r>
            <a:r>
              <a:rPr lang="en-GB" dirty="0">
                <a:solidFill>
                  <a:schemeClr val="accent3">
                    <a:lumMod val="60000"/>
                    <a:lumOff val="40000"/>
                  </a:schemeClr>
                </a:solidFill>
              </a:rPr>
              <a:t>8</a:t>
            </a:r>
            <a:r>
              <a:rPr lang="en-GB" dirty="0" smtClean="0">
                <a:solidFill>
                  <a:schemeClr val="accent3">
                    <a:lumMod val="60000"/>
                    <a:lumOff val="40000"/>
                  </a:schemeClr>
                </a:solidFill>
              </a:rPr>
              <a:t> min</a:t>
            </a:r>
            <a:r>
              <a:rPr lang="en-GB" dirty="0" smtClean="0"/>
              <a:t>)</a:t>
            </a:r>
          </a:p>
          <a:p>
            <a:pPr lvl="1"/>
            <a:r>
              <a:rPr lang="en-GB" dirty="0" smtClean="0"/>
              <a:t>Presents a proposal for interconnect of the NFV and ONF models to provide a single federated model, highlights model adjustments necessary and provides rationale </a:t>
            </a:r>
          </a:p>
          <a:p>
            <a:r>
              <a:rPr lang="en-GB" dirty="0"/>
              <a:t>Challenge of </a:t>
            </a:r>
            <a:r>
              <a:rPr lang="en-GB" dirty="0" smtClean="0"/>
              <a:t>Nested Recursions (</a:t>
            </a:r>
            <a:r>
              <a:rPr lang="en-GB" dirty="0" smtClean="0">
                <a:solidFill>
                  <a:srgbClr val="FF0000"/>
                </a:solidFill>
              </a:rPr>
              <a:t>5 </a:t>
            </a:r>
            <a:r>
              <a:rPr lang="en-GB" dirty="0">
                <a:solidFill>
                  <a:srgbClr val="FF0000"/>
                </a:solidFill>
              </a:rPr>
              <a:t>min, </a:t>
            </a:r>
            <a:r>
              <a:rPr lang="en-GB" dirty="0">
                <a:solidFill>
                  <a:schemeClr val="accent3">
                    <a:lumMod val="60000"/>
                    <a:lumOff val="40000"/>
                  </a:schemeClr>
                </a:solidFill>
              </a:rPr>
              <a:t>3</a:t>
            </a:r>
            <a:r>
              <a:rPr lang="en-GB" dirty="0" smtClean="0">
                <a:solidFill>
                  <a:schemeClr val="accent3">
                    <a:lumMod val="60000"/>
                    <a:lumOff val="40000"/>
                  </a:schemeClr>
                </a:solidFill>
              </a:rPr>
              <a:t> </a:t>
            </a:r>
            <a:r>
              <a:rPr lang="en-GB" dirty="0">
                <a:solidFill>
                  <a:schemeClr val="accent3">
                    <a:lumMod val="60000"/>
                    <a:lumOff val="40000"/>
                  </a:schemeClr>
                </a:solidFill>
              </a:rPr>
              <a:t>min</a:t>
            </a:r>
            <a:r>
              <a:rPr lang="en-GB" dirty="0"/>
              <a:t>)</a:t>
            </a:r>
          </a:p>
          <a:p>
            <a:pPr lvl="1"/>
            <a:r>
              <a:rPr lang="en-GB" dirty="0"/>
              <a:t>Highlights that NFV builds on SDN and SDN builds on NFV. </a:t>
            </a:r>
            <a:r>
              <a:rPr lang="en-GB" dirty="0" smtClean="0"/>
              <a:t>Discuss </a:t>
            </a:r>
            <a:r>
              <a:rPr lang="en-GB" dirty="0"/>
              <a:t>the implications</a:t>
            </a:r>
            <a:r>
              <a:rPr lang="en-GB" dirty="0" smtClean="0"/>
              <a:t>.</a:t>
            </a:r>
          </a:p>
          <a:p>
            <a:r>
              <a:rPr lang="en-GB" dirty="0"/>
              <a:t>Model development and interactions (</a:t>
            </a:r>
            <a:r>
              <a:rPr lang="en-GB" dirty="0">
                <a:solidFill>
                  <a:srgbClr val="FF0000"/>
                </a:solidFill>
              </a:rPr>
              <a:t>4 min, </a:t>
            </a:r>
            <a:r>
              <a:rPr lang="en-GB" dirty="0">
                <a:solidFill>
                  <a:schemeClr val="accent3">
                    <a:lumMod val="60000"/>
                    <a:lumOff val="40000"/>
                  </a:schemeClr>
                </a:solidFill>
              </a:rPr>
              <a:t>2 min</a:t>
            </a:r>
            <a:r>
              <a:rPr lang="en-GB" dirty="0"/>
              <a:t>)</a:t>
            </a:r>
          </a:p>
          <a:p>
            <a:pPr lvl="1"/>
            <a:r>
              <a:rPr lang="en-GB" dirty="0"/>
              <a:t>Explores peer and hierarchical interaction approaches (umbrella/federation) and makes a proposal for a particular way forward </a:t>
            </a:r>
          </a:p>
          <a:p>
            <a:r>
              <a:rPr lang="en-GB" dirty="0" smtClean="0"/>
              <a:t>Responsibility </a:t>
            </a:r>
            <a:r>
              <a:rPr lang="en-GB" dirty="0"/>
              <a:t>partitioning and cooperative </a:t>
            </a:r>
            <a:r>
              <a:rPr lang="en-GB" dirty="0" smtClean="0"/>
              <a:t>working (</a:t>
            </a:r>
            <a:r>
              <a:rPr lang="en-GB" dirty="0" smtClean="0">
                <a:solidFill>
                  <a:srgbClr val="FF0000"/>
                </a:solidFill>
              </a:rPr>
              <a:t>4 </a:t>
            </a:r>
            <a:r>
              <a:rPr lang="en-GB" dirty="0">
                <a:solidFill>
                  <a:srgbClr val="FF0000"/>
                </a:solidFill>
              </a:rPr>
              <a:t>min, </a:t>
            </a:r>
            <a:r>
              <a:rPr lang="en-GB" dirty="0">
                <a:solidFill>
                  <a:schemeClr val="accent3">
                    <a:lumMod val="60000"/>
                    <a:lumOff val="40000"/>
                  </a:schemeClr>
                </a:solidFill>
              </a:rPr>
              <a:t>1</a:t>
            </a:r>
            <a:r>
              <a:rPr lang="en-GB" dirty="0" smtClean="0">
                <a:solidFill>
                  <a:schemeClr val="accent3">
                    <a:lumMod val="60000"/>
                    <a:lumOff val="40000"/>
                  </a:schemeClr>
                </a:solidFill>
              </a:rPr>
              <a:t> </a:t>
            </a:r>
            <a:r>
              <a:rPr lang="en-GB" dirty="0">
                <a:solidFill>
                  <a:schemeClr val="accent3">
                    <a:lumMod val="60000"/>
                    <a:lumOff val="40000"/>
                  </a:schemeClr>
                </a:solidFill>
              </a:rPr>
              <a:t>min</a:t>
            </a:r>
            <a:r>
              <a:rPr lang="en-GB" dirty="0"/>
              <a:t>)</a:t>
            </a:r>
          </a:p>
          <a:p>
            <a:pPr lvl="1"/>
            <a:r>
              <a:rPr lang="en-GB" dirty="0"/>
              <a:t>Based on the discussions above proposes a division of work across the </a:t>
            </a:r>
            <a:r>
              <a:rPr lang="en-GB" dirty="0" smtClean="0"/>
              <a:t>bodies</a:t>
            </a:r>
          </a:p>
          <a:p>
            <a:r>
              <a:rPr lang="en-GB" dirty="0" smtClean="0"/>
              <a:t>Control Model interrelationships (</a:t>
            </a:r>
            <a:r>
              <a:rPr lang="en-GB" dirty="0">
                <a:solidFill>
                  <a:srgbClr val="FF0000"/>
                </a:solidFill>
              </a:rPr>
              <a:t>3</a:t>
            </a:r>
            <a:r>
              <a:rPr lang="en-GB" dirty="0" smtClean="0">
                <a:solidFill>
                  <a:srgbClr val="FF0000"/>
                </a:solidFill>
              </a:rPr>
              <a:t> </a:t>
            </a:r>
            <a:r>
              <a:rPr lang="en-GB" dirty="0">
                <a:solidFill>
                  <a:srgbClr val="FF0000"/>
                </a:solidFill>
              </a:rPr>
              <a:t>min, </a:t>
            </a:r>
            <a:r>
              <a:rPr lang="en-GB" dirty="0" smtClean="0">
                <a:solidFill>
                  <a:schemeClr val="accent3">
                    <a:lumMod val="60000"/>
                    <a:lumOff val="40000"/>
                  </a:schemeClr>
                </a:solidFill>
              </a:rPr>
              <a:t>1 </a:t>
            </a:r>
            <a:r>
              <a:rPr lang="en-GB" dirty="0">
                <a:solidFill>
                  <a:schemeClr val="accent3">
                    <a:lumMod val="60000"/>
                    <a:lumOff val="40000"/>
                  </a:schemeClr>
                </a:solidFill>
              </a:rPr>
              <a:t>min</a:t>
            </a:r>
            <a:r>
              <a:rPr lang="en-GB" dirty="0"/>
              <a:t>)</a:t>
            </a:r>
            <a:endParaRPr lang="en-GB" dirty="0" smtClean="0"/>
          </a:p>
          <a:p>
            <a:pPr lvl="1"/>
            <a:r>
              <a:rPr lang="en-GB" dirty="0" smtClean="0"/>
              <a:t>Presents proposals for unification of the management/control following the principles of Management-Control Continuum and a related proposal for refactoring the NE</a:t>
            </a:r>
          </a:p>
          <a:p>
            <a:r>
              <a:rPr lang="en-GB" dirty="0"/>
              <a:t>Sharing </a:t>
            </a:r>
            <a:r>
              <a:rPr lang="en-GB" dirty="0" smtClean="0"/>
              <a:t>patterns (</a:t>
            </a:r>
            <a:r>
              <a:rPr lang="en-GB" dirty="0" smtClean="0">
                <a:solidFill>
                  <a:srgbClr val="FF0000"/>
                </a:solidFill>
              </a:rPr>
              <a:t>3 </a:t>
            </a:r>
            <a:r>
              <a:rPr lang="en-GB" dirty="0">
                <a:solidFill>
                  <a:srgbClr val="FF0000"/>
                </a:solidFill>
              </a:rPr>
              <a:t>min, </a:t>
            </a:r>
            <a:r>
              <a:rPr lang="en-GB" dirty="0" smtClean="0">
                <a:solidFill>
                  <a:schemeClr val="accent3">
                    <a:lumMod val="60000"/>
                    <a:lumOff val="40000"/>
                  </a:schemeClr>
                </a:solidFill>
              </a:rPr>
              <a:t>1 </a:t>
            </a:r>
            <a:r>
              <a:rPr lang="en-GB" dirty="0">
                <a:solidFill>
                  <a:schemeClr val="accent3">
                    <a:lumMod val="60000"/>
                    <a:lumOff val="40000"/>
                  </a:schemeClr>
                </a:solidFill>
              </a:rPr>
              <a:t>min</a:t>
            </a:r>
            <a:r>
              <a:rPr lang="en-GB" dirty="0"/>
              <a:t>)</a:t>
            </a:r>
          </a:p>
          <a:p>
            <a:pPr lvl="1"/>
            <a:r>
              <a:rPr lang="en-GB" dirty="0"/>
              <a:t>Provides a list of patterns that underpin the network model and suggest that at least some of these would appear to underpin the NFV model and hence should be commonly used.</a:t>
            </a:r>
          </a:p>
          <a:p>
            <a:r>
              <a:rPr lang="en-GB" dirty="0" smtClean="0"/>
              <a:t>Other model fragments that may benefit from </a:t>
            </a:r>
            <a:r>
              <a:rPr lang="en-GB" dirty="0"/>
              <a:t>sharing </a:t>
            </a:r>
            <a:r>
              <a:rPr lang="en-GB" dirty="0" smtClean="0"/>
              <a:t>(</a:t>
            </a:r>
            <a:r>
              <a:rPr lang="en-GB" dirty="0">
                <a:solidFill>
                  <a:srgbClr val="FF0000"/>
                </a:solidFill>
              </a:rPr>
              <a:t>2</a:t>
            </a:r>
            <a:r>
              <a:rPr lang="en-GB" dirty="0" smtClean="0">
                <a:solidFill>
                  <a:srgbClr val="FF0000"/>
                </a:solidFill>
              </a:rPr>
              <a:t> </a:t>
            </a:r>
            <a:r>
              <a:rPr lang="en-GB" dirty="0">
                <a:solidFill>
                  <a:srgbClr val="FF0000"/>
                </a:solidFill>
              </a:rPr>
              <a:t>min, </a:t>
            </a:r>
            <a:r>
              <a:rPr lang="en-GB" dirty="0">
                <a:solidFill>
                  <a:schemeClr val="accent3">
                    <a:lumMod val="60000"/>
                    <a:lumOff val="40000"/>
                  </a:schemeClr>
                </a:solidFill>
              </a:rPr>
              <a:t>1</a:t>
            </a:r>
            <a:r>
              <a:rPr lang="en-GB" dirty="0" smtClean="0">
                <a:solidFill>
                  <a:schemeClr val="accent3">
                    <a:lumMod val="60000"/>
                    <a:lumOff val="40000"/>
                  </a:schemeClr>
                </a:solidFill>
              </a:rPr>
              <a:t> </a:t>
            </a:r>
            <a:r>
              <a:rPr lang="en-GB" dirty="0">
                <a:solidFill>
                  <a:schemeClr val="accent3">
                    <a:lumMod val="60000"/>
                    <a:lumOff val="40000"/>
                  </a:schemeClr>
                </a:solidFill>
              </a:rPr>
              <a:t>min</a:t>
            </a:r>
            <a:r>
              <a:rPr lang="en-GB" dirty="0"/>
              <a:t>)</a:t>
            </a:r>
            <a:endParaRPr lang="en-GB" dirty="0" smtClean="0"/>
          </a:p>
          <a:p>
            <a:pPr lvl="1"/>
            <a:r>
              <a:rPr lang="en-GB" dirty="0" smtClean="0"/>
              <a:t>Highlights other areas that may benefit from collaboration and convergence</a:t>
            </a:r>
          </a:p>
          <a:p>
            <a:r>
              <a:rPr lang="en-GB" dirty="0" smtClean="0"/>
              <a:t>Generating </a:t>
            </a:r>
            <a:r>
              <a:rPr lang="en-GB" dirty="0"/>
              <a:t>interfaces </a:t>
            </a:r>
            <a:r>
              <a:rPr lang="en-GB" dirty="0" smtClean="0"/>
              <a:t>(</a:t>
            </a:r>
            <a:r>
              <a:rPr lang="en-GB" dirty="0" smtClean="0">
                <a:solidFill>
                  <a:srgbClr val="FF0000"/>
                </a:solidFill>
              </a:rPr>
              <a:t>3 </a:t>
            </a:r>
            <a:r>
              <a:rPr lang="en-GB" dirty="0">
                <a:solidFill>
                  <a:srgbClr val="FF0000"/>
                </a:solidFill>
              </a:rPr>
              <a:t>min, </a:t>
            </a:r>
            <a:r>
              <a:rPr lang="en-GB" dirty="0" smtClean="0">
                <a:solidFill>
                  <a:schemeClr val="accent3">
                    <a:lumMod val="60000"/>
                    <a:lumOff val="40000"/>
                  </a:schemeClr>
                </a:solidFill>
              </a:rPr>
              <a:t>1 </a:t>
            </a:r>
            <a:r>
              <a:rPr lang="en-GB" dirty="0">
                <a:solidFill>
                  <a:schemeClr val="accent3">
                    <a:lumMod val="60000"/>
                    <a:lumOff val="40000"/>
                  </a:schemeClr>
                </a:solidFill>
              </a:rPr>
              <a:t>min</a:t>
            </a:r>
            <a:r>
              <a:rPr lang="en-GB" dirty="0"/>
              <a:t>)</a:t>
            </a:r>
            <a:endParaRPr lang="en-GB" dirty="0" smtClean="0"/>
          </a:p>
          <a:p>
            <a:pPr lvl="1"/>
            <a:r>
              <a:rPr lang="en-GB" dirty="0" smtClean="0"/>
              <a:t>Explains the ONF process to development of interfaces from the model and exposes open source tooling to generate schema (</a:t>
            </a:r>
            <a:r>
              <a:rPr lang="en-GB" dirty="0" err="1" smtClean="0"/>
              <a:t>inc</a:t>
            </a:r>
            <a:r>
              <a:rPr lang="en-GB" dirty="0" smtClean="0"/>
              <a:t> Yang) from UML</a:t>
            </a:r>
          </a:p>
          <a:p>
            <a:r>
              <a:rPr lang="en-GB" dirty="0" smtClean="0"/>
              <a:t>Tooling and process </a:t>
            </a:r>
            <a:r>
              <a:rPr lang="en-GB" dirty="0"/>
              <a:t>interworking </a:t>
            </a:r>
            <a:r>
              <a:rPr lang="en-GB" dirty="0" smtClean="0"/>
              <a:t>(</a:t>
            </a:r>
            <a:r>
              <a:rPr lang="en-GB" dirty="0" smtClean="0">
                <a:solidFill>
                  <a:srgbClr val="FF0000"/>
                </a:solidFill>
              </a:rPr>
              <a:t>3 min</a:t>
            </a:r>
            <a:r>
              <a:rPr lang="en-GB" dirty="0">
                <a:solidFill>
                  <a:srgbClr val="FF0000"/>
                </a:solidFill>
              </a:rPr>
              <a:t>, </a:t>
            </a:r>
            <a:r>
              <a:rPr lang="en-GB" dirty="0" smtClean="0">
                <a:solidFill>
                  <a:schemeClr val="accent3">
                    <a:lumMod val="60000"/>
                    <a:lumOff val="40000"/>
                  </a:schemeClr>
                </a:solidFill>
              </a:rPr>
              <a:t>1 </a:t>
            </a:r>
            <a:r>
              <a:rPr lang="en-GB" dirty="0">
                <a:solidFill>
                  <a:schemeClr val="accent3">
                    <a:lumMod val="60000"/>
                    <a:lumOff val="40000"/>
                  </a:schemeClr>
                </a:solidFill>
              </a:rPr>
              <a:t>min</a:t>
            </a:r>
            <a:r>
              <a:rPr lang="en-GB" dirty="0"/>
              <a:t>)</a:t>
            </a:r>
            <a:endParaRPr lang="en-GB" dirty="0" smtClean="0"/>
          </a:p>
          <a:p>
            <a:pPr lvl="1"/>
            <a:r>
              <a:rPr lang="en-GB" dirty="0" smtClean="0"/>
              <a:t>Discusses further alignment of tooling and guidelines to ease sharing and interconnecting of models</a:t>
            </a:r>
            <a:endParaRPr lang="en-GB" dirty="0"/>
          </a:p>
          <a:p>
            <a:r>
              <a:rPr lang="en-GB" dirty="0" smtClean="0"/>
              <a:t>IPR and </a:t>
            </a:r>
            <a:r>
              <a:rPr lang="en-GB" dirty="0"/>
              <a:t>copyright </a:t>
            </a:r>
            <a:r>
              <a:rPr lang="en-GB" dirty="0" smtClean="0"/>
              <a:t>(</a:t>
            </a:r>
            <a:r>
              <a:rPr lang="en-GB" dirty="0">
                <a:solidFill>
                  <a:srgbClr val="FF0000"/>
                </a:solidFill>
              </a:rPr>
              <a:t>0</a:t>
            </a:r>
            <a:r>
              <a:rPr lang="en-GB" dirty="0" smtClean="0">
                <a:solidFill>
                  <a:srgbClr val="FF0000"/>
                </a:solidFill>
              </a:rPr>
              <a:t> </a:t>
            </a:r>
            <a:r>
              <a:rPr lang="en-GB" dirty="0">
                <a:solidFill>
                  <a:srgbClr val="FF0000"/>
                </a:solidFill>
              </a:rPr>
              <a:t>min, </a:t>
            </a:r>
            <a:r>
              <a:rPr lang="en-GB" dirty="0" smtClean="0">
                <a:solidFill>
                  <a:schemeClr val="accent3">
                    <a:lumMod val="60000"/>
                    <a:lumOff val="40000"/>
                  </a:schemeClr>
                </a:solidFill>
              </a:rPr>
              <a:t>0 </a:t>
            </a:r>
            <a:r>
              <a:rPr lang="en-GB" dirty="0">
                <a:solidFill>
                  <a:schemeClr val="accent3">
                    <a:lumMod val="60000"/>
                    <a:lumOff val="40000"/>
                  </a:schemeClr>
                </a:solidFill>
              </a:rPr>
              <a:t>min</a:t>
            </a:r>
            <a:r>
              <a:rPr lang="en-GB" dirty="0"/>
              <a:t>)</a:t>
            </a:r>
            <a:endParaRPr lang="en-GB" dirty="0" smtClean="0"/>
          </a:p>
          <a:p>
            <a:pPr lvl="1"/>
            <a:r>
              <a:rPr lang="en-GB" dirty="0" smtClean="0"/>
              <a:t>Touch on IPR, copyright, open source and other related topics highlighting key challenges</a:t>
            </a:r>
          </a:p>
          <a:p>
            <a:r>
              <a:rPr lang="en-GB" dirty="0" smtClean="0"/>
              <a:t>Conclusions (</a:t>
            </a:r>
            <a:r>
              <a:rPr lang="en-GB" dirty="0" smtClean="0">
                <a:solidFill>
                  <a:srgbClr val="FF0000"/>
                </a:solidFill>
              </a:rPr>
              <a:t>1 </a:t>
            </a:r>
            <a:r>
              <a:rPr lang="en-GB" dirty="0">
                <a:solidFill>
                  <a:srgbClr val="FF0000"/>
                </a:solidFill>
              </a:rPr>
              <a:t>min, </a:t>
            </a:r>
            <a:r>
              <a:rPr lang="en-GB" dirty="0" smtClean="0">
                <a:solidFill>
                  <a:schemeClr val="accent3">
                    <a:lumMod val="60000"/>
                    <a:lumOff val="40000"/>
                  </a:schemeClr>
                </a:solidFill>
              </a:rPr>
              <a:t>1 </a:t>
            </a:r>
            <a:r>
              <a:rPr lang="en-GB" dirty="0">
                <a:solidFill>
                  <a:schemeClr val="accent3">
                    <a:lumMod val="60000"/>
                    <a:lumOff val="40000"/>
                  </a:schemeClr>
                </a:solidFill>
              </a:rPr>
              <a:t>min</a:t>
            </a:r>
            <a:r>
              <a:rPr lang="en-GB" dirty="0"/>
              <a:t>)</a:t>
            </a:r>
          </a:p>
          <a:p>
            <a:endParaRPr lang="en-US" dirty="0"/>
          </a:p>
        </p:txBody>
      </p:sp>
      <p:sp>
        <p:nvSpPr>
          <p:cNvPr id="4" name="Rectangle 3"/>
          <p:cNvSpPr/>
          <p:nvPr/>
        </p:nvSpPr>
        <p:spPr>
          <a:xfrm>
            <a:off x="7162800" y="150911"/>
            <a:ext cx="4330032" cy="523220"/>
          </a:xfrm>
          <a:prstGeom prst="rect">
            <a:avLst/>
          </a:prstGeom>
        </p:spPr>
        <p:txBody>
          <a:bodyPr wrap="none">
            <a:spAutoFit/>
          </a:bodyPr>
          <a:lstStyle/>
          <a:p>
            <a:pPr algn="ctr"/>
            <a:r>
              <a:rPr lang="en-GB" sz="1400" dirty="0" smtClean="0"/>
              <a:t>(timing for </a:t>
            </a:r>
            <a:r>
              <a:rPr lang="en-GB" sz="1400" dirty="0" smtClean="0">
                <a:solidFill>
                  <a:srgbClr val="FF0000"/>
                </a:solidFill>
              </a:rPr>
              <a:t>40 min presentation, </a:t>
            </a:r>
            <a:r>
              <a:rPr lang="en-GB" sz="1400" dirty="0" smtClean="0">
                <a:solidFill>
                  <a:schemeClr val="accent3">
                    <a:lumMod val="60000"/>
                    <a:lumOff val="40000"/>
                  </a:schemeClr>
                </a:solidFill>
              </a:rPr>
              <a:t>20 min presentation</a:t>
            </a:r>
            <a:r>
              <a:rPr lang="en-GB" sz="1400" dirty="0" smtClean="0"/>
              <a:t>)</a:t>
            </a:r>
          </a:p>
          <a:p>
            <a:pPr algn="ctr"/>
            <a:r>
              <a:rPr lang="en-GB" sz="1400" dirty="0" smtClean="0"/>
              <a:t>(some slides will not be presented in detail)</a:t>
            </a:r>
            <a:endParaRPr lang="en-US" sz="1400" dirty="0"/>
          </a:p>
        </p:txBody>
      </p:sp>
      <p:sp>
        <p:nvSpPr>
          <p:cNvPr id="5" name="Slide Number Placeholder 4"/>
          <p:cNvSpPr>
            <a:spLocks noGrp="1"/>
          </p:cNvSpPr>
          <p:nvPr>
            <p:ph type="sldNum" sz="quarter" idx="12"/>
          </p:nvPr>
        </p:nvSpPr>
        <p:spPr>
          <a:xfrm>
            <a:off x="4556760" y="6356369"/>
            <a:ext cx="2773680" cy="365125"/>
          </a:xfrm>
        </p:spPr>
        <p:txBody>
          <a:bodyPr/>
          <a:lstStyle/>
          <a:p>
            <a:fld id="{BBABCA9C-0EDA-419C-B0C5-EAE473F385AB}" type="slidenum">
              <a:rPr lang="en-US" smtClean="0"/>
              <a:pPr/>
              <a:t>2</a:t>
            </a:fld>
            <a:endParaRPr lang="en-US"/>
          </a:p>
        </p:txBody>
      </p:sp>
    </p:spTree>
    <p:extLst>
      <p:ext uri="{BB962C8B-B14F-4D97-AF65-F5344CB8AC3E}">
        <p14:creationId xmlns:p14="http://schemas.microsoft.com/office/powerpoint/2010/main" val="2305525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smtClean="0"/>
              <a:t>Opportunity to align IPR and copyright</a:t>
            </a:r>
            <a:endParaRPr lang="en-US" dirty="0"/>
          </a:p>
        </p:txBody>
      </p:sp>
      <p:sp>
        <p:nvSpPr>
          <p:cNvPr id="3" name="Content Placeholder 2"/>
          <p:cNvSpPr>
            <a:spLocks noGrp="1"/>
          </p:cNvSpPr>
          <p:nvPr>
            <p:ph idx="1"/>
          </p:nvPr>
        </p:nvSpPr>
        <p:spPr/>
        <p:txBody>
          <a:bodyPr/>
          <a:lstStyle/>
          <a:p>
            <a:r>
              <a:rPr lang="en-GB" dirty="0" smtClean="0"/>
              <a:t>Not the focus here but a critical aspect</a:t>
            </a:r>
          </a:p>
          <a:p>
            <a:pPr lvl="1"/>
            <a:r>
              <a:rPr lang="en-GB" dirty="0" smtClean="0"/>
              <a:t>Challenges</a:t>
            </a:r>
          </a:p>
          <a:p>
            <a:pPr lvl="2"/>
            <a:r>
              <a:rPr lang="en-GB" dirty="0" smtClean="0"/>
              <a:t>IPR modes</a:t>
            </a:r>
          </a:p>
          <a:p>
            <a:pPr lvl="2"/>
            <a:r>
              <a:rPr lang="en-GB" dirty="0" smtClean="0"/>
              <a:t>Copyright agreements</a:t>
            </a:r>
          </a:p>
          <a:p>
            <a:pPr lvl="2"/>
            <a:r>
              <a:rPr lang="en-GB" dirty="0" smtClean="0"/>
              <a:t>Use of </a:t>
            </a:r>
            <a:r>
              <a:rPr lang="en-GB" dirty="0"/>
              <a:t>open </a:t>
            </a:r>
            <a:r>
              <a:rPr lang="en-GB" dirty="0" smtClean="0"/>
              <a:t>source</a:t>
            </a:r>
          </a:p>
          <a:p>
            <a:pPr lvl="2"/>
            <a:r>
              <a:rPr lang="en-GB" dirty="0" smtClean="0"/>
              <a:t>Integration of standard processes with Open Source processes</a:t>
            </a:r>
          </a:p>
          <a:p>
            <a:pPr lvl="1"/>
            <a:r>
              <a:rPr lang="en-GB" dirty="0" smtClean="0"/>
              <a:t>Will require updates to current agreements</a:t>
            </a:r>
          </a:p>
          <a:p>
            <a:pPr lvl="2"/>
            <a:r>
              <a:rPr lang="en-GB" dirty="0" smtClean="0"/>
              <a:t>Revise the agreements so we can joint work and cross deliver</a:t>
            </a:r>
          </a:p>
        </p:txBody>
      </p:sp>
      <p:sp>
        <p:nvSpPr>
          <p:cNvPr id="4" name="Slide Number Placeholder 3"/>
          <p:cNvSpPr>
            <a:spLocks noGrp="1"/>
          </p:cNvSpPr>
          <p:nvPr>
            <p:ph type="sldNum" sz="quarter" idx="12"/>
          </p:nvPr>
        </p:nvSpPr>
        <p:spPr>
          <a:xfrm>
            <a:off x="4556760" y="6356369"/>
            <a:ext cx="2773680" cy="365125"/>
          </a:xfrm>
        </p:spPr>
        <p:txBody>
          <a:bodyPr/>
          <a:lstStyle/>
          <a:p>
            <a:fld id="{BBABCA9C-0EDA-419C-B0C5-EAE473F385AB}" type="slidenum">
              <a:rPr lang="en-US" smtClean="0"/>
              <a:pPr/>
              <a:t>20</a:t>
            </a:fld>
            <a:endParaRPr lang="en-US"/>
          </a:p>
        </p:txBody>
      </p:sp>
    </p:spTree>
    <p:extLst>
      <p:ext uri="{BB962C8B-B14F-4D97-AF65-F5344CB8AC3E}">
        <p14:creationId xmlns:p14="http://schemas.microsoft.com/office/powerpoint/2010/main" val="3151936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US" dirty="0"/>
          </a:p>
        </p:txBody>
      </p:sp>
      <p:sp>
        <p:nvSpPr>
          <p:cNvPr id="3" name="Content Placeholder 2"/>
          <p:cNvSpPr>
            <a:spLocks noGrp="1"/>
          </p:cNvSpPr>
          <p:nvPr>
            <p:ph idx="1"/>
          </p:nvPr>
        </p:nvSpPr>
        <p:spPr/>
        <p:txBody>
          <a:bodyPr>
            <a:normAutofit/>
          </a:bodyPr>
          <a:lstStyle/>
          <a:p>
            <a:r>
              <a:rPr lang="en-GB" dirty="0"/>
              <a:t>We can act now to </a:t>
            </a:r>
            <a:r>
              <a:rPr lang="en-GB" dirty="0" smtClean="0"/>
              <a:t>leverage the key significant opportunity to not duplicate effort</a:t>
            </a:r>
          </a:p>
          <a:p>
            <a:pPr lvl="1"/>
            <a:r>
              <a:rPr lang="en-GB" dirty="0" smtClean="0"/>
              <a:t>Consistent tooling – we should ensure we maintain this</a:t>
            </a:r>
          </a:p>
          <a:p>
            <a:pPr lvl="1"/>
            <a:r>
              <a:rPr lang="en-GB" dirty="0" smtClean="0"/>
              <a:t>One relatively obvious touch point between the two models identified (as per </a:t>
            </a:r>
            <a:r>
              <a:rPr lang="en-GB" dirty="0"/>
              <a:t>Core Proposal </a:t>
            </a:r>
            <a:r>
              <a:rPr lang="en-GB" dirty="0" smtClean="0"/>
              <a:t>Sketch)</a:t>
            </a:r>
          </a:p>
          <a:p>
            <a:pPr lvl="1"/>
            <a:r>
              <a:rPr lang="en-GB" dirty="0" smtClean="0"/>
              <a:t>Some areas identified where future joint working or collaboration would benefit</a:t>
            </a:r>
          </a:p>
          <a:p>
            <a:r>
              <a:rPr lang="en-GB" dirty="0" smtClean="0"/>
              <a:t>There are significant challenges to joint work we need to be aware of and deal with</a:t>
            </a:r>
          </a:p>
          <a:p>
            <a:r>
              <a:rPr lang="en-GB" dirty="0" smtClean="0"/>
              <a:t>Next steps whilst we are face to face</a:t>
            </a:r>
          </a:p>
          <a:p>
            <a:pPr lvl="1"/>
            <a:r>
              <a:rPr lang="en-GB" dirty="0" smtClean="0"/>
              <a:t>Validate the functional model interrelationship</a:t>
            </a:r>
          </a:p>
          <a:p>
            <a:pPr lvl="2"/>
            <a:r>
              <a:rPr lang="en-GB" dirty="0" smtClean="0"/>
              <a:t>Agree the approach</a:t>
            </a:r>
          </a:p>
          <a:p>
            <a:pPr lvl="2"/>
            <a:r>
              <a:rPr lang="en-GB" dirty="0" smtClean="0"/>
              <a:t>Plan for first federated deliverable</a:t>
            </a:r>
          </a:p>
          <a:p>
            <a:pPr lvl="1"/>
            <a:r>
              <a:rPr lang="en-GB" dirty="0" smtClean="0"/>
              <a:t>Use backup material to agree improved tooling and methodology alignment</a:t>
            </a:r>
          </a:p>
          <a:p>
            <a:pPr lvl="1"/>
            <a:r>
              <a:rPr lang="en-GB" dirty="0" smtClean="0"/>
              <a:t>Agree how to proceed to find further areas for joint/collaborative federated/delegated work</a:t>
            </a:r>
          </a:p>
          <a:p>
            <a:endParaRPr lang="en-GB" dirty="0" smtClean="0"/>
          </a:p>
        </p:txBody>
      </p:sp>
      <p:sp>
        <p:nvSpPr>
          <p:cNvPr id="5" name="Slide Number Placeholder 4"/>
          <p:cNvSpPr>
            <a:spLocks noGrp="1"/>
          </p:cNvSpPr>
          <p:nvPr>
            <p:ph type="sldNum" sz="quarter" idx="12"/>
          </p:nvPr>
        </p:nvSpPr>
        <p:spPr/>
        <p:txBody>
          <a:bodyPr/>
          <a:lstStyle/>
          <a:p>
            <a:fld id="{BBABCA9C-0EDA-419C-B0C5-EAE473F385AB}" type="slidenum">
              <a:rPr lang="en-US" smtClean="0"/>
              <a:pPr/>
              <a:t>21</a:t>
            </a:fld>
            <a:endParaRPr lang="en-US"/>
          </a:p>
        </p:txBody>
      </p:sp>
    </p:spTree>
    <p:extLst>
      <p:ext uri="{BB962C8B-B14F-4D97-AF65-F5344CB8AC3E}">
        <p14:creationId xmlns:p14="http://schemas.microsoft.com/office/powerpoint/2010/main" val="375202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4360" y="2895600"/>
            <a:ext cx="10698480" cy="917577"/>
          </a:xfrm>
        </p:spPr>
        <p:txBody>
          <a:bodyPr>
            <a:normAutofit/>
          </a:bodyPr>
          <a:lstStyle/>
          <a:p>
            <a:pPr algn="ctr"/>
            <a:r>
              <a:rPr lang="en-GB" dirty="0" smtClean="0"/>
              <a:t>THANK YOU</a:t>
            </a:r>
            <a:endParaRPr lang="en-US" dirty="0"/>
          </a:p>
        </p:txBody>
      </p:sp>
    </p:spTree>
    <p:extLst>
      <p:ext uri="{BB962C8B-B14F-4D97-AF65-F5344CB8AC3E}">
        <p14:creationId xmlns:p14="http://schemas.microsoft.com/office/powerpoint/2010/main" val="734107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pPr algn="ctr"/>
            <a:r>
              <a:rPr lang="en-GB" sz="4000" dirty="0" smtClean="0"/>
              <a:t/>
            </a:r>
            <a:br>
              <a:rPr lang="en-GB" sz="4000" dirty="0" smtClean="0"/>
            </a:br>
            <a:r>
              <a:rPr lang="en-GB" sz="4000" dirty="0" smtClean="0"/>
              <a:t>Background material</a:t>
            </a:r>
            <a:endParaRPr lang="en-US" sz="4000" dirty="0"/>
          </a:p>
        </p:txBody>
      </p:sp>
      <p:sp>
        <p:nvSpPr>
          <p:cNvPr id="7" name="Subtitle 6"/>
          <p:cNvSpPr>
            <a:spLocks noGrp="1"/>
          </p:cNvSpPr>
          <p:nvPr>
            <p:ph type="subTitle" idx="1"/>
          </p:nvPr>
        </p:nvSpPr>
        <p:spPr/>
        <p:txBody>
          <a:bodyPr/>
          <a:lstStyle/>
          <a:p>
            <a:r>
              <a:rPr lang="en-GB" dirty="0" smtClean="0"/>
              <a:t>UML Guidelines</a:t>
            </a:r>
            <a:endParaRPr lang="en-US" dirty="0"/>
          </a:p>
        </p:txBody>
      </p:sp>
      <p:sp>
        <p:nvSpPr>
          <p:cNvPr id="5" name="Slide Number Placeholder 4"/>
          <p:cNvSpPr>
            <a:spLocks noGrp="1"/>
          </p:cNvSpPr>
          <p:nvPr>
            <p:ph type="sldNum" sz="quarter" idx="12"/>
          </p:nvPr>
        </p:nvSpPr>
        <p:spPr/>
        <p:txBody>
          <a:bodyPr/>
          <a:lstStyle/>
          <a:p>
            <a:fld id="{BBABCA9C-0EDA-419C-B0C5-EAE473F385AB}" type="slidenum">
              <a:rPr lang="en-US" smtClean="0"/>
              <a:pPr/>
              <a:t>23</a:t>
            </a:fld>
            <a:endParaRPr lang="en-US"/>
          </a:p>
        </p:txBody>
      </p:sp>
    </p:spTree>
    <p:extLst>
      <p:ext uri="{BB962C8B-B14F-4D97-AF65-F5344CB8AC3E}">
        <p14:creationId xmlns:p14="http://schemas.microsoft.com/office/powerpoint/2010/main" val="3311120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UML Modeling Guidelines</a:t>
            </a:r>
            <a:br>
              <a:rPr lang="en-US" dirty="0" smtClean="0"/>
            </a:br>
            <a:r>
              <a:rPr lang="en-US" dirty="0" smtClean="0"/>
              <a:t>References</a:t>
            </a:r>
            <a:endParaRPr lang="en-US" dirty="0"/>
          </a:p>
        </p:txBody>
      </p:sp>
      <p:sp>
        <p:nvSpPr>
          <p:cNvPr id="3" name="Foliennummernplatzhalter 2"/>
          <p:cNvSpPr>
            <a:spLocks noGrp="1"/>
          </p:cNvSpPr>
          <p:nvPr>
            <p:ph type="sldNum" sz="quarter" idx="10"/>
          </p:nvPr>
        </p:nvSpPr>
        <p:spPr/>
        <p:txBody>
          <a:bodyPr/>
          <a:lstStyle/>
          <a:p>
            <a:fld id="{95FB27F1-C2FE-E646-9E41-8F3092BBAFAE}" type="slidenum">
              <a:rPr lang="en-US" smtClean="0"/>
              <a:pPr/>
              <a:t>24</a:t>
            </a:fld>
            <a:endParaRPr lang="en-US"/>
          </a:p>
        </p:txBody>
      </p:sp>
      <p:sp>
        <p:nvSpPr>
          <p:cNvPr id="4" name="Inhaltsplatzhalter 3"/>
          <p:cNvSpPr>
            <a:spLocks noGrp="1"/>
          </p:cNvSpPr>
          <p:nvPr>
            <p:ph idx="1"/>
          </p:nvPr>
        </p:nvSpPr>
        <p:spPr/>
        <p:txBody>
          <a:bodyPr/>
          <a:lstStyle/>
          <a:p>
            <a:r>
              <a:rPr lang="en-US" dirty="0" err="1" smtClean="0"/>
              <a:t>ETSI</a:t>
            </a:r>
            <a:r>
              <a:rPr lang="en-US" dirty="0" smtClean="0"/>
              <a:t> </a:t>
            </a:r>
            <a:r>
              <a:rPr lang="en-US" dirty="0" err="1" smtClean="0"/>
              <a:t>NFV</a:t>
            </a:r>
            <a:r>
              <a:rPr lang="en-US" dirty="0" smtClean="0"/>
              <a:t> </a:t>
            </a:r>
            <a:r>
              <a:rPr lang="en-US" dirty="0" err="1" smtClean="0"/>
              <a:t>UML</a:t>
            </a:r>
            <a:r>
              <a:rPr lang="en-US" dirty="0" smtClean="0"/>
              <a:t> Modeling Guidelines (</a:t>
            </a:r>
            <a:r>
              <a:rPr lang="en-US" dirty="0" err="1" smtClean="0"/>
              <a:t>v0.0.4</a:t>
            </a:r>
            <a:r>
              <a:rPr lang="en-US" dirty="0" smtClean="0"/>
              <a:t>, 2015-11)</a:t>
            </a:r>
            <a:br>
              <a:rPr lang="en-US" dirty="0" smtClean="0"/>
            </a:br>
            <a:r>
              <a:rPr lang="en-US" dirty="0" smtClean="0">
                <a:sym typeface="Wingdings" pitchFamily="2" charset="2"/>
              </a:rPr>
              <a:t> </a:t>
            </a:r>
            <a:r>
              <a:rPr lang="en-US" dirty="0" err="1" smtClean="0">
                <a:hlinkClick r:id="rId3"/>
              </a:rPr>
              <a:t>NFV-IFA015v010</a:t>
            </a:r>
            <a:endParaRPr lang="en-US" dirty="0" smtClean="0"/>
          </a:p>
          <a:p>
            <a:endParaRPr lang="en-US" dirty="0" smtClean="0"/>
          </a:p>
          <a:p>
            <a:r>
              <a:rPr lang="en-US" dirty="0" err="1" smtClean="0"/>
              <a:t>ONF</a:t>
            </a:r>
            <a:r>
              <a:rPr lang="en-US" dirty="0" smtClean="0"/>
              <a:t> </a:t>
            </a:r>
            <a:r>
              <a:rPr lang="en-US" dirty="0" err="1" smtClean="0"/>
              <a:t>UML</a:t>
            </a:r>
            <a:r>
              <a:rPr lang="en-US" dirty="0" smtClean="0"/>
              <a:t> Modeling Guidelines (</a:t>
            </a:r>
            <a:r>
              <a:rPr lang="en-US" dirty="0" err="1" smtClean="0"/>
              <a:t>v1.1</a:t>
            </a:r>
            <a:r>
              <a:rPr lang="en-US" dirty="0" smtClean="0"/>
              <a:t>)</a:t>
            </a:r>
            <a:br>
              <a:rPr lang="en-US" dirty="0" smtClean="0"/>
            </a:br>
            <a:r>
              <a:rPr lang="en-US" dirty="0" smtClean="0">
                <a:sym typeface="Wingdings" pitchFamily="2" charset="2"/>
              </a:rPr>
              <a:t> </a:t>
            </a:r>
            <a:r>
              <a:rPr lang="de-DE" dirty="0" err="1" smtClean="0">
                <a:hlinkClick r:id="rId4"/>
              </a:rPr>
              <a:t>TR-514_v1.1_UML_Modeling_Guidelines</a:t>
            </a:r>
            <a:r>
              <a:rPr lang="de-DE" dirty="0" smtClean="0"/>
              <a:t> (November 2015)</a:t>
            </a:r>
            <a:endParaRPr lang="en-US" dirty="0" smtClean="0"/>
          </a:p>
          <a:p>
            <a:endParaRPr lang="en-US" dirty="0" smtClean="0"/>
          </a:p>
          <a:p>
            <a:r>
              <a:rPr lang="en-US" dirty="0" smtClean="0"/>
              <a:t>Detailed Comparison (includes also </a:t>
            </a:r>
            <a:r>
              <a:rPr lang="en-US" dirty="0" err="1" smtClean="0"/>
              <a:t>MEF</a:t>
            </a:r>
            <a:r>
              <a:rPr lang="en-US" dirty="0" smtClean="0"/>
              <a:t>)</a:t>
            </a:r>
            <a:br>
              <a:rPr lang="en-US" dirty="0" smtClean="0"/>
            </a:br>
            <a:r>
              <a:rPr lang="en-US" dirty="0" smtClean="0">
                <a:sym typeface="Wingdings" pitchFamily="2" charset="2"/>
              </a:rPr>
              <a:t></a:t>
            </a:r>
            <a:endParaRPr lang="en-US" dirty="0" smtClean="0">
              <a:solidFill>
                <a:srgbClr val="FF0000"/>
              </a:solidFill>
            </a:endParaRPr>
          </a:p>
          <a:p>
            <a:endParaRPr lang="en-US" dirty="0"/>
          </a:p>
        </p:txBody>
      </p:sp>
      <p:graphicFrame>
        <p:nvGraphicFramePr>
          <p:cNvPr id="5" name="Objekt 4"/>
          <p:cNvGraphicFramePr>
            <a:graphicFrameLocks noChangeAspect="1"/>
          </p:cNvGraphicFramePr>
          <p:nvPr/>
        </p:nvGraphicFramePr>
        <p:xfrm>
          <a:off x="1584960" y="3581401"/>
          <a:ext cx="1188720" cy="771525"/>
        </p:xfrm>
        <a:graphic>
          <a:graphicData uri="http://schemas.openxmlformats.org/presentationml/2006/ole">
            <mc:AlternateContent xmlns:mc="http://schemas.openxmlformats.org/markup-compatibility/2006">
              <mc:Choice xmlns:v="urn:schemas-microsoft-com:vml" Requires="v">
                <p:oleObj spid="_x0000_s5148" name="Document" showAsIcon="1" r:id="rId6" imgW="914400" imgH="771480" progId="Word.Document.12">
                  <p:embed/>
                </p:oleObj>
              </mc:Choice>
              <mc:Fallback>
                <p:oleObj name="Document" showAsIcon="1" r:id="rId6" imgW="914400" imgH="771480" progId="Word.Documen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4960" y="3581401"/>
                        <a:ext cx="118872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31" descr="220px-UML_logo"/>
          <p:cNvPicPr>
            <a:picLocks noChangeAspect="1" noChangeArrowheads="1"/>
          </p:cNvPicPr>
          <p:nvPr/>
        </p:nvPicPr>
        <p:blipFill>
          <a:blip r:embed="rId8" cstate="print"/>
          <a:srcRect/>
          <a:stretch>
            <a:fillRect/>
          </a:stretch>
        </p:blipFill>
        <p:spPr bwMode="auto">
          <a:xfrm>
            <a:off x="10363200" y="273957"/>
            <a:ext cx="1224136" cy="869043"/>
          </a:xfrm>
          <a:prstGeom prst="rect">
            <a:avLst/>
          </a:prstGeom>
          <a:noFill/>
          <a:ln w="9525">
            <a:noFill/>
            <a:miter lim="800000"/>
            <a:headEnd/>
            <a:tailEnd/>
          </a:ln>
        </p:spPr>
      </p:pic>
    </p:spTree>
    <p:extLst>
      <p:ext uri="{BB962C8B-B14F-4D97-AF65-F5344CB8AC3E}">
        <p14:creationId xmlns:p14="http://schemas.microsoft.com/office/powerpoint/2010/main" val="2403678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95FB27F1-C2FE-E646-9E41-8F3092BBAFAE}" type="slidenum">
              <a:rPr lang="en-US" smtClean="0"/>
              <a:pPr/>
              <a:t>25</a:t>
            </a:fld>
            <a:endParaRPr lang="en-US"/>
          </a:p>
        </p:txBody>
      </p:sp>
      <p:sp>
        <p:nvSpPr>
          <p:cNvPr id="3" name="Inhaltsplatzhalter 2"/>
          <p:cNvSpPr>
            <a:spLocks noGrp="1"/>
          </p:cNvSpPr>
          <p:nvPr>
            <p:ph sz="half" idx="1"/>
          </p:nvPr>
        </p:nvSpPr>
        <p:spPr>
          <a:xfrm>
            <a:off x="594360" y="1752600"/>
            <a:ext cx="5250180" cy="4419600"/>
          </a:xfrm>
        </p:spPr>
        <p:txBody>
          <a:bodyPr>
            <a:noAutofit/>
          </a:bodyPr>
          <a:lstStyle/>
          <a:p>
            <a:r>
              <a:rPr lang="en-US" sz="1400" dirty="0" smtClean="0"/>
              <a:t>Title</a:t>
            </a:r>
          </a:p>
          <a:p>
            <a:pPr lvl="1"/>
            <a:r>
              <a:rPr lang="en-US" sz="1400" dirty="0" err="1" smtClean="0"/>
              <a:t>ETSI</a:t>
            </a:r>
            <a:r>
              <a:rPr lang="en-US" sz="1400" dirty="0" smtClean="0"/>
              <a:t> has “</a:t>
            </a:r>
            <a:r>
              <a:rPr lang="en-US" sz="1400" dirty="0" err="1" smtClean="0"/>
              <a:t>NFV</a:t>
            </a:r>
            <a:r>
              <a:rPr lang="en-US" sz="1400" dirty="0" smtClean="0"/>
              <a:t>” in the title</a:t>
            </a:r>
          </a:p>
          <a:p>
            <a:r>
              <a:rPr lang="en-US" sz="1400" dirty="0" smtClean="0"/>
              <a:t>Object Classes</a:t>
            </a:r>
          </a:p>
          <a:p>
            <a:pPr lvl="1"/>
            <a:r>
              <a:rPr lang="en-US" sz="1400" dirty="0" smtClean="0"/>
              <a:t>multiple inheritance not supported</a:t>
            </a:r>
          </a:p>
          <a:p>
            <a:pPr lvl="1"/>
            <a:r>
              <a:rPr lang="en-US" sz="1400" dirty="0" smtClean="0"/>
              <a:t>Choice not supported</a:t>
            </a:r>
          </a:p>
          <a:p>
            <a:r>
              <a:rPr lang="en-US" sz="1400" dirty="0" smtClean="0"/>
              <a:t>Attributes</a:t>
            </a:r>
          </a:p>
          <a:p>
            <a:pPr lvl="1"/>
            <a:r>
              <a:rPr lang="en-US" sz="1400" dirty="0" smtClean="0"/>
              <a:t>Ordered not used</a:t>
            </a:r>
          </a:p>
          <a:p>
            <a:pPr lvl="1"/>
            <a:r>
              <a:rPr lang="en-US" sz="1400" dirty="0" smtClean="0"/>
              <a:t>Unique not used</a:t>
            </a:r>
          </a:p>
          <a:p>
            <a:pPr lvl="1"/>
            <a:r>
              <a:rPr lang="en-US" sz="1400" dirty="0" smtClean="0"/>
              <a:t>Read Only not used</a:t>
            </a:r>
          </a:p>
          <a:p>
            <a:pPr lvl="1"/>
            <a:r>
              <a:rPr lang="en-US" sz="1400" dirty="0" smtClean="0"/>
              <a:t>Default Value not used</a:t>
            </a:r>
          </a:p>
          <a:p>
            <a:pPr lvl="1"/>
            <a:r>
              <a:rPr lang="en-US" sz="1400" dirty="0" smtClean="0"/>
              <a:t>Type can be empty to indicate it would be specified in stage 3</a:t>
            </a:r>
          </a:p>
          <a:p>
            <a:pPr lvl="1"/>
            <a:r>
              <a:rPr lang="en-US" sz="1400" dirty="0" err="1" smtClean="0"/>
              <a:t>valueRange</a:t>
            </a:r>
            <a:r>
              <a:rPr lang="en-US" sz="1400" dirty="0" smtClean="0"/>
              <a:t> not supported</a:t>
            </a:r>
          </a:p>
        </p:txBody>
      </p:sp>
      <p:sp>
        <p:nvSpPr>
          <p:cNvPr id="4" name="Inhaltsplatzhalter 3"/>
          <p:cNvSpPr>
            <a:spLocks noGrp="1"/>
          </p:cNvSpPr>
          <p:nvPr>
            <p:ph sz="half" idx="2"/>
          </p:nvPr>
        </p:nvSpPr>
        <p:spPr>
          <a:xfrm>
            <a:off x="6042660" y="1752600"/>
            <a:ext cx="5250180" cy="4419600"/>
          </a:xfrm>
        </p:spPr>
        <p:txBody>
          <a:bodyPr>
            <a:noAutofit/>
          </a:bodyPr>
          <a:lstStyle/>
          <a:p>
            <a:r>
              <a:rPr lang="en-US" sz="1400" dirty="0" smtClean="0"/>
              <a:t>Title</a:t>
            </a:r>
          </a:p>
          <a:p>
            <a:pPr lvl="1"/>
            <a:r>
              <a:rPr lang="en-US" sz="1400" dirty="0" smtClean="0"/>
              <a:t>Neutral title</a:t>
            </a:r>
          </a:p>
          <a:p>
            <a:r>
              <a:rPr lang="en-US" sz="1400" dirty="0" smtClean="0"/>
              <a:t>Object Classes</a:t>
            </a:r>
          </a:p>
          <a:p>
            <a:pPr lvl="1"/>
            <a:r>
              <a:rPr lang="en-US" sz="1400" dirty="0" smtClean="0"/>
              <a:t>multiple inheritance supported</a:t>
            </a:r>
          </a:p>
          <a:p>
            <a:pPr lvl="1"/>
            <a:r>
              <a:rPr lang="en-US" sz="1400" dirty="0" smtClean="0"/>
              <a:t>Choice supported</a:t>
            </a:r>
          </a:p>
          <a:p>
            <a:r>
              <a:rPr lang="en-US" sz="1400" dirty="0" smtClean="0"/>
              <a:t>Attributes</a:t>
            </a:r>
          </a:p>
          <a:p>
            <a:pPr lvl="1"/>
            <a:r>
              <a:rPr lang="en-US" sz="1400" dirty="0" smtClean="0"/>
              <a:t>Ordered used</a:t>
            </a:r>
          </a:p>
          <a:p>
            <a:pPr lvl="1"/>
            <a:r>
              <a:rPr lang="en-US" sz="1400" dirty="0" smtClean="0"/>
              <a:t>Unique used</a:t>
            </a:r>
          </a:p>
          <a:p>
            <a:pPr lvl="1"/>
            <a:r>
              <a:rPr lang="en-US" sz="1400" dirty="0" smtClean="0"/>
              <a:t>Read Only used</a:t>
            </a:r>
          </a:p>
          <a:p>
            <a:pPr lvl="1"/>
            <a:r>
              <a:rPr lang="en-US" sz="1400" dirty="0" smtClean="0"/>
              <a:t>Default Value used</a:t>
            </a:r>
          </a:p>
          <a:p>
            <a:pPr lvl="1"/>
            <a:r>
              <a:rPr lang="en-US" sz="1400" dirty="0" smtClean="0"/>
              <a:t>Type must not be empty</a:t>
            </a:r>
            <a:br>
              <a:rPr lang="en-US" sz="1400" dirty="0" smtClean="0"/>
            </a:br>
            <a:endParaRPr lang="en-US" sz="1400" dirty="0" smtClean="0"/>
          </a:p>
          <a:p>
            <a:pPr lvl="1"/>
            <a:r>
              <a:rPr lang="en-US" sz="1400" dirty="0" err="1" smtClean="0"/>
              <a:t>valueRange</a:t>
            </a:r>
            <a:r>
              <a:rPr lang="en-US" sz="1400" dirty="0" smtClean="0"/>
              <a:t> supported</a:t>
            </a:r>
          </a:p>
        </p:txBody>
      </p:sp>
      <p:sp>
        <p:nvSpPr>
          <p:cNvPr id="5" name="Titel 4"/>
          <p:cNvSpPr>
            <a:spLocks noGrp="1"/>
          </p:cNvSpPr>
          <p:nvPr>
            <p:ph type="title"/>
          </p:nvPr>
        </p:nvSpPr>
        <p:spPr/>
        <p:txBody>
          <a:bodyPr>
            <a:normAutofit/>
          </a:bodyPr>
          <a:lstStyle/>
          <a:p>
            <a:r>
              <a:rPr lang="en-US" dirty="0" smtClean="0"/>
              <a:t>UML Modeling Guidelines: Differences</a:t>
            </a:r>
            <a:endParaRPr lang="en-US" strike="sngStrike" dirty="0"/>
          </a:p>
        </p:txBody>
      </p:sp>
      <p:sp>
        <p:nvSpPr>
          <p:cNvPr id="6" name="Rechteck 5"/>
          <p:cNvSpPr/>
          <p:nvPr/>
        </p:nvSpPr>
        <p:spPr>
          <a:xfrm>
            <a:off x="594360" y="1371600"/>
            <a:ext cx="525018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ETSI  NFV</a:t>
            </a:r>
            <a:endParaRPr lang="en-US" dirty="0">
              <a:solidFill>
                <a:schemeClr val="tx1"/>
              </a:solidFill>
            </a:endParaRPr>
          </a:p>
        </p:txBody>
      </p:sp>
      <p:sp>
        <p:nvSpPr>
          <p:cNvPr id="7" name="Rechteck 6"/>
          <p:cNvSpPr/>
          <p:nvPr/>
        </p:nvSpPr>
        <p:spPr>
          <a:xfrm>
            <a:off x="6042660" y="1371600"/>
            <a:ext cx="525018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solidFill>
                  <a:schemeClr val="tx1"/>
                </a:solidFill>
              </a:rPr>
              <a:t>ONF</a:t>
            </a:r>
            <a:endParaRPr lang="en-US">
              <a:solidFill>
                <a:schemeClr val="tx1"/>
              </a:solidFill>
            </a:endParaRPr>
          </a:p>
        </p:txBody>
      </p:sp>
      <p:pic>
        <p:nvPicPr>
          <p:cNvPr id="8" name="Picture 31" descr="220px-UML_logo"/>
          <p:cNvPicPr>
            <a:picLocks noChangeAspect="1" noChangeArrowheads="1"/>
          </p:cNvPicPr>
          <p:nvPr/>
        </p:nvPicPr>
        <p:blipFill>
          <a:blip r:embed="rId2" cstate="print"/>
          <a:srcRect/>
          <a:stretch>
            <a:fillRect/>
          </a:stretch>
        </p:blipFill>
        <p:spPr bwMode="auto">
          <a:xfrm>
            <a:off x="10515600" y="304800"/>
            <a:ext cx="1224136" cy="869043"/>
          </a:xfrm>
          <a:prstGeom prst="rect">
            <a:avLst/>
          </a:prstGeom>
          <a:noFill/>
          <a:ln w="9525">
            <a:noFill/>
            <a:miter lim="800000"/>
            <a:headEnd/>
            <a:tailEnd/>
          </a:ln>
        </p:spPr>
      </p:pic>
    </p:spTree>
    <p:extLst>
      <p:ext uri="{BB962C8B-B14F-4D97-AF65-F5344CB8AC3E}">
        <p14:creationId xmlns:p14="http://schemas.microsoft.com/office/powerpoint/2010/main" val="292700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95FB27F1-C2FE-E646-9E41-8F3092BBAFAE}" type="slidenum">
              <a:rPr lang="en-US" smtClean="0"/>
              <a:pPr/>
              <a:t>26</a:t>
            </a:fld>
            <a:endParaRPr lang="en-US"/>
          </a:p>
        </p:txBody>
      </p:sp>
      <p:sp>
        <p:nvSpPr>
          <p:cNvPr id="3" name="Inhaltsplatzhalter 2"/>
          <p:cNvSpPr>
            <a:spLocks noGrp="1"/>
          </p:cNvSpPr>
          <p:nvPr>
            <p:ph sz="half" idx="1"/>
          </p:nvPr>
        </p:nvSpPr>
        <p:spPr>
          <a:xfrm>
            <a:off x="594360" y="1752600"/>
            <a:ext cx="5250180" cy="4419600"/>
          </a:xfrm>
        </p:spPr>
        <p:txBody>
          <a:bodyPr>
            <a:noAutofit/>
          </a:bodyPr>
          <a:lstStyle/>
          <a:p>
            <a:r>
              <a:rPr lang="en-US" sz="1400" dirty="0" smtClean="0"/>
              <a:t>Associations</a:t>
            </a:r>
          </a:p>
          <a:p>
            <a:pPr lvl="1"/>
            <a:r>
              <a:rPr lang="en-US" sz="1400" dirty="0" smtClean="0"/>
              <a:t>Non-navigable Associations not used</a:t>
            </a:r>
          </a:p>
          <a:p>
            <a:pPr lvl="1"/>
            <a:r>
              <a:rPr lang="en-US" sz="1400" dirty="0" smtClean="0"/>
              <a:t>Dependency Relationships not used</a:t>
            </a:r>
          </a:p>
          <a:p>
            <a:pPr lvl="1"/>
            <a:r>
              <a:rPr lang="en-US" sz="1400" dirty="0" smtClean="0"/>
              <a:t>Realization relationship not used</a:t>
            </a:r>
          </a:p>
          <a:p>
            <a:pPr lvl="1"/>
            <a:r>
              <a:rPr lang="en-US" sz="1400" dirty="0" smtClean="0"/>
              <a:t>Abstract not used</a:t>
            </a:r>
          </a:p>
          <a:p>
            <a:pPr lvl="1"/>
            <a:r>
              <a:rPr lang="en-US" sz="1400" dirty="0" smtClean="0"/>
              <a:t>Additional annotations on associations not supported</a:t>
            </a:r>
          </a:p>
          <a:p>
            <a:r>
              <a:rPr lang="en-US" sz="1400" dirty="0" smtClean="0"/>
              <a:t>Interfaces not used</a:t>
            </a:r>
          </a:p>
          <a:p>
            <a:r>
              <a:rPr lang="en-US" sz="1400" dirty="0" smtClean="0"/>
              <a:t>Operations not used</a:t>
            </a:r>
          </a:p>
          <a:p>
            <a:r>
              <a:rPr lang="en-US" sz="1400" dirty="0" smtClean="0"/>
              <a:t>Operation Parameters not used</a:t>
            </a:r>
          </a:p>
          <a:p>
            <a:r>
              <a:rPr lang="en-US" sz="1400" dirty="0" smtClean="0"/>
              <a:t>Notifications</a:t>
            </a:r>
          </a:p>
          <a:p>
            <a:pPr lvl="1"/>
            <a:r>
              <a:rPr lang="en-US" sz="1400" dirty="0" smtClean="0"/>
              <a:t>Inheritance not used</a:t>
            </a:r>
          </a:p>
          <a:p>
            <a:pPr lvl="1"/>
            <a:r>
              <a:rPr lang="en-US" sz="1400" dirty="0" smtClean="0"/>
              <a:t>Abstract not used</a:t>
            </a:r>
          </a:p>
          <a:p>
            <a:r>
              <a:rPr lang="en-US" sz="1400" dirty="0" smtClean="0"/>
              <a:t>C (Conditional) qualification not supported</a:t>
            </a:r>
          </a:p>
        </p:txBody>
      </p:sp>
      <p:sp>
        <p:nvSpPr>
          <p:cNvPr id="4" name="Inhaltsplatzhalter 3"/>
          <p:cNvSpPr>
            <a:spLocks noGrp="1"/>
          </p:cNvSpPr>
          <p:nvPr>
            <p:ph sz="half" idx="2"/>
          </p:nvPr>
        </p:nvSpPr>
        <p:spPr>
          <a:xfrm>
            <a:off x="6042660" y="1752600"/>
            <a:ext cx="5250180" cy="4419600"/>
          </a:xfrm>
        </p:spPr>
        <p:txBody>
          <a:bodyPr>
            <a:noAutofit/>
          </a:bodyPr>
          <a:lstStyle/>
          <a:p>
            <a:r>
              <a:rPr lang="en-US" sz="1400" dirty="0" smtClean="0"/>
              <a:t>Associations</a:t>
            </a:r>
          </a:p>
          <a:p>
            <a:pPr lvl="1"/>
            <a:r>
              <a:rPr lang="en-US" sz="1400" dirty="0" smtClean="0"/>
              <a:t>Non-navigable Associations used</a:t>
            </a:r>
          </a:p>
          <a:p>
            <a:pPr lvl="1"/>
            <a:r>
              <a:rPr lang="en-US" sz="1400" dirty="0" smtClean="0"/>
              <a:t>Dependency Relationships used</a:t>
            </a:r>
          </a:p>
          <a:p>
            <a:pPr lvl="1"/>
            <a:r>
              <a:rPr lang="en-US" sz="1400" dirty="0" smtClean="0"/>
              <a:t>Realization relationship used</a:t>
            </a:r>
          </a:p>
          <a:p>
            <a:pPr lvl="1"/>
            <a:r>
              <a:rPr lang="en-US" sz="1400" dirty="0" smtClean="0"/>
              <a:t>Abstract used</a:t>
            </a:r>
          </a:p>
          <a:p>
            <a:pPr lvl="1"/>
            <a:r>
              <a:rPr lang="en-US" sz="1400" dirty="0" smtClean="0"/>
              <a:t>Additional annotations on associations supported</a:t>
            </a:r>
          </a:p>
          <a:p>
            <a:r>
              <a:rPr lang="en-US" sz="1400" dirty="0" smtClean="0"/>
              <a:t>Interfaces used</a:t>
            </a:r>
          </a:p>
          <a:p>
            <a:r>
              <a:rPr lang="en-US" sz="1400" dirty="0" smtClean="0"/>
              <a:t>Operations used</a:t>
            </a:r>
          </a:p>
          <a:p>
            <a:r>
              <a:rPr lang="en-US" sz="1400" dirty="0" smtClean="0"/>
              <a:t>Operation Parameters used</a:t>
            </a:r>
          </a:p>
          <a:p>
            <a:r>
              <a:rPr lang="en-US" sz="1400" dirty="0" smtClean="0"/>
              <a:t>Notifications</a:t>
            </a:r>
          </a:p>
          <a:p>
            <a:pPr lvl="1"/>
            <a:r>
              <a:rPr lang="en-US" sz="1400" dirty="0" smtClean="0"/>
              <a:t>Inheritance used</a:t>
            </a:r>
          </a:p>
          <a:p>
            <a:pPr lvl="1"/>
            <a:r>
              <a:rPr lang="en-US" sz="1400" dirty="0" smtClean="0"/>
              <a:t>Abstract used</a:t>
            </a:r>
          </a:p>
          <a:p>
            <a:r>
              <a:rPr lang="en-US" sz="1400" dirty="0" smtClean="0"/>
              <a:t>C (Conditional) qualification supported</a:t>
            </a:r>
          </a:p>
        </p:txBody>
      </p:sp>
      <p:sp>
        <p:nvSpPr>
          <p:cNvPr id="5" name="Titel 4"/>
          <p:cNvSpPr>
            <a:spLocks noGrp="1"/>
          </p:cNvSpPr>
          <p:nvPr>
            <p:ph type="title"/>
          </p:nvPr>
        </p:nvSpPr>
        <p:spPr/>
        <p:txBody>
          <a:bodyPr>
            <a:normAutofit/>
          </a:bodyPr>
          <a:lstStyle/>
          <a:p>
            <a:r>
              <a:rPr lang="en-US" dirty="0" smtClean="0"/>
              <a:t>UML Modeling Guidelines: Differences</a:t>
            </a:r>
            <a:endParaRPr lang="en-US" strike="sngStrike" dirty="0"/>
          </a:p>
        </p:txBody>
      </p:sp>
      <p:sp>
        <p:nvSpPr>
          <p:cNvPr id="6" name="Rechteck 5"/>
          <p:cNvSpPr/>
          <p:nvPr/>
        </p:nvSpPr>
        <p:spPr>
          <a:xfrm>
            <a:off x="594360" y="1371600"/>
            <a:ext cx="525018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ETSI  NFV</a:t>
            </a:r>
            <a:endParaRPr lang="en-US" dirty="0">
              <a:solidFill>
                <a:schemeClr val="tx1"/>
              </a:solidFill>
            </a:endParaRPr>
          </a:p>
        </p:txBody>
      </p:sp>
      <p:sp>
        <p:nvSpPr>
          <p:cNvPr id="7" name="Rechteck 6"/>
          <p:cNvSpPr/>
          <p:nvPr/>
        </p:nvSpPr>
        <p:spPr>
          <a:xfrm>
            <a:off x="6042660" y="1371600"/>
            <a:ext cx="525018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solidFill>
                  <a:schemeClr val="tx1"/>
                </a:solidFill>
              </a:rPr>
              <a:t>ONF</a:t>
            </a:r>
            <a:endParaRPr lang="en-US">
              <a:solidFill>
                <a:schemeClr val="tx1"/>
              </a:solidFill>
            </a:endParaRPr>
          </a:p>
        </p:txBody>
      </p:sp>
      <p:pic>
        <p:nvPicPr>
          <p:cNvPr id="8" name="Picture 31" descr="220px-UML_logo"/>
          <p:cNvPicPr>
            <a:picLocks noChangeAspect="1" noChangeArrowheads="1"/>
          </p:cNvPicPr>
          <p:nvPr/>
        </p:nvPicPr>
        <p:blipFill>
          <a:blip r:embed="rId2" cstate="print"/>
          <a:srcRect/>
          <a:stretch>
            <a:fillRect/>
          </a:stretch>
        </p:blipFill>
        <p:spPr bwMode="auto">
          <a:xfrm>
            <a:off x="10515600" y="45357"/>
            <a:ext cx="1224136" cy="869043"/>
          </a:xfrm>
          <a:prstGeom prst="rect">
            <a:avLst/>
          </a:prstGeom>
          <a:noFill/>
          <a:ln w="9525">
            <a:noFill/>
            <a:miter lim="800000"/>
            <a:headEnd/>
            <a:tailEnd/>
          </a:ln>
        </p:spPr>
      </p:pic>
    </p:spTree>
    <p:extLst>
      <p:ext uri="{BB962C8B-B14F-4D97-AF65-F5344CB8AC3E}">
        <p14:creationId xmlns:p14="http://schemas.microsoft.com/office/powerpoint/2010/main" val="28285323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UML</a:t>
            </a:r>
            <a:r>
              <a:rPr lang="en-US" dirty="0" smtClean="0"/>
              <a:t> Modeling Guidelines</a:t>
            </a:r>
            <a:endParaRPr lang="en-US" dirty="0"/>
          </a:p>
        </p:txBody>
      </p:sp>
      <p:sp>
        <p:nvSpPr>
          <p:cNvPr id="3" name="Foliennummernplatzhalter 2"/>
          <p:cNvSpPr>
            <a:spLocks noGrp="1"/>
          </p:cNvSpPr>
          <p:nvPr>
            <p:ph type="sldNum" sz="quarter" idx="10"/>
          </p:nvPr>
        </p:nvSpPr>
        <p:spPr/>
        <p:txBody>
          <a:bodyPr/>
          <a:lstStyle/>
          <a:p>
            <a:fld id="{95FB27F1-C2FE-E646-9E41-8F3092BBAFAE}" type="slidenum">
              <a:rPr lang="en-US" smtClean="0"/>
              <a:pPr/>
              <a:t>27</a:t>
            </a:fld>
            <a:endParaRPr lang="en-US"/>
          </a:p>
        </p:txBody>
      </p:sp>
      <p:sp>
        <p:nvSpPr>
          <p:cNvPr id="4" name="Inhaltsplatzhalter 3"/>
          <p:cNvSpPr>
            <a:spLocks noGrp="1"/>
          </p:cNvSpPr>
          <p:nvPr>
            <p:ph idx="1"/>
          </p:nvPr>
        </p:nvSpPr>
        <p:spPr/>
        <p:txBody>
          <a:bodyPr/>
          <a:lstStyle/>
          <a:p>
            <a:r>
              <a:rPr lang="en-US" dirty="0" smtClean="0"/>
              <a:t>Questions</a:t>
            </a:r>
          </a:p>
          <a:p>
            <a:pPr lvl="1"/>
            <a:r>
              <a:rPr lang="en-US" dirty="0" smtClean="0"/>
              <a:t>Does </a:t>
            </a:r>
            <a:r>
              <a:rPr lang="en-US" dirty="0" err="1" smtClean="0"/>
              <a:t>ETSI</a:t>
            </a:r>
            <a:r>
              <a:rPr lang="en-US" dirty="0" smtClean="0"/>
              <a:t> </a:t>
            </a:r>
            <a:r>
              <a:rPr lang="en-US" dirty="0" err="1" smtClean="0"/>
              <a:t>NFV</a:t>
            </a:r>
            <a:r>
              <a:rPr lang="en-US" dirty="0" smtClean="0"/>
              <a:t> need Interfaces/Operations in future?</a:t>
            </a:r>
          </a:p>
          <a:p>
            <a:pPr lvl="1"/>
            <a:endParaRPr lang="en-US" dirty="0" smtClean="0"/>
          </a:p>
          <a:p>
            <a:r>
              <a:rPr lang="en-US" dirty="0" smtClean="0"/>
              <a:t>Summary</a:t>
            </a:r>
          </a:p>
          <a:p>
            <a:pPr lvl="1"/>
            <a:r>
              <a:rPr lang="en-US" dirty="0" smtClean="0"/>
              <a:t>Common used artifact properties are applied in the same way</a:t>
            </a:r>
          </a:p>
          <a:p>
            <a:pPr lvl="1"/>
            <a:r>
              <a:rPr lang="en-US" dirty="0" smtClean="0"/>
              <a:t>Many differences exist due to </a:t>
            </a:r>
            <a:r>
              <a:rPr lang="en-US" dirty="0" err="1" smtClean="0"/>
              <a:t>ETSI</a:t>
            </a:r>
            <a:r>
              <a:rPr lang="en-US" dirty="0" smtClean="0"/>
              <a:t> </a:t>
            </a:r>
            <a:r>
              <a:rPr lang="en-US" dirty="0" err="1" smtClean="0"/>
              <a:t>NFV</a:t>
            </a:r>
            <a:r>
              <a:rPr lang="en-US" dirty="0" smtClean="0"/>
              <a:t> not using / not supporting artifact properties</a:t>
            </a:r>
            <a:br>
              <a:rPr lang="en-US" dirty="0" smtClean="0"/>
            </a:br>
            <a:r>
              <a:rPr lang="en-US" dirty="0" smtClean="0">
                <a:sym typeface="Wingdings" pitchFamily="2" charset="2"/>
              </a:rPr>
              <a:t> Single “instance” of </a:t>
            </a:r>
            <a:r>
              <a:rPr lang="en-US" dirty="0" err="1" smtClean="0">
                <a:sym typeface="Wingdings" pitchFamily="2" charset="2"/>
              </a:rPr>
              <a:t>UML</a:t>
            </a:r>
            <a:r>
              <a:rPr lang="en-US" dirty="0" smtClean="0">
                <a:sym typeface="Wingdings" pitchFamily="2" charset="2"/>
              </a:rPr>
              <a:t> Modeling Guidelines could be used by both </a:t>
            </a:r>
            <a:r>
              <a:rPr lang="en-US" dirty="0" err="1" smtClean="0">
                <a:sym typeface="Wingdings" pitchFamily="2" charset="2"/>
              </a:rPr>
              <a:t>SDOs</a:t>
            </a:r>
            <a:r>
              <a:rPr lang="en-US" dirty="0" smtClean="0">
                <a:sym typeface="Wingdings" pitchFamily="2" charset="2"/>
              </a:rPr>
              <a:t> (with restrictions on </a:t>
            </a:r>
            <a:r>
              <a:rPr lang="en-US" dirty="0" err="1" smtClean="0">
                <a:sym typeface="Wingdings" pitchFamily="2" charset="2"/>
              </a:rPr>
              <a:t>ETSI</a:t>
            </a:r>
            <a:r>
              <a:rPr lang="en-US" dirty="0" smtClean="0">
                <a:sym typeface="Wingdings" pitchFamily="2" charset="2"/>
              </a:rPr>
              <a:t> </a:t>
            </a:r>
            <a:r>
              <a:rPr lang="en-US" dirty="0" err="1" smtClean="0">
                <a:sym typeface="Wingdings" pitchFamily="2" charset="2"/>
              </a:rPr>
              <a:t>NFV</a:t>
            </a:r>
            <a:r>
              <a:rPr lang="en-US" dirty="0" smtClean="0">
                <a:sym typeface="Wingdings" pitchFamily="2" charset="2"/>
              </a:rPr>
              <a:t> side)</a:t>
            </a:r>
            <a:endParaRPr lang="en-US" dirty="0" smtClean="0"/>
          </a:p>
          <a:p>
            <a:pPr lvl="1"/>
            <a:endParaRPr lang="en-US" dirty="0"/>
          </a:p>
        </p:txBody>
      </p:sp>
      <p:pic>
        <p:nvPicPr>
          <p:cNvPr id="5" name="Picture 31" descr="220px-UML_logo"/>
          <p:cNvPicPr>
            <a:picLocks noChangeAspect="1" noChangeArrowheads="1"/>
          </p:cNvPicPr>
          <p:nvPr/>
        </p:nvPicPr>
        <p:blipFill>
          <a:blip r:embed="rId2" cstate="print"/>
          <a:srcRect/>
          <a:stretch>
            <a:fillRect/>
          </a:stretch>
        </p:blipFill>
        <p:spPr bwMode="auto">
          <a:xfrm>
            <a:off x="10287000" y="45357"/>
            <a:ext cx="1224136" cy="869043"/>
          </a:xfrm>
          <a:prstGeom prst="rect">
            <a:avLst/>
          </a:prstGeom>
          <a:noFill/>
          <a:ln w="9525">
            <a:noFill/>
            <a:miter lim="800000"/>
            <a:headEnd/>
            <a:tailEnd/>
          </a:ln>
        </p:spPr>
      </p:pic>
    </p:spTree>
    <p:extLst>
      <p:ext uri="{BB962C8B-B14F-4D97-AF65-F5344CB8AC3E}">
        <p14:creationId xmlns:p14="http://schemas.microsoft.com/office/powerpoint/2010/main" val="2780504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pPr algn="ctr"/>
            <a:r>
              <a:rPr lang="en-GB" sz="4000" dirty="0" smtClean="0"/>
              <a:t/>
            </a:r>
            <a:br>
              <a:rPr lang="en-GB" sz="4000" dirty="0" smtClean="0"/>
            </a:br>
            <a:r>
              <a:rPr lang="en-GB" sz="4000" dirty="0" smtClean="0"/>
              <a:t>Background material</a:t>
            </a:r>
            <a:endParaRPr lang="en-US" sz="4000" dirty="0"/>
          </a:p>
        </p:txBody>
      </p:sp>
      <p:sp>
        <p:nvSpPr>
          <p:cNvPr id="7" name="Subtitle 6"/>
          <p:cNvSpPr>
            <a:spLocks noGrp="1"/>
          </p:cNvSpPr>
          <p:nvPr>
            <p:ph type="subTitle" idx="1"/>
          </p:nvPr>
        </p:nvSpPr>
        <p:spPr/>
        <p:txBody>
          <a:bodyPr/>
          <a:lstStyle/>
          <a:p>
            <a:r>
              <a:rPr lang="en-GB" dirty="0" smtClean="0"/>
              <a:t>Papyrus Guidelines</a:t>
            </a:r>
            <a:endParaRPr lang="en-US" dirty="0"/>
          </a:p>
        </p:txBody>
      </p:sp>
      <p:sp>
        <p:nvSpPr>
          <p:cNvPr id="5" name="Slide Number Placeholder 4"/>
          <p:cNvSpPr>
            <a:spLocks noGrp="1"/>
          </p:cNvSpPr>
          <p:nvPr>
            <p:ph type="sldNum" sz="quarter" idx="12"/>
          </p:nvPr>
        </p:nvSpPr>
        <p:spPr/>
        <p:txBody>
          <a:bodyPr/>
          <a:lstStyle/>
          <a:p>
            <a:fld id="{BBABCA9C-0EDA-419C-B0C5-EAE473F385AB}" type="slidenum">
              <a:rPr lang="en-US" smtClean="0"/>
              <a:pPr/>
              <a:t>28</a:t>
            </a:fld>
            <a:endParaRPr lang="en-US"/>
          </a:p>
        </p:txBody>
      </p:sp>
    </p:spTree>
    <p:extLst>
      <p:ext uri="{BB962C8B-B14F-4D97-AF65-F5344CB8AC3E}">
        <p14:creationId xmlns:p14="http://schemas.microsoft.com/office/powerpoint/2010/main" val="2561360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Papyrus Guidelines</a:t>
            </a:r>
            <a:br>
              <a:rPr lang="en-US" dirty="0" smtClean="0"/>
            </a:br>
            <a:r>
              <a:rPr lang="en-US" dirty="0" smtClean="0"/>
              <a:t>References</a:t>
            </a:r>
            <a:endParaRPr lang="en-US" dirty="0"/>
          </a:p>
        </p:txBody>
      </p:sp>
      <p:sp>
        <p:nvSpPr>
          <p:cNvPr id="3" name="Foliennummernplatzhalter 2"/>
          <p:cNvSpPr>
            <a:spLocks noGrp="1"/>
          </p:cNvSpPr>
          <p:nvPr>
            <p:ph type="sldNum" sz="quarter" idx="10"/>
          </p:nvPr>
        </p:nvSpPr>
        <p:spPr/>
        <p:txBody>
          <a:bodyPr/>
          <a:lstStyle/>
          <a:p>
            <a:fld id="{95FB27F1-C2FE-E646-9E41-8F3092BBAFAE}" type="slidenum">
              <a:rPr lang="en-US" smtClean="0"/>
              <a:pPr/>
              <a:t>29</a:t>
            </a:fld>
            <a:endParaRPr lang="en-US"/>
          </a:p>
        </p:txBody>
      </p:sp>
      <p:sp>
        <p:nvSpPr>
          <p:cNvPr id="4" name="Inhaltsplatzhalter 3"/>
          <p:cNvSpPr>
            <a:spLocks noGrp="1"/>
          </p:cNvSpPr>
          <p:nvPr>
            <p:ph idx="1"/>
          </p:nvPr>
        </p:nvSpPr>
        <p:spPr/>
        <p:txBody>
          <a:bodyPr/>
          <a:lstStyle/>
          <a:p>
            <a:r>
              <a:rPr lang="en-US" dirty="0" err="1" smtClean="0"/>
              <a:t>ETSI</a:t>
            </a:r>
            <a:r>
              <a:rPr lang="en-US" dirty="0" smtClean="0"/>
              <a:t> </a:t>
            </a:r>
            <a:r>
              <a:rPr lang="en-US" dirty="0" err="1" smtClean="0"/>
              <a:t>NFV</a:t>
            </a:r>
            <a:r>
              <a:rPr lang="en-US" dirty="0" smtClean="0"/>
              <a:t> Papyrus Guidelines (</a:t>
            </a:r>
            <a:r>
              <a:rPr lang="en-US" dirty="0" err="1" smtClean="0"/>
              <a:t>v0.0.4</a:t>
            </a:r>
            <a:r>
              <a:rPr lang="en-US" dirty="0" smtClean="0"/>
              <a:t>, 2015-11)</a:t>
            </a:r>
            <a:br>
              <a:rPr lang="en-US" dirty="0" smtClean="0"/>
            </a:br>
            <a:r>
              <a:rPr lang="en-US" dirty="0" smtClean="0">
                <a:sym typeface="Wingdings" pitchFamily="2" charset="2"/>
              </a:rPr>
              <a:t> </a:t>
            </a:r>
            <a:r>
              <a:rPr lang="en-US" dirty="0" err="1" smtClean="0">
                <a:hlinkClick r:id="rId3"/>
              </a:rPr>
              <a:t>NFV-IFA015v010</a:t>
            </a:r>
            <a:endParaRPr lang="en-US" dirty="0" smtClean="0"/>
          </a:p>
          <a:p>
            <a:endParaRPr lang="en-US" dirty="0" smtClean="0"/>
          </a:p>
          <a:p>
            <a:r>
              <a:rPr lang="en-US" dirty="0" err="1" smtClean="0"/>
              <a:t>ONF</a:t>
            </a:r>
            <a:r>
              <a:rPr lang="en-US" dirty="0" smtClean="0"/>
              <a:t> Papyrus Guidelines (</a:t>
            </a:r>
            <a:r>
              <a:rPr lang="en-US" dirty="0" err="1" smtClean="0"/>
              <a:t>v1.1</a:t>
            </a:r>
            <a:r>
              <a:rPr lang="en-US" dirty="0" smtClean="0"/>
              <a:t>)</a:t>
            </a:r>
            <a:br>
              <a:rPr lang="en-US" dirty="0" smtClean="0"/>
            </a:br>
            <a:r>
              <a:rPr lang="en-US" dirty="0" smtClean="0">
                <a:sym typeface="Wingdings" pitchFamily="2" charset="2"/>
              </a:rPr>
              <a:t> </a:t>
            </a:r>
            <a:r>
              <a:rPr lang="en-US" dirty="0" err="1" smtClean="0">
                <a:hlinkClick r:id="rId4"/>
              </a:rPr>
              <a:t>TR-515_v1.1_Papyrus_Guidelines</a:t>
            </a:r>
            <a:r>
              <a:rPr lang="en-US" dirty="0" smtClean="0"/>
              <a:t> (November 2015)</a:t>
            </a:r>
          </a:p>
          <a:p>
            <a:endParaRPr lang="en-US" dirty="0" smtClean="0"/>
          </a:p>
          <a:p>
            <a:r>
              <a:rPr lang="en-US" dirty="0" smtClean="0"/>
              <a:t>Detailed Comparison (includes also </a:t>
            </a:r>
            <a:r>
              <a:rPr lang="en-US" dirty="0" err="1" smtClean="0"/>
              <a:t>MEF</a:t>
            </a:r>
            <a:r>
              <a:rPr lang="en-US" dirty="0" smtClean="0"/>
              <a:t>)</a:t>
            </a:r>
            <a:br>
              <a:rPr lang="en-US" dirty="0" smtClean="0"/>
            </a:br>
            <a:r>
              <a:rPr lang="en-US" dirty="0" smtClean="0">
                <a:sym typeface="Wingdings" pitchFamily="2" charset="2"/>
              </a:rPr>
              <a:t></a:t>
            </a:r>
            <a:endParaRPr lang="en-US" dirty="0" smtClean="0">
              <a:solidFill>
                <a:srgbClr val="FF0000"/>
              </a:solidFill>
            </a:endParaRPr>
          </a:p>
          <a:p>
            <a:endParaRPr lang="en-US" dirty="0"/>
          </a:p>
        </p:txBody>
      </p:sp>
      <p:graphicFrame>
        <p:nvGraphicFramePr>
          <p:cNvPr id="5" name="Objekt 4"/>
          <p:cNvGraphicFramePr>
            <a:graphicFrameLocks noChangeAspect="1"/>
          </p:cNvGraphicFramePr>
          <p:nvPr/>
        </p:nvGraphicFramePr>
        <p:xfrm>
          <a:off x="1584960" y="3581401"/>
          <a:ext cx="1188720" cy="771525"/>
        </p:xfrm>
        <a:graphic>
          <a:graphicData uri="http://schemas.openxmlformats.org/presentationml/2006/ole">
            <mc:AlternateContent xmlns:mc="http://schemas.openxmlformats.org/markup-compatibility/2006">
              <mc:Choice xmlns:v="urn:schemas-microsoft-com:vml" Requires="v">
                <p:oleObj spid="_x0000_s6172" name="Dokument" showAsIcon="1" r:id="rId6" imgW="914400" imgH="771480" progId="Word.Document.12">
                  <p:embed/>
                </p:oleObj>
              </mc:Choice>
              <mc:Fallback>
                <p:oleObj name="Dokument" showAsIcon="1" r:id="rId6" imgW="914400" imgH="771480" progId="Word.Documen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4960" y="3581401"/>
                        <a:ext cx="118872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2" descr="Papyrus Logo"/>
          <p:cNvPicPr>
            <a:picLocks noChangeAspect="1" noChangeArrowheads="1"/>
          </p:cNvPicPr>
          <p:nvPr/>
        </p:nvPicPr>
        <p:blipFill>
          <a:blip r:embed="rId8" cstate="print"/>
          <a:srcRect/>
          <a:stretch>
            <a:fillRect/>
          </a:stretch>
        </p:blipFill>
        <p:spPr bwMode="auto">
          <a:xfrm>
            <a:off x="10363200" y="254001"/>
            <a:ext cx="1149366" cy="660399"/>
          </a:xfrm>
          <a:prstGeom prst="rect">
            <a:avLst/>
          </a:prstGeom>
          <a:noFill/>
        </p:spPr>
      </p:pic>
    </p:spTree>
    <p:extLst>
      <p:ext uri="{BB962C8B-B14F-4D97-AF65-F5344CB8AC3E}">
        <p14:creationId xmlns:p14="http://schemas.microsoft.com/office/powerpoint/2010/main" val="33523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Functional model interrelationship: Analysis and proposal</a:t>
            </a:r>
            <a:endParaRPr lang="en-US" dirty="0"/>
          </a:p>
        </p:txBody>
      </p:sp>
      <p:sp>
        <p:nvSpPr>
          <p:cNvPr id="3" name="Content Placeholder 2"/>
          <p:cNvSpPr>
            <a:spLocks noGrp="1"/>
          </p:cNvSpPr>
          <p:nvPr>
            <p:ph idx="1"/>
          </p:nvPr>
        </p:nvSpPr>
        <p:spPr>
          <a:xfrm>
            <a:off x="594360" y="914400"/>
            <a:ext cx="10698480" cy="5257800"/>
          </a:xfrm>
        </p:spPr>
        <p:txBody>
          <a:bodyPr>
            <a:normAutofit fontScale="62500" lnSpcReduction="20000"/>
          </a:bodyPr>
          <a:lstStyle/>
          <a:p>
            <a:pPr marL="0" indent="0">
              <a:buNone/>
            </a:pPr>
            <a:r>
              <a:rPr lang="en-GB" dirty="0" smtClean="0"/>
              <a:t>Brief analysis of the NFV model and approach to attachment to the ONF model</a:t>
            </a:r>
          </a:p>
          <a:p>
            <a:r>
              <a:rPr lang="en-GB" dirty="0" smtClean="0"/>
              <a:t>Considered:</a:t>
            </a:r>
          </a:p>
          <a:p>
            <a:pPr lvl="1"/>
            <a:r>
              <a:rPr lang="en-GB" dirty="0" smtClean="0"/>
              <a:t>Key focus of the two bodies of work</a:t>
            </a:r>
          </a:p>
          <a:p>
            <a:pPr lvl="1"/>
            <a:r>
              <a:rPr lang="en-GB" dirty="0" smtClean="0"/>
              <a:t>Positioning as identified in various previous activities across the industry</a:t>
            </a:r>
          </a:p>
          <a:p>
            <a:r>
              <a:rPr lang="en-GB" dirty="0" smtClean="0"/>
              <a:t>Further evaluation required after</a:t>
            </a:r>
          </a:p>
          <a:p>
            <a:pPr lvl="1"/>
            <a:r>
              <a:rPr lang="en-GB" dirty="0" smtClean="0"/>
              <a:t>Clarification of definitions of NFV classes</a:t>
            </a:r>
          </a:p>
          <a:p>
            <a:pPr lvl="1"/>
            <a:r>
              <a:rPr lang="en-GB" dirty="0" smtClean="0"/>
              <a:t>Potential refinements of definitions</a:t>
            </a:r>
          </a:p>
          <a:p>
            <a:pPr lvl="1"/>
            <a:r>
              <a:rPr lang="en-GB" dirty="0" smtClean="0"/>
              <a:t>Recent update to NFV model is accounted for (appears to be no impact at this level of analysis)</a:t>
            </a:r>
          </a:p>
          <a:p>
            <a:r>
              <a:rPr lang="en-GB" dirty="0" smtClean="0"/>
              <a:t>Strawman proposal (depicted in detail in later slide)</a:t>
            </a:r>
          </a:p>
          <a:p>
            <a:pPr lvl="1"/>
            <a:r>
              <a:rPr lang="en-GB" dirty="0" smtClean="0"/>
              <a:t>Summary:</a:t>
            </a:r>
          </a:p>
          <a:p>
            <a:pPr lvl="2"/>
            <a:r>
              <a:rPr lang="en-GB" dirty="0"/>
              <a:t>Use ONF </a:t>
            </a:r>
            <a:r>
              <a:rPr lang="en-GB" dirty="0" smtClean="0"/>
              <a:t>network model capabilities </a:t>
            </a:r>
            <a:r>
              <a:rPr lang="en-GB" dirty="0"/>
              <a:t>to join </a:t>
            </a:r>
            <a:r>
              <a:rPr lang="en-GB" dirty="0" smtClean="0"/>
              <a:t>NFV VNF model </a:t>
            </a:r>
            <a:r>
              <a:rPr lang="en-GB" dirty="0"/>
              <a:t>ports (choice depends upon NFV definition</a:t>
            </a:r>
            <a:r>
              <a:rPr lang="en-GB" dirty="0" smtClean="0"/>
              <a:t>) </a:t>
            </a:r>
          </a:p>
          <a:p>
            <a:pPr lvl="3"/>
            <a:r>
              <a:rPr lang="en-GB" dirty="0" smtClean="0"/>
              <a:t>With two alternative forms (depending upon whether there is a layer </a:t>
            </a:r>
            <a:r>
              <a:rPr lang="en-GB" dirty="0"/>
              <a:t>protocol aspect in the </a:t>
            </a:r>
            <a:r>
              <a:rPr lang="en-GB" dirty="0" err="1" smtClean="0"/>
              <a:t>VnfExternalConnectionPoint</a:t>
            </a:r>
            <a:r>
              <a:rPr lang="en-GB" dirty="0"/>
              <a:t> </a:t>
            </a:r>
            <a:r>
              <a:rPr lang="en-GB" dirty="0" smtClean="0"/>
              <a:t>or not)</a:t>
            </a:r>
          </a:p>
          <a:p>
            <a:pPr lvl="4"/>
            <a:r>
              <a:rPr lang="en-GB" dirty="0" smtClean="0"/>
              <a:t>Option 1: Derive the </a:t>
            </a:r>
            <a:r>
              <a:rPr lang="en-GB" dirty="0" err="1" smtClean="0"/>
              <a:t>VnfExternalConnectionPoint</a:t>
            </a:r>
            <a:r>
              <a:rPr lang="en-GB" dirty="0" smtClean="0"/>
              <a:t> from the ONF LTP</a:t>
            </a:r>
          </a:p>
          <a:p>
            <a:pPr lvl="4"/>
            <a:r>
              <a:rPr lang="en-GB" dirty="0" smtClean="0"/>
              <a:t>Option 2: Attach </a:t>
            </a:r>
            <a:r>
              <a:rPr lang="en-GB" dirty="0"/>
              <a:t>the port of the VNF (</a:t>
            </a:r>
            <a:r>
              <a:rPr lang="en-GB" dirty="0" err="1"/>
              <a:t>VnfExternalConnectionPoint</a:t>
            </a:r>
            <a:r>
              <a:rPr lang="en-GB" dirty="0"/>
              <a:t>) to an ONF LTP</a:t>
            </a:r>
            <a:endParaRPr lang="en-GB" dirty="0" smtClean="0"/>
          </a:p>
          <a:p>
            <a:pPr lvl="3"/>
            <a:r>
              <a:rPr lang="en-GB" dirty="0" smtClean="0"/>
              <a:t>With two types of join (both can be used in combination)</a:t>
            </a:r>
          </a:p>
          <a:p>
            <a:pPr lvl="4"/>
            <a:r>
              <a:rPr lang="en-GB" dirty="0" smtClean="0"/>
              <a:t>Adjacency of some VNF protocol – ONF Link</a:t>
            </a:r>
          </a:p>
          <a:p>
            <a:pPr lvl="4"/>
            <a:r>
              <a:rPr lang="en-GB" dirty="0" smtClean="0"/>
              <a:t>Forwarding of transport protocol – ONF FC</a:t>
            </a:r>
          </a:p>
          <a:p>
            <a:pPr lvl="1"/>
            <a:r>
              <a:rPr lang="en-GB" dirty="0" smtClean="0"/>
              <a:t>Actions:</a:t>
            </a:r>
          </a:p>
          <a:p>
            <a:pPr lvl="2"/>
            <a:r>
              <a:rPr lang="en-GB" dirty="0" smtClean="0"/>
              <a:t>Addition to </a:t>
            </a:r>
            <a:r>
              <a:rPr lang="en-GB" dirty="0"/>
              <a:t>ONF CIM: Make some NFV classes part of </a:t>
            </a:r>
            <a:r>
              <a:rPr lang="en-GB" dirty="0" smtClean="0"/>
              <a:t>an enhanced ONF Core IM</a:t>
            </a:r>
            <a:endParaRPr lang="en-GB" dirty="0"/>
          </a:p>
          <a:p>
            <a:pPr lvl="2"/>
            <a:r>
              <a:rPr lang="en-GB" dirty="0"/>
              <a:t>Derive </a:t>
            </a:r>
            <a:r>
              <a:rPr lang="en-GB" dirty="0" smtClean="0"/>
              <a:t>some NFV </a:t>
            </a:r>
            <a:r>
              <a:rPr lang="en-GB" dirty="0"/>
              <a:t>model </a:t>
            </a:r>
            <a:r>
              <a:rPr lang="en-GB" dirty="0" smtClean="0"/>
              <a:t>elements from </a:t>
            </a:r>
            <a:r>
              <a:rPr lang="en-GB" dirty="0"/>
              <a:t>ONF CIM: </a:t>
            </a:r>
            <a:r>
              <a:rPr lang="en-GB" dirty="0" smtClean="0"/>
              <a:t>Use either prune/refactor or inheritance</a:t>
            </a:r>
            <a:endParaRPr lang="en-GB" dirty="0"/>
          </a:p>
          <a:p>
            <a:pPr lvl="2"/>
            <a:r>
              <a:rPr lang="en-GB" dirty="0" smtClean="0"/>
              <a:t>Removal of some classes: Directly link the NFV and ONF models and remove redundant classes</a:t>
            </a:r>
            <a:endParaRPr lang="en-GB" dirty="0"/>
          </a:p>
          <a:p>
            <a:pPr lvl="1"/>
            <a:r>
              <a:rPr lang="en-GB" dirty="0" smtClean="0"/>
              <a:t>Next steps </a:t>
            </a:r>
          </a:p>
          <a:p>
            <a:pPr lvl="2"/>
            <a:r>
              <a:rPr lang="en-GB" dirty="0" smtClean="0"/>
              <a:t>Validate rationale for choice of attachment and make choices from above</a:t>
            </a:r>
          </a:p>
          <a:p>
            <a:pPr lvl="2"/>
            <a:r>
              <a:rPr lang="en-GB" dirty="0" smtClean="0"/>
              <a:t>Identify changes to NFV model and ONF model and act on those changes</a:t>
            </a:r>
          </a:p>
          <a:p>
            <a:pPr lvl="2"/>
            <a:r>
              <a:rPr lang="en-GB" dirty="0" smtClean="0"/>
              <a:t>Coordinate work on-going</a:t>
            </a:r>
          </a:p>
          <a:p>
            <a:pPr marL="400050" lvl="1" indent="0">
              <a:buNone/>
            </a:pPr>
            <a:endParaRPr lang="en-US" dirty="0"/>
          </a:p>
        </p:txBody>
      </p:sp>
      <p:sp>
        <p:nvSpPr>
          <p:cNvPr id="4" name="Slide Number Placeholder 4"/>
          <p:cNvSpPr>
            <a:spLocks noGrp="1"/>
          </p:cNvSpPr>
          <p:nvPr>
            <p:ph type="sldNum" sz="quarter" idx="12"/>
          </p:nvPr>
        </p:nvSpPr>
        <p:spPr>
          <a:xfrm>
            <a:off x="4556760" y="6356369"/>
            <a:ext cx="2773680" cy="365125"/>
          </a:xfrm>
        </p:spPr>
        <p:txBody>
          <a:bodyPr/>
          <a:lstStyle/>
          <a:p>
            <a:fld id="{BBABCA9C-0EDA-419C-B0C5-EAE473F385AB}" type="slidenum">
              <a:rPr lang="en-US" smtClean="0"/>
              <a:pPr/>
              <a:t>3</a:t>
            </a:fld>
            <a:endParaRPr lang="en-US"/>
          </a:p>
        </p:txBody>
      </p:sp>
    </p:spTree>
    <p:extLst>
      <p:ext uri="{BB962C8B-B14F-4D97-AF65-F5344CB8AC3E}">
        <p14:creationId xmlns:p14="http://schemas.microsoft.com/office/powerpoint/2010/main" val="151334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8" end="18"/>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9" end="19"/>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20" end="2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xEl>
                                              <p:pRg st="21" end="21"/>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22" end="22"/>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xEl>
                                              <p:pRg st="23" end="23"/>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95FB27F1-C2FE-E646-9E41-8F3092BBAFAE}" type="slidenum">
              <a:rPr lang="en-US" smtClean="0"/>
              <a:pPr/>
              <a:t>30</a:t>
            </a:fld>
            <a:endParaRPr lang="en-US"/>
          </a:p>
        </p:txBody>
      </p:sp>
      <p:sp>
        <p:nvSpPr>
          <p:cNvPr id="3" name="Inhaltsplatzhalter 2"/>
          <p:cNvSpPr>
            <a:spLocks noGrp="1"/>
          </p:cNvSpPr>
          <p:nvPr>
            <p:ph sz="half" idx="1"/>
          </p:nvPr>
        </p:nvSpPr>
        <p:spPr>
          <a:xfrm>
            <a:off x="594360" y="1752600"/>
            <a:ext cx="5250180" cy="4419600"/>
          </a:xfrm>
        </p:spPr>
        <p:txBody>
          <a:bodyPr>
            <a:noAutofit/>
          </a:bodyPr>
          <a:lstStyle/>
          <a:p>
            <a:r>
              <a:rPr lang="en-US" sz="1400" dirty="0" smtClean="0"/>
              <a:t>Title contains “</a:t>
            </a:r>
            <a:r>
              <a:rPr lang="en-US" sz="1400" dirty="0" err="1" smtClean="0"/>
              <a:t>NFV</a:t>
            </a:r>
            <a:r>
              <a:rPr lang="en-US" sz="1400" dirty="0" smtClean="0"/>
              <a:t>”</a:t>
            </a:r>
          </a:p>
          <a:p>
            <a:r>
              <a:rPr lang="en-US" sz="1400" dirty="0" smtClean="0"/>
              <a:t>Software versions</a:t>
            </a:r>
          </a:p>
          <a:p>
            <a:pPr lvl="1"/>
            <a:r>
              <a:rPr lang="en-US" sz="1400" dirty="0" smtClean="0"/>
              <a:t>eclipse 4.5.0</a:t>
            </a:r>
          </a:p>
          <a:p>
            <a:pPr lvl="1"/>
            <a:r>
              <a:rPr lang="en-US" sz="1400" dirty="0" smtClean="0"/>
              <a:t>Papyrus 1.1.0</a:t>
            </a:r>
          </a:p>
          <a:p>
            <a:pPr lvl="1"/>
            <a:r>
              <a:rPr lang="en-US" sz="1400" dirty="0" err="1" smtClean="0"/>
              <a:t>Gendoc</a:t>
            </a:r>
            <a:r>
              <a:rPr lang="en-US" sz="1400" dirty="0" smtClean="0"/>
              <a:t> ?</a:t>
            </a:r>
          </a:p>
          <a:p>
            <a:r>
              <a:rPr lang="en-US" sz="1400" dirty="0" smtClean="0"/>
              <a:t>Model development in teams</a:t>
            </a:r>
          </a:p>
          <a:p>
            <a:pPr lvl="1"/>
            <a:r>
              <a:rPr lang="en-US" sz="1400" dirty="0" smtClean="0"/>
              <a:t>Contributions</a:t>
            </a:r>
          </a:p>
          <a:p>
            <a:pPr lvl="1"/>
            <a:r>
              <a:rPr lang="en-US" sz="1400" dirty="0" smtClean="0"/>
              <a:t>?</a:t>
            </a:r>
          </a:p>
          <a:p>
            <a:r>
              <a:rPr lang="en-US" sz="1400" dirty="0" smtClean="0"/>
              <a:t>Data extraction from Papyrus Model</a:t>
            </a:r>
          </a:p>
          <a:p>
            <a:pPr lvl="1"/>
            <a:r>
              <a:rPr lang="en-US" sz="1400" dirty="0" err="1" smtClean="0"/>
              <a:t>Gendoc</a:t>
            </a:r>
            <a:endParaRPr lang="en-US" sz="1400" dirty="0" smtClean="0"/>
          </a:p>
          <a:p>
            <a:pPr lvl="2"/>
            <a:r>
              <a:rPr lang="en-US" sz="1400" dirty="0" smtClean="0"/>
              <a:t>No installation guide</a:t>
            </a:r>
          </a:p>
          <a:p>
            <a:pPr lvl="2"/>
            <a:r>
              <a:rPr lang="en-US" sz="1400" dirty="0" smtClean="0"/>
              <a:t>Brief tutorial</a:t>
            </a:r>
          </a:p>
          <a:p>
            <a:pPr lvl="1"/>
            <a:r>
              <a:rPr lang="en-US" sz="1400" dirty="0" smtClean="0"/>
              <a:t>Papyrus tables?</a:t>
            </a:r>
          </a:p>
          <a:p>
            <a:r>
              <a:rPr lang="en-US" sz="1400" dirty="0" smtClean="0"/>
              <a:t>Stereotypes</a:t>
            </a:r>
          </a:p>
          <a:p>
            <a:pPr lvl="1"/>
            <a:r>
              <a:rPr lang="en-US" sz="1400" dirty="0" smtClean="0"/>
              <a:t>How to apply stereotypes</a:t>
            </a:r>
          </a:p>
          <a:p>
            <a:pPr lvl="1"/>
            <a:r>
              <a:rPr lang="en-US" sz="1400" dirty="0" smtClean="0"/>
              <a:t>How to change property values</a:t>
            </a:r>
          </a:p>
          <a:p>
            <a:r>
              <a:rPr lang="en-US" sz="1400" dirty="0" smtClean="0"/>
              <a:t>Importing </a:t>
            </a:r>
            <a:r>
              <a:rPr lang="en-US" sz="1400" dirty="0" err="1" smtClean="0"/>
              <a:t>RSA</a:t>
            </a:r>
            <a:r>
              <a:rPr lang="en-US" sz="1400" dirty="0" smtClean="0"/>
              <a:t> Models not described</a:t>
            </a:r>
          </a:p>
          <a:p>
            <a:endParaRPr lang="en-US" sz="1400" dirty="0" smtClean="0"/>
          </a:p>
          <a:p>
            <a:endParaRPr lang="en-US" sz="1400" dirty="0" smtClean="0"/>
          </a:p>
        </p:txBody>
      </p:sp>
      <p:sp>
        <p:nvSpPr>
          <p:cNvPr id="4" name="Inhaltsplatzhalter 3"/>
          <p:cNvSpPr>
            <a:spLocks noGrp="1"/>
          </p:cNvSpPr>
          <p:nvPr>
            <p:ph sz="half" idx="2"/>
          </p:nvPr>
        </p:nvSpPr>
        <p:spPr>
          <a:xfrm>
            <a:off x="6042660" y="1752600"/>
            <a:ext cx="5250180" cy="4419600"/>
          </a:xfrm>
        </p:spPr>
        <p:txBody>
          <a:bodyPr>
            <a:noAutofit/>
          </a:bodyPr>
          <a:lstStyle/>
          <a:p>
            <a:r>
              <a:rPr lang="en-US" sz="1400" dirty="0" smtClean="0"/>
              <a:t>Title is </a:t>
            </a:r>
            <a:r>
              <a:rPr lang="en-US" sz="1400" dirty="0" err="1" smtClean="0"/>
              <a:t>SDO</a:t>
            </a:r>
            <a:r>
              <a:rPr lang="en-US" sz="1400" dirty="0" smtClean="0"/>
              <a:t> neutral</a:t>
            </a:r>
          </a:p>
          <a:p>
            <a:r>
              <a:rPr lang="en-US" sz="1400" dirty="0" smtClean="0"/>
              <a:t>Software versions</a:t>
            </a:r>
          </a:p>
          <a:p>
            <a:pPr lvl="1"/>
            <a:r>
              <a:rPr lang="en-US" sz="1400" dirty="0" smtClean="0"/>
              <a:t>eclipse 4.5.1 (Mars </a:t>
            </a:r>
            <a:r>
              <a:rPr lang="en-US" sz="1400" dirty="0" err="1" smtClean="0"/>
              <a:t>SR1</a:t>
            </a:r>
            <a:r>
              <a:rPr lang="en-US" sz="1400" dirty="0" smtClean="0"/>
              <a:t> or </a:t>
            </a:r>
            <a:r>
              <a:rPr lang="en-US" sz="1400" dirty="0" err="1" smtClean="0"/>
              <a:t>Mars.1</a:t>
            </a:r>
            <a:r>
              <a:rPr lang="en-US" sz="1400" dirty="0" smtClean="0"/>
              <a:t>)</a:t>
            </a:r>
          </a:p>
          <a:p>
            <a:pPr lvl="1"/>
            <a:r>
              <a:rPr lang="en-US" sz="1400" dirty="0" smtClean="0"/>
              <a:t>Papyrus 1.1.2</a:t>
            </a:r>
          </a:p>
          <a:p>
            <a:pPr lvl="1"/>
            <a:r>
              <a:rPr lang="en-US" sz="1400" dirty="0" err="1" smtClean="0"/>
              <a:t>Gendoc</a:t>
            </a:r>
            <a:r>
              <a:rPr lang="en-US" sz="1400" dirty="0" smtClean="0"/>
              <a:t> 0.5.1</a:t>
            </a:r>
          </a:p>
          <a:p>
            <a:r>
              <a:rPr lang="en-US" sz="1400" dirty="0" smtClean="0"/>
              <a:t>Model development in teams</a:t>
            </a:r>
          </a:p>
          <a:p>
            <a:pPr lvl="1"/>
            <a:r>
              <a:rPr lang="en-US" sz="1400" dirty="0" err="1" smtClean="0"/>
              <a:t>GitHub</a:t>
            </a:r>
            <a:endParaRPr lang="en-US" sz="1400" dirty="0" smtClean="0"/>
          </a:p>
          <a:p>
            <a:pPr lvl="1"/>
            <a:r>
              <a:rPr lang="en-US" sz="1400" dirty="0" smtClean="0"/>
              <a:t>Model splitting during development</a:t>
            </a:r>
          </a:p>
          <a:p>
            <a:r>
              <a:rPr lang="en-US" sz="1400" dirty="0" smtClean="0"/>
              <a:t>Data extraction from Papyrus Model</a:t>
            </a:r>
          </a:p>
          <a:p>
            <a:pPr lvl="1"/>
            <a:r>
              <a:rPr lang="en-US" sz="1400" dirty="0" err="1" smtClean="0"/>
              <a:t>Gendoc</a:t>
            </a:r>
            <a:endParaRPr lang="en-US" sz="1400" dirty="0" smtClean="0"/>
          </a:p>
          <a:p>
            <a:pPr lvl="2"/>
            <a:r>
              <a:rPr lang="en-US" sz="1400" dirty="0" smtClean="0"/>
              <a:t>Installation guide</a:t>
            </a:r>
          </a:p>
          <a:p>
            <a:pPr lvl="2"/>
            <a:r>
              <a:rPr lang="en-US" sz="1400" dirty="0" smtClean="0"/>
              <a:t>Extensive tutorial</a:t>
            </a:r>
          </a:p>
          <a:p>
            <a:pPr lvl="1"/>
            <a:r>
              <a:rPr lang="en-US" sz="1400" dirty="0" smtClean="0"/>
              <a:t>Papyrus tables explained </a:t>
            </a:r>
          </a:p>
          <a:p>
            <a:r>
              <a:rPr lang="en-US" sz="1400" dirty="0" smtClean="0"/>
              <a:t>Stereotypes</a:t>
            </a:r>
          </a:p>
          <a:p>
            <a:pPr lvl="1"/>
            <a:r>
              <a:rPr lang="en-US" sz="1400" dirty="0" smtClean="0"/>
              <a:t>How to apply not described</a:t>
            </a:r>
          </a:p>
          <a:p>
            <a:pPr lvl="1"/>
            <a:r>
              <a:rPr lang="en-US" sz="1400" dirty="0" smtClean="0"/>
              <a:t>How to change not described</a:t>
            </a:r>
          </a:p>
          <a:p>
            <a:r>
              <a:rPr lang="en-US" sz="1400" dirty="0" smtClean="0"/>
              <a:t>Importing </a:t>
            </a:r>
            <a:r>
              <a:rPr lang="en-US" sz="1400" dirty="0" err="1" smtClean="0"/>
              <a:t>RSA</a:t>
            </a:r>
            <a:r>
              <a:rPr lang="en-US" sz="1400" dirty="0" smtClean="0"/>
              <a:t> Models</a:t>
            </a:r>
          </a:p>
          <a:p>
            <a:pPr lvl="1"/>
            <a:endParaRPr lang="en-US" sz="1400" dirty="0"/>
          </a:p>
        </p:txBody>
      </p:sp>
      <p:sp>
        <p:nvSpPr>
          <p:cNvPr id="5" name="Titel 4"/>
          <p:cNvSpPr>
            <a:spLocks noGrp="1"/>
          </p:cNvSpPr>
          <p:nvPr>
            <p:ph type="title"/>
          </p:nvPr>
        </p:nvSpPr>
        <p:spPr/>
        <p:txBody>
          <a:bodyPr>
            <a:normAutofit/>
          </a:bodyPr>
          <a:lstStyle/>
          <a:p>
            <a:r>
              <a:rPr lang="en-US" dirty="0" smtClean="0"/>
              <a:t>Papyrus Guidelines: Differences</a:t>
            </a:r>
            <a:endParaRPr lang="en-US" strike="sngStrike" dirty="0"/>
          </a:p>
        </p:txBody>
      </p:sp>
      <p:sp>
        <p:nvSpPr>
          <p:cNvPr id="6" name="Rechteck 5"/>
          <p:cNvSpPr/>
          <p:nvPr/>
        </p:nvSpPr>
        <p:spPr>
          <a:xfrm>
            <a:off x="594360" y="1371600"/>
            <a:ext cx="525018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ETSI  NFV</a:t>
            </a:r>
            <a:endParaRPr lang="en-US" dirty="0">
              <a:solidFill>
                <a:schemeClr val="tx1"/>
              </a:solidFill>
            </a:endParaRPr>
          </a:p>
        </p:txBody>
      </p:sp>
      <p:sp>
        <p:nvSpPr>
          <p:cNvPr id="7" name="Rechteck 6"/>
          <p:cNvSpPr/>
          <p:nvPr/>
        </p:nvSpPr>
        <p:spPr>
          <a:xfrm>
            <a:off x="6042660" y="1371600"/>
            <a:ext cx="525018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solidFill>
                  <a:schemeClr val="tx1"/>
                </a:solidFill>
              </a:rPr>
              <a:t>ONF</a:t>
            </a:r>
            <a:endParaRPr lang="en-US">
              <a:solidFill>
                <a:schemeClr val="tx1"/>
              </a:solidFill>
            </a:endParaRPr>
          </a:p>
        </p:txBody>
      </p:sp>
      <p:pic>
        <p:nvPicPr>
          <p:cNvPr id="10" name="Picture 4" descr="Logo"/>
          <p:cNvPicPr>
            <a:picLocks noChangeAspect="1" noChangeArrowheads="1"/>
          </p:cNvPicPr>
          <p:nvPr/>
        </p:nvPicPr>
        <p:blipFill>
          <a:blip r:embed="rId2" cstate="print"/>
          <a:srcRect/>
          <a:stretch>
            <a:fillRect/>
          </a:stretch>
        </p:blipFill>
        <p:spPr bwMode="auto">
          <a:xfrm>
            <a:off x="10500360" y="3406562"/>
            <a:ext cx="851918" cy="357806"/>
          </a:xfrm>
          <a:prstGeom prst="rect">
            <a:avLst/>
          </a:prstGeom>
          <a:noFill/>
        </p:spPr>
      </p:pic>
      <p:pic>
        <p:nvPicPr>
          <p:cNvPr id="11" name="Picture 2" descr="https://www.eclipse.org/gendoc/public/images/logo-gendoc.png"/>
          <p:cNvPicPr>
            <a:picLocks noChangeAspect="1" noChangeArrowheads="1"/>
          </p:cNvPicPr>
          <p:nvPr/>
        </p:nvPicPr>
        <p:blipFill>
          <a:blip r:embed="rId3"/>
          <a:srcRect/>
          <a:stretch>
            <a:fillRect/>
          </a:stretch>
        </p:blipFill>
        <p:spPr bwMode="auto">
          <a:xfrm>
            <a:off x="10500360" y="4230107"/>
            <a:ext cx="870672" cy="383017"/>
          </a:xfrm>
          <a:prstGeom prst="rect">
            <a:avLst/>
          </a:prstGeom>
          <a:noFill/>
        </p:spPr>
      </p:pic>
      <p:pic>
        <p:nvPicPr>
          <p:cNvPr id="12" name="Picture 52" descr="Papyrus Logo"/>
          <p:cNvPicPr>
            <a:picLocks noChangeAspect="1" noChangeArrowheads="1"/>
          </p:cNvPicPr>
          <p:nvPr/>
        </p:nvPicPr>
        <p:blipFill>
          <a:blip r:embed="rId4" cstate="print"/>
          <a:srcRect/>
          <a:stretch>
            <a:fillRect/>
          </a:stretch>
        </p:blipFill>
        <p:spPr bwMode="auto">
          <a:xfrm>
            <a:off x="10221666" y="254001"/>
            <a:ext cx="1149366" cy="660399"/>
          </a:xfrm>
          <a:prstGeom prst="rect">
            <a:avLst/>
          </a:prstGeom>
          <a:noFill/>
        </p:spPr>
      </p:pic>
    </p:spTree>
    <p:extLst>
      <p:ext uri="{BB962C8B-B14F-4D97-AF65-F5344CB8AC3E}">
        <p14:creationId xmlns:p14="http://schemas.microsoft.com/office/powerpoint/2010/main" val="1396888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Papyrus Guidelines</a:t>
            </a:r>
            <a:endParaRPr lang="en-US" dirty="0"/>
          </a:p>
        </p:txBody>
      </p:sp>
      <p:sp>
        <p:nvSpPr>
          <p:cNvPr id="3" name="Foliennummernplatzhalter 2"/>
          <p:cNvSpPr>
            <a:spLocks noGrp="1"/>
          </p:cNvSpPr>
          <p:nvPr>
            <p:ph type="sldNum" sz="quarter" idx="10"/>
          </p:nvPr>
        </p:nvSpPr>
        <p:spPr/>
        <p:txBody>
          <a:bodyPr/>
          <a:lstStyle/>
          <a:p>
            <a:fld id="{95FB27F1-C2FE-E646-9E41-8F3092BBAFAE}" type="slidenum">
              <a:rPr lang="en-US" smtClean="0"/>
              <a:pPr/>
              <a:t>31</a:t>
            </a:fld>
            <a:endParaRPr lang="en-US"/>
          </a:p>
        </p:txBody>
      </p:sp>
      <p:sp>
        <p:nvSpPr>
          <p:cNvPr id="4" name="Inhaltsplatzhalter 3"/>
          <p:cNvSpPr>
            <a:spLocks noGrp="1"/>
          </p:cNvSpPr>
          <p:nvPr>
            <p:ph idx="1"/>
          </p:nvPr>
        </p:nvSpPr>
        <p:spPr/>
        <p:txBody>
          <a:bodyPr/>
          <a:lstStyle/>
          <a:p>
            <a:r>
              <a:rPr lang="en-US" dirty="0" smtClean="0"/>
              <a:t>Questions</a:t>
            </a:r>
          </a:p>
          <a:p>
            <a:pPr lvl="1"/>
            <a:r>
              <a:rPr lang="en-US" dirty="0" smtClean="0"/>
              <a:t>Software version management necessary?</a:t>
            </a:r>
          </a:p>
          <a:p>
            <a:pPr lvl="1"/>
            <a:r>
              <a:rPr lang="en-US" dirty="0" smtClean="0"/>
              <a:t>Model and Profile in one project or separate projects?</a:t>
            </a:r>
          </a:p>
          <a:p>
            <a:pPr lvl="1"/>
            <a:r>
              <a:rPr lang="en-US" dirty="0" smtClean="0"/>
              <a:t>How to make the guidelines “</a:t>
            </a:r>
            <a:r>
              <a:rPr lang="en-US" dirty="0" err="1" smtClean="0"/>
              <a:t>SDO</a:t>
            </a:r>
            <a:r>
              <a:rPr lang="en-US" dirty="0" smtClean="0"/>
              <a:t> agnostic”?</a:t>
            </a:r>
            <a:br>
              <a:rPr lang="en-US" dirty="0" smtClean="0"/>
            </a:br>
            <a:endParaRPr lang="en-US" dirty="0" smtClean="0"/>
          </a:p>
          <a:p>
            <a:r>
              <a:rPr lang="en-US" dirty="0" smtClean="0"/>
              <a:t>Summary</a:t>
            </a:r>
          </a:p>
          <a:p>
            <a:pPr lvl="1"/>
            <a:r>
              <a:rPr lang="en-US" dirty="0" smtClean="0"/>
              <a:t>No substantial difference</a:t>
            </a:r>
          </a:p>
          <a:p>
            <a:pPr lvl="1"/>
            <a:r>
              <a:rPr lang="en-US" dirty="0" smtClean="0"/>
              <a:t>Modeling in teams is different</a:t>
            </a:r>
          </a:p>
        </p:txBody>
      </p:sp>
      <p:pic>
        <p:nvPicPr>
          <p:cNvPr id="6"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0736" y="3276600"/>
            <a:ext cx="432048" cy="432048"/>
          </a:xfrm>
          <a:prstGeom prst="rect">
            <a:avLst/>
          </a:prstGeom>
        </p:spPr>
      </p:pic>
      <p:pic>
        <p:nvPicPr>
          <p:cNvPr id="7" name="Picture 52" descr="Papyrus Logo"/>
          <p:cNvPicPr>
            <a:picLocks noChangeAspect="1" noChangeArrowheads="1"/>
          </p:cNvPicPr>
          <p:nvPr/>
        </p:nvPicPr>
        <p:blipFill>
          <a:blip r:embed="rId3" cstate="print"/>
          <a:srcRect/>
          <a:stretch>
            <a:fillRect/>
          </a:stretch>
        </p:blipFill>
        <p:spPr bwMode="auto">
          <a:xfrm>
            <a:off x="10363200" y="254001"/>
            <a:ext cx="1149366" cy="660399"/>
          </a:xfrm>
          <a:prstGeom prst="rect">
            <a:avLst/>
          </a:prstGeom>
          <a:noFill/>
        </p:spPr>
      </p:pic>
    </p:spTree>
    <p:extLst>
      <p:ext uri="{BB962C8B-B14F-4D97-AF65-F5344CB8AC3E}">
        <p14:creationId xmlns:p14="http://schemas.microsoft.com/office/powerpoint/2010/main" val="11295527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pPr algn="ctr"/>
            <a:r>
              <a:rPr lang="en-GB" sz="4000" dirty="0" smtClean="0"/>
              <a:t/>
            </a:r>
            <a:br>
              <a:rPr lang="en-GB" sz="4000" dirty="0" smtClean="0"/>
            </a:br>
            <a:r>
              <a:rPr lang="en-GB" sz="4000" dirty="0" smtClean="0"/>
              <a:t>Background material</a:t>
            </a:r>
            <a:endParaRPr lang="en-US" sz="4000" dirty="0"/>
          </a:p>
        </p:txBody>
      </p:sp>
      <p:sp>
        <p:nvSpPr>
          <p:cNvPr id="7" name="Subtitle 6"/>
          <p:cNvSpPr>
            <a:spLocks noGrp="1"/>
          </p:cNvSpPr>
          <p:nvPr>
            <p:ph type="subTitle" idx="1"/>
          </p:nvPr>
        </p:nvSpPr>
        <p:spPr/>
        <p:txBody>
          <a:bodyPr/>
          <a:lstStyle/>
          <a:p>
            <a:r>
              <a:rPr lang="en-GB" dirty="0" smtClean="0"/>
              <a:t>Mapping Guidelines (driving tooling)</a:t>
            </a:r>
            <a:endParaRPr lang="en-US" dirty="0"/>
          </a:p>
        </p:txBody>
      </p:sp>
      <p:sp>
        <p:nvSpPr>
          <p:cNvPr id="5" name="Slide Number Placeholder 4"/>
          <p:cNvSpPr>
            <a:spLocks noGrp="1"/>
          </p:cNvSpPr>
          <p:nvPr>
            <p:ph type="sldNum" sz="quarter" idx="12"/>
          </p:nvPr>
        </p:nvSpPr>
        <p:spPr/>
        <p:txBody>
          <a:bodyPr/>
          <a:lstStyle/>
          <a:p>
            <a:fld id="{BBABCA9C-0EDA-419C-B0C5-EAE473F385AB}" type="slidenum">
              <a:rPr lang="en-US" smtClean="0"/>
              <a:pPr/>
              <a:t>32</a:t>
            </a:fld>
            <a:endParaRPr lang="en-US"/>
          </a:p>
        </p:txBody>
      </p:sp>
    </p:spTree>
    <p:extLst>
      <p:ext uri="{BB962C8B-B14F-4D97-AF65-F5344CB8AC3E}">
        <p14:creationId xmlns:p14="http://schemas.microsoft.com/office/powerpoint/2010/main" val="3384795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4348" y="304800"/>
            <a:ext cx="8321040" cy="609600"/>
          </a:xfrm>
        </p:spPr>
        <p:txBody>
          <a:bodyPr>
            <a:normAutofit fontScale="90000"/>
          </a:bodyPr>
          <a:lstStyle/>
          <a:p>
            <a:r>
              <a:rPr lang="en-US" dirty="0" err="1" smtClean="0"/>
              <a:t>UML</a:t>
            </a:r>
            <a:r>
              <a:rPr lang="en-US" dirty="0" smtClean="0"/>
              <a:t> </a:t>
            </a:r>
            <a:r>
              <a:rPr lang="en-US" dirty="0" smtClean="0">
                <a:sym typeface="Wingdings" pitchFamily="2" charset="2"/>
              </a:rPr>
              <a:t></a:t>
            </a:r>
            <a:r>
              <a:rPr lang="en-US" dirty="0" smtClean="0"/>
              <a:t> YANG Mapping Guidelines and Tooling</a:t>
            </a:r>
            <a:br>
              <a:rPr lang="en-US" dirty="0" smtClean="0"/>
            </a:br>
            <a:r>
              <a:rPr lang="en-US" dirty="0" smtClean="0"/>
              <a:t>Simple Mapping Example</a:t>
            </a:r>
            <a:endParaRPr lang="en-US" dirty="0"/>
          </a:p>
        </p:txBody>
      </p:sp>
      <p:sp>
        <p:nvSpPr>
          <p:cNvPr id="3" name="Foliennummernplatzhalter 2"/>
          <p:cNvSpPr>
            <a:spLocks noGrp="1"/>
          </p:cNvSpPr>
          <p:nvPr>
            <p:ph type="sldNum" sz="quarter" idx="10"/>
          </p:nvPr>
        </p:nvSpPr>
        <p:spPr/>
        <p:txBody>
          <a:bodyPr/>
          <a:lstStyle/>
          <a:p>
            <a:fld id="{95FB27F1-C2FE-E646-9E41-8F3092BBAFAE}" type="slidenum">
              <a:rPr lang="en-US" smtClean="0"/>
              <a:pPr/>
              <a:t>33</a:t>
            </a:fld>
            <a:endParaRPr lang="en-US"/>
          </a:p>
        </p:txBody>
      </p:sp>
      <p:grpSp>
        <p:nvGrpSpPr>
          <p:cNvPr id="4" name="Group 14"/>
          <p:cNvGrpSpPr/>
          <p:nvPr/>
        </p:nvGrpSpPr>
        <p:grpSpPr>
          <a:xfrm>
            <a:off x="1592560" y="1336676"/>
            <a:ext cx="8856984" cy="5019675"/>
            <a:chOff x="152400" y="1371600"/>
            <a:chExt cx="8856984" cy="5019675"/>
          </a:xfrm>
        </p:grpSpPr>
        <p:pic>
          <p:nvPicPr>
            <p:cNvPr id="16" name="Picture 15"/>
            <p:cNvPicPr>
              <a:picLocks noChangeAspect="1" noChangeArrowheads="1"/>
            </p:cNvPicPr>
            <p:nvPr/>
          </p:nvPicPr>
          <p:blipFill>
            <a:blip r:embed="rId2"/>
            <a:srcRect/>
            <a:stretch>
              <a:fillRect/>
            </a:stretch>
          </p:blipFill>
          <p:spPr bwMode="auto">
            <a:xfrm>
              <a:off x="5618484" y="1371600"/>
              <a:ext cx="3390900" cy="5019675"/>
            </a:xfrm>
            <a:prstGeom prst="rect">
              <a:avLst/>
            </a:prstGeom>
            <a:noFill/>
            <a:ln w="9525">
              <a:noFill/>
              <a:miter lim="800000"/>
              <a:headEnd/>
              <a:tailEnd/>
            </a:ln>
          </p:spPr>
        </p:pic>
        <p:pic>
          <p:nvPicPr>
            <p:cNvPr id="17" name="Picture 3"/>
            <p:cNvPicPr>
              <a:picLocks noChangeAspect="1" noChangeArrowheads="1"/>
            </p:cNvPicPr>
            <p:nvPr/>
          </p:nvPicPr>
          <p:blipFill>
            <a:blip r:embed="rId3"/>
            <a:srcRect/>
            <a:stretch>
              <a:fillRect/>
            </a:stretch>
          </p:blipFill>
          <p:spPr bwMode="auto">
            <a:xfrm>
              <a:off x="152400" y="2257636"/>
              <a:ext cx="4981575" cy="2657475"/>
            </a:xfrm>
            <a:prstGeom prst="rect">
              <a:avLst/>
            </a:prstGeom>
            <a:noFill/>
            <a:ln w="9525">
              <a:noFill/>
              <a:miter lim="800000"/>
              <a:headEnd/>
              <a:tailEnd/>
            </a:ln>
          </p:spPr>
        </p:pic>
        <p:cxnSp>
          <p:nvCxnSpPr>
            <p:cNvPr id="18" name="Gerade Verbindung mit Pfeil 6"/>
            <p:cNvCxnSpPr/>
            <p:nvPr/>
          </p:nvCxnSpPr>
          <p:spPr bwMode="auto">
            <a:xfrm flipV="1">
              <a:off x="2924708" y="1458727"/>
              <a:ext cx="2700300" cy="1080120"/>
            </a:xfrm>
            <a:prstGeom prst="straightConnector1">
              <a:avLst/>
            </a:prstGeom>
            <a:blipFill dpi="0" rotWithShape="0">
              <a:blip r:embed="rId4"/>
              <a:srcRect/>
              <a:tile tx="0" ty="0" sx="100000" sy="100000" flip="none" algn="tl"/>
            </a:blipFill>
            <a:ln w="3175" cap="flat" cmpd="sng" algn="ctr">
              <a:solidFill>
                <a:srgbClr val="FF0000"/>
              </a:solidFill>
              <a:prstDash val="solid"/>
              <a:round/>
              <a:headEnd type="none" w="med" len="med"/>
              <a:tailEnd type="arrow"/>
            </a:ln>
            <a:effectLst/>
          </p:spPr>
        </p:cxnSp>
        <p:cxnSp>
          <p:nvCxnSpPr>
            <p:cNvPr id="19" name="Gerade Verbindung mit Pfeil 7"/>
            <p:cNvCxnSpPr/>
            <p:nvPr/>
          </p:nvCxnSpPr>
          <p:spPr bwMode="auto">
            <a:xfrm flipV="1">
              <a:off x="2744688" y="2466839"/>
              <a:ext cx="3168448" cy="396044"/>
            </a:xfrm>
            <a:prstGeom prst="straightConnector1">
              <a:avLst/>
            </a:prstGeom>
            <a:blipFill dpi="0" rotWithShape="0">
              <a:blip r:embed="rId4"/>
              <a:srcRect/>
              <a:tile tx="0" ty="0" sx="100000" sy="100000" flip="none" algn="tl"/>
            </a:blipFill>
            <a:ln w="3175" cap="flat" cmpd="sng" algn="ctr">
              <a:solidFill>
                <a:srgbClr val="FF0000"/>
              </a:solidFill>
              <a:prstDash val="solid"/>
              <a:round/>
              <a:headEnd type="none" w="med" len="med"/>
              <a:tailEnd type="arrow"/>
            </a:ln>
            <a:effectLst/>
          </p:spPr>
        </p:cxnSp>
        <p:cxnSp>
          <p:nvCxnSpPr>
            <p:cNvPr id="20" name="Gerade Verbindung mit Pfeil 8"/>
            <p:cNvCxnSpPr/>
            <p:nvPr/>
          </p:nvCxnSpPr>
          <p:spPr bwMode="auto">
            <a:xfrm>
              <a:off x="3968824" y="3042903"/>
              <a:ext cx="1872272" cy="108016"/>
            </a:xfrm>
            <a:prstGeom prst="straightConnector1">
              <a:avLst/>
            </a:prstGeom>
            <a:blipFill dpi="0" rotWithShape="0">
              <a:blip r:embed="rId4"/>
              <a:srcRect/>
              <a:tile tx="0" ty="0" sx="100000" sy="100000" flip="none" algn="tl"/>
            </a:blipFill>
            <a:ln w="3175" cap="flat" cmpd="sng" algn="ctr">
              <a:solidFill>
                <a:srgbClr val="FF0000"/>
              </a:solidFill>
              <a:prstDash val="solid"/>
              <a:round/>
              <a:headEnd type="none" w="med" len="med"/>
              <a:tailEnd type="arrow"/>
            </a:ln>
            <a:effectLst/>
          </p:spPr>
        </p:cxnSp>
        <p:cxnSp>
          <p:nvCxnSpPr>
            <p:cNvPr id="21" name="Gerade Verbindung mit Pfeil 9"/>
            <p:cNvCxnSpPr/>
            <p:nvPr/>
          </p:nvCxnSpPr>
          <p:spPr bwMode="auto">
            <a:xfrm>
              <a:off x="5120952" y="3222923"/>
              <a:ext cx="756084" cy="936104"/>
            </a:xfrm>
            <a:prstGeom prst="straightConnector1">
              <a:avLst/>
            </a:prstGeom>
            <a:blipFill dpi="0" rotWithShape="0">
              <a:blip r:embed="rId4"/>
              <a:srcRect/>
              <a:tile tx="0" ty="0" sx="100000" sy="100000" flip="none" algn="tl"/>
            </a:blipFill>
            <a:ln w="3175" cap="flat" cmpd="sng" algn="ctr">
              <a:solidFill>
                <a:srgbClr val="FF0000"/>
              </a:solidFill>
              <a:prstDash val="solid"/>
              <a:round/>
              <a:headEnd type="none" w="med" len="med"/>
              <a:tailEnd type="arrow"/>
            </a:ln>
            <a:effectLst/>
          </p:spPr>
        </p:cxnSp>
        <p:cxnSp>
          <p:nvCxnSpPr>
            <p:cNvPr id="22" name="Gerade Verbindung mit Pfeil 10"/>
            <p:cNvCxnSpPr/>
            <p:nvPr/>
          </p:nvCxnSpPr>
          <p:spPr bwMode="auto">
            <a:xfrm>
              <a:off x="4796916" y="3366939"/>
              <a:ext cx="1080160" cy="1620222"/>
            </a:xfrm>
            <a:prstGeom prst="straightConnector1">
              <a:avLst/>
            </a:prstGeom>
            <a:blipFill dpi="0" rotWithShape="0">
              <a:blip r:embed="rId4"/>
              <a:srcRect/>
              <a:tile tx="0" ty="0" sx="100000" sy="100000" flip="none" algn="tl"/>
            </a:blipFill>
            <a:ln w="3175" cap="flat" cmpd="sng" algn="ctr">
              <a:solidFill>
                <a:srgbClr val="FF0000"/>
              </a:solidFill>
              <a:prstDash val="solid"/>
              <a:round/>
              <a:headEnd type="none" w="med" len="med"/>
              <a:tailEnd type="arrow"/>
            </a:ln>
            <a:effectLst/>
          </p:spPr>
        </p:cxnSp>
        <p:cxnSp>
          <p:nvCxnSpPr>
            <p:cNvPr id="23" name="Gerade Verbindung mit Pfeil 11"/>
            <p:cNvCxnSpPr/>
            <p:nvPr/>
          </p:nvCxnSpPr>
          <p:spPr bwMode="auto">
            <a:xfrm flipV="1">
              <a:off x="3608784" y="1962783"/>
              <a:ext cx="2412268" cy="756084"/>
            </a:xfrm>
            <a:prstGeom prst="straightConnector1">
              <a:avLst/>
            </a:prstGeom>
            <a:blipFill dpi="0" rotWithShape="0">
              <a:blip r:embed="rId4"/>
              <a:srcRect/>
              <a:tile tx="0" ty="0" sx="100000" sy="100000" flip="none" algn="tl"/>
            </a:blipFill>
            <a:ln w="3175" cap="flat" cmpd="sng" algn="ctr">
              <a:solidFill>
                <a:srgbClr val="FF0000"/>
              </a:solidFill>
              <a:prstDash val="solid"/>
              <a:round/>
              <a:headEnd type="none" w="med" len="med"/>
              <a:tailEnd type="arrow"/>
            </a:ln>
            <a:effectLst/>
          </p:spPr>
        </p:cxnSp>
        <p:cxnSp>
          <p:nvCxnSpPr>
            <p:cNvPr id="24" name="Gerade Verbindung mit Pfeil 12"/>
            <p:cNvCxnSpPr/>
            <p:nvPr/>
          </p:nvCxnSpPr>
          <p:spPr bwMode="auto">
            <a:xfrm>
              <a:off x="2204628" y="4591075"/>
              <a:ext cx="4140460" cy="792088"/>
            </a:xfrm>
            <a:prstGeom prst="straightConnector1">
              <a:avLst/>
            </a:prstGeom>
            <a:blipFill dpi="0" rotWithShape="0">
              <a:blip r:embed="rId4"/>
              <a:srcRect/>
              <a:tile tx="0" ty="0" sx="100000" sy="100000" flip="none" algn="tl"/>
            </a:blipFill>
            <a:ln w="3175" cap="flat" cmpd="sng" algn="ctr">
              <a:solidFill>
                <a:srgbClr val="FF0000"/>
              </a:solidFill>
              <a:prstDash val="solid"/>
              <a:round/>
              <a:headEnd type="none" w="med" len="med"/>
              <a:tailEnd type="arrow"/>
            </a:ln>
            <a:effectLst/>
          </p:spPr>
        </p:cxnSp>
        <p:cxnSp>
          <p:nvCxnSpPr>
            <p:cNvPr id="25" name="Gerade Verbindung mit Pfeil 13"/>
            <p:cNvCxnSpPr/>
            <p:nvPr/>
          </p:nvCxnSpPr>
          <p:spPr bwMode="auto">
            <a:xfrm flipV="1">
              <a:off x="3284748" y="1782763"/>
              <a:ext cx="2592338" cy="2304256"/>
            </a:xfrm>
            <a:prstGeom prst="straightConnector1">
              <a:avLst/>
            </a:prstGeom>
            <a:blipFill dpi="0" rotWithShape="0">
              <a:blip r:embed="rId4"/>
              <a:srcRect/>
              <a:tile tx="0" ty="0" sx="100000" sy="100000" flip="none" algn="tl"/>
            </a:blipFill>
            <a:ln w="3175" cap="flat" cmpd="sng" algn="ctr">
              <a:solidFill>
                <a:srgbClr val="FF0000"/>
              </a:solidFill>
              <a:prstDash val="solid"/>
              <a:round/>
              <a:headEnd type="none" w="med" len="med"/>
              <a:tailEnd type="arrow"/>
            </a:ln>
            <a:effectLst/>
          </p:spPr>
        </p:cxnSp>
      </p:grpSp>
      <p:grpSp>
        <p:nvGrpSpPr>
          <p:cNvPr id="15" name="Group 14"/>
          <p:cNvGrpSpPr/>
          <p:nvPr/>
        </p:nvGrpSpPr>
        <p:grpSpPr>
          <a:xfrm>
            <a:off x="6516849" y="45357"/>
            <a:ext cx="5370351" cy="869043"/>
            <a:chOff x="6120609" y="3999305"/>
            <a:chExt cx="5370351" cy="869043"/>
          </a:xfrm>
        </p:grpSpPr>
        <p:pic>
          <p:nvPicPr>
            <p:cNvPr id="26" name="Picture 31" descr="220px-UML_logo"/>
            <p:cNvPicPr>
              <a:picLocks noChangeAspect="1" noChangeArrowheads="1"/>
            </p:cNvPicPr>
            <p:nvPr/>
          </p:nvPicPr>
          <p:blipFill>
            <a:blip r:embed="rId5" cstate="print"/>
            <a:srcRect/>
            <a:stretch>
              <a:fillRect/>
            </a:stretch>
          </p:blipFill>
          <p:spPr bwMode="auto">
            <a:xfrm>
              <a:off x="9357360" y="3999305"/>
              <a:ext cx="1224136" cy="869043"/>
            </a:xfrm>
            <a:prstGeom prst="rect">
              <a:avLst/>
            </a:prstGeom>
            <a:noFill/>
            <a:ln w="9525">
              <a:noFill/>
              <a:miter lim="800000"/>
              <a:headEnd/>
              <a:tailEnd/>
            </a:ln>
          </p:spPr>
        </p:pic>
        <p:pic>
          <p:nvPicPr>
            <p:cNvPr id="27" name="Picture 51" descr="ANd9GcRyhoUPTGD5zWZKgNMfG6bo_r0Xx__x6gjsYg0iRXZ7DnPV1n1vZw"/>
            <p:cNvPicPr>
              <a:picLocks noChangeAspect="1" noChangeArrowheads="1"/>
            </p:cNvPicPr>
            <p:nvPr/>
          </p:nvPicPr>
          <p:blipFill>
            <a:blip r:embed="rId6" cstate="print"/>
            <a:srcRect/>
            <a:stretch>
              <a:fillRect/>
            </a:stretch>
          </p:blipFill>
          <p:spPr bwMode="auto">
            <a:xfrm>
              <a:off x="10640995" y="3999305"/>
              <a:ext cx="849965" cy="869043"/>
            </a:xfrm>
            <a:prstGeom prst="rect">
              <a:avLst/>
            </a:prstGeom>
            <a:noFill/>
            <a:ln w="9525">
              <a:noFill/>
              <a:miter lim="800000"/>
              <a:headEnd/>
              <a:tailEnd/>
            </a:ln>
          </p:spPr>
        </p:pic>
        <p:pic>
          <p:nvPicPr>
            <p:cNvPr id="28" name="Picture 2"/>
            <p:cNvPicPr>
              <a:picLocks noChangeAspect="1" noChangeArrowheads="1"/>
            </p:cNvPicPr>
            <p:nvPr/>
          </p:nvPicPr>
          <p:blipFill>
            <a:blip r:embed="rId7" cstate="print"/>
            <a:srcRect/>
            <a:stretch>
              <a:fillRect/>
            </a:stretch>
          </p:blipFill>
          <p:spPr bwMode="auto">
            <a:xfrm>
              <a:off x="6120609" y="3999305"/>
              <a:ext cx="3091965" cy="869043"/>
            </a:xfrm>
            <a:prstGeom prst="rect">
              <a:avLst/>
            </a:prstGeom>
            <a:noFill/>
            <a:ln w="9525">
              <a:noFill/>
              <a:miter lim="800000"/>
              <a:headEnd/>
              <a:tailEnd/>
            </a:ln>
          </p:spPr>
        </p:pic>
      </p:grpSp>
    </p:spTree>
    <p:extLst>
      <p:ext uri="{BB962C8B-B14F-4D97-AF65-F5344CB8AC3E}">
        <p14:creationId xmlns:p14="http://schemas.microsoft.com/office/powerpoint/2010/main" val="1775046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04800"/>
            <a:ext cx="8344857" cy="609600"/>
          </a:xfrm>
        </p:spPr>
        <p:txBody>
          <a:bodyPr>
            <a:normAutofit fontScale="90000"/>
          </a:bodyPr>
          <a:lstStyle/>
          <a:p>
            <a:r>
              <a:rPr lang="en-US" dirty="0" err="1" smtClean="0"/>
              <a:t>UML</a:t>
            </a:r>
            <a:r>
              <a:rPr lang="en-US" dirty="0" smtClean="0"/>
              <a:t> </a:t>
            </a:r>
            <a:r>
              <a:rPr lang="en-US" dirty="0" smtClean="0">
                <a:sym typeface="Wingdings" pitchFamily="2" charset="2"/>
              </a:rPr>
              <a:t></a:t>
            </a:r>
            <a:r>
              <a:rPr lang="en-US" dirty="0" smtClean="0"/>
              <a:t> YANG Mapping Guidelines and Tooling</a:t>
            </a:r>
            <a:br>
              <a:rPr lang="en-US" dirty="0" smtClean="0"/>
            </a:br>
            <a:r>
              <a:rPr lang="en-US" dirty="0" smtClean="0"/>
              <a:t>Simple Mapping Example</a:t>
            </a:r>
            <a:endParaRPr lang="en-US" dirty="0"/>
          </a:p>
        </p:txBody>
      </p:sp>
      <p:sp>
        <p:nvSpPr>
          <p:cNvPr id="3" name="Foliennummernplatzhalter 2"/>
          <p:cNvSpPr>
            <a:spLocks noGrp="1"/>
          </p:cNvSpPr>
          <p:nvPr>
            <p:ph type="sldNum" sz="quarter" idx="10"/>
          </p:nvPr>
        </p:nvSpPr>
        <p:spPr>
          <a:xfrm>
            <a:off x="5868181" y="6356351"/>
            <a:ext cx="2773680" cy="365125"/>
          </a:xfrm>
        </p:spPr>
        <p:txBody>
          <a:bodyPr/>
          <a:lstStyle/>
          <a:p>
            <a:fld id="{95FB27F1-C2FE-E646-9E41-8F3092BBAFAE}" type="slidenum">
              <a:rPr lang="en-US" smtClean="0"/>
              <a:pPr/>
              <a:t>34</a:t>
            </a:fld>
            <a:endParaRPr lang="en-US"/>
          </a:p>
        </p:txBody>
      </p:sp>
      <p:grpSp>
        <p:nvGrpSpPr>
          <p:cNvPr id="4" name="Group 43"/>
          <p:cNvGrpSpPr/>
          <p:nvPr/>
        </p:nvGrpSpPr>
        <p:grpSpPr>
          <a:xfrm>
            <a:off x="1311421" y="1499930"/>
            <a:ext cx="9144001" cy="4367470"/>
            <a:chOff x="0" y="1499930"/>
            <a:chExt cx="9144001" cy="4367470"/>
          </a:xfrm>
        </p:grpSpPr>
        <p:pic>
          <p:nvPicPr>
            <p:cNvPr id="45" name="Picture 6"/>
            <p:cNvPicPr>
              <a:picLocks noChangeAspect="1" noChangeArrowheads="1"/>
            </p:cNvPicPr>
            <p:nvPr/>
          </p:nvPicPr>
          <p:blipFill>
            <a:blip r:embed="rId2"/>
            <a:srcRect/>
            <a:stretch>
              <a:fillRect/>
            </a:stretch>
          </p:blipFill>
          <p:spPr bwMode="auto">
            <a:xfrm>
              <a:off x="2" y="4056802"/>
              <a:ext cx="6372250" cy="107498"/>
            </a:xfrm>
            <a:prstGeom prst="rect">
              <a:avLst/>
            </a:prstGeom>
            <a:noFill/>
            <a:ln w="9525">
              <a:noFill/>
              <a:miter lim="800000"/>
              <a:headEnd/>
              <a:tailEnd/>
            </a:ln>
          </p:spPr>
        </p:pic>
        <p:pic>
          <p:nvPicPr>
            <p:cNvPr id="46" name="Picture 3"/>
            <p:cNvPicPr>
              <a:picLocks noChangeAspect="1" noChangeArrowheads="1"/>
            </p:cNvPicPr>
            <p:nvPr/>
          </p:nvPicPr>
          <p:blipFill>
            <a:blip r:embed="rId3"/>
            <a:srcRect/>
            <a:stretch>
              <a:fillRect/>
            </a:stretch>
          </p:blipFill>
          <p:spPr bwMode="auto">
            <a:xfrm>
              <a:off x="6406173" y="1499930"/>
              <a:ext cx="2737828" cy="3722215"/>
            </a:xfrm>
            <a:prstGeom prst="rect">
              <a:avLst/>
            </a:prstGeom>
            <a:noFill/>
            <a:ln w="9525">
              <a:noFill/>
              <a:miter lim="800000"/>
              <a:headEnd/>
              <a:tailEnd/>
            </a:ln>
          </p:spPr>
        </p:pic>
        <p:pic>
          <p:nvPicPr>
            <p:cNvPr id="47" name="Picture 5"/>
            <p:cNvPicPr>
              <a:picLocks noChangeAspect="1" noChangeArrowheads="1"/>
            </p:cNvPicPr>
            <p:nvPr/>
          </p:nvPicPr>
          <p:blipFill>
            <a:blip r:embed="rId4"/>
            <a:srcRect/>
            <a:stretch>
              <a:fillRect/>
            </a:stretch>
          </p:blipFill>
          <p:spPr bwMode="auto">
            <a:xfrm>
              <a:off x="0" y="1546366"/>
              <a:ext cx="6444261" cy="2288616"/>
            </a:xfrm>
            <a:prstGeom prst="rect">
              <a:avLst/>
            </a:prstGeom>
            <a:noFill/>
            <a:ln w="9525">
              <a:noFill/>
              <a:miter lim="800000"/>
              <a:headEnd/>
              <a:tailEnd/>
            </a:ln>
          </p:spPr>
        </p:pic>
        <p:pic>
          <p:nvPicPr>
            <p:cNvPr id="48" name="Picture 4"/>
            <p:cNvPicPr>
              <a:picLocks noChangeAspect="1" noChangeArrowheads="1"/>
            </p:cNvPicPr>
            <p:nvPr/>
          </p:nvPicPr>
          <p:blipFill>
            <a:blip r:embed="rId5"/>
            <a:srcRect/>
            <a:stretch>
              <a:fillRect/>
            </a:stretch>
          </p:blipFill>
          <p:spPr bwMode="auto">
            <a:xfrm>
              <a:off x="35372" y="4458485"/>
              <a:ext cx="6048839" cy="641945"/>
            </a:xfrm>
            <a:prstGeom prst="rect">
              <a:avLst/>
            </a:prstGeom>
            <a:noFill/>
            <a:ln w="9525">
              <a:noFill/>
              <a:miter lim="800000"/>
              <a:headEnd/>
              <a:tailEnd/>
            </a:ln>
          </p:spPr>
        </p:pic>
        <p:cxnSp>
          <p:nvCxnSpPr>
            <p:cNvPr id="49" name="Gerade Verbindung mit Pfeil 18"/>
            <p:cNvCxnSpPr/>
            <p:nvPr/>
          </p:nvCxnSpPr>
          <p:spPr bwMode="auto">
            <a:xfrm>
              <a:off x="3923911" y="1571940"/>
              <a:ext cx="2448340" cy="0"/>
            </a:xfrm>
            <a:prstGeom prst="straightConnector1">
              <a:avLst/>
            </a:prstGeom>
            <a:blipFill dpi="0" rotWithShape="0">
              <a:blip r:embed="rId6"/>
              <a:srcRect/>
              <a:tile tx="0" ty="0" sx="100000" sy="100000" flip="none" algn="tl"/>
            </a:blipFill>
            <a:ln w="3175" cap="flat" cmpd="sng" algn="ctr">
              <a:solidFill>
                <a:srgbClr val="FF0000"/>
              </a:solidFill>
              <a:prstDash val="solid"/>
              <a:round/>
              <a:headEnd type="none" w="med" len="med"/>
              <a:tailEnd type="arrow"/>
            </a:ln>
            <a:effectLst/>
          </p:spPr>
        </p:cxnSp>
        <p:cxnSp>
          <p:nvCxnSpPr>
            <p:cNvPr id="50" name="Gerade Verbindung mit Pfeil 19"/>
            <p:cNvCxnSpPr/>
            <p:nvPr/>
          </p:nvCxnSpPr>
          <p:spPr bwMode="auto">
            <a:xfrm>
              <a:off x="4283961" y="2292040"/>
              <a:ext cx="2304320" cy="72010"/>
            </a:xfrm>
            <a:prstGeom prst="straightConnector1">
              <a:avLst/>
            </a:prstGeom>
            <a:blipFill dpi="0" rotWithShape="0">
              <a:blip r:embed="rId6"/>
              <a:srcRect/>
              <a:tile tx="0" ty="0" sx="100000" sy="100000" flip="none" algn="tl"/>
            </a:blipFill>
            <a:ln w="3175" cap="flat" cmpd="sng" algn="ctr">
              <a:solidFill>
                <a:srgbClr val="FF0000"/>
              </a:solidFill>
              <a:prstDash val="solid"/>
              <a:round/>
              <a:headEnd type="none" w="med" len="med"/>
              <a:tailEnd type="arrow"/>
            </a:ln>
            <a:effectLst/>
          </p:spPr>
        </p:cxnSp>
        <p:cxnSp>
          <p:nvCxnSpPr>
            <p:cNvPr id="51" name="Gerade Verbindung mit Pfeil 20"/>
            <p:cNvCxnSpPr/>
            <p:nvPr/>
          </p:nvCxnSpPr>
          <p:spPr bwMode="auto">
            <a:xfrm>
              <a:off x="4283961" y="2580080"/>
              <a:ext cx="2304320" cy="288040"/>
            </a:xfrm>
            <a:prstGeom prst="straightConnector1">
              <a:avLst/>
            </a:prstGeom>
            <a:blipFill dpi="0" rotWithShape="0">
              <a:blip r:embed="rId6"/>
              <a:srcRect/>
              <a:tile tx="0" ty="0" sx="100000" sy="100000" flip="none" algn="tl"/>
            </a:blipFill>
            <a:ln w="3175" cap="flat" cmpd="sng" algn="ctr">
              <a:solidFill>
                <a:srgbClr val="FF0000"/>
              </a:solidFill>
              <a:prstDash val="solid"/>
              <a:round/>
              <a:headEnd type="none" w="med" len="med"/>
              <a:tailEnd type="arrow"/>
            </a:ln>
            <a:effectLst/>
          </p:spPr>
        </p:cxnSp>
        <p:cxnSp>
          <p:nvCxnSpPr>
            <p:cNvPr id="52" name="Gerade Verbindung mit Pfeil 21"/>
            <p:cNvCxnSpPr/>
            <p:nvPr/>
          </p:nvCxnSpPr>
          <p:spPr bwMode="auto">
            <a:xfrm>
              <a:off x="5076071" y="3084150"/>
              <a:ext cx="1512210" cy="576080"/>
            </a:xfrm>
            <a:prstGeom prst="straightConnector1">
              <a:avLst/>
            </a:prstGeom>
            <a:blipFill dpi="0" rotWithShape="0">
              <a:blip r:embed="rId6"/>
              <a:srcRect/>
              <a:tile tx="0" ty="0" sx="100000" sy="100000" flip="none" algn="tl"/>
            </a:blipFill>
            <a:ln w="3175" cap="flat" cmpd="sng" algn="ctr">
              <a:solidFill>
                <a:srgbClr val="FF0000"/>
              </a:solidFill>
              <a:prstDash val="solid"/>
              <a:round/>
              <a:headEnd type="none" w="med" len="med"/>
              <a:tailEnd type="arrow"/>
            </a:ln>
            <a:effectLst/>
          </p:spPr>
        </p:cxnSp>
        <p:cxnSp>
          <p:nvCxnSpPr>
            <p:cNvPr id="53" name="Gerade Verbindung mit Pfeil 22"/>
            <p:cNvCxnSpPr/>
            <p:nvPr/>
          </p:nvCxnSpPr>
          <p:spPr bwMode="auto">
            <a:xfrm>
              <a:off x="4572001" y="3588220"/>
              <a:ext cx="2016280" cy="648090"/>
            </a:xfrm>
            <a:prstGeom prst="straightConnector1">
              <a:avLst/>
            </a:prstGeom>
            <a:blipFill dpi="0" rotWithShape="0">
              <a:blip r:embed="rId6"/>
              <a:srcRect/>
              <a:tile tx="0" ty="0" sx="100000" sy="100000" flip="none" algn="tl"/>
            </a:blipFill>
            <a:ln w="3175" cap="flat" cmpd="sng" algn="ctr">
              <a:solidFill>
                <a:srgbClr val="FF0000"/>
              </a:solidFill>
              <a:prstDash val="solid"/>
              <a:round/>
              <a:headEnd type="none" w="med" len="med"/>
              <a:tailEnd type="arrow"/>
            </a:ln>
            <a:effectLst/>
          </p:spPr>
        </p:cxnSp>
        <p:cxnSp>
          <p:nvCxnSpPr>
            <p:cNvPr id="54" name="Gerade Verbindung mit Pfeil 23"/>
            <p:cNvCxnSpPr/>
            <p:nvPr/>
          </p:nvCxnSpPr>
          <p:spPr bwMode="auto">
            <a:xfrm flipV="1">
              <a:off x="5004061" y="1931990"/>
              <a:ext cx="1584220" cy="72010"/>
            </a:xfrm>
            <a:prstGeom prst="straightConnector1">
              <a:avLst/>
            </a:prstGeom>
            <a:blipFill dpi="0" rotWithShape="0">
              <a:blip r:embed="rId6"/>
              <a:srcRect/>
              <a:tile tx="0" ty="0" sx="100000" sy="100000" flip="none" algn="tl"/>
            </a:blipFill>
            <a:ln w="3175" cap="flat" cmpd="sng" algn="ctr">
              <a:solidFill>
                <a:srgbClr val="FF0000"/>
              </a:solidFill>
              <a:prstDash val="solid"/>
              <a:round/>
              <a:headEnd type="none" w="med" len="med"/>
              <a:tailEnd type="arrow"/>
            </a:ln>
            <a:effectLst/>
          </p:spPr>
        </p:cxnSp>
        <p:cxnSp>
          <p:nvCxnSpPr>
            <p:cNvPr id="55" name="Gerade Verbindung mit Pfeil 24"/>
            <p:cNvCxnSpPr/>
            <p:nvPr/>
          </p:nvCxnSpPr>
          <p:spPr bwMode="auto">
            <a:xfrm flipV="1">
              <a:off x="5868181" y="4380330"/>
              <a:ext cx="1008140" cy="144020"/>
            </a:xfrm>
            <a:prstGeom prst="straightConnector1">
              <a:avLst/>
            </a:prstGeom>
            <a:blipFill dpi="0" rotWithShape="0">
              <a:blip r:embed="rId6"/>
              <a:srcRect/>
              <a:tile tx="0" ty="0" sx="100000" sy="100000" flip="none" algn="tl"/>
            </a:blipFill>
            <a:ln w="3175" cap="flat" cmpd="sng" algn="ctr">
              <a:solidFill>
                <a:srgbClr val="FF0000"/>
              </a:solidFill>
              <a:prstDash val="solid"/>
              <a:round/>
              <a:headEnd type="none" w="med" len="med"/>
              <a:tailEnd type="arrow"/>
            </a:ln>
            <a:effectLst/>
          </p:spPr>
        </p:cxnSp>
        <p:cxnSp>
          <p:nvCxnSpPr>
            <p:cNvPr id="56" name="Gerade Verbindung mit Pfeil 25"/>
            <p:cNvCxnSpPr/>
            <p:nvPr/>
          </p:nvCxnSpPr>
          <p:spPr bwMode="auto">
            <a:xfrm>
              <a:off x="2267681" y="1787970"/>
              <a:ext cx="4320600" cy="0"/>
            </a:xfrm>
            <a:prstGeom prst="straightConnector1">
              <a:avLst/>
            </a:prstGeom>
            <a:blipFill dpi="0" rotWithShape="0">
              <a:blip r:embed="rId6"/>
              <a:srcRect/>
              <a:tile tx="0" ty="0" sx="100000" sy="100000" flip="none" algn="tl"/>
            </a:blipFill>
            <a:ln w="3175" cap="flat" cmpd="sng" algn="ctr">
              <a:solidFill>
                <a:srgbClr val="FF0000"/>
              </a:solidFill>
              <a:prstDash val="solid"/>
              <a:round/>
              <a:headEnd type="none" w="med" len="med"/>
              <a:tailEnd type="arrow"/>
            </a:ln>
            <a:effectLst/>
          </p:spPr>
        </p:cxnSp>
        <p:cxnSp>
          <p:nvCxnSpPr>
            <p:cNvPr id="57" name="Gerade Verbindung mit Pfeil 26"/>
            <p:cNvCxnSpPr/>
            <p:nvPr/>
          </p:nvCxnSpPr>
          <p:spPr bwMode="auto">
            <a:xfrm flipH="1">
              <a:off x="3923911" y="3588220"/>
              <a:ext cx="864120" cy="864120"/>
            </a:xfrm>
            <a:prstGeom prst="straightConnector1">
              <a:avLst/>
            </a:prstGeom>
            <a:blipFill dpi="0" rotWithShape="0">
              <a:blip r:embed="rId6"/>
              <a:srcRect/>
              <a:tile tx="0" ty="0" sx="100000" sy="100000" flip="none" algn="tl"/>
            </a:blipFill>
            <a:ln w="3175" cap="flat" cmpd="sng" algn="ctr">
              <a:solidFill>
                <a:srgbClr val="00B050"/>
              </a:solidFill>
              <a:prstDash val="solid"/>
              <a:round/>
              <a:headEnd type="none" w="med" len="med"/>
              <a:tailEnd type="arrow"/>
            </a:ln>
            <a:effectLst/>
          </p:spPr>
        </p:cxnSp>
        <p:cxnSp>
          <p:nvCxnSpPr>
            <p:cNvPr id="58" name="Gerade Verbindung mit Pfeil 27"/>
            <p:cNvCxnSpPr/>
            <p:nvPr/>
          </p:nvCxnSpPr>
          <p:spPr bwMode="auto">
            <a:xfrm flipV="1">
              <a:off x="3995921" y="3084150"/>
              <a:ext cx="2952410" cy="936130"/>
            </a:xfrm>
            <a:prstGeom prst="straightConnector1">
              <a:avLst/>
            </a:prstGeom>
            <a:blipFill dpi="0" rotWithShape="0">
              <a:blip r:embed="rId6"/>
              <a:srcRect/>
              <a:tile tx="0" ty="0" sx="100000" sy="100000" flip="none" algn="tl"/>
            </a:blipFill>
            <a:ln w="3175" cap="flat" cmpd="sng" algn="ctr">
              <a:solidFill>
                <a:srgbClr val="FF0000"/>
              </a:solidFill>
              <a:prstDash val="solid"/>
              <a:round/>
              <a:headEnd type="none" w="med" len="med"/>
              <a:tailEnd type="arrow"/>
            </a:ln>
            <a:effectLst/>
          </p:spPr>
        </p:cxnSp>
        <p:cxnSp>
          <p:nvCxnSpPr>
            <p:cNvPr id="59" name="Gerade Verbindung mit Pfeil 28"/>
            <p:cNvCxnSpPr/>
            <p:nvPr/>
          </p:nvCxnSpPr>
          <p:spPr bwMode="auto">
            <a:xfrm flipH="1">
              <a:off x="2051651" y="2580080"/>
              <a:ext cx="720100" cy="1440200"/>
            </a:xfrm>
            <a:prstGeom prst="straightConnector1">
              <a:avLst/>
            </a:prstGeom>
            <a:blipFill dpi="0" rotWithShape="0">
              <a:blip r:embed="rId6"/>
              <a:srcRect/>
              <a:tile tx="0" ty="0" sx="100000" sy="100000" flip="none" algn="tl"/>
            </a:blipFill>
            <a:ln w="3175" cap="flat" cmpd="sng" algn="ctr">
              <a:solidFill>
                <a:srgbClr val="00B050"/>
              </a:solidFill>
              <a:prstDash val="solid"/>
              <a:round/>
              <a:headEnd type="none" w="med" len="med"/>
              <a:tailEnd type="arrow"/>
            </a:ln>
            <a:effectLst/>
          </p:spPr>
        </p:cxnSp>
        <p:cxnSp>
          <p:nvCxnSpPr>
            <p:cNvPr id="60" name="Gerade Verbindung mit Pfeil 29"/>
            <p:cNvCxnSpPr/>
            <p:nvPr/>
          </p:nvCxnSpPr>
          <p:spPr bwMode="auto">
            <a:xfrm>
              <a:off x="251401" y="5579360"/>
              <a:ext cx="216030" cy="0"/>
            </a:xfrm>
            <a:prstGeom prst="straightConnector1">
              <a:avLst/>
            </a:prstGeom>
            <a:blipFill dpi="0" rotWithShape="0">
              <a:blip r:embed="rId6"/>
              <a:srcRect/>
              <a:tile tx="0" ty="0" sx="100000" sy="100000" flip="none" algn="tl"/>
            </a:blipFill>
            <a:ln w="3175" cap="flat" cmpd="sng" algn="ctr">
              <a:solidFill>
                <a:srgbClr val="FF0000"/>
              </a:solidFill>
              <a:prstDash val="solid"/>
              <a:round/>
              <a:headEnd type="none" w="med" len="med"/>
              <a:tailEnd type="arrow"/>
            </a:ln>
            <a:effectLst/>
          </p:spPr>
        </p:cxnSp>
        <p:cxnSp>
          <p:nvCxnSpPr>
            <p:cNvPr id="61" name="Gerade Verbindung mit Pfeil 30"/>
            <p:cNvCxnSpPr/>
            <p:nvPr/>
          </p:nvCxnSpPr>
          <p:spPr bwMode="auto">
            <a:xfrm>
              <a:off x="251401" y="5723380"/>
              <a:ext cx="216030" cy="0"/>
            </a:xfrm>
            <a:prstGeom prst="straightConnector1">
              <a:avLst/>
            </a:prstGeom>
            <a:blipFill dpi="0" rotWithShape="0">
              <a:blip r:embed="rId6"/>
              <a:srcRect/>
              <a:tile tx="0" ty="0" sx="100000" sy="100000" flip="none" algn="tl"/>
            </a:blipFill>
            <a:ln w="3175" cap="flat" cmpd="sng" algn="ctr">
              <a:solidFill>
                <a:srgbClr val="00B050"/>
              </a:solidFill>
              <a:prstDash val="solid"/>
              <a:round/>
              <a:headEnd type="none" w="med" len="med"/>
              <a:tailEnd type="arrow"/>
            </a:ln>
            <a:effectLst/>
          </p:spPr>
        </p:cxnSp>
        <p:sp>
          <p:nvSpPr>
            <p:cNvPr id="62" name="Textfeld 31"/>
            <p:cNvSpPr txBox="1"/>
            <p:nvPr/>
          </p:nvSpPr>
          <p:spPr>
            <a:xfrm>
              <a:off x="467431" y="5451902"/>
              <a:ext cx="1566454" cy="415498"/>
            </a:xfrm>
            <a:prstGeom prst="rect">
              <a:avLst/>
            </a:prstGeom>
            <a:noFill/>
          </p:spPr>
          <p:txBody>
            <a:bodyPr wrap="none" rtlCol="0">
              <a:spAutoFit/>
            </a:bodyPr>
            <a:lstStyle/>
            <a:p>
              <a:pPr algn="l"/>
              <a:r>
                <a:rPr lang="en-US" sz="1050" dirty="0" smtClean="0"/>
                <a:t>Mapping XMI </a:t>
              </a:r>
              <a:r>
                <a:rPr lang="en-US" sz="1050" dirty="0" smtClean="0">
                  <a:sym typeface="Wingdings" pitchFamily="2" charset="2"/>
                </a:rPr>
                <a:t> YANG</a:t>
              </a:r>
            </a:p>
            <a:p>
              <a:pPr algn="l"/>
              <a:r>
                <a:rPr lang="en-US" sz="1050" dirty="0" smtClean="0">
                  <a:sym typeface="Wingdings" pitchFamily="2" charset="2"/>
                </a:rPr>
                <a:t>Mapping within XMI</a:t>
              </a:r>
              <a:endParaRPr lang="en-US" sz="1050" dirty="0"/>
            </a:p>
          </p:txBody>
        </p:sp>
      </p:grpSp>
      <p:grpSp>
        <p:nvGrpSpPr>
          <p:cNvPr id="23" name="Group 22"/>
          <p:cNvGrpSpPr/>
          <p:nvPr/>
        </p:nvGrpSpPr>
        <p:grpSpPr>
          <a:xfrm>
            <a:off x="6516849" y="45357"/>
            <a:ext cx="5370351" cy="869043"/>
            <a:chOff x="6120609" y="3999305"/>
            <a:chExt cx="5370351" cy="869043"/>
          </a:xfrm>
        </p:grpSpPr>
        <p:pic>
          <p:nvPicPr>
            <p:cNvPr id="24" name="Picture 31" descr="220px-UML_logo"/>
            <p:cNvPicPr>
              <a:picLocks noChangeAspect="1" noChangeArrowheads="1"/>
            </p:cNvPicPr>
            <p:nvPr/>
          </p:nvPicPr>
          <p:blipFill>
            <a:blip r:embed="rId7" cstate="print"/>
            <a:srcRect/>
            <a:stretch>
              <a:fillRect/>
            </a:stretch>
          </p:blipFill>
          <p:spPr bwMode="auto">
            <a:xfrm>
              <a:off x="9357360" y="3999305"/>
              <a:ext cx="1224136" cy="869043"/>
            </a:xfrm>
            <a:prstGeom prst="rect">
              <a:avLst/>
            </a:prstGeom>
            <a:noFill/>
            <a:ln w="9525">
              <a:noFill/>
              <a:miter lim="800000"/>
              <a:headEnd/>
              <a:tailEnd/>
            </a:ln>
          </p:spPr>
        </p:pic>
        <p:pic>
          <p:nvPicPr>
            <p:cNvPr id="25" name="Picture 51" descr="ANd9GcRyhoUPTGD5zWZKgNMfG6bo_r0Xx__x6gjsYg0iRXZ7DnPV1n1vZw"/>
            <p:cNvPicPr>
              <a:picLocks noChangeAspect="1" noChangeArrowheads="1"/>
            </p:cNvPicPr>
            <p:nvPr/>
          </p:nvPicPr>
          <p:blipFill>
            <a:blip r:embed="rId8" cstate="print"/>
            <a:srcRect/>
            <a:stretch>
              <a:fillRect/>
            </a:stretch>
          </p:blipFill>
          <p:spPr bwMode="auto">
            <a:xfrm>
              <a:off x="10640995" y="3999305"/>
              <a:ext cx="849965" cy="869043"/>
            </a:xfrm>
            <a:prstGeom prst="rect">
              <a:avLst/>
            </a:prstGeom>
            <a:noFill/>
            <a:ln w="9525">
              <a:noFill/>
              <a:miter lim="800000"/>
              <a:headEnd/>
              <a:tailEnd/>
            </a:ln>
          </p:spPr>
        </p:pic>
        <p:pic>
          <p:nvPicPr>
            <p:cNvPr id="26" name="Picture 2"/>
            <p:cNvPicPr>
              <a:picLocks noChangeAspect="1" noChangeArrowheads="1"/>
            </p:cNvPicPr>
            <p:nvPr/>
          </p:nvPicPr>
          <p:blipFill>
            <a:blip r:embed="rId9" cstate="print"/>
            <a:srcRect/>
            <a:stretch>
              <a:fillRect/>
            </a:stretch>
          </p:blipFill>
          <p:spPr bwMode="auto">
            <a:xfrm>
              <a:off x="6120609" y="3999305"/>
              <a:ext cx="3091965" cy="869043"/>
            </a:xfrm>
            <a:prstGeom prst="rect">
              <a:avLst/>
            </a:prstGeom>
            <a:noFill/>
            <a:ln w="9525">
              <a:noFill/>
              <a:miter lim="800000"/>
              <a:headEnd/>
              <a:tailEnd/>
            </a:ln>
          </p:spPr>
        </p:pic>
      </p:grpSp>
    </p:spTree>
    <p:extLst>
      <p:ext uri="{BB962C8B-B14F-4D97-AF65-F5344CB8AC3E}">
        <p14:creationId xmlns:p14="http://schemas.microsoft.com/office/powerpoint/2010/main" val="33420086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8018" y="304800"/>
            <a:ext cx="8420100" cy="609600"/>
          </a:xfrm>
        </p:spPr>
        <p:txBody>
          <a:bodyPr>
            <a:normAutofit fontScale="90000"/>
          </a:bodyPr>
          <a:lstStyle/>
          <a:p>
            <a:r>
              <a:rPr lang="en-US" dirty="0" smtClean="0"/>
              <a:t>UML </a:t>
            </a:r>
            <a:r>
              <a:rPr lang="en-US" dirty="0" smtClean="0">
                <a:sym typeface="Wingdings" pitchFamily="2" charset="2"/>
              </a:rPr>
              <a:t></a:t>
            </a:r>
            <a:r>
              <a:rPr lang="en-US" dirty="0" smtClean="0"/>
              <a:t> YANG Mapping Guidelines and </a:t>
            </a:r>
            <a:br>
              <a:rPr lang="en-US" dirty="0" smtClean="0"/>
            </a:br>
            <a:r>
              <a:rPr lang="en-US" dirty="0" smtClean="0"/>
              <a:t>Tooling</a:t>
            </a:r>
            <a:endParaRPr lang="en-US" dirty="0"/>
          </a:p>
        </p:txBody>
      </p:sp>
      <p:sp>
        <p:nvSpPr>
          <p:cNvPr id="3" name="Foliennummernplatzhalter 2"/>
          <p:cNvSpPr>
            <a:spLocks noGrp="1"/>
          </p:cNvSpPr>
          <p:nvPr>
            <p:ph type="sldNum" sz="quarter" idx="10"/>
          </p:nvPr>
        </p:nvSpPr>
        <p:spPr/>
        <p:txBody>
          <a:bodyPr/>
          <a:lstStyle/>
          <a:p>
            <a:fld id="{95FB27F1-C2FE-E646-9E41-8F3092BBAFAE}" type="slidenum">
              <a:rPr lang="en-US" smtClean="0"/>
              <a:pPr/>
              <a:t>35</a:t>
            </a:fld>
            <a:endParaRPr lang="en-US"/>
          </a:p>
        </p:txBody>
      </p:sp>
      <p:sp>
        <p:nvSpPr>
          <p:cNvPr id="33" name="Inhaltsplatzhalter 32"/>
          <p:cNvSpPr>
            <a:spLocks noGrp="1"/>
          </p:cNvSpPr>
          <p:nvPr>
            <p:ph idx="1"/>
          </p:nvPr>
        </p:nvSpPr>
        <p:spPr/>
        <p:txBody>
          <a:bodyPr>
            <a:normAutofit fontScale="85000" lnSpcReduction="20000"/>
          </a:bodyPr>
          <a:lstStyle/>
          <a:p>
            <a:r>
              <a:rPr lang="en-US" dirty="0" smtClean="0"/>
              <a:t>Questions</a:t>
            </a:r>
          </a:p>
          <a:p>
            <a:pPr lvl="1"/>
            <a:r>
              <a:rPr lang="en-US" dirty="0" smtClean="0"/>
              <a:t>Which data schema language is of most importance to </a:t>
            </a:r>
            <a:r>
              <a:rPr lang="en-US" dirty="0" err="1" smtClean="0"/>
              <a:t>ETSI</a:t>
            </a:r>
            <a:r>
              <a:rPr lang="en-US" dirty="0" smtClean="0"/>
              <a:t> </a:t>
            </a:r>
            <a:r>
              <a:rPr lang="en-US" dirty="0" err="1" smtClean="0"/>
              <a:t>NFV</a:t>
            </a:r>
            <a:r>
              <a:rPr lang="en-US" dirty="0" smtClean="0"/>
              <a:t>?</a:t>
            </a:r>
          </a:p>
          <a:p>
            <a:pPr lvl="1"/>
            <a:r>
              <a:rPr lang="en-US" dirty="0" smtClean="0"/>
              <a:t>Does </a:t>
            </a:r>
            <a:r>
              <a:rPr lang="en-US" dirty="0" err="1" smtClean="0"/>
              <a:t>ETSI</a:t>
            </a:r>
            <a:r>
              <a:rPr lang="en-US" dirty="0" smtClean="0"/>
              <a:t> </a:t>
            </a:r>
            <a:r>
              <a:rPr lang="en-US" dirty="0" err="1" smtClean="0"/>
              <a:t>NFV</a:t>
            </a:r>
            <a:r>
              <a:rPr lang="en-US" dirty="0" smtClean="0"/>
              <a:t> plan to specify a complete </a:t>
            </a:r>
            <a:r>
              <a:rPr lang="en-US" dirty="0" err="1" smtClean="0"/>
              <a:t>UML</a:t>
            </a:r>
            <a:r>
              <a:rPr lang="en-US" dirty="0" smtClean="0"/>
              <a:t> model?</a:t>
            </a:r>
            <a:br>
              <a:rPr lang="en-US" dirty="0" smtClean="0"/>
            </a:br>
            <a:r>
              <a:rPr lang="en-US" dirty="0" smtClean="0"/>
              <a:t>Note: A complete </a:t>
            </a:r>
            <a:r>
              <a:rPr lang="en-US" dirty="0" err="1" smtClean="0"/>
              <a:t>UML</a:t>
            </a:r>
            <a:r>
              <a:rPr lang="en-US" dirty="0" smtClean="0"/>
              <a:t> model is prerequisite for tool mapping.</a:t>
            </a:r>
          </a:p>
          <a:p>
            <a:pPr lvl="1"/>
            <a:endParaRPr lang="en-US" dirty="0" smtClean="0"/>
          </a:p>
          <a:p>
            <a:r>
              <a:rPr lang="en-US" dirty="0" smtClean="0"/>
              <a:t>Summary</a:t>
            </a:r>
          </a:p>
          <a:p>
            <a:pPr lvl="1"/>
            <a:r>
              <a:rPr lang="en-US" dirty="0" smtClean="0"/>
              <a:t>Just one of the many potential mappings of </a:t>
            </a:r>
            <a:r>
              <a:rPr lang="en-US" dirty="0" err="1" smtClean="0"/>
              <a:t>UML</a:t>
            </a:r>
            <a:r>
              <a:rPr lang="en-US" dirty="0" smtClean="0"/>
              <a:t> to interface data schema languages</a:t>
            </a:r>
          </a:p>
          <a:p>
            <a:pPr lvl="1"/>
            <a:r>
              <a:rPr lang="en-US" dirty="0" smtClean="0"/>
              <a:t>Describe how to map </a:t>
            </a:r>
            <a:r>
              <a:rPr lang="en-US" dirty="0" err="1" smtClean="0"/>
              <a:t>UML</a:t>
            </a:r>
            <a:r>
              <a:rPr lang="en-US" dirty="0" smtClean="0"/>
              <a:t> artifacts to YANG statements including:</a:t>
            </a:r>
          </a:p>
          <a:p>
            <a:pPr lvl="2"/>
            <a:r>
              <a:rPr lang="en-US" dirty="0" smtClean="0"/>
              <a:t>Object Classes, Attributes, Data Types, Associations</a:t>
            </a:r>
          </a:p>
          <a:p>
            <a:pPr lvl="2"/>
            <a:r>
              <a:rPr lang="en-US" dirty="0" smtClean="0"/>
              <a:t>Interfaces, Operations, Parameters, Notifications</a:t>
            </a:r>
          </a:p>
          <a:p>
            <a:pPr lvl="1"/>
            <a:r>
              <a:rPr lang="en-US" dirty="0" smtClean="0"/>
              <a:t>Not all properties of the </a:t>
            </a:r>
            <a:r>
              <a:rPr lang="en-US" dirty="0" err="1" smtClean="0"/>
              <a:t>UML</a:t>
            </a:r>
            <a:r>
              <a:rPr lang="en-US" dirty="0" smtClean="0"/>
              <a:t> artifacts  are relevant to interface generation</a:t>
            </a:r>
          </a:p>
          <a:p>
            <a:pPr lvl="1"/>
            <a:r>
              <a:rPr lang="en-US" dirty="0" err="1" smtClean="0"/>
              <a:t>UML</a:t>
            </a:r>
            <a:r>
              <a:rPr lang="en-US" dirty="0" smtClean="0"/>
              <a:t> and YANG don’t easily match</a:t>
            </a:r>
            <a:br>
              <a:rPr lang="en-US" dirty="0" smtClean="0"/>
            </a:br>
            <a:r>
              <a:rPr lang="en-US" dirty="0" smtClean="0"/>
              <a:t>(</a:t>
            </a:r>
            <a:r>
              <a:rPr lang="en-US" dirty="0" err="1" smtClean="0"/>
              <a:t>UML</a:t>
            </a:r>
            <a:r>
              <a:rPr lang="en-US" dirty="0" smtClean="0"/>
              <a:t> is Object-Oriented supporting a rich meshing of artifacts, YANG is Tree-Oriented)</a:t>
            </a:r>
          </a:p>
          <a:p>
            <a:pPr lvl="1"/>
            <a:r>
              <a:rPr lang="en-US" dirty="0" smtClean="0"/>
              <a:t>Handling </a:t>
            </a:r>
            <a:r>
              <a:rPr lang="en-US" dirty="0" err="1" smtClean="0"/>
              <a:t>UML</a:t>
            </a:r>
            <a:r>
              <a:rPr lang="en-US" dirty="0" smtClean="0"/>
              <a:t> Recursion</a:t>
            </a:r>
          </a:p>
          <a:p>
            <a:pPr lvl="1"/>
            <a:r>
              <a:rPr lang="en-US" dirty="0" err="1" smtClean="0"/>
              <a:t>UML</a:t>
            </a:r>
            <a:r>
              <a:rPr lang="en-US" dirty="0" smtClean="0"/>
              <a:t> Conditional </a:t>
            </a:r>
            <a:r>
              <a:rPr lang="en-US" dirty="0" err="1" smtClean="0"/>
              <a:t>Pacs</a:t>
            </a:r>
            <a:endParaRPr lang="en-US" dirty="0" smtClean="0"/>
          </a:p>
          <a:p>
            <a:pPr lvl="1"/>
            <a:r>
              <a:rPr lang="en-US" dirty="0" smtClean="0"/>
              <a:t>Intention to develop the Papyrus tooling to enable automatic generation of interface data schema from a </a:t>
            </a:r>
            <a:r>
              <a:rPr lang="en-US" dirty="0" err="1" smtClean="0"/>
              <a:t>UML</a:t>
            </a:r>
            <a:r>
              <a:rPr lang="en-US" dirty="0" smtClean="0"/>
              <a:t> model (including the generation of Yang)</a:t>
            </a:r>
          </a:p>
          <a:p>
            <a:pPr lvl="2"/>
            <a:r>
              <a:rPr lang="en-US" dirty="0" smtClean="0">
                <a:hlinkClick r:id="rId2"/>
              </a:rPr>
              <a:t>Project EAGLE</a:t>
            </a:r>
            <a:r>
              <a:rPr lang="en-US" dirty="0" smtClean="0"/>
              <a:t>: Open Source Community for </a:t>
            </a:r>
            <a:r>
              <a:rPr lang="en-US" dirty="0" err="1" smtClean="0"/>
              <a:t>UML</a:t>
            </a:r>
            <a:r>
              <a:rPr lang="en-US" dirty="0" smtClean="0"/>
              <a:t> </a:t>
            </a:r>
            <a:r>
              <a:rPr lang="en-US" dirty="0" smtClean="0">
                <a:sym typeface="Wingdings" pitchFamily="2" charset="2"/>
              </a:rPr>
              <a:t> </a:t>
            </a:r>
            <a:r>
              <a:rPr lang="en-US" dirty="0" smtClean="0"/>
              <a:t>YANG Mapping</a:t>
            </a:r>
          </a:p>
          <a:p>
            <a:pPr lvl="2"/>
            <a:r>
              <a:rPr lang="en-US" dirty="0" smtClean="0"/>
              <a:t>First draft version of mapping tool already available</a:t>
            </a:r>
          </a:p>
        </p:txBody>
      </p:sp>
      <p:pic>
        <p:nvPicPr>
          <p:cNvPr id="7" name="Grafik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476" y="5308476"/>
            <a:ext cx="355848" cy="355848"/>
          </a:xfrm>
          <a:prstGeom prst="rect">
            <a:avLst/>
          </a:prstGeom>
        </p:spPr>
      </p:pic>
      <p:grpSp>
        <p:nvGrpSpPr>
          <p:cNvPr id="8" name="Group 7"/>
          <p:cNvGrpSpPr/>
          <p:nvPr/>
        </p:nvGrpSpPr>
        <p:grpSpPr>
          <a:xfrm>
            <a:off x="6516849" y="45357"/>
            <a:ext cx="5370351" cy="869043"/>
            <a:chOff x="6120609" y="3999305"/>
            <a:chExt cx="5370351" cy="869043"/>
          </a:xfrm>
        </p:grpSpPr>
        <p:pic>
          <p:nvPicPr>
            <p:cNvPr id="9" name="Picture 31" descr="220px-UML_logo"/>
            <p:cNvPicPr>
              <a:picLocks noChangeAspect="1" noChangeArrowheads="1"/>
            </p:cNvPicPr>
            <p:nvPr/>
          </p:nvPicPr>
          <p:blipFill>
            <a:blip r:embed="rId4" cstate="print"/>
            <a:srcRect/>
            <a:stretch>
              <a:fillRect/>
            </a:stretch>
          </p:blipFill>
          <p:spPr bwMode="auto">
            <a:xfrm>
              <a:off x="9357360" y="3999305"/>
              <a:ext cx="1224136" cy="869043"/>
            </a:xfrm>
            <a:prstGeom prst="rect">
              <a:avLst/>
            </a:prstGeom>
            <a:noFill/>
            <a:ln w="9525">
              <a:noFill/>
              <a:miter lim="800000"/>
              <a:headEnd/>
              <a:tailEnd/>
            </a:ln>
          </p:spPr>
        </p:pic>
        <p:pic>
          <p:nvPicPr>
            <p:cNvPr id="10" name="Picture 51" descr="ANd9GcRyhoUPTGD5zWZKgNMfG6bo_r0Xx__x6gjsYg0iRXZ7DnPV1n1vZw"/>
            <p:cNvPicPr>
              <a:picLocks noChangeAspect="1" noChangeArrowheads="1"/>
            </p:cNvPicPr>
            <p:nvPr/>
          </p:nvPicPr>
          <p:blipFill>
            <a:blip r:embed="rId5" cstate="print"/>
            <a:srcRect/>
            <a:stretch>
              <a:fillRect/>
            </a:stretch>
          </p:blipFill>
          <p:spPr bwMode="auto">
            <a:xfrm>
              <a:off x="10640995" y="3999305"/>
              <a:ext cx="849965" cy="869043"/>
            </a:xfrm>
            <a:prstGeom prst="rect">
              <a:avLst/>
            </a:prstGeom>
            <a:noFill/>
            <a:ln w="9525">
              <a:noFill/>
              <a:miter lim="800000"/>
              <a:headEnd/>
              <a:tailEnd/>
            </a:ln>
          </p:spPr>
        </p:pic>
        <p:pic>
          <p:nvPicPr>
            <p:cNvPr id="11" name="Picture 2"/>
            <p:cNvPicPr>
              <a:picLocks noChangeAspect="1" noChangeArrowheads="1"/>
            </p:cNvPicPr>
            <p:nvPr/>
          </p:nvPicPr>
          <p:blipFill>
            <a:blip r:embed="rId6" cstate="print"/>
            <a:srcRect/>
            <a:stretch>
              <a:fillRect/>
            </a:stretch>
          </p:blipFill>
          <p:spPr bwMode="auto">
            <a:xfrm>
              <a:off x="6120609" y="3999305"/>
              <a:ext cx="3091965" cy="869043"/>
            </a:xfrm>
            <a:prstGeom prst="rect">
              <a:avLst/>
            </a:prstGeom>
            <a:noFill/>
            <a:ln w="9525">
              <a:noFill/>
              <a:miter lim="800000"/>
              <a:headEnd/>
              <a:tailEnd/>
            </a:ln>
          </p:spPr>
        </p:pic>
      </p:grpSp>
    </p:spTree>
    <p:extLst>
      <p:ext uri="{BB962C8B-B14F-4D97-AF65-F5344CB8AC3E}">
        <p14:creationId xmlns:p14="http://schemas.microsoft.com/office/powerpoint/2010/main" val="13536960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Interworking Tooling Proposal</a:t>
            </a:r>
            <a:endParaRPr lang="en-US" dirty="0"/>
          </a:p>
        </p:txBody>
      </p:sp>
      <p:sp>
        <p:nvSpPr>
          <p:cNvPr id="3" name="Content Placeholder 2"/>
          <p:cNvSpPr>
            <a:spLocks noGrp="1"/>
          </p:cNvSpPr>
          <p:nvPr>
            <p:ph idx="1"/>
          </p:nvPr>
        </p:nvSpPr>
        <p:spPr/>
        <p:txBody>
          <a:bodyPr>
            <a:normAutofit fontScale="92500" lnSpcReduction="10000"/>
          </a:bodyPr>
          <a:lstStyle/>
          <a:p>
            <a:r>
              <a:rPr lang="en-GB" dirty="0" smtClean="0"/>
              <a:t>Papyrus</a:t>
            </a:r>
          </a:p>
          <a:p>
            <a:pPr lvl="1"/>
            <a:r>
              <a:rPr lang="en-GB" dirty="0" smtClean="0"/>
              <a:t>Work using the same (latest) version across the bodies</a:t>
            </a:r>
          </a:p>
          <a:p>
            <a:pPr lvl="1"/>
            <a:r>
              <a:rPr lang="en-GB" dirty="0" smtClean="0"/>
              <a:t>Join the Papyrus community to assist progression</a:t>
            </a:r>
          </a:p>
          <a:p>
            <a:r>
              <a:rPr lang="en-GB" dirty="0" err="1" smtClean="0"/>
              <a:t>Gendoc</a:t>
            </a:r>
            <a:endParaRPr lang="en-GB" dirty="0" smtClean="0"/>
          </a:p>
          <a:p>
            <a:pPr lvl="1"/>
            <a:r>
              <a:rPr lang="en-GB" dirty="0" smtClean="0"/>
              <a:t>As per Papyrus</a:t>
            </a:r>
          </a:p>
          <a:p>
            <a:r>
              <a:rPr lang="en-GB" dirty="0" smtClean="0"/>
              <a:t>UML-Yang</a:t>
            </a:r>
          </a:p>
          <a:p>
            <a:r>
              <a:rPr lang="en-GB" dirty="0" smtClean="0"/>
              <a:t>Prune and Refactor tooling (not yet started)</a:t>
            </a:r>
          </a:p>
          <a:p>
            <a:r>
              <a:rPr lang="en-GB" dirty="0" smtClean="0"/>
              <a:t>Git</a:t>
            </a:r>
          </a:p>
          <a:p>
            <a:pPr lvl="1"/>
            <a:r>
              <a:rPr lang="en-GB" dirty="0" smtClean="0"/>
              <a:t>Branches and Forks usage</a:t>
            </a:r>
          </a:p>
          <a:p>
            <a:pPr lvl="1"/>
            <a:r>
              <a:rPr lang="en-GB" dirty="0" smtClean="0"/>
              <a:t>Eagle</a:t>
            </a:r>
          </a:p>
          <a:p>
            <a:pPr lvl="1"/>
            <a:r>
              <a:rPr lang="en-GB" dirty="0" smtClean="0"/>
              <a:t>Joint (not yet created)</a:t>
            </a:r>
          </a:p>
          <a:p>
            <a:pPr lvl="1"/>
            <a:r>
              <a:rPr lang="en-GB" dirty="0" smtClean="0"/>
              <a:t>ONF</a:t>
            </a:r>
          </a:p>
          <a:p>
            <a:pPr lvl="1"/>
            <a:r>
              <a:rPr lang="en-GB" dirty="0" smtClean="0"/>
              <a:t>Etc.</a:t>
            </a:r>
          </a:p>
          <a:p>
            <a:r>
              <a:rPr lang="en-GB" dirty="0" smtClean="0"/>
              <a:t>Guidelines</a:t>
            </a:r>
          </a:p>
          <a:p>
            <a:r>
              <a:rPr lang="en-GB" dirty="0">
                <a:solidFill>
                  <a:srgbClr val="FF0000"/>
                </a:solidFill>
              </a:rPr>
              <a:t>To be enhanced in the final version to provide </a:t>
            </a:r>
            <a:r>
              <a:rPr lang="en-GB" dirty="0" smtClean="0">
                <a:solidFill>
                  <a:srgbClr val="FF0000"/>
                </a:solidFill>
              </a:rPr>
              <a:t>key details</a:t>
            </a:r>
            <a:endParaRPr lang="en-GB" dirty="0" smtClean="0"/>
          </a:p>
          <a:p>
            <a:endParaRPr lang="en-US" dirty="0"/>
          </a:p>
        </p:txBody>
      </p:sp>
      <p:sp>
        <p:nvSpPr>
          <p:cNvPr id="4" name="Footer Placeholder 3"/>
          <p:cNvSpPr>
            <a:spLocks noGrp="1"/>
          </p:cNvSpPr>
          <p:nvPr>
            <p:ph type="ftr" sz="quarter" idx="4294967295"/>
          </p:nvPr>
        </p:nvSpPr>
        <p:spPr>
          <a:xfrm>
            <a:off x="4061460" y="6356363"/>
            <a:ext cx="376428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BABCA9C-0EDA-419C-B0C5-EAE473F385AB}" type="slidenum">
              <a:rPr lang="en-US" smtClean="0"/>
              <a:pPr/>
              <a:t>36</a:t>
            </a:fld>
            <a:endParaRPr lang="en-US"/>
          </a:p>
        </p:txBody>
      </p:sp>
    </p:spTree>
    <p:extLst>
      <p:ext uri="{BB962C8B-B14F-4D97-AF65-F5344CB8AC3E}">
        <p14:creationId xmlns:p14="http://schemas.microsoft.com/office/powerpoint/2010/main" val="8932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pPr algn="ctr"/>
            <a:r>
              <a:rPr lang="en-GB" sz="4000" dirty="0" smtClean="0"/>
              <a:t/>
            </a:r>
            <a:br>
              <a:rPr lang="en-GB" sz="4000" dirty="0" smtClean="0"/>
            </a:br>
            <a:r>
              <a:rPr lang="en-GB" sz="4000" dirty="0" smtClean="0"/>
              <a:t>Background material</a:t>
            </a:r>
            <a:endParaRPr lang="en-US" sz="4000" dirty="0"/>
          </a:p>
        </p:txBody>
      </p:sp>
      <p:sp>
        <p:nvSpPr>
          <p:cNvPr id="7" name="Subtitle 6"/>
          <p:cNvSpPr>
            <a:spLocks noGrp="1"/>
          </p:cNvSpPr>
          <p:nvPr>
            <p:ph type="subTitle" idx="1"/>
          </p:nvPr>
        </p:nvSpPr>
        <p:spPr/>
        <p:txBody>
          <a:bodyPr/>
          <a:lstStyle/>
          <a:p>
            <a:r>
              <a:rPr lang="en-GB" dirty="0" smtClean="0"/>
              <a:t>Encapsulation</a:t>
            </a:r>
            <a:endParaRPr lang="en-US" dirty="0"/>
          </a:p>
        </p:txBody>
      </p:sp>
      <p:sp>
        <p:nvSpPr>
          <p:cNvPr id="5" name="Slide Number Placeholder 4"/>
          <p:cNvSpPr>
            <a:spLocks noGrp="1"/>
          </p:cNvSpPr>
          <p:nvPr>
            <p:ph type="sldNum" sz="quarter" idx="12"/>
          </p:nvPr>
        </p:nvSpPr>
        <p:spPr/>
        <p:txBody>
          <a:bodyPr/>
          <a:lstStyle/>
          <a:p>
            <a:fld id="{BBABCA9C-0EDA-419C-B0C5-EAE473F385AB}" type="slidenum">
              <a:rPr lang="en-US" smtClean="0"/>
              <a:pPr/>
              <a:t>37</a:t>
            </a:fld>
            <a:endParaRPr lang="en-US"/>
          </a:p>
        </p:txBody>
      </p:sp>
    </p:spTree>
    <p:extLst>
      <p:ext uri="{BB962C8B-B14F-4D97-AF65-F5344CB8AC3E}">
        <p14:creationId xmlns:p14="http://schemas.microsoft.com/office/powerpoint/2010/main" val="39151348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Encapsulation (animated)</a:t>
            </a:r>
            <a:endParaRPr lang="en-US" dirty="0"/>
          </a:p>
        </p:txBody>
      </p:sp>
      <p:sp>
        <p:nvSpPr>
          <p:cNvPr id="4" name="Slide Number Placeholder 3"/>
          <p:cNvSpPr>
            <a:spLocks noGrp="1"/>
          </p:cNvSpPr>
          <p:nvPr>
            <p:ph type="sldNum" sz="quarter" idx="12"/>
          </p:nvPr>
        </p:nvSpPr>
        <p:spPr/>
        <p:txBody>
          <a:bodyPr/>
          <a:lstStyle/>
          <a:p>
            <a:fld id="{BBABCA9C-0EDA-419C-B0C5-EAE473F385AB}" type="slidenum">
              <a:rPr lang="en-US" smtClean="0"/>
              <a:pPr/>
              <a:t>38</a:t>
            </a:fld>
            <a:endParaRPr lang="en-US"/>
          </a:p>
        </p:txBody>
      </p:sp>
      <p:sp>
        <p:nvSpPr>
          <p:cNvPr id="7" name="Rectangle 6"/>
          <p:cNvSpPr/>
          <p:nvPr/>
        </p:nvSpPr>
        <p:spPr>
          <a:xfrm>
            <a:off x="7229341" y="2069600"/>
            <a:ext cx="1588560" cy="4098203"/>
          </a:xfrm>
          <a:prstGeom prst="rect">
            <a:avLst/>
          </a:prstGeom>
          <a:solidFill>
            <a:srgbClr val="F79646">
              <a:lumMod val="40000"/>
              <a:lumOff val="60000"/>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 name="Rectangle 7"/>
          <p:cNvSpPr/>
          <p:nvPr/>
        </p:nvSpPr>
        <p:spPr>
          <a:xfrm>
            <a:off x="4058319" y="2069600"/>
            <a:ext cx="2344114" cy="4098203"/>
          </a:xfrm>
          <a:prstGeom prst="rect">
            <a:avLst/>
          </a:prstGeom>
          <a:solidFill>
            <a:srgbClr val="F79646">
              <a:lumMod val="40000"/>
              <a:lumOff val="60000"/>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 name="Rectangle 8"/>
          <p:cNvSpPr/>
          <p:nvPr/>
        </p:nvSpPr>
        <p:spPr>
          <a:xfrm>
            <a:off x="22552" y="2069600"/>
            <a:ext cx="3204771" cy="4098203"/>
          </a:xfrm>
          <a:prstGeom prst="rect">
            <a:avLst/>
          </a:prstGeom>
          <a:solidFill>
            <a:srgbClr val="F79646">
              <a:lumMod val="40000"/>
              <a:lumOff val="60000"/>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prstClr val="black"/>
              </a:solidFill>
              <a:effectLst/>
              <a:uLnTx/>
              <a:uFillTx/>
              <a:latin typeface="Calibri"/>
              <a:ea typeface="+mn-ea"/>
              <a:cs typeface="+mn-cs"/>
            </a:endParaRPr>
          </a:p>
        </p:txBody>
      </p:sp>
      <p:grpSp>
        <p:nvGrpSpPr>
          <p:cNvPr id="10" name="Group 9"/>
          <p:cNvGrpSpPr/>
          <p:nvPr/>
        </p:nvGrpSpPr>
        <p:grpSpPr>
          <a:xfrm>
            <a:off x="1661215" y="2967218"/>
            <a:ext cx="3959674" cy="705097"/>
            <a:chOff x="1661215" y="2967218"/>
            <a:chExt cx="3959674" cy="705097"/>
          </a:xfrm>
        </p:grpSpPr>
        <p:grpSp>
          <p:nvGrpSpPr>
            <p:cNvPr id="11" name="Group 10"/>
            <p:cNvGrpSpPr/>
            <p:nvPr/>
          </p:nvGrpSpPr>
          <p:grpSpPr>
            <a:xfrm>
              <a:off x="4828801" y="2971623"/>
              <a:ext cx="792088" cy="700692"/>
              <a:chOff x="683568" y="1669241"/>
              <a:chExt cx="1872208" cy="1656184"/>
            </a:xfrm>
          </p:grpSpPr>
          <p:grpSp>
            <p:nvGrpSpPr>
              <p:cNvPr id="18" name="Group 17"/>
              <p:cNvGrpSpPr/>
              <p:nvPr/>
            </p:nvGrpSpPr>
            <p:grpSpPr>
              <a:xfrm>
                <a:off x="683568" y="1669241"/>
                <a:ext cx="1872208" cy="1656184"/>
                <a:chOff x="486280" y="1669241"/>
                <a:chExt cx="1872208" cy="1656184"/>
              </a:xfrm>
            </p:grpSpPr>
            <p:sp>
              <p:nvSpPr>
                <p:cNvPr id="20" name="Rectangle 19"/>
                <p:cNvSpPr/>
                <p:nvPr/>
              </p:nvSpPr>
              <p:spPr>
                <a:xfrm>
                  <a:off x="594292" y="1669241"/>
                  <a:ext cx="1656184" cy="1656184"/>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1" name="Rectangle 20"/>
                <p:cNvSpPr/>
                <p:nvPr/>
              </p:nvSpPr>
              <p:spPr>
                <a:xfrm>
                  <a:off x="486280" y="2389321"/>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2" name="Rectangle 21"/>
                <p:cNvSpPr/>
                <p:nvPr/>
              </p:nvSpPr>
              <p:spPr>
                <a:xfrm>
                  <a:off x="2142464" y="2389321"/>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cxnSp>
            <p:nvCxnSpPr>
              <p:cNvPr id="19" name="Straight Arrow Connector 18"/>
              <p:cNvCxnSpPr>
                <a:stCxn id="21" idx="3"/>
                <a:endCxn id="22" idx="1"/>
              </p:cNvCxnSpPr>
              <p:nvPr/>
            </p:nvCxnSpPr>
            <p:spPr>
              <a:xfrm>
                <a:off x="899592" y="2497333"/>
                <a:ext cx="1440160" cy="0"/>
              </a:xfrm>
              <a:prstGeom prst="straightConnector1">
                <a:avLst/>
              </a:prstGeom>
              <a:noFill/>
              <a:ln w="9525" cap="flat" cmpd="sng" algn="ctr">
                <a:solidFill>
                  <a:srgbClr val="4F81BD">
                    <a:shade val="95000"/>
                    <a:satMod val="105000"/>
                  </a:srgbClr>
                </a:solidFill>
                <a:prstDash val="solid"/>
                <a:headEnd type="arrow" w="lg" len="med"/>
                <a:tailEnd type="arrow" w="lg" len="med"/>
              </a:ln>
              <a:effectLst/>
            </p:spPr>
          </p:cxnSp>
        </p:grpSp>
        <p:grpSp>
          <p:nvGrpSpPr>
            <p:cNvPr id="12" name="Group 11"/>
            <p:cNvGrpSpPr/>
            <p:nvPr/>
          </p:nvGrpSpPr>
          <p:grpSpPr>
            <a:xfrm>
              <a:off x="1661215" y="2967218"/>
              <a:ext cx="792088" cy="700692"/>
              <a:chOff x="683568" y="1669241"/>
              <a:chExt cx="1872208" cy="1656184"/>
            </a:xfrm>
          </p:grpSpPr>
          <p:grpSp>
            <p:nvGrpSpPr>
              <p:cNvPr id="13" name="Group 12"/>
              <p:cNvGrpSpPr/>
              <p:nvPr/>
            </p:nvGrpSpPr>
            <p:grpSpPr>
              <a:xfrm>
                <a:off x="683568" y="1669241"/>
                <a:ext cx="1872208" cy="1656184"/>
                <a:chOff x="486280" y="1669241"/>
                <a:chExt cx="1872208" cy="1656184"/>
              </a:xfrm>
            </p:grpSpPr>
            <p:sp>
              <p:nvSpPr>
                <p:cNvPr id="15" name="Rectangle 14"/>
                <p:cNvSpPr/>
                <p:nvPr/>
              </p:nvSpPr>
              <p:spPr>
                <a:xfrm>
                  <a:off x="594292" y="1669241"/>
                  <a:ext cx="1656184" cy="1656184"/>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6" name="Rectangle 15"/>
                <p:cNvSpPr/>
                <p:nvPr/>
              </p:nvSpPr>
              <p:spPr>
                <a:xfrm>
                  <a:off x="486280" y="2389321"/>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7" name="Rectangle 16"/>
                <p:cNvSpPr/>
                <p:nvPr/>
              </p:nvSpPr>
              <p:spPr>
                <a:xfrm>
                  <a:off x="2142464" y="2389321"/>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cxnSp>
            <p:nvCxnSpPr>
              <p:cNvPr id="14" name="Straight Arrow Connector 13"/>
              <p:cNvCxnSpPr>
                <a:stCxn id="16" idx="3"/>
                <a:endCxn id="17" idx="1"/>
              </p:cNvCxnSpPr>
              <p:nvPr/>
            </p:nvCxnSpPr>
            <p:spPr>
              <a:xfrm>
                <a:off x="899592" y="2497333"/>
                <a:ext cx="1440160" cy="0"/>
              </a:xfrm>
              <a:prstGeom prst="straightConnector1">
                <a:avLst/>
              </a:prstGeom>
              <a:noFill/>
              <a:ln w="9525" cap="flat" cmpd="sng" algn="ctr">
                <a:solidFill>
                  <a:srgbClr val="4F81BD">
                    <a:shade val="95000"/>
                    <a:satMod val="105000"/>
                  </a:srgbClr>
                </a:solidFill>
                <a:prstDash val="solid"/>
                <a:headEnd type="arrow" w="lg" len="med"/>
                <a:tailEnd type="arrow" w="lg" len="med"/>
              </a:ln>
              <a:effectLst/>
            </p:spPr>
          </p:cxnSp>
        </p:grpSp>
      </p:grpSp>
      <p:grpSp>
        <p:nvGrpSpPr>
          <p:cNvPr id="23" name="Group 22"/>
          <p:cNvGrpSpPr/>
          <p:nvPr/>
        </p:nvGrpSpPr>
        <p:grpSpPr>
          <a:xfrm>
            <a:off x="107504" y="2174608"/>
            <a:ext cx="1553710" cy="2247404"/>
            <a:chOff x="107504" y="2174608"/>
            <a:chExt cx="1553710" cy="2247404"/>
          </a:xfrm>
        </p:grpSpPr>
        <p:grpSp>
          <p:nvGrpSpPr>
            <p:cNvPr id="24" name="Group 23"/>
            <p:cNvGrpSpPr/>
            <p:nvPr/>
          </p:nvGrpSpPr>
          <p:grpSpPr>
            <a:xfrm>
              <a:off x="914824" y="2921954"/>
              <a:ext cx="746390" cy="746390"/>
              <a:chOff x="755576" y="3864162"/>
              <a:chExt cx="746390" cy="746390"/>
            </a:xfrm>
          </p:grpSpPr>
          <p:grpSp>
            <p:nvGrpSpPr>
              <p:cNvPr id="71" name="Group 70"/>
              <p:cNvGrpSpPr/>
              <p:nvPr/>
            </p:nvGrpSpPr>
            <p:grpSpPr>
              <a:xfrm>
                <a:off x="907900" y="3955557"/>
                <a:ext cx="502671" cy="304649"/>
                <a:chOff x="1151620" y="4843025"/>
                <a:chExt cx="1188132" cy="720080"/>
              </a:xfrm>
            </p:grpSpPr>
            <p:sp>
              <p:nvSpPr>
                <p:cNvPr id="75" name="Flowchart: Merge 74"/>
                <p:cNvSpPr/>
                <p:nvPr/>
              </p:nvSpPr>
              <p:spPr>
                <a:xfrm>
                  <a:off x="1151620" y="4941169"/>
                  <a:ext cx="936104" cy="612938"/>
                </a:xfrm>
                <a:prstGeom prst="flowChartMerge">
                  <a:avLst/>
                </a:prstGeom>
                <a:noFill/>
                <a:ln w="9525" cap="flat" cmpd="sng" algn="ctr">
                  <a:solidFill>
                    <a:srgbClr val="4F81BD">
                      <a:shade val="50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76" name="Straight Connector 75"/>
                <p:cNvCxnSpPr>
                  <a:endCxn id="73" idx="2"/>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77" name="Straight Connector 76"/>
                <p:cNvCxnSpPr>
                  <a:endCxn id="72" idx="1"/>
                </p:cNvCxnSpPr>
                <p:nvPr/>
              </p:nvCxnSpPr>
              <p:spPr>
                <a:xfrm>
                  <a:off x="1614749" y="5563105"/>
                  <a:ext cx="725003" cy="0"/>
                </a:xfrm>
                <a:prstGeom prst="line">
                  <a:avLst/>
                </a:prstGeom>
                <a:noFill/>
                <a:ln w="9525" cap="flat" cmpd="sng" algn="ctr">
                  <a:solidFill>
                    <a:srgbClr val="4F81BD">
                      <a:shade val="95000"/>
                      <a:satMod val="105000"/>
                    </a:srgbClr>
                  </a:solidFill>
                  <a:prstDash val="solid"/>
                </a:ln>
                <a:effectLst/>
              </p:spPr>
            </p:cxnSp>
            <p:cxnSp>
              <p:nvCxnSpPr>
                <p:cNvPr id="78" name="Straight Connector 77"/>
                <p:cNvCxnSpPr>
                  <a:stCxn id="75" idx="1"/>
                  <a:endCxn id="75" idx="3"/>
                </p:cNvCxnSpPr>
                <p:nvPr/>
              </p:nvCxnSpPr>
              <p:spPr>
                <a:xfrm>
                  <a:off x="1385646" y="5247638"/>
                  <a:ext cx="468052" cy="0"/>
                </a:xfrm>
                <a:prstGeom prst="line">
                  <a:avLst/>
                </a:prstGeom>
                <a:noFill/>
                <a:ln w="9525" cap="flat" cmpd="sng" algn="ctr">
                  <a:solidFill>
                    <a:srgbClr val="4F81BD">
                      <a:shade val="95000"/>
                      <a:satMod val="105000"/>
                    </a:srgbClr>
                  </a:solidFill>
                  <a:prstDash val="solid"/>
                </a:ln>
                <a:effectLst/>
              </p:spPr>
            </p:cxnSp>
          </p:grpSp>
          <p:sp>
            <p:nvSpPr>
              <p:cNvPr id="72" name="Rectangle 71"/>
              <p:cNvSpPr/>
              <p:nvPr/>
            </p:nvSpPr>
            <p:spPr>
              <a:xfrm>
                <a:off x="1410571" y="4214509"/>
                <a:ext cx="91395" cy="91395"/>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3" name="Rectangle 72"/>
              <p:cNvSpPr/>
              <p:nvPr/>
            </p:nvSpPr>
            <p:spPr>
              <a:xfrm>
                <a:off x="1060225" y="3864162"/>
                <a:ext cx="91395" cy="91395"/>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4" name="Rectangle 73"/>
              <p:cNvSpPr/>
              <p:nvPr/>
            </p:nvSpPr>
            <p:spPr>
              <a:xfrm>
                <a:off x="755576" y="3909859"/>
                <a:ext cx="700693" cy="700693"/>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nvGrpSpPr>
            <p:cNvPr id="25" name="Group 24"/>
            <p:cNvGrpSpPr/>
            <p:nvPr/>
          </p:nvGrpSpPr>
          <p:grpSpPr>
            <a:xfrm flipH="1">
              <a:off x="864732" y="2174608"/>
              <a:ext cx="746390" cy="746390"/>
              <a:chOff x="755576" y="2826625"/>
              <a:chExt cx="746390" cy="746390"/>
            </a:xfrm>
          </p:grpSpPr>
          <p:grpSp>
            <p:nvGrpSpPr>
              <p:cNvPr id="61" name="Group 60"/>
              <p:cNvGrpSpPr/>
              <p:nvPr/>
            </p:nvGrpSpPr>
            <p:grpSpPr>
              <a:xfrm>
                <a:off x="951514" y="2872323"/>
                <a:ext cx="459056" cy="609298"/>
                <a:chOff x="1254709" y="4843025"/>
                <a:chExt cx="1085043" cy="1440160"/>
              </a:xfrm>
            </p:grpSpPr>
            <p:cxnSp>
              <p:nvCxnSpPr>
                <p:cNvPr id="66" name="Straight Connector 65"/>
                <p:cNvCxnSpPr>
                  <a:endCxn id="70" idx="2"/>
                </p:cNvCxnSpPr>
                <p:nvPr/>
              </p:nvCxnSpPr>
              <p:spPr>
                <a:xfrm flipH="1">
                  <a:off x="1614749" y="5554107"/>
                  <a:ext cx="4923" cy="183215"/>
                </a:xfrm>
                <a:prstGeom prst="line">
                  <a:avLst/>
                </a:prstGeom>
                <a:noFill/>
                <a:ln w="9525" cap="flat" cmpd="sng" algn="ctr">
                  <a:solidFill>
                    <a:srgbClr val="4F81BD">
                      <a:shade val="95000"/>
                      <a:satMod val="105000"/>
                    </a:srgbClr>
                  </a:solidFill>
                  <a:prstDash val="solid"/>
                </a:ln>
                <a:effectLst/>
              </p:spPr>
            </p:cxnSp>
            <p:cxnSp>
              <p:nvCxnSpPr>
                <p:cNvPr id="67" name="Straight Connector 66"/>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68" name="Straight Connector 67"/>
                <p:cNvCxnSpPr>
                  <a:endCxn id="64" idx="1"/>
                </p:cNvCxnSpPr>
                <p:nvPr/>
              </p:nvCxnSpPr>
              <p:spPr>
                <a:xfrm>
                  <a:off x="1614749" y="5563105"/>
                  <a:ext cx="725003" cy="0"/>
                </a:xfrm>
                <a:prstGeom prst="line">
                  <a:avLst/>
                </a:prstGeom>
                <a:noFill/>
                <a:ln w="9525" cap="flat" cmpd="sng" algn="ctr">
                  <a:solidFill>
                    <a:srgbClr val="4F81BD">
                      <a:shade val="95000"/>
                      <a:satMod val="105000"/>
                    </a:srgbClr>
                  </a:solidFill>
                  <a:prstDash val="solid"/>
                </a:ln>
                <a:effectLst/>
              </p:spPr>
            </p:cxnSp>
            <p:cxnSp>
              <p:nvCxnSpPr>
                <p:cNvPr id="69" name="Straight Connector 68"/>
                <p:cNvCxnSpPr>
                  <a:endCxn id="65" idx="0"/>
                </p:cNvCxnSpPr>
                <p:nvPr/>
              </p:nvCxnSpPr>
              <p:spPr>
                <a:xfrm>
                  <a:off x="1619672" y="6031157"/>
                  <a:ext cx="0" cy="252028"/>
                </a:xfrm>
                <a:prstGeom prst="line">
                  <a:avLst/>
                </a:prstGeom>
                <a:noFill/>
                <a:ln w="9525" cap="flat" cmpd="sng" algn="ctr">
                  <a:solidFill>
                    <a:srgbClr val="4F81BD">
                      <a:shade val="95000"/>
                      <a:satMod val="105000"/>
                    </a:srgbClr>
                  </a:solidFill>
                  <a:prstDash val="solid"/>
                </a:ln>
                <a:effectLst/>
              </p:spPr>
            </p:cxnSp>
            <p:sp>
              <p:nvSpPr>
                <p:cNvPr id="70" name="Trapezoid 69"/>
                <p:cNvSpPr/>
                <p:nvPr/>
              </p:nvSpPr>
              <p:spPr>
                <a:xfrm rot="10800000">
                  <a:off x="1254709" y="5737322"/>
                  <a:ext cx="720080" cy="279899"/>
                </a:xfrm>
                <a:prstGeom prst="trapezoid">
                  <a:avLst>
                    <a:gd name="adj" fmla="val 50374"/>
                  </a:avLst>
                </a:prstGeom>
                <a:noFill/>
                <a:ln w="9525"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nvGrpSpPr>
              <p:cNvPr id="62" name="Group 61"/>
              <p:cNvGrpSpPr/>
              <p:nvPr/>
            </p:nvGrpSpPr>
            <p:grpSpPr>
              <a:xfrm>
                <a:off x="1060225" y="3131274"/>
                <a:ext cx="441741" cy="441741"/>
                <a:chOff x="1314372" y="2389321"/>
                <a:chExt cx="1044116" cy="1044116"/>
              </a:xfrm>
            </p:grpSpPr>
            <p:sp>
              <p:nvSpPr>
                <p:cNvPr id="64" name="Rectangle 63"/>
                <p:cNvSpPr/>
                <p:nvPr/>
              </p:nvSpPr>
              <p:spPr>
                <a:xfrm>
                  <a:off x="2142464" y="2389321"/>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65" name="Rectangle 64"/>
                <p:cNvSpPr/>
                <p:nvPr/>
              </p:nvSpPr>
              <p:spPr>
                <a:xfrm>
                  <a:off x="1314372" y="3217413"/>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sp>
            <p:nvSpPr>
              <p:cNvPr id="63" name="Rectangle 62"/>
              <p:cNvSpPr/>
              <p:nvPr/>
            </p:nvSpPr>
            <p:spPr>
              <a:xfrm>
                <a:off x="755576" y="2826625"/>
                <a:ext cx="700693" cy="700693"/>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nvGrpSpPr>
            <p:cNvPr id="26" name="Group 25"/>
            <p:cNvGrpSpPr/>
            <p:nvPr/>
          </p:nvGrpSpPr>
          <p:grpSpPr>
            <a:xfrm>
              <a:off x="113947" y="2174608"/>
              <a:ext cx="746390" cy="746390"/>
              <a:chOff x="755576" y="2826625"/>
              <a:chExt cx="746390" cy="746390"/>
            </a:xfrm>
          </p:grpSpPr>
          <p:grpSp>
            <p:nvGrpSpPr>
              <p:cNvPr id="51" name="Group 50"/>
              <p:cNvGrpSpPr/>
              <p:nvPr/>
            </p:nvGrpSpPr>
            <p:grpSpPr>
              <a:xfrm>
                <a:off x="951514" y="2872323"/>
                <a:ext cx="459056" cy="609298"/>
                <a:chOff x="1254709" y="4843025"/>
                <a:chExt cx="1085043" cy="1440160"/>
              </a:xfrm>
            </p:grpSpPr>
            <p:cxnSp>
              <p:nvCxnSpPr>
                <p:cNvPr id="56" name="Straight Connector 55"/>
                <p:cNvCxnSpPr>
                  <a:endCxn id="60" idx="2"/>
                </p:cNvCxnSpPr>
                <p:nvPr/>
              </p:nvCxnSpPr>
              <p:spPr>
                <a:xfrm flipH="1">
                  <a:off x="1614749" y="5554107"/>
                  <a:ext cx="4923" cy="183215"/>
                </a:xfrm>
                <a:prstGeom prst="line">
                  <a:avLst/>
                </a:prstGeom>
                <a:noFill/>
                <a:ln w="9525" cap="flat" cmpd="sng" algn="ctr">
                  <a:solidFill>
                    <a:srgbClr val="4F81BD">
                      <a:shade val="95000"/>
                      <a:satMod val="105000"/>
                    </a:srgbClr>
                  </a:solidFill>
                  <a:prstDash val="solid"/>
                </a:ln>
                <a:effectLst/>
              </p:spPr>
            </p:cxnSp>
            <p:cxnSp>
              <p:nvCxnSpPr>
                <p:cNvPr id="57" name="Straight Connector 56"/>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58" name="Straight Connector 57"/>
                <p:cNvCxnSpPr>
                  <a:endCxn id="54" idx="1"/>
                </p:cNvCxnSpPr>
                <p:nvPr/>
              </p:nvCxnSpPr>
              <p:spPr>
                <a:xfrm>
                  <a:off x="1614749" y="5563105"/>
                  <a:ext cx="725003" cy="0"/>
                </a:xfrm>
                <a:prstGeom prst="line">
                  <a:avLst/>
                </a:prstGeom>
                <a:noFill/>
                <a:ln w="9525" cap="flat" cmpd="sng" algn="ctr">
                  <a:solidFill>
                    <a:srgbClr val="4F81BD">
                      <a:shade val="95000"/>
                      <a:satMod val="105000"/>
                    </a:srgbClr>
                  </a:solidFill>
                  <a:prstDash val="solid"/>
                </a:ln>
                <a:effectLst/>
              </p:spPr>
            </p:cxnSp>
            <p:cxnSp>
              <p:nvCxnSpPr>
                <p:cNvPr id="59" name="Straight Connector 58"/>
                <p:cNvCxnSpPr>
                  <a:endCxn id="55" idx="0"/>
                </p:cNvCxnSpPr>
                <p:nvPr/>
              </p:nvCxnSpPr>
              <p:spPr>
                <a:xfrm>
                  <a:off x="1619672" y="6031157"/>
                  <a:ext cx="0" cy="252028"/>
                </a:xfrm>
                <a:prstGeom prst="line">
                  <a:avLst/>
                </a:prstGeom>
                <a:noFill/>
                <a:ln w="9525" cap="flat" cmpd="sng" algn="ctr">
                  <a:solidFill>
                    <a:srgbClr val="4F81BD">
                      <a:shade val="95000"/>
                      <a:satMod val="105000"/>
                    </a:srgbClr>
                  </a:solidFill>
                  <a:prstDash val="solid"/>
                </a:ln>
                <a:effectLst/>
              </p:spPr>
            </p:cxnSp>
            <p:sp>
              <p:nvSpPr>
                <p:cNvPr id="60" name="Trapezoid 59"/>
                <p:cNvSpPr/>
                <p:nvPr/>
              </p:nvSpPr>
              <p:spPr>
                <a:xfrm rot="10800000">
                  <a:off x="1254709" y="5737322"/>
                  <a:ext cx="720080" cy="279899"/>
                </a:xfrm>
                <a:prstGeom prst="trapezoid">
                  <a:avLst>
                    <a:gd name="adj" fmla="val 50374"/>
                  </a:avLst>
                </a:prstGeom>
                <a:noFill/>
                <a:ln w="9525"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nvGrpSpPr>
              <p:cNvPr id="52" name="Group 51"/>
              <p:cNvGrpSpPr/>
              <p:nvPr/>
            </p:nvGrpSpPr>
            <p:grpSpPr>
              <a:xfrm>
                <a:off x="1060225" y="3131274"/>
                <a:ext cx="441741" cy="441741"/>
                <a:chOff x="1314372" y="2389321"/>
                <a:chExt cx="1044116" cy="1044116"/>
              </a:xfrm>
            </p:grpSpPr>
            <p:sp>
              <p:nvSpPr>
                <p:cNvPr id="54" name="Rectangle 53"/>
                <p:cNvSpPr/>
                <p:nvPr/>
              </p:nvSpPr>
              <p:spPr>
                <a:xfrm>
                  <a:off x="2142464" y="2389321"/>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55" name="Rectangle 54"/>
                <p:cNvSpPr/>
                <p:nvPr/>
              </p:nvSpPr>
              <p:spPr>
                <a:xfrm>
                  <a:off x="1314372" y="3217413"/>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sp>
            <p:nvSpPr>
              <p:cNvPr id="53" name="Rectangle 52"/>
              <p:cNvSpPr/>
              <p:nvPr/>
            </p:nvSpPr>
            <p:spPr>
              <a:xfrm>
                <a:off x="755576" y="2826625"/>
                <a:ext cx="700693" cy="700693"/>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nvGrpSpPr>
            <p:cNvPr id="27" name="Group 26"/>
            <p:cNvGrpSpPr/>
            <p:nvPr/>
          </p:nvGrpSpPr>
          <p:grpSpPr>
            <a:xfrm>
              <a:off x="107504" y="2887294"/>
              <a:ext cx="700693" cy="792088"/>
              <a:chOff x="755576" y="1756803"/>
              <a:chExt cx="700693" cy="792088"/>
            </a:xfrm>
          </p:grpSpPr>
          <p:grpSp>
            <p:nvGrpSpPr>
              <p:cNvPr id="40" name="Group 39"/>
              <p:cNvGrpSpPr/>
              <p:nvPr/>
            </p:nvGrpSpPr>
            <p:grpSpPr>
              <a:xfrm>
                <a:off x="907900" y="1848198"/>
                <a:ext cx="396044" cy="609298"/>
                <a:chOff x="1151620" y="4843025"/>
                <a:chExt cx="936104" cy="1440160"/>
              </a:xfrm>
            </p:grpSpPr>
            <p:cxnSp>
              <p:nvCxnSpPr>
                <p:cNvPr id="45" name="Straight Connector 44"/>
                <p:cNvCxnSpPr>
                  <a:stCxn id="46" idx="2"/>
                  <a:endCxn id="49" idx="2"/>
                </p:cNvCxnSpPr>
                <p:nvPr/>
              </p:nvCxnSpPr>
              <p:spPr>
                <a:xfrm flipH="1">
                  <a:off x="1614749" y="5554107"/>
                  <a:ext cx="4923" cy="183215"/>
                </a:xfrm>
                <a:prstGeom prst="line">
                  <a:avLst/>
                </a:prstGeom>
                <a:noFill/>
                <a:ln w="9525" cap="flat" cmpd="sng" algn="ctr">
                  <a:solidFill>
                    <a:srgbClr val="4F81BD">
                      <a:shade val="95000"/>
                      <a:satMod val="105000"/>
                    </a:srgbClr>
                  </a:solidFill>
                  <a:prstDash val="solid"/>
                </a:ln>
                <a:effectLst/>
              </p:spPr>
            </p:cxnSp>
            <p:sp>
              <p:nvSpPr>
                <p:cNvPr id="46" name="Flowchart: Merge 45"/>
                <p:cNvSpPr/>
                <p:nvPr/>
              </p:nvSpPr>
              <p:spPr>
                <a:xfrm>
                  <a:off x="1151620" y="4941169"/>
                  <a:ext cx="936104" cy="612938"/>
                </a:xfrm>
                <a:prstGeom prst="flowChartMerge">
                  <a:avLst/>
                </a:prstGeom>
                <a:noFill/>
                <a:ln w="9525" cap="flat" cmpd="sng" algn="ctr">
                  <a:solidFill>
                    <a:srgbClr val="4F81BD">
                      <a:shade val="50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47" name="Straight Connector 46"/>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48" name="Straight Connector 47"/>
                <p:cNvCxnSpPr/>
                <p:nvPr/>
              </p:nvCxnSpPr>
              <p:spPr>
                <a:xfrm>
                  <a:off x="1619672" y="6031157"/>
                  <a:ext cx="0" cy="252028"/>
                </a:xfrm>
                <a:prstGeom prst="line">
                  <a:avLst/>
                </a:prstGeom>
                <a:noFill/>
                <a:ln w="9525" cap="flat" cmpd="sng" algn="ctr">
                  <a:solidFill>
                    <a:srgbClr val="4F81BD">
                      <a:shade val="95000"/>
                      <a:satMod val="105000"/>
                    </a:srgbClr>
                  </a:solidFill>
                  <a:prstDash val="solid"/>
                </a:ln>
                <a:effectLst/>
              </p:spPr>
            </p:cxnSp>
            <p:sp>
              <p:nvSpPr>
                <p:cNvPr id="49" name="Trapezoid 48"/>
                <p:cNvSpPr/>
                <p:nvPr/>
              </p:nvSpPr>
              <p:spPr>
                <a:xfrm rot="10800000">
                  <a:off x="1254709" y="5737322"/>
                  <a:ext cx="720080" cy="279899"/>
                </a:xfrm>
                <a:prstGeom prst="trapezoid">
                  <a:avLst>
                    <a:gd name="adj" fmla="val 50374"/>
                  </a:avLst>
                </a:prstGeom>
                <a:noFill/>
                <a:ln w="9525"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50" name="Straight Connector 49"/>
                <p:cNvCxnSpPr>
                  <a:stCxn id="46" idx="1"/>
                  <a:endCxn id="46" idx="3"/>
                </p:cNvCxnSpPr>
                <p:nvPr/>
              </p:nvCxnSpPr>
              <p:spPr>
                <a:xfrm>
                  <a:off x="1385646" y="5247638"/>
                  <a:ext cx="468052" cy="0"/>
                </a:xfrm>
                <a:prstGeom prst="line">
                  <a:avLst/>
                </a:prstGeom>
                <a:noFill/>
                <a:ln w="9525" cap="flat" cmpd="sng" algn="ctr">
                  <a:solidFill>
                    <a:srgbClr val="4F81BD">
                      <a:shade val="95000"/>
                      <a:satMod val="105000"/>
                    </a:srgbClr>
                  </a:solidFill>
                  <a:prstDash val="solid"/>
                </a:ln>
                <a:effectLst/>
              </p:spPr>
            </p:cxnSp>
          </p:grpSp>
          <p:grpSp>
            <p:nvGrpSpPr>
              <p:cNvPr id="41" name="Group 40"/>
              <p:cNvGrpSpPr/>
              <p:nvPr/>
            </p:nvGrpSpPr>
            <p:grpSpPr>
              <a:xfrm>
                <a:off x="755576" y="1756803"/>
                <a:ext cx="700693" cy="792088"/>
                <a:chOff x="594292" y="1561229"/>
                <a:chExt cx="1656184" cy="1872208"/>
              </a:xfrm>
            </p:grpSpPr>
            <p:sp>
              <p:nvSpPr>
                <p:cNvPr id="42" name="Rectangle 41"/>
                <p:cNvSpPr/>
                <p:nvPr/>
              </p:nvSpPr>
              <p:spPr>
                <a:xfrm>
                  <a:off x="594292" y="1669241"/>
                  <a:ext cx="1656184" cy="1656184"/>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43" name="Rectangle 42"/>
                <p:cNvSpPr/>
                <p:nvPr/>
              </p:nvSpPr>
              <p:spPr>
                <a:xfrm>
                  <a:off x="1314372" y="1561229"/>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44" name="Rectangle 43"/>
                <p:cNvSpPr/>
                <p:nvPr/>
              </p:nvSpPr>
              <p:spPr>
                <a:xfrm>
                  <a:off x="1314372" y="3217413"/>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grpSp>
          <p:nvGrpSpPr>
            <p:cNvPr id="28" name="Group 27"/>
            <p:cNvGrpSpPr/>
            <p:nvPr/>
          </p:nvGrpSpPr>
          <p:grpSpPr>
            <a:xfrm>
              <a:off x="107504" y="3629924"/>
              <a:ext cx="700693" cy="792088"/>
              <a:chOff x="755576" y="1756803"/>
              <a:chExt cx="700693" cy="792088"/>
            </a:xfrm>
          </p:grpSpPr>
          <p:grpSp>
            <p:nvGrpSpPr>
              <p:cNvPr id="29" name="Group 28"/>
              <p:cNvGrpSpPr/>
              <p:nvPr/>
            </p:nvGrpSpPr>
            <p:grpSpPr>
              <a:xfrm>
                <a:off x="907900" y="1848198"/>
                <a:ext cx="396044" cy="609298"/>
                <a:chOff x="1151620" y="4843025"/>
                <a:chExt cx="936104" cy="1440160"/>
              </a:xfrm>
            </p:grpSpPr>
            <p:cxnSp>
              <p:nvCxnSpPr>
                <p:cNvPr id="34" name="Straight Connector 33"/>
                <p:cNvCxnSpPr>
                  <a:stCxn id="35" idx="2"/>
                  <a:endCxn id="38" idx="2"/>
                </p:cNvCxnSpPr>
                <p:nvPr/>
              </p:nvCxnSpPr>
              <p:spPr>
                <a:xfrm flipH="1">
                  <a:off x="1614749" y="5554107"/>
                  <a:ext cx="4923" cy="183215"/>
                </a:xfrm>
                <a:prstGeom prst="line">
                  <a:avLst/>
                </a:prstGeom>
                <a:noFill/>
                <a:ln w="9525" cap="flat" cmpd="sng" algn="ctr">
                  <a:solidFill>
                    <a:srgbClr val="4F81BD">
                      <a:shade val="95000"/>
                      <a:satMod val="105000"/>
                    </a:srgbClr>
                  </a:solidFill>
                  <a:prstDash val="solid"/>
                </a:ln>
                <a:effectLst/>
              </p:spPr>
            </p:cxnSp>
            <p:sp>
              <p:nvSpPr>
                <p:cNvPr id="35" name="Flowchart: Merge 34"/>
                <p:cNvSpPr/>
                <p:nvPr/>
              </p:nvSpPr>
              <p:spPr>
                <a:xfrm>
                  <a:off x="1151620" y="4941169"/>
                  <a:ext cx="936104" cy="612938"/>
                </a:xfrm>
                <a:prstGeom prst="flowChartMerge">
                  <a:avLst/>
                </a:prstGeom>
                <a:noFill/>
                <a:ln w="9525" cap="flat" cmpd="sng" algn="ctr">
                  <a:solidFill>
                    <a:srgbClr val="4F81BD">
                      <a:shade val="50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36" name="Straight Connector 35"/>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37" name="Straight Connector 36"/>
                <p:cNvCxnSpPr/>
                <p:nvPr/>
              </p:nvCxnSpPr>
              <p:spPr>
                <a:xfrm>
                  <a:off x="1619672" y="6031157"/>
                  <a:ext cx="0" cy="252028"/>
                </a:xfrm>
                <a:prstGeom prst="line">
                  <a:avLst/>
                </a:prstGeom>
                <a:noFill/>
                <a:ln w="9525" cap="flat" cmpd="sng" algn="ctr">
                  <a:solidFill>
                    <a:srgbClr val="4F81BD">
                      <a:shade val="95000"/>
                      <a:satMod val="105000"/>
                    </a:srgbClr>
                  </a:solidFill>
                  <a:prstDash val="solid"/>
                </a:ln>
                <a:effectLst/>
              </p:spPr>
            </p:cxnSp>
            <p:sp>
              <p:nvSpPr>
                <p:cNvPr id="38" name="Trapezoid 37"/>
                <p:cNvSpPr/>
                <p:nvPr/>
              </p:nvSpPr>
              <p:spPr>
                <a:xfrm rot="10800000">
                  <a:off x="1254709" y="5737322"/>
                  <a:ext cx="720080" cy="279899"/>
                </a:xfrm>
                <a:prstGeom prst="trapezoid">
                  <a:avLst>
                    <a:gd name="adj" fmla="val 50374"/>
                  </a:avLst>
                </a:prstGeom>
                <a:noFill/>
                <a:ln w="9525"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39" name="Straight Connector 38"/>
                <p:cNvCxnSpPr>
                  <a:stCxn id="35" idx="1"/>
                  <a:endCxn id="35" idx="3"/>
                </p:cNvCxnSpPr>
                <p:nvPr/>
              </p:nvCxnSpPr>
              <p:spPr>
                <a:xfrm>
                  <a:off x="1385646" y="5247638"/>
                  <a:ext cx="468052" cy="0"/>
                </a:xfrm>
                <a:prstGeom prst="line">
                  <a:avLst/>
                </a:prstGeom>
                <a:noFill/>
                <a:ln w="9525" cap="flat" cmpd="sng" algn="ctr">
                  <a:solidFill>
                    <a:srgbClr val="4F81BD">
                      <a:shade val="95000"/>
                      <a:satMod val="105000"/>
                    </a:srgbClr>
                  </a:solidFill>
                  <a:prstDash val="solid"/>
                </a:ln>
                <a:effectLst/>
              </p:spPr>
            </p:cxnSp>
          </p:grpSp>
          <p:grpSp>
            <p:nvGrpSpPr>
              <p:cNvPr id="30" name="Group 29"/>
              <p:cNvGrpSpPr/>
              <p:nvPr/>
            </p:nvGrpSpPr>
            <p:grpSpPr>
              <a:xfrm>
                <a:off x="755576" y="1756803"/>
                <a:ext cx="700693" cy="792088"/>
                <a:chOff x="594292" y="1561229"/>
                <a:chExt cx="1656184" cy="1872208"/>
              </a:xfrm>
            </p:grpSpPr>
            <p:sp>
              <p:nvSpPr>
                <p:cNvPr id="31" name="Rectangle 30"/>
                <p:cNvSpPr/>
                <p:nvPr/>
              </p:nvSpPr>
              <p:spPr>
                <a:xfrm>
                  <a:off x="594292" y="1669241"/>
                  <a:ext cx="1656184" cy="1656184"/>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2" name="Rectangle 31"/>
                <p:cNvSpPr/>
                <p:nvPr/>
              </p:nvSpPr>
              <p:spPr>
                <a:xfrm>
                  <a:off x="1314372" y="1561229"/>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3" name="Rectangle 32"/>
                <p:cNvSpPr/>
                <p:nvPr/>
              </p:nvSpPr>
              <p:spPr>
                <a:xfrm>
                  <a:off x="1314372" y="3217413"/>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grpSp>
      <p:grpSp>
        <p:nvGrpSpPr>
          <p:cNvPr id="79" name="Group 78"/>
          <p:cNvGrpSpPr/>
          <p:nvPr/>
        </p:nvGrpSpPr>
        <p:grpSpPr>
          <a:xfrm>
            <a:off x="2453303" y="2967218"/>
            <a:ext cx="792087" cy="3091278"/>
            <a:chOff x="2453303" y="2967218"/>
            <a:chExt cx="792087" cy="3091278"/>
          </a:xfrm>
        </p:grpSpPr>
        <p:grpSp>
          <p:nvGrpSpPr>
            <p:cNvPr id="80" name="Group 79"/>
            <p:cNvGrpSpPr/>
            <p:nvPr/>
          </p:nvGrpSpPr>
          <p:grpSpPr>
            <a:xfrm flipH="1">
              <a:off x="2453303" y="2967218"/>
              <a:ext cx="746390" cy="746390"/>
              <a:chOff x="755576" y="2826625"/>
              <a:chExt cx="746390" cy="746390"/>
            </a:xfrm>
          </p:grpSpPr>
          <p:grpSp>
            <p:nvGrpSpPr>
              <p:cNvPr id="114" name="Group 113"/>
              <p:cNvGrpSpPr/>
              <p:nvPr/>
            </p:nvGrpSpPr>
            <p:grpSpPr>
              <a:xfrm>
                <a:off x="951514" y="2872323"/>
                <a:ext cx="459056" cy="609298"/>
                <a:chOff x="1254709" y="4843025"/>
                <a:chExt cx="1085043" cy="1440160"/>
              </a:xfrm>
            </p:grpSpPr>
            <p:cxnSp>
              <p:nvCxnSpPr>
                <p:cNvPr id="119" name="Straight Connector 118"/>
                <p:cNvCxnSpPr>
                  <a:endCxn id="123" idx="2"/>
                </p:cNvCxnSpPr>
                <p:nvPr/>
              </p:nvCxnSpPr>
              <p:spPr>
                <a:xfrm flipH="1">
                  <a:off x="1614749" y="5554107"/>
                  <a:ext cx="4923" cy="183215"/>
                </a:xfrm>
                <a:prstGeom prst="line">
                  <a:avLst/>
                </a:prstGeom>
                <a:noFill/>
                <a:ln w="9525" cap="flat" cmpd="sng" algn="ctr">
                  <a:solidFill>
                    <a:srgbClr val="4F81BD">
                      <a:shade val="95000"/>
                      <a:satMod val="105000"/>
                    </a:srgbClr>
                  </a:solidFill>
                  <a:prstDash val="solid"/>
                </a:ln>
                <a:effectLst/>
              </p:spPr>
            </p:cxnSp>
            <p:cxnSp>
              <p:nvCxnSpPr>
                <p:cNvPr id="120" name="Straight Connector 119"/>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121" name="Straight Connector 120"/>
                <p:cNvCxnSpPr>
                  <a:endCxn id="117" idx="1"/>
                </p:cNvCxnSpPr>
                <p:nvPr/>
              </p:nvCxnSpPr>
              <p:spPr>
                <a:xfrm>
                  <a:off x="1614749" y="5563105"/>
                  <a:ext cx="725003" cy="0"/>
                </a:xfrm>
                <a:prstGeom prst="line">
                  <a:avLst/>
                </a:prstGeom>
                <a:noFill/>
                <a:ln w="9525" cap="flat" cmpd="sng" algn="ctr">
                  <a:solidFill>
                    <a:srgbClr val="4F81BD">
                      <a:shade val="95000"/>
                      <a:satMod val="105000"/>
                    </a:srgbClr>
                  </a:solidFill>
                  <a:prstDash val="solid"/>
                </a:ln>
                <a:effectLst/>
              </p:spPr>
            </p:cxnSp>
            <p:cxnSp>
              <p:nvCxnSpPr>
                <p:cNvPr id="122" name="Straight Connector 121"/>
                <p:cNvCxnSpPr>
                  <a:endCxn id="118" idx="0"/>
                </p:cNvCxnSpPr>
                <p:nvPr/>
              </p:nvCxnSpPr>
              <p:spPr>
                <a:xfrm>
                  <a:off x="1619672" y="6031157"/>
                  <a:ext cx="0" cy="252028"/>
                </a:xfrm>
                <a:prstGeom prst="line">
                  <a:avLst/>
                </a:prstGeom>
                <a:noFill/>
                <a:ln w="9525" cap="flat" cmpd="sng" algn="ctr">
                  <a:solidFill>
                    <a:srgbClr val="4F81BD">
                      <a:shade val="95000"/>
                      <a:satMod val="105000"/>
                    </a:srgbClr>
                  </a:solidFill>
                  <a:prstDash val="solid"/>
                </a:ln>
                <a:effectLst/>
              </p:spPr>
            </p:cxnSp>
            <p:sp>
              <p:nvSpPr>
                <p:cNvPr id="123" name="Trapezoid 122"/>
                <p:cNvSpPr/>
                <p:nvPr/>
              </p:nvSpPr>
              <p:spPr>
                <a:xfrm rot="10800000">
                  <a:off x="1254709" y="5737322"/>
                  <a:ext cx="720080" cy="279899"/>
                </a:xfrm>
                <a:prstGeom prst="trapezoid">
                  <a:avLst>
                    <a:gd name="adj" fmla="val 50374"/>
                  </a:avLst>
                </a:prstGeom>
                <a:noFill/>
                <a:ln w="9525"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nvGrpSpPr>
              <p:cNvPr id="115" name="Group 114"/>
              <p:cNvGrpSpPr/>
              <p:nvPr/>
            </p:nvGrpSpPr>
            <p:grpSpPr>
              <a:xfrm>
                <a:off x="1060225" y="3131274"/>
                <a:ext cx="441741" cy="441741"/>
                <a:chOff x="1314372" y="2389321"/>
                <a:chExt cx="1044116" cy="1044116"/>
              </a:xfrm>
            </p:grpSpPr>
            <p:sp>
              <p:nvSpPr>
                <p:cNvPr id="117" name="Rectangle 116"/>
                <p:cNvSpPr/>
                <p:nvPr/>
              </p:nvSpPr>
              <p:spPr>
                <a:xfrm>
                  <a:off x="2142464" y="2389321"/>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8" name="Rectangle 117"/>
                <p:cNvSpPr/>
                <p:nvPr/>
              </p:nvSpPr>
              <p:spPr>
                <a:xfrm>
                  <a:off x="1314372" y="3217413"/>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sp>
            <p:nvSpPr>
              <p:cNvPr id="116" name="Rectangle 115"/>
              <p:cNvSpPr/>
              <p:nvPr/>
            </p:nvSpPr>
            <p:spPr>
              <a:xfrm>
                <a:off x="755576" y="2826625"/>
                <a:ext cx="700693" cy="700693"/>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nvGrpSpPr>
            <p:cNvPr id="81" name="Group 80"/>
            <p:cNvGrpSpPr/>
            <p:nvPr/>
          </p:nvGrpSpPr>
          <p:grpSpPr>
            <a:xfrm>
              <a:off x="2499000" y="3716555"/>
              <a:ext cx="700693" cy="792088"/>
              <a:chOff x="755576" y="1756803"/>
              <a:chExt cx="700693" cy="792088"/>
            </a:xfrm>
          </p:grpSpPr>
          <p:grpSp>
            <p:nvGrpSpPr>
              <p:cNvPr id="103" name="Group 102"/>
              <p:cNvGrpSpPr/>
              <p:nvPr/>
            </p:nvGrpSpPr>
            <p:grpSpPr>
              <a:xfrm>
                <a:off x="907900" y="1848198"/>
                <a:ext cx="396044" cy="609298"/>
                <a:chOff x="1151620" y="4843025"/>
                <a:chExt cx="936104" cy="1440160"/>
              </a:xfrm>
            </p:grpSpPr>
            <p:cxnSp>
              <p:nvCxnSpPr>
                <p:cNvPr id="108" name="Straight Connector 107"/>
                <p:cNvCxnSpPr>
                  <a:stCxn id="109" idx="2"/>
                  <a:endCxn id="112" idx="2"/>
                </p:cNvCxnSpPr>
                <p:nvPr/>
              </p:nvCxnSpPr>
              <p:spPr>
                <a:xfrm flipH="1">
                  <a:off x="1614749" y="5554107"/>
                  <a:ext cx="4923" cy="183215"/>
                </a:xfrm>
                <a:prstGeom prst="line">
                  <a:avLst/>
                </a:prstGeom>
                <a:noFill/>
                <a:ln w="9525" cap="flat" cmpd="sng" algn="ctr">
                  <a:solidFill>
                    <a:srgbClr val="4F81BD">
                      <a:shade val="95000"/>
                      <a:satMod val="105000"/>
                    </a:srgbClr>
                  </a:solidFill>
                  <a:prstDash val="solid"/>
                </a:ln>
                <a:effectLst/>
              </p:spPr>
            </p:cxnSp>
            <p:sp>
              <p:nvSpPr>
                <p:cNvPr id="109" name="Flowchart: Merge 108"/>
                <p:cNvSpPr/>
                <p:nvPr/>
              </p:nvSpPr>
              <p:spPr>
                <a:xfrm>
                  <a:off x="1151620" y="4941169"/>
                  <a:ext cx="936104" cy="612938"/>
                </a:xfrm>
                <a:prstGeom prst="flowChartMerge">
                  <a:avLst/>
                </a:prstGeom>
                <a:noFill/>
                <a:ln w="9525" cap="flat" cmpd="sng" algn="ctr">
                  <a:solidFill>
                    <a:srgbClr val="4F81BD">
                      <a:shade val="50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110" name="Straight Connector 109"/>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111" name="Straight Connector 110"/>
                <p:cNvCxnSpPr/>
                <p:nvPr/>
              </p:nvCxnSpPr>
              <p:spPr>
                <a:xfrm>
                  <a:off x="1619672" y="6031157"/>
                  <a:ext cx="0" cy="252028"/>
                </a:xfrm>
                <a:prstGeom prst="line">
                  <a:avLst/>
                </a:prstGeom>
                <a:noFill/>
                <a:ln w="9525" cap="flat" cmpd="sng" algn="ctr">
                  <a:solidFill>
                    <a:srgbClr val="4F81BD">
                      <a:shade val="95000"/>
                      <a:satMod val="105000"/>
                    </a:srgbClr>
                  </a:solidFill>
                  <a:prstDash val="solid"/>
                </a:ln>
                <a:effectLst/>
              </p:spPr>
            </p:cxnSp>
            <p:sp>
              <p:nvSpPr>
                <p:cNvPr id="112" name="Trapezoid 111"/>
                <p:cNvSpPr/>
                <p:nvPr/>
              </p:nvSpPr>
              <p:spPr>
                <a:xfrm rot="10800000">
                  <a:off x="1254709" y="5737322"/>
                  <a:ext cx="720080" cy="279899"/>
                </a:xfrm>
                <a:prstGeom prst="trapezoid">
                  <a:avLst>
                    <a:gd name="adj" fmla="val 50374"/>
                  </a:avLst>
                </a:prstGeom>
                <a:noFill/>
                <a:ln w="9525"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113" name="Straight Connector 112"/>
                <p:cNvCxnSpPr>
                  <a:stCxn id="109" idx="1"/>
                  <a:endCxn id="109" idx="3"/>
                </p:cNvCxnSpPr>
                <p:nvPr/>
              </p:nvCxnSpPr>
              <p:spPr>
                <a:xfrm>
                  <a:off x="1385646" y="5247638"/>
                  <a:ext cx="468052" cy="0"/>
                </a:xfrm>
                <a:prstGeom prst="line">
                  <a:avLst/>
                </a:prstGeom>
                <a:noFill/>
                <a:ln w="9525" cap="flat" cmpd="sng" algn="ctr">
                  <a:solidFill>
                    <a:srgbClr val="4F81BD">
                      <a:shade val="95000"/>
                      <a:satMod val="105000"/>
                    </a:srgbClr>
                  </a:solidFill>
                  <a:prstDash val="solid"/>
                </a:ln>
                <a:effectLst/>
              </p:spPr>
            </p:cxnSp>
          </p:grpSp>
          <p:grpSp>
            <p:nvGrpSpPr>
              <p:cNvPr id="104" name="Group 103"/>
              <p:cNvGrpSpPr/>
              <p:nvPr/>
            </p:nvGrpSpPr>
            <p:grpSpPr>
              <a:xfrm>
                <a:off x="755576" y="1756803"/>
                <a:ext cx="700693" cy="792088"/>
                <a:chOff x="594292" y="1561229"/>
                <a:chExt cx="1656184" cy="1872208"/>
              </a:xfrm>
            </p:grpSpPr>
            <p:sp>
              <p:nvSpPr>
                <p:cNvPr id="105" name="Rectangle 104"/>
                <p:cNvSpPr/>
                <p:nvPr/>
              </p:nvSpPr>
              <p:spPr>
                <a:xfrm>
                  <a:off x="594292" y="1669241"/>
                  <a:ext cx="1656184" cy="1656184"/>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6" name="Rectangle 105"/>
                <p:cNvSpPr/>
                <p:nvPr/>
              </p:nvSpPr>
              <p:spPr>
                <a:xfrm>
                  <a:off x="1314372" y="1561229"/>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7" name="Rectangle 106"/>
                <p:cNvSpPr/>
                <p:nvPr/>
              </p:nvSpPr>
              <p:spPr>
                <a:xfrm>
                  <a:off x="1314372" y="3217413"/>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grpSp>
          <p:nvGrpSpPr>
            <p:cNvPr id="82" name="Group 81"/>
            <p:cNvGrpSpPr/>
            <p:nvPr/>
          </p:nvGrpSpPr>
          <p:grpSpPr>
            <a:xfrm>
              <a:off x="2499000" y="4504786"/>
              <a:ext cx="700693" cy="792088"/>
              <a:chOff x="755576" y="1756803"/>
              <a:chExt cx="700693" cy="792088"/>
            </a:xfrm>
          </p:grpSpPr>
          <p:grpSp>
            <p:nvGrpSpPr>
              <p:cNvPr id="92" name="Group 91"/>
              <p:cNvGrpSpPr/>
              <p:nvPr/>
            </p:nvGrpSpPr>
            <p:grpSpPr>
              <a:xfrm>
                <a:off x="907900" y="1848198"/>
                <a:ext cx="396044" cy="609298"/>
                <a:chOff x="1151620" y="4843025"/>
                <a:chExt cx="936104" cy="1440160"/>
              </a:xfrm>
            </p:grpSpPr>
            <p:cxnSp>
              <p:nvCxnSpPr>
                <p:cNvPr id="97" name="Straight Connector 96"/>
                <p:cNvCxnSpPr>
                  <a:stCxn id="98" idx="2"/>
                  <a:endCxn id="101" idx="2"/>
                </p:cNvCxnSpPr>
                <p:nvPr/>
              </p:nvCxnSpPr>
              <p:spPr>
                <a:xfrm flipH="1">
                  <a:off x="1614749" y="5554107"/>
                  <a:ext cx="4923" cy="183215"/>
                </a:xfrm>
                <a:prstGeom prst="line">
                  <a:avLst/>
                </a:prstGeom>
                <a:noFill/>
                <a:ln w="9525" cap="flat" cmpd="sng" algn="ctr">
                  <a:solidFill>
                    <a:srgbClr val="4F81BD">
                      <a:shade val="95000"/>
                      <a:satMod val="105000"/>
                    </a:srgbClr>
                  </a:solidFill>
                  <a:prstDash val="solid"/>
                </a:ln>
                <a:effectLst/>
              </p:spPr>
            </p:cxnSp>
            <p:sp>
              <p:nvSpPr>
                <p:cNvPr id="98" name="Flowchart: Merge 97"/>
                <p:cNvSpPr/>
                <p:nvPr/>
              </p:nvSpPr>
              <p:spPr>
                <a:xfrm>
                  <a:off x="1151620" y="4941169"/>
                  <a:ext cx="936104" cy="612938"/>
                </a:xfrm>
                <a:prstGeom prst="flowChartMerge">
                  <a:avLst/>
                </a:prstGeom>
                <a:noFill/>
                <a:ln w="9525" cap="flat" cmpd="sng" algn="ctr">
                  <a:solidFill>
                    <a:srgbClr val="4F81BD">
                      <a:shade val="50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99" name="Straight Connector 98"/>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100" name="Straight Connector 99"/>
                <p:cNvCxnSpPr/>
                <p:nvPr/>
              </p:nvCxnSpPr>
              <p:spPr>
                <a:xfrm>
                  <a:off x="1619672" y="6031157"/>
                  <a:ext cx="0" cy="252028"/>
                </a:xfrm>
                <a:prstGeom prst="line">
                  <a:avLst/>
                </a:prstGeom>
                <a:noFill/>
                <a:ln w="9525" cap="flat" cmpd="sng" algn="ctr">
                  <a:solidFill>
                    <a:srgbClr val="4F81BD">
                      <a:shade val="95000"/>
                      <a:satMod val="105000"/>
                    </a:srgbClr>
                  </a:solidFill>
                  <a:prstDash val="solid"/>
                </a:ln>
                <a:effectLst/>
              </p:spPr>
            </p:cxnSp>
            <p:sp>
              <p:nvSpPr>
                <p:cNvPr id="101" name="Trapezoid 100"/>
                <p:cNvSpPr/>
                <p:nvPr/>
              </p:nvSpPr>
              <p:spPr>
                <a:xfrm rot="10800000">
                  <a:off x="1254709" y="5737322"/>
                  <a:ext cx="720080" cy="279899"/>
                </a:xfrm>
                <a:prstGeom prst="trapezoid">
                  <a:avLst>
                    <a:gd name="adj" fmla="val 50374"/>
                  </a:avLst>
                </a:prstGeom>
                <a:noFill/>
                <a:ln w="9525"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102" name="Straight Connector 101"/>
                <p:cNvCxnSpPr>
                  <a:stCxn id="98" idx="1"/>
                  <a:endCxn id="98" idx="3"/>
                </p:cNvCxnSpPr>
                <p:nvPr/>
              </p:nvCxnSpPr>
              <p:spPr>
                <a:xfrm>
                  <a:off x="1385646" y="5247638"/>
                  <a:ext cx="468052" cy="0"/>
                </a:xfrm>
                <a:prstGeom prst="line">
                  <a:avLst/>
                </a:prstGeom>
                <a:noFill/>
                <a:ln w="9525" cap="flat" cmpd="sng" algn="ctr">
                  <a:solidFill>
                    <a:srgbClr val="4F81BD">
                      <a:shade val="95000"/>
                      <a:satMod val="105000"/>
                    </a:srgbClr>
                  </a:solidFill>
                  <a:prstDash val="solid"/>
                </a:ln>
                <a:effectLst/>
              </p:spPr>
            </p:cxnSp>
          </p:grpSp>
          <p:grpSp>
            <p:nvGrpSpPr>
              <p:cNvPr id="93" name="Group 92"/>
              <p:cNvGrpSpPr/>
              <p:nvPr/>
            </p:nvGrpSpPr>
            <p:grpSpPr>
              <a:xfrm>
                <a:off x="755576" y="1756803"/>
                <a:ext cx="700693" cy="792088"/>
                <a:chOff x="594292" y="1561229"/>
                <a:chExt cx="1656184" cy="1872208"/>
              </a:xfrm>
            </p:grpSpPr>
            <p:sp>
              <p:nvSpPr>
                <p:cNvPr id="94" name="Rectangle 93"/>
                <p:cNvSpPr/>
                <p:nvPr/>
              </p:nvSpPr>
              <p:spPr>
                <a:xfrm>
                  <a:off x="594292" y="1669241"/>
                  <a:ext cx="1656184" cy="1656184"/>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5" name="Rectangle 94"/>
                <p:cNvSpPr/>
                <p:nvPr/>
              </p:nvSpPr>
              <p:spPr>
                <a:xfrm>
                  <a:off x="1314372" y="1561229"/>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6" name="Rectangle 95"/>
                <p:cNvSpPr/>
                <p:nvPr/>
              </p:nvSpPr>
              <p:spPr>
                <a:xfrm>
                  <a:off x="1314372" y="3217413"/>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grpSp>
          <p:nvGrpSpPr>
            <p:cNvPr id="83" name="Group 82"/>
            <p:cNvGrpSpPr/>
            <p:nvPr/>
          </p:nvGrpSpPr>
          <p:grpSpPr>
            <a:xfrm>
              <a:off x="2499000" y="5312106"/>
              <a:ext cx="746390" cy="746390"/>
              <a:chOff x="755576" y="3864162"/>
              <a:chExt cx="746390" cy="746390"/>
            </a:xfrm>
          </p:grpSpPr>
          <p:grpSp>
            <p:nvGrpSpPr>
              <p:cNvPr id="84" name="Group 83"/>
              <p:cNvGrpSpPr/>
              <p:nvPr/>
            </p:nvGrpSpPr>
            <p:grpSpPr>
              <a:xfrm>
                <a:off x="907900" y="3955557"/>
                <a:ext cx="502671" cy="304649"/>
                <a:chOff x="1151620" y="4843025"/>
                <a:chExt cx="1188132" cy="720080"/>
              </a:xfrm>
            </p:grpSpPr>
            <p:sp>
              <p:nvSpPr>
                <p:cNvPr id="88" name="Flowchart: Merge 87"/>
                <p:cNvSpPr/>
                <p:nvPr/>
              </p:nvSpPr>
              <p:spPr>
                <a:xfrm>
                  <a:off x="1151620" y="4941169"/>
                  <a:ext cx="936104" cy="612938"/>
                </a:xfrm>
                <a:prstGeom prst="flowChartMerge">
                  <a:avLst/>
                </a:prstGeom>
                <a:noFill/>
                <a:ln w="9525" cap="flat" cmpd="sng" algn="ctr">
                  <a:solidFill>
                    <a:srgbClr val="4F81BD">
                      <a:shade val="50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89" name="Straight Connector 88"/>
                <p:cNvCxnSpPr>
                  <a:endCxn id="86" idx="2"/>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90" name="Straight Connector 89"/>
                <p:cNvCxnSpPr>
                  <a:endCxn id="85" idx="1"/>
                </p:cNvCxnSpPr>
                <p:nvPr/>
              </p:nvCxnSpPr>
              <p:spPr>
                <a:xfrm>
                  <a:off x="1614749" y="5563105"/>
                  <a:ext cx="725003" cy="0"/>
                </a:xfrm>
                <a:prstGeom prst="line">
                  <a:avLst/>
                </a:prstGeom>
                <a:noFill/>
                <a:ln w="9525" cap="flat" cmpd="sng" algn="ctr">
                  <a:solidFill>
                    <a:srgbClr val="4F81BD">
                      <a:shade val="95000"/>
                      <a:satMod val="105000"/>
                    </a:srgbClr>
                  </a:solidFill>
                  <a:prstDash val="solid"/>
                </a:ln>
                <a:effectLst/>
              </p:spPr>
            </p:cxnSp>
            <p:cxnSp>
              <p:nvCxnSpPr>
                <p:cNvPr id="91" name="Straight Connector 90"/>
                <p:cNvCxnSpPr>
                  <a:stCxn id="88" idx="1"/>
                  <a:endCxn id="88" idx="3"/>
                </p:cNvCxnSpPr>
                <p:nvPr/>
              </p:nvCxnSpPr>
              <p:spPr>
                <a:xfrm>
                  <a:off x="1385646" y="5247638"/>
                  <a:ext cx="468052" cy="0"/>
                </a:xfrm>
                <a:prstGeom prst="line">
                  <a:avLst/>
                </a:prstGeom>
                <a:noFill/>
                <a:ln w="9525" cap="flat" cmpd="sng" algn="ctr">
                  <a:solidFill>
                    <a:srgbClr val="4F81BD">
                      <a:shade val="95000"/>
                      <a:satMod val="105000"/>
                    </a:srgbClr>
                  </a:solidFill>
                  <a:prstDash val="solid"/>
                </a:ln>
                <a:effectLst/>
              </p:spPr>
            </p:cxnSp>
          </p:grpSp>
          <p:sp>
            <p:nvSpPr>
              <p:cNvPr id="85" name="Rectangle 84"/>
              <p:cNvSpPr/>
              <p:nvPr/>
            </p:nvSpPr>
            <p:spPr>
              <a:xfrm>
                <a:off x="1410571" y="4214509"/>
                <a:ext cx="91395" cy="91395"/>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6" name="Rectangle 85"/>
              <p:cNvSpPr/>
              <p:nvPr/>
            </p:nvSpPr>
            <p:spPr>
              <a:xfrm>
                <a:off x="1060225" y="3864162"/>
                <a:ext cx="91395" cy="91395"/>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7" name="Rectangle 86"/>
              <p:cNvSpPr/>
              <p:nvPr/>
            </p:nvSpPr>
            <p:spPr>
              <a:xfrm>
                <a:off x="755576" y="3909859"/>
                <a:ext cx="700693" cy="700693"/>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grpSp>
        <p:nvGrpSpPr>
          <p:cNvPr id="124" name="Group 123"/>
          <p:cNvGrpSpPr/>
          <p:nvPr/>
        </p:nvGrpSpPr>
        <p:grpSpPr>
          <a:xfrm>
            <a:off x="5622766" y="2967218"/>
            <a:ext cx="792087" cy="3091278"/>
            <a:chOff x="5622766" y="2967218"/>
            <a:chExt cx="792087" cy="3091278"/>
          </a:xfrm>
        </p:grpSpPr>
        <p:grpSp>
          <p:nvGrpSpPr>
            <p:cNvPr id="125" name="Group 124"/>
            <p:cNvGrpSpPr/>
            <p:nvPr/>
          </p:nvGrpSpPr>
          <p:grpSpPr>
            <a:xfrm flipH="1">
              <a:off x="5622766" y="2967218"/>
              <a:ext cx="746390" cy="746390"/>
              <a:chOff x="755576" y="2826625"/>
              <a:chExt cx="746390" cy="746390"/>
            </a:xfrm>
          </p:grpSpPr>
          <p:grpSp>
            <p:nvGrpSpPr>
              <p:cNvPr id="159" name="Group 158"/>
              <p:cNvGrpSpPr/>
              <p:nvPr/>
            </p:nvGrpSpPr>
            <p:grpSpPr>
              <a:xfrm>
                <a:off x="951514" y="2872323"/>
                <a:ext cx="459056" cy="609298"/>
                <a:chOff x="1254709" y="4843025"/>
                <a:chExt cx="1085043" cy="1440160"/>
              </a:xfrm>
            </p:grpSpPr>
            <p:cxnSp>
              <p:nvCxnSpPr>
                <p:cNvPr id="164" name="Straight Connector 163"/>
                <p:cNvCxnSpPr>
                  <a:endCxn id="168" idx="2"/>
                </p:cNvCxnSpPr>
                <p:nvPr/>
              </p:nvCxnSpPr>
              <p:spPr>
                <a:xfrm flipH="1">
                  <a:off x="1614749" y="5554107"/>
                  <a:ext cx="4923" cy="183215"/>
                </a:xfrm>
                <a:prstGeom prst="line">
                  <a:avLst/>
                </a:prstGeom>
                <a:noFill/>
                <a:ln w="9525" cap="flat" cmpd="sng" algn="ctr">
                  <a:solidFill>
                    <a:srgbClr val="4F81BD">
                      <a:shade val="95000"/>
                      <a:satMod val="105000"/>
                    </a:srgbClr>
                  </a:solidFill>
                  <a:prstDash val="solid"/>
                </a:ln>
                <a:effectLst/>
              </p:spPr>
            </p:cxnSp>
            <p:cxnSp>
              <p:nvCxnSpPr>
                <p:cNvPr id="165" name="Straight Connector 164"/>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166" name="Straight Connector 165"/>
                <p:cNvCxnSpPr>
                  <a:endCxn id="162" idx="1"/>
                </p:cNvCxnSpPr>
                <p:nvPr/>
              </p:nvCxnSpPr>
              <p:spPr>
                <a:xfrm>
                  <a:off x="1614749" y="5563105"/>
                  <a:ext cx="725003" cy="0"/>
                </a:xfrm>
                <a:prstGeom prst="line">
                  <a:avLst/>
                </a:prstGeom>
                <a:noFill/>
                <a:ln w="9525" cap="flat" cmpd="sng" algn="ctr">
                  <a:solidFill>
                    <a:srgbClr val="4F81BD">
                      <a:shade val="95000"/>
                      <a:satMod val="105000"/>
                    </a:srgbClr>
                  </a:solidFill>
                  <a:prstDash val="solid"/>
                </a:ln>
                <a:effectLst/>
              </p:spPr>
            </p:cxnSp>
            <p:cxnSp>
              <p:nvCxnSpPr>
                <p:cNvPr id="167" name="Straight Connector 166"/>
                <p:cNvCxnSpPr>
                  <a:endCxn id="163" idx="0"/>
                </p:cNvCxnSpPr>
                <p:nvPr/>
              </p:nvCxnSpPr>
              <p:spPr>
                <a:xfrm>
                  <a:off x="1619672" y="6031157"/>
                  <a:ext cx="0" cy="252028"/>
                </a:xfrm>
                <a:prstGeom prst="line">
                  <a:avLst/>
                </a:prstGeom>
                <a:noFill/>
                <a:ln w="9525" cap="flat" cmpd="sng" algn="ctr">
                  <a:solidFill>
                    <a:srgbClr val="4F81BD">
                      <a:shade val="95000"/>
                      <a:satMod val="105000"/>
                    </a:srgbClr>
                  </a:solidFill>
                  <a:prstDash val="solid"/>
                </a:ln>
                <a:effectLst/>
              </p:spPr>
            </p:cxnSp>
            <p:sp>
              <p:nvSpPr>
                <p:cNvPr id="168" name="Trapezoid 167"/>
                <p:cNvSpPr/>
                <p:nvPr/>
              </p:nvSpPr>
              <p:spPr>
                <a:xfrm rot="10800000">
                  <a:off x="1254709" y="5737322"/>
                  <a:ext cx="720080" cy="279899"/>
                </a:xfrm>
                <a:prstGeom prst="trapezoid">
                  <a:avLst>
                    <a:gd name="adj" fmla="val 50374"/>
                  </a:avLst>
                </a:prstGeom>
                <a:noFill/>
                <a:ln w="9525"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nvGrpSpPr>
              <p:cNvPr id="160" name="Group 159"/>
              <p:cNvGrpSpPr/>
              <p:nvPr/>
            </p:nvGrpSpPr>
            <p:grpSpPr>
              <a:xfrm>
                <a:off x="1060225" y="3131274"/>
                <a:ext cx="441741" cy="441741"/>
                <a:chOff x="1314372" y="2389321"/>
                <a:chExt cx="1044116" cy="1044116"/>
              </a:xfrm>
            </p:grpSpPr>
            <p:sp>
              <p:nvSpPr>
                <p:cNvPr id="162" name="Rectangle 161"/>
                <p:cNvSpPr/>
                <p:nvPr/>
              </p:nvSpPr>
              <p:spPr>
                <a:xfrm>
                  <a:off x="2142464" y="2389321"/>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63" name="Rectangle 162"/>
                <p:cNvSpPr/>
                <p:nvPr/>
              </p:nvSpPr>
              <p:spPr>
                <a:xfrm>
                  <a:off x="1314372" y="3217413"/>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sp>
            <p:nvSpPr>
              <p:cNvPr id="161" name="Rectangle 160"/>
              <p:cNvSpPr/>
              <p:nvPr/>
            </p:nvSpPr>
            <p:spPr>
              <a:xfrm>
                <a:off x="755576" y="2826625"/>
                <a:ext cx="700693" cy="700693"/>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nvGrpSpPr>
            <p:cNvPr id="126" name="Group 125"/>
            <p:cNvGrpSpPr/>
            <p:nvPr/>
          </p:nvGrpSpPr>
          <p:grpSpPr>
            <a:xfrm>
              <a:off x="5668463" y="3716555"/>
              <a:ext cx="700693" cy="792088"/>
              <a:chOff x="755576" y="1756803"/>
              <a:chExt cx="700693" cy="792088"/>
            </a:xfrm>
          </p:grpSpPr>
          <p:grpSp>
            <p:nvGrpSpPr>
              <p:cNvPr id="148" name="Group 147"/>
              <p:cNvGrpSpPr/>
              <p:nvPr/>
            </p:nvGrpSpPr>
            <p:grpSpPr>
              <a:xfrm>
                <a:off x="907900" y="1848198"/>
                <a:ext cx="396044" cy="609298"/>
                <a:chOff x="1151620" y="4843025"/>
                <a:chExt cx="936104" cy="1440160"/>
              </a:xfrm>
            </p:grpSpPr>
            <p:cxnSp>
              <p:nvCxnSpPr>
                <p:cNvPr id="153" name="Straight Connector 152"/>
                <p:cNvCxnSpPr>
                  <a:stCxn id="154" idx="2"/>
                  <a:endCxn id="157" idx="2"/>
                </p:cNvCxnSpPr>
                <p:nvPr/>
              </p:nvCxnSpPr>
              <p:spPr>
                <a:xfrm flipH="1">
                  <a:off x="1614749" y="5554107"/>
                  <a:ext cx="4923" cy="183215"/>
                </a:xfrm>
                <a:prstGeom prst="line">
                  <a:avLst/>
                </a:prstGeom>
                <a:noFill/>
                <a:ln w="9525" cap="flat" cmpd="sng" algn="ctr">
                  <a:solidFill>
                    <a:srgbClr val="4F81BD">
                      <a:shade val="95000"/>
                      <a:satMod val="105000"/>
                    </a:srgbClr>
                  </a:solidFill>
                  <a:prstDash val="solid"/>
                </a:ln>
                <a:effectLst/>
              </p:spPr>
            </p:cxnSp>
            <p:sp>
              <p:nvSpPr>
                <p:cNvPr id="154" name="Flowchart: Merge 153"/>
                <p:cNvSpPr/>
                <p:nvPr/>
              </p:nvSpPr>
              <p:spPr>
                <a:xfrm>
                  <a:off x="1151620" y="4941169"/>
                  <a:ext cx="936104" cy="612938"/>
                </a:xfrm>
                <a:prstGeom prst="flowChartMerge">
                  <a:avLst/>
                </a:prstGeom>
                <a:noFill/>
                <a:ln w="9525" cap="flat" cmpd="sng" algn="ctr">
                  <a:solidFill>
                    <a:srgbClr val="4F81BD">
                      <a:shade val="50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155" name="Straight Connector 154"/>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156" name="Straight Connector 155"/>
                <p:cNvCxnSpPr/>
                <p:nvPr/>
              </p:nvCxnSpPr>
              <p:spPr>
                <a:xfrm>
                  <a:off x="1619672" y="6031157"/>
                  <a:ext cx="0" cy="252028"/>
                </a:xfrm>
                <a:prstGeom prst="line">
                  <a:avLst/>
                </a:prstGeom>
                <a:noFill/>
                <a:ln w="9525" cap="flat" cmpd="sng" algn="ctr">
                  <a:solidFill>
                    <a:srgbClr val="4F81BD">
                      <a:shade val="95000"/>
                      <a:satMod val="105000"/>
                    </a:srgbClr>
                  </a:solidFill>
                  <a:prstDash val="solid"/>
                </a:ln>
                <a:effectLst/>
              </p:spPr>
            </p:cxnSp>
            <p:sp>
              <p:nvSpPr>
                <p:cNvPr id="157" name="Trapezoid 156"/>
                <p:cNvSpPr/>
                <p:nvPr/>
              </p:nvSpPr>
              <p:spPr>
                <a:xfrm rot="10800000">
                  <a:off x="1254709" y="5737322"/>
                  <a:ext cx="720080" cy="279899"/>
                </a:xfrm>
                <a:prstGeom prst="trapezoid">
                  <a:avLst>
                    <a:gd name="adj" fmla="val 50374"/>
                  </a:avLst>
                </a:prstGeom>
                <a:noFill/>
                <a:ln w="9525"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158" name="Straight Connector 157"/>
                <p:cNvCxnSpPr>
                  <a:stCxn id="154" idx="1"/>
                  <a:endCxn id="154" idx="3"/>
                </p:cNvCxnSpPr>
                <p:nvPr/>
              </p:nvCxnSpPr>
              <p:spPr>
                <a:xfrm>
                  <a:off x="1385646" y="5247638"/>
                  <a:ext cx="468052" cy="0"/>
                </a:xfrm>
                <a:prstGeom prst="line">
                  <a:avLst/>
                </a:prstGeom>
                <a:noFill/>
                <a:ln w="9525" cap="flat" cmpd="sng" algn="ctr">
                  <a:solidFill>
                    <a:srgbClr val="4F81BD">
                      <a:shade val="95000"/>
                      <a:satMod val="105000"/>
                    </a:srgbClr>
                  </a:solidFill>
                  <a:prstDash val="solid"/>
                </a:ln>
                <a:effectLst/>
              </p:spPr>
            </p:cxnSp>
          </p:grpSp>
          <p:grpSp>
            <p:nvGrpSpPr>
              <p:cNvPr id="149" name="Group 148"/>
              <p:cNvGrpSpPr/>
              <p:nvPr/>
            </p:nvGrpSpPr>
            <p:grpSpPr>
              <a:xfrm>
                <a:off x="755576" y="1756803"/>
                <a:ext cx="700693" cy="792088"/>
                <a:chOff x="594292" y="1561229"/>
                <a:chExt cx="1656184" cy="1872208"/>
              </a:xfrm>
            </p:grpSpPr>
            <p:sp>
              <p:nvSpPr>
                <p:cNvPr id="150" name="Rectangle 149"/>
                <p:cNvSpPr/>
                <p:nvPr/>
              </p:nvSpPr>
              <p:spPr>
                <a:xfrm>
                  <a:off x="594292" y="1669241"/>
                  <a:ext cx="1656184" cy="1656184"/>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51" name="Rectangle 150"/>
                <p:cNvSpPr/>
                <p:nvPr/>
              </p:nvSpPr>
              <p:spPr>
                <a:xfrm>
                  <a:off x="1314372" y="1561229"/>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52" name="Rectangle 151"/>
                <p:cNvSpPr/>
                <p:nvPr/>
              </p:nvSpPr>
              <p:spPr>
                <a:xfrm>
                  <a:off x="1314372" y="3217413"/>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grpSp>
          <p:nvGrpSpPr>
            <p:cNvPr id="127" name="Group 126"/>
            <p:cNvGrpSpPr/>
            <p:nvPr/>
          </p:nvGrpSpPr>
          <p:grpSpPr>
            <a:xfrm>
              <a:off x="5668463" y="4504786"/>
              <a:ext cx="700693" cy="792088"/>
              <a:chOff x="755576" y="1756803"/>
              <a:chExt cx="700693" cy="792088"/>
            </a:xfrm>
          </p:grpSpPr>
          <p:grpSp>
            <p:nvGrpSpPr>
              <p:cNvPr id="137" name="Group 136"/>
              <p:cNvGrpSpPr/>
              <p:nvPr/>
            </p:nvGrpSpPr>
            <p:grpSpPr>
              <a:xfrm>
                <a:off x="907900" y="1848198"/>
                <a:ext cx="396044" cy="609298"/>
                <a:chOff x="1151620" y="4843025"/>
                <a:chExt cx="936104" cy="1440160"/>
              </a:xfrm>
            </p:grpSpPr>
            <p:cxnSp>
              <p:nvCxnSpPr>
                <p:cNvPr id="142" name="Straight Connector 141"/>
                <p:cNvCxnSpPr>
                  <a:stCxn id="143" idx="2"/>
                  <a:endCxn id="146" idx="2"/>
                </p:cNvCxnSpPr>
                <p:nvPr/>
              </p:nvCxnSpPr>
              <p:spPr>
                <a:xfrm flipH="1">
                  <a:off x="1614749" y="5554107"/>
                  <a:ext cx="4923" cy="183215"/>
                </a:xfrm>
                <a:prstGeom prst="line">
                  <a:avLst/>
                </a:prstGeom>
                <a:noFill/>
                <a:ln w="9525" cap="flat" cmpd="sng" algn="ctr">
                  <a:solidFill>
                    <a:srgbClr val="4F81BD">
                      <a:shade val="95000"/>
                      <a:satMod val="105000"/>
                    </a:srgbClr>
                  </a:solidFill>
                  <a:prstDash val="solid"/>
                </a:ln>
                <a:effectLst/>
              </p:spPr>
            </p:cxnSp>
            <p:sp>
              <p:nvSpPr>
                <p:cNvPr id="143" name="Flowchart: Merge 142"/>
                <p:cNvSpPr/>
                <p:nvPr/>
              </p:nvSpPr>
              <p:spPr>
                <a:xfrm>
                  <a:off x="1151620" y="4941169"/>
                  <a:ext cx="936104" cy="612938"/>
                </a:xfrm>
                <a:prstGeom prst="flowChartMerge">
                  <a:avLst/>
                </a:prstGeom>
                <a:noFill/>
                <a:ln w="9525" cap="flat" cmpd="sng" algn="ctr">
                  <a:solidFill>
                    <a:srgbClr val="4F81BD">
                      <a:shade val="50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144" name="Straight Connector 143"/>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145" name="Straight Connector 144"/>
                <p:cNvCxnSpPr/>
                <p:nvPr/>
              </p:nvCxnSpPr>
              <p:spPr>
                <a:xfrm>
                  <a:off x="1619672" y="6031157"/>
                  <a:ext cx="0" cy="252028"/>
                </a:xfrm>
                <a:prstGeom prst="line">
                  <a:avLst/>
                </a:prstGeom>
                <a:noFill/>
                <a:ln w="9525" cap="flat" cmpd="sng" algn="ctr">
                  <a:solidFill>
                    <a:srgbClr val="4F81BD">
                      <a:shade val="95000"/>
                      <a:satMod val="105000"/>
                    </a:srgbClr>
                  </a:solidFill>
                  <a:prstDash val="solid"/>
                </a:ln>
                <a:effectLst/>
              </p:spPr>
            </p:cxnSp>
            <p:sp>
              <p:nvSpPr>
                <p:cNvPr id="146" name="Trapezoid 145"/>
                <p:cNvSpPr/>
                <p:nvPr/>
              </p:nvSpPr>
              <p:spPr>
                <a:xfrm rot="10800000">
                  <a:off x="1254709" y="5737322"/>
                  <a:ext cx="720080" cy="279899"/>
                </a:xfrm>
                <a:prstGeom prst="trapezoid">
                  <a:avLst>
                    <a:gd name="adj" fmla="val 50374"/>
                  </a:avLst>
                </a:prstGeom>
                <a:noFill/>
                <a:ln w="9525"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147" name="Straight Connector 146"/>
                <p:cNvCxnSpPr>
                  <a:stCxn id="143" idx="1"/>
                  <a:endCxn id="143" idx="3"/>
                </p:cNvCxnSpPr>
                <p:nvPr/>
              </p:nvCxnSpPr>
              <p:spPr>
                <a:xfrm>
                  <a:off x="1385646" y="5247638"/>
                  <a:ext cx="468052" cy="0"/>
                </a:xfrm>
                <a:prstGeom prst="line">
                  <a:avLst/>
                </a:prstGeom>
                <a:noFill/>
                <a:ln w="9525" cap="flat" cmpd="sng" algn="ctr">
                  <a:solidFill>
                    <a:srgbClr val="4F81BD">
                      <a:shade val="95000"/>
                      <a:satMod val="105000"/>
                    </a:srgbClr>
                  </a:solidFill>
                  <a:prstDash val="solid"/>
                </a:ln>
                <a:effectLst/>
              </p:spPr>
            </p:cxnSp>
          </p:grpSp>
          <p:grpSp>
            <p:nvGrpSpPr>
              <p:cNvPr id="138" name="Group 137"/>
              <p:cNvGrpSpPr/>
              <p:nvPr/>
            </p:nvGrpSpPr>
            <p:grpSpPr>
              <a:xfrm>
                <a:off x="755576" y="1756803"/>
                <a:ext cx="700693" cy="792088"/>
                <a:chOff x="594292" y="1561229"/>
                <a:chExt cx="1656184" cy="1872208"/>
              </a:xfrm>
            </p:grpSpPr>
            <p:sp>
              <p:nvSpPr>
                <p:cNvPr id="139" name="Rectangle 138"/>
                <p:cNvSpPr/>
                <p:nvPr/>
              </p:nvSpPr>
              <p:spPr>
                <a:xfrm>
                  <a:off x="594292" y="1669241"/>
                  <a:ext cx="1656184" cy="1656184"/>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40" name="Rectangle 139"/>
                <p:cNvSpPr/>
                <p:nvPr/>
              </p:nvSpPr>
              <p:spPr>
                <a:xfrm>
                  <a:off x="1314372" y="1561229"/>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41" name="Rectangle 140"/>
                <p:cNvSpPr/>
                <p:nvPr/>
              </p:nvSpPr>
              <p:spPr>
                <a:xfrm>
                  <a:off x="1314372" y="3217413"/>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grpSp>
          <p:nvGrpSpPr>
            <p:cNvPr id="128" name="Group 127"/>
            <p:cNvGrpSpPr/>
            <p:nvPr/>
          </p:nvGrpSpPr>
          <p:grpSpPr>
            <a:xfrm>
              <a:off x="5668463" y="5312106"/>
              <a:ext cx="746390" cy="746390"/>
              <a:chOff x="755576" y="3864162"/>
              <a:chExt cx="746390" cy="746390"/>
            </a:xfrm>
          </p:grpSpPr>
          <p:grpSp>
            <p:nvGrpSpPr>
              <p:cNvPr id="129" name="Group 128"/>
              <p:cNvGrpSpPr/>
              <p:nvPr/>
            </p:nvGrpSpPr>
            <p:grpSpPr>
              <a:xfrm>
                <a:off x="907900" y="3955557"/>
                <a:ext cx="502671" cy="304649"/>
                <a:chOff x="1151620" y="4843025"/>
                <a:chExt cx="1188132" cy="720080"/>
              </a:xfrm>
            </p:grpSpPr>
            <p:sp>
              <p:nvSpPr>
                <p:cNvPr id="133" name="Flowchart: Merge 132"/>
                <p:cNvSpPr/>
                <p:nvPr/>
              </p:nvSpPr>
              <p:spPr>
                <a:xfrm>
                  <a:off x="1151620" y="4941169"/>
                  <a:ext cx="936104" cy="612938"/>
                </a:xfrm>
                <a:prstGeom prst="flowChartMerge">
                  <a:avLst/>
                </a:prstGeom>
                <a:noFill/>
                <a:ln w="9525" cap="flat" cmpd="sng" algn="ctr">
                  <a:solidFill>
                    <a:srgbClr val="4F81BD">
                      <a:shade val="50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134" name="Straight Connector 133"/>
                <p:cNvCxnSpPr>
                  <a:endCxn id="131" idx="2"/>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135" name="Straight Connector 134"/>
                <p:cNvCxnSpPr>
                  <a:endCxn id="130" idx="1"/>
                </p:cNvCxnSpPr>
                <p:nvPr/>
              </p:nvCxnSpPr>
              <p:spPr>
                <a:xfrm>
                  <a:off x="1614749" y="5563105"/>
                  <a:ext cx="725003" cy="0"/>
                </a:xfrm>
                <a:prstGeom prst="line">
                  <a:avLst/>
                </a:prstGeom>
                <a:noFill/>
                <a:ln w="9525" cap="flat" cmpd="sng" algn="ctr">
                  <a:solidFill>
                    <a:srgbClr val="4F81BD">
                      <a:shade val="95000"/>
                      <a:satMod val="105000"/>
                    </a:srgbClr>
                  </a:solidFill>
                  <a:prstDash val="solid"/>
                </a:ln>
                <a:effectLst/>
              </p:spPr>
            </p:cxnSp>
            <p:cxnSp>
              <p:nvCxnSpPr>
                <p:cNvPr id="136" name="Straight Connector 135"/>
                <p:cNvCxnSpPr>
                  <a:stCxn id="133" idx="1"/>
                  <a:endCxn id="133" idx="3"/>
                </p:cNvCxnSpPr>
                <p:nvPr/>
              </p:nvCxnSpPr>
              <p:spPr>
                <a:xfrm>
                  <a:off x="1385646" y="5247638"/>
                  <a:ext cx="468052" cy="0"/>
                </a:xfrm>
                <a:prstGeom prst="line">
                  <a:avLst/>
                </a:prstGeom>
                <a:noFill/>
                <a:ln w="9525" cap="flat" cmpd="sng" algn="ctr">
                  <a:solidFill>
                    <a:srgbClr val="4F81BD">
                      <a:shade val="95000"/>
                      <a:satMod val="105000"/>
                    </a:srgbClr>
                  </a:solidFill>
                  <a:prstDash val="solid"/>
                </a:ln>
                <a:effectLst/>
              </p:spPr>
            </p:cxnSp>
          </p:grpSp>
          <p:sp>
            <p:nvSpPr>
              <p:cNvPr id="130" name="Rectangle 129"/>
              <p:cNvSpPr/>
              <p:nvPr/>
            </p:nvSpPr>
            <p:spPr>
              <a:xfrm>
                <a:off x="1410571" y="4214509"/>
                <a:ext cx="91395" cy="91395"/>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31" name="Rectangle 130"/>
              <p:cNvSpPr/>
              <p:nvPr/>
            </p:nvSpPr>
            <p:spPr>
              <a:xfrm>
                <a:off x="1060225" y="3864162"/>
                <a:ext cx="91395" cy="91395"/>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32" name="Rectangle 131"/>
              <p:cNvSpPr/>
              <p:nvPr/>
            </p:nvSpPr>
            <p:spPr>
              <a:xfrm>
                <a:off x="755576" y="3909859"/>
                <a:ext cx="700693" cy="700693"/>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grpSp>
        <p:nvGrpSpPr>
          <p:cNvPr id="169" name="Group 168"/>
          <p:cNvGrpSpPr/>
          <p:nvPr/>
        </p:nvGrpSpPr>
        <p:grpSpPr>
          <a:xfrm>
            <a:off x="3243307" y="5353997"/>
            <a:ext cx="3961551" cy="700692"/>
            <a:chOff x="3243307" y="5353997"/>
            <a:chExt cx="3961551" cy="700692"/>
          </a:xfrm>
        </p:grpSpPr>
        <p:grpSp>
          <p:nvGrpSpPr>
            <p:cNvPr id="170" name="Group 169"/>
            <p:cNvGrpSpPr/>
            <p:nvPr/>
          </p:nvGrpSpPr>
          <p:grpSpPr>
            <a:xfrm>
              <a:off x="3243307" y="5353997"/>
              <a:ext cx="792088" cy="700692"/>
              <a:chOff x="683568" y="1669241"/>
              <a:chExt cx="1872208" cy="1656184"/>
            </a:xfrm>
          </p:grpSpPr>
          <p:grpSp>
            <p:nvGrpSpPr>
              <p:cNvPr id="177" name="Group 176"/>
              <p:cNvGrpSpPr/>
              <p:nvPr/>
            </p:nvGrpSpPr>
            <p:grpSpPr>
              <a:xfrm>
                <a:off x="683568" y="1669241"/>
                <a:ext cx="1872208" cy="1656184"/>
                <a:chOff x="486280" y="1669241"/>
                <a:chExt cx="1872208" cy="1656184"/>
              </a:xfrm>
            </p:grpSpPr>
            <p:sp>
              <p:nvSpPr>
                <p:cNvPr id="179" name="Rectangle 178"/>
                <p:cNvSpPr/>
                <p:nvPr/>
              </p:nvSpPr>
              <p:spPr>
                <a:xfrm>
                  <a:off x="594292" y="1669241"/>
                  <a:ext cx="1656184" cy="1656184"/>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80" name="Rectangle 179"/>
                <p:cNvSpPr/>
                <p:nvPr/>
              </p:nvSpPr>
              <p:spPr>
                <a:xfrm>
                  <a:off x="486280" y="2389321"/>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81" name="Rectangle 180"/>
                <p:cNvSpPr/>
                <p:nvPr/>
              </p:nvSpPr>
              <p:spPr>
                <a:xfrm>
                  <a:off x="2142464" y="2389321"/>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cxnSp>
            <p:nvCxnSpPr>
              <p:cNvPr id="178" name="Straight Arrow Connector 177"/>
              <p:cNvCxnSpPr>
                <a:stCxn id="180" idx="3"/>
                <a:endCxn id="181" idx="1"/>
              </p:cNvCxnSpPr>
              <p:nvPr/>
            </p:nvCxnSpPr>
            <p:spPr>
              <a:xfrm>
                <a:off x="899592" y="2497333"/>
                <a:ext cx="1440160" cy="0"/>
              </a:xfrm>
              <a:prstGeom prst="straightConnector1">
                <a:avLst/>
              </a:prstGeom>
              <a:noFill/>
              <a:ln w="9525" cap="flat" cmpd="sng" algn="ctr">
                <a:solidFill>
                  <a:srgbClr val="4F81BD">
                    <a:shade val="95000"/>
                    <a:satMod val="105000"/>
                  </a:srgbClr>
                </a:solidFill>
                <a:prstDash val="solid"/>
                <a:headEnd type="arrow" w="lg" len="med"/>
                <a:tailEnd type="arrow" w="lg" len="med"/>
              </a:ln>
              <a:effectLst/>
            </p:spPr>
          </p:cxnSp>
        </p:grpSp>
        <p:grpSp>
          <p:nvGrpSpPr>
            <p:cNvPr id="171" name="Group 170"/>
            <p:cNvGrpSpPr/>
            <p:nvPr/>
          </p:nvGrpSpPr>
          <p:grpSpPr>
            <a:xfrm>
              <a:off x="6412770" y="5353997"/>
              <a:ext cx="792088" cy="700692"/>
              <a:chOff x="683568" y="1669241"/>
              <a:chExt cx="1872208" cy="1656184"/>
            </a:xfrm>
          </p:grpSpPr>
          <p:grpSp>
            <p:nvGrpSpPr>
              <p:cNvPr id="172" name="Group 171"/>
              <p:cNvGrpSpPr/>
              <p:nvPr/>
            </p:nvGrpSpPr>
            <p:grpSpPr>
              <a:xfrm>
                <a:off x="683568" y="1669241"/>
                <a:ext cx="1872208" cy="1656184"/>
                <a:chOff x="486280" y="1669241"/>
                <a:chExt cx="1872208" cy="1656184"/>
              </a:xfrm>
            </p:grpSpPr>
            <p:sp>
              <p:nvSpPr>
                <p:cNvPr id="174" name="Rectangle 173"/>
                <p:cNvSpPr/>
                <p:nvPr/>
              </p:nvSpPr>
              <p:spPr>
                <a:xfrm>
                  <a:off x="594292" y="1669241"/>
                  <a:ext cx="1656184" cy="1656184"/>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75" name="Rectangle 174"/>
                <p:cNvSpPr/>
                <p:nvPr/>
              </p:nvSpPr>
              <p:spPr>
                <a:xfrm>
                  <a:off x="486280" y="2389321"/>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76" name="Rectangle 175"/>
                <p:cNvSpPr/>
                <p:nvPr/>
              </p:nvSpPr>
              <p:spPr>
                <a:xfrm>
                  <a:off x="2142464" y="2389321"/>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cxnSp>
            <p:nvCxnSpPr>
              <p:cNvPr id="173" name="Straight Arrow Connector 172"/>
              <p:cNvCxnSpPr>
                <a:stCxn id="175" idx="3"/>
                <a:endCxn id="176" idx="1"/>
              </p:cNvCxnSpPr>
              <p:nvPr/>
            </p:nvCxnSpPr>
            <p:spPr>
              <a:xfrm>
                <a:off x="899592" y="2497333"/>
                <a:ext cx="1440160" cy="0"/>
              </a:xfrm>
              <a:prstGeom prst="straightConnector1">
                <a:avLst/>
              </a:prstGeom>
              <a:noFill/>
              <a:ln w="9525" cap="flat" cmpd="sng" algn="ctr">
                <a:solidFill>
                  <a:srgbClr val="4F81BD">
                    <a:shade val="95000"/>
                    <a:satMod val="105000"/>
                  </a:srgbClr>
                </a:solidFill>
                <a:prstDash val="solid"/>
                <a:headEnd type="arrow" w="lg" len="med"/>
                <a:tailEnd type="arrow" w="lg" len="med"/>
              </a:ln>
              <a:effectLst/>
            </p:spPr>
          </p:cxnSp>
        </p:grpSp>
      </p:grpSp>
      <p:grpSp>
        <p:nvGrpSpPr>
          <p:cNvPr id="182" name="Group 181"/>
          <p:cNvGrpSpPr/>
          <p:nvPr/>
        </p:nvGrpSpPr>
        <p:grpSpPr>
          <a:xfrm>
            <a:off x="4039557" y="2978689"/>
            <a:ext cx="790009" cy="3073565"/>
            <a:chOff x="4039557" y="2978689"/>
            <a:chExt cx="790009" cy="3073565"/>
          </a:xfrm>
        </p:grpSpPr>
        <p:grpSp>
          <p:nvGrpSpPr>
            <p:cNvPr id="183" name="Group 182"/>
            <p:cNvGrpSpPr/>
            <p:nvPr/>
          </p:nvGrpSpPr>
          <p:grpSpPr>
            <a:xfrm>
              <a:off x="4083176" y="2978689"/>
              <a:ext cx="746390" cy="746390"/>
              <a:chOff x="755576" y="2826625"/>
              <a:chExt cx="746390" cy="746390"/>
            </a:xfrm>
          </p:grpSpPr>
          <p:grpSp>
            <p:nvGrpSpPr>
              <p:cNvPr id="217" name="Group 216"/>
              <p:cNvGrpSpPr/>
              <p:nvPr/>
            </p:nvGrpSpPr>
            <p:grpSpPr>
              <a:xfrm>
                <a:off x="951514" y="2872323"/>
                <a:ext cx="459056" cy="609298"/>
                <a:chOff x="1254709" y="4843025"/>
                <a:chExt cx="1085043" cy="1440160"/>
              </a:xfrm>
            </p:grpSpPr>
            <p:cxnSp>
              <p:nvCxnSpPr>
                <p:cNvPr id="222" name="Straight Connector 221"/>
                <p:cNvCxnSpPr>
                  <a:endCxn id="226" idx="2"/>
                </p:cNvCxnSpPr>
                <p:nvPr/>
              </p:nvCxnSpPr>
              <p:spPr>
                <a:xfrm flipH="1">
                  <a:off x="1614749" y="5554107"/>
                  <a:ext cx="4923" cy="183215"/>
                </a:xfrm>
                <a:prstGeom prst="line">
                  <a:avLst/>
                </a:prstGeom>
                <a:noFill/>
                <a:ln w="9525" cap="flat" cmpd="sng" algn="ctr">
                  <a:solidFill>
                    <a:srgbClr val="4F81BD">
                      <a:shade val="95000"/>
                      <a:satMod val="105000"/>
                    </a:srgbClr>
                  </a:solidFill>
                  <a:prstDash val="solid"/>
                </a:ln>
                <a:effectLst/>
              </p:spPr>
            </p:cxnSp>
            <p:cxnSp>
              <p:nvCxnSpPr>
                <p:cNvPr id="223" name="Straight Connector 222"/>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224" name="Straight Connector 223"/>
                <p:cNvCxnSpPr>
                  <a:endCxn id="220" idx="1"/>
                </p:cNvCxnSpPr>
                <p:nvPr/>
              </p:nvCxnSpPr>
              <p:spPr>
                <a:xfrm>
                  <a:off x="1614749" y="5563105"/>
                  <a:ext cx="725003" cy="0"/>
                </a:xfrm>
                <a:prstGeom prst="line">
                  <a:avLst/>
                </a:prstGeom>
                <a:noFill/>
                <a:ln w="9525" cap="flat" cmpd="sng" algn="ctr">
                  <a:solidFill>
                    <a:srgbClr val="4F81BD">
                      <a:shade val="95000"/>
                      <a:satMod val="105000"/>
                    </a:srgbClr>
                  </a:solidFill>
                  <a:prstDash val="solid"/>
                </a:ln>
                <a:effectLst/>
              </p:spPr>
            </p:cxnSp>
            <p:cxnSp>
              <p:nvCxnSpPr>
                <p:cNvPr id="225" name="Straight Connector 224"/>
                <p:cNvCxnSpPr>
                  <a:endCxn id="221" idx="0"/>
                </p:cNvCxnSpPr>
                <p:nvPr/>
              </p:nvCxnSpPr>
              <p:spPr>
                <a:xfrm>
                  <a:off x="1619672" y="6031157"/>
                  <a:ext cx="0" cy="252028"/>
                </a:xfrm>
                <a:prstGeom prst="line">
                  <a:avLst/>
                </a:prstGeom>
                <a:noFill/>
                <a:ln w="9525" cap="flat" cmpd="sng" algn="ctr">
                  <a:solidFill>
                    <a:srgbClr val="4F81BD">
                      <a:shade val="95000"/>
                      <a:satMod val="105000"/>
                    </a:srgbClr>
                  </a:solidFill>
                  <a:prstDash val="solid"/>
                </a:ln>
                <a:effectLst/>
              </p:spPr>
            </p:cxnSp>
            <p:sp>
              <p:nvSpPr>
                <p:cNvPr id="226" name="Trapezoid 225"/>
                <p:cNvSpPr/>
                <p:nvPr/>
              </p:nvSpPr>
              <p:spPr>
                <a:xfrm rot="10800000">
                  <a:off x="1254709" y="5737322"/>
                  <a:ext cx="720080" cy="279899"/>
                </a:xfrm>
                <a:prstGeom prst="trapezoid">
                  <a:avLst>
                    <a:gd name="adj" fmla="val 50374"/>
                  </a:avLst>
                </a:prstGeom>
                <a:noFill/>
                <a:ln w="9525"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nvGrpSpPr>
              <p:cNvPr id="218" name="Group 217"/>
              <p:cNvGrpSpPr/>
              <p:nvPr/>
            </p:nvGrpSpPr>
            <p:grpSpPr>
              <a:xfrm>
                <a:off x="1060225" y="3131274"/>
                <a:ext cx="441741" cy="441741"/>
                <a:chOff x="1314372" y="2389321"/>
                <a:chExt cx="1044116" cy="1044116"/>
              </a:xfrm>
            </p:grpSpPr>
            <p:sp>
              <p:nvSpPr>
                <p:cNvPr id="220" name="Rectangle 219"/>
                <p:cNvSpPr/>
                <p:nvPr/>
              </p:nvSpPr>
              <p:spPr>
                <a:xfrm>
                  <a:off x="2142464" y="2389321"/>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21" name="Rectangle 220"/>
                <p:cNvSpPr/>
                <p:nvPr/>
              </p:nvSpPr>
              <p:spPr>
                <a:xfrm>
                  <a:off x="1314372" y="3217413"/>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sp>
            <p:nvSpPr>
              <p:cNvPr id="219" name="Rectangle 218"/>
              <p:cNvSpPr/>
              <p:nvPr/>
            </p:nvSpPr>
            <p:spPr>
              <a:xfrm>
                <a:off x="755576" y="2826625"/>
                <a:ext cx="700693" cy="700693"/>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nvGrpSpPr>
            <p:cNvPr id="184" name="Group 183"/>
            <p:cNvGrpSpPr/>
            <p:nvPr/>
          </p:nvGrpSpPr>
          <p:grpSpPr>
            <a:xfrm>
              <a:off x="4075681" y="3728026"/>
              <a:ext cx="700693" cy="792088"/>
              <a:chOff x="755576" y="1756803"/>
              <a:chExt cx="700693" cy="792088"/>
            </a:xfrm>
          </p:grpSpPr>
          <p:grpSp>
            <p:nvGrpSpPr>
              <p:cNvPr id="206" name="Group 205"/>
              <p:cNvGrpSpPr/>
              <p:nvPr/>
            </p:nvGrpSpPr>
            <p:grpSpPr>
              <a:xfrm>
                <a:off x="907900" y="1848198"/>
                <a:ext cx="396044" cy="609298"/>
                <a:chOff x="1151620" y="4843025"/>
                <a:chExt cx="936104" cy="1440160"/>
              </a:xfrm>
            </p:grpSpPr>
            <p:cxnSp>
              <p:nvCxnSpPr>
                <p:cNvPr id="211" name="Straight Connector 210"/>
                <p:cNvCxnSpPr>
                  <a:stCxn id="212" idx="2"/>
                  <a:endCxn id="215" idx="2"/>
                </p:cNvCxnSpPr>
                <p:nvPr/>
              </p:nvCxnSpPr>
              <p:spPr>
                <a:xfrm flipH="1">
                  <a:off x="1614749" y="5554107"/>
                  <a:ext cx="4923" cy="183215"/>
                </a:xfrm>
                <a:prstGeom prst="line">
                  <a:avLst/>
                </a:prstGeom>
                <a:noFill/>
                <a:ln w="9525" cap="flat" cmpd="sng" algn="ctr">
                  <a:solidFill>
                    <a:srgbClr val="4F81BD">
                      <a:shade val="95000"/>
                      <a:satMod val="105000"/>
                    </a:srgbClr>
                  </a:solidFill>
                  <a:prstDash val="solid"/>
                </a:ln>
                <a:effectLst/>
              </p:spPr>
            </p:cxnSp>
            <p:sp>
              <p:nvSpPr>
                <p:cNvPr id="212" name="Flowchart: Merge 211"/>
                <p:cNvSpPr/>
                <p:nvPr/>
              </p:nvSpPr>
              <p:spPr>
                <a:xfrm>
                  <a:off x="1151620" y="4941169"/>
                  <a:ext cx="936104" cy="612938"/>
                </a:xfrm>
                <a:prstGeom prst="flowChartMerge">
                  <a:avLst/>
                </a:prstGeom>
                <a:noFill/>
                <a:ln w="9525" cap="flat" cmpd="sng" algn="ctr">
                  <a:solidFill>
                    <a:srgbClr val="4F81BD">
                      <a:shade val="50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213" name="Straight Connector 212"/>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214" name="Straight Connector 213"/>
                <p:cNvCxnSpPr/>
                <p:nvPr/>
              </p:nvCxnSpPr>
              <p:spPr>
                <a:xfrm>
                  <a:off x="1619672" y="6031157"/>
                  <a:ext cx="0" cy="252028"/>
                </a:xfrm>
                <a:prstGeom prst="line">
                  <a:avLst/>
                </a:prstGeom>
                <a:noFill/>
                <a:ln w="9525" cap="flat" cmpd="sng" algn="ctr">
                  <a:solidFill>
                    <a:srgbClr val="4F81BD">
                      <a:shade val="95000"/>
                      <a:satMod val="105000"/>
                    </a:srgbClr>
                  </a:solidFill>
                  <a:prstDash val="solid"/>
                </a:ln>
                <a:effectLst/>
              </p:spPr>
            </p:cxnSp>
            <p:sp>
              <p:nvSpPr>
                <p:cNvPr id="215" name="Trapezoid 214"/>
                <p:cNvSpPr/>
                <p:nvPr/>
              </p:nvSpPr>
              <p:spPr>
                <a:xfrm rot="10800000">
                  <a:off x="1254709" y="5737322"/>
                  <a:ext cx="720080" cy="279899"/>
                </a:xfrm>
                <a:prstGeom prst="trapezoid">
                  <a:avLst>
                    <a:gd name="adj" fmla="val 50374"/>
                  </a:avLst>
                </a:prstGeom>
                <a:noFill/>
                <a:ln w="9525"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216" name="Straight Connector 215"/>
                <p:cNvCxnSpPr>
                  <a:stCxn id="212" idx="1"/>
                  <a:endCxn id="212" idx="3"/>
                </p:cNvCxnSpPr>
                <p:nvPr/>
              </p:nvCxnSpPr>
              <p:spPr>
                <a:xfrm>
                  <a:off x="1385646" y="5247638"/>
                  <a:ext cx="468052" cy="0"/>
                </a:xfrm>
                <a:prstGeom prst="line">
                  <a:avLst/>
                </a:prstGeom>
                <a:noFill/>
                <a:ln w="9525" cap="flat" cmpd="sng" algn="ctr">
                  <a:solidFill>
                    <a:srgbClr val="4F81BD">
                      <a:shade val="95000"/>
                      <a:satMod val="105000"/>
                    </a:srgbClr>
                  </a:solidFill>
                  <a:prstDash val="solid"/>
                </a:ln>
                <a:effectLst/>
              </p:spPr>
            </p:cxnSp>
          </p:grpSp>
          <p:grpSp>
            <p:nvGrpSpPr>
              <p:cNvPr id="207" name="Group 206"/>
              <p:cNvGrpSpPr/>
              <p:nvPr/>
            </p:nvGrpSpPr>
            <p:grpSpPr>
              <a:xfrm>
                <a:off x="755576" y="1756803"/>
                <a:ext cx="700693" cy="792088"/>
                <a:chOff x="594292" y="1561229"/>
                <a:chExt cx="1656184" cy="1872208"/>
              </a:xfrm>
            </p:grpSpPr>
            <p:sp>
              <p:nvSpPr>
                <p:cNvPr id="208" name="Rectangle 207"/>
                <p:cNvSpPr/>
                <p:nvPr/>
              </p:nvSpPr>
              <p:spPr>
                <a:xfrm>
                  <a:off x="594292" y="1669241"/>
                  <a:ext cx="1656184" cy="1656184"/>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09" name="Rectangle 208"/>
                <p:cNvSpPr/>
                <p:nvPr/>
              </p:nvSpPr>
              <p:spPr>
                <a:xfrm>
                  <a:off x="1314372" y="1561229"/>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10" name="Rectangle 209"/>
                <p:cNvSpPr/>
                <p:nvPr/>
              </p:nvSpPr>
              <p:spPr>
                <a:xfrm>
                  <a:off x="1314372" y="3217413"/>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grpSp>
          <p:nvGrpSpPr>
            <p:cNvPr id="185" name="Group 184"/>
            <p:cNvGrpSpPr/>
            <p:nvPr/>
          </p:nvGrpSpPr>
          <p:grpSpPr>
            <a:xfrm>
              <a:off x="4075681" y="4516257"/>
              <a:ext cx="700693" cy="792088"/>
              <a:chOff x="755576" y="1756803"/>
              <a:chExt cx="700693" cy="792088"/>
            </a:xfrm>
          </p:grpSpPr>
          <p:grpSp>
            <p:nvGrpSpPr>
              <p:cNvPr id="195" name="Group 194"/>
              <p:cNvGrpSpPr/>
              <p:nvPr/>
            </p:nvGrpSpPr>
            <p:grpSpPr>
              <a:xfrm>
                <a:off x="907900" y="1848198"/>
                <a:ext cx="396044" cy="609298"/>
                <a:chOff x="1151620" y="4843025"/>
                <a:chExt cx="936104" cy="1440160"/>
              </a:xfrm>
            </p:grpSpPr>
            <p:cxnSp>
              <p:nvCxnSpPr>
                <p:cNvPr id="200" name="Straight Connector 199"/>
                <p:cNvCxnSpPr>
                  <a:stCxn id="201" idx="2"/>
                  <a:endCxn id="204" idx="2"/>
                </p:cNvCxnSpPr>
                <p:nvPr/>
              </p:nvCxnSpPr>
              <p:spPr>
                <a:xfrm flipH="1">
                  <a:off x="1614749" y="5554107"/>
                  <a:ext cx="4923" cy="183215"/>
                </a:xfrm>
                <a:prstGeom prst="line">
                  <a:avLst/>
                </a:prstGeom>
                <a:noFill/>
                <a:ln w="9525" cap="flat" cmpd="sng" algn="ctr">
                  <a:solidFill>
                    <a:srgbClr val="4F81BD">
                      <a:shade val="95000"/>
                      <a:satMod val="105000"/>
                    </a:srgbClr>
                  </a:solidFill>
                  <a:prstDash val="solid"/>
                </a:ln>
                <a:effectLst/>
              </p:spPr>
            </p:cxnSp>
            <p:sp>
              <p:nvSpPr>
                <p:cNvPr id="201" name="Flowchart: Merge 200"/>
                <p:cNvSpPr/>
                <p:nvPr/>
              </p:nvSpPr>
              <p:spPr>
                <a:xfrm>
                  <a:off x="1151620" y="4941169"/>
                  <a:ext cx="936104" cy="612938"/>
                </a:xfrm>
                <a:prstGeom prst="flowChartMerge">
                  <a:avLst/>
                </a:prstGeom>
                <a:noFill/>
                <a:ln w="9525" cap="flat" cmpd="sng" algn="ctr">
                  <a:solidFill>
                    <a:srgbClr val="4F81BD">
                      <a:shade val="50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202" name="Straight Connector 201"/>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203" name="Straight Connector 202"/>
                <p:cNvCxnSpPr/>
                <p:nvPr/>
              </p:nvCxnSpPr>
              <p:spPr>
                <a:xfrm>
                  <a:off x="1619672" y="6031157"/>
                  <a:ext cx="0" cy="252028"/>
                </a:xfrm>
                <a:prstGeom prst="line">
                  <a:avLst/>
                </a:prstGeom>
                <a:noFill/>
                <a:ln w="9525" cap="flat" cmpd="sng" algn="ctr">
                  <a:solidFill>
                    <a:srgbClr val="4F81BD">
                      <a:shade val="95000"/>
                      <a:satMod val="105000"/>
                    </a:srgbClr>
                  </a:solidFill>
                  <a:prstDash val="solid"/>
                </a:ln>
                <a:effectLst/>
              </p:spPr>
            </p:cxnSp>
            <p:sp>
              <p:nvSpPr>
                <p:cNvPr id="204" name="Trapezoid 203"/>
                <p:cNvSpPr/>
                <p:nvPr/>
              </p:nvSpPr>
              <p:spPr>
                <a:xfrm rot="10800000">
                  <a:off x="1254709" y="5737322"/>
                  <a:ext cx="720080" cy="279899"/>
                </a:xfrm>
                <a:prstGeom prst="trapezoid">
                  <a:avLst>
                    <a:gd name="adj" fmla="val 50374"/>
                  </a:avLst>
                </a:prstGeom>
                <a:noFill/>
                <a:ln w="9525"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205" name="Straight Connector 204"/>
                <p:cNvCxnSpPr>
                  <a:stCxn id="201" idx="1"/>
                  <a:endCxn id="201" idx="3"/>
                </p:cNvCxnSpPr>
                <p:nvPr/>
              </p:nvCxnSpPr>
              <p:spPr>
                <a:xfrm>
                  <a:off x="1385646" y="5247638"/>
                  <a:ext cx="468052" cy="0"/>
                </a:xfrm>
                <a:prstGeom prst="line">
                  <a:avLst/>
                </a:prstGeom>
                <a:noFill/>
                <a:ln w="9525" cap="flat" cmpd="sng" algn="ctr">
                  <a:solidFill>
                    <a:srgbClr val="4F81BD">
                      <a:shade val="95000"/>
                      <a:satMod val="105000"/>
                    </a:srgbClr>
                  </a:solidFill>
                  <a:prstDash val="solid"/>
                </a:ln>
                <a:effectLst/>
              </p:spPr>
            </p:cxnSp>
          </p:grpSp>
          <p:grpSp>
            <p:nvGrpSpPr>
              <p:cNvPr id="196" name="Group 195"/>
              <p:cNvGrpSpPr/>
              <p:nvPr/>
            </p:nvGrpSpPr>
            <p:grpSpPr>
              <a:xfrm>
                <a:off x="755576" y="1756803"/>
                <a:ext cx="700693" cy="792088"/>
                <a:chOff x="594292" y="1561229"/>
                <a:chExt cx="1656184" cy="1872208"/>
              </a:xfrm>
            </p:grpSpPr>
            <p:sp>
              <p:nvSpPr>
                <p:cNvPr id="197" name="Rectangle 196"/>
                <p:cNvSpPr/>
                <p:nvPr/>
              </p:nvSpPr>
              <p:spPr>
                <a:xfrm>
                  <a:off x="594292" y="1669241"/>
                  <a:ext cx="1656184" cy="1656184"/>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98" name="Rectangle 197"/>
                <p:cNvSpPr/>
                <p:nvPr/>
              </p:nvSpPr>
              <p:spPr>
                <a:xfrm>
                  <a:off x="1314372" y="1561229"/>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99" name="Rectangle 198"/>
                <p:cNvSpPr/>
                <p:nvPr/>
              </p:nvSpPr>
              <p:spPr>
                <a:xfrm>
                  <a:off x="1314372" y="3217413"/>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grpSp>
          <p:nvGrpSpPr>
            <p:cNvPr id="186" name="Group 185"/>
            <p:cNvGrpSpPr/>
            <p:nvPr/>
          </p:nvGrpSpPr>
          <p:grpSpPr>
            <a:xfrm flipH="1">
              <a:off x="4039557" y="5305864"/>
              <a:ext cx="746390" cy="746390"/>
              <a:chOff x="755576" y="3864162"/>
              <a:chExt cx="746390" cy="746390"/>
            </a:xfrm>
          </p:grpSpPr>
          <p:grpSp>
            <p:nvGrpSpPr>
              <p:cNvPr id="187" name="Group 186"/>
              <p:cNvGrpSpPr/>
              <p:nvPr/>
            </p:nvGrpSpPr>
            <p:grpSpPr>
              <a:xfrm>
                <a:off x="907900" y="3955557"/>
                <a:ext cx="502671" cy="304649"/>
                <a:chOff x="1151620" y="4843025"/>
                <a:chExt cx="1188132" cy="720080"/>
              </a:xfrm>
            </p:grpSpPr>
            <p:sp>
              <p:nvSpPr>
                <p:cNvPr id="191" name="Flowchart: Merge 190"/>
                <p:cNvSpPr/>
                <p:nvPr/>
              </p:nvSpPr>
              <p:spPr>
                <a:xfrm>
                  <a:off x="1151620" y="4941169"/>
                  <a:ext cx="936104" cy="612938"/>
                </a:xfrm>
                <a:prstGeom prst="flowChartMerge">
                  <a:avLst/>
                </a:prstGeom>
                <a:noFill/>
                <a:ln w="9525" cap="flat" cmpd="sng" algn="ctr">
                  <a:solidFill>
                    <a:srgbClr val="4F81BD">
                      <a:shade val="50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192" name="Straight Connector 191"/>
                <p:cNvCxnSpPr>
                  <a:endCxn id="189" idx="2"/>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193" name="Straight Connector 192"/>
                <p:cNvCxnSpPr>
                  <a:endCxn id="188" idx="1"/>
                </p:cNvCxnSpPr>
                <p:nvPr/>
              </p:nvCxnSpPr>
              <p:spPr>
                <a:xfrm>
                  <a:off x="1614749" y="5563105"/>
                  <a:ext cx="725003" cy="0"/>
                </a:xfrm>
                <a:prstGeom prst="line">
                  <a:avLst/>
                </a:prstGeom>
                <a:noFill/>
                <a:ln w="9525" cap="flat" cmpd="sng" algn="ctr">
                  <a:solidFill>
                    <a:srgbClr val="4F81BD">
                      <a:shade val="95000"/>
                      <a:satMod val="105000"/>
                    </a:srgbClr>
                  </a:solidFill>
                  <a:prstDash val="solid"/>
                </a:ln>
                <a:effectLst/>
              </p:spPr>
            </p:cxnSp>
            <p:cxnSp>
              <p:nvCxnSpPr>
                <p:cNvPr id="194" name="Straight Connector 193"/>
                <p:cNvCxnSpPr>
                  <a:stCxn id="191" idx="1"/>
                  <a:endCxn id="191" idx="3"/>
                </p:cNvCxnSpPr>
                <p:nvPr/>
              </p:nvCxnSpPr>
              <p:spPr>
                <a:xfrm>
                  <a:off x="1385646" y="5247638"/>
                  <a:ext cx="468052" cy="0"/>
                </a:xfrm>
                <a:prstGeom prst="line">
                  <a:avLst/>
                </a:prstGeom>
                <a:noFill/>
                <a:ln w="9525" cap="flat" cmpd="sng" algn="ctr">
                  <a:solidFill>
                    <a:srgbClr val="4F81BD">
                      <a:shade val="95000"/>
                      <a:satMod val="105000"/>
                    </a:srgbClr>
                  </a:solidFill>
                  <a:prstDash val="solid"/>
                </a:ln>
                <a:effectLst/>
              </p:spPr>
            </p:cxnSp>
          </p:grpSp>
          <p:sp>
            <p:nvSpPr>
              <p:cNvPr id="188" name="Rectangle 187"/>
              <p:cNvSpPr/>
              <p:nvPr/>
            </p:nvSpPr>
            <p:spPr>
              <a:xfrm>
                <a:off x="1410571" y="4214509"/>
                <a:ext cx="91395" cy="91395"/>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89" name="Rectangle 188"/>
              <p:cNvSpPr/>
              <p:nvPr/>
            </p:nvSpPr>
            <p:spPr>
              <a:xfrm>
                <a:off x="1060225" y="3864162"/>
                <a:ext cx="91395" cy="91395"/>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90" name="Rectangle 189"/>
              <p:cNvSpPr/>
              <p:nvPr/>
            </p:nvSpPr>
            <p:spPr>
              <a:xfrm>
                <a:off x="755576" y="3909859"/>
                <a:ext cx="700693" cy="700693"/>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grpSp>
        <p:nvGrpSpPr>
          <p:cNvPr id="227" name="Group 226"/>
          <p:cNvGrpSpPr/>
          <p:nvPr/>
        </p:nvGrpSpPr>
        <p:grpSpPr>
          <a:xfrm>
            <a:off x="7208255" y="2920706"/>
            <a:ext cx="746390" cy="3143360"/>
            <a:chOff x="7208255" y="2920706"/>
            <a:chExt cx="746390" cy="3143360"/>
          </a:xfrm>
        </p:grpSpPr>
        <p:grpSp>
          <p:nvGrpSpPr>
            <p:cNvPr id="228" name="Group 227"/>
            <p:cNvGrpSpPr/>
            <p:nvPr/>
          </p:nvGrpSpPr>
          <p:grpSpPr>
            <a:xfrm>
              <a:off x="7244379" y="3739838"/>
              <a:ext cx="700693" cy="792088"/>
              <a:chOff x="755576" y="1756803"/>
              <a:chExt cx="700693" cy="792088"/>
            </a:xfrm>
          </p:grpSpPr>
          <p:grpSp>
            <p:nvGrpSpPr>
              <p:cNvPr id="262" name="Group 261"/>
              <p:cNvGrpSpPr/>
              <p:nvPr/>
            </p:nvGrpSpPr>
            <p:grpSpPr>
              <a:xfrm>
                <a:off x="907900" y="1848198"/>
                <a:ext cx="396044" cy="609298"/>
                <a:chOff x="1151620" y="4843025"/>
                <a:chExt cx="936104" cy="1440160"/>
              </a:xfrm>
            </p:grpSpPr>
            <p:cxnSp>
              <p:nvCxnSpPr>
                <p:cNvPr id="267" name="Straight Connector 266"/>
                <p:cNvCxnSpPr>
                  <a:stCxn id="268" idx="2"/>
                  <a:endCxn id="271" idx="2"/>
                </p:cNvCxnSpPr>
                <p:nvPr/>
              </p:nvCxnSpPr>
              <p:spPr>
                <a:xfrm flipH="1">
                  <a:off x="1614749" y="5554107"/>
                  <a:ext cx="4923" cy="183215"/>
                </a:xfrm>
                <a:prstGeom prst="line">
                  <a:avLst/>
                </a:prstGeom>
                <a:noFill/>
                <a:ln w="9525" cap="flat" cmpd="sng" algn="ctr">
                  <a:solidFill>
                    <a:srgbClr val="4F81BD">
                      <a:shade val="95000"/>
                      <a:satMod val="105000"/>
                    </a:srgbClr>
                  </a:solidFill>
                  <a:prstDash val="solid"/>
                </a:ln>
                <a:effectLst/>
              </p:spPr>
            </p:cxnSp>
            <p:sp>
              <p:nvSpPr>
                <p:cNvPr id="268" name="Flowchart: Merge 267"/>
                <p:cNvSpPr/>
                <p:nvPr/>
              </p:nvSpPr>
              <p:spPr>
                <a:xfrm>
                  <a:off x="1151620" y="4941169"/>
                  <a:ext cx="936104" cy="612938"/>
                </a:xfrm>
                <a:prstGeom prst="flowChartMerge">
                  <a:avLst/>
                </a:prstGeom>
                <a:noFill/>
                <a:ln w="9525" cap="flat" cmpd="sng" algn="ctr">
                  <a:solidFill>
                    <a:srgbClr val="4F81BD">
                      <a:shade val="50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269" name="Straight Connector 268"/>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270" name="Straight Connector 269"/>
                <p:cNvCxnSpPr/>
                <p:nvPr/>
              </p:nvCxnSpPr>
              <p:spPr>
                <a:xfrm>
                  <a:off x="1619672" y="6031157"/>
                  <a:ext cx="0" cy="252028"/>
                </a:xfrm>
                <a:prstGeom prst="line">
                  <a:avLst/>
                </a:prstGeom>
                <a:noFill/>
                <a:ln w="9525" cap="flat" cmpd="sng" algn="ctr">
                  <a:solidFill>
                    <a:srgbClr val="4F81BD">
                      <a:shade val="95000"/>
                      <a:satMod val="105000"/>
                    </a:srgbClr>
                  </a:solidFill>
                  <a:prstDash val="solid"/>
                </a:ln>
                <a:effectLst/>
              </p:spPr>
            </p:cxnSp>
            <p:sp>
              <p:nvSpPr>
                <p:cNvPr id="271" name="Trapezoid 270"/>
                <p:cNvSpPr/>
                <p:nvPr/>
              </p:nvSpPr>
              <p:spPr>
                <a:xfrm rot="10800000">
                  <a:off x="1254709" y="5737322"/>
                  <a:ext cx="720080" cy="279899"/>
                </a:xfrm>
                <a:prstGeom prst="trapezoid">
                  <a:avLst>
                    <a:gd name="adj" fmla="val 50374"/>
                  </a:avLst>
                </a:prstGeom>
                <a:noFill/>
                <a:ln w="9525"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272" name="Straight Connector 271"/>
                <p:cNvCxnSpPr>
                  <a:stCxn id="268" idx="1"/>
                  <a:endCxn id="268" idx="3"/>
                </p:cNvCxnSpPr>
                <p:nvPr/>
              </p:nvCxnSpPr>
              <p:spPr>
                <a:xfrm>
                  <a:off x="1385646" y="5247638"/>
                  <a:ext cx="468052" cy="0"/>
                </a:xfrm>
                <a:prstGeom prst="line">
                  <a:avLst/>
                </a:prstGeom>
                <a:noFill/>
                <a:ln w="9525" cap="flat" cmpd="sng" algn="ctr">
                  <a:solidFill>
                    <a:srgbClr val="4F81BD">
                      <a:shade val="95000"/>
                      <a:satMod val="105000"/>
                    </a:srgbClr>
                  </a:solidFill>
                  <a:prstDash val="solid"/>
                </a:ln>
                <a:effectLst/>
              </p:spPr>
            </p:cxnSp>
          </p:grpSp>
          <p:grpSp>
            <p:nvGrpSpPr>
              <p:cNvPr id="263" name="Group 262"/>
              <p:cNvGrpSpPr/>
              <p:nvPr/>
            </p:nvGrpSpPr>
            <p:grpSpPr>
              <a:xfrm>
                <a:off x="755576" y="1756803"/>
                <a:ext cx="700693" cy="792088"/>
                <a:chOff x="594292" y="1561229"/>
                <a:chExt cx="1656184" cy="1872208"/>
              </a:xfrm>
            </p:grpSpPr>
            <p:sp>
              <p:nvSpPr>
                <p:cNvPr id="264" name="Rectangle 263"/>
                <p:cNvSpPr/>
                <p:nvPr/>
              </p:nvSpPr>
              <p:spPr>
                <a:xfrm>
                  <a:off x="594292" y="1669241"/>
                  <a:ext cx="1656184" cy="1656184"/>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65" name="Rectangle 264"/>
                <p:cNvSpPr/>
                <p:nvPr/>
              </p:nvSpPr>
              <p:spPr>
                <a:xfrm>
                  <a:off x="1314372" y="1561229"/>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66" name="Rectangle 265"/>
                <p:cNvSpPr/>
                <p:nvPr/>
              </p:nvSpPr>
              <p:spPr>
                <a:xfrm>
                  <a:off x="1314372" y="3217413"/>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grpSp>
          <p:nvGrpSpPr>
            <p:cNvPr id="229" name="Group 228"/>
            <p:cNvGrpSpPr/>
            <p:nvPr/>
          </p:nvGrpSpPr>
          <p:grpSpPr>
            <a:xfrm>
              <a:off x="7244379" y="4528069"/>
              <a:ext cx="700693" cy="792088"/>
              <a:chOff x="755576" y="1756803"/>
              <a:chExt cx="700693" cy="792088"/>
            </a:xfrm>
          </p:grpSpPr>
          <p:grpSp>
            <p:nvGrpSpPr>
              <p:cNvPr id="251" name="Group 250"/>
              <p:cNvGrpSpPr/>
              <p:nvPr/>
            </p:nvGrpSpPr>
            <p:grpSpPr>
              <a:xfrm>
                <a:off x="907900" y="1848198"/>
                <a:ext cx="396044" cy="609298"/>
                <a:chOff x="1151620" y="4843025"/>
                <a:chExt cx="936104" cy="1440160"/>
              </a:xfrm>
            </p:grpSpPr>
            <p:cxnSp>
              <p:nvCxnSpPr>
                <p:cNvPr id="256" name="Straight Connector 255"/>
                <p:cNvCxnSpPr>
                  <a:stCxn id="257" idx="2"/>
                  <a:endCxn id="260" idx="2"/>
                </p:cNvCxnSpPr>
                <p:nvPr/>
              </p:nvCxnSpPr>
              <p:spPr>
                <a:xfrm flipH="1">
                  <a:off x="1614749" y="5554107"/>
                  <a:ext cx="4923" cy="183215"/>
                </a:xfrm>
                <a:prstGeom prst="line">
                  <a:avLst/>
                </a:prstGeom>
                <a:noFill/>
                <a:ln w="9525" cap="flat" cmpd="sng" algn="ctr">
                  <a:solidFill>
                    <a:srgbClr val="4F81BD">
                      <a:shade val="95000"/>
                      <a:satMod val="105000"/>
                    </a:srgbClr>
                  </a:solidFill>
                  <a:prstDash val="solid"/>
                </a:ln>
                <a:effectLst/>
              </p:spPr>
            </p:cxnSp>
            <p:sp>
              <p:nvSpPr>
                <p:cNvPr id="257" name="Flowchart: Merge 256"/>
                <p:cNvSpPr/>
                <p:nvPr/>
              </p:nvSpPr>
              <p:spPr>
                <a:xfrm>
                  <a:off x="1151620" y="4941169"/>
                  <a:ext cx="936104" cy="612938"/>
                </a:xfrm>
                <a:prstGeom prst="flowChartMerge">
                  <a:avLst/>
                </a:prstGeom>
                <a:noFill/>
                <a:ln w="9525" cap="flat" cmpd="sng" algn="ctr">
                  <a:solidFill>
                    <a:srgbClr val="4F81BD">
                      <a:shade val="50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258" name="Straight Connector 257"/>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259" name="Straight Connector 258"/>
                <p:cNvCxnSpPr/>
                <p:nvPr/>
              </p:nvCxnSpPr>
              <p:spPr>
                <a:xfrm>
                  <a:off x="1619672" y="6031157"/>
                  <a:ext cx="0" cy="252028"/>
                </a:xfrm>
                <a:prstGeom prst="line">
                  <a:avLst/>
                </a:prstGeom>
                <a:noFill/>
                <a:ln w="9525" cap="flat" cmpd="sng" algn="ctr">
                  <a:solidFill>
                    <a:srgbClr val="4F81BD">
                      <a:shade val="95000"/>
                      <a:satMod val="105000"/>
                    </a:srgbClr>
                  </a:solidFill>
                  <a:prstDash val="solid"/>
                </a:ln>
                <a:effectLst/>
              </p:spPr>
            </p:cxnSp>
            <p:sp>
              <p:nvSpPr>
                <p:cNvPr id="260" name="Trapezoid 259"/>
                <p:cNvSpPr/>
                <p:nvPr/>
              </p:nvSpPr>
              <p:spPr>
                <a:xfrm rot="10800000">
                  <a:off x="1254709" y="5737322"/>
                  <a:ext cx="720080" cy="279899"/>
                </a:xfrm>
                <a:prstGeom prst="trapezoid">
                  <a:avLst>
                    <a:gd name="adj" fmla="val 50374"/>
                  </a:avLst>
                </a:prstGeom>
                <a:noFill/>
                <a:ln w="9525"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261" name="Straight Connector 260"/>
                <p:cNvCxnSpPr>
                  <a:stCxn id="257" idx="1"/>
                  <a:endCxn id="257" idx="3"/>
                </p:cNvCxnSpPr>
                <p:nvPr/>
              </p:nvCxnSpPr>
              <p:spPr>
                <a:xfrm>
                  <a:off x="1385646" y="5247638"/>
                  <a:ext cx="468052" cy="0"/>
                </a:xfrm>
                <a:prstGeom prst="line">
                  <a:avLst/>
                </a:prstGeom>
                <a:noFill/>
                <a:ln w="9525" cap="flat" cmpd="sng" algn="ctr">
                  <a:solidFill>
                    <a:srgbClr val="4F81BD">
                      <a:shade val="95000"/>
                      <a:satMod val="105000"/>
                    </a:srgbClr>
                  </a:solidFill>
                  <a:prstDash val="solid"/>
                </a:ln>
                <a:effectLst/>
              </p:spPr>
            </p:cxnSp>
          </p:grpSp>
          <p:grpSp>
            <p:nvGrpSpPr>
              <p:cNvPr id="252" name="Group 251"/>
              <p:cNvGrpSpPr/>
              <p:nvPr/>
            </p:nvGrpSpPr>
            <p:grpSpPr>
              <a:xfrm>
                <a:off x="755576" y="1756803"/>
                <a:ext cx="700693" cy="792088"/>
                <a:chOff x="594292" y="1561229"/>
                <a:chExt cx="1656184" cy="1872208"/>
              </a:xfrm>
            </p:grpSpPr>
            <p:sp>
              <p:nvSpPr>
                <p:cNvPr id="253" name="Rectangle 252"/>
                <p:cNvSpPr/>
                <p:nvPr/>
              </p:nvSpPr>
              <p:spPr>
                <a:xfrm>
                  <a:off x="594292" y="1669241"/>
                  <a:ext cx="1656184" cy="1656184"/>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54" name="Rectangle 253"/>
                <p:cNvSpPr/>
                <p:nvPr/>
              </p:nvSpPr>
              <p:spPr>
                <a:xfrm>
                  <a:off x="1314372" y="1561229"/>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55" name="Rectangle 254"/>
                <p:cNvSpPr/>
                <p:nvPr/>
              </p:nvSpPr>
              <p:spPr>
                <a:xfrm>
                  <a:off x="1314372" y="3217413"/>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grpSp>
          <p:nvGrpSpPr>
            <p:cNvPr id="230" name="Group 229"/>
            <p:cNvGrpSpPr/>
            <p:nvPr/>
          </p:nvGrpSpPr>
          <p:grpSpPr>
            <a:xfrm flipH="1">
              <a:off x="7208255" y="5317676"/>
              <a:ext cx="746390" cy="746390"/>
              <a:chOff x="755576" y="3864162"/>
              <a:chExt cx="746390" cy="746390"/>
            </a:xfrm>
          </p:grpSpPr>
          <p:grpSp>
            <p:nvGrpSpPr>
              <p:cNvPr id="243" name="Group 242"/>
              <p:cNvGrpSpPr/>
              <p:nvPr/>
            </p:nvGrpSpPr>
            <p:grpSpPr>
              <a:xfrm>
                <a:off x="907900" y="3955557"/>
                <a:ext cx="502671" cy="304649"/>
                <a:chOff x="1151620" y="4843025"/>
                <a:chExt cx="1188132" cy="720080"/>
              </a:xfrm>
            </p:grpSpPr>
            <p:sp>
              <p:nvSpPr>
                <p:cNvPr id="247" name="Flowchart: Merge 246"/>
                <p:cNvSpPr/>
                <p:nvPr/>
              </p:nvSpPr>
              <p:spPr>
                <a:xfrm>
                  <a:off x="1151620" y="4941169"/>
                  <a:ext cx="936104" cy="612938"/>
                </a:xfrm>
                <a:prstGeom prst="flowChartMerge">
                  <a:avLst/>
                </a:prstGeom>
                <a:noFill/>
                <a:ln w="9525" cap="flat" cmpd="sng" algn="ctr">
                  <a:solidFill>
                    <a:srgbClr val="4F81BD">
                      <a:shade val="50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248" name="Straight Connector 247"/>
                <p:cNvCxnSpPr>
                  <a:endCxn id="245" idx="2"/>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249" name="Straight Connector 248"/>
                <p:cNvCxnSpPr>
                  <a:endCxn id="244" idx="1"/>
                </p:cNvCxnSpPr>
                <p:nvPr/>
              </p:nvCxnSpPr>
              <p:spPr>
                <a:xfrm>
                  <a:off x="1614749" y="5563105"/>
                  <a:ext cx="725003" cy="0"/>
                </a:xfrm>
                <a:prstGeom prst="line">
                  <a:avLst/>
                </a:prstGeom>
                <a:noFill/>
                <a:ln w="9525" cap="flat" cmpd="sng" algn="ctr">
                  <a:solidFill>
                    <a:srgbClr val="4F81BD">
                      <a:shade val="95000"/>
                      <a:satMod val="105000"/>
                    </a:srgbClr>
                  </a:solidFill>
                  <a:prstDash val="solid"/>
                </a:ln>
                <a:effectLst/>
              </p:spPr>
            </p:cxnSp>
            <p:cxnSp>
              <p:nvCxnSpPr>
                <p:cNvPr id="250" name="Straight Connector 249"/>
                <p:cNvCxnSpPr>
                  <a:stCxn id="247" idx="1"/>
                  <a:endCxn id="247" idx="3"/>
                </p:cNvCxnSpPr>
                <p:nvPr/>
              </p:nvCxnSpPr>
              <p:spPr>
                <a:xfrm>
                  <a:off x="1385646" y="5247638"/>
                  <a:ext cx="468052" cy="0"/>
                </a:xfrm>
                <a:prstGeom prst="line">
                  <a:avLst/>
                </a:prstGeom>
                <a:noFill/>
                <a:ln w="9525" cap="flat" cmpd="sng" algn="ctr">
                  <a:solidFill>
                    <a:srgbClr val="4F81BD">
                      <a:shade val="95000"/>
                      <a:satMod val="105000"/>
                    </a:srgbClr>
                  </a:solidFill>
                  <a:prstDash val="solid"/>
                </a:ln>
                <a:effectLst/>
              </p:spPr>
            </p:cxnSp>
          </p:grpSp>
          <p:sp>
            <p:nvSpPr>
              <p:cNvPr id="244" name="Rectangle 243"/>
              <p:cNvSpPr/>
              <p:nvPr/>
            </p:nvSpPr>
            <p:spPr>
              <a:xfrm>
                <a:off x="1410571" y="4214509"/>
                <a:ext cx="91395" cy="91395"/>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45" name="Rectangle 244"/>
              <p:cNvSpPr/>
              <p:nvPr/>
            </p:nvSpPr>
            <p:spPr>
              <a:xfrm>
                <a:off x="1060225" y="3864162"/>
                <a:ext cx="91395" cy="91395"/>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46" name="Rectangle 245"/>
              <p:cNvSpPr/>
              <p:nvPr/>
            </p:nvSpPr>
            <p:spPr>
              <a:xfrm>
                <a:off x="755576" y="3909859"/>
                <a:ext cx="700693" cy="700693"/>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nvGrpSpPr>
            <p:cNvPr id="231" name="Group 230"/>
            <p:cNvGrpSpPr/>
            <p:nvPr/>
          </p:nvGrpSpPr>
          <p:grpSpPr>
            <a:xfrm>
              <a:off x="7244379" y="2920706"/>
              <a:ext cx="700693" cy="792088"/>
              <a:chOff x="755576" y="1756803"/>
              <a:chExt cx="700693" cy="792088"/>
            </a:xfrm>
          </p:grpSpPr>
          <p:grpSp>
            <p:nvGrpSpPr>
              <p:cNvPr id="232" name="Group 231"/>
              <p:cNvGrpSpPr/>
              <p:nvPr/>
            </p:nvGrpSpPr>
            <p:grpSpPr>
              <a:xfrm>
                <a:off x="907900" y="1848198"/>
                <a:ext cx="396044" cy="609298"/>
                <a:chOff x="1151620" y="4843025"/>
                <a:chExt cx="936104" cy="1440160"/>
              </a:xfrm>
            </p:grpSpPr>
            <p:cxnSp>
              <p:nvCxnSpPr>
                <p:cNvPr id="237" name="Straight Connector 236"/>
                <p:cNvCxnSpPr>
                  <a:stCxn id="238" idx="2"/>
                  <a:endCxn id="241" idx="2"/>
                </p:cNvCxnSpPr>
                <p:nvPr/>
              </p:nvCxnSpPr>
              <p:spPr>
                <a:xfrm flipH="1">
                  <a:off x="1614749" y="5554107"/>
                  <a:ext cx="4923" cy="183215"/>
                </a:xfrm>
                <a:prstGeom prst="line">
                  <a:avLst/>
                </a:prstGeom>
                <a:noFill/>
                <a:ln w="9525" cap="flat" cmpd="sng" algn="ctr">
                  <a:solidFill>
                    <a:srgbClr val="4F81BD">
                      <a:shade val="95000"/>
                      <a:satMod val="105000"/>
                    </a:srgbClr>
                  </a:solidFill>
                  <a:prstDash val="solid"/>
                </a:ln>
                <a:effectLst/>
              </p:spPr>
            </p:cxnSp>
            <p:sp>
              <p:nvSpPr>
                <p:cNvPr id="238" name="Flowchart: Merge 237"/>
                <p:cNvSpPr/>
                <p:nvPr/>
              </p:nvSpPr>
              <p:spPr>
                <a:xfrm>
                  <a:off x="1151620" y="4941169"/>
                  <a:ext cx="936104" cy="612938"/>
                </a:xfrm>
                <a:prstGeom prst="flowChartMerge">
                  <a:avLst/>
                </a:prstGeom>
                <a:noFill/>
                <a:ln w="9525" cap="flat" cmpd="sng" algn="ctr">
                  <a:solidFill>
                    <a:srgbClr val="4F81BD">
                      <a:shade val="50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239" name="Straight Connector 238"/>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240" name="Straight Connector 239"/>
                <p:cNvCxnSpPr/>
                <p:nvPr/>
              </p:nvCxnSpPr>
              <p:spPr>
                <a:xfrm>
                  <a:off x="1619672" y="6031157"/>
                  <a:ext cx="0" cy="252028"/>
                </a:xfrm>
                <a:prstGeom prst="line">
                  <a:avLst/>
                </a:prstGeom>
                <a:noFill/>
                <a:ln w="9525" cap="flat" cmpd="sng" algn="ctr">
                  <a:solidFill>
                    <a:srgbClr val="4F81BD">
                      <a:shade val="95000"/>
                      <a:satMod val="105000"/>
                    </a:srgbClr>
                  </a:solidFill>
                  <a:prstDash val="solid"/>
                </a:ln>
                <a:effectLst/>
              </p:spPr>
            </p:cxnSp>
            <p:sp>
              <p:nvSpPr>
                <p:cNvPr id="241" name="Trapezoid 240"/>
                <p:cNvSpPr/>
                <p:nvPr/>
              </p:nvSpPr>
              <p:spPr>
                <a:xfrm rot="10800000">
                  <a:off x="1254709" y="5737322"/>
                  <a:ext cx="720080" cy="279899"/>
                </a:xfrm>
                <a:prstGeom prst="trapezoid">
                  <a:avLst>
                    <a:gd name="adj" fmla="val 50374"/>
                  </a:avLst>
                </a:prstGeom>
                <a:noFill/>
                <a:ln w="9525"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242" name="Straight Connector 241"/>
                <p:cNvCxnSpPr>
                  <a:stCxn id="238" idx="1"/>
                  <a:endCxn id="238" idx="3"/>
                </p:cNvCxnSpPr>
                <p:nvPr/>
              </p:nvCxnSpPr>
              <p:spPr>
                <a:xfrm>
                  <a:off x="1385646" y="5247638"/>
                  <a:ext cx="468052" cy="0"/>
                </a:xfrm>
                <a:prstGeom prst="line">
                  <a:avLst/>
                </a:prstGeom>
                <a:noFill/>
                <a:ln w="9525" cap="flat" cmpd="sng" algn="ctr">
                  <a:solidFill>
                    <a:srgbClr val="4F81BD">
                      <a:shade val="95000"/>
                      <a:satMod val="105000"/>
                    </a:srgbClr>
                  </a:solidFill>
                  <a:prstDash val="solid"/>
                </a:ln>
                <a:effectLst/>
              </p:spPr>
            </p:cxnSp>
          </p:grpSp>
          <p:grpSp>
            <p:nvGrpSpPr>
              <p:cNvPr id="233" name="Group 232"/>
              <p:cNvGrpSpPr/>
              <p:nvPr/>
            </p:nvGrpSpPr>
            <p:grpSpPr>
              <a:xfrm>
                <a:off x="755576" y="1756803"/>
                <a:ext cx="700693" cy="792088"/>
                <a:chOff x="594292" y="1561229"/>
                <a:chExt cx="1656184" cy="1872208"/>
              </a:xfrm>
            </p:grpSpPr>
            <p:sp>
              <p:nvSpPr>
                <p:cNvPr id="234" name="Rectangle 233"/>
                <p:cNvSpPr/>
                <p:nvPr/>
              </p:nvSpPr>
              <p:spPr>
                <a:xfrm>
                  <a:off x="594292" y="1669241"/>
                  <a:ext cx="1656184" cy="1656184"/>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35" name="Rectangle 234"/>
                <p:cNvSpPr/>
                <p:nvPr/>
              </p:nvSpPr>
              <p:spPr>
                <a:xfrm>
                  <a:off x="1314372" y="1561229"/>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36" name="Rectangle 235"/>
                <p:cNvSpPr/>
                <p:nvPr/>
              </p:nvSpPr>
              <p:spPr>
                <a:xfrm>
                  <a:off x="1314372" y="3217413"/>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grpSp>
      <p:grpSp>
        <p:nvGrpSpPr>
          <p:cNvPr id="273" name="Group 272"/>
          <p:cNvGrpSpPr/>
          <p:nvPr/>
        </p:nvGrpSpPr>
        <p:grpSpPr>
          <a:xfrm>
            <a:off x="7248394" y="2165843"/>
            <a:ext cx="1511945" cy="2343277"/>
            <a:chOff x="7248394" y="2165843"/>
            <a:chExt cx="1511945" cy="2343277"/>
          </a:xfrm>
        </p:grpSpPr>
        <p:grpSp>
          <p:nvGrpSpPr>
            <p:cNvPr id="274" name="Group 273"/>
            <p:cNvGrpSpPr/>
            <p:nvPr/>
          </p:nvGrpSpPr>
          <p:grpSpPr>
            <a:xfrm flipH="1">
              <a:off x="7999179" y="2165843"/>
              <a:ext cx="746390" cy="746390"/>
              <a:chOff x="755576" y="2826625"/>
              <a:chExt cx="746390" cy="746390"/>
            </a:xfrm>
          </p:grpSpPr>
          <p:grpSp>
            <p:nvGrpSpPr>
              <p:cNvPr id="310" name="Group 309"/>
              <p:cNvGrpSpPr/>
              <p:nvPr/>
            </p:nvGrpSpPr>
            <p:grpSpPr>
              <a:xfrm>
                <a:off x="951514" y="2872323"/>
                <a:ext cx="459056" cy="609298"/>
                <a:chOff x="1254709" y="4843025"/>
                <a:chExt cx="1085043" cy="1440160"/>
              </a:xfrm>
            </p:grpSpPr>
            <p:cxnSp>
              <p:nvCxnSpPr>
                <p:cNvPr id="315" name="Straight Connector 314"/>
                <p:cNvCxnSpPr>
                  <a:endCxn id="319" idx="2"/>
                </p:cNvCxnSpPr>
                <p:nvPr/>
              </p:nvCxnSpPr>
              <p:spPr>
                <a:xfrm flipH="1">
                  <a:off x="1614749" y="5554107"/>
                  <a:ext cx="4923" cy="183215"/>
                </a:xfrm>
                <a:prstGeom prst="line">
                  <a:avLst/>
                </a:prstGeom>
                <a:noFill/>
                <a:ln w="9525" cap="flat" cmpd="sng" algn="ctr">
                  <a:solidFill>
                    <a:srgbClr val="4F81BD">
                      <a:shade val="95000"/>
                      <a:satMod val="105000"/>
                    </a:srgbClr>
                  </a:solidFill>
                  <a:prstDash val="solid"/>
                </a:ln>
                <a:effectLst/>
              </p:spPr>
            </p:cxnSp>
            <p:cxnSp>
              <p:nvCxnSpPr>
                <p:cNvPr id="316" name="Straight Connector 315"/>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317" name="Straight Connector 316"/>
                <p:cNvCxnSpPr>
                  <a:endCxn id="313" idx="1"/>
                </p:cNvCxnSpPr>
                <p:nvPr/>
              </p:nvCxnSpPr>
              <p:spPr>
                <a:xfrm>
                  <a:off x="1614749" y="5563105"/>
                  <a:ext cx="725003" cy="0"/>
                </a:xfrm>
                <a:prstGeom prst="line">
                  <a:avLst/>
                </a:prstGeom>
                <a:noFill/>
                <a:ln w="9525" cap="flat" cmpd="sng" algn="ctr">
                  <a:solidFill>
                    <a:srgbClr val="4F81BD">
                      <a:shade val="95000"/>
                      <a:satMod val="105000"/>
                    </a:srgbClr>
                  </a:solidFill>
                  <a:prstDash val="solid"/>
                </a:ln>
                <a:effectLst/>
              </p:spPr>
            </p:cxnSp>
            <p:cxnSp>
              <p:nvCxnSpPr>
                <p:cNvPr id="318" name="Straight Connector 317"/>
                <p:cNvCxnSpPr>
                  <a:endCxn id="314" idx="0"/>
                </p:cNvCxnSpPr>
                <p:nvPr/>
              </p:nvCxnSpPr>
              <p:spPr>
                <a:xfrm>
                  <a:off x="1619672" y="6031157"/>
                  <a:ext cx="0" cy="252028"/>
                </a:xfrm>
                <a:prstGeom prst="line">
                  <a:avLst/>
                </a:prstGeom>
                <a:noFill/>
                <a:ln w="9525" cap="flat" cmpd="sng" algn="ctr">
                  <a:solidFill>
                    <a:srgbClr val="4F81BD">
                      <a:shade val="95000"/>
                      <a:satMod val="105000"/>
                    </a:srgbClr>
                  </a:solidFill>
                  <a:prstDash val="solid"/>
                </a:ln>
                <a:effectLst/>
              </p:spPr>
            </p:cxnSp>
            <p:sp>
              <p:nvSpPr>
                <p:cNvPr id="319" name="Trapezoid 318"/>
                <p:cNvSpPr/>
                <p:nvPr/>
              </p:nvSpPr>
              <p:spPr>
                <a:xfrm rot="10800000">
                  <a:off x="1254709" y="5737322"/>
                  <a:ext cx="720080" cy="279899"/>
                </a:xfrm>
                <a:prstGeom prst="trapezoid">
                  <a:avLst>
                    <a:gd name="adj" fmla="val 50374"/>
                  </a:avLst>
                </a:prstGeom>
                <a:noFill/>
                <a:ln w="9525"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nvGrpSpPr>
              <p:cNvPr id="311" name="Group 310"/>
              <p:cNvGrpSpPr/>
              <p:nvPr/>
            </p:nvGrpSpPr>
            <p:grpSpPr>
              <a:xfrm>
                <a:off x="1060225" y="3131274"/>
                <a:ext cx="441741" cy="441741"/>
                <a:chOff x="1314372" y="2389321"/>
                <a:chExt cx="1044116" cy="1044116"/>
              </a:xfrm>
            </p:grpSpPr>
            <p:sp>
              <p:nvSpPr>
                <p:cNvPr id="313" name="Rectangle 312"/>
                <p:cNvSpPr/>
                <p:nvPr/>
              </p:nvSpPr>
              <p:spPr>
                <a:xfrm>
                  <a:off x="2142464" y="2389321"/>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14" name="Rectangle 313"/>
                <p:cNvSpPr/>
                <p:nvPr/>
              </p:nvSpPr>
              <p:spPr>
                <a:xfrm>
                  <a:off x="1314372" y="3217413"/>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sp>
            <p:nvSpPr>
              <p:cNvPr id="312" name="Rectangle 311"/>
              <p:cNvSpPr/>
              <p:nvPr/>
            </p:nvSpPr>
            <p:spPr>
              <a:xfrm>
                <a:off x="755576" y="2826625"/>
                <a:ext cx="700693" cy="700693"/>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nvGrpSpPr>
            <p:cNvPr id="275" name="Group 274"/>
            <p:cNvGrpSpPr/>
            <p:nvPr/>
          </p:nvGrpSpPr>
          <p:grpSpPr>
            <a:xfrm>
              <a:off x="7248394" y="2165843"/>
              <a:ext cx="746390" cy="746390"/>
              <a:chOff x="755576" y="2826625"/>
              <a:chExt cx="746390" cy="746390"/>
            </a:xfrm>
          </p:grpSpPr>
          <p:grpSp>
            <p:nvGrpSpPr>
              <p:cNvPr id="300" name="Group 299"/>
              <p:cNvGrpSpPr/>
              <p:nvPr/>
            </p:nvGrpSpPr>
            <p:grpSpPr>
              <a:xfrm>
                <a:off x="951514" y="2872323"/>
                <a:ext cx="459056" cy="609298"/>
                <a:chOff x="1254709" y="4843025"/>
                <a:chExt cx="1085043" cy="1440160"/>
              </a:xfrm>
            </p:grpSpPr>
            <p:cxnSp>
              <p:nvCxnSpPr>
                <p:cNvPr id="305" name="Straight Connector 304"/>
                <p:cNvCxnSpPr>
                  <a:endCxn id="309" idx="2"/>
                </p:cNvCxnSpPr>
                <p:nvPr/>
              </p:nvCxnSpPr>
              <p:spPr>
                <a:xfrm flipH="1">
                  <a:off x="1614749" y="5554107"/>
                  <a:ext cx="4923" cy="183215"/>
                </a:xfrm>
                <a:prstGeom prst="line">
                  <a:avLst/>
                </a:prstGeom>
                <a:noFill/>
                <a:ln w="9525" cap="flat" cmpd="sng" algn="ctr">
                  <a:solidFill>
                    <a:srgbClr val="4F81BD">
                      <a:shade val="95000"/>
                      <a:satMod val="105000"/>
                    </a:srgbClr>
                  </a:solidFill>
                  <a:prstDash val="solid"/>
                </a:ln>
                <a:effectLst/>
              </p:spPr>
            </p:cxnSp>
            <p:cxnSp>
              <p:nvCxnSpPr>
                <p:cNvPr id="306" name="Straight Connector 305"/>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307" name="Straight Connector 306"/>
                <p:cNvCxnSpPr>
                  <a:endCxn id="303" idx="1"/>
                </p:cNvCxnSpPr>
                <p:nvPr/>
              </p:nvCxnSpPr>
              <p:spPr>
                <a:xfrm>
                  <a:off x="1614749" y="5563105"/>
                  <a:ext cx="725003" cy="0"/>
                </a:xfrm>
                <a:prstGeom prst="line">
                  <a:avLst/>
                </a:prstGeom>
                <a:noFill/>
                <a:ln w="9525" cap="flat" cmpd="sng" algn="ctr">
                  <a:solidFill>
                    <a:srgbClr val="4F81BD">
                      <a:shade val="95000"/>
                      <a:satMod val="105000"/>
                    </a:srgbClr>
                  </a:solidFill>
                  <a:prstDash val="solid"/>
                </a:ln>
                <a:effectLst/>
              </p:spPr>
            </p:cxnSp>
            <p:cxnSp>
              <p:nvCxnSpPr>
                <p:cNvPr id="308" name="Straight Connector 307"/>
                <p:cNvCxnSpPr>
                  <a:endCxn id="304" idx="0"/>
                </p:cNvCxnSpPr>
                <p:nvPr/>
              </p:nvCxnSpPr>
              <p:spPr>
                <a:xfrm>
                  <a:off x="1619672" y="6031157"/>
                  <a:ext cx="0" cy="252028"/>
                </a:xfrm>
                <a:prstGeom prst="line">
                  <a:avLst/>
                </a:prstGeom>
                <a:noFill/>
                <a:ln w="9525" cap="flat" cmpd="sng" algn="ctr">
                  <a:solidFill>
                    <a:srgbClr val="4F81BD">
                      <a:shade val="95000"/>
                      <a:satMod val="105000"/>
                    </a:srgbClr>
                  </a:solidFill>
                  <a:prstDash val="solid"/>
                </a:ln>
                <a:effectLst/>
              </p:spPr>
            </p:cxnSp>
            <p:sp>
              <p:nvSpPr>
                <p:cNvPr id="309" name="Trapezoid 308"/>
                <p:cNvSpPr/>
                <p:nvPr/>
              </p:nvSpPr>
              <p:spPr>
                <a:xfrm rot="10800000">
                  <a:off x="1254709" y="5737322"/>
                  <a:ext cx="720080" cy="279899"/>
                </a:xfrm>
                <a:prstGeom prst="trapezoid">
                  <a:avLst>
                    <a:gd name="adj" fmla="val 50374"/>
                  </a:avLst>
                </a:prstGeom>
                <a:noFill/>
                <a:ln w="9525"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nvGrpSpPr>
              <p:cNvPr id="301" name="Group 300"/>
              <p:cNvGrpSpPr/>
              <p:nvPr/>
            </p:nvGrpSpPr>
            <p:grpSpPr>
              <a:xfrm>
                <a:off x="1060225" y="3131274"/>
                <a:ext cx="441741" cy="441741"/>
                <a:chOff x="1314372" y="2389321"/>
                <a:chExt cx="1044116" cy="1044116"/>
              </a:xfrm>
            </p:grpSpPr>
            <p:sp>
              <p:nvSpPr>
                <p:cNvPr id="303" name="Rectangle 302"/>
                <p:cNvSpPr/>
                <p:nvPr/>
              </p:nvSpPr>
              <p:spPr>
                <a:xfrm>
                  <a:off x="2142464" y="2389321"/>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04" name="Rectangle 303"/>
                <p:cNvSpPr/>
                <p:nvPr/>
              </p:nvSpPr>
              <p:spPr>
                <a:xfrm>
                  <a:off x="1314372" y="3217413"/>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sp>
            <p:nvSpPr>
              <p:cNvPr id="302" name="Rectangle 301"/>
              <p:cNvSpPr/>
              <p:nvPr/>
            </p:nvSpPr>
            <p:spPr>
              <a:xfrm>
                <a:off x="755576" y="2826625"/>
                <a:ext cx="700693" cy="700693"/>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nvGrpSpPr>
            <p:cNvPr id="276" name="Group 275"/>
            <p:cNvGrpSpPr/>
            <p:nvPr/>
          </p:nvGrpSpPr>
          <p:grpSpPr>
            <a:xfrm>
              <a:off x="8059646" y="2924944"/>
              <a:ext cx="700693" cy="792088"/>
              <a:chOff x="755576" y="1756803"/>
              <a:chExt cx="700693" cy="792088"/>
            </a:xfrm>
          </p:grpSpPr>
          <p:grpSp>
            <p:nvGrpSpPr>
              <p:cNvPr id="289" name="Group 288"/>
              <p:cNvGrpSpPr/>
              <p:nvPr/>
            </p:nvGrpSpPr>
            <p:grpSpPr>
              <a:xfrm>
                <a:off x="907900" y="1848198"/>
                <a:ext cx="396044" cy="609298"/>
                <a:chOff x="1151620" y="4843025"/>
                <a:chExt cx="936104" cy="1440160"/>
              </a:xfrm>
            </p:grpSpPr>
            <p:cxnSp>
              <p:nvCxnSpPr>
                <p:cNvPr id="294" name="Straight Connector 293"/>
                <p:cNvCxnSpPr>
                  <a:stCxn id="295" idx="2"/>
                  <a:endCxn id="298" idx="2"/>
                </p:cNvCxnSpPr>
                <p:nvPr/>
              </p:nvCxnSpPr>
              <p:spPr>
                <a:xfrm flipH="1">
                  <a:off x="1614749" y="5554107"/>
                  <a:ext cx="4923" cy="183215"/>
                </a:xfrm>
                <a:prstGeom prst="line">
                  <a:avLst/>
                </a:prstGeom>
                <a:noFill/>
                <a:ln w="9525" cap="flat" cmpd="sng" algn="ctr">
                  <a:solidFill>
                    <a:srgbClr val="4F81BD">
                      <a:shade val="95000"/>
                      <a:satMod val="105000"/>
                    </a:srgbClr>
                  </a:solidFill>
                  <a:prstDash val="solid"/>
                </a:ln>
                <a:effectLst/>
              </p:spPr>
            </p:cxnSp>
            <p:sp>
              <p:nvSpPr>
                <p:cNvPr id="295" name="Flowchart: Merge 294"/>
                <p:cNvSpPr/>
                <p:nvPr/>
              </p:nvSpPr>
              <p:spPr>
                <a:xfrm>
                  <a:off x="1151620" y="4941169"/>
                  <a:ext cx="936104" cy="612938"/>
                </a:xfrm>
                <a:prstGeom prst="flowChartMerge">
                  <a:avLst/>
                </a:prstGeom>
                <a:noFill/>
                <a:ln w="9525" cap="flat" cmpd="sng" algn="ctr">
                  <a:solidFill>
                    <a:srgbClr val="4F81BD">
                      <a:shade val="50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296" name="Straight Connector 295"/>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297" name="Straight Connector 296"/>
                <p:cNvCxnSpPr/>
                <p:nvPr/>
              </p:nvCxnSpPr>
              <p:spPr>
                <a:xfrm>
                  <a:off x="1619672" y="6031157"/>
                  <a:ext cx="0" cy="252028"/>
                </a:xfrm>
                <a:prstGeom prst="line">
                  <a:avLst/>
                </a:prstGeom>
                <a:noFill/>
                <a:ln w="9525" cap="flat" cmpd="sng" algn="ctr">
                  <a:solidFill>
                    <a:srgbClr val="4F81BD">
                      <a:shade val="95000"/>
                      <a:satMod val="105000"/>
                    </a:srgbClr>
                  </a:solidFill>
                  <a:prstDash val="solid"/>
                </a:ln>
                <a:effectLst/>
              </p:spPr>
            </p:cxnSp>
            <p:sp>
              <p:nvSpPr>
                <p:cNvPr id="298" name="Trapezoid 297"/>
                <p:cNvSpPr/>
                <p:nvPr/>
              </p:nvSpPr>
              <p:spPr>
                <a:xfrm rot="10800000">
                  <a:off x="1254709" y="5737322"/>
                  <a:ext cx="720080" cy="279899"/>
                </a:xfrm>
                <a:prstGeom prst="trapezoid">
                  <a:avLst>
                    <a:gd name="adj" fmla="val 50374"/>
                  </a:avLst>
                </a:prstGeom>
                <a:noFill/>
                <a:ln w="9525"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299" name="Straight Connector 298"/>
                <p:cNvCxnSpPr>
                  <a:stCxn id="295" idx="1"/>
                  <a:endCxn id="295" idx="3"/>
                </p:cNvCxnSpPr>
                <p:nvPr/>
              </p:nvCxnSpPr>
              <p:spPr>
                <a:xfrm>
                  <a:off x="1385646" y="5247638"/>
                  <a:ext cx="468052" cy="0"/>
                </a:xfrm>
                <a:prstGeom prst="line">
                  <a:avLst/>
                </a:prstGeom>
                <a:noFill/>
                <a:ln w="9525" cap="flat" cmpd="sng" algn="ctr">
                  <a:solidFill>
                    <a:srgbClr val="4F81BD">
                      <a:shade val="95000"/>
                      <a:satMod val="105000"/>
                    </a:srgbClr>
                  </a:solidFill>
                  <a:prstDash val="solid"/>
                </a:ln>
                <a:effectLst/>
              </p:spPr>
            </p:cxnSp>
          </p:grpSp>
          <p:grpSp>
            <p:nvGrpSpPr>
              <p:cNvPr id="290" name="Group 289"/>
              <p:cNvGrpSpPr/>
              <p:nvPr/>
            </p:nvGrpSpPr>
            <p:grpSpPr>
              <a:xfrm>
                <a:off x="755576" y="1756803"/>
                <a:ext cx="700693" cy="792088"/>
                <a:chOff x="594292" y="1561229"/>
                <a:chExt cx="1656184" cy="1872208"/>
              </a:xfrm>
            </p:grpSpPr>
            <p:sp>
              <p:nvSpPr>
                <p:cNvPr id="291" name="Rectangle 290"/>
                <p:cNvSpPr/>
                <p:nvPr/>
              </p:nvSpPr>
              <p:spPr>
                <a:xfrm>
                  <a:off x="594292" y="1669241"/>
                  <a:ext cx="1656184" cy="1656184"/>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92" name="Rectangle 291"/>
                <p:cNvSpPr/>
                <p:nvPr/>
              </p:nvSpPr>
              <p:spPr>
                <a:xfrm>
                  <a:off x="1314372" y="1561229"/>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93" name="Rectangle 292"/>
                <p:cNvSpPr/>
                <p:nvPr/>
              </p:nvSpPr>
              <p:spPr>
                <a:xfrm>
                  <a:off x="1314372" y="3217413"/>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grpSp>
          <p:nvGrpSpPr>
            <p:cNvPr id="277" name="Group 276"/>
            <p:cNvGrpSpPr/>
            <p:nvPr/>
          </p:nvGrpSpPr>
          <p:grpSpPr>
            <a:xfrm>
              <a:off x="8059646" y="3717032"/>
              <a:ext cx="700693" cy="792088"/>
              <a:chOff x="755576" y="1756803"/>
              <a:chExt cx="700693" cy="792088"/>
            </a:xfrm>
          </p:grpSpPr>
          <p:grpSp>
            <p:nvGrpSpPr>
              <p:cNvPr id="278" name="Group 277"/>
              <p:cNvGrpSpPr/>
              <p:nvPr/>
            </p:nvGrpSpPr>
            <p:grpSpPr>
              <a:xfrm>
                <a:off x="907900" y="1848198"/>
                <a:ext cx="396044" cy="609298"/>
                <a:chOff x="1151620" y="4843025"/>
                <a:chExt cx="936104" cy="1440160"/>
              </a:xfrm>
            </p:grpSpPr>
            <p:cxnSp>
              <p:nvCxnSpPr>
                <p:cNvPr id="283" name="Straight Connector 282"/>
                <p:cNvCxnSpPr>
                  <a:stCxn id="284" idx="2"/>
                  <a:endCxn id="287" idx="2"/>
                </p:cNvCxnSpPr>
                <p:nvPr/>
              </p:nvCxnSpPr>
              <p:spPr>
                <a:xfrm flipH="1">
                  <a:off x="1614749" y="5554107"/>
                  <a:ext cx="4923" cy="183215"/>
                </a:xfrm>
                <a:prstGeom prst="line">
                  <a:avLst/>
                </a:prstGeom>
                <a:noFill/>
                <a:ln w="9525" cap="flat" cmpd="sng" algn="ctr">
                  <a:solidFill>
                    <a:srgbClr val="4F81BD">
                      <a:shade val="95000"/>
                      <a:satMod val="105000"/>
                    </a:srgbClr>
                  </a:solidFill>
                  <a:prstDash val="solid"/>
                </a:ln>
                <a:effectLst/>
              </p:spPr>
            </p:cxnSp>
            <p:sp>
              <p:nvSpPr>
                <p:cNvPr id="284" name="Flowchart: Merge 283"/>
                <p:cNvSpPr/>
                <p:nvPr/>
              </p:nvSpPr>
              <p:spPr>
                <a:xfrm>
                  <a:off x="1151620" y="4941169"/>
                  <a:ext cx="936104" cy="612938"/>
                </a:xfrm>
                <a:prstGeom prst="flowChartMerge">
                  <a:avLst/>
                </a:prstGeom>
                <a:noFill/>
                <a:ln w="9525" cap="flat" cmpd="sng" algn="ctr">
                  <a:solidFill>
                    <a:srgbClr val="4F81BD">
                      <a:shade val="50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285" name="Straight Connector 284"/>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286" name="Straight Connector 285"/>
                <p:cNvCxnSpPr/>
                <p:nvPr/>
              </p:nvCxnSpPr>
              <p:spPr>
                <a:xfrm>
                  <a:off x="1619672" y="6031157"/>
                  <a:ext cx="0" cy="252028"/>
                </a:xfrm>
                <a:prstGeom prst="line">
                  <a:avLst/>
                </a:prstGeom>
                <a:noFill/>
                <a:ln w="9525" cap="flat" cmpd="sng" algn="ctr">
                  <a:solidFill>
                    <a:srgbClr val="4F81BD">
                      <a:shade val="95000"/>
                      <a:satMod val="105000"/>
                    </a:srgbClr>
                  </a:solidFill>
                  <a:prstDash val="solid"/>
                </a:ln>
                <a:effectLst/>
              </p:spPr>
            </p:cxnSp>
            <p:sp>
              <p:nvSpPr>
                <p:cNvPr id="287" name="Trapezoid 286"/>
                <p:cNvSpPr/>
                <p:nvPr/>
              </p:nvSpPr>
              <p:spPr>
                <a:xfrm rot="10800000">
                  <a:off x="1254709" y="5737322"/>
                  <a:ext cx="720080" cy="279899"/>
                </a:xfrm>
                <a:prstGeom prst="trapezoid">
                  <a:avLst>
                    <a:gd name="adj" fmla="val 50374"/>
                  </a:avLst>
                </a:prstGeom>
                <a:noFill/>
                <a:ln w="9525"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288" name="Straight Connector 287"/>
                <p:cNvCxnSpPr>
                  <a:stCxn id="284" idx="1"/>
                  <a:endCxn id="284" idx="3"/>
                </p:cNvCxnSpPr>
                <p:nvPr/>
              </p:nvCxnSpPr>
              <p:spPr>
                <a:xfrm>
                  <a:off x="1385646" y="5247638"/>
                  <a:ext cx="468052" cy="0"/>
                </a:xfrm>
                <a:prstGeom prst="line">
                  <a:avLst/>
                </a:prstGeom>
                <a:noFill/>
                <a:ln w="9525" cap="flat" cmpd="sng" algn="ctr">
                  <a:solidFill>
                    <a:srgbClr val="4F81BD">
                      <a:shade val="95000"/>
                      <a:satMod val="105000"/>
                    </a:srgbClr>
                  </a:solidFill>
                  <a:prstDash val="solid"/>
                </a:ln>
                <a:effectLst/>
              </p:spPr>
            </p:cxnSp>
          </p:grpSp>
          <p:grpSp>
            <p:nvGrpSpPr>
              <p:cNvPr id="279" name="Group 278"/>
              <p:cNvGrpSpPr/>
              <p:nvPr/>
            </p:nvGrpSpPr>
            <p:grpSpPr>
              <a:xfrm>
                <a:off x="755576" y="1756803"/>
                <a:ext cx="700693" cy="792088"/>
                <a:chOff x="594292" y="1561229"/>
                <a:chExt cx="1656184" cy="1872208"/>
              </a:xfrm>
            </p:grpSpPr>
            <p:sp>
              <p:nvSpPr>
                <p:cNvPr id="280" name="Rectangle 279"/>
                <p:cNvSpPr/>
                <p:nvPr/>
              </p:nvSpPr>
              <p:spPr>
                <a:xfrm>
                  <a:off x="594292" y="1669241"/>
                  <a:ext cx="1656184" cy="1656184"/>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81" name="Rectangle 280"/>
                <p:cNvSpPr/>
                <p:nvPr/>
              </p:nvSpPr>
              <p:spPr>
                <a:xfrm>
                  <a:off x="1314372" y="1561229"/>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82" name="Rectangle 281"/>
                <p:cNvSpPr/>
                <p:nvPr/>
              </p:nvSpPr>
              <p:spPr>
                <a:xfrm>
                  <a:off x="1314372" y="3217413"/>
                  <a:ext cx="216024" cy="216024"/>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grpSp>
      <p:grpSp>
        <p:nvGrpSpPr>
          <p:cNvPr id="320" name="Group 319"/>
          <p:cNvGrpSpPr/>
          <p:nvPr/>
        </p:nvGrpSpPr>
        <p:grpSpPr>
          <a:xfrm>
            <a:off x="1657084" y="2921954"/>
            <a:ext cx="6282242" cy="753141"/>
            <a:chOff x="1657084" y="2921954"/>
            <a:chExt cx="6282242" cy="753141"/>
          </a:xfrm>
        </p:grpSpPr>
        <p:grpSp>
          <p:nvGrpSpPr>
            <p:cNvPr id="321" name="Group 320"/>
            <p:cNvGrpSpPr/>
            <p:nvPr/>
          </p:nvGrpSpPr>
          <p:grpSpPr>
            <a:xfrm>
              <a:off x="1657084" y="2974403"/>
              <a:ext cx="5535023" cy="700692"/>
              <a:chOff x="1657084" y="2974403"/>
              <a:chExt cx="5535023" cy="700692"/>
            </a:xfrm>
          </p:grpSpPr>
          <p:sp>
            <p:nvSpPr>
              <p:cNvPr id="331" name="Rectangle 330"/>
              <p:cNvSpPr/>
              <p:nvPr/>
            </p:nvSpPr>
            <p:spPr>
              <a:xfrm>
                <a:off x="1702781" y="2974403"/>
                <a:ext cx="5456379" cy="700692"/>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32" name="Rectangle 331"/>
              <p:cNvSpPr/>
              <p:nvPr/>
            </p:nvSpPr>
            <p:spPr>
              <a:xfrm>
                <a:off x="1657084" y="3279052"/>
                <a:ext cx="91395" cy="91395"/>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33" name="Rectangle 332"/>
              <p:cNvSpPr/>
              <p:nvPr/>
            </p:nvSpPr>
            <p:spPr>
              <a:xfrm>
                <a:off x="7100712" y="3279052"/>
                <a:ext cx="91395" cy="91395"/>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334" name="Straight Arrow Connector 333"/>
              <p:cNvCxnSpPr>
                <a:stCxn id="332" idx="3"/>
                <a:endCxn id="333" idx="1"/>
              </p:cNvCxnSpPr>
              <p:nvPr/>
            </p:nvCxnSpPr>
            <p:spPr>
              <a:xfrm>
                <a:off x="1748479" y="3324750"/>
                <a:ext cx="5352233" cy="0"/>
              </a:xfrm>
              <a:prstGeom prst="straightConnector1">
                <a:avLst/>
              </a:prstGeom>
              <a:noFill/>
              <a:ln w="9525" cap="flat" cmpd="sng" algn="ctr">
                <a:solidFill>
                  <a:srgbClr val="4F81BD">
                    <a:shade val="95000"/>
                    <a:satMod val="105000"/>
                  </a:srgbClr>
                </a:solidFill>
                <a:prstDash val="solid"/>
                <a:headEnd type="arrow" w="lg" len="med"/>
                <a:tailEnd type="arrow" w="lg" len="med"/>
              </a:ln>
              <a:effectLst/>
            </p:spPr>
          </p:cxnSp>
        </p:grpSp>
        <p:grpSp>
          <p:nvGrpSpPr>
            <p:cNvPr id="322" name="Group 321"/>
            <p:cNvGrpSpPr/>
            <p:nvPr/>
          </p:nvGrpSpPr>
          <p:grpSpPr>
            <a:xfrm flipH="1">
              <a:off x="7192936" y="2921954"/>
              <a:ext cx="746390" cy="746390"/>
              <a:chOff x="755576" y="3864162"/>
              <a:chExt cx="746390" cy="746390"/>
            </a:xfrm>
          </p:grpSpPr>
          <p:grpSp>
            <p:nvGrpSpPr>
              <p:cNvPr id="323" name="Group 322"/>
              <p:cNvGrpSpPr/>
              <p:nvPr/>
            </p:nvGrpSpPr>
            <p:grpSpPr>
              <a:xfrm>
                <a:off x="907900" y="3955557"/>
                <a:ext cx="502671" cy="304649"/>
                <a:chOff x="1151620" y="4843025"/>
                <a:chExt cx="1188132" cy="720080"/>
              </a:xfrm>
            </p:grpSpPr>
            <p:sp>
              <p:nvSpPr>
                <p:cNvPr id="327" name="Flowchart: Merge 326"/>
                <p:cNvSpPr/>
                <p:nvPr/>
              </p:nvSpPr>
              <p:spPr>
                <a:xfrm>
                  <a:off x="1151620" y="4941169"/>
                  <a:ext cx="936104" cy="612938"/>
                </a:xfrm>
                <a:prstGeom prst="flowChartMerge">
                  <a:avLst/>
                </a:prstGeom>
                <a:noFill/>
                <a:ln w="9525" cap="flat" cmpd="sng" algn="ctr">
                  <a:solidFill>
                    <a:srgbClr val="4F81BD">
                      <a:shade val="50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328" name="Straight Connector 327"/>
                <p:cNvCxnSpPr>
                  <a:endCxn id="325" idx="2"/>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329" name="Straight Connector 328"/>
                <p:cNvCxnSpPr>
                  <a:endCxn id="324" idx="1"/>
                </p:cNvCxnSpPr>
                <p:nvPr/>
              </p:nvCxnSpPr>
              <p:spPr>
                <a:xfrm>
                  <a:off x="1614749" y="5563105"/>
                  <a:ext cx="725003" cy="0"/>
                </a:xfrm>
                <a:prstGeom prst="line">
                  <a:avLst/>
                </a:prstGeom>
                <a:noFill/>
                <a:ln w="9525" cap="flat" cmpd="sng" algn="ctr">
                  <a:solidFill>
                    <a:srgbClr val="4F81BD">
                      <a:shade val="95000"/>
                      <a:satMod val="105000"/>
                    </a:srgbClr>
                  </a:solidFill>
                  <a:prstDash val="solid"/>
                </a:ln>
                <a:effectLst/>
              </p:spPr>
            </p:cxnSp>
            <p:cxnSp>
              <p:nvCxnSpPr>
                <p:cNvPr id="330" name="Straight Connector 329"/>
                <p:cNvCxnSpPr>
                  <a:stCxn id="327" idx="1"/>
                  <a:endCxn id="327" idx="3"/>
                </p:cNvCxnSpPr>
                <p:nvPr/>
              </p:nvCxnSpPr>
              <p:spPr>
                <a:xfrm>
                  <a:off x="1385646" y="5247638"/>
                  <a:ext cx="468052" cy="0"/>
                </a:xfrm>
                <a:prstGeom prst="line">
                  <a:avLst/>
                </a:prstGeom>
                <a:noFill/>
                <a:ln w="9525" cap="flat" cmpd="sng" algn="ctr">
                  <a:solidFill>
                    <a:srgbClr val="4F81BD">
                      <a:shade val="95000"/>
                      <a:satMod val="105000"/>
                    </a:srgbClr>
                  </a:solidFill>
                  <a:prstDash val="solid"/>
                </a:ln>
                <a:effectLst/>
              </p:spPr>
            </p:cxnSp>
          </p:grpSp>
          <p:sp>
            <p:nvSpPr>
              <p:cNvPr id="324" name="Rectangle 323"/>
              <p:cNvSpPr/>
              <p:nvPr/>
            </p:nvSpPr>
            <p:spPr>
              <a:xfrm>
                <a:off x="1410571" y="4214509"/>
                <a:ext cx="91395" cy="91395"/>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25" name="Rectangle 324"/>
              <p:cNvSpPr/>
              <p:nvPr/>
            </p:nvSpPr>
            <p:spPr>
              <a:xfrm>
                <a:off x="1060225" y="3864162"/>
                <a:ext cx="91395" cy="91395"/>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26" name="Rectangle 325"/>
              <p:cNvSpPr/>
              <p:nvPr/>
            </p:nvSpPr>
            <p:spPr>
              <a:xfrm>
                <a:off x="755576" y="3909859"/>
                <a:ext cx="700693" cy="700693"/>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grpSp>
        <p:nvGrpSpPr>
          <p:cNvPr id="335" name="Group 334"/>
          <p:cNvGrpSpPr/>
          <p:nvPr/>
        </p:nvGrpSpPr>
        <p:grpSpPr>
          <a:xfrm>
            <a:off x="8071511" y="4523828"/>
            <a:ext cx="746390" cy="746390"/>
            <a:chOff x="755576" y="3864162"/>
            <a:chExt cx="746390" cy="746390"/>
          </a:xfrm>
        </p:grpSpPr>
        <p:grpSp>
          <p:nvGrpSpPr>
            <p:cNvPr id="336" name="Group 335"/>
            <p:cNvGrpSpPr/>
            <p:nvPr/>
          </p:nvGrpSpPr>
          <p:grpSpPr>
            <a:xfrm>
              <a:off x="907900" y="3955557"/>
              <a:ext cx="502671" cy="304649"/>
              <a:chOff x="1151620" y="4843025"/>
              <a:chExt cx="1188132" cy="720080"/>
            </a:xfrm>
          </p:grpSpPr>
          <p:sp>
            <p:nvSpPr>
              <p:cNvPr id="340" name="Flowchart: Merge 339"/>
              <p:cNvSpPr/>
              <p:nvPr/>
            </p:nvSpPr>
            <p:spPr>
              <a:xfrm>
                <a:off x="1151620" y="4941169"/>
                <a:ext cx="936104" cy="612938"/>
              </a:xfrm>
              <a:prstGeom prst="flowChartMerge">
                <a:avLst/>
              </a:prstGeom>
              <a:noFill/>
              <a:ln w="9525" cap="flat" cmpd="sng" algn="ctr">
                <a:solidFill>
                  <a:srgbClr val="4F81BD">
                    <a:shade val="50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341" name="Straight Connector 340"/>
              <p:cNvCxnSpPr>
                <a:endCxn id="338" idx="2"/>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342" name="Straight Connector 341"/>
              <p:cNvCxnSpPr>
                <a:endCxn id="337" idx="1"/>
              </p:cNvCxnSpPr>
              <p:nvPr/>
            </p:nvCxnSpPr>
            <p:spPr>
              <a:xfrm>
                <a:off x="1614749" y="5563105"/>
                <a:ext cx="725003" cy="0"/>
              </a:xfrm>
              <a:prstGeom prst="line">
                <a:avLst/>
              </a:prstGeom>
              <a:noFill/>
              <a:ln w="9525" cap="flat" cmpd="sng" algn="ctr">
                <a:solidFill>
                  <a:srgbClr val="4F81BD">
                    <a:shade val="95000"/>
                    <a:satMod val="105000"/>
                  </a:srgbClr>
                </a:solidFill>
                <a:prstDash val="solid"/>
              </a:ln>
              <a:effectLst/>
            </p:spPr>
          </p:cxnSp>
          <p:cxnSp>
            <p:nvCxnSpPr>
              <p:cNvPr id="343" name="Straight Connector 342"/>
              <p:cNvCxnSpPr>
                <a:stCxn id="340" idx="1"/>
                <a:endCxn id="340" idx="3"/>
              </p:cNvCxnSpPr>
              <p:nvPr/>
            </p:nvCxnSpPr>
            <p:spPr>
              <a:xfrm>
                <a:off x="1385646" y="5247638"/>
                <a:ext cx="468052" cy="0"/>
              </a:xfrm>
              <a:prstGeom prst="line">
                <a:avLst/>
              </a:prstGeom>
              <a:noFill/>
              <a:ln w="9525" cap="flat" cmpd="sng" algn="ctr">
                <a:solidFill>
                  <a:srgbClr val="4F81BD">
                    <a:shade val="95000"/>
                    <a:satMod val="105000"/>
                  </a:srgbClr>
                </a:solidFill>
                <a:prstDash val="solid"/>
              </a:ln>
              <a:effectLst/>
            </p:spPr>
          </p:cxnSp>
        </p:grpSp>
        <p:sp>
          <p:nvSpPr>
            <p:cNvPr id="337" name="Rectangle 336"/>
            <p:cNvSpPr/>
            <p:nvPr/>
          </p:nvSpPr>
          <p:spPr>
            <a:xfrm>
              <a:off x="1410571" y="4214509"/>
              <a:ext cx="91395" cy="91395"/>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38" name="Rectangle 337"/>
            <p:cNvSpPr/>
            <p:nvPr/>
          </p:nvSpPr>
          <p:spPr>
            <a:xfrm>
              <a:off x="1060225" y="3864162"/>
              <a:ext cx="91395" cy="91395"/>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39" name="Rectangle 338"/>
            <p:cNvSpPr/>
            <p:nvPr/>
          </p:nvSpPr>
          <p:spPr>
            <a:xfrm>
              <a:off x="755576" y="3909859"/>
              <a:ext cx="700693" cy="700693"/>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nvGrpSpPr>
          <p:cNvPr id="344" name="Group 343"/>
          <p:cNvGrpSpPr/>
          <p:nvPr/>
        </p:nvGrpSpPr>
        <p:grpSpPr>
          <a:xfrm flipH="1">
            <a:off x="61807" y="4425480"/>
            <a:ext cx="746390" cy="746390"/>
            <a:chOff x="755576" y="3864162"/>
            <a:chExt cx="746390" cy="746390"/>
          </a:xfrm>
        </p:grpSpPr>
        <p:grpSp>
          <p:nvGrpSpPr>
            <p:cNvPr id="345" name="Group 344"/>
            <p:cNvGrpSpPr/>
            <p:nvPr/>
          </p:nvGrpSpPr>
          <p:grpSpPr>
            <a:xfrm>
              <a:off x="907900" y="3955557"/>
              <a:ext cx="502671" cy="304649"/>
              <a:chOff x="1151620" y="4843025"/>
              <a:chExt cx="1188132" cy="720080"/>
            </a:xfrm>
          </p:grpSpPr>
          <p:sp>
            <p:nvSpPr>
              <p:cNvPr id="349" name="Flowchart: Merge 348"/>
              <p:cNvSpPr/>
              <p:nvPr/>
            </p:nvSpPr>
            <p:spPr>
              <a:xfrm>
                <a:off x="1151620" y="4941169"/>
                <a:ext cx="936104" cy="612938"/>
              </a:xfrm>
              <a:prstGeom prst="flowChartMerge">
                <a:avLst/>
              </a:prstGeom>
              <a:noFill/>
              <a:ln w="9525" cap="flat" cmpd="sng" algn="ctr">
                <a:solidFill>
                  <a:srgbClr val="4F81BD">
                    <a:shade val="50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350" name="Straight Connector 349"/>
              <p:cNvCxnSpPr>
                <a:endCxn id="347" idx="2"/>
              </p:cNvCxnSpPr>
              <p:nvPr/>
            </p:nvCxnSpPr>
            <p:spPr>
              <a:xfrm flipV="1">
                <a:off x="1614749" y="4843025"/>
                <a:ext cx="4923" cy="126014"/>
              </a:xfrm>
              <a:prstGeom prst="line">
                <a:avLst/>
              </a:prstGeom>
              <a:noFill/>
              <a:ln w="9525" cap="flat" cmpd="sng" algn="ctr">
                <a:solidFill>
                  <a:srgbClr val="4F81BD">
                    <a:shade val="95000"/>
                    <a:satMod val="105000"/>
                  </a:srgbClr>
                </a:solidFill>
                <a:prstDash val="solid"/>
              </a:ln>
              <a:effectLst/>
            </p:spPr>
          </p:cxnSp>
          <p:cxnSp>
            <p:nvCxnSpPr>
              <p:cNvPr id="351" name="Straight Connector 350"/>
              <p:cNvCxnSpPr>
                <a:endCxn id="346" idx="1"/>
              </p:cNvCxnSpPr>
              <p:nvPr/>
            </p:nvCxnSpPr>
            <p:spPr>
              <a:xfrm>
                <a:off x="1614749" y="5563105"/>
                <a:ext cx="725003" cy="0"/>
              </a:xfrm>
              <a:prstGeom prst="line">
                <a:avLst/>
              </a:prstGeom>
              <a:noFill/>
              <a:ln w="9525" cap="flat" cmpd="sng" algn="ctr">
                <a:solidFill>
                  <a:srgbClr val="4F81BD">
                    <a:shade val="95000"/>
                    <a:satMod val="105000"/>
                  </a:srgbClr>
                </a:solidFill>
                <a:prstDash val="solid"/>
              </a:ln>
              <a:effectLst/>
            </p:spPr>
          </p:cxnSp>
          <p:cxnSp>
            <p:nvCxnSpPr>
              <p:cNvPr id="352" name="Straight Connector 351"/>
              <p:cNvCxnSpPr>
                <a:stCxn id="349" idx="1"/>
                <a:endCxn id="349" idx="3"/>
              </p:cNvCxnSpPr>
              <p:nvPr/>
            </p:nvCxnSpPr>
            <p:spPr>
              <a:xfrm>
                <a:off x="1385646" y="5247638"/>
                <a:ext cx="468052" cy="0"/>
              </a:xfrm>
              <a:prstGeom prst="line">
                <a:avLst/>
              </a:prstGeom>
              <a:noFill/>
              <a:ln w="9525" cap="flat" cmpd="sng" algn="ctr">
                <a:solidFill>
                  <a:srgbClr val="4F81BD">
                    <a:shade val="95000"/>
                    <a:satMod val="105000"/>
                  </a:srgbClr>
                </a:solidFill>
                <a:prstDash val="solid"/>
              </a:ln>
              <a:effectLst/>
            </p:spPr>
          </p:cxnSp>
        </p:grpSp>
        <p:sp>
          <p:nvSpPr>
            <p:cNvPr id="346" name="Rectangle 345"/>
            <p:cNvSpPr/>
            <p:nvPr/>
          </p:nvSpPr>
          <p:spPr>
            <a:xfrm>
              <a:off x="1410571" y="4214509"/>
              <a:ext cx="91395" cy="91395"/>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47" name="Rectangle 346"/>
            <p:cNvSpPr/>
            <p:nvPr/>
          </p:nvSpPr>
          <p:spPr>
            <a:xfrm>
              <a:off x="1060225" y="3864162"/>
              <a:ext cx="91395" cy="91395"/>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48" name="Rectangle 347"/>
            <p:cNvSpPr/>
            <p:nvPr/>
          </p:nvSpPr>
          <p:spPr>
            <a:xfrm>
              <a:off x="755576" y="3909859"/>
              <a:ext cx="700693" cy="700693"/>
            </a:xfrm>
            <a:prstGeom prst="rect">
              <a:avLst/>
            </a:prstGeom>
            <a:solidFill>
              <a:srgbClr val="C0C0C0">
                <a:alpha val="61176"/>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grpSp>
      <p:grpSp>
        <p:nvGrpSpPr>
          <p:cNvPr id="353" name="Group 352"/>
          <p:cNvGrpSpPr/>
          <p:nvPr/>
        </p:nvGrpSpPr>
        <p:grpSpPr>
          <a:xfrm>
            <a:off x="783437" y="747257"/>
            <a:ext cx="6445904" cy="1294334"/>
            <a:chOff x="783437" y="747257"/>
            <a:chExt cx="6445904" cy="1294334"/>
          </a:xfrm>
        </p:grpSpPr>
        <p:sp>
          <p:nvSpPr>
            <p:cNvPr id="354" name="TextBox 353"/>
            <p:cNvSpPr txBox="1"/>
            <p:nvPr/>
          </p:nvSpPr>
          <p:spPr>
            <a:xfrm>
              <a:off x="783437" y="747257"/>
              <a:ext cx="160172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rPr>
                <a:t>NEs with ports</a:t>
              </a:r>
            </a:p>
          </p:txBody>
        </p:sp>
        <p:cxnSp>
          <p:nvCxnSpPr>
            <p:cNvPr id="355" name="Straight Arrow Connector 354"/>
            <p:cNvCxnSpPr>
              <a:stCxn id="354" idx="2"/>
            </p:cNvCxnSpPr>
            <p:nvPr/>
          </p:nvCxnSpPr>
          <p:spPr>
            <a:xfrm flipH="1">
              <a:off x="1042301" y="1116589"/>
              <a:ext cx="541997" cy="879305"/>
            </a:xfrm>
            <a:prstGeom prst="straightConnector1">
              <a:avLst/>
            </a:prstGeom>
            <a:noFill/>
            <a:ln w="9525" cap="flat" cmpd="sng" algn="ctr">
              <a:solidFill>
                <a:srgbClr val="4F81BD">
                  <a:shade val="95000"/>
                  <a:satMod val="105000"/>
                </a:srgbClr>
              </a:solidFill>
              <a:prstDash val="solid"/>
              <a:tailEnd type="triangle"/>
            </a:ln>
            <a:effectLst/>
          </p:spPr>
        </p:cxnSp>
        <p:cxnSp>
          <p:nvCxnSpPr>
            <p:cNvPr id="356" name="Straight Arrow Connector 355"/>
            <p:cNvCxnSpPr>
              <a:stCxn id="354" idx="2"/>
            </p:cNvCxnSpPr>
            <p:nvPr/>
          </p:nvCxnSpPr>
          <p:spPr>
            <a:xfrm>
              <a:off x="1584298" y="1116589"/>
              <a:ext cx="2626697" cy="925002"/>
            </a:xfrm>
            <a:prstGeom prst="straightConnector1">
              <a:avLst/>
            </a:prstGeom>
            <a:noFill/>
            <a:ln w="9525" cap="flat" cmpd="sng" algn="ctr">
              <a:solidFill>
                <a:srgbClr val="4F81BD">
                  <a:shade val="95000"/>
                  <a:satMod val="105000"/>
                </a:srgbClr>
              </a:solidFill>
              <a:prstDash val="solid"/>
              <a:tailEnd type="triangle"/>
            </a:ln>
            <a:effectLst/>
          </p:spPr>
        </p:cxnSp>
        <p:cxnSp>
          <p:nvCxnSpPr>
            <p:cNvPr id="357" name="Straight Arrow Connector 356"/>
            <p:cNvCxnSpPr>
              <a:stCxn id="354" idx="2"/>
            </p:cNvCxnSpPr>
            <p:nvPr/>
          </p:nvCxnSpPr>
          <p:spPr>
            <a:xfrm>
              <a:off x="1584298" y="1116589"/>
              <a:ext cx="5645043" cy="910095"/>
            </a:xfrm>
            <a:prstGeom prst="straightConnector1">
              <a:avLst/>
            </a:prstGeom>
            <a:noFill/>
            <a:ln w="9525" cap="flat" cmpd="sng" algn="ctr">
              <a:solidFill>
                <a:srgbClr val="4F81BD">
                  <a:shade val="95000"/>
                  <a:satMod val="105000"/>
                </a:srgbClr>
              </a:solidFill>
              <a:prstDash val="solid"/>
              <a:tailEnd type="triangle"/>
            </a:ln>
            <a:effectLst/>
          </p:spPr>
        </p:cxnSp>
      </p:grpSp>
      <p:grpSp>
        <p:nvGrpSpPr>
          <p:cNvPr id="358" name="Group 357"/>
          <p:cNvGrpSpPr/>
          <p:nvPr/>
        </p:nvGrpSpPr>
        <p:grpSpPr>
          <a:xfrm>
            <a:off x="2057258" y="797757"/>
            <a:ext cx="5349019" cy="2157877"/>
            <a:chOff x="2057258" y="797757"/>
            <a:chExt cx="5349019" cy="2157877"/>
          </a:xfrm>
        </p:grpSpPr>
        <p:sp>
          <p:nvSpPr>
            <p:cNvPr id="359" name="TextBox 358"/>
            <p:cNvSpPr txBox="1"/>
            <p:nvPr/>
          </p:nvSpPr>
          <p:spPr>
            <a:xfrm>
              <a:off x="3105741" y="797757"/>
              <a:ext cx="430053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smtClean="0">
                  <a:ln>
                    <a:noFill/>
                  </a:ln>
                  <a:solidFill>
                    <a:prstClr val="black"/>
                  </a:solidFill>
                  <a:effectLst/>
                  <a:uLnTx/>
                  <a:uFillTx/>
                  <a:latin typeface="Calibri"/>
                </a:rPr>
                <a:t>ForwardingConstructs</a:t>
              </a:r>
              <a:r>
                <a:rPr kumimoji="0" lang="en-GB" sz="1800" b="0" i="0" u="none" strike="noStrike" kern="0" cap="none" spc="0" normalizeH="0" baseline="0" noProof="0" dirty="0" smtClean="0">
                  <a:ln>
                    <a:noFill/>
                  </a:ln>
                  <a:solidFill>
                    <a:prstClr val="black"/>
                  </a:solidFill>
                  <a:effectLst/>
                  <a:uLnTx/>
                  <a:uFillTx/>
                  <a:latin typeface="Calibri"/>
                </a:rPr>
                <a:t> between ports in NEs</a:t>
              </a:r>
            </a:p>
          </p:txBody>
        </p:sp>
        <p:cxnSp>
          <p:nvCxnSpPr>
            <p:cNvPr id="360" name="Straight Arrow Connector 359"/>
            <p:cNvCxnSpPr/>
            <p:nvPr/>
          </p:nvCxnSpPr>
          <p:spPr>
            <a:xfrm flipH="1">
              <a:off x="2057258" y="1177132"/>
              <a:ext cx="2194376" cy="1778502"/>
            </a:xfrm>
            <a:prstGeom prst="straightConnector1">
              <a:avLst/>
            </a:prstGeom>
            <a:noFill/>
            <a:ln w="9525" cap="flat" cmpd="sng" algn="ctr">
              <a:solidFill>
                <a:srgbClr val="4F81BD">
                  <a:shade val="95000"/>
                  <a:satMod val="105000"/>
                </a:srgbClr>
              </a:solidFill>
              <a:prstDash val="solid"/>
              <a:tailEnd type="triangle"/>
            </a:ln>
            <a:effectLst/>
          </p:spPr>
        </p:cxnSp>
        <p:cxnSp>
          <p:nvCxnSpPr>
            <p:cNvPr id="361" name="Straight Arrow Connector 360"/>
            <p:cNvCxnSpPr/>
            <p:nvPr/>
          </p:nvCxnSpPr>
          <p:spPr>
            <a:xfrm>
              <a:off x="4334054" y="1227632"/>
              <a:ext cx="1038342" cy="1712544"/>
            </a:xfrm>
            <a:prstGeom prst="straightConnector1">
              <a:avLst/>
            </a:prstGeom>
            <a:noFill/>
            <a:ln w="9525" cap="flat" cmpd="sng" algn="ctr">
              <a:solidFill>
                <a:srgbClr val="4F81BD">
                  <a:shade val="95000"/>
                  <a:satMod val="105000"/>
                </a:srgbClr>
              </a:solidFill>
              <a:prstDash val="solid"/>
              <a:tailEnd type="triangle"/>
            </a:ln>
            <a:effectLst/>
          </p:spPr>
        </p:cxnSp>
      </p:grpSp>
      <p:grpSp>
        <p:nvGrpSpPr>
          <p:cNvPr id="362" name="Group 361"/>
          <p:cNvGrpSpPr/>
          <p:nvPr/>
        </p:nvGrpSpPr>
        <p:grpSpPr>
          <a:xfrm>
            <a:off x="4920196" y="1186653"/>
            <a:ext cx="3629435" cy="1734053"/>
            <a:chOff x="4920196" y="1186653"/>
            <a:chExt cx="3629435" cy="1734053"/>
          </a:xfrm>
        </p:grpSpPr>
        <p:sp>
          <p:nvSpPr>
            <p:cNvPr id="363" name="TextBox 362"/>
            <p:cNvSpPr txBox="1"/>
            <p:nvPr/>
          </p:nvSpPr>
          <p:spPr>
            <a:xfrm>
              <a:off x="5686731" y="1186653"/>
              <a:ext cx="286290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rPr>
                <a:t>Forms a network connection</a:t>
              </a:r>
            </a:p>
          </p:txBody>
        </p:sp>
        <p:cxnSp>
          <p:nvCxnSpPr>
            <p:cNvPr id="364" name="Straight Arrow Connector 363"/>
            <p:cNvCxnSpPr/>
            <p:nvPr/>
          </p:nvCxnSpPr>
          <p:spPr>
            <a:xfrm flipH="1">
              <a:off x="4920196" y="1481778"/>
              <a:ext cx="800462" cy="1438928"/>
            </a:xfrm>
            <a:prstGeom prst="straightConnector1">
              <a:avLst/>
            </a:prstGeom>
            <a:noFill/>
            <a:ln w="9525" cap="flat" cmpd="sng" algn="ctr">
              <a:solidFill>
                <a:srgbClr val="4F81BD">
                  <a:shade val="95000"/>
                  <a:satMod val="105000"/>
                </a:srgbClr>
              </a:solidFill>
              <a:prstDash val="solid"/>
              <a:tailEnd type="triangle"/>
            </a:ln>
            <a:effectLst/>
          </p:spPr>
        </p:cxnSp>
      </p:grpSp>
      <p:sp>
        <p:nvSpPr>
          <p:cNvPr id="365" name="TextBox 364"/>
          <p:cNvSpPr txBox="1"/>
          <p:nvPr/>
        </p:nvSpPr>
        <p:spPr>
          <a:xfrm>
            <a:off x="5686731" y="1411705"/>
            <a:ext cx="1984967" cy="369332"/>
          </a:xfrm>
          <a:prstGeom prst="rect">
            <a:avLst/>
          </a:prstGeom>
          <a:noFill/>
        </p:spPr>
        <p:txBody>
          <a:bodyPr wrap="none" rtlCol="0">
            <a:spAutoFit/>
          </a:bodyPr>
          <a:lstStyle/>
          <a:p>
            <a:pPr defTabSz="914400"/>
            <a:r>
              <a:rPr lang="en-GB" dirty="0" smtClean="0">
                <a:solidFill>
                  <a:prstClr val="black"/>
                </a:solidFill>
                <a:latin typeface="Calibri"/>
              </a:rPr>
              <a:t>Which forms a Trail</a:t>
            </a:r>
            <a:endParaRPr lang="en-GB" dirty="0">
              <a:solidFill>
                <a:prstClr val="black"/>
              </a:solidFill>
              <a:latin typeface="Calibri"/>
            </a:endParaRPr>
          </a:p>
        </p:txBody>
      </p:sp>
      <p:sp>
        <p:nvSpPr>
          <p:cNvPr id="366" name="TextBox 365"/>
          <p:cNvSpPr txBox="1"/>
          <p:nvPr/>
        </p:nvSpPr>
        <p:spPr>
          <a:xfrm>
            <a:off x="6703536" y="1609073"/>
            <a:ext cx="1971950" cy="369332"/>
          </a:xfrm>
          <a:prstGeom prst="rect">
            <a:avLst/>
          </a:prstGeom>
          <a:noFill/>
        </p:spPr>
        <p:txBody>
          <a:bodyPr wrap="none" rtlCol="0">
            <a:spAutoFit/>
          </a:bodyPr>
          <a:lstStyle/>
          <a:p>
            <a:pPr defTabSz="914400"/>
            <a:r>
              <a:rPr lang="en-GB" dirty="0" smtClean="0">
                <a:solidFill>
                  <a:prstClr val="black"/>
                </a:solidFill>
                <a:latin typeface="Calibri"/>
              </a:rPr>
              <a:t>Which forms a Link</a:t>
            </a:r>
            <a:endParaRPr lang="en-GB" dirty="0">
              <a:solidFill>
                <a:prstClr val="black"/>
              </a:solidFill>
              <a:latin typeface="Calibri"/>
            </a:endParaRPr>
          </a:p>
        </p:txBody>
      </p:sp>
      <p:cxnSp>
        <p:nvCxnSpPr>
          <p:cNvPr id="368" name="Straight Arrow Connector 367"/>
          <p:cNvCxnSpPr>
            <a:endCxn id="326" idx="3"/>
          </p:cNvCxnSpPr>
          <p:nvPr/>
        </p:nvCxnSpPr>
        <p:spPr>
          <a:xfrm flipV="1">
            <a:off x="6948264" y="3317998"/>
            <a:ext cx="290369" cy="905992"/>
          </a:xfrm>
          <a:prstGeom prst="straightConnector1">
            <a:avLst/>
          </a:prstGeom>
          <a:noFill/>
          <a:ln w="9525" cap="flat" cmpd="sng" algn="ctr">
            <a:solidFill>
              <a:srgbClr val="4F81BD">
                <a:shade val="95000"/>
                <a:satMod val="105000"/>
              </a:srgbClr>
            </a:solidFill>
            <a:prstDash val="solid"/>
            <a:tailEnd type="arrow"/>
          </a:ln>
          <a:effectLst/>
        </p:spPr>
      </p:cxnSp>
      <p:sp>
        <p:nvSpPr>
          <p:cNvPr id="369" name="TextBox 368"/>
          <p:cNvSpPr txBox="1"/>
          <p:nvPr/>
        </p:nvSpPr>
        <p:spPr>
          <a:xfrm>
            <a:off x="5230376" y="4148664"/>
            <a:ext cx="2841291" cy="646331"/>
          </a:xfrm>
          <a:prstGeom prst="rect">
            <a:avLst/>
          </a:prstGeom>
          <a:noFill/>
        </p:spPr>
        <p:txBody>
          <a:bodyPr wrap="none" rtlCol="0">
            <a:spAutoFit/>
          </a:bodyPr>
          <a:lstStyle/>
          <a:p>
            <a:pPr defTabSz="914400"/>
            <a:r>
              <a:rPr lang="en-GB" dirty="0" smtClean="0">
                <a:solidFill>
                  <a:prstClr val="black"/>
                </a:solidFill>
                <a:latin typeface="Calibri"/>
              </a:rPr>
              <a:t>This is a conceptual port.</a:t>
            </a:r>
          </a:p>
          <a:p>
            <a:pPr defTabSz="914400"/>
            <a:r>
              <a:rPr lang="en-GB" dirty="0" smtClean="0">
                <a:solidFill>
                  <a:prstClr val="black"/>
                </a:solidFill>
                <a:latin typeface="Calibri"/>
              </a:rPr>
              <a:t>But all ports are conceptual!</a:t>
            </a:r>
            <a:endParaRPr lang="en-US" dirty="0">
              <a:solidFill>
                <a:prstClr val="black"/>
              </a:solidFill>
              <a:latin typeface="Calibri"/>
            </a:endParaRPr>
          </a:p>
        </p:txBody>
      </p:sp>
      <p:sp>
        <p:nvSpPr>
          <p:cNvPr id="370" name="TextBox 369"/>
          <p:cNvSpPr txBox="1"/>
          <p:nvPr/>
        </p:nvSpPr>
        <p:spPr>
          <a:xfrm>
            <a:off x="26946" y="5351202"/>
            <a:ext cx="2476447" cy="769441"/>
          </a:xfrm>
          <a:prstGeom prst="rect">
            <a:avLst/>
          </a:prstGeom>
          <a:noFill/>
        </p:spPr>
        <p:txBody>
          <a:bodyPr wrap="square" rtlCol="0">
            <a:spAutoFit/>
          </a:bodyPr>
          <a:lstStyle/>
          <a:p>
            <a:pPr defTabSz="914400"/>
            <a:r>
              <a:rPr lang="en-GB" sz="1100" dirty="0" smtClean="0">
                <a:solidFill>
                  <a:srgbClr val="FF0000"/>
                </a:solidFill>
                <a:latin typeface="Calibri"/>
              </a:rPr>
              <a:t>Note: Where the client support at each end of a multi-ended Trail is not the same the Link for each client is a subset of the Trail </a:t>
            </a:r>
            <a:r>
              <a:rPr lang="en-GB" sz="1100" dirty="0" err="1" smtClean="0">
                <a:solidFill>
                  <a:srgbClr val="FF0000"/>
                </a:solidFill>
                <a:latin typeface="Calibri"/>
              </a:rPr>
              <a:t>ForwardingConstruct</a:t>
            </a:r>
            <a:r>
              <a:rPr lang="en-GB" sz="1100" dirty="0" smtClean="0">
                <a:solidFill>
                  <a:srgbClr val="FF0000"/>
                </a:solidFill>
                <a:latin typeface="Calibri"/>
              </a:rPr>
              <a:t>. </a:t>
            </a:r>
            <a:endParaRPr lang="en-US" sz="1100" dirty="0">
              <a:solidFill>
                <a:srgbClr val="FF0000"/>
              </a:solidFill>
              <a:latin typeface="Calibri"/>
            </a:endParaRPr>
          </a:p>
        </p:txBody>
      </p:sp>
    </p:spTree>
    <p:extLst>
      <p:ext uri="{BB962C8B-B14F-4D97-AF65-F5344CB8AC3E}">
        <p14:creationId xmlns:p14="http://schemas.microsoft.com/office/powerpoint/2010/main" val="312604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3"/>
                                        </p:tgtEl>
                                        <p:attrNameLst>
                                          <p:attrName>style.visibility</p:attrName>
                                        </p:attrNameLst>
                                      </p:cBhvr>
                                      <p:to>
                                        <p:strVal val="visible"/>
                                      </p:to>
                                    </p:set>
                                  </p:childTnLst>
                                  <p:subTnLst>
                                    <p:set>
                                      <p:cBhvr override="childStyle">
                                        <p:cTn dur="1" fill="hold" display="0" masterRel="nextClick" afterEffect="1"/>
                                        <p:tgtEl>
                                          <p:spTgt spid="35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8"/>
                                        </p:tgtEl>
                                        <p:attrNameLst>
                                          <p:attrName>style.visibility</p:attrName>
                                        </p:attrNameLst>
                                      </p:cBhvr>
                                      <p:to>
                                        <p:strVal val="visible"/>
                                      </p:to>
                                    </p:set>
                                  </p:childTnLst>
                                  <p:subTnLst>
                                    <p:set>
                                      <p:cBhvr override="childStyle">
                                        <p:cTn dur="1" fill="hold" display="0" masterRel="nextClick" afterEffect="1"/>
                                        <p:tgtEl>
                                          <p:spTgt spid="358"/>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0"/>
                                        </p:tgtEl>
                                        <p:attrNameLst>
                                          <p:attrName>style.visibility</p:attrName>
                                        </p:attrNameLst>
                                      </p:cBhvr>
                                      <p:to>
                                        <p:strVal val="visible"/>
                                      </p:to>
                                    </p:set>
                                  </p:childTnLst>
                                </p:cTn>
                              </p:par>
                            </p:childTnLst>
                          </p:cTn>
                        </p:par>
                        <p:par>
                          <p:cTn id="21" fill="hold">
                            <p:stCondLst>
                              <p:cond delay="0"/>
                            </p:stCondLst>
                            <p:childTnLst>
                              <p:par>
                                <p:cTn id="22" presetID="10" presetClass="exit" presetSubtype="0" fill="hold" nodeType="afterEffect">
                                  <p:stCondLst>
                                    <p:cond delay="1000"/>
                                  </p:stCondLst>
                                  <p:childTnLst>
                                    <p:animEffect transition="out" filter="fade">
                                      <p:cBhvr>
                                        <p:cTn id="23" dur="500"/>
                                        <p:tgtEl>
                                          <p:spTgt spid="169"/>
                                        </p:tgtEl>
                                      </p:cBhvr>
                                    </p:animEffect>
                                    <p:set>
                                      <p:cBhvr>
                                        <p:cTn id="24" dur="1" fill="hold">
                                          <p:stCondLst>
                                            <p:cond delay="499"/>
                                          </p:stCondLst>
                                        </p:cTn>
                                        <p:tgtEl>
                                          <p:spTgt spid="169"/>
                                        </p:tgtEl>
                                        <p:attrNameLst>
                                          <p:attrName>style.visibility</p:attrName>
                                        </p:attrNameLst>
                                      </p:cBhvr>
                                      <p:to>
                                        <p:strVal val="hidden"/>
                                      </p:to>
                                    </p:set>
                                  </p:childTnLst>
                                </p:cTn>
                              </p:par>
                              <p:par>
                                <p:cTn id="25" presetID="10" presetClass="exit" presetSubtype="0" fill="hold" nodeType="withEffect">
                                  <p:stCondLst>
                                    <p:cond delay="1000"/>
                                  </p:stCondLst>
                                  <p:childTnLst>
                                    <p:animEffect transition="out" filter="fade">
                                      <p:cBhvr>
                                        <p:cTn id="26" dur="500"/>
                                        <p:tgtEl>
                                          <p:spTgt spid="79"/>
                                        </p:tgtEl>
                                      </p:cBhvr>
                                    </p:animEffect>
                                    <p:set>
                                      <p:cBhvr>
                                        <p:cTn id="27" dur="1" fill="hold">
                                          <p:stCondLst>
                                            <p:cond delay="499"/>
                                          </p:stCondLst>
                                        </p:cTn>
                                        <p:tgtEl>
                                          <p:spTgt spid="79"/>
                                        </p:tgtEl>
                                        <p:attrNameLst>
                                          <p:attrName>style.visibility</p:attrName>
                                        </p:attrNameLst>
                                      </p:cBhvr>
                                      <p:to>
                                        <p:strVal val="hidden"/>
                                      </p:to>
                                    </p:set>
                                  </p:childTnLst>
                                </p:cTn>
                              </p:par>
                              <p:par>
                                <p:cTn id="28" presetID="10" presetClass="exit" presetSubtype="0" fill="hold" nodeType="withEffect">
                                  <p:stCondLst>
                                    <p:cond delay="1000"/>
                                  </p:stCondLst>
                                  <p:childTnLst>
                                    <p:animEffect transition="out" filter="fade">
                                      <p:cBhvr>
                                        <p:cTn id="29" dur="500"/>
                                        <p:tgtEl>
                                          <p:spTgt spid="182"/>
                                        </p:tgtEl>
                                      </p:cBhvr>
                                    </p:animEffect>
                                    <p:set>
                                      <p:cBhvr>
                                        <p:cTn id="30" dur="1" fill="hold">
                                          <p:stCondLst>
                                            <p:cond delay="499"/>
                                          </p:stCondLst>
                                        </p:cTn>
                                        <p:tgtEl>
                                          <p:spTgt spid="182"/>
                                        </p:tgtEl>
                                        <p:attrNameLst>
                                          <p:attrName>style.visibility</p:attrName>
                                        </p:attrNameLst>
                                      </p:cBhvr>
                                      <p:to>
                                        <p:strVal val="hidden"/>
                                      </p:to>
                                    </p:set>
                                  </p:childTnLst>
                                </p:cTn>
                              </p:par>
                              <p:par>
                                <p:cTn id="31" presetID="10" presetClass="exit" presetSubtype="0" fill="hold" nodeType="withEffect">
                                  <p:stCondLst>
                                    <p:cond delay="1000"/>
                                  </p:stCondLst>
                                  <p:childTnLst>
                                    <p:animEffect transition="out" filter="fade">
                                      <p:cBhvr>
                                        <p:cTn id="32" dur="500"/>
                                        <p:tgtEl>
                                          <p:spTgt spid="124"/>
                                        </p:tgtEl>
                                      </p:cBhvr>
                                    </p:animEffect>
                                    <p:set>
                                      <p:cBhvr>
                                        <p:cTn id="33" dur="1" fill="hold">
                                          <p:stCondLst>
                                            <p:cond delay="499"/>
                                          </p:stCondLst>
                                        </p:cTn>
                                        <p:tgtEl>
                                          <p:spTgt spid="124"/>
                                        </p:tgtEl>
                                        <p:attrNameLst>
                                          <p:attrName>style.visibility</p:attrName>
                                        </p:attrNameLst>
                                      </p:cBhvr>
                                      <p:to>
                                        <p:strVal val="hidden"/>
                                      </p:to>
                                    </p:set>
                                  </p:childTnLst>
                                </p:cTn>
                              </p:par>
                              <p:par>
                                <p:cTn id="34" presetID="10" presetClass="exit" presetSubtype="0" fill="hold" nodeType="withEffect">
                                  <p:stCondLst>
                                    <p:cond delay="1000"/>
                                  </p:stCondLst>
                                  <p:childTnLst>
                                    <p:animEffect transition="out" filter="fade">
                                      <p:cBhvr>
                                        <p:cTn id="35" dur="500"/>
                                        <p:tgtEl>
                                          <p:spTgt spid="227"/>
                                        </p:tgtEl>
                                      </p:cBhvr>
                                    </p:animEffect>
                                    <p:set>
                                      <p:cBhvr>
                                        <p:cTn id="36" dur="1" fill="hold">
                                          <p:stCondLst>
                                            <p:cond delay="499"/>
                                          </p:stCondLst>
                                        </p:cTn>
                                        <p:tgtEl>
                                          <p:spTgt spid="227"/>
                                        </p:tgtEl>
                                        <p:attrNameLst>
                                          <p:attrName>style.visibility</p:attrName>
                                        </p:attrNameLst>
                                      </p:cBhvr>
                                      <p:to>
                                        <p:strVal val="hidden"/>
                                      </p:to>
                                    </p:set>
                                  </p:childTnLst>
                                </p:cTn>
                              </p:par>
                              <p:par>
                                <p:cTn id="37" presetID="10" presetClass="exit" presetSubtype="0" fill="hold" nodeType="withEffect">
                                  <p:stCondLst>
                                    <p:cond delay="100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10" presetClass="exit" presetSubtype="0" fill="hold" grpId="0" nodeType="withEffect">
                                  <p:stCondLst>
                                    <p:cond delay="100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1" presetClass="entr" presetSubtype="0" fill="hold" nodeType="withEffect">
                                  <p:stCondLst>
                                    <p:cond delay="1000"/>
                                  </p:stCondLst>
                                  <p:childTnLst>
                                    <p:set>
                                      <p:cBhvr>
                                        <p:cTn id="44" dur="1" fill="hold">
                                          <p:stCondLst>
                                            <p:cond delay="0"/>
                                          </p:stCondLst>
                                        </p:cTn>
                                        <p:tgtEl>
                                          <p:spTgt spid="362"/>
                                        </p:tgtEl>
                                        <p:attrNameLst>
                                          <p:attrName>style.visibility</p:attrName>
                                        </p:attrNameLst>
                                      </p:cBhvr>
                                      <p:to>
                                        <p:strVal val="visible"/>
                                      </p:to>
                                    </p:set>
                                  </p:childTnLst>
                                </p:cTn>
                              </p:par>
                            </p:childTnLst>
                          </p:cTn>
                        </p:par>
                        <p:par>
                          <p:cTn id="45" fill="hold">
                            <p:stCondLst>
                              <p:cond delay="1500"/>
                            </p:stCondLst>
                            <p:childTnLst>
                              <p:par>
                                <p:cTn id="46" presetID="1" presetClass="entr" presetSubtype="0" fill="hold" grpId="0" nodeType="afterEffect">
                                  <p:stCondLst>
                                    <p:cond delay="1000"/>
                                  </p:stCondLst>
                                  <p:childTnLst>
                                    <p:set>
                                      <p:cBhvr>
                                        <p:cTn id="47" dur="1" fill="hold">
                                          <p:stCondLst>
                                            <p:cond delay="0"/>
                                          </p:stCondLst>
                                        </p:cTn>
                                        <p:tgtEl>
                                          <p:spTgt spid="365"/>
                                        </p:tgtEl>
                                        <p:attrNameLst>
                                          <p:attrName>style.visibility</p:attrName>
                                        </p:attrNameLst>
                                      </p:cBhvr>
                                      <p:to>
                                        <p:strVal val="visible"/>
                                      </p:to>
                                    </p:set>
                                  </p:childTnLst>
                                </p:cTn>
                              </p:par>
                            </p:childTnLst>
                          </p:cTn>
                        </p:par>
                        <p:par>
                          <p:cTn id="48" fill="hold">
                            <p:stCondLst>
                              <p:cond delay="2500"/>
                            </p:stCondLst>
                            <p:childTnLst>
                              <p:par>
                                <p:cTn id="49" presetID="1" presetClass="entr" presetSubtype="0" fill="hold" grpId="0" nodeType="afterEffect">
                                  <p:stCondLst>
                                    <p:cond delay="1000"/>
                                  </p:stCondLst>
                                  <p:childTnLst>
                                    <p:set>
                                      <p:cBhvr>
                                        <p:cTn id="50" dur="1" fill="hold">
                                          <p:stCondLst>
                                            <p:cond delay="0"/>
                                          </p:stCondLst>
                                        </p:cTn>
                                        <p:tgtEl>
                                          <p:spTgt spid="3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65" grpId="0"/>
      <p:bldP spid="366" grpId="0"/>
      <p:bldP spid="369" grpId="0"/>
      <p:bldP spid="3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Functional model interrelationship: Rationale</a:t>
            </a:r>
            <a:endParaRPr lang="en-US" dirty="0"/>
          </a:p>
        </p:txBody>
      </p:sp>
      <p:sp>
        <p:nvSpPr>
          <p:cNvPr id="3" name="Content Placeholder 2"/>
          <p:cNvSpPr>
            <a:spLocks noGrp="1"/>
          </p:cNvSpPr>
          <p:nvPr>
            <p:ph idx="1"/>
          </p:nvPr>
        </p:nvSpPr>
        <p:spPr/>
        <p:txBody>
          <a:bodyPr/>
          <a:lstStyle/>
          <a:p>
            <a:r>
              <a:rPr lang="en-GB" dirty="0" smtClean="0"/>
              <a:t>There is one problem space being covered by several specification bodies </a:t>
            </a:r>
          </a:p>
          <a:p>
            <a:pPr lvl="1"/>
            <a:r>
              <a:rPr lang="en-GB" dirty="0" smtClean="0"/>
              <a:t>Networking </a:t>
            </a:r>
            <a:r>
              <a:rPr lang="en-GB" dirty="0"/>
              <a:t>is not new and </a:t>
            </a:r>
            <a:r>
              <a:rPr lang="en-GB" dirty="0" smtClean="0"/>
              <a:t>there is a model already in place</a:t>
            </a:r>
            <a:endParaRPr lang="en-GB" dirty="0"/>
          </a:p>
          <a:p>
            <a:pPr lvl="1"/>
            <a:r>
              <a:rPr lang="en-GB" dirty="0"/>
              <a:t>What is new is coherent representation of the virtual functions</a:t>
            </a:r>
          </a:p>
          <a:p>
            <a:r>
              <a:rPr lang="en-GB" dirty="0"/>
              <a:t>The problem can be divided neatly between modelling of specialist virtual functions and modelling of </a:t>
            </a:r>
            <a:r>
              <a:rPr lang="en-GB" dirty="0" smtClean="0"/>
              <a:t>networking/forwarding</a:t>
            </a:r>
            <a:endParaRPr lang="en-GB" dirty="0"/>
          </a:p>
          <a:p>
            <a:r>
              <a:rPr lang="en-GB" dirty="0" smtClean="0"/>
              <a:t>The </a:t>
            </a:r>
            <a:r>
              <a:rPr lang="en-GB" dirty="0"/>
              <a:t>ONF </a:t>
            </a:r>
            <a:r>
              <a:rPr lang="en-GB" dirty="0" smtClean="0"/>
              <a:t>CIM Core Information Model </a:t>
            </a:r>
            <a:r>
              <a:rPr lang="en-GB" dirty="0"/>
              <a:t>is </a:t>
            </a:r>
            <a:r>
              <a:rPr lang="en-GB" dirty="0" smtClean="0"/>
              <a:t>built on many years of networking experience as noted in the model overview</a:t>
            </a:r>
            <a:endParaRPr lang="en-GB" dirty="0"/>
          </a:p>
          <a:p>
            <a:pPr lvl="1"/>
            <a:r>
              <a:rPr lang="en-GB" dirty="0" smtClean="0"/>
              <a:t>TMF </a:t>
            </a:r>
            <a:r>
              <a:rPr lang="en-GB" dirty="0"/>
              <a:t>SID Converged Network </a:t>
            </a:r>
            <a:r>
              <a:rPr lang="en-GB" dirty="0" smtClean="0"/>
              <a:t>ABE (Abstract Business Entity) </a:t>
            </a:r>
            <a:r>
              <a:rPr lang="en-GB" dirty="0"/>
              <a:t>Info Architecture </a:t>
            </a:r>
            <a:r>
              <a:rPr lang="en-GB" dirty="0" smtClean="0"/>
              <a:t>section</a:t>
            </a:r>
          </a:p>
          <a:p>
            <a:pPr lvl="1"/>
            <a:r>
              <a:rPr lang="en-GB" dirty="0" smtClean="0"/>
              <a:t>TMF TR215 </a:t>
            </a:r>
            <a:r>
              <a:rPr lang="en-GB" dirty="0"/>
              <a:t>Component System </a:t>
            </a:r>
            <a:r>
              <a:rPr lang="en-GB" dirty="0" smtClean="0"/>
              <a:t>pattern etc.</a:t>
            </a:r>
            <a:endParaRPr lang="en-GB" dirty="0"/>
          </a:p>
          <a:p>
            <a:pPr lvl="1"/>
            <a:r>
              <a:rPr lang="en-GB" dirty="0" smtClean="0"/>
              <a:t>ITU-T G.800</a:t>
            </a:r>
          </a:p>
          <a:p>
            <a:endParaRPr lang="en-GB" dirty="0" smtClean="0"/>
          </a:p>
          <a:p>
            <a:endParaRPr lang="en-GB" dirty="0" smtClean="0"/>
          </a:p>
          <a:p>
            <a:endParaRPr lang="en-GB" dirty="0" smtClean="0"/>
          </a:p>
          <a:p>
            <a:pPr marL="0" indent="0">
              <a:buNone/>
            </a:pPr>
            <a:endParaRPr lang="en-GB" dirty="0" smtClean="0"/>
          </a:p>
          <a:p>
            <a:endParaRPr lang="en-US" dirty="0"/>
          </a:p>
        </p:txBody>
      </p:sp>
      <p:sp>
        <p:nvSpPr>
          <p:cNvPr id="6" name="Slide Number Placeholder 4"/>
          <p:cNvSpPr>
            <a:spLocks noGrp="1"/>
          </p:cNvSpPr>
          <p:nvPr>
            <p:ph type="sldNum" sz="quarter" idx="12"/>
          </p:nvPr>
        </p:nvSpPr>
        <p:spPr>
          <a:xfrm>
            <a:off x="4556760" y="6356369"/>
            <a:ext cx="2773680" cy="365125"/>
          </a:xfrm>
        </p:spPr>
        <p:txBody>
          <a:bodyPr/>
          <a:lstStyle/>
          <a:p>
            <a:fld id="{BBABCA9C-0EDA-419C-B0C5-EAE473F385AB}" type="slidenum">
              <a:rPr lang="en-US" smtClean="0"/>
              <a:pPr/>
              <a:t>4</a:t>
            </a:fld>
            <a:endParaRPr lang="en-US"/>
          </a:p>
        </p:txBody>
      </p:sp>
    </p:spTree>
    <p:extLst>
      <p:ext uri="{BB962C8B-B14F-4D97-AF65-F5344CB8AC3E}">
        <p14:creationId xmlns:p14="http://schemas.microsoft.com/office/powerpoint/2010/main" val="195746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6" y="1391514"/>
            <a:ext cx="10699748" cy="4552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GB" dirty="0" smtClean="0"/>
              <a:t>Functional model interrelationship: Detailed proposal</a:t>
            </a:r>
            <a:endParaRPr lang="en-US" strike="sngStrike" dirty="0"/>
          </a:p>
        </p:txBody>
      </p:sp>
      <p:sp>
        <p:nvSpPr>
          <p:cNvPr id="5" name="Slide Number Placeholder 4"/>
          <p:cNvSpPr>
            <a:spLocks noGrp="1"/>
          </p:cNvSpPr>
          <p:nvPr>
            <p:ph type="sldNum" sz="quarter" idx="12"/>
          </p:nvPr>
        </p:nvSpPr>
        <p:spPr/>
        <p:txBody>
          <a:bodyPr/>
          <a:lstStyle/>
          <a:p>
            <a:fld id="{BBABCA9C-0EDA-419C-B0C5-EAE473F385AB}" type="slidenum">
              <a:rPr lang="en-US" smtClean="0"/>
              <a:pPr/>
              <a:t>5</a:t>
            </a:fld>
            <a:endParaRPr lang="en-US"/>
          </a:p>
        </p:txBody>
      </p:sp>
      <p:sp>
        <p:nvSpPr>
          <p:cNvPr id="6" name="TextBox 5"/>
          <p:cNvSpPr txBox="1"/>
          <p:nvPr/>
        </p:nvSpPr>
        <p:spPr>
          <a:xfrm>
            <a:off x="642610" y="762000"/>
            <a:ext cx="8533170" cy="369332"/>
          </a:xfrm>
          <a:prstGeom prst="rect">
            <a:avLst/>
          </a:prstGeom>
          <a:noFill/>
        </p:spPr>
        <p:txBody>
          <a:bodyPr wrap="none" rtlCol="0">
            <a:spAutoFit/>
          </a:bodyPr>
          <a:lstStyle/>
          <a:p>
            <a:r>
              <a:rPr lang="en-GB" dirty="0" smtClean="0">
                <a:solidFill>
                  <a:srgbClr val="FF0000"/>
                </a:solidFill>
              </a:rPr>
              <a:t>To be refined to align with current iteration of NFV </a:t>
            </a:r>
            <a:r>
              <a:rPr lang="en-GB" dirty="0">
                <a:solidFill>
                  <a:srgbClr val="FF0000"/>
                </a:solidFill>
              </a:rPr>
              <a:t>model </a:t>
            </a:r>
            <a:r>
              <a:rPr lang="en-GB" dirty="0" smtClean="0">
                <a:solidFill>
                  <a:srgbClr val="FF0000"/>
                </a:solidFill>
              </a:rPr>
              <a:t>(</a:t>
            </a:r>
            <a:r>
              <a:rPr lang="en-GB" dirty="0">
                <a:solidFill>
                  <a:srgbClr val="FF0000"/>
                </a:solidFill>
              </a:rPr>
              <a:t>late </a:t>
            </a:r>
            <a:r>
              <a:rPr lang="en-GB" dirty="0" smtClean="0">
                <a:solidFill>
                  <a:srgbClr val="FF0000"/>
                </a:solidFill>
              </a:rPr>
              <a:t>December version) </a:t>
            </a:r>
            <a:endParaRPr lang="en-US" dirty="0">
              <a:solidFill>
                <a:srgbClr val="FF0000"/>
              </a:solidFill>
            </a:endParaRPr>
          </a:p>
        </p:txBody>
      </p:sp>
      <p:sp>
        <p:nvSpPr>
          <p:cNvPr id="3" name="Rectangle 2"/>
          <p:cNvSpPr/>
          <p:nvPr/>
        </p:nvSpPr>
        <p:spPr>
          <a:xfrm>
            <a:off x="9154783" y="304800"/>
            <a:ext cx="675017" cy="381000"/>
          </a:xfrm>
          <a:prstGeom prst="rect">
            <a:avLst/>
          </a:prstGeom>
          <a:gradFill flip="none" rotWithShape="1">
            <a:gsLst>
              <a:gs pos="0">
                <a:srgbClr val="B9C5F9">
                  <a:shade val="30000"/>
                  <a:satMod val="115000"/>
                </a:srgbClr>
              </a:gs>
              <a:gs pos="0">
                <a:srgbClr val="B9C5F9">
                  <a:shade val="67500"/>
                  <a:satMod val="115000"/>
                  <a:lumMod val="0"/>
                  <a:lumOff val="100000"/>
                </a:srgbClr>
              </a:gs>
              <a:gs pos="100000">
                <a:srgbClr val="B9C5F9">
                  <a:shade val="100000"/>
                  <a:satMod val="115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9906000" y="356800"/>
            <a:ext cx="1611339" cy="261610"/>
          </a:xfrm>
          <a:prstGeom prst="rect">
            <a:avLst/>
          </a:prstGeom>
          <a:noFill/>
        </p:spPr>
        <p:txBody>
          <a:bodyPr wrap="none" rtlCol="0">
            <a:spAutoFit/>
          </a:bodyPr>
          <a:lstStyle/>
          <a:p>
            <a:r>
              <a:rPr lang="en-GB" sz="1100" dirty="0" smtClean="0"/>
              <a:t>ONF/MEF/ITU-T Class</a:t>
            </a:r>
            <a:endParaRPr lang="en-US" sz="1100" dirty="0"/>
          </a:p>
        </p:txBody>
      </p:sp>
      <p:sp>
        <p:nvSpPr>
          <p:cNvPr id="9" name="Rectangle 8"/>
          <p:cNvSpPr/>
          <p:nvPr/>
        </p:nvSpPr>
        <p:spPr>
          <a:xfrm>
            <a:off x="9154783" y="914400"/>
            <a:ext cx="675017" cy="381000"/>
          </a:xfrm>
          <a:prstGeom prst="rect">
            <a:avLst/>
          </a:prstGeom>
          <a:solidFill>
            <a:srgbClr val="00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9906000" y="966400"/>
            <a:ext cx="861133" cy="261610"/>
          </a:xfrm>
          <a:prstGeom prst="rect">
            <a:avLst/>
          </a:prstGeom>
          <a:noFill/>
        </p:spPr>
        <p:txBody>
          <a:bodyPr wrap="none" rtlCol="0">
            <a:spAutoFit/>
          </a:bodyPr>
          <a:lstStyle/>
          <a:p>
            <a:r>
              <a:rPr lang="en-GB" sz="1100" dirty="0" smtClean="0"/>
              <a:t>NFV Class</a:t>
            </a:r>
            <a:endParaRPr lang="en-US" sz="1100" dirty="0"/>
          </a:p>
        </p:txBody>
      </p:sp>
      <p:sp>
        <p:nvSpPr>
          <p:cNvPr id="11" name="Rectangle 10"/>
          <p:cNvSpPr/>
          <p:nvPr/>
        </p:nvSpPr>
        <p:spPr>
          <a:xfrm>
            <a:off x="9154783" y="1447800"/>
            <a:ext cx="675017" cy="381000"/>
          </a:xfrm>
          <a:prstGeom prst="rect">
            <a:avLst/>
          </a:prstGeom>
          <a:gradFill flip="none" rotWithShape="1">
            <a:gsLst>
              <a:gs pos="0">
                <a:srgbClr val="E3A49C"/>
              </a:gs>
              <a:gs pos="100000">
                <a:srgbClr val="B9C5F9">
                  <a:shade val="67500"/>
                  <a:satMod val="115000"/>
                  <a:lumMod val="0"/>
                  <a:lumOff val="100000"/>
                </a:srgbClr>
              </a:gs>
              <a:gs pos="100000">
                <a:srgbClr val="B9C5F9">
                  <a:shade val="100000"/>
                  <a:satMod val="115000"/>
                </a:srgb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a:off x="9906000" y="1422856"/>
            <a:ext cx="1828800" cy="430887"/>
          </a:xfrm>
          <a:prstGeom prst="rect">
            <a:avLst/>
          </a:prstGeom>
          <a:noFill/>
        </p:spPr>
        <p:txBody>
          <a:bodyPr wrap="square" rtlCol="0">
            <a:spAutoFit/>
          </a:bodyPr>
          <a:lstStyle/>
          <a:p>
            <a:r>
              <a:rPr lang="en-GB" sz="1100" dirty="0" smtClean="0"/>
              <a:t>NFV Class to be replaced by ONF/MEF/ITUT class</a:t>
            </a:r>
            <a:endParaRPr lang="en-US" sz="1100" dirty="0"/>
          </a:p>
        </p:txBody>
      </p:sp>
      <p:cxnSp>
        <p:nvCxnSpPr>
          <p:cNvPr id="13" name="Straight Connector 12"/>
          <p:cNvCxnSpPr/>
          <p:nvPr/>
        </p:nvCxnSpPr>
        <p:spPr>
          <a:xfrm flipH="1">
            <a:off x="5029200" y="1131332"/>
            <a:ext cx="457200" cy="496466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918972" y="1615262"/>
            <a:ext cx="1338828" cy="369332"/>
          </a:xfrm>
          <a:prstGeom prst="rect">
            <a:avLst/>
          </a:prstGeom>
          <a:noFill/>
        </p:spPr>
        <p:txBody>
          <a:bodyPr wrap="none" rtlCol="0">
            <a:spAutoFit/>
          </a:bodyPr>
          <a:lstStyle/>
          <a:p>
            <a:r>
              <a:rPr lang="en-GB" dirty="0" smtClean="0"/>
              <a:t>NFV model</a:t>
            </a:r>
            <a:endParaRPr lang="en-US" dirty="0"/>
          </a:p>
        </p:txBody>
      </p:sp>
      <p:sp>
        <p:nvSpPr>
          <p:cNvPr id="18" name="TextBox 17"/>
          <p:cNvSpPr txBox="1"/>
          <p:nvPr/>
        </p:nvSpPr>
        <p:spPr>
          <a:xfrm>
            <a:off x="5252649" y="5551906"/>
            <a:ext cx="1364476" cy="369332"/>
          </a:xfrm>
          <a:prstGeom prst="rect">
            <a:avLst/>
          </a:prstGeom>
          <a:noFill/>
        </p:spPr>
        <p:txBody>
          <a:bodyPr wrap="none" rtlCol="0">
            <a:spAutoFit/>
          </a:bodyPr>
          <a:lstStyle/>
          <a:p>
            <a:r>
              <a:rPr lang="en-GB" dirty="0" smtClean="0"/>
              <a:t>ONF model</a:t>
            </a:r>
            <a:endParaRPr lang="en-US" dirty="0"/>
          </a:p>
        </p:txBody>
      </p:sp>
      <p:grpSp>
        <p:nvGrpSpPr>
          <p:cNvPr id="8" name="Group 7"/>
          <p:cNvGrpSpPr/>
          <p:nvPr/>
        </p:nvGrpSpPr>
        <p:grpSpPr>
          <a:xfrm>
            <a:off x="1789344" y="2291623"/>
            <a:ext cx="9514153" cy="3654487"/>
            <a:chOff x="1789344" y="2291623"/>
            <a:chExt cx="9514153" cy="3654487"/>
          </a:xfrm>
        </p:grpSpPr>
        <p:sp>
          <p:nvSpPr>
            <p:cNvPr id="4" name="TextBox 3"/>
            <p:cNvSpPr txBox="1"/>
            <p:nvPr/>
          </p:nvSpPr>
          <p:spPr>
            <a:xfrm>
              <a:off x="5566144" y="3014637"/>
              <a:ext cx="590739" cy="369332"/>
            </a:xfrm>
            <a:prstGeom prst="rect">
              <a:avLst/>
            </a:prstGeom>
            <a:noFill/>
          </p:spPr>
          <p:txBody>
            <a:bodyPr wrap="none" rtlCol="0">
              <a:spAutoFit/>
            </a:bodyPr>
            <a:lstStyle/>
            <a:p>
              <a:r>
                <a:rPr lang="en-GB" dirty="0" smtClean="0"/>
                <a:t>LTP</a:t>
              </a:r>
              <a:endParaRPr lang="en-US" dirty="0"/>
            </a:p>
          </p:txBody>
        </p:sp>
        <p:sp>
          <p:nvSpPr>
            <p:cNvPr id="17" name="TextBox 16"/>
            <p:cNvSpPr txBox="1"/>
            <p:nvPr/>
          </p:nvSpPr>
          <p:spPr>
            <a:xfrm>
              <a:off x="8490097" y="2291623"/>
              <a:ext cx="607859" cy="369332"/>
            </a:xfrm>
            <a:prstGeom prst="rect">
              <a:avLst/>
            </a:prstGeom>
            <a:noFill/>
          </p:spPr>
          <p:txBody>
            <a:bodyPr wrap="none" rtlCol="0">
              <a:spAutoFit/>
            </a:bodyPr>
            <a:lstStyle/>
            <a:p>
              <a:r>
                <a:rPr lang="en-GB" dirty="0" smtClean="0"/>
                <a:t>Link</a:t>
              </a:r>
              <a:endParaRPr lang="en-US" dirty="0"/>
            </a:p>
          </p:txBody>
        </p:sp>
        <p:sp>
          <p:nvSpPr>
            <p:cNvPr id="19" name="TextBox 18"/>
            <p:cNvSpPr txBox="1"/>
            <p:nvPr/>
          </p:nvSpPr>
          <p:spPr>
            <a:xfrm>
              <a:off x="8651557" y="3014637"/>
              <a:ext cx="492443" cy="369332"/>
            </a:xfrm>
            <a:prstGeom prst="rect">
              <a:avLst/>
            </a:prstGeom>
            <a:noFill/>
          </p:spPr>
          <p:txBody>
            <a:bodyPr wrap="none" rtlCol="0">
              <a:spAutoFit/>
            </a:bodyPr>
            <a:lstStyle/>
            <a:p>
              <a:r>
                <a:rPr lang="en-GB" dirty="0" smtClean="0"/>
                <a:t>FC</a:t>
              </a:r>
              <a:endParaRPr lang="en-US" dirty="0"/>
            </a:p>
          </p:txBody>
        </p:sp>
        <p:sp>
          <p:nvSpPr>
            <p:cNvPr id="20" name="TextBox 19"/>
            <p:cNvSpPr txBox="1"/>
            <p:nvPr/>
          </p:nvSpPr>
          <p:spPr>
            <a:xfrm>
              <a:off x="10336566" y="3014637"/>
              <a:ext cx="966931" cy="369332"/>
            </a:xfrm>
            <a:prstGeom prst="rect">
              <a:avLst/>
            </a:prstGeom>
            <a:noFill/>
          </p:spPr>
          <p:txBody>
            <a:bodyPr wrap="none" rtlCol="0">
              <a:spAutoFit/>
            </a:bodyPr>
            <a:lstStyle/>
            <a:p>
              <a:r>
                <a:rPr lang="en-GB" dirty="0" err="1" smtClean="0"/>
                <a:t>FcSpec</a:t>
              </a:r>
              <a:endParaRPr lang="en-US" dirty="0"/>
            </a:p>
          </p:txBody>
        </p:sp>
        <p:sp>
          <p:nvSpPr>
            <p:cNvPr id="21" name="TextBox 20"/>
            <p:cNvSpPr txBox="1"/>
            <p:nvPr/>
          </p:nvSpPr>
          <p:spPr>
            <a:xfrm>
              <a:off x="2562313" y="3654623"/>
              <a:ext cx="942887" cy="307777"/>
            </a:xfrm>
            <a:prstGeom prst="rect">
              <a:avLst/>
            </a:prstGeom>
            <a:noFill/>
          </p:spPr>
          <p:txBody>
            <a:bodyPr wrap="none" rtlCol="0">
              <a:spAutoFit/>
            </a:bodyPr>
            <a:lstStyle/>
            <a:p>
              <a:r>
                <a:rPr lang="en-GB" sz="1400" dirty="0" err="1" smtClean="0"/>
                <a:t>VnfExtCp</a:t>
              </a:r>
              <a:endParaRPr lang="en-US" sz="1400" dirty="0"/>
            </a:p>
          </p:txBody>
        </p:sp>
        <p:sp>
          <p:nvSpPr>
            <p:cNvPr id="22" name="TextBox 21"/>
            <p:cNvSpPr txBox="1"/>
            <p:nvPr/>
          </p:nvSpPr>
          <p:spPr>
            <a:xfrm>
              <a:off x="2362200" y="4648200"/>
              <a:ext cx="772969" cy="307777"/>
            </a:xfrm>
            <a:prstGeom prst="rect">
              <a:avLst/>
            </a:prstGeom>
            <a:noFill/>
          </p:spPr>
          <p:txBody>
            <a:bodyPr wrap="none" rtlCol="0">
              <a:spAutoFit/>
            </a:bodyPr>
            <a:lstStyle/>
            <a:p>
              <a:r>
                <a:rPr lang="en-GB" sz="1400" dirty="0" err="1" smtClean="0"/>
                <a:t>VnfcCp</a:t>
              </a:r>
              <a:endParaRPr lang="en-US" sz="1400" dirty="0"/>
            </a:p>
          </p:txBody>
        </p:sp>
        <p:sp>
          <p:nvSpPr>
            <p:cNvPr id="23" name="TextBox 22"/>
            <p:cNvSpPr txBox="1"/>
            <p:nvPr/>
          </p:nvSpPr>
          <p:spPr>
            <a:xfrm>
              <a:off x="1789344" y="3808511"/>
              <a:ext cx="543739" cy="307777"/>
            </a:xfrm>
            <a:prstGeom prst="rect">
              <a:avLst/>
            </a:prstGeom>
            <a:noFill/>
          </p:spPr>
          <p:txBody>
            <a:bodyPr wrap="none" rtlCol="0">
              <a:spAutoFit/>
            </a:bodyPr>
            <a:lstStyle/>
            <a:p>
              <a:r>
                <a:rPr lang="en-GB" sz="1400" dirty="0" err="1" smtClean="0"/>
                <a:t>Vnfc</a:t>
              </a:r>
              <a:endParaRPr lang="en-US" sz="1400" dirty="0"/>
            </a:p>
          </p:txBody>
        </p:sp>
        <p:sp>
          <p:nvSpPr>
            <p:cNvPr id="24" name="TextBox 23"/>
            <p:cNvSpPr txBox="1"/>
            <p:nvPr/>
          </p:nvSpPr>
          <p:spPr>
            <a:xfrm>
              <a:off x="2761886" y="2706860"/>
              <a:ext cx="453970" cy="307777"/>
            </a:xfrm>
            <a:prstGeom prst="rect">
              <a:avLst/>
            </a:prstGeom>
            <a:noFill/>
          </p:spPr>
          <p:txBody>
            <a:bodyPr wrap="none" rtlCol="0">
              <a:spAutoFit/>
            </a:bodyPr>
            <a:lstStyle/>
            <a:p>
              <a:r>
                <a:rPr lang="en-GB" sz="1400" dirty="0" err="1" smtClean="0"/>
                <a:t>Vnf</a:t>
              </a:r>
              <a:endParaRPr lang="en-US" sz="1400" dirty="0"/>
            </a:p>
          </p:txBody>
        </p:sp>
        <p:sp>
          <p:nvSpPr>
            <p:cNvPr id="25" name="TextBox 24"/>
            <p:cNvSpPr txBox="1"/>
            <p:nvPr/>
          </p:nvSpPr>
          <p:spPr>
            <a:xfrm>
              <a:off x="4267200" y="3733800"/>
              <a:ext cx="872355" cy="307777"/>
            </a:xfrm>
            <a:prstGeom prst="rect">
              <a:avLst/>
            </a:prstGeom>
            <a:noFill/>
          </p:spPr>
          <p:txBody>
            <a:bodyPr wrap="none" rtlCol="0">
              <a:spAutoFit/>
            </a:bodyPr>
            <a:lstStyle/>
            <a:p>
              <a:r>
                <a:rPr lang="en-GB" sz="1400" dirty="0" err="1" smtClean="0"/>
                <a:t>VnfvLink</a:t>
              </a:r>
              <a:endParaRPr lang="en-US" sz="1400" dirty="0"/>
            </a:p>
          </p:txBody>
        </p:sp>
        <p:sp>
          <p:nvSpPr>
            <p:cNvPr id="26" name="TextBox 25"/>
            <p:cNvSpPr txBox="1"/>
            <p:nvPr/>
          </p:nvSpPr>
          <p:spPr>
            <a:xfrm>
              <a:off x="4191000" y="5638333"/>
              <a:ext cx="962123" cy="307777"/>
            </a:xfrm>
            <a:prstGeom prst="rect">
              <a:avLst/>
            </a:prstGeom>
            <a:noFill/>
          </p:spPr>
          <p:txBody>
            <a:bodyPr wrap="none" rtlCol="0">
              <a:spAutoFit/>
            </a:bodyPr>
            <a:lstStyle/>
            <a:p>
              <a:r>
                <a:rPr lang="en-GB" sz="1400" dirty="0" err="1" smtClean="0"/>
                <a:t>VNetwork</a:t>
              </a:r>
              <a:endParaRPr lang="en-US" sz="1400" dirty="0"/>
            </a:p>
          </p:txBody>
        </p:sp>
      </p:grpSp>
    </p:spTree>
    <p:extLst>
      <p:ext uri="{BB962C8B-B14F-4D97-AF65-F5344CB8AC3E}">
        <p14:creationId xmlns:p14="http://schemas.microsoft.com/office/powerpoint/2010/main" val="320168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Functional model interrelationship: Extract for latest NFV model</a:t>
            </a:r>
            <a:endParaRPr lang="en-US" dirty="0"/>
          </a:p>
        </p:txBody>
      </p:sp>
      <p:sp>
        <p:nvSpPr>
          <p:cNvPr id="5" name="Slide Number Placeholder 4"/>
          <p:cNvSpPr>
            <a:spLocks noGrp="1"/>
          </p:cNvSpPr>
          <p:nvPr>
            <p:ph type="sldNum" sz="quarter" idx="12"/>
          </p:nvPr>
        </p:nvSpPr>
        <p:spPr/>
        <p:txBody>
          <a:bodyPr/>
          <a:lstStyle/>
          <a:p>
            <a:fld id="{BBABCA9C-0EDA-419C-B0C5-EAE473F385AB}" type="slidenum">
              <a:rPr lang="en-US" smtClean="0"/>
              <a:pPr/>
              <a:t>6</a:t>
            </a:fld>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1347" y="1143000"/>
            <a:ext cx="5884506"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743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 of Nested Recursion: Rationale and data points</a:t>
            </a:r>
            <a:endParaRPr lang="en-US" dirty="0"/>
          </a:p>
        </p:txBody>
      </p:sp>
      <p:sp>
        <p:nvSpPr>
          <p:cNvPr id="3" name="Content Placeholder 2"/>
          <p:cNvSpPr>
            <a:spLocks noGrp="1"/>
          </p:cNvSpPr>
          <p:nvPr>
            <p:ph idx="1"/>
          </p:nvPr>
        </p:nvSpPr>
        <p:spPr/>
        <p:txBody>
          <a:bodyPr>
            <a:normAutofit fontScale="62500" lnSpcReduction="20000"/>
          </a:bodyPr>
          <a:lstStyle/>
          <a:p>
            <a:r>
              <a:rPr lang="en-GB" dirty="0" smtClean="0"/>
              <a:t>As a context for this discussion, consider two distinct services:</a:t>
            </a:r>
          </a:p>
          <a:p>
            <a:pPr lvl="1"/>
            <a:r>
              <a:rPr lang="en-GB" dirty="0" smtClean="0"/>
              <a:t>A transfer (forwarding) service where the intention is that “what goes in comes out” so the input information is unchanged (ONF focus)</a:t>
            </a:r>
          </a:p>
          <a:p>
            <a:pPr lvl="1"/>
            <a:r>
              <a:rPr lang="en-GB" dirty="0" smtClean="0"/>
              <a:t>A transform (processing) service where the intention is that “information is assimilated and used to provide some result” so the input information is transformed (NFV focus)</a:t>
            </a:r>
          </a:p>
          <a:p>
            <a:r>
              <a:rPr lang="en-GB" dirty="0" smtClean="0"/>
              <a:t>In a real environment</a:t>
            </a:r>
          </a:p>
          <a:p>
            <a:pPr lvl="1"/>
            <a:r>
              <a:rPr lang="en-GB" dirty="0" smtClean="0"/>
              <a:t>Transfer service</a:t>
            </a:r>
          </a:p>
          <a:p>
            <a:pPr lvl="2"/>
            <a:r>
              <a:rPr lang="en-GB" dirty="0" smtClean="0"/>
              <a:t>Achieved by transforming the representation of the information to enable it to be conveyed</a:t>
            </a:r>
          </a:p>
          <a:p>
            <a:pPr lvl="2"/>
            <a:r>
              <a:rPr lang="en-GB" dirty="0" smtClean="0"/>
              <a:t>To determine whether transfer has been successful processing is carried out</a:t>
            </a:r>
          </a:p>
          <a:p>
            <a:pPr lvl="1"/>
            <a:r>
              <a:rPr lang="en-GB" dirty="0" smtClean="0"/>
              <a:t>Transform service</a:t>
            </a:r>
          </a:p>
          <a:p>
            <a:pPr lvl="2"/>
            <a:r>
              <a:rPr lang="en-GB" dirty="0" smtClean="0"/>
              <a:t>Achieved by </a:t>
            </a:r>
            <a:r>
              <a:rPr lang="en-GB" dirty="0" err="1" smtClean="0"/>
              <a:t>transfering</a:t>
            </a:r>
            <a:r>
              <a:rPr lang="en-GB" dirty="0" smtClean="0"/>
              <a:t> information between transform points</a:t>
            </a:r>
          </a:p>
          <a:p>
            <a:r>
              <a:rPr lang="en-GB" dirty="0" smtClean="0"/>
              <a:t>All </a:t>
            </a:r>
            <a:r>
              <a:rPr lang="en-GB" dirty="0"/>
              <a:t>aspects can be considered as components in a Component – System recursion</a:t>
            </a:r>
          </a:p>
          <a:p>
            <a:pPr lvl="1"/>
            <a:r>
              <a:rPr lang="en-GB" dirty="0"/>
              <a:t>A system is an assembly of components that can itself be viewed as a component</a:t>
            </a:r>
          </a:p>
          <a:p>
            <a:r>
              <a:rPr lang="en-GB" dirty="0" smtClean="0"/>
              <a:t>Modelling </a:t>
            </a:r>
            <a:r>
              <a:rPr lang="en-GB" dirty="0"/>
              <a:t>practice leads to encapsulation of lesser parts in parts that focus on the critical emergent </a:t>
            </a:r>
            <a:r>
              <a:rPr lang="en-GB" dirty="0" smtClean="0"/>
              <a:t>behaviour</a:t>
            </a:r>
          </a:p>
          <a:p>
            <a:pPr lvl="1"/>
            <a:r>
              <a:rPr lang="en-GB" dirty="0" smtClean="0"/>
              <a:t>The outer most view focuses on the key emergent behaviour</a:t>
            </a:r>
          </a:p>
          <a:p>
            <a:r>
              <a:rPr lang="en-GB" dirty="0" smtClean="0"/>
              <a:t>Considering existing forwarding models there are clearly processing aspect encapsulated</a:t>
            </a:r>
          </a:p>
          <a:p>
            <a:pPr lvl="1"/>
            <a:r>
              <a:rPr lang="en-GB" dirty="0" smtClean="0"/>
              <a:t>Decision to throw a protection switch</a:t>
            </a:r>
          </a:p>
          <a:p>
            <a:pPr lvl="1"/>
            <a:r>
              <a:rPr lang="en-GB" dirty="0" smtClean="0"/>
              <a:t>Decision to discard a packet (various reasons)</a:t>
            </a:r>
          </a:p>
          <a:p>
            <a:r>
              <a:rPr lang="en-GB" dirty="0" smtClean="0"/>
              <a:t>Forwarding is itself a somewhat dull processing function</a:t>
            </a:r>
          </a:p>
          <a:p>
            <a:r>
              <a:rPr lang="en-GB" dirty="0"/>
              <a:t>The user may primarily need information to be transferred or may primarily need information to be transformed</a:t>
            </a:r>
          </a:p>
          <a:p>
            <a:pPr lvl="1"/>
            <a:r>
              <a:rPr lang="en-GB" dirty="0"/>
              <a:t>Information transfer necessarily has as its outer most representation a Forwarding construct</a:t>
            </a:r>
          </a:p>
          <a:p>
            <a:pPr lvl="1"/>
            <a:r>
              <a:rPr lang="en-GB" dirty="0"/>
              <a:t>Information transform necessarily has as it outer most representation a Processing construct</a:t>
            </a:r>
          </a:p>
          <a:p>
            <a:r>
              <a:rPr lang="en-GB" dirty="0" smtClean="0"/>
              <a:t>There appear to be essentially three distinct behaviour, transfer/forwarding, transform/processing and storage (the last being ignored here)</a:t>
            </a:r>
          </a:p>
        </p:txBody>
      </p:sp>
      <p:sp>
        <p:nvSpPr>
          <p:cNvPr id="4" name="Slide Number Placeholder 4"/>
          <p:cNvSpPr>
            <a:spLocks noGrp="1"/>
          </p:cNvSpPr>
          <p:nvPr>
            <p:ph type="sldNum" sz="quarter" idx="12"/>
          </p:nvPr>
        </p:nvSpPr>
        <p:spPr>
          <a:xfrm>
            <a:off x="4556760" y="6356369"/>
            <a:ext cx="2773680" cy="365125"/>
          </a:xfrm>
        </p:spPr>
        <p:txBody>
          <a:bodyPr/>
          <a:lstStyle/>
          <a:p>
            <a:fld id="{BBABCA9C-0EDA-419C-B0C5-EAE473F385AB}" type="slidenum">
              <a:rPr lang="en-US" smtClean="0"/>
              <a:pPr/>
              <a:t>7</a:t>
            </a:fld>
            <a:endParaRPr lang="en-US"/>
          </a:p>
        </p:txBody>
      </p:sp>
    </p:spTree>
    <p:extLst>
      <p:ext uri="{BB962C8B-B14F-4D97-AF65-F5344CB8AC3E}">
        <p14:creationId xmlns:p14="http://schemas.microsoft.com/office/powerpoint/2010/main" val="263332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7" end="17"/>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18" end="18"/>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 of Nested Recursion: Implication</a:t>
            </a:r>
            <a:endParaRPr lang="en-US" dirty="0"/>
          </a:p>
        </p:txBody>
      </p:sp>
      <p:sp>
        <p:nvSpPr>
          <p:cNvPr id="3" name="Content Placeholder 2"/>
          <p:cNvSpPr>
            <a:spLocks noGrp="1"/>
          </p:cNvSpPr>
          <p:nvPr>
            <p:ph idx="1"/>
          </p:nvPr>
        </p:nvSpPr>
        <p:spPr/>
        <p:txBody>
          <a:bodyPr>
            <a:normAutofit fontScale="92500" lnSpcReduction="20000"/>
          </a:bodyPr>
          <a:lstStyle/>
          <a:p>
            <a:r>
              <a:rPr lang="en-GB" dirty="0" smtClean="0"/>
              <a:t>The presentation should match the users expectations</a:t>
            </a:r>
          </a:p>
          <a:p>
            <a:pPr lvl="1"/>
            <a:r>
              <a:rPr lang="en-GB" dirty="0" smtClean="0"/>
              <a:t>If the user has requested a forwarding service then a forwarding model should be presented</a:t>
            </a:r>
          </a:p>
          <a:p>
            <a:pPr lvl="1"/>
            <a:r>
              <a:rPr lang="en-GB" dirty="0" smtClean="0"/>
              <a:t>If the user has requested a processing service then a processing model should be presented</a:t>
            </a:r>
          </a:p>
          <a:p>
            <a:r>
              <a:rPr lang="en-GB" dirty="0" smtClean="0"/>
              <a:t>Forwarding requires processing and processing requires forwarding</a:t>
            </a:r>
          </a:p>
          <a:p>
            <a:pPr lvl="1"/>
            <a:r>
              <a:rPr lang="en-GB" dirty="0" smtClean="0"/>
              <a:t>There is a deep intertwining of the two</a:t>
            </a:r>
          </a:p>
          <a:p>
            <a:r>
              <a:rPr lang="en-GB" dirty="0" smtClean="0"/>
              <a:t>Forwarding can be encapsulated into a processing representation and processing into a forwarding representation (given the right circumstances). Hence:</a:t>
            </a:r>
          </a:p>
          <a:p>
            <a:pPr lvl="1"/>
            <a:r>
              <a:rPr lang="en-GB" dirty="0" smtClean="0"/>
              <a:t>An ONF FC/LTP can encapsulate processing functions</a:t>
            </a:r>
          </a:p>
          <a:p>
            <a:pPr lvl="2"/>
            <a:r>
              <a:rPr lang="en-GB" dirty="0" smtClean="0"/>
              <a:t>The LTP is a representation of the necessary protocol access stack</a:t>
            </a:r>
          </a:p>
          <a:p>
            <a:pPr lvl="1"/>
            <a:r>
              <a:rPr lang="en-GB" dirty="0" smtClean="0"/>
              <a:t>An ETSI NFV VNF can encapsulate forwarding functions</a:t>
            </a:r>
          </a:p>
          <a:p>
            <a:r>
              <a:rPr lang="en-GB" dirty="0" smtClean="0"/>
              <a:t>Neither are necessarily at the top or at the bottom of the stack and both may be intertwined at many levels of recursion</a:t>
            </a:r>
          </a:p>
          <a:p>
            <a:pPr lvl="1"/>
            <a:r>
              <a:rPr lang="en-GB" dirty="0" smtClean="0"/>
              <a:t>There is benefit in converging the modelling approaches, styles and patterns to maximise the opportunity for appropriate intertwined usage</a:t>
            </a:r>
          </a:p>
          <a:p>
            <a:r>
              <a:rPr lang="en-GB" dirty="0" smtClean="0"/>
              <a:t>It is proposed that figures be drawn that emphasize this recursion to better explain the positioning of ONF and ETSI NFV work</a:t>
            </a:r>
          </a:p>
          <a:p>
            <a:endParaRPr lang="en-US" dirty="0"/>
          </a:p>
        </p:txBody>
      </p:sp>
      <p:sp>
        <p:nvSpPr>
          <p:cNvPr id="4" name="Slide Number Placeholder 4"/>
          <p:cNvSpPr>
            <a:spLocks noGrp="1"/>
          </p:cNvSpPr>
          <p:nvPr>
            <p:ph type="sldNum" sz="quarter" idx="12"/>
          </p:nvPr>
        </p:nvSpPr>
        <p:spPr>
          <a:xfrm>
            <a:off x="4556760" y="6356369"/>
            <a:ext cx="2773680" cy="365125"/>
          </a:xfrm>
        </p:spPr>
        <p:txBody>
          <a:bodyPr/>
          <a:lstStyle/>
          <a:p>
            <a:fld id="{BBABCA9C-0EDA-419C-B0C5-EAE473F385AB}" type="slidenum">
              <a:rPr lang="en-US" smtClean="0"/>
              <a:pPr/>
              <a:t>8</a:t>
            </a:fld>
            <a:endParaRPr lang="en-US"/>
          </a:p>
        </p:txBody>
      </p:sp>
    </p:spTree>
    <p:extLst>
      <p:ext uri="{BB962C8B-B14F-4D97-AF65-F5344CB8AC3E}">
        <p14:creationId xmlns:p14="http://schemas.microsoft.com/office/powerpoint/2010/main" val="418876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 name="Group 255"/>
          <p:cNvGrpSpPr/>
          <p:nvPr/>
        </p:nvGrpSpPr>
        <p:grpSpPr>
          <a:xfrm>
            <a:off x="107504" y="2075562"/>
            <a:ext cx="7718117" cy="1926054"/>
            <a:chOff x="107504" y="2075562"/>
            <a:chExt cx="7718117" cy="1926054"/>
          </a:xfrm>
        </p:grpSpPr>
        <p:cxnSp>
          <p:nvCxnSpPr>
            <p:cNvPr id="257" name="Straight Connector 256"/>
            <p:cNvCxnSpPr/>
            <p:nvPr/>
          </p:nvCxnSpPr>
          <p:spPr>
            <a:xfrm flipH="1">
              <a:off x="6840280" y="3684916"/>
              <a:ext cx="985341" cy="0"/>
            </a:xfrm>
            <a:prstGeom prst="line">
              <a:avLst/>
            </a:prstGeom>
            <a:noFill/>
            <a:ln w="9525" cap="flat" cmpd="sng" algn="ctr">
              <a:solidFill>
                <a:srgbClr val="4F81BD">
                  <a:shade val="95000"/>
                  <a:satMod val="105000"/>
                </a:srgbClr>
              </a:solidFill>
              <a:prstDash val="solid"/>
            </a:ln>
            <a:effectLst/>
          </p:spPr>
        </p:cxnSp>
        <p:sp>
          <p:nvSpPr>
            <p:cNvPr id="258" name="Rectangle 257"/>
            <p:cNvSpPr/>
            <p:nvPr/>
          </p:nvSpPr>
          <p:spPr>
            <a:xfrm>
              <a:off x="1043607" y="3110752"/>
              <a:ext cx="202071" cy="202071"/>
            </a:xfrm>
            <a:prstGeom prst="rect">
              <a:avLst/>
            </a:prstGeom>
            <a:solidFill>
              <a:srgbClr val="CCFFCC"/>
            </a:solidFill>
            <a:ln w="6350" cap="rnd">
              <a:solidFill>
                <a:srgbClr val="000000"/>
              </a:solidFill>
              <a:miter lim="800000"/>
              <a:headEnd/>
              <a:tailEnd/>
            </a:ln>
          </p:spPr>
          <p:txBody>
            <a:bodyPr/>
            <a:lstStyle/>
            <a:p>
              <a:pPr defTabSz="914400"/>
              <a:endParaRPr lang="en-US">
                <a:solidFill>
                  <a:prstClr val="black"/>
                </a:solidFill>
                <a:latin typeface="Calibri"/>
              </a:endParaRPr>
            </a:p>
          </p:txBody>
        </p:sp>
        <p:sp>
          <p:nvSpPr>
            <p:cNvPr id="259" name="Rectangle 258"/>
            <p:cNvSpPr/>
            <p:nvPr/>
          </p:nvSpPr>
          <p:spPr>
            <a:xfrm>
              <a:off x="1043608" y="3484745"/>
              <a:ext cx="202071" cy="202071"/>
            </a:xfrm>
            <a:prstGeom prst="rect">
              <a:avLst/>
            </a:prstGeom>
            <a:solidFill>
              <a:sysClr val="window" lastClr="FFFFFF">
                <a:lumMod val="85000"/>
              </a:sysClr>
            </a:solidFill>
            <a:ln w="9525">
              <a:solidFill>
                <a:sysClr val="windowText" lastClr="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cxnSp>
          <p:nvCxnSpPr>
            <p:cNvPr id="260" name="Straight Connector 259"/>
            <p:cNvCxnSpPr>
              <a:stCxn id="258" idx="2"/>
              <a:endCxn id="259" idx="0"/>
            </p:cNvCxnSpPr>
            <p:nvPr/>
          </p:nvCxnSpPr>
          <p:spPr>
            <a:xfrm>
              <a:off x="1144643" y="3312823"/>
              <a:ext cx="1" cy="171922"/>
            </a:xfrm>
            <a:prstGeom prst="line">
              <a:avLst/>
            </a:prstGeom>
            <a:noFill/>
            <a:ln w="9525" cap="flat" cmpd="sng" algn="ctr">
              <a:solidFill>
                <a:srgbClr val="4F81BD">
                  <a:shade val="95000"/>
                  <a:satMod val="105000"/>
                </a:srgbClr>
              </a:solidFill>
              <a:prstDash val="solid"/>
            </a:ln>
            <a:effectLst/>
          </p:spPr>
        </p:cxnSp>
        <p:sp>
          <p:nvSpPr>
            <p:cNvPr id="261" name="Rectangle 260"/>
            <p:cNvSpPr/>
            <p:nvPr/>
          </p:nvSpPr>
          <p:spPr>
            <a:xfrm>
              <a:off x="6721193" y="3484744"/>
              <a:ext cx="202071" cy="202071"/>
            </a:xfrm>
            <a:prstGeom prst="rect">
              <a:avLst/>
            </a:prstGeom>
            <a:solidFill>
              <a:sysClr val="window" lastClr="FFFFFF">
                <a:lumMod val="85000"/>
              </a:sysClr>
            </a:solidFill>
            <a:ln w="9525">
              <a:solidFill>
                <a:sysClr val="windowText" lastClr="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cxnSp>
          <p:nvCxnSpPr>
            <p:cNvPr id="262" name="Straight Connector 261"/>
            <p:cNvCxnSpPr/>
            <p:nvPr/>
          </p:nvCxnSpPr>
          <p:spPr>
            <a:xfrm flipH="1">
              <a:off x="107504" y="3684916"/>
              <a:ext cx="985341" cy="0"/>
            </a:xfrm>
            <a:prstGeom prst="line">
              <a:avLst/>
            </a:prstGeom>
            <a:noFill/>
            <a:ln w="9525" cap="flat" cmpd="sng" algn="ctr">
              <a:solidFill>
                <a:srgbClr val="4F81BD">
                  <a:shade val="95000"/>
                  <a:satMod val="105000"/>
                </a:srgbClr>
              </a:solidFill>
              <a:prstDash val="solid"/>
            </a:ln>
            <a:effectLst/>
          </p:spPr>
        </p:cxnSp>
        <p:sp>
          <p:nvSpPr>
            <p:cNvPr id="263" name="Oval 262"/>
            <p:cNvSpPr/>
            <p:nvPr/>
          </p:nvSpPr>
          <p:spPr>
            <a:xfrm>
              <a:off x="899592" y="3660365"/>
              <a:ext cx="63308" cy="56141"/>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defTabSz="914400">
                <a:defRPr/>
              </a:pPr>
              <a:endParaRPr lang="en-US" kern="0" smtClean="0">
                <a:solidFill>
                  <a:prstClr val="white"/>
                </a:solidFill>
                <a:latin typeface="Calibri"/>
              </a:endParaRPr>
            </a:p>
          </p:txBody>
        </p:sp>
        <p:pic>
          <p:nvPicPr>
            <p:cNvPr id="26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460" y="2926836"/>
              <a:ext cx="427038" cy="39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5" name="Oval 264"/>
            <p:cNvSpPr/>
            <p:nvPr/>
          </p:nvSpPr>
          <p:spPr>
            <a:xfrm>
              <a:off x="1354190" y="2208899"/>
              <a:ext cx="5569074" cy="560090"/>
            </a:xfrm>
            <a:prstGeom prst="ellipse">
              <a:avLst/>
            </a:prstGeom>
            <a:solidFill>
              <a:srgbClr val="FFFF99"/>
            </a:solidFill>
            <a:ln w="6350" cap="flat" cmpd="sng" algn="ctr">
              <a:solidFill>
                <a:sysClr val="windowText" lastClr="000000"/>
              </a:solidFill>
              <a:prstDash val="solid"/>
            </a:ln>
            <a:effectLst/>
          </p:spPr>
          <p:txBody>
            <a:bodyPr lIns="91353" tIns="45675" rIns="91353" bIns="4567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cs typeface="+mn-cs"/>
              </a:endParaRPr>
            </a:p>
          </p:txBody>
        </p:sp>
        <p:sp>
          <p:nvSpPr>
            <p:cNvPr id="266" name="Rectangle 265"/>
            <p:cNvSpPr/>
            <p:nvPr/>
          </p:nvSpPr>
          <p:spPr>
            <a:xfrm>
              <a:off x="1678724" y="2404763"/>
              <a:ext cx="4463727" cy="168362"/>
            </a:xfrm>
            <a:prstGeom prst="rect">
              <a:avLst/>
            </a:prstGeom>
            <a:solidFill>
              <a:srgbClr val="FFFF00"/>
            </a:solidFill>
            <a:ln w="6350" cap="flat" cmpd="sng" algn="ctr">
              <a:solidFill>
                <a:sysClr val="windowText" lastClr="000000"/>
              </a:solidFill>
              <a:prstDash val="solid"/>
            </a:ln>
            <a:effectLst/>
          </p:spPr>
          <p:txBody>
            <a:bodyPr lIns="91353" tIns="45675" rIns="91353" bIns="4567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267" name="Straight Connector 266"/>
            <p:cNvCxnSpPr>
              <a:endCxn id="258" idx="0"/>
            </p:cNvCxnSpPr>
            <p:nvPr/>
          </p:nvCxnSpPr>
          <p:spPr>
            <a:xfrm flipH="1">
              <a:off x="1144643" y="2488944"/>
              <a:ext cx="534081" cy="621808"/>
            </a:xfrm>
            <a:prstGeom prst="line">
              <a:avLst/>
            </a:prstGeom>
            <a:noFill/>
            <a:ln w="9525" cap="flat" cmpd="sng" algn="ctr">
              <a:solidFill>
                <a:srgbClr val="4F81BD">
                  <a:shade val="95000"/>
                  <a:satMod val="105000"/>
                </a:srgbClr>
              </a:solidFill>
              <a:prstDash val="solid"/>
            </a:ln>
            <a:effectLst/>
          </p:spPr>
        </p:cxnSp>
        <p:cxnSp>
          <p:nvCxnSpPr>
            <p:cNvPr id="268" name="Straight Connector 267"/>
            <p:cNvCxnSpPr>
              <a:stCxn id="266" idx="3"/>
              <a:endCxn id="270" idx="0"/>
            </p:cNvCxnSpPr>
            <p:nvPr/>
          </p:nvCxnSpPr>
          <p:spPr>
            <a:xfrm>
              <a:off x="6142451" y="2488944"/>
              <a:ext cx="690825" cy="603531"/>
            </a:xfrm>
            <a:prstGeom prst="line">
              <a:avLst/>
            </a:prstGeom>
            <a:noFill/>
            <a:ln w="9525" cap="flat" cmpd="sng" algn="ctr">
              <a:solidFill>
                <a:srgbClr val="4F81BD">
                  <a:shade val="95000"/>
                  <a:satMod val="105000"/>
                </a:srgbClr>
              </a:solidFill>
              <a:prstDash val="solid"/>
            </a:ln>
            <a:effectLst/>
          </p:spPr>
        </p:cxnSp>
        <p:sp>
          <p:nvSpPr>
            <p:cNvPr id="269" name="Oval 268"/>
            <p:cNvSpPr/>
            <p:nvPr/>
          </p:nvSpPr>
          <p:spPr>
            <a:xfrm>
              <a:off x="1704937" y="2424361"/>
              <a:ext cx="129161" cy="129166"/>
            </a:xfrm>
            <a:prstGeom prst="ellipse">
              <a:avLst/>
            </a:prstGeom>
            <a:solidFill>
              <a:sysClr val="window" lastClr="FFFFFF"/>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a typeface="+mn-ea"/>
                <a:cs typeface="+mn-cs"/>
              </a:endParaRPr>
            </a:p>
          </p:txBody>
        </p:sp>
        <p:sp>
          <p:nvSpPr>
            <p:cNvPr id="270" name="Rectangle 269"/>
            <p:cNvSpPr/>
            <p:nvPr/>
          </p:nvSpPr>
          <p:spPr>
            <a:xfrm>
              <a:off x="6732240" y="3092475"/>
              <a:ext cx="202071" cy="202071"/>
            </a:xfrm>
            <a:prstGeom prst="rect">
              <a:avLst/>
            </a:prstGeom>
            <a:solidFill>
              <a:srgbClr val="CCFFCC"/>
            </a:solidFill>
            <a:ln w="6350" cap="rnd">
              <a:solidFill>
                <a:srgbClr val="000000"/>
              </a:solidFill>
              <a:miter lim="800000"/>
              <a:headEnd/>
              <a:tailEnd/>
            </a:ln>
          </p:spPr>
          <p:txBody>
            <a:bodyPr/>
            <a:lstStyle/>
            <a:p>
              <a:pPr defTabSz="914400"/>
              <a:endParaRPr lang="en-US">
                <a:solidFill>
                  <a:prstClr val="black"/>
                </a:solidFill>
                <a:latin typeface="Calibri"/>
              </a:endParaRPr>
            </a:p>
          </p:txBody>
        </p:sp>
        <p:cxnSp>
          <p:nvCxnSpPr>
            <p:cNvPr id="271" name="Straight Connector 270"/>
            <p:cNvCxnSpPr>
              <a:endCxn id="270" idx="2"/>
            </p:cNvCxnSpPr>
            <p:nvPr/>
          </p:nvCxnSpPr>
          <p:spPr>
            <a:xfrm flipH="1" flipV="1">
              <a:off x="6833276" y="3294546"/>
              <a:ext cx="13953" cy="209077"/>
            </a:xfrm>
            <a:prstGeom prst="line">
              <a:avLst/>
            </a:prstGeom>
            <a:noFill/>
            <a:ln w="9525" cap="flat" cmpd="sng" algn="ctr">
              <a:solidFill>
                <a:srgbClr val="4F81BD">
                  <a:shade val="95000"/>
                  <a:satMod val="105000"/>
                </a:srgbClr>
              </a:solidFill>
              <a:prstDash val="solid"/>
            </a:ln>
            <a:effectLst/>
          </p:spPr>
        </p:cxnSp>
        <p:sp>
          <p:nvSpPr>
            <p:cNvPr id="272" name="Oval 271"/>
            <p:cNvSpPr/>
            <p:nvPr/>
          </p:nvSpPr>
          <p:spPr>
            <a:xfrm>
              <a:off x="6948292" y="3660365"/>
              <a:ext cx="63308" cy="56141"/>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defTabSz="914400">
                <a:defRPr/>
              </a:pPr>
              <a:endParaRPr lang="en-US" kern="0" smtClean="0">
                <a:solidFill>
                  <a:prstClr val="white"/>
                </a:solidFill>
                <a:latin typeface="Calibri"/>
              </a:endParaRPr>
            </a:p>
          </p:txBody>
        </p:sp>
        <p:pic>
          <p:nvPicPr>
            <p:cNvPr id="27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236324" y="3011584"/>
              <a:ext cx="427038" cy="39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4" name="Group 273"/>
            <p:cNvGrpSpPr/>
            <p:nvPr/>
          </p:nvGrpSpPr>
          <p:grpSpPr>
            <a:xfrm>
              <a:off x="931653" y="2075562"/>
              <a:ext cx="6055743" cy="1926054"/>
              <a:chOff x="1043608" y="2348880"/>
              <a:chExt cx="6012696" cy="3843192"/>
            </a:xfrm>
          </p:grpSpPr>
          <p:cxnSp>
            <p:nvCxnSpPr>
              <p:cNvPr id="276" name="Straight Connector 275"/>
              <p:cNvCxnSpPr/>
              <p:nvPr/>
            </p:nvCxnSpPr>
            <p:spPr>
              <a:xfrm>
                <a:off x="1043608" y="2357796"/>
                <a:ext cx="0" cy="3834276"/>
              </a:xfrm>
              <a:prstGeom prst="line">
                <a:avLst/>
              </a:prstGeom>
              <a:noFill/>
              <a:ln w="9525" cap="flat" cmpd="sng" algn="ctr">
                <a:solidFill>
                  <a:srgbClr val="4F81BD">
                    <a:shade val="95000"/>
                    <a:satMod val="105000"/>
                  </a:srgbClr>
                </a:solidFill>
                <a:prstDash val="solid"/>
              </a:ln>
              <a:effectLst/>
            </p:spPr>
          </p:cxnSp>
          <p:cxnSp>
            <p:nvCxnSpPr>
              <p:cNvPr id="277" name="Straight Connector 276"/>
              <p:cNvCxnSpPr/>
              <p:nvPr/>
            </p:nvCxnSpPr>
            <p:spPr>
              <a:xfrm>
                <a:off x="7056304" y="2348880"/>
                <a:ext cx="0" cy="3834276"/>
              </a:xfrm>
              <a:prstGeom prst="line">
                <a:avLst/>
              </a:prstGeom>
              <a:noFill/>
              <a:ln w="9525" cap="flat" cmpd="sng" algn="ctr">
                <a:solidFill>
                  <a:srgbClr val="4F81BD">
                    <a:shade val="95000"/>
                    <a:satMod val="105000"/>
                  </a:srgbClr>
                </a:solidFill>
                <a:prstDash val="solid"/>
              </a:ln>
              <a:effectLst/>
            </p:spPr>
          </p:cxnSp>
        </p:grpSp>
        <p:sp>
          <p:nvSpPr>
            <p:cNvPr id="275" name="Oval 274"/>
            <p:cNvSpPr/>
            <p:nvPr/>
          </p:nvSpPr>
          <p:spPr>
            <a:xfrm>
              <a:off x="5994587" y="2424361"/>
              <a:ext cx="129161" cy="129166"/>
            </a:xfrm>
            <a:prstGeom prst="ellipse">
              <a:avLst/>
            </a:prstGeom>
            <a:solidFill>
              <a:sysClr val="window" lastClr="FFFFFF"/>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p:txBody>
          <a:bodyPr/>
          <a:lstStyle/>
          <a:p>
            <a:r>
              <a:rPr lang="en-GB" dirty="0"/>
              <a:t>Challenge of Nested Recursion</a:t>
            </a:r>
            <a:r>
              <a:rPr lang="en-GB" dirty="0" smtClean="0"/>
              <a:t>: Illustrative sketch</a:t>
            </a:r>
            <a:endParaRPr lang="en-US" dirty="0"/>
          </a:p>
        </p:txBody>
      </p:sp>
      <p:sp>
        <p:nvSpPr>
          <p:cNvPr id="3" name="Content Placeholder 2"/>
          <p:cNvSpPr>
            <a:spLocks noGrp="1"/>
          </p:cNvSpPr>
          <p:nvPr>
            <p:ph idx="1"/>
          </p:nvPr>
        </p:nvSpPr>
        <p:spPr>
          <a:xfrm>
            <a:off x="594360" y="1143000"/>
            <a:ext cx="8323183" cy="3482560"/>
          </a:xfrm>
        </p:spPr>
        <p:txBody>
          <a:bodyPr>
            <a:normAutofit fontScale="92500" lnSpcReduction="10000"/>
          </a:bodyPr>
          <a:lstStyle/>
          <a:p>
            <a:pPr marL="0" indent="0">
              <a:buNone/>
            </a:pPr>
            <a:r>
              <a:rPr lang="en-GB" dirty="0" smtClean="0"/>
              <a:t>Extracts from ONF intent work (reference provided in original input)</a:t>
            </a:r>
          </a:p>
          <a:p>
            <a:r>
              <a:rPr lang="en-GB" dirty="0" smtClean="0"/>
              <a:t>The figure below shows network function connected by Forwarding Constructs with the assembly forming a </a:t>
            </a:r>
            <a:r>
              <a:rPr lang="en-GB" dirty="0" err="1" smtClean="0"/>
              <a:t>ForwardingConstruct</a:t>
            </a:r>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The figure below shows processing function where the effect is a processing service</a:t>
            </a:r>
          </a:p>
          <a:p>
            <a:endParaRPr lang="en-GB" dirty="0" smtClean="0"/>
          </a:p>
          <a:p>
            <a:endParaRPr lang="en-US" dirty="0"/>
          </a:p>
        </p:txBody>
      </p:sp>
      <p:sp>
        <p:nvSpPr>
          <p:cNvPr id="4" name="Slide Number Placeholder 3"/>
          <p:cNvSpPr>
            <a:spLocks noGrp="1"/>
          </p:cNvSpPr>
          <p:nvPr>
            <p:ph type="sldNum" sz="quarter" idx="12"/>
          </p:nvPr>
        </p:nvSpPr>
        <p:spPr/>
        <p:txBody>
          <a:bodyPr/>
          <a:lstStyle/>
          <a:p>
            <a:fld id="{BBABCA9C-0EDA-419C-B0C5-EAE473F385AB}" type="slidenum">
              <a:rPr lang="en-US" smtClean="0"/>
              <a:pPr/>
              <a:t>9</a:t>
            </a:fld>
            <a:endParaRPr lang="en-US"/>
          </a:p>
        </p:txBody>
      </p:sp>
      <p:grpSp>
        <p:nvGrpSpPr>
          <p:cNvPr id="255" name="Group 254"/>
          <p:cNvGrpSpPr/>
          <p:nvPr/>
        </p:nvGrpSpPr>
        <p:grpSpPr>
          <a:xfrm>
            <a:off x="1245678" y="2573125"/>
            <a:ext cx="5486563" cy="1113690"/>
            <a:chOff x="1245678" y="2573125"/>
            <a:chExt cx="5486563" cy="1113690"/>
          </a:xfrm>
        </p:grpSpPr>
        <p:sp>
          <p:nvSpPr>
            <p:cNvPr id="73" name="Oval 72"/>
            <p:cNvSpPr/>
            <p:nvPr/>
          </p:nvSpPr>
          <p:spPr>
            <a:xfrm>
              <a:off x="1331641" y="3011584"/>
              <a:ext cx="5400600" cy="468089"/>
            </a:xfrm>
            <a:prstGeom prst="ellipse">
              <a:avLst/>
            </a:prstGeom>
            <a:solidFill>
              <a:srgbClr val="FFFF99"/>
            </a:solidFill>
            <a:ln w="6350" cap="flat" cmpd="sng" algn="ctr">
              <a:solidFill>
                <a:sysClr val="windowText" lastClr="000000"/>
              </a:solidFill>
              <a:prstDash val="dash"/>
            </a:ln>
            <a:effectLst/>
          </p:spPr>
          <p:txBody>
            <a:bodyPr lIns="91353" tIns="45675" rIns="91353" bIns="4567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74" name="Straight Connector 73"/>
            <p:cNvCxnSpPr>
              <a:stCxn id="110" idx="1"/>
              <a:endCxn id="73" idx="5"/>
            </p:cNvCxnSpPr>
            <p:nvPr/>
          </p:nvCxnSpPr>
          <p:spPr>
            <a:xfrm flipH="1" flipV="1">
              <a:off x="5941341" y="3411123"/>
              <a:ext cx="779852" cy="174657"/>
            </a:xfrm>
            <a:prstGeom prst="line">
              <a:avLst/>
            </a:prstGeom>
            <a:noFill/>
            <a:ln w="9525" cap="flat" cmpd="sng" algn="ctr">
              <a:solidFill>
                <a:srgbClr val="4F81BD">
                  <a:shade val="95000"/>
                  <a:satMod val="105000"/>
                </a:srgbClr>
              </a:solidFill>
              <a:prstDash val="solid"/>
            </a:ln>
            <a:effectLst/>
          </p:spPr>
        </p:cxnSp>
        <p:sp>
          <p:nvSpPr>
            <p:cNvPr id="75" name="Rectangle 74"/>
            <p:cNvSpPr/>
            <p:nvPr/>
          </p:nvSpPr>
          <p:spPr>
            <a:xfrm>
              <a:off x="1462700" y="3118097"/>
              <a:ext cx="517012" cy="168362"/>
            </a:xfrm>
            <a:prstGeom prst="rect">
              <a:avLst/>
            </a:prstGeom>
            <a:solidFill>
              <a:srgbClr val="FFFF00"/>
            </a:solidFill>
            <a:ln w="6350" cap="flat" cmpd="sng" algn="ctr">
              <a:solidFill>
                <a:sysClr val="windowText" lastClr="000000"/>
              </a:solidFill>
              <a:prstDash val="solid"/>
            </a:ln>
            <a:effectLst/>
          </p:spPr>
          <p:txBody>
            <a:bodyPr lIns="91353" tIns="45675" rIns="91353" bIns="4567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cs typeface="+mn-cs"/>
              </a:endParaRPr>
            </a:p>
          </p:txBody>
        </p:sp>
        <p:sp>
          <p:nvSpPr>
            <p:cNvPr id="78" name="Rectangle 77"/>
            <p:cNvSpPr/>
            <p:nvPr/>
          </p:nvSpPr>
          <p:spPr>
            <a:xfrm>
              <a:off x="2195736" y="3110752"/>
              <a:ext cx="202071" cy="202071"/>
            </a:xfrm>
            <a:prstGeom prst="rect">
              <a:avLst/>
            </a:prstGeom>
            <a:solidFill>
              <a:srgbClr val="CCFFCC"/>
            </a:solidFill>
            <a:ln w="6350" cap="rnd">
              <a:solidFill>
                <a:srgbClr val="000000"/>
              </a:solidFill>
              <a:miter lim="800000"/>
              <a:headEnd/>
              <a:tailEnd/>
            </a:ln>
          </p:spPr>
          <p:txBody>
            <a:bodyPr/>
            <a:lstStyle/>
            <a:p>
              <a:pPr defTabSz="914400"/>
              <a:endParaRPr lang="en-US">
                <a:solidFill>
                  <a:prstClr val="black"/>
                </a:solidFill>
                <a:latin typeface="Calibri"/>
              </a:endParaRPr>
            </a:p>
          </p:txBody>
        </p:sp>
        <p:sp>
          <p:nvSpPr>
            <p:cNvPr id="79" name="Rectangle 78"/>
            <p:cNvSpPr/>
            <p:nvPr/>
          </p:nvSpPr>
          <p:spPr>
            <a:xfrm>
              <a:off x="2641737" y="3484744"/>
              <a:ext cx="202071" cy="202071"/>
            </a:xfrm>
            <a:prstGeom prst="rect">
              <a:avLst/>
            </a:prstGeom>
            <a:solidFill>
              <a:sysClr val="window" lastClr="FFFFFF">
                <a:lumMod val="85000"/>
              </a:sysClr>
            </a:solidFill>
            <a:ln w="9525">
              <a:solidFill>
                <a:sysClr val="windowText" lastClr="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80" name="Rectangle 79"/>
            <p:cNvSpPr/>
            <p:nvPr/>
          </p:nvSpPr>
          <p:spPr>
            <a:xfrm>
              <a:off x="2641734" y="2768989"/>
              <a:ext cx="202071" cy="202071"/>
            </a:xfrm>
            <a:prstGeom prst="rect">
              <a:avLst/>
            </a:prstGeom>
            <a:solidFill>
              <a:srgbClr val="C0504D">
                <a:lumMod val="40000"/>
                <a:lumOff val="60000"/>
              </a:srgbClr>
            </a:solidFill>
            <a:ln w="9525">
              <a:solidFill>
                <a:sysClr val="windowText" lastClr="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cxnSp>
          <p:nvCxnSpPr>
            <p:cNvPr id="81" name="Straight Connector 80"/>
            <p:cNvCxnSpPr>
              <a:stCxn id="86" idx="3"/>
              <a:endCxn id="80" idx="1"/>
            </p:cNvCxnSpPr>
            <p:nvPr/>
          </p:nvCxnSpPr>
          <p:spPr>
            <a:xfrm flipV="1">
              <a:off x="2301287" y="2870025"/>
              <a:ext cx="340447" cy="240727"/>
            </a:xfrm>
            <a:prstGeom prst="line">
              <a:avLst/>
            </a:prstGeom>
            <a:noFill/>
            <a:ln w="9525" cap="flat" cmpd="sng" algn="ctr">
              <a:solidFill>
                <a:srgbClr val="4F81BD">
                  <a:shade val="95000"/>
                  <a:satMod val="105000"/>
                </a:srgbClr>
              </a:solidFill>
              <a:prstDash val="solid"/>
            </a:ln>
            <a:effectLst/>
          </p:spPr>
        </p:cxnSp>
        <p:cxnSp>
          <p:nvCxnSpPr>
            <p:cNvPr id="83" name="Straight Connector 82"/>
            <p:cNvCxnSpPr>
              <a:stCxn id="80" idx="2"/>
              <a:endCxn id="79" idx="0"/>
            </p:cNvCxnSpPr>
            <p:nvPr/>
          </p:nvCxnSpPr>
          <p:spPr>
            <a:xfrm>
              <a:off x="2742770" y="2971060"/>
              <a:ext cx="3" cy="513684"/>
            </a:xfrm>
            <a:prstGeom prst="line">
              <a:avLst/>
            </a:prstGeom>
            <a:noFill/>
            <a:ln w="9525" cap="flat" cmpd="sng" algn="ctr">
              <a:solidFill>
                <a:srgbClr val="4F81BD">
                  <a:shade val="95000"/>
                  <a:satMod val="105000"/>
                </a:srgbClr>
              </a:solidFill>
              <a:prstDash val="solid"/>
            </a:ln>
            <a:effectLst/>
          </p:spPr>
        </p:cxnSp>
        <p:sp>
          <p:nvSpPr>
            <p:cNvPr id="84" name="Rectangle 83"/>
            <p:cNvSpPr/>
            <p:nvPr/>
          </p:nvSpPr>
          <p:spPr>
            <a:xfrm>
              <a:off x="3073785" y="3110752"/>
              <a:ext cx="202071" cy="202071"/>
            </a:xfrm>
            <a:prstGeom prst="rect">
              <a:avLst/>
            </a:prstGeom>
            <a:solidFill>
              <a:srgbClr val="CCFFCC"/>
            </a:solidFill>
            <a:ln w="6350" cap="rnd">
              <a:solidFill>
                <a:srgbClr val="000000"/>
              </a:solidFill>
              <a:miter lim="800000"/>
              <a:headEnd/>
              <a:tailEnd/>
            </a:ln>
          </p:spPr>
          <p:txBody>
            <a:bodyPr/>
            <a:lstStyle/>
            <a:p>
              <a:pPr defTabSz="914400"/>
              <a:endParaRPr lang="en-US">
                <a:solidFill>
                  <a:prstClr val="black"/>
                </a:solidFill>
                <a:latin typeface="Calibri"/>
              </a:endParaRPr>
            </a:p>
          </p:txBody>
        </p:sp>
        <p:cxnSp>
          <p:nvCxnSpPr>
            <p:cNvPr id="85" name="Straight Connector 84"/>
            <p:cNvCxnSpPr>
              <a:stCxn id="80" idx="3"/>
              <a:endCxn id="87" idx="3"/>
            </p:cNvCxnSpPr>
            <p:nvPr/>
          </p:nvCxnSpPr>
          <p:spPr>
            <a:xfrm>
              <a:off x="2843805" y="2870025"/>
              <a:ext cx="331015" cy="240727"/>
            </a:xfrm>
            <a:prstGeom prst="line">
              <a:avLst/>
            </a:prstGeom>
            <a:noFill/>
            <a:ln w="9525" cap="flat" cmpd="sng" algn="ctr">
              <a:solidFill>
                <a:srgbClr val="4F81BD">
                  <a:shade val="95000"/>
                  <a:satMod val="105000"/>
                </a:srgbClr>
              </a:solidFill>
              <a:prstDash val="solid"/>
            </a:ln>
            <a:effectLst/>
          </p:spPr>
        </p:cxnSp>
        <p:sp>
          <p:nvSpPr>
            <p:cNvPr id="86" name="Isosceles Triangle 85"/>
            <p:cNvSpPr/>
            <p:nvPr/>
          </p:nvSpPr>
          <p:spPr>
            <a:xfrm rot="10800000">
              <a:off x="2204767" y="3110752"/>
              <a:ext cx="193040" cy="166414"/>
            </a:xfrm>
            <a:prstGeom prst="triangle">
              <a:avLst/>
            </a:prstGeom>
            <a:solidFill>
              <a:srgbClr val="CCFFCC"/>
            </a:solidFill>
            <a:ln w="6350" cap="rnd">
              <a:solidFill>
                <a:srgbClr val="000000"/>
              </a:solidFill>
              <a:miter lim="800000"/>
              <a:headEnd/>
              <a:tailEnd/>
            </a:ln>
          </p:spPr>
          <p:txBody>
            <a:bodyPr/>
            <a:lstStyle/>
            <a:p>
              <a:pPr defTabSz="914400"/>
              <a:endParaRPr lang="en-US" dirty="0">
                <a:solidFill>
                  <a:prstClr val="black"/>
                </a:solidFill>
                <a:latin typeface="Calibri"/>
              </a:endParaRPr>
            </a:p>
          </p:txBody>
        </p:sp>
        <p:sp>
          <p:nvSpPr>
            <p:cNvPr id="87" name="Isosceles Triangle 86"/>
            <p:cNvSpPr/>
            <p:nvPr/>
          </p:nvSpPr>
          <p:spPr>
            <a:xfrm rot="10800000">
              <a:off x="3078300" y="3110752"/>
              <a:ext cx="193040" cy="166414"/>
            </a:xfrm>
            <a:prstGeom prst="triangle">
              <a:avLst/>
            </a:prstGeom>
            <a:solidFill>
              <a:srgbClr val="CCFFCC"/>
            </a:solidFill>
            <a:ln w="6350" cap="rnd">
              <a:solidFill>
                <a:srgbClr val="000000"/>
              </a:solidFill>
              <a:miter lim="800000"/>
              <a:headEnd/>
              <a:tailEnd/>
            </a:ln>
          </p:spPr>
          <p:txBody>
            <a:bodyPr/>
            <a:lstStyle/>
            <a:p>
              <a:pPr defTabSz="914400"/>
              <a:endParaRPr lang="en-US" dirty="0">
                <a:solidFill>
                  <a:prstClr val="black"/>
                </a:solidFill>
                <a:latin typeface="Calibri"/>
              </a:endParaRPr>
            </a:p>
          </p:txBody>
        </p:sp>
        <p:cxnSp>
          <p:nvCxnSpPr>
            <p:cNvPr id="88" name="Straight Connector 87"/>
            <p:cNvCxnSpPr>
              <a:stCxn id="79" idx="0"/>
              <a:endCxn id="78" idx="2"/>
            </p:cNvCxnSpPr>
            <p:nvPr/>
          </p:nvCxnSpPr>
          <p:spPr>
            <a:xfrm flipH="1" flipV="1">
              <a:off x="2296772" y="3312823"/>
              <a:ext cx="446001" cy="171921"/>
            </a:xfrm>
            <a:prstGeom prst="line">
              <a:avLst/>
            </a:prstGeom>
            <a:noFill/>
            <a:ln w="9525" cap="flat" cmpd="sng" algn="ctr">
              <a:solidFill>
                <a:srgbClr val="4F81BD">
                  <a:shade val="95000"/>
                  <a:satMod val="105000"/>
                </a:srgbClr>
              </a:solidFill>
              <a:prstDash val="solid"/>
            </a:ln>
            <a:effectLst/>
          </p:spPr>
        </p:cxnSp>
        <p:cxnSp>
          <p:nvCxnSpPr>
            <p:cNvPr id="89" name="Straight Connector 88"/>
            <p:cNvCxnSpPr>
              <a:stCxn id="79" idx="0"/>
              <a:endCxn id="84" idx="2"/>
            </p:cNvCxnSpPr>
            <p:nvPr/>
          </p:nvCxnSpPr>
          <p:spPr>
            <a:xfrm flipV="1">
              <a:off x="2742773" y="3312823"/>
              <a:ext cx="432048" cy="171921"/>
            </a:xfrm>
            <a:prstGeom prst="line">
              <a:avLst/>
            </a:prstGeom>
            <a:noFill/>
            <a:ln w="9525" cap="flat" cmpd="sng" algn="ctr">
              <a:solidFill>
                <a:srgbClr val="4F81BD">
                  <a:shade val="95000"/>
                  <a:satMod val="105000"/>
                </a:srgbClr>
              </a:solidFill>
              <a:prstDash val="solid"/>
            </a:ln>
            <a:effectLst/>
          </p:spPr>
        </p:cxnSp>
        <p:cxnSp>
          <p:nvCxnSpPr>
            <p:cNvPr id="90" name="Straight Connector 89"/>
            <p:cNvCxnSpPr>
              <a:stCxn id="77" idx="3"/>
              <a:endCxn id="73" idx="3"/>
            </p:cNvCxnSpPr>
            <p:nvPr/>
          </p:nvCxnSpPr>
          <p:spPr>
            <a:xfrm flipV="1">
              <a:off x="1245679" y="3411123"/>
              <a:ext cx="876862" cy="174658"/>
            </a:xfrm>
            <a:prstGeom prst="line">
              <a:avLst/>
            </a:prstGeom>
            <a:noFill/>
            <a:ln w="9525" cap="flat" cmpd="sng" algn="ctr">
              <a:solidFill>
                <a:srgbClr val="4F81BD">
                  <a:shade val="95000"/>
                  <a:satMod val="105000"/>
                </a:srgbClr>
              </a:solidFill>
              <a:prstDash val="solid"/>
            </a:ln>
            <a:effectLst/>
          </p:spPr>
        </p:cxnSp>
        <p:cxnSp>
          <p:nvCxnSpPr>
            <p:cNvPr id="91" name="Straight Connector 90"/>
            <p:cNvCxnSpPr/>
            <p:nvPr/>
          </p:nvCxnSpPr>
          <p:spPr>
            <a:xfrm flipH="1">
              <a:off x="1245678" y="3206682"/>
              <a:ext cx="217022" cy="5106"/>
            </a:xfrm>
            <a:prstGeom prst="line">
              <a:avLst/>
            </a:prstGeom>
            <a:noFill/>
            <a:ln w="9525" cap="flat" cmpd="sng" algn="ctr">
              <a:solidFill>
                <a:srgbClr val="4F81BD">
                  <a:shade val="95000"/>
                  <a:satMod val="105000"/>
                </a:srgbClr>
              </a:solidFill>
              <a:prstDash val="solid"/>
            </a:ln>
            <a:effectLst/>
          </p:spPr>
        </p:cxnSp>
        <p:cxnSp>
          <p:nvCxnSpPr>
            <p:cNvPr id="92" name="Straight Connector 91"/>
            <p:cNvCxnSpPr>
              <a:endCxn id="78" idx="1"/>
            </p:cNvCxnSpPr>
            <p:nvPr/>
          </p:nvCxnSpPr>
          <p:spPr>
            <a:xfrm>
              <a:off x="1997620" y="3206682"/>
              <a:ext cx="198116" cy="5106"/>
            </a:xfrm>
            <a:prstGeom prst="line">
              <a:avLst/>
            </a:prstGeom>
            <a:noFill/>
            <a:ln w="9525" cap="flat" cmpd="sng" algn="ctr">
              <a:solidFill>
                <a:srgbClr val="4F81BD">
                  <a:shade val="95000"/>
                  <a:satMod val="105000"/>
                </a:srgbClr>
              </a:solidFill>
              <a:prstDash val="solid"/>
            </a:ln>
            <a:effectLst/>
          </p:spPr>
        </p:cxnSp>
        <p:sp>
          <p:nvSpPr>
            <p:cNvPr id="93" name="Rectangle 92"/>
            <p:cNvSpPr/>
            <p:nvPr/>
          </p:nvSpPr>
          <p:spPr>
            <a:xfrm>
              <a:off x="3487074" y="3118097"/>
              <a:ext cx="517012" cy="168362"/>
            </a:xfrm>
            <a:prstGeom prst="rect">
              <a:avLst/>
            </a:prstGeom>
            <a:solidFill>
              <a:srgbClr val="FFFF00"/>
            </a:solidFill>
            <a:ln w="6350" cap="flat" cmpd="sng" algn="ctr">
              <a:solidFill>
                <a:sysClr val="windowText" lastClr="000000"/>
              </a:solidFill>
              <a:prstDash val="solid"/>
            </a:ln>
            <a:effectLst/>
          </p:spPr>
          <p:txBody>
            <a:bodyPr lIns="91353" tIns="45675" rIns="91353" bIns="4567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cs typeface="+mn-cs"/>
              </a:endParaRPr>
            </a:p>
          </p:txBody>
        </p:sp>
        <p:sp>
          <p:nvSpPr>
            <p:cNvPr id="94" name="Rectangle 93"/>
            <p:cNvSpPr/>
            <p:nvPr/>
          </p:nvSpPr>
          <p:spPr>
            <a:xfrm>
              <a:off x="4220110" y="3110752"/>
              <a:ext cx="202071" cy="202071"/>
            </a:xfrm>
            <a:prstGeom prst="rect">
              <a:avLst/>
            </a:prstGeom>
            <a:solidFill>
              <a:srgbClr val="CCFFCC"/>
            </a:solidFill>
            <a:ln w="6350" cap="rnd">
              <a:solidFill>
                <a:srgbClr val="000000"/>
              </a:solidFill>
              <a:miter lim="800000"/>
              <a:headEnd/>
              <a:tailEnd/>
            </a:ln>
          </p:spPr>
          <p:txBody>
            <a:bodyPr/>
            <a:lstStyle/>
            <a:p>
              <a:pPr defTabSz="914400"/>
              <a:endParaRPr lang="en-US">
                <a:solidFill>
                  <a:prstClr val="black"/>
                </a:solidFill>
                <a:latin typeface="Calibri"/>
              </a:endParaRPr>
            </a:p>
          </p:txBody>
        </p:sp>
        <p:sp>
          <p:nvSpPr>
            <p:cNvPr id="95" name="Rectangle 94"/>
            <p:cNvSpPr/>
            <p:nvPr/>
          </p:nvSpPr>
          <p:spPr>
            <a:xfrm>
              <a:off x="4666111" y="3484744"/>
              <a:ext cx="202071" cy="202071"/>
            </a:xfrm>
            <a:prstGeom prst="rect">
              <a:avLst/>
            </a:prstGeom>
            <a:solidFill>
              <a:sysClr val="window" lastClr="FFFFFF">
                <a:lumMod val="85000"/>
              </a:sysClr>
            </a:solidFill>
            <a:ln w="9525">
              <a:solidFill>
                <a:sysClr val="windowText" lastClr="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96" name="Rectangle 95"/>
            <p:cNvSpPr/>
            <p:nvPr/>
          </p:nvSpPr>
          <p:spPr>
            <a:xfrm>
              <a:off x="4666108" y="2768989"/>
              <a:ext cx="202071" cy="202071"/>
            </a:xfrm>
            <a:prstGeom prst="rect">
              <a:avLst/>
            </a:prstGeom>
            <a:solidFill>
              <a:srgbClr val="C0504D">
                <a:lumMod val="40000"/>
                <a:lumOff val="60000"/>
              </a:srgbClr>
            </a:solidFill>
            <a:ln w="9525">
              <a:solidFill>
                <a:sysClr val="windowText" lastClr="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cxnSp>
          <p:nvCxnSpPr>
            <p:cNvPr id="97" name="Straight Connector 96"/>
            <p:cNvCxnSpPr>
              <a:stCxn id="101" idx="3"/>
              <a:endCxn id="96" idx="1"/>
            </p:cNvCxnSpPr>
            <p:nvPr/>
          </p:nvCxnSpPr>
          <p:spPr>
            <a:xfrm flipV="1">
              <a:off x="4325661" y="2870025"/>
              <a:ext cx="340447" cy="240727"/>
            </a:xfrm>
            <a:prstGeom prst="line">
              <a:avLst/>
            </a:prstGeom>
            <a:noFill/>
            <a:ln w="9525" cap="flat" cmpd="sng" algn="ctr">
              <a:solidFill>
                <a:srgbClr val="4F81BD">
                  <a:shade val="95000"/>
                  <a:satMod val="105000"/>
                </a:srgbClr>
              </a:solidFill>
              <a:prstDash val="solid"/>
            </a:ln>
            <a:effectLst/>
          </p:spPr>
        </p:cxnSp>
        <p:cxnSp>
          <p:nvCxnSpPr>
            <p:cNvPr id="98" name="Straight Connector 97"/>
            <p:cNvCxnSpPr>
              <a:stCxn id="96" idx="2"/>
              <a:endCxn id="95" idx="0"/>
            </p:cNvCxnSpPr>
            <p:nvPr/>
          </p:nvCxnSpPr>
          <p:spPr>
            <a:xfrm>
              <a:off x="4767144" y="2971060"/>
              <a:ext cx="3" cy="513684"/>
            </a:xfrm>
            <a:prstGeom prst="line">
              <a:avLst/>
            </a:prstGeom>
            <a:noFill/>
            <a:ln w="9525" cap="flat" cmpd="sng" algn="ctr">
              <a:solidFill>
                <a:srgbClr val="4F81BD">
                  <a:shade val="95000"/>
                  <a:satMod val="105000"/>
                </a:srgbClr>
              </a:solidFill>
              <a:prstDash val="solid"/>
            </a:ln>
            <a:effectLst/>
          </p:spPr>
        </p:cxnSp>
        <p:sp>
          <p:nvSpPr>
            <p:cNvPr id="99" name="Rectangle 98"/>
            <p:cNvSpPr/>
            <p:nvPr/>
          </p:nvSpPr>
          <p:spPr>
            <a:xfrm>
              <a:off x="5098159" y="3110752"/>
              <a:ext cx="202071" cy="202071"/>
            </a:xfrm>
            <a:prstGeom prst="rect">
              <a:avLst/>
            </a:prstGeom>
            <a:solidFill>
              <a:srgbClr val="CCFFCC"/>
            </a:solidFill>
            <a:ln w="6350" cap="rnd">
              <a:solidFill>
                <a:srgbClr val="000000"/>
              </a:solidFill>
              <a:miter lim="800000"/>
              <a:headEnd/>
              <a:tailEnd/>
            </a:ln>
          </p:spPr>
          <p:txBody>
            <a:bodyPr/>
            <a:lstStyle/>
            <a:p>
              <a:pPr defTabSz="914400"/>
              <a:endParaRPr lang="en-US">
                <a:solidFill>
                  <a:prstClr val="black"/>
                </a:solidFill>
                <a:latin typeface="Calibri"/>
              </a:endParaRPr>
            </a:p>
          </p:txBody>
        </p:sp>
        <p:cxnSp>
          <p:nvCxnSpPr>
            <p:cNvPr id="100" name="Straight Connector 99"/>
            <p:cNvCxnSpPr>
              <a:stCxn id="96" idx="3"/>
              <a:endCxn id="102" idx="3"/>
            </p:cNvCxnSpPr>
            <p:nvPr/>
          </p:nvCxnSpPr>
          <p:spPr>
            <a:xfrm>
              <a:off x="4868179" y="2870025"/>
              <a:ext cx="331015" cy="240727"/>
            </a:xfrm>
            <a:prstGeom prst="line">
              <a:avLst/>
            </a:prstGeom>
            <a:noFill/>
            <a:ln w="9525" cap="flat" cmpd="sng" algn="ctr">
              <a:solidFill>
                <a:srgbClr val="4F81BD">
                  <a:shade val="95000"/>
                  <a:satMod val="105000"/>
                </a:srgbClr>
              </a:solidFill>
              <a:prstDash val="solid"/>
            </a:ln>
            <a:effectLst/>
          </p:spPr>
        </p:cxnSp>
        <p:sp>
          <p:nvSpPr>
            <p:cNvPr id="101" name="Isosceles Triangle 100"/>
            <p:cNvSpPr/>
            <p:nvPr/>
          </p:nvSpPr>
          <p:spPr>
            <a:xfrm rot="10800000">
              <a:off x="4229141" y="3110752"/>
              <a:ext cx="193040" cy="166414"/>
            </a:xfrm>
            <a:prstGeom prst="triangle">
              <a:avLst/>
            </a:prstGeom>
            <a:solidFill>
              <a:srgbClr val="CCFFCC"/>
            </a:solidFill>
            <a:ln w="6350" cap="rnd">
              <a:solidFill>
                <a:srgbClr val="000000"/>
              </a:solidFill>
              <a:miter lim="800000"/>
              <a:headEnd/>
              <a:tailEnd/>
            </a:ln>
          </p:spPr>
          <p:txBody>
            <a:bodyPr/>
            <a:lstStyle/>
            <a:p>
              <a:pPr defTabSz="914400"/>
              <a:endParaRPr lang="en-US" dirty="0">
                <a:solidFill>
                  <a:prstClr val="black"/>
                </a:solidFill>
                <a:latin typeface="Calibri"/>
              </a:endParaRPr>
            </a:p>
          </p:txBody>
        </p:sp>
        <p:sp>
          <p:nvSpPr>
            <p:cNvPr id="102" name="Isosceles Triangle 101"/>
            <p:cNvSpPr/>
            <p:nvPr/>
          </p:nvSpPr>
          <p:spPr>
            <a:xfrm rot="10800000">
              <a:off x="5102674" y="3110752"/>
              <a:ext cx="193040" cy="166414"/>
            </a:xfrm>
            <a:prstGeom prst="triangle">
              <a:avLst/>
            </a:prstGeom>
            <a:solidFill>
              <a:srgbClr val="CCFFCC"/>
            </a:solidFill>
            <a:ln w="6350" cap="rnd">
              <a:solidFill>
                <a:srgbClr val="000000"/>
              </a:solidFill>
              <a:miter lim="800000"/>
              <a:headEnd/>
              <a:tailEnd/>
            </a:ln>
          </p:spPr>
          <p:txBody>
            <a:bodyPr/>
            <a:lstStyle/>
            <a:p>
              <a:pPr defTabSz="914400"/>
              <a:endParaRPr lang="en-US" dirty="0">
                <a:solidFill>
                  <a:prstClr val="black"/>
                </a:solidFill>
                <a:latin typeface="Calibri"/>
              </a:endParaRPr>
            </a:p>
          </p:txBody>
        </p:sp>
        <p:cxnSp>
          <p:nvCxnSpPr>
            <p:cNvPr id="103" name="Straight Connector 102"/>
            <p:cNvCxnSpPr>
              <a:stCxn id="95" idx="0"/>
              <a:endCxn id="94" idx="2"/>
            </p:cNvCxnSpPr>
            <p:nvPr/>
          </p:nvCxnSpPr>
          <p:spPr>
            <a:xfrm flipH="1" flipV="1">
              <a:off x="4321146" y="3312823"/>
              <a:ext cx="446001" cy="171921"/>
            </a:xfrm>
            <a:prstGeom prst="line">
              <a:avLst/>
            </a:prstGeom>
            <a:noFill/>
            <a:ln w="9525" cap="flat" cmpd="sng" algn="ctr">
              <a:solidFill>
                <a:srgbClr val="4F81BD">
                  <a:shade val="95000"/>
                  <a:satMod val="105000"/>
                </a:srgbClr>
              </a:solidFill>
              <a:prstDash val="solid"/>
            </a:ln>
            <a:effectLst/>
          </p:spPr>
        </p:cxnSp>
        <p:cxnSp>
          <p:nvCxnSpPr>
            <p:cNvPr id="104" name="Straight Connector 103"/>
            <p:cNvCxnSpPr>
              <a:stCxn id="95" idx="0"/>
              <a:endCxn id="99" idx="2"/>
            </p:cNvCxnSpPr>
            <p:nvPr/>
          </p:nvCxnSpPr>
          <p:spPr>
            <a:xfrm flipV="1">
              <a:off x="4767147" y="3312823"/>
              <a:ext cx="432048" cy="171921"/>
            </a:xfrm>
            <a:prstGeom prst="line">
              <a:avLst/>
            </a:prstGeom>
            <a:noFill/>
            <a:ln w="9525" cap="flat" cmpd="sng" algn="ctr">
              <a:solidFill>
                <a:srgbClr val="4F81BD">
                  <a:shade val="95000"/>
                  <a:satMod val="105000"/>
                </a:srgbClr>
              </a:solidFill>
              <a:prstDash val="solid"/>
            </a:ln>
            <a:effectLst/>
          </p:spPr>
        </p:cxnSp>
        <p:cxnSp>
          <p:nvCxnSpPr>
            <p:cNvPr id="105" name="Straight Connector 104"/>
            <p:cNvCxnSpPr>
              <a:stCxn id="79" idx="3"/>
              <a:endCxn id="73" idx="4"/>
            </p:cNvCxnSpPr>
            <p:nvPr/>
          </p:nvCxnSpPr>
          <p:spPr>
            <a:xfrm flipV="1">
              <a:off x="2843808" y="3479673"/>
              <a:ext cx="1188133" cy="106107"/>
            </a:xfrm>
            <a:prstGeom prst="line">
              <a:avLst/>
            </a:prstGeom>
            <a:noFill/>
            <a:ln w="9525" cap="flat" cmpd="sng" algn="ctr">
              <a:solidFill>
                <a:srgbClr val="4F81BD">
                  <a:shade val="95000"/>
                  <a:satMod val="105000"/>
                </a:srgbClr>
              </a:solidFill>
              <a:prstDash val="solid"/>
            </a:ln>
            <a:effectLst/>
          </p:spPr>
        </p:cxnSp>
        <p:cxnSp>
          <p:nvCxnSpPr>
            <p:cNvPr id="106" name="Straight Connector 105"/>
            <p:cNvCxnSpPr>
              <a:stCxn id="95" idx="1"/>
              <a:endCxn id="73" idx="4"/>
            </p:cNvCxnSpPr>
            <p:nvPr/>
          </p:nvCxnSpPr>
          <p:spPr>
            <a:xfrm flipH="1" flipV="1">
              <a:off x="4031941" y="3479673"/>
              <a:ext cx="634170" cy="106107"/>
            </a:xfrm>
            <a:prstGeom prst="line">
              <a:avLst/>
            </a:prstGeom>
            <a:noFill/>
            <a:ln w="9525" cap="flat" cmpd="sng" algn="ctr">
              <a:solidFill>
                <a:srgbClr val="4F81BD">
                  <a:shade val="95000"/>
                  <a:satMod val="105000"/>
                </a:srgbClr>
              </a:solidFill>
              <a:prstDash val="solid"/>
            </a:ln>
            <a:effectLst/>
          </p:spPr>
        </p:cxnSp>
        <p:cxnSp>
          <p:nvCxnSpPr>
            <p:cNvPr id="107" name="Straight Connector 106"/>
            <p:cNvCxnSpPr/>
            <p:nvPr/>
          </p:nvCxnSpPr>
          <p:spPr>
            <a:xfrm flipH="1">
              <a:off x="3270052" y="3206682"/>
              <a:ext cx="217022" cy="5106"/>
            </a:xfrm>
            <a:prstGeom prst="line">
              <a:avLst/>
            </a:prstGeom>
            <a:noFill/>
            <a:ln w="9525" cap="flat" cmpd="sng" algn="ctr">
              <a:solidFill>
                <a:srgbClr val="4F81BD">
                  <a:shade val="95000"/>
                  <a:satMod val="105000"/>
                </a:srgbClr>
              </a:solidFill>
              <a:prstDash val="solid"/>
            </a:ln>
            <a:effectLst/>
          </p:spPr>
        </p:cxnSp>
        <p:cxnSp>
          <p:nvCxnSpPr>
            <p:cNvPr id="108" name="Straight Connector 107"/>
            <p:cNvCxnSpPr>
              <a:endCxn id="94" idx="1"/>
            </p:cNvCxnSpPr>
            <p:nvPr/>
          </p:nvCxnSpPr>
          <p:spPr>
            <a:xfrm>
              <a:off x="4021994" y="3206682"/>
              <a:ext cx="198116" cy="5106"/>
            </a:xfrm>
            <a:prstGeom prst="line">
              <a:avLst/>
            </a:prstGeom>
            <a:noFill/>
            <a:ln w="9525" cap="flat" cmpd="sng" algn="ctr">
              <a:solidFill>
                <a:srgbClr val="4F81BD">
                  <a:shade val="95000"/>
                  <a:satMod val="105000"/>
                </a:srgbClr>
              </a:solidFill>
              <a:prstDash val="solid"/>
            </a:ln>
            <a:effectLst/>
          </p:spPr>
        </p:cxnSp>
        <p:sp>
          <p:nvSpPr>
            <p:cNvPr id="109" name="Rectangle 108"/>
            <p:cNvSpPr/>
            <p:nvPr/>
          </p:nvSpPr>
          <p:spPr>
            <a:xfrm>
              <a:off x="5542156" y="3118097"/>
              <a:ext cx="517012" cy="168362"/>
            </a:xfrm>
            <a:prstGeom prst="rect">
              <a:avLst/>
            </a:prstGeom>
            <a:solidFill>
              <a:srgbClr val="FFFF00"/>
            </a:solidFill>
            <a:ln w="6350" cap="flat" cmpd="sng" algn="ctr">
              <a:solidFill>
                <a:sysClr val="windowText" lastClr="000000"/>
              </a:solidFill>
              <a:prstDash val="solid"/>
            </a:ln>
            <a:effectLst/>
          </p:spPr>
          <p:txBody>
            <a:bodyPr lIns="91353" tIns="45675" rIns="91353" bIns="4567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111" name="Straight Connector 110"/>
            <p:cNvCxnSpPr/>
            <p:nvPr/>
          </p:nvCxnSpPr>
          <p:spPr>
            <a:xfrm flipH="1">
              <a:off x="5325134" y="3206682"/>
              <a:ext cx="217022" cy="5106"/>
            </a:xfrm>
            <a:prstGeom prst="line">
              <a:avLst/>
            </a:prstGeom>
            <a:noFill/>
            <a:ln w="9525" cap="flat" cmpd="sng" algn="ctr">
              <a:solidFill>
                <a:srgbClr val="4F81BD">
                  <a:shade val="95000"/>
                  <a:satMod val="105000"/>
                </a:srgbClr>
              </a:solidFill>
              <a:prstDash val="solid"/>
            </a:ln>
            <a:effectLst/>
          </p:spPr>
        </p:cxnSp>
        <p:cxnSp>
          <p:nvCxnSpPr>
            <p:cNvPr id="112" name="Straight Connector 111"/>
            <p:cNvCxnSpPr>
              <a:endCxn id="133" idx="1"/>
            </p:cNvCxnSpPr>
            <p:nvPr/>
          </p:nvCxnSpPr>
          <p:spPr>
            <a:xfrm flipV="1">
              <a:off x="6077076" y="3193511"/>
              <a:ext cx="655164" cy="13171"/>
            </a:xfrm>
            <a:prstGeom prst="line">
              <a:avLst/>
            </a:prstGeom>
            <a:noFill/>
            <a:ln w="9525" cap="flat" cmpd="sng" algn="ctr">
              <a:solidFill>
                <a:srgbClr val="4F81BD">
                  <a:shade val="95000"/>
                  <a:satMod val="105000"/>
                </a:srgbClr>
              </a:solidFill>
              <a:prstDash val="solid"/>
            </a:ln>
            <a:effectLst/>
          </p:spPr>
        </p:cxnSp>
        <p:cxnSp>
          <p:nvCxnSpPr>
            <p:cNvPr id="120" name="Straight Connector 119"/>
            <p:cNvCxnSpPr>
              <a:endCxn id="75" idx="0"/>
            </p:cNvCxnSpPr>
            <p:nvPr/>
          </p:nvCxnSpPr>
          <p:spPr>
            <a:xfrm flipH="1">
              <a:off x="1721206" y="2573125"/>
              <a:ext cx="580081" cy="544972"/>
            </a:xfrm>
            <a:prstGeom prst="line">
              <a:avLst/>
            </a:prstGeom>
            <a:noFill/>
            <a:ln w="9525" cap="flat" cmpd="sng" algn="ctr">
              <a:solidFill>
                <a:srgbClr val="4F81BD">
                  <a:shade val="95000"/>
                  <a:satMod val="105000"/>
                </a:srgbClr>
              </a:solidFill>
              <a:prstDash val="solid"/>
            </a:ln>
            <a:effectLst/>
          </p:spPr>
        </p:cxnSp>
        <p:cxnSp>
          <p:nvCxnSpPr>
            <p:cNvPr id="121" name="Straight Connector 120"/>
            <p:cNvCxnSpPr>
              <a:stCxn id="117" idx="2"/>
              <a:endCxn id="80" idx="0"/>
            </p:cNvCxnSpPr>
            <p:nvPr/>
          </p:nvCxnSpPr>
          <p:spPr>
            <a:xfrm flipH="1">
              <a:off x="2742770" y="2573125"/>
              <a:ext cx="1167818" cy="195864"/>
            </a:xfrm>
            <a:prstGeom prst="line">
              <a:avLst/>
            </a:prstGeom>
            <a:noFill/>
            <a:ln w="9525" cap="flat" cmpd="sng" algn="ctr">
              <a:solidFill>
                <a:srgbClr val="4F81BD">
                  <a:shade val="95000"/>
                  <a:satMod val="105000"/>
                </a:srgbClr>
              </a:solidFill>
              <a:prstDash val="solid"/>
            </a:ln>
            <a:effectLst/>
          </p:spPr>
        </p:cxnSp>
        <p:cxnSp>
          <p:nvCxnSpPr>
            <p:cNvPr id="122" name="Straight Connector 121"/>
            <p:cNvCxnSpPr>
              <a:stCxn id="117" idx="2"/>
              <a:endCxn id="93" idx="0"/>
            </p:cNvCxnSpPr>
            <p:nvPr/>
          </p:nvCxnSpPr>
          <p:spPr>
            <a:xfrm flipH="1">
              <a:off x="3745580" y="2573125"/>
              <a:ext cx="165008" cy="544972"/>
            </a:xfrm>
            <a:prstGeom prst="line">
              <a:avLst/>
            </a:prstGeom>
            <a:noFill/>
            <a:ln w="9525" cap="flat" cmpd="sng" algn="ctr">
              <a:solidFill>
                <a:srgbClr val="4F81BD">
                  <a:shade val="95000"/>
                  <a:satMod val="105000"/>
                </a:srgbClr>
              </a:solidFill>
              <a:prstDash val="solid"/>
            </a:ln>
            <a:effectLst/>
          </p:spPr>
        </p:cxnSp>
        <p:cxnSp>
          <p:nvCxnSpPr>
            <p:cNvPr id="123" name="Straight Connector 122"/>
            <p:cNvCxnSpPr>
              <a:stCxn id="117" idx="2"/>
              <a:endCxn id="96" idx="0"/>
            </p:cNvCxnSpPr>
            <p:nvPr/>
          </p:nvCxnSpPr>
          <p:spPr>
            <a:xfrm>
              <a:off x="3910588" y="2573125"/>
              <a:ext cx="856556" cy="195864"/>
            </a:xfrm>
            <a:prstGeom prst="line">
              <a:avLst/>
            </a:prstGeom>
            <a:noFill/>
            <a:ln w="9525" cap="flat" cmpd="sng" algn="ctr">
              <a:solidFill>
                <a:srgbClr val="4F81BD">
                  <a:shade val="95000"/>
                  <a:satMod val="105000"/>
                </a:srgbClr>
              </a:solidFill>
              <a:prstDash val="solid"/>
            </a:ln>
            <a:effectLst/>
          </p:spPr>
        </p:cxnSp>
        <p:cxnSp>
          <p:nvCxnSpPr>
            <p:cNvPr id="124" name="Straight Connector 123"/>
            <p:cNvCxnSpPr>
              <a:endCxn id="109" idx="0"/>
            </p:cNvCxnSpPr>
            <p:nvPr/>
          </p:nvCxnSpPr>
          <p:spPr>
            <a:xfrm>
              <a:off x="5295714" y="2573125"/>
              <a:ext cx="504948" cy="544972"/>
            </a:xfrm>
            <a:prstGeom prst="line">
              <a:avLst/>
            </a:prstGeom>
            <a:noFill/>
            <a:ln w="9525" cap="flat" cmpd="sng" algn="ctr">
              <a:solidFill>
                <a:srgbClr val="4F81BD">
                  <a:shade val="95000"/>
                  <a:satMod val="105000"/>
                </a:srgbClr>
              </a:solidFill>
              <a:prstDash val="solid"/>
            </a:ln>
            <a:effectLst/>
          </p:spPr>
        </p:cxnSp>
        <p:sp>
          <p:nvSpPr>
            <p:cNvPr id="125" name="Oval 124"/>
            <p:cNvSpPr/>
            <p:nvPr/>
          </p:nvSpPr>
          <p:spPr>
            <a:xfrm>
              <a:off x="1471244" y="3137695"/>
              <a:ext cx="129161" cy="129166"/>
            </a:xfrm>
            <a:prstGeom prst="ellipse">
              <a:avLst/>
            </a:prstGeom>
            <a:solidFill>
              <a:sysClr val="window" lastClr="FFFFFF"/>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6" name="Oval 125"/>
            <p:cNvSpPr/>
            <p:nvPr/>
          </p:nvSpPr>
          <p:spPr>
            <a:xfrm>
              <a:off x="1853908" y="3137695"/>
              <a:ext cx="129161" cy="129166"/>
            </a:xfrm>
            <a:prstGeom prst="ellipse">
              <a:avLst/>
            </a:prstGeom>
            <a:solidFill>
              <a:sysClr val="window" lastClr="FFFFFF"/>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7" name="Oval 126"/>
            <p:cNvSpPr/>
            <p:nvPr/>
          </p:nvSpPr>
          <p:spPr>
            <a:xfrm>
              <a:off x="3487074" y="3137695"/>
              <a:ext cx="129161" cy="129166"/>
            </a:xfrm>
            <a:prstGeom prst="ellipse">
              <a:avLst/>
            </a:prstGeom>
            <a:solidFill>
              <a:sysClr val="window" lastClr="FFFFFF"/>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8" name="Oval 127"/>
            <p:cNvSpPr/>
            <p:nvPr/>
          </p:nvSpPr>
          <p:spPr>
            <a:xfrm>
              <a:off x="3869738" y="3137695"/>
              <a:ext cx="129161" cy="129166"/>
            </a:xfrm>
            <a:prstGeom prst="ellipse">
              <a:avLst/>
            </a:prstGeom>
            <a:solidFill>
              <a:sysClr val="window" lastClr="FFFFFF"/>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9" name="Oval 128"/>
            <p:cNvSpPr/>
            <p:nvPr/>
          </p:nvSpPr>
          <p:spPr>
            <a:xfrm>
              <a:off x="5565251" y="3137695"/>
              <a:ext cx="129161" cy="129166"/>
            </a:xfrm>
            <a:prstGeom prst="ellipse">
              <a:avLst/>
            </a:prstGeom>
            <a:solidFill>
              <a:sysClr val="window" lastClr="FFFFFF"/>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0" name="Oval 129"/>
            <p:cNvSpPr/>
            <p:nvPr/>
          </p:nvSpPr>
          <p:spPr>
            <a:xfrm>
              <a:off x="5947915" y="3137695"/>
              <a:ext cx="129161" cy="129166"/>
            </a:xfrm>
            <a:prstGeom prst="ellipse">
              <a:avLst/>
            </a:prstGeom>
            <a:solidFill>
              <a:sysClr val="window" lastClr="FFFFFF"/>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a typeface="+mn-ea"/>
                <a:cs typeface="+mn-cs"/>
              </a:endParaRPr>
            </a:p>
          </p:txBody>
        </p:sp>
      </p:grpSp>
      <p:grpSp>
        <p:nvGrpSpPr>
          <p:cNvPr id="250" name="Group 249"/>
          <p:cNvGrpSpPr/>
          <p:nvPr/>
        </p:nvGrpSpPr>
        <p:grpSpPr>
          <a:xfrm>
            <a:off x="473472" y="4572000"/>
            <a:ext cx="1589020" cy="1336862"/>
            <a:chOff x="473472" y="4572000"/>
            <a:chExt cx="1589020" cy="1336862"/>
          </a:xfrm>
        </p:grpSpPr>
        <p:sp>
          <p:nvSpPr>
            <p:cNvPr id="171" name="Rectangle 170"/>
            <p:cNvSpPr/>
            <p:nvPr/>
          </p:nvSpPr>
          <p:spPr>
            <a:xfrm>
              <a:off x="1855904" y="5301208"/>
              <a:ext cx="202071" cy="202071"/>
            </a:xfrm>
            <a:prstGeom prst="rect">
              <a:avLst/>
            </a:prstGeom>
            <a:solidFill>
              <a:srgbClr val="CCFFCC"/>
            </a:solidFill>
            <a:ln w="6350" cap="rnd">
              <a:solidFill>
                <a:srgbClr val="000000"/>
              </a:solidFill>
              <a:miter lim="800000"/>
              <a:headEnd/>
              <a:tailEnd/>
            </a:ln>
          </p:spPr>
          <p:txBody>
            <a:bodyPr/>
            <a:lstStyle/>
            <a:p>
              <a:pPr defTabSz="914400"/>
              <a:endParaRPr lang="en-US">
                <a:solidFill>
                  <a:prstClr val="black"/>
                </a:solidFill>
                <a:latin typeface="Calibri"/>
              </a:endParaRPr>
            </a:p>
          </p:txBody>
        </p:sp>
        <p:sp>
          <p:nvSpPr>
            <p:cNvPr id="172" name="Rectangle 171"/>
            <p:cNvSpPr/>
            <p:nvPr/>
          </p:nvSpPr>
          <p:spPr>
            <a:xfrm>
              <a:off x="1855905" y="5675201"/>
              <a:ext cx="202071" cy="202071"/>
            </a:xfrm>
            <a:prstGeom prst="rect">
              <a:avLst/>
            </a:prstGeom>
            <a:solidFill>
              <a:sysClr val="window" lastClr="FFFFFF">
                <a:lumMod val="85000"/>
              </a:sysClr>
            </a:solidFill>
            <a:ln w="9525">
              <a:solidFill>
                <a:sysClr val="windowText" lastClr="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cxnSp>
          <p:nvCxnSpPr>
            <p:cNvPr id="173" name="Straight Connector 172"/>
            <p:cNvCxnSpPr>
              <a:stCxn id="171" idx="2"/>
              <a:endCxn id="172" idx="0"/>
            </p:cNvCxnSpPr>
            <p:nvPr/>
          </p:nvCxnSpPr>
          <p:spPr>
            <a:xfrm>
              <a:off x="1956940" y="5503279"/>
              <a:ext cx="1" cy="171922"/>
            </a:xfrm>
            <a:prstGeom prst="line">
              <a:avLst/>
            </a:prstGeom>
            <a:noFill/>
            <a:ln w="9525" cap="flat" cmpd="sng" algn="ctr">
              <a:solidFill>
                <a:srgbClr val="4F81BD">
                  <a:shade val="95000"/>
                  <a:satMod val="105000"/>
                </a:srgbClr>
              </a:solidFill>
              <a:prstDash val="solid"/>
            </a:ln>
            <a:effectLst/>
          </p:spPr>
        </p:cxnSp>
        <p:sp>
          <p:nvSpPr>
            <p:cNvPr id="174" name="Isosceles Triangle 173"/>
            <p:cNvSpPr/>
            <p:nvPr/>
          </p:nvSpPr>
          <p:spPr>
            <a:xfrm rot="10800000">
              <a:off x="1860421" y="5301208"/>
              <a:ext cx="193040" cy="166414"/>
            </a:xfrm>
            <a:prstGeom prst="triangle">
              <a:avLst/>
            </a:prstGeom>
            <a:solidFill>
              <a:srgbClr val="CCFFCC"/>
            </a:solidFill>
            <a:ln w="6350" cap="rnd">
              <a:solidFill>
                <a:srgbClr val="000000"/>
              </a:solidFill>
              <a:miter lim="800000"/>
              <a:headEnd/>
              <a:tailEnd/>
            </a:ln>
          </p:spPr>
          <p:txBody>
            <a:bodyPr/>
            <a:lstStyle/>
            <a:p>
              <a:pPr defTabSz="914400"/>
              <a:endParaRPr lang="en-US" dirty="0">
                <a:solidFill>
                  <a:prstClr val="black"/>
                </a:solidFill>
                <a:latin typeface="Calibri"/>
              </a:endParaRPr>
            </a:p>
          </p:txBody>
        </p:sp>
        <p:sp>
          <p:nvSpPr>
            <p:cNvPr id="175" name="Rectangle 174"/>
            <p:cNvSpPr/>
            <p:nvPr/>
          </p:nvSpPr>
          <p:spPr>
            <a:xfrm>
              <a:off x="1860421" y="4572000"/>
              <a:ext cx="202071" cy="202071"/>
            </a:xfrm>
            <a:prstGeom prst="rect">
              <a:avLst/>
            </a:prstGeom>
            <a:solidFill>
              <a:srgbClr val="C0504D">
                <a:lumMod val="40000"/>
                <a:lumOff val="60000"/>
              </a:srgbClr>
            </a:solidFill>
            <a:ln w="9525">
              <a:solidFill>
                <a:sysClr val="windowText" lastClr="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cxnSp>
          <p:nvCxnSpPr>
            <p:cNvPr id="176" name="Straight Connector 175"/>
            <p:cNvCxnSpPr>
              <a:stCxn id="174" idx="3"/>
              <a:endCxn id="175" idx="2"/>
            </p:cNvCxnSpPr>
            <p:nvPr/>
          </p:nvCxnSpPr>
          <p:spPr>
            <a:xfrm flipV="1">
              <a:off x="1956941" y="4774071"/>
              <a:ext cx="4516" cy="527137"/>
            </a:xfrm>
            <a:prstGeom prst="line">
              <a:avLst/>
            </a:prstGeom>
            <a:noFill/>
            <a:ln w="9525" cap="flat" cmpd="sng" algn="ctr">
              <a:solidFill>
                <a:srgbClr val="4F81BD">
                  <a:shade val="95000"/>
                  <a:satMod val="105000"/>
                </a:srgbClr>
              </a:solidFill>
              <a:prstDash val="solid"/>
            </a:ln>
            <a:effectLst/>
          </p:spPr>
        </p:cxnSp>
        <p:cxnSp>
          <p:nvCxnSpPr>
            <p:cNvPr id="177" name="Curved Connector 176"/>
            <p:cNvCxnSpPr>
              <a:stCxn id="175" idx="3"/>
              <a:endCxn id="172" idx="3"/>
            </p:cNvCxnSpPr>
            <p:nvPr/>
          </p:nvCxnSpPr>
          <p:spPr>
            <a:xfrm flipH="1">
              <a:off x="2057976" y="4673036"/>
              <a:ext cx="4516" cy="1103201"/>
            </a:xfrm>
            <a:prstGeom prst="curvedConnector3">
              <a:avLst>
                <a:gd name="adj1" fmla="val -5062002"/>
              </a:avLst>
            </a:prstGeom>
            <a:noFill/>
            <a:ln w="9525" cap="flat" cmpd="sng" algn="ctr">
              <a:solidFill>
                <a:srgbClr val="4F81BD">
                  <a:shade val="95000"/>
                  <a:satMod val="105000"/>
                </a:srgbClr>
              </a:solidFill>
              <a:prstDash val="solid"/>
            </a:ln>
            <a:effectLst/>
          </p:spPr>
        </p:cxnSp>
        <p:pic>
          <p:nvPicPr>
            <p:cNvPr id="1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72" y="5117292"/>
              <a:ext cx="427038" cy="39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9" name="Straight Connector 178"/>
            <p:cNvCxnSpPr>
              <a:stCxn id="172" idx="2"/>
            </p:cNvCxnSpPr>
            <p:nvPr/>
          </p:nvCxnSpPr>
          <p:spPr>
            <a:xfrm flipH="1">
              <a:off x="971600" y="5877272"/>
              <a:ext cx="985341" cy="0"/>
            </a:xfrm>
            <a:prstGeom prst="line">
              <a:avLst/>
            </a:prstGeom>
            <a:noFill/>
            <a:ln w="9525" cap="flat" cmpd="sng" algn="ctr">
              <a:solidFill>
                <a:srgbClr val="4F81BD">
                  <a:shade val="95000"/>
                  <a:satMod val="105000"/>
                </a:srgbClr>
              </a:solidFill>
              <a:prstDash val="solid"/>
            </a:ln>
            <a:effectLst/>
          </p:spPr>
        </p:cxnSp>
        <p:sp>
          <p:nvSpPr>
            <p:cNvPr id="180" name="Oval 179"/>
            <p:cNvSpPr/>
            <p:nvPr/>
          </p:nvSpPr>
          <p:spPr>
            <a:xfrm>
              <a:off x="1763688" y="5852721"/>
              <a:ext cx="63308" cy="56141"/>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defTabSz="914400">
                <a:defRPr/>
              </a:pPr>
              <a:endParaRPr lang="en-US" kern="0" smtClean="0">
                <a:solidFill>
                  <a:prstClr val="white"/>
                </a:solidFill>
                <a:latin typeface="Calibri"/>
              </a:endParaRPr>
            </a:p>
          </p:txBody>
        </p:sp>
      </p:grpSp>
      <p:grpSp>
        <p:nvGrpSpPr>
          <p:cNvPr id="278" name="Group 277"/>
          <p:cNvGrpSpPr/>
          <p:nvPr/>
        </p:nvGrpSpPr>
        <p:grpSpPr>
          <a:xfrm>
            <a:off x="3471240" y="4410106"/>
            <a:ext cx="5308598" cy="1507607"/>
            <a:chOff x="3471240" y="4410106"/>
            <a:chExt cx="5308598" cy="1507607"/>
          </a:xfrm>
        </p:grpSpPr>
        <p:sp>
          <p:nvSpPr>
            <p:cNvPr id="183" name="Oval 182"/>
            <p:cNvSpPr/>
            <p:nvPr/>
          </p:nvSpPr>
          <p:spPr>
            <a:xfrm>
              <a:off x="4695377" y="5212791"/>
              <a:ext cx="4084461" cy="468089"/>
            </a:xfrm>
            <a:prstGeom prst="ellipse">
              <a:avLst/>
            </a:prstGeom>
            <a:solidFill>
              <a:srgbClr val="FFFF99"/>
            </a:solidFill>
            <a:ln w="6350" cap="flat" cmpd="sng" algn="ctr">
              <a:solidFill>
                <a:sysClr val="windowText" lastClr="000000"/>
              </a:solidFill>
              <a:prstDash val="dash"/>
            </a:ln>
            <a:effectLst/>
          </p:spPr>
          <p:txBody>
            <a:bodyPr lIns="91353" tIns="45675" rIns="91353" bIns="4567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cs typeface="+mn-cs"/>
              </a:endParaRPr>
            </a:p>
          </p:txBody>
        </p:sp>
        <p:sp>
          <p:nvSpPr>
            <p:cNvPr id="184" name="Rectangle 183"/>
            <p:cNvSpPr/>
            <p:nvPr/>
          </p:nvSpPr>
          <p:spPr>
            <a:xfrm>
              <a:off x="4826436" y="5319304"/>
              <a:ext cx="517012" cy="168362"/>
            </a:xfrm>
            <a:prstGeom prst="rect">
              <a:avLst/>
            </a:prstGeom>
            <a:solidFill>
              <a:srgbClr val="FFFF00"/>
            </a:solidFill>
            <a:ln w="6350" cap="flat" cmpd="sng" algn="ctr">
              <a:solidFill>
                <a:sysClr val="windowText" lastClr="000000"/>
              </a:solidFill>
              <a:prstDash val="solid"/>
            </a:ln>
            <a:effectLst/>
          </p:spPr>
          <p:txBody>
            <a:bodyPr lIns="91353" tIns="45675" rIns="91353" bIns="4567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cs typeface="+mn-cs"/>
              </a:endParaRPr>
            </a:p>
          </p:txBody>
        </p:sp>
        <p:sp>
          <p:nvSpPr>
            <p:cNvPr id="185" name="Rectangle 184"/>
            <p:cNvSpPr/>
            <p:nvPr/>
          </p:nvSpPr>
          <p:spPr>
            <a:xfrm>
              <a:off x="4407343" y="5311959"/>
              <a:ext cx="202071" cy="202071"/>
            </a:xfrm>
            <a:prstGeom prst="rect">
              <a:avLst/>
            </a:prstGeom>
            <a:solidFill>
              <a:srgbClr val="CCFFCC"/>
            </a:solidFill>
            <a:ln w="6350" cap="rnd">
              <a:solidFill>
                <a:srgbClr val="000000"/>
              </a:solidFill>
              <a:miter lim="800000"/>
              <a:headEnd/>
              <a:tailEnd/>
            </a:ln>
          </p:spPr>
          <p:txBody>
            <a:bodyPr/>
            <a:lstStyle/>
            <a:p>
              <a:pPr defTabSz="914400"/>
              <a:endParaRPr lang="en-US">
                <a:solidFill>
                  <a:prstClr val="black"/>
                </a:solidFill>
                <a:latin typeface="Calibri"/>
              </a:endParaRPr>
            </a:p>
          </p:txBody>
        </p:sp>
        <p:sp>
          <p:nvSpPr>
            <p:cNvPr id="186" name="Rectangle 185"/>
            <p:cNvSpPr/>
            <p:nvPr/>
          </p:nvSpPr>
          <p:spPr>
            <a:xfrm>
              <a:off x="4407344" y="5685952"/>
              <a:ext cx="202071" cy="202071"/>
            </a:xfrm>
            <a:prstGeom prst="rect">
              <a:avLst/>
            </a:prstGeom>
            <a:solidFill>
              <a:sysClr val="window" lastClr="FFFFFF">
                <a:lumMod val="85000"/>
              </a:sysClr>
            </a:solidFill>
            <a:ln w="9525">
              <a:solidFill>
                <a:sysClr val="windowText" lastClr="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87" name="Rectangle 186"/>
            <p:cNvSpPr/>
            <p:nvPr/>
          </p:nvSpPr>
          <p:spPr>
            <a:xfrm>
              <a:off x="5559472" y="5311959"/>
              <a:ext cx="202071" cy="202071"/>
            </a:xfrm>
            <a:prstGeom prst="rect">
              <a:avLst/>
            </a:prstGeom>
            <a:solidFill>
              <a:srgbClr val="CCFFCC"/>
            </a:solidFill>
            <a:ln w="6350" cap="rnd">
              <a:solidFill>
                <a:srgbClr val="000000"/>
              </a:solidFill>
              <a:miter lim="800000"/>
              <a:headEnd/>
              <a:tailEnd/>
            </a:ln>
          </p:spPr>
          <p:txBody>
            <a:bodyPr/>
            <a:lstStyle/>
            <a:p>
              <a:pPr defTabSz="914400"/>
              <a:endParaRPr lang="en-US">
                <a:solidFill>
                  <a:prstClr val="black"/>
                </a:solidFill>
                <a:latin typeface="Calibri"/>
              </a:endParaRPr>
            </a:p>
          </p:txBody>
        </p:sp>
        <p:sp>
          <p:nvSpPr>
            <p:cNvPr id="188" name="Rectangle 187"/>
            <p:cNvSpPr/>
            <p:nvPr/>
          </p:nvSpPr>
          <p:spPr>
            <a:xfrm>
              <a:off x="6005473" y="5685951"/>
              <a:ext cx="202071" cy="202071"/>
            </a:xfrm>
            <a:prstGeom prst="rect">
              <a:avLst/>
            </a:prstGeom>
            <a:solidFill>
              <a:sysClr val="window" lastClr="FFFFFF">
                <a:lumMod val="85000"/>
              </a:sysClr>
            </a:solidFill>
            <a:ln w="9525">
              <a:solidFill>
                <a:sysClr val="windowText" lastClr="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89" name="Rectangle 188"/>
            <p:cNvSpPr/>
            <p:nvPr/>
          </p:nvSpPr>
          <p:spPr>
            <a:xfrm>
              <a:off x="6005470" y="4970196"/>
              <a:ext cx="202071" cy="202071"/>
            </a:xfrm>
            <a:prstGeom prst="rect">
              <a:avLst/>
            </a:prstGeom>
            <a:solidFill>
              <a:srgbClr val="C0504D">
                <a:lumMod val="40000"/>
                <a:lumOff val="60000"/>
              </a:srgbClr>
            </a:solidFill>
            <a:ln w="9525">
              <a:solidFill>
                <a:sysClr val="windowText" lastClr="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cxnSp>
          <p:nvCxnSpPr>
            <p:cNvPr id="190" name="Straight Connector 189"/>
            <p:cNvCxnSpPr>
              <a:stCxn id="195" idx="3"/>
              <a:endCxn id="189" idx="1"/>
            </p:cNvCxnSpPr>
            <p:nvPr/>
          </p:nvCxnSpPr>
          <p:spPr>
            <a:xfrm flipV="1">
              <a:off x="5665023" y="5071232"/>
              <a:ext cx="340447" cy="240727"/>
            </a:xfrm>
            <a:prstGeom prst="line">
              <a:avLst/>
            </a:prstGeom>
            <a:noFill/>
            <a:ln w="9525" cap="flat" cmpd="sng" algn="ctr">
              <a:solidFill>
                <a:srgbClr val="4F81BD">
                  <a:shade val="95000"/>
                  <a:satMod val="105000"/>
                </a:srgbClr>
              </a:solidFill>
              <a:prstDash val="solid"/>
            </a:ln>
            <a:effectLst/>
          </p:spPr>
        </p:cxnSp>
        <p:cxnSp>
          <p:nvCxnSpPr>
            <p:cNvPr id="191" name="Straight Connector 190"/>
            <p:cNvCxnSpPr>
              <a:stCxn id="185" idx="2"/>
              <a:endCxn id="186" idx="0"/>
            </p:cNvCxnSpPr>
            <p:nvPr/>
          </p:nvCxnSpPr>
          <p:spPr>
            <a:xfrm>
              <a:off x="4508379" y="5514030"/>
              <a:ext cx="1" cy="171922"/>
            </a:xfrm>
            <a:prstGeom prst="line">
              <a:avLst/>
            </a:prstGeom>
            <a:noFill/>
            <a:ln w="9525" cap="flat" cmpd="sng" algn="ctr">
              <a:solidFill>
                <a:srgbClr val="4F81BD">
                  <a:shade val="95000"/>
                  <a:satMod val="105000"/>
                </a:srgbClr>
              </a:solidFill>
              <a:prstDash val="solid"/>
            </a:ln>
            <a:effectLst/>
          </p:spPr>
        </p:cxnSp>
        <p:cxnSp>
          <p:nvCxnSpPr>
            <p:cNvPr id="192" name="Straight Connector 191"/>
            <p:cNvCxnSpPr>
              <a:stCxn id="189" idx="2"/>
              <a:endCxn id="188" idx="0"/>
            </p:cNvCxnSpPr>
            <p:nvPr/>
          </p:nvCxnSpPr>
          <p:spPr>
            <a:xfrm>
              <a:off x="6106506" y="5172267"/>
              <a:ext cx="3" cy="513684"/>
            </a:xfrm>
            <a:prstGeom prst="line">
              <a:avLst/>
            </a:prstGeom>
            <a:noFill/>
            <a:ln w="9525" cap="flat" cmpd="sng" algn="ctr">
              <a:solidFill>
                <a:srgbClr val="4F81BD">
                  <a:shade val="95000"/>
                  <a:satMod val="105000"/>
                </a:srgbClr>
              </a:solidFill>
              <a:prstDash val="solid"/>
            </a:ln>
            <a:effectLst/>
          </p:spPr>
        </p:cxnSp>
        <p:sp>
          <p:nvSpPr>
            <p:cNvPr id="193" name="Rectangle 192"/>
            <p:cNvSpPr/>
            <p:nvPr/>
          </p:nvSpPr>
          <p:spPr>
            <a:xfrm>
              <a:off x="6437521" y="5311959"/>
              <a:ext cx="202071" cy="202071"/>
            </a:xfrm>
            <a:prstGeom prst="rect">
              <a:avLst/>
            </a:prstGeom>
            <a:solidFill>
              <a:srgbClr val="CCFFCC"/>
            </a:solidFill>
            <a:ln w="6350" cap="rnd">
              <a:solidFill>
                <a:srgbClr val="000000"/>
              </a:solidFill>
              <a:miter lim="800000"/>
              <a:headEnd/>
              <a:tailEnd/>
            </a:ln>
          </p:spPr>
          <p:txBody>
            <a:bodyPr/>
            <a:lstStyle/>
            <a:p>
              <a:pPr defTabSz="914400"/>
              <a:endParaRPr lang="en-US">
                <a:solidFill>
                  <a:prstClr val="black"/>
                </a:solidFill>
                <a:latin typeface="Calibri"/>
              </a:endParaRPr>
            </a:p>
          </p:txBody>
        </p:sp>
        <p:cxnSp>
          <p:nvCxnSpPr>
            <p:cNvPr id="194" name="Straight Connector 193"/>
            <p:cNvCxnSpPr>
              <a:stCxn id="189" idx="3"/>
              <a:endCxn id="196" idx="3"/>
            </p:cNvCxnSpPr>
            <p:nvPr/>
          </p:nvCxnSpPr>
          <p:spPr>
            <a:xfrm>
              <a:off x="6207541" y="5071232"/>
              <a:ext cx="331015" cy="240727"/>
            </a:xfrm>
            <a:prstGeom prst="line">
              <a:avLst/>
            </a:prstGeom>
            <a:noFill/>
            <a:ln w="9525" cap="flat" cmpd="sng" algn="ctr">
              <a:solidFill>
                <a:srgbClr val="4F81BD">
                  <a:shade val="95000"/>
                  <a:satMod val="105000"/>
                </a:srgbClr>
              </a:solidFill>
              <a:prstDash val="solid"/>
            </a:ln>
            <a:effectLst/>
          </p:spPr>
        </p:cxnSp>
        <p:sp>
          <p:nvSpPr>
            <p:cNvPr id="195" name="Isosceles Triangle 194"/>
            <p:cNvSpPr/>
            <p:nvPr/>
          </p:nvSpPr>
          <p:spPr>
            <a:xfrm rot="10800000">
              <a:off x="5568503" y="5311959"/>
              <a:ext cx="193040" cy="166414"/>
            </a:xfrm>
            <a:prstGeom prst="triangle">
              <a:avLst/>
            </a:prstGeom>
            <a:solidFill>
              <a:srgbClr val="CCFFCC"/>
            </a:solidFill>
            <a:ln w="6350" cap="rnd">
              <a:solidFill>
                <a:srgbClr val="000000"/>
              </a:solidFill>
              <a:miter lim="800000"/>
              <a:headEnd/>
              <a:tailEnd/>
            </a:ln>
          </p:spPr>
          <p:txBody>
            <a:bodyPr/>
            <a:lstStyle/>
            <a:p>
              <a:pPr defTabSz="914400"/>
              <a:endParaRPr lang="en-US" dirty="0">
                <a:solidFill>
                  <a:prstClr val="black"/>
                </a:solidFill>
                <a:latin typeface="Calibri"/>
              </a:endParaRPr>
            </a:p>
          </p:txBody>
        </p:sp>
        <p:sp>
          <p:nvSpPr>
            <p:cNvPr id="196" name="Isosceles Triangle 195"/>
            <p:cNvSpPr/>
            <p:nvPr/>
          </p:nvSpPr>
          <p:spPr>
            <a:xfrm rot="10800000">
              <a:off x="6442036" y="5311959"/>
              <a:ext cx="193040" cy="166414"/>
            </a:xfrm>
            <a:prstGeom prst="triangle">
              <a:avLst/>
            </a:prstGeom>
            <a:solidFill>
              <a:srgbClr val="CCFFCC"/>
            </a:solidFill>
            <a:ln w="6350" cap="rnd">
              <a:solidFill>
                <a:srgbClr val="000000"/>
              </a:solidFill>
              <a:miter lim="800000"/>
              <a:headEnd/>
              <a:tailEnd/>
            </a:ln>
          </p:spPr>
          <p:txBody>
            <a:bodyPr/>
            <a:lstStyle/>
            <a:p>
              <a:pPr defTabSz="914400"/>
              <a:endParaRPr lang="en-US" dirty="0">
                <a:solidFill>
                  <a:prstClr val="black"/>
                </a:solidFill>
                <a:latin typeface="Calibri"/>
              </a:endParaRPr>
            </a:p>
          </p:txBody>
        </p:sp>
        <p:cxnSp>
          <p:nvCxnSpPr>
            <p:cNvPr id="197" name="Straight Connector 196"/>
            <p:cNvCxnSpPr>
              <a:stCxn id="188" idx="0"/>
              <a:endCxn id="187" idx="2"/>
            </p:cNvCxnSpPr>
            <p:nvPr/>
          </p:nvCxnSpPr>
          <p:spPr>
            <a:xfrm flipH="1" flipV="1">
              <a:off x="5660508" y="5514030"/>
              <a:ext cx="446001" cy="171921"/>
            </a:xfrm>
            <a:prstGeom prst="line">
              <a:avLst/>
            </a:prstGeom>
            <a:noFill/>
            <a:ln w="9525" cap="flat" cmpd="sng" algn="ctr">
              <a:solidFill>
                <a:srgbClr val="4F81BD">
                  <a:shade val="95000"/>
                  <a:satMod val="105000"/>
                </a:srgbClr>
              </a:solidFill>
              <a:prstDash val="solid"/>
            </a:ln>
            <a:effectLst/>
          </p:spPr>
        </p:cxnSp>
        <p:cxnSp>
          <p:nvCxnSpPr>
            <p:cNvPr id="198" name="Straight Connector 197"/>
            <p:cNvCxnSpPr>
              <a:stCxn id="188" idx="0"/>
              <a:endCxn id="193" idx="2"/>
            </p:cNvCxnSpPr>
            <p:nvPr/>
          </p:nvCxnSpPr>
          <p:spPr>
            <a:xfrm flipV="1">
              <a:off x="6106509" y="5514030"/>
              <a:ext cx="432048" cy="171921"/>
            </a:xfrm>
            <a:prstGeom prst="line">
              <a:avLst/>
            </a:prstGeom>
            <a:noFill/>
            <a:ln w="9525" cap="flat" cmpd="sng" algn="ctr">
              <a:solidFill>
                <a:srgbClr val="4F81BD">
                  <a:shade val="95000"/>
                  <a:satMod val="105000"/>
                </a:srgbClr>
              </a:solidFill>
              <a:prstDash val="solid"/>
            </a:ln>
            <a:effectLst/>
          </p:spPr>
        </p:cxnSp>
        <p:cxnSp>
          <p:nvCxnSpPr>
            <p:cNvPr id="199" name="Straight Connector 198"/>
            <p:cNvCxnSpPr>
              <a:stCxn id="186" idx="3"/>
              <a:endCxn id="183" idx="3"/>
            </p:cNvCxnSpPr>
            <p:nvPr/>
          </p:nvCxnSpPr>
          <p:spPr>
            <a:xfrm flipV="1">
              <a:off x="4609415" y="5612330"/>
              <a:ext cx="684117" cy="174658"/>
            </a:xfrm>
            <a:prstGeom prst="line">
              <a:avLst/>
            </a:prstGeom>
            <a:noFill/>
            <a:ln w="9525" cap="flat" cmpd="sng" algn="ctr">
              <a:solidFill>
                <a:srgbClr val="4F81BD">
                  <a:shade val="95000"/>
                  <a:satMod val="105000"/>
                </a:srgbClr>
              </a:solidFill>
              <a:prstDash val="solid"/>
            </a:ln>
            <a:effectLst/>
          </p:spPr>
        </p:cxnSp>
        <p:cxnSp>
          <p:nvCxnSpPr>
            <p:cNvPr id="200" name="Straight Connector 199"/>
            <p:cNvCxnSpPr/>
            <p:nvPr/>
          </p:nvCxnSpPr>
          <p:spPr>
            <a:xfrm flipH="1">
              <a:off x="4609414" y="5407889"/>
              <a:ext cx="217022" cy="5106"/>
            </a:xfrm>
            <a:prstGeom prst="line">
              <a:avLst/>
            </a:prstGeom>
            <a:noFill/>
            <a:ln w="9525" cap="flat" cmpd="sng" algn="ctr">
              <a:solidFill>
                <a:srgbClr val="4F81BD">
                  <a:shade val="95000"/>
                  <a:satMod val="105000"/>
                </a:srgbClr>
              </a:solidFill>
              <a:prstDash val="solid"/>
            </a:ln>
            <a:effectLst/>
          </p:spPr>
        </p:cxnSp>
        <p:cxnSp>
          <p:nvCxnSpPr>
            <p:cNvPr id="201" name="Straight Connector 200"/>
            <p:cNvCxnSpPr>
              <a:endCxn id="187" idx="1"/>
            </p:cNvCxnSpPr>
            <p:nvPr/>
          </p:nvCxnSpPr>
          <p:spPr>
            <a:xfrm>
              <a:off x="5361356" y="5407889"/>
              <a:ext cx="198116" cy="5106"/>
            </a:xfrm>
            <a:prstGeom prst="line">
              <a:avLst/>
            </a:prstGeom>
            <a:noFill/>
            <a:ln w="9525" cap="flat" cmpd="sng" algn="ctr">
              <a:solidFill>
                <a:srgbClr val="4F81BD">
                  <a:shade val="95000"/>
                  <a:satMod val="105000"/>
                </a:srgbClr>
              </a:solidFill>
              <a:prstDash val="solid"/>
            </a:ln>
            <a:effectLst/>
          </p:spPr>
        </p:cxnSp>
        <p:sp>
          <p:nvSpPr>
            <p:cNvPr id="202" name="Rectangle 201"/>
            <p:cNvSpPr/>
            <p:nvPr/>
          </p:nvSpPr>
          <p:spPr>
            <a:xfrm>
              <a:off x="6850810" y="5319304"/>
              <a:ext cx="517012" cy="168362"/>
            </a:xfrm>
            <a:prstGeom prst="rect">
              <a:avLst/>
            </a:prstGeom>
            <a:solidFill>
              <a:srgbClr val="FFFF00"/>
            </a:solidFill>
            <a:ln w="6350" cap="flat" cmpd="sng" algn="ctr">
              <a:solidFill>
                <a:sysClr val="windowText" lastClr="000000"/>
              </a:solidFill>
              <a:prstDash val="solid"/>
            </a:ln>
            <a:effectLst/>
          </p:spPr>
          <p:txBody>
            <a:bodyPr lIns="91353" tIns="45675" rIns="91353" bIns="4567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cs typeface="+mn-cs"/>
              </a:endParaRPr>
            </a:p>
          </p:txBody>
        </p:sp>
        <p:sp>
          <p:nvSpPr>
            <p:cNvPr id="203" name="Rectangle 202"/>
            <p:cNvSpPr/>
            <p:nvPr/>
          </p:nvSpPr>
          <p:spPr>
            <a:xfrm>
              <a:off x="7583846" y="5311959"/>
              <a:ext cx="202071" cy="202071"/>
            </a:xfrm>
            <a:prstGeom prst="rect">
              <a:avLst/>
            </a:prstGeom>
            <a:solidFill>
              <a:srgbClr val="CCFFCC"/>
            </a:solidFill>
            <a:ln w="6350" cap="rnd">
              <a:solidFill>
                <a:srgbClr val="000000"/>
              </a:solidFill>
              <a:miter lim="800000"/>
              <a:headEnd/>
              <a:tailEnd/>
            </a:ln>
          </p:spPr>
          <p:txBody>
            <a:bodyPr/>
            <a:lstStyle/>
            <a:p>
              <a:pPr defTabSz="914400"/>
              <a:endParaRPr lang="en-US">
                <a:solidFill>
                  <a:prstClr val="black"/>
                </a:solidFill>
                <a:latin typeface="Calibri"/>
              </a:endParaRPr>
            </a:p>
          </p:txBody>
        </p:sp>
        <p:sp>
          <p:nvSpPr>
            <p:cNvPr id="204" name="Rectangle 203"/>
            <p:cNvSpPr/>
            <p:nvPr/>
          </p:nvSpPr>
          <p:spPr>
            <a:xfrm>
              <a:off x="8029847" y="5685951"/>
              <a:ext cx="202071" cy="202071"/>
            </a:xfrm>
            <a:prstGeom prst="rect">
              <a:avLst/>
            </a:prstGeom>
            <a:solidFill>
              <a:sysClr val="window" lastClr="FFFFFF">
                <a:lumMod val="85000"/>
              </a:sysClr>
            </a:solidFill>
            <a:ln w="9525">
              <a:solidFill>
                <a:sysClr val="windowText" lastClr="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205" name="Rectangle 204"/>
            <p:cNvSpPr/>
            <p:nvPr/>
          </p:nvSpPr>
          <p:spPr>
            <a:xfrm>
              <a:off x="8029844" y="4419600"/>
              <a:ext cx="202071" cy="202071"/>
            </a:xfrm>
            <a:prstGeom prst="rect">
              <a:avLst/>
            </a:prstGeom>
            <a:solidFill>
              <a:srgbClr val="C0504D">
                <a:lumMod val="40000"/>
                <a:lumOff val="60000"/>
              </a:srgbClr>
            </a:solidFill>
            <a:ln w="9525">
              <a:solidFill>
                <a:sysClr val="windowText" lastClr="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cxnSp>
          <p:nvCxnSpPr>
            <p:cNvPr id="206" name="Straight Connector 205"/>
            <p:cNvCxnSpPr>
              <a:stCxn id="210" idx="3"/>
              <a:endCxn id="205" idx="1"/>
            </p:cNvCxnSpPr>
            <p:nvPr/>
          </p:nvCxnSpPr>
          <p:spPr>
            <a:xfrm flipV="1">
              <a:off x="7689397" y="4520636"/>
              <a:ext cx="340447" cy="791323"/>
            </a:xfrm>
            <a:prstGeom prst="line">
              <a:avLst/>
            </a:prstGeom>
            <a:noFill/>
            <a:ln w="9525" cap="flat" cmpd="sng" algn="ctr">
              <a:solidFill>
                <a:srgbClr val="4F81BD">
                  <a:shade val="95000"/>
                  <a:satMod val="105000"/>
                </a:srgbClr>
              </a:solidFill>
              <a:prstDash val="solid"/>
            </a:ln>
            <a:effectLst/>
          </p:spPr>
        </p:cxnSp>
        <p:cxnSp>
          <p:nvCxnSpPr>
            <p:cNvPr id="207" name="Straight Connector 206"/>
            <p:cNvCxnSpPr>
              <a:stCxn id="205" idx="2"/>
              <a:endCxn id="204" idx="0"/>
            </p:cNvCxnSpPr>
            <p:nvPr/>
          </p:nvCxnSpPr>
          <p:spPr>
            <a:xfrm>
              <a:off x="8130880" y="4621671"/>
              <a:ext cx="3" cy="1064280"/>
            </a:xfrm>
            <a:prstGeom prst="line">
              <a:avLst/>
            </a:prstGeom>
            <a:noFill/>
            <a:ln w="9525" cap="flat" cmpd="sng" algn="ctr">
              <a:solidFill>
                <a:srgbClr val="4F81BD">
                  <a:shade val="95000"/>
                  <a:satMod val="105000"/>
                </a:srgbClr>
              </a:solidFill>
              <a:prstDash val="solid"/>
            </a:ln>
            <a:effectLst/>
          </p:spPr>
        </p:cxnSp>
        <p:sp>
          <p:nvSpPr>
            <p:cNvPr id="210" name="Isosceles Triangle 209"/>
            <p:cNvSpPr/>
            <p:nvPr/>
          </p:nvSpPr>
          <p:spPr>
            <a:xfrm rot="10800000">
              <a:off x="7592877" y="5311959"/>
              <a:ext cx="193040" cy="166414"/>
            </a:xfrm>
            <a:prstGeom prst="triangle">
              <a:avLst/>
            </a:prstGeom>
            <a:solidFill>
              <a:srgbClr val="CCFFCC"/>
            </a:solidFill>
            <a:ln w="6350" cap="rnd">
              <a:solidFill>
                <a:srgbClr val="000000"/>
              </a:solidFill>
              <a:miter lim="800000"/>
              <a:headEnd/>
              <a:tailEnd/>
            </a:ln>
          </p:spPr>
          <p:txBody>
            <a:bodyPr/>
            <a:lstStyle/>
            <a:p>
              <a:pPr defTabSz="914400"/>
              <a:endParaRPr lang="en-US" dirty="0">
                <a:solidFill>
                  <a:prstClr val="black"/>
                </a:solidFill>
                <a:latin typeface="Calibri"/>
              </a:endParaRPr>
            </a:p>
          </p:txBody>
        </p:sp>
        <p:cxnSp>
          <p:nvCxnSpPr>
            <p:cNvPr id="212" name="Straight Connector 211"/>
            <p:cNvCxnSpPr>
              <a:stCxn id="204" idx="0"/>
              <a:endCxn id="203" idx="2"/>
            </p:cNvCxnSpPr>
            <p:nvPr/>
          </p:nvCxnSpPr>
          <p:spPr>
            <a:xfrm flipH="1" flipV="1">
              <a:off x="7684882" y="5514030"/>
              <a:ext cx="446001" cy="171921"/>
            </a:xfrm>
            <a:prstGeom prst="line">
              <a:avLst/>
            </a:prstGeom>
            <a:noFill/>
            <a:ln w="9525" cap="flat" cmpd="sng" algn="ctr">
              <a:solidFill>
                <a:srgbClr val="4F81BD">
                  <a:shade val="95000"/>
                  <a:satMod val="105000"/>
                </a:srgbClr>
              </a:solidFill>
              <a:prstDash val="solid"/>
            </a:ln>
            <a:effectLst/>
          </p:spPr>
        </p:cxnSp>
        <p:cxnSp>
          <p:nvCxnSpPr>
            <p:cNvPr id="214" name="Straight Connector 213"/>
            <p:cNvCxnSpPr>
              <a:stCxn id="188" idx="3"/>
              <a:endCxn id="183" idx="4"/>
            </p:cNvCxnSpPr>
            <p:nvPr/>
          </p:nvCxnSpPr>
          <p:spPr>
            <a:xfrm flipV="1">
              <a:off x="6207544" y="5680880"/>
              <a:ext cx="530064" cy="106107"/>
            </a:xfrm>
            <a:prstGeom prst="line">
              <a:avLst/>
            </a:prstGeom>
            <a:noFill/>
            <a:ln w="9525" cap="flat" cmpd="sng" algn="ctr">
              <a:solidFill>
                <a:srgbClr val="4F81BD">
                  <a:shade val="95000"/>
                  <a:satMod val="105000"/>
                </a:srgbClr>
              </a:solidFill>
              <a:prstDash val="solid"/>
            </a:ln>
            <a:effectLst/>
          </p:spPr>
        </p:cxnSp>
        <p:cxnSp>
          <p:nvCxnSpPr>
            <p:cNvPr id="215" name="Straight Connector 214"/>
            <p:cNvCxnSpPr>
              <a:stCxn id="204" idx="1"/>
              <a:endCxn id="183" idx="4"/>
            </p:cNvCxnSpPr>
            <p:nvPr/>
          </p:nvCxnSpPr>
          <p:spPr>
            <a:xfrm flipH="1" flipV="1">
              <a:off x="6737608" y="5680880"/>
              <a:ext cx="1292239" cy="106107"/>
            </a:xfrm>
            <a:prstGeom prst="line">
              <a:avLst/>
            </a:prstGeom>
            <a:noFill/>
            <a:ln w="9525" cap="flat" cmpd="sng" algn="ctr">
              <a:solidFill>
                <a:srgbClr val="4F81BD">
                  <a:shade val="95000"/>
                  <a:satMod val="105000"/>
                </a:srgbClr>
              </a:solidFill>
              <a:prstDash val="solid"/>
            </a:ln>
            <a:effectLst/>
          </p:spPr>
        </p:cxnSp>
        <p:cxnSp>
          <p:nvCxnSpPr>
            <p:cNvPr id="216" name="Straight Connector 215"/>
            <p:cNvCxnSpPr/>
            <p:nvPr/>
          </p:nvCxnSpPr>
          <p:spPr>
            <a:xfrm flipH="1">
              <a:off x="6633788" y="5407889"/>
              <a:ext cx="217022" cy="5106"/>
            </a:xfrm>
            <a:prstGeom prst="line">
              <a:avLst/>
            </a:prstGeom>
            <a:noFill/>
            <a:ln w="9525" cap="flat" cmpd="sng" algn="ctr">
              <a:solidFill>
                <a:srgbClr val="4F81BD">
                  <a:shade val="95000"/>
                  <a:satMod val="105000"/>
                </a:srgbClr>
              </a:solidFill>
              <a:prstDash val="solid"/>
            </a:ln>
            <a:effectLst/>
          </p:spPr>
        </p:cxnSp>
        <p:cxnSp>
          <p:nvCxnSpPr>
            <p:cNvPr id="217" name="Straight Connector 216"/>
            <p:cNvCxnSpPr>
              <a:endCxn id="203" idx="1"/>
            </p:cNvCxnSpPr>
            <p:nvPr/>
          </p:nvCxnSpPr>
          <p:spPr>
            <a:xfrm>
              <a:off x="7385730" y="5407889"/>
              <a:ext cx="198116" cy="5106"/>
            </a:xfrm>
            <a:prstGeom prst="line">
              <a:avLst/>
            </a:prstGeom>
            <a:noFill/>
            <a:ln w="9525" cap="flat" cmpd="sng" algn="ctr">
              <a:solidFill>
                <a:srgbClr val="4F81BD">
                  <a:shade val="95000"/>
                  <a:satMod val="105000"/>
                </a:srgbClr>
              </a:solidFill>
              <a:prstDash val="solid"/>
            </a:ln>
            <a:effectLst/>
          </p:spPr>
        </p:cxnSp>
        <p:cxnSp>
          <p:nvCxnSpPr>
            <p:cNvPr id="220" name="Straight Connector 219"/>
            <p:cNvCxnSpPr/>
            <p:nvPr/>
          </p:nvCxnSpPr>
          <p:spPr>
            <a:xfrm flipH="1">
              <a:off x="3471240" y="5886123"/>
              <a:ext cx="985341" cy="0"/>
            </a:xfrm>
            <a:prstGeom prst="line">
              <a:avLst/>
            </a:prstGeom>
            <a:noFill/>
            <a:ln w="9525" cap="flat" cmpd="sng" algn="ctr">
              <a:solidFill>
                <a:srgbClr val="4F81BD">
                  <a:shade val="95000"/>
                  <a:satMod val="105000"/>
                </a:srgbClr>
              </a:solidFill>
              <a:prstDash val="solid"/>
            </a:ln>
            <a:effectLst/>
          </p:spPr>
        </p:cxnSp>
        <p:sp>
          <p:nvSpPr>
            <p:cNvPr id="221" name="Oval 220"/>
            <p:cNvSpPr/>
            <p:nvPr/>
          </p:nvSpPr>
          <p:spPr>
            <a:xfrm>
              <a:off x="4263328" y="5861572"/>
              <a:ext cx="63308" cy="56141"/>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defTabSz="914400">
                <a:defRPr/>
              </a:pPr>
              <a:endParaRPr lang="en-US" kern="0" smtClean="0">
                <a:solidFill>
                  <a:prstClr val="white"/>
                </a:solidFill>
                <a:latin typeface="Calibri"/>
              </a:endParaRPr>
            </a:p>
          </p:txBody>
        </p:sp>
        <p:pic>
          <p:nvPicPr>
            <p:cNvPr id="2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9196" y="5128043"/>
              <a:ext cx="427038" cy="39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3" name="Oval 222"/>
            <p:cNvSpPr/>
            <p:nvPr/>
          </p:nvSpPr>
          <p:spPr>
            <a:xfrm>
              <a:off x="4717926" y="4410106"/>
              <a:ext cx="2605677" cy="560090"/>
            </a:xfrm>
            <a:prstGeom prst="ellipse">
              <a:avLst/>
            </a:prstGeom>
            <a:solidFill>
              <a:srgbClr val="FFFF99"/>
            </a:solidFill>
            <a:ln w="6350" cap="flat" cmpd="sng" algn="ctr">
              <a:solidFill>
                <a:sysClr val="windowText" lastClr="000000"/>
              </a:solidFill>
              <a:prstDash val="solid"/>
            </a:ln>
            <a:effectLst/>
          </p:spPr>
          <p:txBody>
            <a:bodyPr lIns="91353" tIns="45675" rIns="91353" bIns="4567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cs typeface="+mn-cs"/>
              </a:endParaRPr>
            </a:p>
          </p:txBody>
        </p:sp>
        <p:sp>
          <p:nvSpPr>
            <p:cNvPr id="224" name="Rectangle 223"/>
            <p:cNvSpPr/>
            <p:nvPr/>
          </p:nvSpPr>
          <p:spPr>
            <a:xfrm>
              <a:off x="5042460" y="4605970"/>
              <a:ext cx="2020901" cy="168362"/>
            </a:xfrm>
            <a:prstGeom prst="rect">
              <a:avLst/>
            </a:prstGeom>
            <a:solidFill>
              <a:srgbClr val="FFFF00"/>
            </a:solidFill>
            <a:ln w="6350" cap="flat" cmpd="sng" algn="ctr">
              <a:solidFill>
                <a:sysClr val="windowText" lastClr="000000"/>
              </a:solidFill>
              <a:prstDash val="solid"/>
            </a:ln>
            <a:effectLst/>
          </p:spPr>
          <p:txBody>
            <a:bodyPr lIns="91353" tIns="45675" rIns="91353" bIns="4567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225" name="Straight Connector 224"/>
            <p:cNvCxnSpPr>
              <a:endCxn id="185" idx="0"/>
            </p:cNvCxnSpPr>
            <p:nvPr/>
          </p:nvCxnSpPr>
          <p:spPr>
            <a:xfrm flipH="1">
              <a:off x="4508379" y="4690151"/>
              <a:ext cx="534081" cy="621808"/>
            </a:xfrm>
            <a:prstGeom prst="line">
              <a:avLst/>
            </a:prstGeom>
            <a:noFill/>
            <a:ln w="9525" cap="flat" cmpd="sng" algn="ctr">
              <a:solidFill>
                <a:srgbClr val="4F81BD">
                  <a:shade val="95000"/>
                  <a:satMod val="105000"/>
                </a:srgbClr>
              </a:solidFill>
              <a:prstDash val="solid"/>
            </a:ln>
            <a:effectLst/>
          </p:spPr>
        </p:cxnSp>
        <p:cxnSp>
          <p:nvCxnSpPr>
            <p:cNvPr id="226" name="Straight Connector 225"/>
            <p:cNvCxnSpPr>
              <a:endCxn id="184" idx="0"/>
            </p:cNvCxnSpPr>
            <p:nvPr/>
          </p:nvCxnSpPr>
          <p:spPr>
            <a:xfrm flipH="1">
              <a:off x="5084942" y="4774332"/>
              <a:ext cx="580081" cy="544972"/>
            </a:xfrm>
            <a:prstGeom prst="line">
              <a:avLst/>
            </a:prstGeom>
            <a:noFill/>
            <a:ln w="9525" cap="flat" cmpd="sng" algn="ctr">
              <a:solidFill>
                <a:srgbClr val="4F81BD">
                  <a:shade val="95000"/>
                  <a:satMod val="105000"/>
                </a:srgbClr>
              </a:solidFill>
              <a:prstDash val="solid"/>
            </a:ln>
            <a:effectLst/>
          </p:spPr>
        </p:cxnSp>
        <p:cxnSp>
          <p:nvCxnSpPr>
            <p:cNvPr id="227" name="Straight Connector 226"/>
            <p:cNvCxnSpPr>
              <a:stCxn id="224" idx="2"/>
              <a:endCxn id="189" idx="0"/>
            </p:cNvCxnSpPr>
            <p:nvPr/>
          </p:nvCxnSpPr>
          <p:spPr>
            <a:xfrm>
              <a:off x="6052911" y="4774332"/>
              <a:ext cx="53595" cy="195864"/>
            </a:xfrm>
            <a:prstGeom prst="line">
              <a:avLst/>
            </a:prstGeom>
            <a:noFill/>
            <a:ln w="9525" cap="flat" cmpd="sng" algn="ctr">
              <a:solidFill>
                <a:srgbClr val="4F81BD">
                  <a:shade val="95000"/>
                  <a:satMod val="105000"/>
                </a:srgbClr>
              </a:solidFill>
              <a:prstDash val="solid"/>
            </a:ln>
            <a:effectLst/>
          </p:spPr>
        </p:cxnSp>
        <p:cxnSp>
          <p:nvCxnSpPr>
            <p:cNvPr id="228" name="Straight Connector 227"/>
            <p:cNvCxnSpPr>
              <a:stCxn id="224" idx="2"/>
              <a:endCxn id="202" idx="0"/>
            </p:cNvCxnSpPr>
            <p:nvPr/>
          </p:nvCxnSpPr>
          <p:spPr>
            <a:xfrm>
              <a:off x="6052911" y="4774332"/>
              <a:ext cx="1056405" cy="544972"/>
            </a:xfrm>
            <a:prstGeom prst="line">
              <a:avLst/>
            </a:prstGeom>
            <a:noFill/>
            <a:ln w="9525" cap="flat" cmpd="sng" algn="ctr">
              <a:solidFill>
                <a:srgbClr val="4F81BD">
                  <a:shade val="95000"/>
                  <a:satMod val="105000"/>
                </a:srgbClr>
              </a:solidFill>
              <a:prstDash val="solid"/>
            </a:ln>
            <a:effectLst/>
          </p:spPr>
        </p:cxnSp>
        <p:cxnSp>
          <p:nvCxnSpPr>
            <p:cNvPr id="229" name="Straight Connector 228"/>
            <p:cNvCxnSpPr>
              <a:stCxn id="238" idx="6"/>
              <a:endCxn id="203" idx="1"/>
            </p:cNvCxnSpPr>
            <p:nvPr/>
          </p:nvCxnSpPr>
          <p:spPr>
            <a:xfrm>
              <a:off x="7063361" y="4690151"/>
              <a:ext cx="520485" cy="722844"/>
            </a:xfrm>
            <a:prstGeom prst="line">
              <a:avLst/>
            </a:prstGeom>
            <a:noFill/>
            <a:ln w="9525" cap="flat" cmpd="sng" algn="ctr">
              <a:solidFill>
                <a:srgbClr val="4F81BD">
                  <a:shade val="95000"/>
                  <a:satMod val="105000"/>
                </a:srgbClr>
              </a:solidFill>
              <a:prstDash val="solid"/>
            </a:ln>
            <a:effectLst/>
          </p:spPr>
        </p:cxnSp>
        <p:sp>
          <p:nvSpPr>
            <p:cNvPr id="231" name="Oval 230"/>
            <p:cNvSpPr/>
            <p:nvPr/>
          </p:nvSpPr>
          <p:spPr>
            <a:xfrm>
              <a:off x="4834980" y="5338902"/>
              <a:ext cx="129161" cy="129166"/>
            </a:xfrm>
            <a:prstGeom prst="ellipse">
              <a:avLst/>
            </a:prstGeom>
            <a:solidFill>
              <a:sysClr val="window" lastClr="FFFFFF"/>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a typeface="+mn-ea"/>
                <a:cs typeface="+mn-cs"/>
              </a:endParaRPr>
            </a:p>
          </p:txBody>
        </p:sp>
        <p:sp>
          <p:nvSpPr>
            <p:cNvPr id="232" name="Oval 231"/>
            <p:cNvSpPr/>
            <p:nvPr/>
          </p:nvSpPr>
          <p:spPr>
            <a:xfrm>
              <a:off x="5217644" y="5338902"/>
              <a:ext cx="129161" cy="129166"/>
            </a:xfrm>
            <a:prstGeom prst="ellipse">
              <a:avLst/>
            </a:prstGeom>
            <a:solidFill>
              <a:sysClr val="window" lastClr="FFFFFF"/>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a typeface="+mn-ea"/>
                <a:cs typeface="+mn-cs"/>
              </a:endParaRPr>
            </a:p>
          </p:txBody>
        </p:sp>
        <p:sp>
          <p:nvSpPr>
            <p:cNvPr id="233" name="Oval 232"/>
            <p:cNvSpPr/>
            <p:nvPr/>
          </p:nvSpPr>
          <p:spPr>
            <a:xfrm>
              <a:off x="6850810" y="5338902"/>
              <a:ext cx="129161" cy="129166"/>
            </a:xfrm>
            <a:prstGeom prst="ellipse">
              <a:avLst/>
            </a:prstGeom>
            <a:solidFill>
              <a:sysClr val="window" lastClr="FFFFFF"/>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a typeface="+mn-ea"/>
                <a:cs typeface="+mn-cs"/>
              </a:endParaRPr>
            </a:p>
          </p:txBody>
        </p:sp>
        <p:sp>
          <p:nvSpPr>
            <p:cNvPr id="234" name="Oval 233"/>
            <p:cNvSpPr/>
            <p:nvPr/>
          </p:nvSpPr>
          <p:spPr>
            <a:xfrm>
              <a:off x="7233474" y="5338902"/>
              <a:ext cx="129161" cy="129166"/>
            </a:xfrm>
            <a:prstGeom prst="ellipse">
              <a:avLst/>
            </a:prstGeom>
            <a:solidFill>
              <a:sysClr val="window" lastClr="FFFFFF"/>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a typeface="+mn-ea"/>
                <a:cs typeface="+mn-cs"/>
              </a:endParaRPr>
            </a:p>
          </p:txBody>
        </p:sp>
        <p:sp>
          <p:nvSpPr>
            <p:cNvPr id="237" name="Oval 236"/>
            <p:cNvSpPr/>
            <p:nvPr/>
          </p:nvSpPr>
          <p:spPr>
            <a:xfrm>
              <a:off x="5068673" y="4625568"/>
              <a:ext cx="129161" cy="129166"/>
            </a:xfrm>
            <a:prstGeom prst="ellipse">
              <a:avLst/>
            </a:prstGeom>
            <a:solidFill>
              <a:sysClr val="window" lastClr="FFFFFF"/>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a typeface="+mn-ea"/>
                <a:cs typeface="+mn-cs"/>
              </a:endParaRPr>
            </a:p>
          </p:txBody>
        </p:sp>
        <p:sp>
          <p:nvSpPr>
            <p:cNvPr id="238" name="Oval 237"/>
            <p:cNvSpPr/>
            <p:nvPr/>
          </p:nvSpPr>
          <p:spPr>
            <a:xfrm>
              <a:off x="6934200" y="4625568"/>
              <a:ext cx="129161" cy="129166"/>
            </a:xfrm>
            <a:prstGeom prst="ellipse">
              <a:avLst/>
            </a:prstGeom>
            <a:solidFill>
              <a:sysClr val="window" lastClr="FFFFFF"/>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5" name="TextBox 4"/>
          <p:cNvSpPr txBox="1"/>
          <p:nvPr/>
        </p:nvSpPr>
        <p:spPr>
          <a:xfrm>
            <a:off x="2301287" y="4774332"/>
            <a:ext cx="770404" cy="369332"/>
          </a:xfrm>
          <a:prstGeom prst="rect">
            <a:avLst/>
          </a:prstGeom>
          <a:noFill/>
        </p:spPr>
        <p:txBody>
          <a:bodyPr wrap="none" rtlCol="0">
            <a:spAutoFit/>
          </a:bodyPr>
          <a:lstStyle/>
          <a:p>
            <a:r>
              <a:rPr lang="en-GB" dirty="0" smtClean="0"/>
              <a:t>Effect</a:t>
            </a:r>
            <a:endParaRPr lang="en-US" dirty="0"/>
          </a:p>
        </p:txBody>
      </p:sp>
      <p:sp>
        <p:nvSpPr>
          <p:cNvPr id="151" name="TextBox 150"/>
          <p:cNvSpPr txBox="1"/>
          <p:nvPr/>
        </p:nvSpPr>
        <p:spPr>
          <a:xfrm>
            <a:off x="8465222" y="4774332"/>
            <a:ext cx="1326004" cy="369332"/>
          </a:xfrm>
          <a:prstGeom prst="rect">
            <a:avLst/>
          </a:prstGeom>
          <a:noFill/>
        </p:spPr>
        <p:txBody>
          <a:bodyPr wrap="none" rtlCol="0">
            <a:spAutoFit/>
          </a:bodyPr>
          <a:lstStyle/>
          <a:p>
            <a:r>
              <a:rPr lang="en-GB" dirty="0" smtClean="0"/>
              <a:t>Realization</a:t>
            </a:r>
            <a:endParaRPr lang="en-US" dirty="0"/>
          </a:p>
        </p:txBody>
      </p:sp>
      <p:sp>
        <p:nvSpPr>
          <p:cNvPr id="161" name="TextBox 160"/>
          <p:cNvSpPr txBox="1"/>
          <p:nvPr/>
        </p:nvSpPr>
        <p:spPr>
          <a:xfrm>
            <a:off x="945486" y="2035431"/>
            <a:ext cx="770404" cy="369332"/>
          </a:xfrm>
          <a:prstGeom prst="rect">
            <a:avLst/>
          </a:prstGeom>
          <a:noFill/>
        </p:spPr>
        <p:txBody>
          <a:bodyPr wrap="none" rtlCol="0">
            <a:spAutoFit/>
          </a:bodyPr>
          <a:lstStyle/>
          <a:p>
            <a:r>
              <a:rPr lang="en-GB" dirty="0" smtClean="0"/>
              <a:t>Effect</a:t>
            </a:r>
            <a:endParaRPr lang="en-US" dirty="0"/>
          </a:p>
        </p:txBody>
      </p:sp>
      <p:sp>
        <p:nvSpPr>
          <p:cNvPr id="162" name="TextBox 161"/>
          <p:cNvSpPr txBox="1"/>
          <p:nvPr/>
        </p:nvSpPr>
        <p:spPr>
          <a:xfrm>
            <a:off x="4964141" y="3544185"/>
            <a:ext cx="1326004" cy="369332"/>
          </a:xfrm>
          <a:prstGeom prst="rect">
            <a:avLst/>
          </a:prstGeom>
          <a:noFill/>
        </p:spPr>
        <p:txBody>
          <a:bodyPr wrap="none" rtlCol="0">
            <a:spAutoFit/>
          </a:bodyPr>
          <a:lstStyle/>
          <a:p>
            <a:r>
              <a:rPr lang="en-GB" dirty="0" smtClean="0"/>
              <a:t>Realization</a:t>
            </a:r>
            <a:endParaRPr lang="en-US" dirty="0"/>
          </a:p>
        </p:txBody>
      </p:sp>
      <p:grpSp>
        <p:nvGrpSpPr>
          <p:cNvPr id="11" name="Group 10"/>
          <p:cNvGrpSpPr/>
          <p:nvPr/>
        </p:nvGrpSpPr>
        <p:grpSpPr>
          <a:xfrm>
            <a:off x="8779838" y="1642826"/>
            <a:ext cx="2771538" cy="2326181"/>
            <a:chOff x="8779838" y="1642826"/>
            <a:chExt cx="2771538" cy="2326181"/>
          </a:xfrm>
        </p:grpSpPr>
        <p:grpSp>
          <p:nvGrpSpPr>
            <p:cNvPr id="10" name="Group 9"/>
            <p:cNvGrpSpPr/>
            <p:nvPr/>
          </p:nvGrpSpPr>
          <p:grpSpPr>
            <a:xfrm>
              <a:off x="8779838" y="1642826"/>
              <a:ext cx="2771538" cy="2326181"/>
              <a:chOff x="8779838" y="1642826"/>
              <a:chExt cx="2771538" cy="2326181"/>
            </a:xfrm>
          </p:grpSpPr>
          <p:grpSp>
            <p:nvGrpSpPr>
              <p:cNvPr id="6" name="Group 5"/>
              <p:cNvGrpSpPr/>
              <p:nvPr/>
            </p:nvGrpSpPr>
            <p:grpSpPr>
              <a:xfrm>
                <a:off x="8779838" y="1642826"/>
                <a:ext cx="2771538" cy="2326181"/>
                <a:chOff x="8779838" y="1642826"/>
                <a:chExt cx="2771538" cy="2326181"/>
              </a:xfrm>
            </p:grpSpPr>
            <p:sp>
              <p:nvSpPr>
                <p:cNvPr id="147" name="Rectangle 146"/>
                <p:cNvSpPr/>
                <p:nvPr/>
              </p:nvSpPr>
              <p:spPr>
                <a:xfrm>
                  <a:off x="8779838" y="3472736"/>
                  <a:ext cx="517012" cy="168362"/>
                </a:xfrm>
                <a:prstGeom prst="rect">
                  <a:avLst/>
                </a:prstGeom>
                <a:solidFill>
                  <a:srgbClr val="FFFF00"/>
                </a:solidFill>
                <a:ln w="6350" cap="flat" cmpd="sng" algn="ctr">
                  <a:solidFill>
                    <a:sysClr val="windowText" lastClr="000000"/>
                  </a:solidFill>
                  <a:prstDash val="solid"/>
                </a:ln>
                <a:effectLst/>
              </p:spPr>
              <p:txBody>
                <a:bodyPr lIns="91353" tIns="45675" rIns="91353" bIns="4567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cs typeface="+mn-cs"/>
                  </a:endParaRPr>
                </a:p>
              </p:txBody>
            </p:sp>
            <p:sp>
              <p:nvSpPr>
                <p:cNvPr id="148" name="Rectangle 147"/>
                <p:cNvSpPr/>
                <p:nvPr/>
              </p:nvSpPr>
              <p:spPr>
                <a:xfrm>
                  <a:off x="9096753" y="2459155"/>
                  <a:ext cx="202071" cy="202071"/>
                </a:xfrm>
                <a:prstGeom prst="rect">
                  <a:avLst/>
                </a:prstGeom>
                <a:solidFill>
                  <a:srgbClr val="CCFFCC"/>
                </a:solidFill>
                <a:ln w="6350" cap="rnd">
                  <a:solidFill>
                    <a:srgbClr val="000000"/>
                  </a:solidFill>
                  <a:miter lim="800000"/>
                  <a:headEnd/>
                  <a:tailEnd/>
                </a:ln>
              </p:spPr>
              <p:txBody>
                <a:bodyPr/>
                <a:lstStyle/>
                <a:p>
                  <a:pPr defTabSz="914400"/>
                  <a:endParaRPr lang="en-US">
                    <a:solidFill>
                      <a:prstClr val="black"/>
                    </a:solidFill>
                    <a:latin typeface="Calibri"/>
                  </a:endParaRPr>
                </a:p>
              </p:txBody>
            </p:sp>
            <p:sp>
              <p:nvSpPr>
                <p:cNvPr id="149" name="Rectangle 148"/>
                <p:cNvSpPr/>
                <p:nvPr/>
              </p:nvSpPr>
              <p:spPr>
                <a:xfrm>
                  <a:off x="9094779" y="3094515"/>
                  <a:ext cx="202071" cy="202071"/>
                </a:xfrm>
                <a:prstGeom prst="rect">
                  <a:avLst/>
                </a:prstGeom>
                <a:solidFill>
                  <a:sysClr val="window" lastClr="FFFFFF">
                    <a:lumMod val="85000"/>
                  </a:sysClr>
                </a:solidFill>
                <a:ln w="9525">
                  <a:solidFill>
                    <a:sysClr val="windowText" lastClr="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50" name="Rectangle 149"/>
                <p:cNvSpPr/>
                <p:nvPr/>
              </p:nvSpPr>
              <p:spPr>
                <a:xfrm>
                  <a:off x="9106075" y="2762261"/>
                  <a:ext cx="202071" cy="202071"/>
                </a:xfrm>
                <a:prstGeom prst="rect">
                  <a:avLst/>
                </a:prstGeom>
                <a:solidFill>
                  <a:srgbClr val="C0504D">
                    <a:lumMod val="40000"/>
                    <a:lumOff val="60000"/>
                  </a:srgbClr>
                </a:solidFill>
                <a:ln w="9525">
                  <a:solidFill>
                    <a:sysClr val="windowText" lastClr="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52" name="Oval 151"/>
                <p:cNvSpPr/>
                <p:nvPr/>
              </p:nvSpPr>
              <p:spPr>
                <a:xfrm flipV="1">
                  <a:off x="9067800" y="2180191"/>
                  <a:ext cx="280162" cy="121936"/>
                </a:xfrm>
                <a:prstGeom prst="ellipse">
                  <a:avLst/>
                </a:prstGeom>
                <a:solidFill>
                  <a:srgbClr val="FFFF99"/>
                </a:solidFill>
                <a:ln w="6350" cap="flat" cmpd="sng" algn="ctr">
                  <a:solidFill>
                    <a:sysClr val="windowText" lastClr="000000"/>
                  </a:solidFill>
                  <a:prstDash val="solid"/>
                </a:ln>
                <a:effectLst/>
              </p:spPr>
              <p:txBody>
                <a:bodyPr lIns="91353" tIns="45675" rIns="91353" bIns="4567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cs typeface="+mn-cs"/>
                  </a:endParaRPr>
                </a:p>
              </p:txBody>
            </p:sp>
            <p:sp>
              <p:nvSpPr>
                <p:cNvPr id="153" name="Oval 152"/>
                <p:cNvSpPr/>
                <p:nvPr/>
              </p:nvSpPr>
              <p:spPr>
                <a:xfrm>
                  <a:off x="8788382" y="3492334"/>
                  <a:ext cx="129161" cy="129166"/>
                </a:xfrm>
                <a:prstGeom prst="ellipse">
                  <a:avLst/>
                </a:prstGeom>
                <a:solidFill>
                  <a:sysClr val="window" lastClr="FFFFFF"/>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4" name="Oval 153"/>
                <p:cNvSpPr/>
                <p:nvPr/>
              </p:nvSpPr>
              <p:spPr>
                <a:xfrm>
                  <a:off x="9171046" y="3492334"/>
                  <a:ext cx="129161" cy="129166"/>
                </a:xfrm>
                <a:prstGeom prst="ellipse">
                  <a:avLst/>
                </a:prstGeom>
                <a:solidFill>
                  <a:sysClr val="window" lastClr="FFFFFF"/>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5" name="TextBox 154"/>
                <p:cNvSpPr txBox="1"/>
                <p:nvPr/>
              </p:nvSpPr>
              <p:spPr>
                <a:xfrm>
                  <a:off x="9023150" y="1642826"/>
                  <a:ext cx="582211" cy="369332"/>
                </a:xfrm>
                <a:prstGeom prst="rect">
                  <a:avLst/>
                </a:prstGeom>
                <a:noFill/>
              </p:spPr>
              <p:txBody>
                <a:bodyPr wrap="none" rtlCol="0">
                  <a:spAutoFit/>
                </a:bodyPr>
                <a:lstStyle/>
                <a:p>
                  <a:r>
                    <a:rPr lang="en-GB" dirty="0" smtClean="0"/>
                    <a:t>Key</a:t>
                  </a:r>
                  <a:endParaRPr lang="en-US" dirty="0"/>
                </a:p>
              </p:txBody>
            </p:sp>
            <p:sp>
              <p:nvSpPr>
                <p:cNvPr id="156" name="TextBox 155"/>
                <p:cNvSpPr txBox="1"/>
                <p:nvPr/>
              </p:nvSpPr>
              <p:spPr>
                <a:xfrm>
                  <a:off x="9523257" y="2102659"/>
                  <a:ext cx="1478290" cy="276999"/>
                </a:xfrm>
                <a:prstGeom prst="rect">
                  <a:avLst/>
                </a:prstGeom>
                <a:noFill/>
              </p:spPr>
              <p:txBody>
                <a:bodyPr wrap="none" rtlCol="0">
                  <a:spAutoFit/>
                </a:bodyPr>
                <a:lstStyle/>
                <a:p>
                  <a:r>
                    <a:rPr lang="en-GB" sz="1200" dirty="0" err="1" smtClean="0"/>
                    <a:t>ForwardingDomain</a:t>
                  </a:r>
                  <a:endParaRPr lang="en-US" sz="1200" dirty="0"/>
                </a:p>
              </p:txBody>
            </p:sp>
            <p:sp>
              <p:nvSpPr>
                <p:cNvPr id="157" name="TextBox 156"/>
                <p:cNvSpPr txBox="1"/>
                <p:nvPr/>
              </p:nvSpPr>
              <p:spPr>
                <a:xfrm>
                  <a:off x="9523257" y="2421690"/>
                  <a:ext cx="1372748" cy="276999"/>
                </a:xfrm>
                <a:prstGeom prst="rect">
                  <a:avLst/>
                </a:prstGeom>
                <a:noFill/>
              </p:spPr>
              <p:txBody>
                <a:bodyPr wrap="none" rtlCol="0">
                  <a:spAutoFit/>
                </a:bodyPr>
                <a:lstStyle/>
                <a:p>
                  <a:r>
                    <a:rPr lang="en-GB" sz="1200" dirty="0" smtClean="0"/>
                    <a:t>LTP (Connection)</a:t>
                  </a:r>
                  <a:endParaRPr lang="en-US" sz="1200" dirty="0"/>
                </a:p>
              </p:txBody>
            </p:sp>
            <p:sp>
              <p:nvSpPr>
                <p:cNvPr id="158" name="TextBox 157"/>
                <p:cNvSpPr txBox="1"/>
                <p:nvPr/>
              </p:nvSpPr>
              <p:spPr>
                <a:xfrm>
                  <a:off x="9523257" y="3057050"/>
                  <a:ext cx="1783117" cy="276999"/>
                </a:xfrm>
                <a:prstGeom prst="rect">
                  <a:avLst/>
                </a:prstGeom>
                <a:noFill/>
              </p:spPr>
              <p:txBody>
                <a:bodyPr wrap="none" rtlCol="0">
                  <a:spAutoFit/>
                </a:bodyPr>
                <a:lstStyle/>
                <a:p>
                  <a:r>
                    <a:rPr lang="en-GB" sz="1200" dirty="0" smtClean="0"/>
                    <a:t>LTP (physical or virtual)</a:t>
                  </a:r>
                  <a:endParaRPr lang="en-US" sz="1200" dirty="0"/>
                </a:p>
              </p:txBody>
            </p:sp>
            <p:sp>
              <p:nvSpPr>
                <p:cNvPr id="159" name="TextBox 158"/>
                <p:cNvSpPr txBox="1"/>
                <p:nvPr/>
              </p:nvSpPr>
              <p:spPr>
                <a:xfrm>
                  <a:off x="9523257" y="2724796"/>
                  <a:ext cx="2028119" cy="276999"/>
                </a:xfrm>
                <a:prstGeom prst="rect">
                  <a:avLst/>
                </a:prstGeom>
                <a:noFill/>
              </p:spPr>
              <p:txBody>
                <a:bodyPr wrap="none" rtlCol="0">
                  <a:spAutoFit/>
                </a:bodyPr>
                <a:lstStyle/>
                <a:p>
                  <a:r>
                    <a:rPr lang="en-GB" sz="1200" dirty="0" smtClean="0"/>
                    <a:t>Processing Function (VNF)</a:t>
                  </a:r>
                  <a:endParaRPr lang="en-US" sz="1200" dirty="0"/>
                </a:p>
              </p:txBody>
            </p:sp>
            <p:sp>
              <p:nvSpPr>
                <p:cNvPr id="160" name="TextBox 159"/>
                <p:cNvSpPr txBox="1"/>
                <p:nvPr/>
              </p:nvSpPr>
              <p:spPr>
                <a:xfrm>
                  <a:off x="9523257" y="3415009"/>
                  <a:ext cx="1608133" cy="276999"/>
                </a:xfrm>
                <a:prstGeom prst="rect">
                  <a:avLst/>
                </a:prstGeom>
                <a:noFill/>
              </p:spPr>
              <p:txBody>
                <a:bodyPr wrap="none" rtlCol="0">
                  <a:spAutoFit/>
                </a:bodyPr>
                <a:lstStyle/>
                <a:p>
                  <a:r>
                    <a:rPr lang="en-GB" sz="1200" dirty="0" err="1" smtClean="0"/>
                    <a:t>ForwardingConstruct</a:t>
                  </a:r>
                  <a:endParaRPr lang="en-US" sz="1200" dirty="0"/>
                </a:p>
              </p:txBody>
            </p:sp>
            <p:sp>
              <p:nvSpPr>
                <p:cNvPr id="167" name="TextBox 166"/>
                <p:cNvSpPr txBox="1"/>
                <p:nvPr/>
              </p:nvSpPr>
              <p:spPr>
                <a:xfrm>
                  <a:off x="9523257" y="3692008"/>
                  <a:ext cx="1390958" cy="276999"/>
                </a:xfrm>
                <a:prstGeom prst="rect">
                  <a:avLst/>
                </a:prstGeom>
                <a:noFill/>
              </p:spPr>
              <p:txBody>
                <a:bodyPr wrap="none" rtlCol="0">
                  <a:spAutoFit/>
                </a:bodyPr>
                <a:lstStyle/>
                <a:p>
                  <a:r>
                    <a:rPr lang="en-GB" sz="1200" dirty="0" smtClean="0"/>
                    <a:t>LTP (Termination)</a:t>
                  </a:r>
                  <a:endParaRPr lang="en-US" sz="1200" dirty="0"/>
                </a:p>
              </p:txBody>
            </p:sp>
          </p:grpSp>
          <p:sp>
            <p:nvSpPr>
              <p:cNvPr id="165" name="Rectangle 164"/>
              <p:cNvSpPr/>
              <p:nvPr/>
            </p:nvSpPr>
            <p:spPr>
              <a:xfrm>
                <a:off x="9097044" y="3747103"/>
                <a:ext cx="202071" cy="202071"/>
              </a:xfrm>
              <a:prstGeom prst="rect">
                <a:avLst/>
              </a:prstGeom>
              <a:solidFill>
                <a:srgbClr val="CCFFCC"/>
              </a:solidFill>
              <a:ln w="6350" cap="rnd">
                <a:solidFill>
                  <a:srgbClr val="000000"/>
                </a:solidFill>
                <a:miter lim="800000"/>
                <a:headEnd/>
                <a:tailEnd/>
              </a:ln>
            </p:spPr>
            <p:txBody>
              <a:bodyPr/>
              <a:lstStyle/>
              <a:p>
                <a:pPr defTabSz="914400"/>
                <a:endParaRPr lang="en-US">
                  <a:solidFill>
                    <a:prstClr val="black"/>
                  </a:solidFill>
                  <a:latin typeface="Calibri"/>
                </a:endParaRPr>
              </a:p>
            </p:txBody>
          </p:sp>
        </p:grpSp>
        <p:sp>
          <p:nvSpPr>
            <p:cNvPr id="166" name="Isosceles Triangle 165"/>
            <p:cNvSpPr/>
            <p:nvPr/>
          </p:nvSpPr>
          <p:spPr>
            <a:xfrm rot="10800000">
              <a:off x="9106075" y="3747103"/>
              <a:ext cx="193040" cy="166414"/>
            </a:xfrm>
            <a:prstGeom prst="triangle">
              <a:avLst/>
            </a:prstGeom>
            <a:solidFill>
              <a:srgbClr val="CCFFCC"/>
            </a:solidFill>
            <a:ln w="6350" cap="rnd">
              <a:solidFill>
                <a:srgbClr val="000000"/>
              </a:solidFill>
              <a:miter lim="800000"/>
              <a:headEnd/>
              <a:tailEnd/>
            </a:ln>
          </p:spPr>
          <p:txBody>
            <a:bodyPr/>
            <a:lstStyle/>
            <a:p>
              <a:pPr defTabSz="914400"/>
              <a:endParaRPr lang="en-US" dirty="0">
                <a:solidFill>
                  <a:prstClr val="black"/>
                </a:solidFill>
                <a:latin typeface="Calibri"/>
              </a:endParaRPr>
            </a:p>
          </p:txBody>
        </p:sp>
      </p:grpSp>
    </p:spTree>
    <p:extLst>
      <p:ext uri="{BB962C8B-B14F-4D97-AF65-F5344CB8AC3E}">
        <p14:creationId xmlns:p14="http://schemas.microsoft.com/office/powerpoint/2010/main" val="40450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151" grpId="0"/>
      <p:bldP spid="161" grpId="0"/>
      <p:bldP spid="162" grpId="0"/>
    </p:bldLst>
  </p:timing>
</p:sld>
</file>

<file path=ppt/theme/theme1.xml><?xml version="1.0" encoding="utf-8"?>
<a:theme xmlns:a="http://schemas.openxmlformats.org/drawingml/2006/main" name="ONF">
  <a:themeElements>
    <a:clrScheme name="ONF Theme">
      <a:dk1>
        <a:srgbClr val="141313"/>
      </a:dk1>
      <a:lt1>
        <a:srgbClr val="FFFFFF"/>
      </a:lt1>
      <a:dk2>
        <a:srgbClr val="0A3161"/>
      </a:dk2>
      <a:lt2>
        <a:srgbClr val="EEECE1"/>
      </a:lt2>
      <a:accent1>
        <a:srgbClr val="00B8D6"/>
      </a:accent1>
      <a:accent2>
        <a:srgbClr val="D6DC21"/>
      </a:accent2>
      <a:accent3>
        <a:srgbClr val="0A3161"/>
      </a:accent3>
      <a:accent4>
        <a:srgbClr val="E2A429"/>
      </a:accent4>
      <a:accent5>
        <a:srgbClr val="5AAB35"/>
      </a:accent5>
      <a:accent6>
        <a:srgbClr val="A42723"/>
      </a:accent6>
      <a:hlink>
        <a:srgbClr val="00B8D6"/>
      </a:hlink>
      <a:folHlink>
        <a:srgbClr val="59595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NF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ONF.thmx</Template>
  <TotalTime>51054</TotalTime>
  <Words>3237</Words>
  <Application>Microsoft Office PowerPoint</Application>
  <PresentationFormat>Custom</PresentationFormat>
  <Paragraphs>514</Paragraphs>
  <Slides>38</Slides>
  <Notes>0</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38</vt:i4>
      </vt:variant>
    </vt:vector>
  </HeadingPairs>
  <TitlesOfParts>
    <vt:vector size="43" baseType="lpstr">
      <vt:lpstr>ONF</vt:lpstr>
      <vt:lpstr>ONF Title</vt:lpstr>
      <vt:lpstr>Slide</vt:lpstr>
      <vt:lpstr>Document</vt:lpstr>
      <vt:lpstr>Dokument</vt:lpstr>
      <vt:lpstr>ONF presentations to ETSI NFV m-SDO IM/DM Workshop  Proposal for way forward – Interconnecting ONF and NFV work</vt:lpstr>
      <vt:lpstr>Topics in scope for cross SDO alignment</vt:lpstr>
      <vt:lpstr>Functional model interrelationship: Analysis and proposal</vt:lpstr>
      <vt:lpstr>Functional model interrelationship: Rationale</vt:lpstr>
      <vt:lpstr>Functional model interrelationship: Detailed proposal</vt:lpstr>
      <vt:lpstr>Functional model interrelationship: Extract for latest NFV model</vt:lpstr>
      <vt:lpstr>Challenge of Nested Recursion: Rationale and data points</vt:lpstr>
      <vt:lpstr>Challenge of Nested Recursion: Implication</vt:lpstr>
      <vt:lpstr>Challenge of Nested Recursion: Illustrative sketch</vt:lpstr>
      <vt:lpstr>Model development and interaction</vt:lpstr>
      <vt:lpstr>Responsibility partitioning and cooperative working</vt:lpstr>
      <vt:lpstr>Control model interrelationships</vt:lpstr>
      <vt:lpstr>Sharing patterns</vt:lpstr>
      <vt:lpstr>Notes on hyper-edge</vt:lpstr>
      <vt:lpstr>Notes on System of components viewed as a component (animated) </vt:lpstr>
      <vt:lpstr>Other model fragments for potential convergence</vt:lpstr>
      <vt:lpstr>Generating interfaces</vt:lpstr>
      <vt:lpstr>Tooling and process interworking</vt:lpstr>
      <vt:lpstr>PowerPoint Presentation</vt:lpstr>
      <vt:lpstr>Opportunity to align IPR and copyright</vt:lpstr>
      <vt:lpstr>Conclusions</vt:lpstr>
      <vt:lpstr>THANK YOU</vt:lpstr>
      <vt:lpstr> Background material</vt:lpstr>
      <vt:lpstr>UML Modeling Guidelines References</vt:lpstr>
      <vt:lpstr>UML Modeling Guidelines: Differences</vt:lpstr>
      <vt:lpstr>UML Modeling Guidelines: Differences</vt:lpstr>
      <vt:lpstr>UML Modeling Guidelines</vt:lpstr>
      <vt:lpstr> Background material</vt:lpstr>
      <vt:lpstr>Papyrus Guidelines References</vt:lpstr>
      <vt:lpstr>Papyrus Guidelines: Differences</vt:lpstr>
      <vt:lpstr>Papyrus Guidelines</vt:lpstr>
      <vt:lpstr> Background material</vt:lpstr>
      <vt:lpstr>UML  YANG Mapping Guidelines and Tooling Simple Mapping Example</vt:lpstr>
      <vt:lpstr>UML  YANG Mapping Guidelines and Tooling Simple Mapping Example</vt:lpstr>
      <vt:lpstr>UML  YANG Mapping Guidelines and  Tooling</vt:lpstr>
      <vt:lpstr>Interworking Tooling Proposal</vt:lpstr>
      <vt:lpstr> Background material</vt:lpstr>
      <vt:lpstr>Encapsulation (animated)</vt:lpstr>
    </vt:vector>
  </TitlesOfParts>
  <Company>Tompertdesign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Claudia Tompert</dc:creator>
  <cp:lastModifiedBy>ndavis</cp:lastModifiedBy>
  <cp:revision>505</cp:revision>
  <cp:lastPrinted>2016-01-04T11:52:03Z</cp:lastPrinted>
  <dcterms:created xsi:type="dcterms:W3CDTF">2013-04-17T18:00:25Z</dcterms:created>
  <dcterms:modified xsi:type="dcterms:W3CDTF">2016-01-13T12:36:00Z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