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98" r:id="rId2"/>
  </p:sldMasterIdLst>
  <p:notesMasterIdLst>
    <p:notesMasterId r:id="rId5"/>
  </p:notesMasterIdLst>
  <p:handoutMasterIdLst>
    <p:handoutMasterId r:id="rId6"/>
  </p:handoutMasterIdLst>
  <p:sldIdLst>
    <p:sldId id="256" r:id="rId3"/>
    <p:sldId id="267" r:id="rId4"/>
  </p:sldIdLst>
  <p:sldSz cx="118872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0">
          <p15:clr>
            <a:srgbClr val="A4A3A4"/>
          </p15:clr>
        </p15:guide>
        <p15:guide id="2" orient="horz" pos="19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pos="3744">
          <p15:clr>
            <a:srgbClr val="A4A3A4"/>
          </p15:clr>
        </p15:guide>
        <p15:guide id="5" pos="374">
          <p15:clr>
            <a:srgbClr val="A4A3A4"/>
          </p15:clr>
        </p15:guide>
        <p15:guide id="6" pos="71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ena" initials="C" lastIdx="2" clrIdx="0"/>
  <p:cmAuthor id="1" name="KL v1.1" initials="KL" lastIdx="1" clrIdx="1"/>
  <p:cmAuthor id="2" name="KL v1.02" initials="KL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FFFFFF"/>
    <a:srgbClr val="8E0000"/>
    <a:srgbClr val="D53F3B"/>
    <a:srgbClr val="DA5552"/>
    <a:srgbClr val="4FC440"/>
    <a:srgbClr val="EDAF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56" autoAdjust="0"/>
    <p:restoredTop sz="97033" autoAdjust="0"/>
  </p:normalViewPr>
  <p:slideViewPr>
    <p:cSldViewPr snapToObjects="1">
      <p:cViewPr>
        <p:scale>
          <a:sx n="120" d="100"/>
          <a:sy n="120" d="100"/>
        </p:scale>
        <p:origin x="-492" y="-72"/>
      </p:cViewPr>
      <p:guideLst>
        <p:guide orient="horz" pos="720"/>
        <p:guide orient="horz" pos="192"/>
        <p:guide orient="horz" pos="3888"/>
        <p:guide pos="3744"/>
        <p:guide pos="374"/>
        <p:guide pos="711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105" d="100"/>
          <a:sy n="105" d="100"/>
        </p:scale>
        <p:origin x="-42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C9753-D86A-7E46-B736-151B08FBBA06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06AA0-874E-1E43-B7A6-3A32CCFD9C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56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ED3BF-3CB7-5046-84A2-725EAA880A50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C6165-BF42-A041-98E4-81607A4266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57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0" y="2667001"/>
            <a:ext cx="11887200" cy="2277547"/>
          </a:xfrm>
          <a:prstGeom prst="rect">
            <a:avLst/>
          </a:prstGeom>
          <a:solidFill>
            <a:srgbClr val="4FC44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600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" y="3205956"/>
            <a:ext cx="10698480" cy="598487"/>
          </a:xfrm>
        </p:spPr>
        <p:txBody>
          <a:bodyPr anchor="b">
            <a:normAutofit/>
          </a:bodyPr>
          <a:lstStyle>
            <a:lvl1pPr algn="l">
              <a:defRPr sz="2800" b="1" i="0" cap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360" y="3813177"/>
            <a:ext cx="10698480" cy="455612"/>
          </a:xfrm>
        </p:spPr>
        <p:txBody>
          <a:bodyPr anchor="t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Subtitle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38080" y="304800"/>
            <a:ext cx="1254760" cy="1293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304800"/>
            <a:ext cx="8023860" cy="609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556760" y="6356369"/>
            <a:ext cx="2773680" cy="365125"/>
          </a:xfrm>
          <a:prstGeom prst="rect">
            <a:avLst/>
          </a:prstGeom>
        </p:spPr>
        <p:txBody>
          <a:bodyPr/>
          <a:lstStyle/>
          <a:p>
            <a:fld id="{95FB27F1-C2FE-E646-9E41-8F3092BBAF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94360" y="1143000"/>
            <a:ext cx="1069848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556760" y="6356369"/>
            <a:ext cx="2773680" cy="365125"/>
          </a:xfrm>
          <a:prstGeom prst="rect">
            <a:avLst/>
          </a:prstGeom>
        </p:spPr>
        <p:txBody>
          <a:bodyPr/>
          <a:lstStyle/>
          <a:p>
            <a:fld id="{95FB27F1-C2FE-E646-9E41-8F3092BBAF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4360" y="304800"/>
            <a:ext cx="8023860" cy="609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4360" y="5410200"/>
            <a:ext cx="10698480" cy="762000"/>
          </a:xfrm>
        </p:spPr>
        <p:txBody>
          <a:bodyPr anchor="t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Text, i.e. description of image / chart / table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4360" y="1143000"/>
            <a:ext cx="10698480" cy="4068764"/>
          </a:xfrm>
        </p:spPr>
        <p:txBody>
          <a:bodyPr/>
          <a:lstStyle>
            <a:lvl1pPr>
              <a:buNone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Image / Chart / Table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38080" y="304800"/>
            <a:ext cx="1254760" cy="1293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556760" y="6356369"/>
            <a:ext cx="2773680" cy="365125"/>
          </a:xfrm>
          <a:prstGeom prst="rect">
            <a:avLst/>
          </a:prstGeom>
        </p:spPr>
        <p:txBody>
          <a:bodyPr/>
          <a:lstStyle/>
          <a:p>
            <a:fld id="{95FB27F1-C2FE-E646-9E41-8F3092BBAF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143000"/>
            <a:ext cx="5250180" cy="5029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143000"/>
            <a:ext cx="5250180" cy="5029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4360" y="304800"/>
            <a:ext cx="8618220" cy="609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eft &amp;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556760" y="6356369"/>
            <a:ext cx="2773680" cy="365125"/>
          </a:xfrm>
          <a:prstGeom prst="rect">
            <a:avLst/>
          </a:prstGeom>
        </p:spPr>
        <p:txBody>
          <a:bodyPr/>
          <a:lstStyle/>
          <a:p>
            <a:fld id="{95FB27F1-C2FE-E646-9E41-8F3092BBAF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94360" y="1143000"/>
            <a:ext cx="3764280" cy="5029200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56760" y="1143000"/>
            <a:ext cx="6736080" cy="5029200"/>
          </a:xfrm>
        </p:spPr>
        <p:txBody>
          <a:bodyPr/>
          <a:lstStyle>
            <a:lvl1pPr>
              <a:buNone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Image / Chart / Table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94360" y="304800"/>
            <a:ext cx="8618220" cy="609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38080" y="304800"/>
            <a:ext cx="1254760" cy="1293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&amp;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4360" y="304800"/>
            <a:ext cx="8618220" cy="609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4360" y="1143000"/>
            <a:ext cx="6736080" cy="5029200"/>
          </a:xfrm>
        </p:spPr>
        <p:txBody>
          <a:bodyPr/>
          <a:lstStyle>
            <a:lvl1pPr>
              <a:buNone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Image / Chart / Table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8560" y="1143000"/>
            <a:ext cx="3764280" cy="5029200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Text, i.e. description of image / chart / table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" y="6356350"/>
            <a:ext cx="3368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 smtClean="0">
                <a:solidFill>
                  <a:schemeClr val="bg1"/>
                </a:solidFill>
              </a:rPr>
              <a:t>Revision #.#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56760" y="6356369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fld id="{95FB27F1-C2FE-E646-9E41-8F3092BBAF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38080" y="304800"/>
            <a:ext cx="1254760" cy="12933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4360" y="6356363"/>
            <a:ext cx="2773680" cy="365125"/>
          </a:xfrm>
          <a:prstGeom prst="rect">
            <a:avLst/>
          </a:prstGeom>
        </p:spPr>
        <p:txBody>
          <a:bodyPr/>
          <a:lstStyle/>
          <a:p>
            <a:fld id="{41DBD0D2-9EE2-4A81-A90D-7EF070004209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1460" y="6356363"/>
            <a:ext cx="376428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CA9C-0EDA-419C-B0C5-EAE473F385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5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2667001"/>
            <a:ext cx="11887200" cy="2277547"/>
          </a:xfrm>
          <a:prstGeom prst="rect">
            <a:avLst/>
          </a:prstGeom>
          <a:solidFill>
            <a:srgbClr val="4FC44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600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94360" y="3276600"/>
            <a:ext cx="10698480" cy="47625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4360" y="3810000"/>
            <a:ext cx="10698480" cy="304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 / Month DD, YYYY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4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304800"/>
            <a:ext cx="10698480" cy="609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143000"/>
            <a:ext cx="1069848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56760" y="6356369"/>
            <a:ext cx="27736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fld id="{95FB27F1-C2FE-E646-9E41-8F3092BBAF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" y="6356350"/>
            <a:ext cx="336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00" dirty="0" smtClean="0">
                <a:solidFill>
                  <a:schemeClr val="bg1"/>
                </a:solidFill>
              </a:rPr>
              <a:t>Revision #.#</a:t>
            </a:r>
          </a:p>
          <a:p>
            <a:pPr algn="l"/>
            <a:r>
              <a:rPr lang="en-US" sz="900" dirty="0" smtClean="0">
                <a:solidFill>
                  <a:schemeClr val="bg1"/>
                </a:solidFill>
              </a:rPr>
              <a:t>© 2015 Open Networking Foundation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701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0"/>
        </a:spcAft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NF-horiz-large.gi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45288" y="88392"/>
            <a:ext cx="7383272" cy="1664208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594360" y="6356350"/>
            <a:ext cx="336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900" dirty="0" smtClean="0">
              <a:solidFill>
                <a:srgbClr val="141313"/>
              </a:solidFill>
            </a:endParaRPr>
          </a:p>
          <a:p>
            <a:pPr algn="l"/>
            <a:r>
              <a:rPr lang="en-US" sz="900" dirty="0" smtClean="0">
                <a:solidFill>
                  <a:srgbClr val="141313"/>
                </a:solidFill>
              </a:rPr>
              <a:t>© 2015 Open Networking Foundation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38080" y="304800"/>
            <a:ext cx="1254760" cy="129336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2667001"/>
            <a:ext cx="11887200" cy="2277547"/>
          </a:xfrm>
          <a:prstGeom prst="rect">
            <a:avLst/>
          </a:prstGeom>
          <a:solidFill>
            <a:srgbClr val="4FC44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600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667001"/>
            <a:ext cx="11887200" cy="2277547"/>
          </a:xfrm>
          <a:prstGeom prst="rect">
            <a:avLst/>
          </a:prstGeom>
          <a:solidFill>
            <a:srgbClr val="4FC44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600" dirty="0"/>
          </a:p>
          <a:p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360" y="3276600"/>
            <a:ext cx="10698480" cy="1066800"/>
          </a:xfrm>
        </p:spPr>
        <p:txBody>
          <a:bodyPr/>
          <a:lstStyle/>
          <a:p>
            <a:pPr algn="ctr"/>
            <a:r>
              <a:rPr lang="en-US" dirty="0" smtClean="0"/>
              <a:t>ONF Proposal for Moving forward </a:t>
            </a:r>
            <a:br>
              <a:rPr lang="en-US" dirty="0" smtClean="0"/>
            </a:br>
            <a:r>
              <a:rPr lang="en-US" dirty="0" smtClean="0"/>
              <a:t> – Interconnecting ONF and NFV work</a:t>
            </a:r>
            <a:br>
              <a:rPr lang="en-US" dirty="0" smtClean="0"/>
            </a:br>
            <a:r>
              <a:rPr lang="en-US" dirty="0" smtClean="0"/>
              <a:t>Brief Summary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94360" y="4648200"/>
            <a:ext cx="10698480" cy="304800"/>
          </a:xfrm>
        </p:spPr>
        <p:txBody>
          <a:bodyPr/>
          <a:lstStyle/>
          <a:p>
            <a:r>
              <a:rPr lang="en-GB" dirty="0" smtClean="0"/>
              <a:t>Nigel Davis</a:t>
            </a:r>
            <a:r>
              <a:rPr lang="en-GB" dirty="0"/>
              <a:t> </a:t>
            </a:r>
            <a:r>
              <a:rPr lang="en-GB" dirty="0" smtClean="0"/>
              <a:t>&amp; </a:t>
            </a:r>
            <a:r>
              <a:rPr lang="en-GB" dirty="0" err="1" smtClean="0"/>
              <a:t>Kam</a:t>
            </a:r>
            <a:r>
              <a:rPr lang="en-GB" dirty="0" smtClean="0"/>
              <a:t> Lam – 17 Dec 2015 (V4)</a:t>
            </a:r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4360" y="2800350"/>
            <a:ext cx="10698480" cy="476250"/>
          </a:xfrm>
          <a:prstGeom prst="rect">
            <a:avLst/>
          </a:prstGeom>
        </p:spPr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ONF presentations to ETSI NFV m-SDO IM/DM Workshop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692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 in scope for cross SDO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Functional </a:t>
            </a:r>
            <a:r>
              <a:rPr lang="en-GB" dirty="0" smtClean="0"/>
              <a:t>model interrelationship (</a:t>
            </a:r>
            <a:r>
              <a:rPr lang="en-GB" dirty="0" smtClean="0">
                <a:solidFill>
                  <a:srgbClr val="FF0000"/>
                </a:solidFill>
              </a:rPr>
              <a:t>12 min,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8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min</a:t>
            </a:r>
            <a:r>
              <a:rPr lang="en-GB" dirty="0" smtClean="0"/>
              <a:t>)</a:t>
            </a:r>
            <a:endParaRPr lang="en-GB" dirty="0" smtClean="0"/>
          </a:p>
          <a:p>
            <a:pPr lvl="1"/>
            <a:r>
              <a:rPr lang="en-GB" dirty="0" smtClean="0"/>
              <a:t>Presents a proposal for interconnect of the NFV and ONF models to provide a single federated model, highlights model </a:t>
            </a:r>
            <a:r>
              <a:rPr lang="en-GB" dirty="0" smtClean="0"/>
              <a:t>adjustments necessary </a:t>
            </a:r>
            <a:r>
              <a:rPr lang="en-GB" dirty="0" smtClean="0"/>
              <a:t>and provides </a:t>
            </a:r>
            <a:r>
              <a:rPr lang="en-GB" dirty="0" smtClean="0"/>
              <a:t>rationale </a:t>
            </a:r>
            <a:endParaRPr lang="en-GB" dirty="0" smtClean="0"/>
          </a:p>
          <a:p>
            <a:r>
              <a:rPr lang="en-GB" dirty="0"/>
              <a:t>Challenge of </a:t>
            </a:r>
            <a:r>
              <a:rPr lang="en-GB" dirty="0" smtClean="0"/>
              <a:t>Recursions (</a:t>
            </a:r>
            <a:r>
              <a:rPr lang="en-GB" dirty="0" smtClean="0">
                <a:solidFill>
                  <a:srgbClr val="FF0000"/>
                </a:solidFill>
              </a:rPr>
              <a:t>5 </a:t>
            </a:r>
            <a:r>
              <a:rPr lang="en-GB" dirty="0">
                <a:solidFill>
                  <a:srgbClr val="FF0000"/>
                </a:solidFill>
              </a:rPr>
              <a:t>min,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Highlights that NFV builds on SDN and SDN builds on NFV. </a:t>
            </a:r>
            <a:r>
              <a:rPr lang="en-GB" dirty="0" smtClean="0"/>
              <a:t>Discuss </a:t>
            </a:r>
            <a:r>
              <a:rPr lang="en-GB" dirty="0"/>
              <a:t>the implications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/>
              <a:t>Responsibility partitioning and cooperative </a:t>
            </a:r>
            <a:r>
              <a:rPr lang="en-GB" dirty="0" smtClean="0"/>
              <a:t>working (</a:t>
            </a:r>
            <a:r>
              <a:rPr lang="en-GB" dirty="0" smtClean="0">
                <a:solidFill>
                  <a:srgbClr val="FF0000"/>
                </a:solidFill>
              </a:rPr>
              <a:t>4 </a:t>
            </a:r>
            <a:r>
              <a:rPr lang="en-GB" dirty="0">
                <a:solidFill>
                  <a:srgbClr val="FF0000"/>
                </a:solidFill>
              </a:rPr>
              <a:t>min, 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Based on the discussions above proposes a division of work across the </a:t>
            </a:r>
            <a:r>
              <a:rPr lang="en-GB" dirty="0" smtClean="0"/>
              <a:t>bodies</a:t>
            </a:r>
          </a:p>
          <a:p>
            <a:r>
              <a:rPr lang="en-GB" dirty="0"/>
              <a:t>Model development and </a:t>
            </a:r>
            <a:r>
              <a:rPr lang="en-GB" dirty="0" smtClean="0"/>
              <a:t>interactions (</a:t>
            </a:r>
            <a:r>
              <a:rPr lang="en-GB" dirty="0" smtClean="0">
                <a:solidFill>
                  <a:srgbClr val="FF0000"/>
                </a:solidFill>
              </a:rPr>
              <a:t>4 </a:t>
            </a:r>
            <a:r>
              <a:rPr lang="en-GB" dirty="0">
                <a:solidFill>
                  <a:srgbClr val="FF0000"/>
                </a:solidFill>
              </a:rPr>
              <a:t>min, 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Explores peer and hierarchical interaction approaches (umbrella/federation) and makes a proposal for a particular way forward </a:t>
            </a:r>
            <a:endParaRPr lang="en-GB" dirty="0" smtClean="0"/>
          </a:p>
          <a:p>
            <a:r>
              <a:rPr lang="en-GB" dirty="0" smtClean="0"/>
              <a:t>Control </a:t>
            </a:r>
            <a:r>
              <a:rPr lang="en-GB" dirty="0"/>
              <a:t>interrelationships </a:t>
            </a:r>
            <a:r>
              <a:rPr lang="en-GB" dirty="0" smtClean="0"/>
              <a:t>(</a:t>
            </a:r>
            <a:r>
              <a:rPr lang="en-GB" dirty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min, 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</a:t>
            </a:r>
            <a:r>
              <a:rPr lang="en-GB" dirty="0"/>
              <a:t>)</a:t>
            </a:r>
            <a:endParaRPr lang="en-GB" dirty="0" smtClean="0"/>
          </a:p>
          <a:p>
            <a:pPr lvl="1"/>
            <a:r>
              <a:rPr lang="en-GB" dirty="0" smtClean="0"/>
              <a:t>Presents </a:t>
            </a:r>
            <a:r>
              <a:rPr lang="en-GB" dirty="0" smtClean="0"/>
              <a:t>proposals for unification of the management/control following the principles of Management-Control Continuum and a related proposal for refactoring the NE</a:t>
            </a:r>
          </a:p>
          <a:p>
            <a:r>
              <a:rPr lang="en-GB" dirty="0"/>
              <a:t>Sharing </a:t>
            </a:r>
            <a:r>
              <a:rPr lang="en-GB" dirty="0" smtClean="0"/>
              <a:t>patterns (</a:t>
            </a:r>
            <a:r>
              <a:rPr lang="en-GB" dirty="0" smtClean="0">
                <a:solidFill>
                  <a:srgbClr val="FF0000"/>
                </a:solidFill>
              </a:rPr>
              <a:t>3 </a:t>
            </a:r>
            <a:r>
              <a:rPr lang="en-GB" dirty="0">
                <a:solidFill>
                  <a:srgbClr val="FF0000"/>
                </a:solidFill>
              </a:rPr>
              <a:t>min, 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Provides a list of patterns that underpin the network model and suggest that at least some of these would appear to underpin the NFV model and hence should be commonly used.</a:t>
            </a:r>
          </a:p>
          <a:p>
            <a:r>
              <a:rPr lang="en-GB" dirty="0" smtClean="0"/>
              <a:t>Other </a:t>
            </a:r>
            <a:r>
              <a:rPr lang="en-GB" dirty="0" smtClean="0"/>
              <a:t>model fragments that may benefit from </a:t>
            </a:r>
            <a:r>
              <a:rPr lang="en-GB" dirty="0"/>
              <a:t>sharing </a:t>
            </a:r>
            <a:r>
              <a:rPr lang="en-GB" dirty="0" smtClean="0"/>
              <a:t>(</a:t>
            </a:r>
            <a:r>
              <a:rPr lang="en-GB" dirty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min,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</a:t>
            </a:r>
            <a:r>
              <a:rPr lang="en-GB" dirty="0"/>
              <a:t>)</a:t>
            </a:r>
            <a:endParaRPr lang="en-GB" dirty="0" smtClean="0"/>
          </a:p>
          <a:p>
            <a:pPr lvl="1"/>
            <a:r>
              <a:rPr lang="en-GB" dirty="0" smtClean="0"/>
              <a:t>Highlights other areas that may benefit from collaboration and </a:t>
            </a:r>
            <a:r>
              <a:rPr lang="en-GB" dirty="0" smtClean="0"/>
              <a:t>convergence</a:t>
            </a:r>
            <a:endParaRPr lang="en-GB" dirty="0" smtClean="0"/>
          </a:p>
          <a:p>
            <a:r>
              <a:rPr lang="en-GB" dirty="0" smtClean="0"/>
              <a:t>Generating </a:t>
            </a:r>
            <a:r>
              <a:rPr lang="en-GB" dirty="0"/>
              <a:t>interfaces </a:t>
            </a:r>
            <a:r>
              <a:rPr lang="en-GB" dirty="0" smtClean="0"/>
              <a:t>(</a:t>
            </a:r>
            <a:r>
              <a:rPr lang="en-GB" dirty="0" smtClean="0">
                <a:solidFill>
                  <a:srgbClr val="FF0000"/>
                </a:solidFill>
              </a:rPr>
              <a:t>3 </a:t>
            </a:r>
            <a:r>
              <a:rPr lang="en-GB" dirty="0">
                <a:solidFill>
                  <a:srgbClr val="FF0000"/>
                </a:solidFill>
              </a:rPr>
              <a:t>min, 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</a:t>
            </a:r>
            <a:r>
              <a:rPr lang="en-GB" dirty="0"/>
              <a:t>)</a:t>
            </a:r>
            <a:endParaRPr lang="en-GB" dirty="0" smtClean="0"/>
          </a:p>
          <a:p>
            <a:pPr lvl="1"/>
            <a:r>
              <a:rPr lang="en-GB" dirty="0" smtClean="0"/>
              <a:t>Explains the ONF process to development of interfaces from the model and exposes open source tooling to generate </a:t>
            </a:r>
            <a:r>
              <a:rPr lang="en-GB" dirty="0" smtClean="0"/>
              <a:t>schema (</a:t>
            </a:r>
            <a:r>
              <a:rPr lang="en-GB" dirty="0" err="1" smtClean="0"/>
              <a:t>inc</a:t>
            </a:r>
            <a:r>
              <a:rPr lang="en-GB" dirty="0" smtClean="0"/>
              <a:t> Yang) from UML</a:t>
            </a:r>
            <a:endParaRPr lang="en-GB" dirty="0" smtClean="0"/>
          </a:p>
          <a:p>
            <a:r>
              <a:rPr lang="en-GB" dirty="0" smtClean="0"/>
              <a:t>Tooling </a:t>
            </a:r>
            <a:r>
              <a:rPr lang="en-GB" dirty="0"/>
              <a:t>interworking </a:t>
            </a:r>
            <a:r>
              <a:rPr lang="en-GB" dirty="0" smtClean="0"/>
              <a:t>(</a:t>
            </a:r>
            <a:r>
              <a:rPr lang="en-GB" dirty="0" smtClean="0">
                <a:solidFill>
                  <a:srgbClr val="FF0000"/>
                </a:solidFill>
              </a:rPr>
              <a:t>3 min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</a:t>
            </a:r>
            <a:r>
              <a:rPr lang="en-GB" dirty="0"/>
              <a:t>)</a:t>
            </a:r>
            <a:endParaRPr lang="en-GB" dirty="0" smtClean="0"/>
          </a:p>
          <a:p>
            <a:pPr lvl="1"/>
            <a:r>
              <a:rPr lang="en-GB" dirty="0" smtClean="0"/>
              <a:t>Discusses further alignment of tooling and guidelines to ease sharing and interconnecting of models</a:t>
            </a:r>
            <a:endParaRPr lang="en-GB" dirty="0"/>
          </a:p>
          <a:p>
            <a:r>
              <a:rPr lang="en-GB" dirty="0" smtClean="0"/>
              <a:t>IPR and </a:t>
            </a:r>
            <a:r>
              <a:rPr lang="en-GB" dirty="0"/>
              <a:t>copyright (</a:t>
            </a:r>
            <a:r>
              <a:rPr lang="en-GB" dirty="0" smtClean="0">
                <a:solidFill>
                  <a:srgbClr val="FF0000"/>
                </a:solidFill>
              </a:rPr>
              <a:t>1 </a:t>
            </a:r>
            <a:r>
              <a:rPr lang="en-GB" dirty="0">
                <a:solidFill>
                  <a:srgbClr val="FF0000"/>
                </a:solidFill>
              </a:rPr>
              <a:t>min, </a:t>
            </a:r>
            <a:r>
              <a:rPr lang="en-GB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0 </a:t>
            </a:r>
            <a:r>
              <a:rPr lang="en-GB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min</a:t>
            </a:r>
            <a:r>
              <a:rPr lang="en-GB" dirty="0"/>
              <a:t>)</a:t>
            </a:r>
            <a:endParaRPr lang="en-GB" dirty="0" smtClean="0"/>
          </a:p>
          <a:p>
            <a:pPr lvl="1"/>
            <a:r>
              <a:rPr lang="en-GB" dirty="0" smtClean="0"/>
              <a:t>Briefly discusses IPR, copyright, open source and other related topics highlighting key challenges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2800" y="150911"/>
            <a:ext cx="43300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(timing for </a:t>
            </a:r>
            <a:r>
              <a:rPr lang="en-GB" sz="1400" dirty="0" smtClean="0">
                <a:solidFill>
                  <a:srgbClr val="FF0000"/>
                </a:solidFill>
              </a:rPr>
              <a:t>40 min presentation, </a:t>
            </a:r>
            <a:r>
              <a:rPr lang="en-GB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 min presentation</a:t>
            </a:r>
            <a:r>
              <a:rPr lang="en-GB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79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F">
  <a:themeElements>
    <a:clrScheme name="ONF Theme">
      <a:dk1>
        <a:srgbClr val="141313"/>
      </a:dk1>
      <a:lt1>
        <a:srgbClr val="FFFFFF"/>
      </a:lt1>
      <a:dk2>
        <a:srgbClr val="0A3161"/>
      </a:dk2>
      <a:lt2>
        <a:srgbClr val="EEECE1"/>
      </a:lt2>
      <a:accent1>
        <a:srgbClr val="00B8D6"/>
      </a:accent1>
      <a:accent2>
        <a:srgbClr val="D6DC21"/>
      </a:accent2>
      <a:accent3>
        <a:srgbClr val="0A3161"/>
      </a:accent3>
      <a:accent4>
        <a:srgbClr val="E2A429"/>
      </a:accent4>
      <a:accent5>
        <a:srgbClr val="5AAB35"/>
      </a:accent5>
      <a:accent6>
        <a:srgbClr val="A42723"/>
      </a:accent6>
      <a:hlink>
        <a:srgbClr val="00B8D6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NF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489CAF822954D87F780418DF6222B" ma:contentTypeVersion="4" ma:contentTypeDescription="Create a new document." ma:contentTypeScope="" ma:versionID="e56d61863568d76d6f697d77402c9f33">
  <xsd:schema xmlns:xsd="http://www.w3.org/2001/XMLSchema" xmlns:xs="http://www.w3.org/2001/XMLSchema" xmlns:p="http://schemas.microsoft.com/office/2006/metadata/properties" xmlns:ns2="632ceaab-ed11-4204-8854-8e5d31a5ea2b" targetNamespace="http://schemas.microsoft.com/office/2006/metadata/properties" ma:root="true" ma:fieldsID="bbfe029563dc976957986f1ee3f9b6cf" ns2:_="">
    <xsd:import namespace="632ceaab-ed11-4204-8854-8e5d31a5ea2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ceaab-ed11-4204-8854-8e5d31a5ea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32ceaab-ed11-4204-8854-8e5d31a5ea2b">ETSIG-78-3964</_dlc_DocId>
    <_dlc_DocIdUrl xmlns="632ceaab-ed11-4204-8854-8e5d31a5ea2b">
      <Url>http://sps-groups.etsihq.org/NFV/_layouts/15/DocIdRedir.aspx?ID=ETSIG-78-3964</Url>
      <Description>ETSIG-78-3964</Description>
    </_dlc_DocIdUrl>
  </documentManagement>
</p:properties>
</file>

<file path=customXml/itemProps1.xml><?xml version="1.0" encoding="utf-8"?>
<ds:datastoreItem xmlns:ds="http://schemas.openxmlformats.org/officeDocument/2006/customXml" ds:itemID="{5F85BAE5-4F31-4B03-B552-63F0FC5B6F5A}"/>
</file>

<file path=customXml/itemProps2.xml><?xml version="1.0" encoding="utf-8"?>
<ds:datastoreItem xmlns:ds="http://schemas.openxmlformats.org/officeDocument/2006/customXml" ds:itemID="{69F3EF3F-16C6-47D4-8B34-1BF09E650E19}"/>
</file>

<file path=customXml/itemProps3.xml><?xml version="1.0" encoding="utf-8"?>
<ds:datastoreItem xmlns:ds="http://schemas.openxmlformats.org/officeDocument/2006/customXml" ds:itemID="{F88D981E-C3AA-4028-89F3-F6B3D4AC189F}"/>
</file>

<file path=customXml/itemProps4.xml><?xml version="1.0" encoding="utf-8"?>
<ds:datastoreItem xmlns:ds="http://schemas.openxmlformats.org/officeDocument/2006/customXml" ds:itemID="{598B978C-41C4-498B-AA99-91B3797B126A}"/>
</file>

<file path=docProps/app.xml><?xml version="1.0" encoding="utf-8"?>
<Properties xmlns="http://schemas.openxmlformats.org/officeDocument/2006/extended-properties" xmlns:vt="http://schemas.openxmlformats.org/officeDocument/2006/docPropsVTypes">
  <Template>ONF.thmx</Template>
  <TotalTime>43261</TotalTime>
  <Words>336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ONF</vt:lpstr>
      <vt:lpstr>ONF Title</vt:lpstr>
      <vt:lpstr>ONF Proposal for Moving forward   – Interconnecting ONF and NFV work Brief Summary</vt:lpstr>
      <vt:lpstr>Topics in scope for cross SDO alignment</vt:lpstr>
    </vt:vector>
  </TitlesOfParts>
  <Company>Tompertdesign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 Tompert</dc:creator>
  <cp:lastModifiedBy>ndavis</cp:lastModifiedBy>
  <cp:revision>452</cp:revision>
  <dcterms:created xsi:type="dcterms:W3CDTF">2013-04-17T18:00:25Z</dcterms:created>
  <dcterms:modified xsi:type="dcterms:W3CDTF">2015-12-18T09:42:12Z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0x010100E3D489CAF822954D87F780418DF6222B</vt:lpwstr>
  </property>
  <property fmtid="{D5CDD505-2E9C-101B-9397-08002B2CF9AE}" pid="4" name="_dlc_DocIdItemGuid">
    <vt:lpwstr>e0563875-4786-46f5-9a75-47034f584c8a</vt:lpwstr>
  </property>
</Properties>
</file>