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2" r:id="rId2"/>
  </p:sldMasterIdLst>
  <p:notesMasterIdLst>
    <p:notesMasterId r:id="rId11"/>
  </p:notesMasterIdLst>
  <p:handoutMasterIdLst>
    <p:handoutMasterId r:id="rId12"/>
  </p:handoutMasterIdLst>
  <p:sldIdLst>
    <p:sldId id="280" r:id="rId3"/>
    <p:sldId id="310" r:id="rId4"/>
    <p:sldId id="316" r:id="rId5"/>
    <p:sldId id="292" r:id="rId6"/>
    <p:sldId id="315" r:id="rId7"/>
    <p:sldId id="288" r:id="rId8"/>
    <p:sldId id="318" r:id="rId9"/>
    <p:sldId id="314" r:id="rId10"/>
  </p:sldIdLst>
  <p:sldSz cx="9144000" cy="5143500" type="screen16x9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93CB"/>
    <a:srgbClr val="0B1449"/>
    <a:srgbClr val="5CB4D0"/>
    <a:srgbClr val="102269"/>
    <a:srgbClr val="3492CB"/>
    <a:srgbClr val="1A69A4"/>
    <a:srgbClr val="C7DFEC"/>
    <a:srgbClr val="404040"/>
    <a:srgbClr val="1969A3"/>
    <a:srgbClr val="151C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3158" autoAdjust="0"/>
  </p:normalViewPr>
  <p:slideViewPr>
    <p:cSldViewPr snapToGrid="0" snapToObjects="1">
      <p:cViewPr varScale="1">
        <p:scale>
          <a:sx n="54" d="100"/>
          <a:sy n="54" d="100"/>
        </p:scale>
        <p:origin x="1568" y="3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50" d="100"/>
          <a:sy n="50" d="100"/>
        </p:scale>
        <p:origin x="-2760" y="-9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5747" tIns="47873" rIns="95747" bIns="47873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5747" tIns="47873" rIns="95747" bIns="47873" rtlCol="0"/>
          <a:lstStyle>
            <a:lvl1pPr algn="r">
              <a:defRPr sz="1300"/>
            </a:lvl1pPr>
          </a:lstStyle>
          <a:p>
            <a:fld id="{AFB7221F-04A9-5041-86F9-67BC93574DEF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5747" tIns="47873" rIns="95747" bIns="47873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5747" tIns="47873" rIns="95747" bIns="47873" rtlCol="0" anchor="b"/>
          <a:lstStyle>
            <a:lvl1pPr algn="r">
              <a:defRPr sz="1300"/>
            </a:lvl1pPr>
          </a:lstStyle>
          <a:p>
            <a:fld id="{CE9FB95F-C505-0041-AA21-253DBE70FD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9630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5747" tIns="47873" rIns="95747" bIns="47873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5747" tIns="47873" rIns="95747" bIns="47873" rtlCol="0"/>
          <a:lstStyle>
            <a:lvl1pPr algn="r">
              <a:defRPr sz="1300"/>
            </a:lvl1pPr>
          </a:lstStyle>
          <a:p>
            <a:fld id="{C158A0C3-DDF5-7744-8161-3DB664A734D2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19138"/>
            <a:ext cx="64008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747" tIns="47873" rIns="95747" bIns="4787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5747" tIns="47873" rIns="95747" bIns="4787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5747" tIns="47873" rIns="95747" bIns="47873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5747" tIns="47873" rIns="95747" bIns="47873" rtlCol="0" anchor="b"/>
          <a:lstStyle>
            <a:lvl1pPr algn="r">
              <a:defRPr sz="1300"/>
            </a:lvl1pPr>
          </a:lstStyle>
          <a:p>
            <a:fld id="{902B7F09-0AAB-7443-BE20-4368098D79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8463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B7F09-0AAB-7443-BE20-4368098D79C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927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MEF Models are</a:t>
            </a:r>
            <a:r>
              <a:rPr lang="en-US" baseline="0" dirty="0" smtClean="0"/>
              <a:t> developed in the context of the LSO Engineering Methodology.</a:t>
            </a:r>
          </a:p>
          <a:p>
            <a:endParaRPr lang="en-US" baseline="0" dirty="0" smtClean="0"/>
          </a:p>
          <a:p>
            <a:r>
              <a:rPr lang="en-US" baseline="0" dirty="0" smtClean="0"/>
              <a:t>Modeling permeates and supports the work of the MEF at every stage of the LSO engineering methodology.</a:t>
            </a:r>
          </a:p>
          <a:p>
            <a:endParaRPr lang="en-US" baseline="0" dirty="0" smtClean="0"/>
          </a:p>
          <a:p>
            <a:r>
              <a:rPr lang="en-US" sz="1500" dirty="0"/>
              <a:t>4 Types of Modeling driven from LSO Engineering Methodology</a:t>
            </a:r>
          </a:p>
          <a:p>
            <a:endParaRPr lang="en-US" sz="1300" dirty="0">
              <a:solidFill>
                <a:srgbClr val="FF0000"/>
              </a:solidFill>
            </a:endParaRPr>
          </a:p>
          <a:p>
            <a:r>
              <a:rPr lang="en-US" sz="1300" dirty="0">
                <a:solidFill>
                  <a:srgbClr val="FF0000"/>
                </a:solidFill>
              </a:rPr>
              <a:t>Business Process Modeling     </a:t>
            </a:r>
          </a:p>
          <a:p>
            <a:endParaRPr lang="en-US" sz="1300" dirty="0">
              <a:solidFill>
                <a:srgbClr val="FF0000"/>
              </a:solidFill>
            </a:endParaRPr>
          </a:p>
          <a:p>
            <a:r>
              <a:rPr lang="en-US" sz="1300" dirty="0"/>
              <a:t>Defines the overall process flows relevant to LSO, i.e. MEF 50</a:t>
            </a:r>
          </a:p>
          <a:p>
            <a:endParaRPr lang="en-US" sz="1300" dirty="0">
              <a:solidFill>
                <a:srgbClr val="FF0000"/>
              </a:solidFill>
            </a:endParaRPr>
          </a:p>
          <a:p>
            <a:r>
              <a:rPr lang="en-US" sz="1300" dirty="0">
                <a:solidFill>
                  <a:srgbClr val="FF0000"/>
                </a:solidFill>
              </a:rPr>
              <a:t>Common Protocol Neutral Modeling  </a:t>
            </a:r>
          </a:p>
          <a:p>
            <a:endParaRPr lang="en-US" sz="1300" dirty="0">
              <a:solidFill>
                <a:srgbClr val="FF0000"/>
              </a:solidFill>
            </a:endParaRPr>
          </a:p>
          <a:p>
            <a:r>
              <a:rPr lang="en-US" sz="1300" dirty="0"/>
              <a:t>Defines the MEF Core static model and extensions in the product / service / resource domains</a:t>
            </a:r>
          </a:p>
          <a:p>
            <a:endParaRPr lang="en-US" sz="1300" dirty="0">
              <a:solidFill>
                <a:srgbClr val="FF0000"/>
              </a:solidFill>
            </a:endParaRPr>
          </a:p>
          <a:p>
            <a:r>
              <a:rPr lang="en-US" sz="1300" dirty="0">
                <a:solidFill>
                  <a:srgbClr val="FF0000"/>
                </a:solidFill>
              </a:rPr>
              <a:t>Interface Specific Modeling   </a:t>
            </a:r>
          </a:p>
          <a:p>
            <a:endParaRPr lang="en-US" sz="1300" dirty="0">
              <a:solidFill>
                <a:srgbClr val="FF0000"/>
              </a:solidFill>
            </a:endParaRPr>
          </a:p>
          <a:p>
            <a:r>
              <a:rPr lang="en-US" sz="1300" dirty="0"/>
              <a:t>Defines “interface profiles” that characterize the dynamic behavior of specific interface functionality based on static model classes</a:t>
            </a:r>
          </a:p>
          <a:p>
            <a:endParaRPr lang="en-US" sz="1300" dirty="0">
              <a:solidFill>
                <a:srgbClr val="FF0000"/>
              </a:solidFill>
            </a:endParaRPr>
          </a:p>
          <a:p>
            <a:r>
              <a:rPr lang="en-US" sz="1300" dirty="0">
                <a:solidFill>
                  <a:srgbClr val="FF0000"/>
                </a:solidFill>
              </a:rPr>
              <a:t>API Specific Modeling   </a:t>
            </a:r>
          </a:p>
          <a:p>
            <a:endParaRPr lang="en-US" sz="1300" dirty="0">
              <a:solidFill>
                <a:srgbClr val="FF0000"/>
              </a:solidFill>
            </a:endParaRPr>
          </a:p>
          <a:p>
            <a:r>
              <a:rPr lang="en-US" sz="1300" dirty="0"/>
              <a:t>Defines functional interface specific “data models” (schema)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B7F09-0AAB-7443-BE20-4368098D79C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287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78734"/>
            <a:r>
              <a:rPr lang="en-US" sz="1300" dirty="0" smtClean="0">
                <a:solidFill>
                  <a:srgbClr val="FF0000"/>
                </a:solidFill>
              </a:rPr>
              <a:t>MEF </a:t>
            </a:r>
            <a:r>
              <a:rPr lang="en-US" sz="1300" dirty="0">
                <a:solidFill>
                  <a:srgbClr val="FF0000"/>
                </a:solidFill>
              </a:rPr>
              <a:t>Modeling Process (</a:t>
            </a:r>
            <a:r>
              <a:rPr lang="en-US" sz="1300" dirty="0"/>
              <a:t>based on the process proposed by the ONF). </a:t>
            </a:r>
          </a:p>
          <a:p>
            <a:endParaRPr lang="en-US" sz="1300" dirty="0">
              <a:solidFill>
                <a:srgbClr val="FF0000"/>
              </a:solidFill>
            </a:endParaRPr>
          </a:p>
          <a:p>
            <a:endParaRPr lang="en-US" sz="1300" dirty="0">
              <a:solidFill>
                <a:srgbClr val="FF0000"/>
              </a:solidFill>
            </a:endParaRPr>
          </a:p>
          <a:p>
            <a:r>
              <a:rPr lang="en-US" sz="1300" dirty="0">
                <a:solidFill>
                  <a:srgbClr val="FF0000"/>
                </a:solidFill>
              </a:rPr>
              <a:t>Core Modeling     </a:t>
            </a:r>
          </a:p>
          <a:p>
            <a:endParaRPr lang="en-US" sz="1300" dirty="0"/>
          </a:p>
          <a:p>
            <a:r>
              <a:rPr lang="en-US" sz="1300" dirty="0"/>
              <a:t>Defines an “umbrella” model based on the TMF SID Product / Service / Resource domains</a:t>
            </a:r>
          </a:p>
          <a:p>
            <a:endParaRPr lang="en-US" sz="1300" dirty="0">
              <a:solidFill>
                <a:srgbClr val="FF0000"/>
              </a:solidFill>
            </a:endParaRPr>
          </a:p>
          <a:p>
            <a:r>
              <a:rPr lang="en-US" sz="1300" dirty="0">
                <a:solidFill>
                  <a:srgbClr val="FF0000"/>
                </a:solidFill>
              </a:rPr>
              <a:t>Working Group Specific   </a:t>
            </a:r>
          </a:p>
          <a:p>
            <a:endParaRPr lang="en-US" sz="1300" dirty="0">
              <a:solidFill>
                <a:srgbClr val="FF0000"/>
              </a:solidFill>
            </a:endParaRPr>
          </a:p>
          <a:p>
            <a:r>
              <a:rPr lang="en-US" sz="1300" dirty="0"/>
              <a:t>Projects define MEF specific extensions to the core model, i.e. MEF 7.x</a:t>
            </a:r>
          </a:p>
          <a:p>
            <a:endParaRPr lang="en-US" sz="1300" dirty="0">
              <a:solidFill>
                <a:srgbClr val="FF0000"/>
              </a:solidFill>
            </a:endParaRPr>
          </a:p>
          <a:p>
            <a:r>
              <a:rPr lang="en-US" sz="1300" dirty="0">
                <a:solidFill>
                  <a:srgbClr val="FF0000"/>
                </a:solidFill>
              </a:rPr>
              <a:t>Interface Profiles    </a:t>
            </a:r>
            <a:r>
              <a:rPr lang="en-US" sz="1300" dirty="0"/>
              <a:t> </a:t>
            </a:r>
          </a:p>
          <a:p>
            <a:endParaRPr lang="en-US" sz="1300" dirty="0"/>
          </a:p>
          <a:p>
            <a:r>
              <a:rPr lang="en-US" sz="1300" dirty="0"/>
              <a:t>The protocol neutral information model extensions are “pruned &amp; refactored” to show class realizations and behavior of specific functional interfaces</a:t>
            </a:r>
          </a:p>
          <a:p>
            <a:endParaRPr lang="en-US" sz="1300" dirty="0">
              <a:solidFill>
                <a:srgbClr val="FF0000"/>
              </a:solidFill>
            </a:endParaRPr>
          </a:p>
          <a:p>
            <a:r>
              <a:rPr lang="en-US" sz="1300" dirty="0">
                <a:solidFill>
                  <a:srgbClr val="FF0000"/>
                </a:solidFill>
              </a:rPr>
              <a:t>Data Schema   </a:t>
            </a:r>
            <a:r>
              <a:rPr lang="en-US" sz="1300" dirty="0"/>
              <a:t> </a:t>
            </a:r>
          </a:p>
          <a:p>
            <a:endParaRPr lang="en-US" sz="1300" dirty="0"/>
          </a:p>
          <a:p>
            <a:r>
              <a:rPr lang="en-US" sz="1300" dirty="0"/>
              <a:t>Interface profiles are mapped to API specific data schema used in the delivery of an API specifications</a:t>
            </a:r>
          </a:p>
          <a:p>
            <a:endParaRPr lang="en-US" sz="1300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B7F09-0AAB-7443-BE20-4368098D79C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0878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78734"/>
            <a:r>
              <a:rPr lang="en-US" baseline="0" dirty="0" smtClean="0"/>
              <a:t>MEF is tackling the problem of modeling service and service management abstractions. </a:t>
            </a:r>
            <a:r>
              <a:rPr lang="en-US" sz="1300" dirty="0"/>
              <a:t>Other MEF modeling activities, such as resource modeling at the network and element layers, is driven by MEF Service Management requirements.</a:t>
            </a:r>
          </a:p>
          <a:p>
            <a:pPr defTabSz="478734"/>
            <a:endParaRPr lang="en-US" baseline="0" dirty="0" smtClean="0"/>
          </a:p>
          <a:p>
            <a:pPr defTabSz="478734"/>
            <a:r>
              <a:rPr lang="en-US" sz="1300" dirty="0"/>
              <a:t>MEF believes that a common ordering object model and corresponding API is needed. MEF’s tackling this challenge via projects such as ordering and serviceability (the availability of services at a given location).</a:t>
            </a:r>
            <a:endParaRPr lang="en-US" baseline="0" dirty="0" smtClean="0"/>
          </a:p>
          <a:p>
            <a:pPr defTabSz="478734"/>
            <a:endParaRPr lang="en-US" baseline="0" dirty="0" smtClean="0"/>
          </a:p>
          <a:p>
            <a:pPr defTabSz="478734"/>
            <a:r>
              <a:rPr lang="en-US" dirty="0" smtClean="0"/>
              <a:t>The LSO Reference</a:t>
            </a:r>
            <a:r>
              <a:rPr lang="en-US" baseline="0" dirty="0" smtClean="0"/>
              <a:t> Architecture and its Interface Points provides context for MEF’s modeling activities.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B7F09-0AAB-7443-BE20-4368098D79C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6197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300" dirty="0"/>
              <a:t>LSO.net takes the LSO RA to the next level by providing a cloud-based platform and LSO Hackathons that will:</a:t>
            </a:r>
          </a:p>
          <a:p>
            <a:r>
              <a:rPr lang="en-US" sz="1300" dirty="0"/>
              <a:t>-Create an environment for experimentation that will accelerate the development of the artifacts the market demands. APIs and data models are a starting point.</a:t>
            </a:r>
          </a:p>
          <a:p>
            <a:r>
              <a:rPr lang="en-US" sz="1300" dirty="0"/>
              <a:t>-Be a platform to validate &amp; solidify, via the LSO Reference Architecture, MEF’s vision of a Third Network.</a:t>
            </a:r>
          </a:p>
          <a:p>
            <a:r>
              <a:rPr lang="en-US" sz="1300" dirty="0"/>
              <a:t>-Become an incubator for new MEF projects and artifacts.</a:t>
            </a:r>
          </a:p>
          <a:p>
            <a:r>
              <a:rPr lang="en-US" sz="1300" dirty="0"/>
              <a:t>-Serve as a collaboration platform between MEF and other SDOs and between MEF and the open source community.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B7F09-0AAB-7443-BE20-4368098D79C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205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Models and abstractions must be understood</a:t>
            </a:r>
            <a:r>
              <a:rPr lang="en-US" baseline="0" dirty="0" smtClean="0"/>
              <a:t> in the right </a:t>
            </a:r>
            <a:r>
              <a:rPr lang="en-US" dirty="0" smtClean="0"/>
              <a:t>context;</a:t>
            </a:r>
            <a:r>
              <a:rPr lang="en-US" baseline="0" dirty="0" smtClean="0"/>
              <a:t> the right model in the right layer.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LSO RA provides the context for the models and modeling activities.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B7F09-0AAB-7443-BE20-4368098D79C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6828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089988-3765-48F5-8404-480BCFE7EBFF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4394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Alignment is fundamental</a:t>
            </a:r>
            <a:r>
              <a:rPr lang="en-US" baseline="0" dirty="0" smtClean="0"/>
              <a:t> at two levels:</a:t>
            </a:r>
            <a:r>
              <a:rPr lang="en-US" dirty="0" smtClean="0"/>
              <a:t> management abstraction entities and terminology. Also,</a:t>
            </a:r>
            <a:r>
              <a:rPr lang="en-US" baseline="0" dirty="0" smtClean="0"/>
              <a:t> i</a:t>
            </a:r>
            <a:r>
              <a:rPr lang="en-US" sz="1300" dirty="0"/>
              <a:t>f SDOs do not converge on a common object model and increase velocity, then open source community will.</a:t>
            </a:r>
          </a:p>
          <a:p>
            <a:endParaRPr lang="en-US" dirty="0" smtClean="0"/>
          </a:p>
          <a:p>
            <a:pPr defTabSz="478734">
              <a:defRPr/>
            </a:pPr>
            <a:r>
              <a:rPr lang="en-US" baseline="0" dirty="0" smtClean="0"/>
              <a:t>MEF is tackling the problem of modeling service and service management abstractions. </a:t>
            </a:r>
            <a:r>
              <a:rPr lang="en-US" sz="1300" dirty="0"/>
              <a:t>MEF’s  focus is not only on service / service management but also on the resource layer. Other MEF modeling activities, such as resource modeling at the network and element layers, is driven by MEF Service Management requirements</a:t>
            </a:r>
            <a:r>
              <a:rPr lang="en-US" sz="1300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MEF believes</a:t>
            </a:r>
            <a:r>
              <a:rPr lang="en-US" baseline="0" dirty="0" smtClean="0"/>
              <a:t> that m</a:t>
            </a:r>
            <a:r>
              <a:rPr lang="en-US" dirty="0" smtClean="0"/>
              <a:t>odels and abstractions must be understood in the right context; the right model in the right layer.</a:t>
            </a:r>
            <a:r>
              <a:rPr lang="en-US" baseline="0" dirty="0" smtClean="0"/>
              <a:t> </a:t>
            </a:r>
            <a:r>
              <a:rPr lang="en-US" dirty="0" smtClean="0"/>
              <a:t>LSO Reference</a:t>
            </a:r>
            <a:r>
              <a:rPr lang="en-US" baseline="0" dirty="0" smtClean="0"/>
              <a:t> </a:t>
            </a:r>
            <a:r>
              <a:rPr lang="en-US" dirty="0" smtClean="0"/>
              <a:t>Architecture provides the context for</a:t>
            </a:r>
            <a:r>
              <a:rPr lang="en-US" baseline="0" dirty="0" smtClean="0"/>
              <a:t> models and abstractions.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B7F09-0AAB-7443-BE20-4368098D79C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727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GEN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718911" y="3362546"/>
            <a:ext cx="3667702" cy="685755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2000" b="1" baseline="0">
                <a:solidFill>
                  <a:srgbClr val="102269"/>
                </a:solidFill>
              </a:defRPr>
            </a:lvl1pPr>
            <a:lvl2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1800"/>
            </a:lvl2pPr>
          </a:lstStyle>
          <a:p>
            <a:pPr lvl="0"/>
            <a:r>
              <a:rPr lang="en-US" dirty="0" smtClean="0"/>
              <a:t>Presenter Name</a:t>
            </a:r>
          </a:p>
          <a:p>
            <a:pPr lvl="1"/>
            <a:r>
              <a:rPr lang="en-US" dirty="0" smtClean="0"/>
              <a:t>Title Here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4485159"/>
            <a:ext cx="9144000" cy="3415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 flipV="1">
            <a:off x="0" y="4724958"/>
            <a:ext cx="9144000" cy="46350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7939515" cy="657230"/>
          </a:xfrm>
          <a:prstGeom prst="rect">
            <a:avLst/>
          </a:prstGeom>
          <a:gradFill>
            <a:gsLst>
              <a:gs pos="100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7179154" y="-35526"/>
            <a:ext cx="1993043" cy="5240086"/>
            <a:chOff x="7198692" y="-35526"/>
            <a:chExt cx="1993043" cy="5240086"/>
          </a:xfrm>
        </p:grpSpPr>
        <p:sp>
          <p:nvSpPr>
            <p:cNvPr id="10" name="Freeform 9"/>
            <p:cNvSpPr/>
            <p:nvPr/>
          </p:nvSpPr>
          <p:spPr>
            <a:xfrm>
              <a:off x="7602053" y="-35526"/>
              <a:ext cx="1589682" cy="5240086"/>
            </a:xfrm>
            <a:custGeom>
              <a:avLst/>
              <a:gdLst>
                <a:gd name="connsiteX0" fmla="*/ 0 w 1589682"/>
                <a:gd name="connsiteY0" fmla="*/ 35526 h 5240086"/>
                <a:gd name="connsiteX1" fmla="*/ 1012423 w 1589682"/>
                <a:gd name="connsiteY1" fmla="*/ 1740774 h 5240086"/>
                <a:gd name="connsiteX2" fmla="*/ 1172279 w 1589682"/>
                <a:gd name="connsiteY2" fmla="*/ 2708858 h 5240086"/>
                <a:gd name="connsiteX3" fmla="*/ 1118994 w 1589682"/>
                <a:gd name="connsiteY3" fmla="*/ 3517075 h 5240086"/>
                <a:gd name="connsiteX4" fmla="*/ 932495 w 1589682"/>
                <a:gd name="connsiteY4" fmla="*/ 4263121 h 5240086"/>
                <a:gd name="connsiteX5" fmla="*/ 710472 w 1589682"/>
                <a:gd name="connsiteY5" fmla="*/ 4751604 h 5240086"/>
                <a:gd name="connsiteX6" fmla="*/ 435164 w 1589682"/>
                <a:gd name="connsiteY6" fmla="*/ 5240086 h 5240086"/>
                <a:gd name="connsiteX7" fmla="*/ 1589682 w 1589682"/>
                <a:gd name="connsiteY7" fmla="*/ 5222323 h 5240086"/>
                <a:gd name="connsiteX8" fmla="*/ 1563039 w 1589682"/>
                <a:gd name="connsiteY8" fmla="*/ 0 h 5240086"/>
                <a:gd name="connsiteX9" fmla="*/ 0 w 1589682"/>
                <a:gd name="connsiteY9" fmla="*/ 35526 h 5240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89682" h="5240086">
                  <a:moveTo>
                    <a:pt x="0" y="35526"/>
                  </a:moveTo>
                  <a:lnTo>
                    <a:pt x="1012423" y="1740774"/>
                  </a:lnTo>
                  <a:lnTo>
                    <a:pt x="1172279" y="2708858"/>
                  </a:lnTo>
                  <a:lnTo>
                    <a:pt x="1118994" y="3517075"/>
                  </a:lnTo>
                  <a:lnTo>
                    <a:pt x="932495" y="4263121"/>
                  </a:lnTo>
                  <a:lnTo>
                    <a:pt x="710472" y="4751604"/>
                  </a:lnTo>
                  <a:lnTo>
                    <a:pt x="435164" y="5240086"/>
                  </a:lnTo>
                  <a:lnTo>
                    <a:pt x="1589682" y="5222323"/>
                  </a:lnTo>
                  <a:lnTo>
                    <a:pt x="1563039" y="0"/>
                  </a:lnTo>
                  <a:lnTo>
                    <a:pt x="0" y="3552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2275">
                    <a:alpha val="73000"/>
                  </a:srgbClr>
                </a:gs>
                <a:gs pos="66000">
                  <a:srgbClr val="1978AC">
                    <a:alpha val="87000"/>
                  </a:srgbClr>
                </a:gs>
                <a:gs pos="51000">
                  <a:srgbClr val="186B99">
                    <a:alpha val="19000"/>
                  </a:srgbClr>
                </a:gs>
                <a:gs pos="99000">
                  <a:srgbClr val="1B4786"/>
                </a:gs>
                <a:gs pos="87000">
                  <a:srgbClr val="0A0E44"/>
                </a:gs>
                <a:gs pos="21000">
                  <a:srgbClr val="2B71C3">
                    <a:alpha val="73000"/>
                  </a:srgbClr>
                </a:gs>
              </a:gsLst>
              <a:lin ang="438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 descr="Arc_Blue-01.png"/>
            <p:cNvPicPr>
              <a:picLocks noChangeAspect="1"/>
            </p:cNvPicPr>
            <p:nvPr/>
          </p:nvPicPr>
          <p:blipFill>
            <a:blip r:embed="rId2">
              <a:alphaModFix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91000"/>
                      </a14:imgEffect>
                      <a14:imgEffect>
                        <a14:brightnessContrast bright="-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98692" y="0"/>
              <a:ext cx="1696641" cy="5143500"/>
            </a:xfrm>
            <a:prstGeom prst="rect">
              <a:avLst/>
            </a:prstGeom>
          </p:spPr>
        </p:pic>
        <p:sp>
          <p:nvSpPr>
            <p:cNvPr id="12" name="Rectangle 11"/>
            <p:cNvSpPr/>
            <p:nvPr/>
          </p:nvSpPr>
          <p:spPr>
            <a:xfrm>
              <a:off x="7451187" y="202084"/>
              <a:ext cx="1740548" cy="1644890"/>
            </a:xfrm>
            <a:prstGeom prst="rect">
              <a:avLst/>
            </a:prstGeom>
            <a:gradFill flip="none" rotWithShape="1">
              <a:gsLst>
                <a:gs pos="4000">
                  <a:schemeClr val="bg1">
                    <a:alpha val="0"/>
                  </a:schemeClr>
                </a:gs>
                <a:gs pos="99000">
                  <a:schemeClr val="bg1">
                    <a:alpha val="0"/>
                  </a:schemeClr>
                </a:gs>
                <a:gs pos="56000">
                  <a:schemeClr val="bg1">
                    <a:alpha val="78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718911" y="4122753"/>
            <a:ext cx="3667702" cy="685755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2000" b="1">
                <a:solidFill>
                  <a:srgbClr val="102269"/>
                </a:solidFill>
              </a:defRPr>
            </a:lvl1pPr>
            <a:lvl2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1800"/>
            </a:lvl2pPr>
          </a:lstStyle>
          <a:p>
            <a:pPr lvl="0"/>
            <a:r>
              <a:rPr lang="en-US" dirty="0" smtClean="0"/>
              <a:t>Presenter Name</a:t>
            </a:r>
          </a:p>
          <a:p>
            <a:pPr lvl="1"/>
            <a:r>
              <a:rPr lang="en-US" dirty="0" smtClean="0"/>
              <a:t>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091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84639"/>
            <a:ext cx="4040188" cy="479822"/>
          </a:xfrm>
        </p:spPr>
        <p:txBody>
          <a:bodyPr lIns="0" bIns="0" anchor="t" anchorCtr="0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539716"/>
            <a:ext cx="4040188" cy="2963466"/>
          </a:xfrm>
        </p:spPr>
        <p:txBody>
          <a:bodyPr lIns="0"/>
          <a:lstStyle>
            <a:lvl1pPr marL="169863" indent="-169863">
              <a:lnSpc>
                <a:spcPct val="95000"/>
              </a:lnSpc>
              <a:spcAft>
                <a:spcPts val="300"/>
              </a:spcAft>
              <a:defRPr sz="2100"/>
            </a:lvl1pPr>
            <a:lvl2pPr marL="341313" indent="-171450">
              <a:lnSpc>
                <a:spcPct val="95000"/>
              </a:lnSpc>
              <a:spcAft>
                <a:spcPts val="300"/>
              </a:spcAft>
              <a:defRPr sz="1800"/>
            </a:lvl2pPr>
            <a:lvl3pPr marL="573088" indent="-119063">
              <a:lnSpc>
                <a:spcPct val="95000"/>
              </a:lnSpc>
              <a:spcAft>
                <a:spcPts val="300"/>
              </a:spcAft>
              <a:defRPr sz="1600"/>
            </a:lvl3pPr>
            <a:lvl4pPr marL="800100" indent="-163513">
              <a:lnSpc>
                <a:spcPct val="95000"/>
              </a:lnSpc>
              <a:spcAft>
                <a:spcPts val="300"/>
              </a:spcAft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984639"/>
            <a:ext cx="4041775" cy="479822"/>
          </a:xfrm>
        </p:spPr>
        <p:txBody>
          <a:bodyPr lIns="0" bIns="0" anchor="t" anchorCtr="0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539716"/>
            <a:ext cx="4041775" cy="2963466"/>
          </a:xfrm>
        </p:spPr>
        <p:txBody>
          <a:bodyPr lIns="0"/>
          <a:lstStyle>
            <a:lvl1pPr marL="169863" indent="-169863">
              <a:lnSpc>
                <a:spcPct val="95000"/>
              </a:lnSpc>
              <a:spcAft>
                <a:spcPts val="300"/>
              </a:spcAft>
              <a:defRPr sz="2100"/>
            </a:lvl1pPr>
            <a:lvl2pPr marL="407988" indent="-182563">
              <a:lnSpc>
                <a:spcPct val="95000"/>
              </a:lnSpc>
              <a:spcAft>
                <a:spcPts val="300"/>
              </a:spcAft>
              <a:defRPr sz="1800"/>
            </a:lvl2pPr>
            <a:lvl3pPr marL="573088" indent="-119063">
              <a:lnSpc>
                <a:spcPct val="95000"/>
              </a:lnSpc>
              <a:spcAft>
                <a:spcPts val="300"/>
              </a:spcAft>
              <a:defRPr sz="1600"/>
            </a:lvl3pPr>
            <a:lvl4pPr>
              <a:lnSpc>
                <a:spcPct val="95000"/>
              </a:lnSpc>
              <a:spcAft>
                <a:spcPts val="300"/>
              </a:spcAft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1981B-747E-FC42-A9CB-4FBC300A35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559800" cy="952499"/>
          </a:xfrm>
          <a:prstGeom prst="rect">
            <a:avLst/>
          </a:prstGeom>
        </p:spPr>
        <p:txBody>
          <a:bodyPr vert="horz" lIns="0" tIns="137160" rIns="91440" bIns="18288" rtlCol="0" anchor="t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317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1981B-747E-FC42-A9CB-4FBC300A35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3971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1981B-747E-FC42-A9CB-4FBC300A35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7069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25CB-FD05-42E7-AF3C-6824CFFD13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59378-1B34-4406-BD8B-D898ACC83F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03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 Intro Slide -Long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51106" y="1830800"/>
            <a:ext cx="7587372" cy="2877985"/>
          </a:xfrm>
        </p:spPr>
        <p:txBody>
          <a:bodyPr tIns="0" bIns="64008" anchor="t" anchorCtr="0"/>
          <a:lstStyle>
            <a:lvl1pPr>
              <a:lnSpc>
                <a:spcPct val="100000"/>
              </a:lnSpc>
              <a:defRPr sz="3200" b="0" baseline="0"/>
            </a:lvl1pPr>
          </a:lstStyle>
          <a:p>
            <a:r>
              <a:rPr lang="en-US" dirty="0" smtClean="0"/>
              <a:t>Presentation Name (with Long Title)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4485159"/>
            <a:ext cx="9144000" cy="3415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7939515" cy="657230"/>
          </a:xfrm>
          <a:prstGeom prst="rect">
            <a:avLst/>
          </a:prstGeom>
          <a:gradFill>
            <a:gsLst>
              <a:gs pos="100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 flipV="1">
            <a:off x="0" y="4394689"/>
            <a:ext cx="8480786" cy="75795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7179154" y="-35526"/>
            <a:ext cx="1993043" cy="5240086"/>
            <a:chOff x="7198692" y="-35526"/>
            <a:chExt cx="1993043" cy="5240086"/>
          </a:xfrm>
        </p:grpSpPr>
        <p:sp>
          <p:nvSpPr>
            <p:cNvPr id="7" name="Freeform 6"/>
            <p:cNvSpPr/>
            <p:nvPr/>
          </p:nvSpPr>
          <p:spPr>
            <a:xfrm>
              <a:off x="7602053" y="-35526"/>
              <a:ext cx="1589682" cy="5240086"/>
            </a:xfrm>
            <a:custGeom>
              <a:avLst/>
              <a:gdLst>
                <a:gd name="connsiteX0" fmla="*/ 0 w 1589682"/>
                <a:gd name="connsiteY0" fmla="*/ 35526 h 5240086"/>
                <a:gd name="connsiteX1" fmla="*/ 1012423 w 1589682"/>
                <a:gd name="connsiteY1" fmla="*/ 1740774 h 5240086"/>
                <a:gd name="connsiteX2" fmla="*/ 1172279 w 1589682"/>
                <a:gd name="connsiteY2" fmla="*/ 2708858 h 5240086"/>
                <a:gd name="connsiteX3" fmla="*/ 1118994 w 1589682"/>
                <a:gd name="connsiteY3" fmla="*/ 3517075 h 5240086"/>
                <a:gd name="connsiteX4" fmla="*/ 932495 w 1589682"/>
                <a:gd name="connsiteY4" fmla="*/ 4263121 h 5240086"/>
                <a:gd name="connsiteX5" fmla="*/ 710472 w 1589682"/>
                <a:gd name="connsiteY5" fmla="*/ 4751604 h 5240086"/>
                <a:gd name="connsiteX6" fmla="*/ 435164 w 1589682"/>
                <a:gd name="connsiteY6" fmla="*/ 5240086 h 5240086"/>
                <a:gd name="connsiteX7" fmla="*/ 1589682 w 1589682"/>
                <a:gd name="connsiteY7" fmla="*/ 5222323 h 5240086"/>
                <a:gd name="connsiteX8" fmla="*/ 1563039 w 1589682"/>
                <a:gd name="connsiteY8" fmla="*/ 0 h 5240086"/>
                <a:gd name="connsiteX9" fmla="*/ 0 w 1589682"/>
                <a:gd name="connsiteY9" fmla="*/ 35526 h 5240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89682" h="5240086">
                  <a:moveTo>
                    <a:pt x="0" y="35526"/>
                  </a:moveTo>
                  <a:lnTo>
                    <a:pt x="1012423" y="1740774"/>
                  </a:lnTo>
                  <a:lnTo>
                    <a:pt x="1172279" y="2708858"/>
                  </a:lnTo>
                  <a:lnTo>
                    <a:pt x="1118994" y="3517075"/>
                  </a:lnTo>
                  <a:lnTo>
                    <a:pt x="932495" y="4263121"/>
                  </a:lnTo>
                  <a:lnTo>
                    <a:pt x="710472" y="4751604"/>
                  </a:lnTo>
                  <a:lnTo>
                    <a:pt x="435164" y="5240086"/>
                  </a:lnTo>
                  <a:lnTo>
                    <a:pt x="1589682" y="5222323"/>
                  </a:lnTo>
                  <a:lnTo>
                    <a:pt x="1563039" y="0"/>
                  </a:lnTo>
                  <a:lnTo>
                    <a:pt x="0" y="3552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2275">
                    <a:alpha val="73000"/>
                  </a:srgbClr>
                </a:gs>
                <a:gs pos="66000">
                  <a:srgbClr val="1978AC">
                    <a:alpha val="87000"/>
                  </a:srgbClr>
                </a:gs>
                <a:gs pos="51000">
                  <a:srgbClr val="186B99">
                    <a:alpha val="19000"/>
                  </a:srgbClr>
                </a:gs>
                <a:gs pos="99000">
                  <a:srgbClr val="1B4786"/>
                </a:gs>
                <a:gs pos="87000">
                  <a:srgbClr val="0A0E44"/>
                </a:gs>
                <a:gs pos="21000">
                  <a:srgbClr val="2B71C3">
                    <a:alpha val="73000"/>
                  </a:srgbClr>
                </a:gs>
              </a:gsLst>
              <a:lin ang="438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 descr="Arc_Blue-01.png"/>
            <p:cNvPicPr>
              <a:picLocks noChangeAspect="1"/>
            </p:cNvPicPr>
            <p:nvPr/>
          </p:nvPicPr>
          <p:blipFill>
            <a:blip r:embed="rId2">
              <a:alphaModFix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91000"/>
                      </a14:imgEffect>
                      <a14:imgEffect>
                        <a14:brightnessContrast bright="-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98692" y="0"/>
              <a:ext cx="1696641" cy="5143500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/>
          </p:nvSpPr>
          <p:spPr>
            <a:xfrm>
              <a:off x="7451187" y="202084"/>
              <a:ext cx="1740548" cy="1644890"/>
            </a:xfrm>
            <a:prstGeom prst="rect">
              <a:avLst/>
            </a:prstGeom>
            <a:gradFill flip="none" rotWithShape="1">
              <a:gsLst>
                <a:gs pos="4000">
                  <a:schemeClr val="bg1">
                    <a:alpha val="0"/>
                  </a:schemeClr>
                </a:gs>
                <a:gs pos="99000">
                  <a:schemeClr val="bg1">
                    <a:alpha val="0"/>
                  </a:schemeClr>
                </a:gs>
                <a:gs pos="56000">
                  <a:schemeClr val="bg1">
                    <a:alpha val="78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51106" y="515196"/>
            <a:ext cx="7086044" cy="1143964"/>
          </a:xfrm>
        </p:spPr>
        <p:txBody>
          <a:bodyPr lIns="0" tIns="45720" anchor="b" anchorCtr="0"/>
          <a:lstStyle>
            <a:lvl1pPr marL="0" indent="0" algn="l">
              <a:lnSpc>
                <a:spcPct val="92000"/>
              </a:lnSpc>
              <a:spcAft>
                <a:spcPts val="0"/>
              </a:spcAft>
              <a:buNone/>
              <a:defRPr sz="3400" b="1" baseline="0">
                <a:solidFill>
                  <a:srgbClr val="1A69A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Day, Date</a:t>
            </a:r>
            <a:br>
              <a:rPr lang="en-US" dirty="0" smtClean="0"/>
            </a:br>
            <a:r>
              <a:rPr lang="en-US" dirty="0" smtClean="0"/>
              <a:t>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494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Intro Slide - short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51106" y="1830800"/>
            <a:ext cx="7587372" cy="2877985"/>
          </a:xfrm>
        </p:spPr>
        <p:txBody>
          <a:bodyPr tIns="0" bIns="64008" anchor="t" anchorCtr="0"/>
          <a:lstStyle>
            <a:lvl1pPr>
              <a:lnSpc>
                <a:spcPct val="100000"/>
              </a:lnSpc>
              <a:defRPr sz="4400" b="0" baseline="0"/>
            </a:lvl1pPr>
          </a:lstStyle>
          <a:p>
            <a:r>
              <a:rPr lang="en-US" dirty="0" smtClean="0"/>
              <a:t>Presentation Name </a:t>
            </a:r>
            <a:br>
              <a:rPr lang="en-US" dirty="0" smtClean="0"/>
            </a:br>
            <a:r>
              <a:rPr lang="en-US" dirty="0" smtClean="0"/>
              <a:t>(with short title)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4485159"/>
            <a:ext cx="9144000" cy="3415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7939515" cy="657230"/>
          </a:xfrm>
          <a:prstGeom prst="rect">
            <a:avLst/>
          </a:prstGeom>
          <a:gradFill>
            <a:gsLst>
              <a:gs pos="100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 flipV="1">
            <a:off x="0" y="4394689"/>
            <a:ext cx="8480786" cy="75795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7179154" y="-35526"/>
            <a:ext cx="1993043" cy="5240086"/>
            <a:chOff x="7198692" y="-35526"/>
            <a:chExt cx="1993043" cy="5240086"/>
          </a:xfrm>
        </p:grpSpPr>
        <p:sp>
          <p:nvSpPr>
            <p:cNvPr id="7" name="Freeform 6"/>
            <p:cNvSpPr/>
            <p:nvPr/>
          </p:nvSpPr>
          <p:spPr>
            <a:xfrm>
              <a:off x="7602053" y="-35526"/>
              <a:ext cx="1589682" cy="5240086"/>
            </a:xfrm>
            <a:custGeom>
              <a:avLst/>
              <a:gdLst>
                <a:gd name="connsiteX0" fmla="*/ 0 w 1589682"/>
                <a:gd name="connsiteY0" fmla="*/ 35526 h 5240086"/>
                <a:gd name="connsiteX1" fmla="*/ 1012423 w 1589682"/>
                <a:gd name="connsiteY1" fmla="*/ 1740774 h 5240086"/>
                <a:gd name="connsiteX2" fmla="*/ 1172279 w 1589682"/>
                <a:gd name="connsiteY2" fmla="*/ 2708858 h 5240086"/>
                <a:gd name="connsiteX3" fmla="*/ 1118994 w 1589682"/>
                <a:gd name="connsiteY3" fmla="*/ 3517075 h 5240086"/>
                <a:gd name="connsiteX4" fmla="*/ 932495 w 1589682"/>
                <a:gd name="connsiteY4" fmla="*/ 4263121 h 5240086"/>
                <a:gd name="connsiteX5" fmla="*/ 710472 w 1589682"/>
                <a:gd name="connsiteY5" fmla="*/ 4751604 h 5240086"/>
                <a:gd name="connsiteX6" fmla="*/ 435164 w 1589682"/>
                <a:gd name="connsiteY6" fmla="*/ 5240086 h 5240086"/>
                <a:gd name="connsiteX7" fmla="*/ 1589682 w 1589682"/>
                <a:gd name="connsiteY7" fmla="*/ 5222323 h 5240086"/>
                <a:gd name="connsiteX8" fmla="*/ 1563039 w 1589682"/>
                <a:gd name="connsiteY8" fmla="*/ 0 h 5240086"/>
                <a:gd name="connsiteX9" fmla="*/ 0 w 1589682"/>
                <a:gd name="connsiteY9" fmla="*/ 35526 h 5240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89682" h="5240086">
                  <a:moveTo>
                    <a:pt x="0" y="35526"/>
                  </a:moveTo>
                  <a:lnTo>
                    <a:pt x="1012423" y="1740774"/>
                  </a:lnTo>
                  <a:lnTo>
                    <a:pt x="1172279" y="2708858"/>
                  </a:lnTo>
                  <a:lnTo>
                    <a:pt x="1118994" y="3517075"/>
                  </a:lnTo>
                  <a:lnTo>
                    <a:pt x="932495" y="4263121"/>
                  </a:lnTo>
                  <a:lnTo>
                    <a:pt x="710472" y="4751604"/>
                  </a:lnTo>
                  <a:lnTo>
                    <a:pt x="435164" y="5240086"/>
                  </a:lnTo>
                  <a:lnTo>
                    <a:pt x="1589682" y="5222323"/>
                  </a:lnTo>
                  <a:lnTo>
                    <a:pt x="1563039" y="0"/>
                  </a:lnTo>
                  <a:lnTo>
                    <a:pt x="0" y="3552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2275">
                    <a:alpha val="73000"/>
                  </a:srgbClr>
                </a:gs>
                <a:gs pos="66000">
                  <a:srgbClr val="1978AC">
                    <a:alpha val="87000"/>
                  </a:srgbClr>
                </a:gs>
                <a:gs pos="51000">
                  <a:srgbClr val="186B99">
                    <a:alpha val="19000"/>
                  </a:srgbClr>
                </a:gs>
                <a:gs pos="99000">
                  <a:srgbClr val="1B4786"/>
                </a:gs>
                <a:gs pos="87000">
                  <a:srgbClr val="0A0E44"/>
                </a:gs>
                <a:gs pos="21000">
                  <a:srgbClr val="2B71C3">
                    <a:alpha val="73000"/>
                  </a:srgbClr>
                </a:gs>
              </a:gsLst>
              <a:lin ang="438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 descr="Arc_Blue-01.png"/>
            <p:cNvPicPr>
              <a:picLocks noChangeAspect="1"/>
            </p:cNvPicPr>
            <p:nvPr/>
          </p:nvPicPr>
          <p:blipFill>
            <a:blip r:embed="rId2">
              <a:alphaModFix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91000"/>
                      </a14:imgEffect>
                      <a14:imgEffect>
                        <a14:brightnessContrast bright="-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98692" y="0"/>
              <a:ext cx="1696641" cy="5143500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/>
          </p:nvSpPr>
          <p:spPr>
            <a:xfrm>
              <a:off x="7451187" y="202084"/>
              <a:ext cx="1740548" cy="1644890"/>
            </a:xfrm>
            <a:prstGeom prst="rect">
              <a:avLst/>
            </a:prstGeom>
            <a:gradFill flip="none" rotWithShape="1">
              <a:gsLst>
                <a:gs pos="4000">
                  <a:schemeClr val="bg1">
                    <a:alpha val="0"/>
                  </a:schemeClr>
                </a:gs>
                <a:gs pos="99000">
                  <a:schemeClr val="bg1">
                    <a:alpha val="0"/>
                  </a:schemeClr>
                </a:gs>
                <a:gs pos="56000">
                  <a:schemeClr val="bg1">
                    <a:alpha val="78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51106" y="515196"/>
            <a:ext cx="7086044" cy="1143964"/>
          </a:xfrm>
        </p:spPr>
        <p:txBody>
          <a:bodyPr lIns="0" tIns="45720" anchor="b" anchorCtr="0"/>
          <a:lstStyle>
            <a:lvl1pPr marL="0" indent="0" algn="l">
              <a:lnSpc>
                <a:spcPct val="92000"/>
              </a:lnSpc>
              <a:spcAft>
                <a:spcPts val="0"/>
              </a:spcAft>
              <a:buNone/>
              <a:defRPr sz="3400" b="1" baseline="0">
                <a:solidFill>
                  <a:srgbClr val="16508E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Day, Date</a:t>
            </a:r>
            <a:br>
              <a:rPr lang="en-US" dirty="0" smtClean="0"/>
            </a:br>
            <a:r>
              <a:rPr lang="en-US" dirty="0" smtClean="0"/>
              <a:t>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493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2 point title, bullet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6880" y="0"/>
            <a:ext cx="7784889" cy="952499"/>
          </a:xfrm>
        </p:spPr>
        <p:txBody>
          <a:bodyPr/>
          <a:lstStyle>
            <a:lvl1pPr>
              <a:lnSpc>
                <a:spcPct val="92000"/>
              </a:lnSpc>
              <a:defRPr/>
            </a:lvl1pPr>
          </a:lstStyle>
          <a:p>
            <a:r>
              <a:rPr lang="en-US" dirty="0" smtClean="0"/>
              <a:t>Master with 32 Point Headline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33143"/>
            <a:ext cx="8559800" cy="3725634"/>
          </a:xfrm>
        </p:spPr>
        <p:txBody>
          <a:bodyPr lIns="9144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1981B-747E-FC42-A9CB-4FBC300A353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701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0 point title, 22 point bold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ct val="92000"/>
              </a:lnSpc>
              <a:defRPr sz="3000" baseline="0"/>
            </a:lvl1pPr>
          </a:lstStyle>
          <a:p>
            <a:r>
              <a:rPr lang="en-US" dirty="0" smtClean="0"/>
              <a:t>Master with 30 Point Headline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8319" y="892567"/>
            <a:ext cx="8559800" cy="3725634"/>
          </a:xfrm>
        </p:spPr>
        <p:txBody>
          <a:bodyPr lIns="91440" rIns="182880"/>
          <a:lstStyle>
            <a:lvl1pPr marL="0" indent="0">
              <a:spcAft>
                <a:spcPts val="500"/>
              </a:spcAft>
              <a:buFontTx/>
              <a:buNone/>
              <a:defRPr sz="2200" b="1">
                <a:solidFill>
                  <a:srgbClr val="1C638C"/>
                </a:solidFill>
              </a:defRPr>
            </a:lvl1pPr>
            <a:lvl2pPr marL="168275" indent="-168275" defTabSz="230188">
              <a:spcAft>
                <a:spcPts val="400"/>
              </a:spcAft>
              <a:buClr>
                <a:srgbClr val="2066AD"/>
              </a:buClr>
              <a:buFont typeface="Arial"/>
              <a:buChar char="•"/>
              <a:defRPr sz="2150"/>
            </a:lvl2pPr>
            <a:lvl3pPr marL="400050" indent="-231775">
              <a:spcAft>
                <a:spcPts val="300"/>
              </a:spcAft>
              <a:buClr>
                <a:schemeClr val="tx1">
                  <a:lumMod val="50000"/>
                  <a:lumOff val="50000"/>
                </a:schemeClr>
              </a:buClr>
              <a:buFont typeface="Lucida Grande"/>
              <a:buChar char="-"/>
              <a:defRPr sz="1900"/>
            </a:lvl3pPr>
            <a:lvl4pPr marL="568325" indent="-168275">
              <a:spcAft>
                <a:spcPts val="300"/>
              </a:spcAft>
              <a:buClr>
                <a:srgbClr val="2066AD"/>
              </a:buClr>
              <a:buFont typeface="Arial"/>
              <a:buChar char="•"/>
              <a:defRPr sz="1800"/>
            </a:lvl4pPr>
            <a:lvl5pPr marL="746125" indent="-177800">
              <a:buClr>
                <a:schemeClr val="tx1">
                  <a:lumMod val="50000"/>
                  <a:lumOff val="50000"/>
                </a:schemeClr>
              </a:buClr>
              <a:buFont typeface="Lucida Grande"/>
              <a:buChar char="-"/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1981B-747E-FC42-A9CB-4FBC300A353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743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Presenter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icture Placeholder 29"/>
          <p:cNvSpPr>
            <a:spLocks noGrp="1"/>
          </p:cNvSpPr>
          <p:nvPr>
            <p:ph type="pic" sz="quarter" idx="13"/>
          </p:nvPr>
        </p:nvSpPr>
        <p:spPr>
          <a:xfrm>
            <a:off x="667696" y="1712089"/>
            <a:ext cx="857250" cy="992188"/>
          </a:xfrm>
          <a:ln w="12700" cmpd="sng">
            <a:solidFill>
              <a:schemeClr val="bg1">
                <a:lumMod val="85000"/>
              </a:schemeClr>
            </a:solidFill>
          </a:ln>
        </p:spPr>
        <p:txBody>
          <a:bodyPr rIns="0" bIns="0" anchor="ctr" anchorCtr="0"/>
          <a:lstStyle>
            <a:lvl1pPr marL="0" indent="0" algn="ctr">
              <a:buFontTx/>
              <a:buNone/>
              <a:defRPr sz="1200"/>
            </a:lvl1pPr>
          </a:lstStyle>
          <a:p>
            <a:endParaRPr lang="en-US" dirty="0"/>
          </a:p>
        </p:txBody>
      </p:sp>
      <p:sp>
        <p:nvSpPr>
          <p:cNvPr id="26" name="Rectangle 25"/>
          <p:cNvSpPr/>
          <p:nvPr userDrawn="1"/>
        </p:nvSpPr>
        <p:spPr>
          <a:xfrm flipV="1">
            <a:off x="6898" y="4686458"/>
            <a:ext cx="9144000" cy="46350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7429878" y="-19975"/>
            <a:ext cx="1735782" cy="5232055"/>
            <a:chOff x="7425632" y="-19975"/>
            <a:chExt cx="1769117" cy="5232055"/>
          </a:xfrm>
        </p:grpSpPr>
        <p:grpSp>
          <p:nvGrpSpPr>
            <p:cNvPr id="21" name="Group 20"/>
            <p:cNvGrpSpPr/>
            <p:nvPr/>
          </p:nvGrpSpPr>
          <p:grpSpPr>
            <a:xfrm>
              <a:off x="7425632" y="-19975"/>
              <a:ext cx="1769117" cy="5232055"/>
              <a:chOff x="7425632" y="-19975"/>
              <a:chExt cx="1769117" cy="5232055"/>
            </a:xfrm>
          </p:grpSpPr>
          <p:sp>
            <p:nvSpPr>
              <p:cNvPr id="23" name="Freeform 22"/>
              <p:cNvSpPr/>
              <p:nvPr/>
            </p:nvSpPr>
            <p:spPr>
              <a:xfrm>
                <a:off x="7874967" y="-19975"/>
                <a:ext cx="1319782" cy="5224535"/>
              </a:xfrm>
              <a:custGeom>
                <a:avLst/>
                <a:gdLst>
                  <a:gd name="connsiteX0" fmla="*/ 0 w 1589682"/>
                  <a:gd name="connsiteY0" fmla="*/ 35526 h 5240086"/>
                  <a:gd name="connsiteX1" fmla="*/ 1012423 w 1589682"/>
                  <a:gd name="connsiteY1" fmla="*/ 1740774 h 5240086"/>
                  <a:gd name="connsiteX2" fmla="*/ 1172279 w 1589682"/>
                  <a:gd name="connsiteY2" fmla="*/ 2708858 h 5240086"/>
                  <a:gd name="connsiteX3" fmla="*/ 1118994 w 1589682"/>
                  <a:gd name="connsiteY3" fmla="*/ 3517075 h 5240086"/>
                  <a:gd name="connsiteX4" fmla="*/ 932495 w 1589682"/>
                  <a:gd name="connsiteY4" fmla="*/ 4263121 h 5240086"/>
                  <a:gd name="connsiteX5" fmla="*/ 710472 w 1589682"/>
                  <a:gd name="connsiteY5" fmla="*/ 4751604 h 5240086"/>
                  <a:gd name="connsiteX6" fmla="*/ 435164 w 1589682"/>
                  <a:gd name="connsiteY6" fmla="*/ 5240086 h 5240086"/>
                  <a:gd name="connsiteX7" fmla="*/ 1589682 w 1589682"/>
                  <a:gd name="connsiteY7" fmla="*/ 5222323 h 5240086"/>
                  <a:gd name="connsiteX8" fmla="*/ 1563039 w 1589682"/>
                  <a:gd name="connsiteY8" fmla="*/ 0 h 5240086"/>
                  <a:gd name="connsiteX9" fmla="*/ 0 w 1589682"/>
                  <a:gd name="connsiteY9" fmla="*/ 35526 h 5240086"/>
                  <a:gd name="connsiteX0" fmla="*/ 0 w 1589682"/>
                  <a:gd name="connsiteY0" fmla="*/ 35526 h 5240086"/>
                  <a:gd name="connsiteX1" fmla="*/ 1012423 w 1589682"/>
                  <a:gd name="connsiteY1" fmla="*/ 1740774 h 5240086"/>
                  <a:gd name="connsiteX2" fmla="*/ 1172279 w 1589682"/>
                  <a:gd name="connsiteY2" fmla="*/ 2708858 h 5240086"/>
                  <a:gd name="connsiteX3" fmla="*/ 1118994 w 1589682"/>
                  <a:gd name="connsiteY3" fmla="*/ 3517075 h 5240086"/>
                  <a:gd name="connsiteX4" fmla="*/ 932495 w 1589682"/>
                  <a:gd name="connsiteY4" fmla="*/ 4263121 h 5240086"/>
                  <a:gd name="connsiteX5" fmla="*/ 435164 w 1589682"/>
                  <a:gd name="connsiteY5" fmla="*/ 5240086 h 5240086"/>
                  <a:gd name="connsiteX6" fmla="*/ 1589682 w 1589682"/>
                  <a:gd name="connsiteY6" fmla="*/ 5222323 h 5240086"/>
                  <a:gd name="connsiteX7" fmla="*/ 1563039 w 1589682"/>
                  <a:gd name="connsiteY7" fmla="*/ 0 h 5240086"/>
                  <a:gd name="connsiteX8" fmla="*/ 0 w 1589682"/>
                  <a:gd name="connsiteY8" fmla="*/ 35526 h 5240086"/>
                  <a:gd name="connsiteX0" fmla="*/ 0 w 1589682"/>
                  <a:gd name="connsiteY0" fmla="*/ 35526 h 5240086"/>
                  <a:gd name="connsiteX1" fmla="*/ 1012423 w 1589682"/>
                  <a:gd name="connsiteY1" fmla="*/ 1740774 h 5240086"/>
                  <a:gd name="connsiteX2" fmla="*/ 1172279 w 1589682"/>
                  <a:gd name="connsiteY2" fmla="*/ 2708858 h 5240086"/>
                  <a:gd name="connsiteX3" fmla="*/ 1118994 w 1589682"/>
                  <a:gd name="connsiteY3" fmla="*/ 3517075 h 5240086"/>
                  <a:gd name="connsiteX4" fmla="*/ 435164 w 1589682"/>
                  <a:gd name="connsiteY4" fmla="*/ 5240086 h 5240086"/>
                  <a:gd name="connsiteX5" fmla="*/ 1589682 w 1589682"/>
                  <a:gd name="connsiteY5" fmla="*/ 5222323 h 5240086"/>
                  <a:gd name="connsiteX6" fmla="*/ 1563039 w 1589682"/>
                  <a:gd name="connsiteY6" fmla="*/ 0 h 5240086"/>
                  <a:gd name="connsiteX7" fmla="*/ 0 w 1589682"/>
                  <a:gd name="connsiteY7" fmla="*/ 35526 h 5240086"/>
                  <a:gd name="connsiteX0" fmla="*/ 0 w 1589682"/>
                  <a:gd name="connsiteY0" fmla="*/ 35526 h 5240086"/>
                  <a:gd name="connsiteX1" fmla="*/ 1012423 w 1589682"/>
                  <a:gd name="connsiteY1" fmla="*/ 1740774 h 5240086"/>
                  <a:gd name="connsiteX2" fmla="*/ 1172279 w 1589682"/>
                  <a:gd name="connsiteY2" fmla="*/ 2708858 h 5240086"/>
                  <a:gd name="connsiteX3" fmla="*/ 1118994 w 1589682"/>
                  <a:gd name="connsiteY3" fmla="*/ 3517075 h 5240086"/>
                  <a:gd name="connsiteX4" fmla="*/ 435164 w 1589682"/>
                  <a:gd name="connsiteY4" fmla="*/ 5240086 h 5240086"/>
                  <a:gd name="connsiteX5" fmla="*/ 1589682 w 1589682"/>
                  <a:gd name="connsiteY5" fmla="*/ 5222323 h 5240086"/>
                  <a:gd name="connsiteX6" fmla="*/ 1563039 w 1589682"/>
                  <a:gd name="connsiteY6" fmla="*/ 0 h 5240086"/>
                  <a:gd name="connsiteX7" fmla="*/ 0 w 1589682"/>
                  <a:gd name="connsiteY7" fmla="*/ 35526 h 5240086"/>
                  <a:gd name="connsiteX0" fmla="*/ 0 w 1589682"/>
                  <a:gd name="connsiteY0" fmla="*/ 35526 h 5240086"/>
                  <a:gd name="connsiteX1" fmla="*/ 1012423 w 1589682"/>
                  <a:gd name="connsiteY1" fmla="*/ 1740774 h 5240086"/>
                  <a:gd name="connsiteX2" fmla="*/ 1172279 w 1589682"/>
                  <a:gd name="connsiteY2" fmla="*/ 2708858 h 5240086"/>
                  <a:gd name="connsiteX3" fmla="*/ 1118994 w 1589682"/>
                  <a:gd name="connsiteY3" fmla="*/ 3517075 h 5240086"/>
                  <a:gd name="connsiteX4" fmla="*/ 435164 w 1589682"/>
                  <a:gd name="connsiteY4" fmla="*/ 5240086 h 5240086"/>
                  <a:gd name="connsiteX5" fmla="*/ 1589682 w 1589682"/>
                  <a:gd name="connsiteY5" fmla="*/ 5222323 h 5240086"/>
                  <a:gd name="connsiteX6" fmla="*/ 1563039 w 1589682"/>
                  <a:gd name="connsiteY6" fmla="*/ 0 h 5240086"/>
                  <a:gd name="connsiteX7" fmla="*/ 0 w 1589682"/>
                  <a:gd name="connsiteY7" fmla="*/ 35526 h 5240086"/>
                  <a:gd name="connsiteX0" fmla="*/ 0 w 1589682"/>
                  <a:gd name="connsiteY0" fmla="*/ 35526 h 5240086"/>
                  <a:gd name="connsiteX1" fmla="*/ 1012423 w 1589682"/>
                  <a:gd name="connsiteY1" fmla="*/ 1740774 h 5240086"/>
                  <a:gd name="connsiteX2" fmla="*/ 1172279 w 1589682"/>
                  <a:gd name="connsiteY2" fmla="*/ 2708858 h 5240086"/>
                  <a:gd name="connsiteX3" fmla="*/ 1118994 w 1589682"/>
                  <a:gd name="connsiteY3" fmla="*/ 3517075 h 5240086"/>
                  <a:gd name="connsiteX4" fmla="*/ 435164 w 1589682"/>
                  <a:gd name="connsiteY4" fmla="*/ 5240086 h 5240086"/>
                  <a:gd name="connsiteX5" fmla="*/ 1589682 w 1589682"/>
                  <a:gd name="connsiteY5" fmla="*/ 5222323 h 5240086"/>
                  <a:gd name="connsiteX6" fmla="*/ 1563039 w 1589682"/>
                  <a:gd name="connsiteY6" fmla="*/ 0 h 5240086"/>
                  <a:gd name="connsiteX7" fmla="*/ 0 w 1589682"/>
                  <a:gd name="connsiteY7" fmla="*/ 35526 h 5240086"/>
                  <a:gd name="connsiteX0" fmla="*/ 0 w 1589682"/>
                  <a:gd name="connsiteY0" fmla="*/ 35526 h 5240086"/>
                  <a:gd name="connsiteX1" fmla="*/ 1012423 w 1589682"/>
                  <a:gd name="connsiteY1" fmla="*/ 1740774 h 5240086"/>
                  <a:gd name="connsiteX2" fmla="*/ 1118994 w 1589682"/>
                  <a:gd name="connsiteY2" fmla="*/ 3517075 h 5240086"/>
                  <a:gd name="connsiteX3" fmla="*/ 435164 w 1589682"/>
                  <a:gd name="connsiteY3" fmla="*/ 5240086 h 5240086"/>
                  <a:gd name="connsiteX4" fmla="*/ 1589682 w 1589682"/>
                  <a:gd name="connsiteY4" fmla="*/ 5222323 h 5240086"/>
                  <a:gd name="connsiteX5" fmla="*/ 1563039 w 1589682"/>
                  <a:gd name="connsiteY5" fmla="*/ 0 h 5240086"/>
                  <a:gd name="connsiteX6" fmla="*/ 0 w 1589682"/>
                  <a:gd name="connsiteY6" fmla="*/ 35526 h 5240086"/>
                  <a:gd name="connsiteX0" fmla="*/ 0 w 1589682"/>
                  <a:gd name="connsiteY0" fmla="*/ 35526 h 5240086"/>
                  <a:gd name="connsiteX1" fmla="*/ 1012423 w 1589682"/>
                  <a:gd name="connsiteY1" fmla="*/ 1740774 h 5240086"/>
                  <a:gd name="connsiteX2" fmla="*/ 1118994 w 1589682"/>
                  <a:gd name="connsiteY2" fmla="*/ 3517075 h 5240086"/>
                  <a:gd name="connsiteX3" fmla="*/ 435164 w 1589682"/>
                  <a:gd name="connsiteY3" fmla="*/ 5240086 h 5240086"/>
                  <a:gd name="connsiteX4" fmla="*/ 1589682 w 1589682"/>
                  <a:gd name="connsiteY4" fmla="*/ 5222323 h 5240086"/>
                  <a:gd name="connsiteX5" fmla="*/ 1563039 w 1589682"/>
                  <a:gd name="connsiteY5" fmla="*/ 0 h 5240086"/>
                  <a:gd name="connsiteX6" fmla="*/ 0 w 1589682"/>
                  <a:gd name="connsiteY6" fmla="*/ 35526 h 5240086"/>
                  <a:gd name="connsiteX0" fmla="*/ 0 w 1589682"/>
                  <a:gd name="connsiteY0" fmla="*/ 19975 h 5224535"/>
                  <a:gd name="connsiteX1" fmla="*/ 1012423 w 1589682"/>
                  <a:gd name="connsiteY1" fmla="*/ 1725223 h 5224535"/>
                  <a:gd name="connsiteX2" fmla="*/ 1118994 w 1589682"/>
                  <a:gd name="connsiteY2" fmla="*/ 3501524 h 5224535"/>
                  <a:gd name="connsiteX3" fmla="*/ 435164 w 1589682"/>
                  <a:gd name="connsiteY3" fmla="*/ 5224535 h 5224535"/>
                  <a:gd name="connsiteX4" fmla="*/ 1589682 w 1589682"/>
                  <a:gd name="connsiteY4" fmla="*/ 5206772 h 5224535"/>
                  <a:gd name="connsiteX5" fmla="*/ 1563039 w 1589682"/>
                  <a:gd name="connsiteY5" fmla="*/ 0 h 5224535"/>
                  <a:gd name="connsiteX6" fmla="*/ 0 w 1589682"/>
                  <a:gd name="connsiteY6" fmla="*/ 19975 h 5224535"/>
                  <a:gd name="connsiteX0" fmla="*/ 0 w 1553082"/>
                  <a:gd name="connsiteY0" fmla="*/ 19975 h 5224535"/>
                  <a:gd name="connsiteX1" fmla="*/ 975823 w 1553082"/>
                  <a:gd name="connsiteY1" fmla="*/ 1725223 h 5224535"/>
                  <a:gd name="connsiteX2" fmla="*/ 1082394 w 1553082"/>
                  <a:gd name="connsiteY2" fmla="*/ 3501524 h 5224535"/>
                  <a:gd name="connsiteX3" fmla="*/ 398564 w 1553082"/>
                  <a:gd name="connsiteY3" fmla="*/ 5224535 h 5224535"/>
                  <a:gd name="connsiteX4" fmla="*/ 1553082 w 1553082"/>
                  <a:gd name="connsiteY4" fmla="*/ 5206772 h 5224535"/>
                  <a:gd name="connsiteX5" fmla="*/ 1526439 w 1553082"/>
                  <a:gd name="connsiteY5" fmla="*/ 0 h 5224535"/>
                  <a:gd name="connsiteX6" fmla="*/ 0 w 1553082"/>
                  <a:gd name="connsiteY6" fmla="*/ 19975 h 5224535"/>
                  <a:gd name="connsiteX0" fmla="*/ 0 w 1553082"/>
                  <a:gd name="connsiteY0" fmla="*/ 19975 h 5224535"/>
                  <a:gd name="connsiteX1" fmla="*/ 975823 w 1553082"/>
                  <a:gd name="connsiteY1" fmla="*/ 1725223 h 5224535"/>
                  <a:gd name="connsiteX2" fmla="*/ 1082394 w 1553082"/>
                  <a:gd name="connsiteY2" fmla="*/ 3501524 h 5224535"/>
                  <a:gd name="connsiteX3" fmla="*/ 398564 w 1553082"/>
                  <a:gd name="connsiteY3" fmla="*/ 5224535 h 5224535"/>
                  <a:gd name="connsiteX4" fmla="*/ 1553082 w 1553082"/>
                  <a:gd name="connsiteY4" fmla="*/ 5206772 h 5224535"/>
                  <a:gd name="connsiteX5" fmla="*/ 1526439 w 1553082"/>
                  <a:gd name="connsiteY5" fmla="*/ 0 h 5224535"/>
                  <a:gd name="connsiteX6" fmla="*/ 0 w 1553082"/>
                  <a:gd name="connsiteY6" fmla="*/ 19975 h 5224535"/>
                  <a:gd name="connsiteX0" fmla="*/ 0 w 1553082"/>
                  <a:gd name="connsiteY0" fmla="*/ 19975 h 5224535"/>
                  <a:gd name="connsiteX1" fmla="*/ 975823 w 1553082"/>
                  <a:gd name="connsiteY1" fmla="*/ 1725223 h 5224535"/>
                  <a:gd name="connsiteX2" fmla="*/ 1082394 w 1553082"/>
                  <a:gd name="connsiteY2" fmla="*/ 3501524 h 5224535"/>
                  <a:gd name="connsiteX3" fmla="*/ 398564 w 1553082"/>
                  <a:gd name="connsiteY3" fmla="*/ 5224535 h 5224535"/>
                  <a:gd name="connsiteX4" fmla="*/ 1553082 w 1553082"/>
                  <a:gd name="connsiteY4" fmla="*/ 5206772 h 5224535"/>
                  <a:gd name="connsiteX5" fmla="*/ 1526439 w 1553082"/>
                  <a:gd name="connsiteY5" fmla="*/ 0 h 5224535"/>
                  <a:gd name="connsiteX6" fmla="*/ 0 w 1553082"/>
                  <a:gd name="connsiteY6" fmla="*/ 19975 h 5224535"/>
                  <a:gd name="connsiteX0" fmla="*/ 3602 w 1556684"/>
                  <a:gd name="connsiteY0" fmla="*/ 19975 h 5224535"/>
                  <a:gd name="connsiteX1" fmla="*/ 1085996 w 1556684"/>
                  <a:gd name="connsiteY1" fmla="*/ 3501524 h 5224535"/>
                  <a:gd name="connsiteX2" fmla="*/ 402166 w 1556684"/>
                  <a:gd name="connsiteY2" fmla="*/ 5224535 h 5224535"/>
                  <a:gd name="connsiteX3" fmla="*/ 1556684 w 1556684"/>
                  <a:gd name="connsiteY3" fmla="*/ 5206772 h 5224535"/>
                  <a:gd name="connsiteX4" fmla="*/ 1530041 w 1556684"/>
                  <a:gd name="connsiteY4" fmla="*/ 0 h 5224535"/>
                  <a:gd name="connsiteX5" fmla="*/ 3602 w 1556684"/>
                  <a:gd name="connsiteY5" fmla="*/ 19975 h 5224535"/>
                  <a:gd name="connsiteX0" fmla="*/ 0 w 1553082"/>
                  <a:gd name="connsiteY0" fmla="*/ 19975 h 5224535"/>
                  <a:gd name="connsiteX1" fmla="*/ 1082394 w 1553082"/>
                  <a:gd name="connsiteY1" fmla="*/ 3501524 h 5224535"/>
                  <a:gd name="connsiteX2" fmla="*/ 398564 w 1553082"/>
                  <a:gd name="connsiteY2" fmla="*/ 5224535 h 5224535"/>
                  <a:gd name="connsiteX3" fmla="*/ 1553082 w 1553082"/>
                  <a:gd name="connsiteY3" fmla="*/ 5206772 h 5224535"/>
                  <a:gd name="connsiteX4" fmla="*/ 1526439 w 1553082"/>
                  <a:gd name="connsiteY4" fmla="*/ 0 h 5224535"/>
                  <a:gd name="connsiteX5" fmla="*/ 0 w 1553082"/>
                  <a:gd name="connsiteY5" fmla="*/ 19975 h 5224535"/>
                  <a:gd name="connsiteX0" fmla="*/ 0 w 1553082"/>
                  <a:gd name="connsiteY0" fmla="*/ 19975 h 5224535"/>
                  <a:gd name="connsiteX1" fmla="*/ 1082394 w 1553082"/>
                  <a:gd name="connsiteY1" fmla="*/ 3501524 h 5224535"/>
                  <a:gd name="connsiteX2" fmla="*/ 398564 w 1553082"/>
                  <a:gd name="connsiteY2" fmla="*/ 5224535 h 5224535"/>
                  <a:gd name="connsiteX3" fmla="*/ 1553082 w 1553082"/>
                  <a:gd name="connsiteY3" fmla="*/ 5206772 h 5224535"/>
                  <a:gd name="connsiteX4" fmla="*/ 1526439 w 1553082"/>
                  <a:gd name="connsiteY4" fmla="*/ 0 h 5224535"/>
                  <a:gd name="connsiteX5" fmla="*/ 0 w 1553082"/>
                  <a:gd name="connsiteY5" fmla="*/ 19975 h 5224535"/>
                  <a:gd name="connsiteX0" fmla="*/ 0 w 1553082"/>
                  <a:gd name="connsiteY0" fmla="*/ 19975 h 5224535"/>
                  <a:gd name="connsiteX1" fmla="*/ 1082394 w 1553082"/>
                  <a:gd name="connsiteY1" fmla="*/ 3501524 h 5224535"/>
                  <a:gd name="connsiteX2" fmla="*/ 398564 w 1553082"/>
                  <a:gd name="connsiteY2" fmla="*/ 5224535 h 5224535"/>
                  <a:gd name="connsiteX3" fmla="*/ 1553082 w 1553082"/>
                  <a:gd name="connsiteY3" fmla="*/ 5206772 h 5224535"/>
                  <a:gd name="connsiteX4" fmla="*/ 1526439 w 1553082"/>
                  <a:gd name="connsiteY4" fmla="*/ 0 h 5224535"/>
                  <a:gd name="connsiteX5" fmla="*/ 0 w 1553082"/>
                  <a:gd name="connsiteY5" fmla="*/ 19975 h 52245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53082" h="5224535">
                    <a:moveTo>
                      <a:pt x="0" y="19975"/>
                    </a:moveTo>
                    <a:cubicBezTo>
                      <a:pt x="1206991" y="1780256"/>
                      <a:pt x="1113567" y="2774055"/>
                      <a:pt x="1082394" y="3501524"/>
                    </a:cubicBezTo>
                    <a:cubicBezTo>
                      <a:pt x="1051221" y="4228993"/>
                      <a:pt x="619016" y="4940327"/>
                      <a:pt x="398564" y="5224535"/>
                    </a:cubicBezTo>
                    <a:lnTo>
                      <a:pt x="1553082" y="5206772"/>
                    </a:lnTo>
                    <a:lnTo>
                      <a:pt x="1526439" y="0"/>
                    </a:lnTo>
                    <a:lnTo>
                      <a:pt x="0" y="19975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2275">
                      <a:alpha val="73000"/>
                    </a:srgbClr>
                  </a:gs>
                  <a:gs pos="66000">
                    <a:srgbClr val="1978AC">
                      <a:alpha val="87000"/>
                    </a:srgbClr>
                  </a:gs>
                  <a:gs pos="51000">
                    <a:srgbClr val="186B99">
                      <a:alpha val="19000"/>
                    </a:srgbClr>
                  </a:gs>
                  <a:gs pos="99000">
                    <a:srgbClr val="1B4786"/>
                  </a:gs>
                  <a:gs pos="87000">
                    <a:srgbClr val="0A0E44"/>
                  </a:gs>
                  <a:gs pos="21000">
                    <a:srgbClr val="2B71C3">
                      <a:alpha val="73000"/>
                    </a:srgbClr>
                  </a:gs>
                </a:gsLst>
                <a:lin ang="4380000" scaled="0"/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4" name="Picture 23" descr="Arc_Blue-01.png"/>
              <p:cNvPicPr>
                <a:picLocks/>
              </p:cNvPicPr>
              <p:nvPr/>
            </p:nvPicPr>
            <p:blipFill>
              <a:blip r:embed="rId2">
                <a:alphaModFix/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91000"/>
                        </a14:imgEffect>
                        <a14:imgEffect>
                          <a14:brightnessContrast bright="-3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425632" y="0"/>
                <a:ext cx="1528293" cy="5212080"/>
              </a:xfrm>
              <a:prstGeom prst="rect">
                <a:avLst/>
              </a:prstGeom>
            </p:spPr>
          </p:pic>
          <p:sp>
            <p:nvSpPr>
              <p:cNvPr id="25" name="Rectangle 24"/>
              <p:cNvSpPr/>
              <p:nvPr/>
            </p:nvSpPr>
            <p:spPr>
              <a:xfrm>
                <a:off x="7826835" y="645522"/>
                <a:ext cx="1350884" cy="1201452"/>
              </a:xfrm>
              <a:prstGeom prst="rect">
                <a:avLst/>
              </a:prstGeom>
              <a:gradFill flip="none" rotWithShape="1">
                <a:gsLst>
                  <a:gs pos="4000">
                    <a:schemeClr val="bg1">
                      <a:alpha val="0"/>
                    </a:schemeClr>
                  </a:gs>
                  <a:gs pos="99000">
                    <a:schemeClr val="bg1">
                      <a:alpha val="0"/>
                    </a:schemeClr>
                  </a:gs>
                  <a:gs pos="56000">
                    <a:schemeClr val="bg1">
                      <a:alpha val="78000"/>
                    </a:schemeClr>
                  </a:gs>
                </a:gsLst>
                <a:lin ang="5400000" scaled="0"/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Rectangle 21"/>
            <p:cNvSpPr/>
            <p:nvPr/>
          </p:nvSpPr>
          <p:spPr>
            <a:xfrm>
              <a:off x="7942354" y="902609"/>
              <a:ext cx="1211808" cy="676248"/>
            </a:xfrm>
            <a:prstGeom prst="rect">
              <a:avLst/>
            </a:prstGeom>
            <a:gradFill flip="none" rotWithShape="1">
              <a:gsLst>
                <a:gs pos="4000">
                  <a:schemeClr val="bg1">
                    <a:alpha val="0"/>
                  </a:schemeClr>
                </a:gs>
                <a:gs pos="99000">
                  <a:schemeClr val="bg1">
                    <a:alpha val="0"/>
                  </a:schemeClr>
                </a:gs>
                <a:gs pos="56000">
                  <a:schemeClr val="bg1">
                    <a:alpha val="78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8355"/>
            <a:ext cx="6997739" cy="551425"/>
          </a:xfrm>
        </p:spPr>
        <p:txBody>
          <a:bodyPr tIns="182880"/>
          <a:lstStyle>
            <a:lvl1pPr>
              <a:defRPr sz="2000" b="1" baseline="0">
                <a:solidFill>
                  <a:srgbClr val="1A69A4"/>
                </a:solidFill>
              </a:defRPr>
            </a:lvl1pPr>
          </a:lstStyle>
          <a:p>
            <a:r>
              <a:rPr lang="en-US" dirty="0" smtClean="0"/>
              <a:t>PANEL TITLE HERE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560388"/>
            <a:ext cx="7391382" cy="1018469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2400" baseline="0">
                <a:solidFill>
                  <a:srgbClr val="102269"/>
                </a:solidFill>
              </a:defRPr>
            </a:lvl1pPr>
          </a:lstStyle>
          <a:p>
            <a:pPr lvl="0"/>
            <a:r>
              <a:rPr lang="en-US" dirty="0" smtClean="0"/>
              <a:t>Session Title Here</a:t>
            </a:r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14" hasCustomPrompt="1"/>
          </p:nvPr>
        </p:nvSpPr>
        <p:spPr>
          <a:xfrm>
            <a:off x="1603941" y="1716675"/>
            <a:ext cx="2464961" cy="987602"/>
          </a:xfrm>
        </p:spPr>
        <p:txBody>
          <a:bodyPr bIns="0"/>
          <a:lstStyle>
            <a:lvl1pPr marL="0" indent="0">
              <a:spcAft>
                <a:spcPts val="0"/>
              </a:spcAft>
              <a:buFontTx/>
              <a:buNone/>
              <a:defRPr sz="1500" b="1"/>
            </a:lvl1pPr>
            <a:lvl2pPr marL="0" indent="0">
              <a:spcAft>
                <a:spcPts val="0"/>
              </a:spcAft>
              <a:buFontTx/>
              <a:buNone/>
              <a:defRPr sz="1500"/>
            </a:lvl2pPr>
          </a:lstStyle>
          <a:p>
            <a:pPr lvl="0"/>
            <a:r>
              <a:rPr lang="en-US" dirty="0" smtClean="0"/>
              <a:t>Presenter Name</a:t>
            </a:r>
          </a:p>
          <a:p>
            <a:pPr lvl="1"/>
            <a:r>
              <a:rPr lang="en-US" dirty="0" smtClean="0"/>
              <a:t>Presenter Title</a:t>
            </a:r>
            <a:endParaRPr lang="en-US" dirty="0"/>
          </a:p>
        </p:txBody>
      </p:sp>
      <p:sp>
        <p:nvSpPr>
          <p:cNvPr id="33" name="Picture Placeholder 29"/>
          <p:cNvSpPr>
            <a:spLocks noGrp="1"/>
          </p:cNvSpPr>
          <p:nvPr>
            <p:ph type="pic" sz="quarter" idx="15"/>
          </p:nvPr>
        </p:nvSpPr>
        <p:spPr>
          <a:xfrm>
            <a:off x="667696" y="2830906"/>
            <a:ext cx="857250" cy="992188"/>
          </a:xfrm>
          <a:ln w="12700" cmpd="sng">
            <a:solidFill>
              <a:schemeClr val="bg1">
                <a:lumMod val="85000"/>
              </a:schemeClr>
            </a:solidFill>
          </a:ln>
        </p:spPr>
        <p:txBody>
          <a:bodyPr rIns="0" bIns="0" anchor="ctr" anchorCtr="0"/>
          <a:lstStyle>
            <a:lvl1pPr marL="0" indent="0" algn="ctr">
              <a:buFontTx/>
              <a:buNone/>
              <a:defRPr sz="1200"/>
            </a:lvl1pPr>
          </a:lstStyle>
          <a:p>
            <a:endParaRPr lang="en-US" dirty="0"/>
          </a:p>
        </p:txBody>
      </p:sp>
      <p:sp>
        <p:nvSpPr>
          <p:cNvPr id="34" name="Text Placeholder 31"/>
          <p:cNvSpPr>
            <a:spLocks noGrp="1"/>
          </p:cNvSpPr>
          <p:nvPr>
            <p:ph type="body" sz="quarter" idx="16" hasCustomPrompt="1"/>
          </p:nvPr>
        </p:nvSpPr>
        <p:spPr>
          <a:xfrm>
            <a:off x="1603941" y="2835492"/>
            <a:ext cx="2464961" cy="987602"/>
          </a:xfrm>
        </p:spPr>
        <p:txBody>
          <a:bodyPr bIns="0"/>
          <a:lstStyle>
            <a:lvl1pPr marL="0" indent="0">
              <a:spcAft>
                <a:spcPts val="0"/>
              </a:spcAft>
              <a:buFontTx/>
              <a:buNone/>
              <a:defRPr sz="1500" b="1"/>
            </a:lvl1pPr>
            <a:lvl2pPr marL="0" indent="0">
              <a:spcAft>
                <a:spcPts val="0"/>
              </a:spcAft>
              <a:buFontTx/>
              <a:buNone/>
              <a:defRPr sz="1500"/>
            </a:lvl2pPr>
          </a:lstStyle>
          <a:p>
            <a:pPr lvl="0"/>
            <a:r>
              <a:rPr lang="en-US" dirty="0" smtClean="0"/>
              <a:t>Presenter Name</a:t>
            </a:r>
          </a:p>
          <a:p>
            <a:pPr lvl="1"/>
            <a:r>
              <a:rPr lang="en-US" dirty="0" smtClean="0"/>
              <a:t>Presenter Title</a:t>
            </a:r>
            <a:endParaRPr lang="en-US" dirty="0"/>
          </a:p>
        </p:txBody>
      </p:sp>
      <p:sp>
        <p:nvSpPr>
          <p:cNvPr id="35" name="Picture Placeholder 29"/>
          <p:cNvSpPr>
            <a:spLocks noGrp="1"/>
          </p:cNvSpPr>
          <p:nvPr>
            <p:ph type="pic" sz="quarter" idx="17"/>
          </p:nvPr>
        </p:nvSpPr>
        <p:spPr>
          <a:xfrm>
            <a:off x="667696" y="3944865"/>
            <a:ext cx="857250" cy="992188"/>
          </a:xfrm>
          <a:ln w="12700" cmpd="sng">
            <a:solidFill>
              <a:schemeClr val="bg1">
                <a:lumMod val="85000"/>
              </a:schemeClr>
            </a:solidFill>
          </a:ln>
        </p:spPr>
        <p:txBody>
          <a:bodyPr rIns="0" bIns="0" anchor="ctr" anchorCtr="0"/>
          <a:lstStyle>
            <a:lvl1pPr marL="0" indent="0" algn="ctr">
              <a:buFontTx/>
              <a:buNone/>
              <a:defRPr sz="1200"/>
            </a:lvl1pPr>
          </a:lstStyle>
          <a:p>
            <a:endParaRPr lang="en-US" dirty="0"/>
          </a:p>
        </p:txBody>
      </p:sp>
      <p:sp>
        <p:nvSpPr>
          <p:cNvPr id="36" name="Text Placeholder 31"/>
          <p:cNvSpPr>
            <a:spLocks noGrp="1"/>
          </p:cNvSpPr>
          <p:nvPr>
            <p:ph type="body" sz="quarter" idx="18" hasCustomPrompt="1"/>
          </p:nvPr>
        </p:nvSpPr>
        <p:spPr>
          <a:xfrm>
            <a:off x="1603941" y="3949451"/>
            <a:ext cx="2464961" cy="987602"/>
          </a:xfrm>
        </p:spPr>
        <p:txBody>
          <a:bodyPr bIns="0"/>
          <a:lstStyle>
            <a:lvl1pPr marL="0" indent="0">
              <a:spcAft>
                <a:spcPts val="0"/>
              </a:spcAft>
              <a:buFontTx/>
              <a:buNone/>
              <a:defRPr sz="1500" b="1"/>
            </a:lvl1pPr>
            <a:lvl2pPr marL="0" indent="0">
              <a:spcAft>
                <a:spcPts val="0"/>
              </a:spcAft>
              <a:buFontTx/>
              <a:buNone/>
              <a:defRPr sz="1500"/>
            </a:lvl2pPr>
          </a:lstStyle>
          <a:p>
            <a:pPr lvl="0"/>
            <a:r>
              <a:rPr lang="en-US" dirty="0" smtClean="0"/>
              <a:t>Presenter Name</a:t>
            </a:r>
          </a:p>
          <a:p>
            <a:pPr lvl="1"/>
            <a:r>
              <a:rPr lang="en-US" dirty="0" smtClean="0"/>
              <a:t>Presenter Title</a:t>
            </a:r>
            <a:endParaRPr lang="en-US" dirty="0"/>
          </a:p>
        </p:txBody>
      </p:sp>
      <p:sp>
        <p:nvSpPr>
          <p:cNvPr id="37" name="Picture Placeholder 29"/>
          <p:cNvSpPr>
            <a:spLocks noGrp="1"/>
          </p:cNvSpPr>
          <p:nvPr>
            <p:ph type="pic" sz="quarter" idx="19"/>
          </p:nvPr>
        </p:nvSpPr>
        <p:spPr>
          <a:xfrm>
            <a:off x="4312676" y="1716675"/>
            <a:ext cx="857250" cy="992188"/>
          </a:xfrm>
          <a:ln w="12700" cmpd="sng">
            <a:solidFill>
              <a:schemeClr val="bg1">
                <a:lumMod val="85000"/>
              </a:schemeClr>
            </a:solidFill>
          </a:ln>
        </p:spPr>
        <p:txBody>
          <a:bodyPr rIns="0" bIns="0" anchor="ctr" anchorCtr="0"/>
          <a:lstStyle>
            <a:lvl1pPr marL="0" indent="0" algn="ctr">
              <a:buFontTx/>
              <a:buNone/>
              <a:defRPr sz="1200"/>
            </a:lvl1pPr>
          </a:lstStyle>
          <a:p>
            <a:endParaRPr lang="en-US" dirty="0"/>
          </a:p>
        </p:txBody>
      </p:sp>
      <p:sp>
        <p:nvSpPr>
          <p:cNvPr id="38" name="Text Placeholder 31"/>
          <p:cNvSpPr>
            <a:spLocks noGrp="1"/>
          </p:cNvSpPr>
          <p:nvPr>
            <p:ph type="body" sz="quarter" idx="20" hasCustomPrompt="1"/>
          </p:nvPr>
        </p:nvSpPr>
        <p:spPr>
          <a:xfrm>
            <a:off x="5248921" y="1721261"/>
            <a:ext cx="2464961" cy="987602"/>
          </a:xfrm>
        </p:spPr>
        <p:txBody>
          <a:bodyPr bIns="0"/>
          <a:lstStyle>
            <a:lvl1pPr marL="0" indent="0">
              <a:spcAft>
                <a:spcPts val="0"/>
              </a:spcAft>
              <a:buFontTx/>
              <a:buNone/>
              <a:defRPr sz="1500" b="1"/>
            </a:lvl1pPr>
            <a:lvl2pPr marL="0" indent="0">
              <a:spcAft>
                <a:spcPts val="0"/>
              </a:spcAft>
              <a:buFontTx/>
              <a:buNone/>
              <a:defRPr sz="1500"/>
            </a:lvl2pPr>
          </a:lstStyle>
          <a:p>
            <a:pPr lvl="0"/>
            <a:r>
              <a:rPr lang="en-US" dirty="0" smtClean="0"/>
              <a:t>Presenter Name</a:t>
            </a:r>
          </a:p>
          <a:p>
            <a:pPr lvl="1"/>
            <a:r>
              <a:rPr lang="en-US" dirty="0" smtClean="0"/>
              <a:t>Presenter Title</a:t>
            </a:r>
            <a:endParaRPr lang="en-US" dirty="0"/>
          </a:p>
        </p:txBody>
      </p:sp>
      <p:sp>
        <p:nvSpPr>
          <p:cNvPr id="39" name="Picture Placeholder 29"/>
          <p:cNvSpPr>
            <a:spLocks noGrp="1"/>
          </p:cNvSpPr>
          <p:nvPr>
            <p:ph type="pic" sz="quarter" idx="21"/>
          </p:nvPr>
        </p:nvSpPr>
        <p:spPr>
          <a:xfrm>
            <a:off x="4312676" y="2835492"/>
            <a:ext cx="857250" cy="992188"/>
          </a:xfrm>
          <a:ln w="12700" cmpd="sng">
            <a:solidFill>
              <a:schemeClr val="bg1">
                <a:lumMod val="85000"/>
              </a:schemeClr>
            </a:solidFill>
          </a:ln>
        </p:spPr>
        <p:txBody>
          <a:bodyPr rIns="0" bIns="0" anchor="ctr" anchorCtr="0"/>
          <a:lstStyle>
            <a:lvl1pPr marL="0" indent="0" algn="ctr">
              <a:buFontTx/>
              <a:buNone/>
              <a:defRPr sz="1200"/>
            </a:lvl1pPr>
          </a:lstStyle>
          <a:p>
            <a:endParaRPr lang="en-US" dirty="0"/>
          </a:p>
        </p:txBody>
      </p:sp>
      <p:sp>
        <p:nvSpPr>
          <p:cNvPr id="40" name="Picture Placeholder 29"/>
          <p:cNvSpPr>
            <a:spLocks noGrp="1"/>
          </p:cNvSpPr>
          <p:nvPr>
            <p:ph type="pic" sz="quarter" idx="22"/>
          </p:nvPr>
        </p:nvSpPr>
        <p:spPr>
          <a:xfrm>
            <a:off x="4312676" y="3949451"/>
            <a:ext cx="857250" cy="992188"/>
          </a:xfrm>
          <a:ln w="12700" cmpd="sng">
            <a:solidFill>
              <a:schemeClr val="bg1">
                <a:lumMod val="85000"/>
              </a:schemeClr>
            </a:solidFill>
          </a:ln>
        </p:spPr>
        <p:txBody>
          <a:bodyPr rIns="0" bIns="0" anchor="ctr" anchorCtr="0"/>
          <a:lstStyle>
            <a:lvl1pPr marL="0" indent="0" algn="ctr">
              <a:buFontTx/>
              <a:buNone/>
              <a:defRPr sz="1200"/>
            </a:lvl1pPr>
          </a:lstStyle>
          <a:p>
            <a:endParaRPr lang="en-US" dirty="0"/>
          </a:p>
        </p:txBody>
      </p:sp>
      <p:sp>
        <p:nvSpPr>
          <p:cNvPr id="41" name="Text Placeholder 31"/>
          <p:cNvSpPr>
            <a:spLocks noGrp="1"/>
          </p:cNvSpPr>
          <p:nvPr>
            <p:ph type="body" sz="quarter" idx="23" hasCustomPrompt="1"/>
          </p:nvPr>
        </p:nvSpPr>
        <p:spPr>
          <a:xfrm>
            <a:off x="5248921" y="3954037"/>
            <a:ext cx="2464961" cy="987602"/>
          </a:xfrm>
        </p:spPr>
        <p:txBody>
          <a:bodyPr bIns="0"/>
          <a:lstStyle>
            <a:lvl1pPr marL="0" indent="0">
              <a:spcAft>
                <a:spcPts val="0"/>
              </a:spcAft>
              <a:buFontTx/>
              <a:buNone/>
              <a:defRPr sz="1500" b="1"/>
            </a:lvl1pPr>
            <a:lvl2pPr marL="0" indent="0">
              <a:spcAft>
                <a:spcPts val="0"/>
              </a:spcAft>
              <a:buFontTx/>
              <a:buNone/>
              <a:defRPr sz="1500"/>
            </a:lvl2pPr>
          </a:lstStyle>
          <a:p>
            <a:pPr lvl="0"/>
            <a:r>
              <a:rPr lang="en-US" dirty="0" smtClean="0"/>
              <a:t>Presenter Name</a:t>
            </a:r>
          </a:p>
          <a:p>
            <a:pPr lvl="1"/>
            <a:r>
              <a:rPr lang="en-US" dirty="0" smtClean="0"/>
              <a:t>Presenter Title</a:t>
            </a:r>
            <a:endParaRPr lang="en-US" dirty="0"/>
          </a:p>
        </p:txBody>
      </p:sp>
      <p:sp>
        <p:nvSpPr>
          <p:cNvPr id="42" name="Text Placeholder 31"/>
          <p:cNvSpPr>
            <a:spLocks noGrp="1"/>
          </p:cNvSpPr>
          <p:nvPr>
            <p:ph type="body" sz="quarter" idx="24" hasCustomPrompt="1"/>
          </p:nvPr>
        </p:nvSpPr>
        <p:spPr>
          <a:xfrm>
            <a:off x="5248921" y="2840078"/>
            <a:ext cx="2464961" cy="987602"/>
          </a:xfrm>
        </p:spPr>
        <p:txBody>
          <a:bodyPr bIns="0"/>
          <a:lstStyle>
            <a:lvl1pPr marL="0" indent="0">
              <a:spcAft>
                <a:spcPts val="0"/>
              </a:spcAft>
              <a:buFontTx/>
              <a:buNone/>
              <a:defRPr sz="1500" b="1"/>
            </a:lvl1pPr>
            <a:lvl2pPr marL="0" indent="0">
              <a:spcAft>
                <a:spcPts val="0"/>
              </a:spcAft>
              <a:buFontTx/>
              <a:buNone/>
              <a:defRPr sz="1500"/>
            </a:lvl2pPr>
          </a:lstStyle>
          <a:p>
            <a:pPr lvl="0"/>
            <a:r>
              <a:rPr lang="en-US" dirty="0" smtClean="0"/>
              <a:t>Presenter Name</a:t>
            </a:r>
          </a:p>
          <a:p>
            <a:pPr lvl="1"/>
            <a:r>
              <a:rPr lang="en-US" dirty="0" smtClean="0"/>
              <a:t>Presenter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663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Presenter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 userDrawn="1"/>
        </p:nvSpPr>
        <p:spPr>
          <a:xfrm flipV="1">
            <a:off x="6898" y="4686458"/>
            <a:ext cx="9144000" cy="46350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8" name="Group 47"/>
          <p:cNvGrpSpPr/>
          <p:nvPr userDrawn="1"/>
        </p:nvGrpSpPr>
        <p:grpSpPr>
          <a:xfrm>
            <a:off x="7429878" y="-19975"/>
            <a:ext cx="1735782" cy="5232055"/>
            <a:chOff x="7425632" y="-19975"/>
            <a:chExt cx="1769117" cy="5232055"/>
          </a:xfrm>
        </p:grpSpPr>
        <p:grpSp>
          <p:nvGrpSpPr>
            <p:cNvPr id="49" name="Group 48"/>
            <p:cNvGrpSpPr/>
            <p:nvPr/>
          </p:nvGrpSpPr>
          <p:grpSpPr>
            <a:xfrm>
              <a:off x="7425632" y="-19975"/>
              <a:ext cx="1769117" cy="5232055"/>
              <a:chOff x="7425632" y="-19975"/>
              <a:chExt cx="1769117" cy="5232055"/>
            </a:xfrm>
          </p:grpSpPr>
          <p:sp>
            <p:nvSpPr>
              <p:cNvPr id="51" name="Freeform 50"/>
              <p:cNvSpPr/>
              <p:nvPr/>
            </p:nvSpPr>
            <p:spPr>
              <a:xfrm>
                <a:off x="7874967" y="-19975"/>
                <a:ext cx="1319782" cy="5224535"/>
              </a:xfrm>
              <a:custGeom>
                <a:avLst/>
                <a:gdLst>
                  <a:gd name="connsiteX0" fmla="*/ 0 w 1589682"/>
                  <a:gd name="connsiteY0" fmla="*/ 35526 h 5240086"/>
                  <a:gd name="connsiteX1" fmla="*/ 1012423 w 1589682"/>
                  <a:gd name="connsiteY1" fmla="*/ 1740774 h 5240086"/>
                  <a:gd name="connsiteX2" fmla="*/ 1172279 w 1589682"/>
                  <a:gd name="connsiteY2" fmla="*/ 2708858 h 5240086"/>
                  <a:gd name="connsiteX3" fmla="*/ 1118994 w 1589682"/>
                  <a:gd name="connsiteY3" fmla="*/ 3517075 h 5240086"/>
                  <a:gd name="connsiteX4" fmla="*/ 932495 w 1589682"/>
                  <a:gd name="connsiteY4" fmla="*/ 4263121 h 5240086"/>
                  <a:gd name="connsiteX5" fmla="*/ 710472 w 1589682"/>
                  <a:gd name="connsiteY5" fmla="*/ 4751604 h 5240086"/>
                  <a:gd name="connsiteX6" fmla="*/ 435164 w 1589682"/>
                  <a:gd name="connsiteY6" fmla="*/ 5240086 h 5240086"/>
                  <a:gd name="connsiteX7" fmla="*/ 1589682 w 1589682"/>
                  <a:gd name="connsiteY7" fmla="*/ 5222323 h 5240086"/>
                  <a:gd name="connsiteX8" fmla="*/ 1563039 w 1589682"/>
                  <a:gd name="connsiteY8" fmla="*/ 0 h 5240086"/>
                  <a:gd name="connsiteX9" fmla="*/ 0 w 1589682"/>
                  <a:gd name="connsiteY9" fmla="*/ 35526 h 5240086"/>
                  <a:gd name="connsiteX0" fmla="*/ 0 w 1589682"/>
                  <a:gd name="connsiteY0" fmla="*/ 35526 h 5240086"/>
                  <a:gd name="connsiteX1" fmla="*/ 1012423 w 1589682"/>
                  <a:gd name="connsiteY1" fmla="*/ 1740774 h 5240086"/>
                  <a:gd name="connsiteX2" fmla="*/ 1172279 w 1589682"/>
                  <a:gd name="connsiteY2" fmla="*/ 2708858 h 5240086"/>
                  <a:gd name="connsiteX3" fmla="*/ 1118994 w 1589682"/>
                  <a:gd name="connsiteY3" fmla="*/ 3517075 h 5240086"/>
                  <a:gd name="connsiteX4" fmla="*/ 932495 w 1589682"/>
                  <a:gd name="connsiteY4" fmla="*/ 4263121 h 5240086"/>
                  <a:gd name="connsiteX5" fmla="*/ 435164 w 1589682"/>
                  <a:gd name="connsiteY5" fmla="*/ 5240086 h 5240086"/>
                  <a:gd name="connsiteX6" fmla="*/ 1589682 w 1589682"/>
                  <a:gd name="connsiteY6" fmla="*/ 5222323 h 5240086"/>
                  <a:gd name="connsiteX7" fmla="*/ 1563039 w 1589682"/>
                  <a:gd name="connsiteY7" fmla="*/ 0 h 5240086"/>
                  <a:gd name="connsiteX8" fmla="*/ 0 w 1589682"/>
                  <a:gd name="connsiteY8" fmla="*/ 35526 h 5240086"/>
                  <a:gd name="connsiteX0" fmla="*/ 0 w 1589682"/>
                  <a:gd name="connsiteY0" fmla="*/ 35526 h 5240086"/>
                  <a:gd name="connsiteX1" fmla="*/ 1012423 w 1589682"/>
                  <a:gd name="connsiteY1" fmla="*/ 1740774 h 5240086"/>
                  <a:gd name="connsiteX2" fmla="*/ 1172279 w 1589682"/>
                  <a:gd name="connsiteY2" fmla="*/ 2708858 h 5240086"/>
                  <a:gd name="connsiteX3" fmla="*/ 1118994 w 1589682"/>
                  <a:gd name="connsiteY3" fmla="*/ 3517075 h 5240086"/>
                  <a:gd name="connsiteX4" fmla="*/ 435164 w 1589682"/>
                  <a:gd name="connsiteY4" fmla="*/ 5240086 h 5240086"/>
                  <a:gd name="connsiteX5" fmla="*/ 1589682 w 1589682"/>
                  <a:gd name="connsiteY5" fmla="*/ 5222323 h 5240086"/>
                  <a:gd name="connsiteX6" fmla="*/ 1563039 w 1589682"/>
                  <a:gd name="connsiteY6" fmla="*/ 0 h 5240086"/>
                  <a:gd name="connsiteX7" fmla="*/ 0 w 1589682"/>
                  <a:gd name="connsiteY7" fmla="*/ 35526 h 5240086"/>
                  <a:gd name="connsiteX0" fmla="*/ 0 w 1589682"/>
                  <a:gd name="connsiteY0" fmla="*/ 35526 h 5240086"/>
                  <a:gd name="connsiteX1" fmla="*/ 1012423 w 1589682"/>
                  <a:gd name="connsiteY1" fmla="*/ 1740774 h 5240086"/>
                  <a:gd name="connsiteX2" fmla="*/ 1172279 w 1589682"/>
                  <a:gd name="connsiteY2" fmla="*/ 2708858 h 5240086"/>
                  <a:gd name="connsiteX3" fmla="*/ 1118994 w 1589682"/>
                  <a:gd name="connsiteY3" fmla="*/ 3517075 h 5240086"/>
                  <a:gd name="connsiteX4" fmla="*/ 435164 w 1589682"/>
                  <a:gd name="connsiteY4" fmla="*/ 5240086 h 5240086"/>
                  <a:gd name="connsiteX5" fmla="*/ 1589682 w 1589682"/>
                  <a:gd name="connsiteY5" fmla="*/ 5222323 h 5240086"/>
                  <a:gd name="connsiteX6" fmla="*/ 1563039 w 1589682"/>
                  <a:gd name="connsiteY6" fmla="*/ 0 h 5240086"/>
                  <a:gd name="connsiteX7" fmla="*/ 0 w 1589682"/>
                  <a:gd name="connsiteY7" fmla="*/ 35526 h 5240086"/>
                  <a:gd name="connsiteX0" fmla="*/ 0 w 1589682"/>
                  <a:gd name="connsiteY0" fmla="*/ 35526 h 5240086"/>
                  <a:gd name="connsiteX1" fmla="*/ 1012423 w 1589682"/>
                  <a:gd name="connsiteY1" fmla="*/ 1740774 h 5240086"/>
                  <a:gd name="connsiteX2" fmla="*/ 1172279 w 1589682"/>
                  <a:gd name="connsiteY2" fmla="*/ 2708858 h 5240086"/>
                  <a:gd name="connsiteX3" fmla="*/ 1118994 w 1589682"/>
                  <a:gd name="connsiteY3" fmla="*/ 3517075 h 5240086"/>
                  <a:gd name="connsiteX4" fmla="*/ 435164 w 1589682"/>
                  <a:gd name="connsiteY4" fmla="*/ 5240086 h 5240086"/>
                  <a:gd name="connsiteX5" fmla="*/ 1589682 w 1589682"/>
                  <a:gd name="connsiteY5" fmla="*/ 5222323 h 5240086"/>
                  <a:gd name="connsiteX6" fmla="*/ 1563039 w 1589682"/>
                  <a:gd name="connsiteY6" fmla="*/ 0 h 5240086"/>
                  <a:gd name="connsiteX7" fmla="*/ 0 w 1589682"/>
                  <a:gd name="connsiteY7" fmla="*/ 35526 h 5240086"/>
                  <a:gd name="connsiteX0" fmla="*/ 0 w 1589682"/>
                  <a:gd name="connsiteY0" fmla="*/ 35526 h 5240086"/>
                  <a:gd name="connsiteX1" fmla="*/ 1012423 w 1589682"/>
                  <a:gd name="connsiteY1" fmla="*/ 1740774 h 5240086"/>
                  <a:gd name="connsiteX2" fmla="*/ 1172279 w 1589682"/>
                  <a:gd name="connsiteY2" fmla="*/ 2708858 h 5240086"/>
                  <a:gd name="connsiteX3" fmla="*/ 1118994 w 1589682"/>
                  <a:gd name="connsiteY3" fmla="*/ 3517075 h 5240086"/>
                  <a:gd name="connsiteX4" fmla="*/ 435164 w 1589682"/>
                  <a:gd name="connsiteY4" fmla="*/ 5240086 h 5240086"/>
                  <a:gd name="connsiteX5" fmla="*/ 1589682 w 1589682"/>
                  <a:gd name="connsiteY5" fmla="*/ 5222323 h 5240086"/>
                  <a:gd name="connsiteX6" fmla="*/ 1563039 w 1589682"/>
                  <a:gd name="connsiteY6" fmla="*/ 0 h 5240086"/>
                  <a:gd name="connsiteX7" fmla="*/ 0 w 1589682"/>
                  <a:gd name="connsiteY7" fmla="*/ 35526 h 5240086"/>
                  <a:gd name="connsiteX0" fmla="*/ 0 w 1589682"/>
                  <a:gd name="connsiteY0" fmla="*/ 35526 h 5240086"/>
                  <a:gd name="connsiteX1" fmla="*/ 1012423 w 1589682"/>
                  <a:gd name="connsiteY1" fmla="*/ 1740774 h 5240086"/>
                  <a:gd name="connsiteX2" fmla="*/ 1118994 w 1589682"/>
                  <a:gd name="connsiteY2" fmla="*/ 3517075 h 5240086"/>
                  <a:gd name="connsiteX3" fmla="*/ 435164 w 1589682"/>
                  <a:gd name="connsiteY3" fmla="*/ 5240086 h 5240086"/>
                  <a:gd name="connsiteX4" fmla="*/ 1589682 w 1589682"/>
                  <a:gd name="connsiteY4" fmla="*/ 5222323 h 5240086"/>
                  <a:gd name="connsiteX5" fmla="*/ 1563039 w 1589682"/>
                  <a:gd name="connsiteY5" fmla="*/ 0 h 5240086"/>
                  <a:gd name="connsiteX6" fmla="*/ 0 w 1589682"/>
                  <a:gd name="connsiteY6" fmla="*/ 35526 h 5240086"/>
                  <a:gd name="connsiteX0" fmla="*/ 0 w 1589682"/>
                  <a:gd name="connsiteY0" fmla="*/ 35526 h 5240086"/>
                  <a:gd name="connsiteX1" fmla="*/ 1012423 w 1589682"/>
                  <a:gd name="connsiteY1" fmla="*/ 1740774 h 5240086"/>
                  <a:gd name="connsiteX2" fmla="*/ 1118994 w 1589682"/>
                  <a:gd name="connsiteY2" fmla="*/ 3517075 h 5240086"/>
                  <a:gd name="connsiteX3" fmla="*/ 435164 w 1589682"/>
                  <a:gd name="connsiteY3" fmla="*/ 5240086 h 5240086"/>
                  <a:gd name="connsiteX4" fmla="*/ 1589682 w 1589682"/>
                  <a:gd name="connsiteY4" fmla="*/ 5222323 h 5240086"/>
                  <a:gd name="connsiteX5" fmla="*/ 1563039 w 1589682"/>
                  <a:gd name="connsiteY5" fmla="*/ 0 h 5240086"/>
                  <a:gd name="connsiteX6" fmla="*/ 0 w 1589682"/>
                  <a:gd name="connsiteY6" fmla="*/ 35526 h 5240086"/>
                  <a:gd name="connsiteX0" fmla="*/ 0 w 1589682"/>
                  <a:gd name="connsiteY0" fmla="*/ 19975 h 5224535"/>
                  <a:gd name="connsiteX1" fmla="*/ 1012423 w 1589682"/>
                  <a:gd name="connsiteY1" fmla="*/ 1725223 h 5224535"/>
                  <a:gd name="connsiteX2" fmla="*/ 1118994 w 1589682"/>
                  <a:gd name="connsiteY2" fmla="*/ 3501524 h 5224535"/>
                  <a:gd name="connsiteX3" fmla="*/ 435164 w 1589682"/>
                  <a:gd name="connsiteY3" fmla="*/ 5224535 h 5224535"/>
                  <a:gd name="connsiteX4" fmla="*/ 1589682 w 1589682"/>
                  <a:gd name="connsiteY4" fmla="*/ 5206772 h 5224535"/>
                  <a:gd name="connsiteX5" fmla="*/ 1563039 w 1589682"/>
                  <a:gd name="connsiteY5" fmla="*/ 0 h 5224535"/>
                  <a:gd name="connsiteX6" fmla="*/ 0 w 1589682"/>
                  <a:gd name="connsiteY6" fmla="*/ 19975 h 5224535"/>
                  <a:gd name="connsiteX0" fmla="*/ 0 w 1553082"/>
                  <a:gd name="connsiteY0" fmla="*/ 19975 h 5224535"/>
                  <a:gd name="connsiteX1" fmla="*/ 975823 w 1553082"/>
                  <a:gd name="connsiteY1" fmla="*/ 1725223 h 5224535"/>
                  <a:gd name="connsiteX2" fmla="*/ 1082394 w 1553082"/>
                  <a:gd name="connsiteY2" fmla="*/ 3501524 h 5224535"/>
                  <a:gd name="connsiteX3" fmla="*/ 398564 w 1553082"/>
                  <a:gd name="connsiteY3" fmla="*/ 5224535 h 5224535"/>
                  <a:gd name="connsiteX4" fmla="*/ 1553082 w 1553082"/>
                  <a:gd name="connsiteY4" fmla="*/ 5206772 h 5224535"/>
                  <a:gd name="connsiteX5" fmla="*/ 1526439 w 1553082"/>
                  <a:gd name="connsiteY5" fmla="*/ 0 h 5224535"/>
                  <a:gd name="connsiteX6" fmla="*/ 0 w 1553082"/>
                  <a:gd name="connsiteY6" fmla="*/ 19975 h 5224535"/>
                  <a:gd name="connsiteX0" fmla="*/ 0 w 1553082"/>
                  <a:gd name="connsiteY0" fmla="*/ 19975 h 5224535"/>
                  <a:gd name="connsiteX1" fmla="*/ 975823 w 1553082"/>
                  <a:gd name="connsiteY1" fmla="*/ 1725223 h 5224535"/>
                  <a:gd name="connsiteX2" fmla="*/ 1082394 w 1553082"/>
                  <a:gd name="connsiteY2" fmla="*/ 3501524 h 5224535"/>
                  <a:gd name="connsiteX3" fmla="*/ 398564 w 1553082"/>
                  <a:gd name="connsiteY3" fmla="*/ 5224535 h 5224535"/>
                  <a:gd name="connsiteX4" fmla="*/ 1553082 w 1553082"/>
                  <a:gd name="connsiteY4" fmla="*/ 5206772 h 5224535"/>
                  <a:gd name="connsiteX5" fmla="*/ 1526439 w 1553082"/>
                  <a:gd name="connsiteY5" fmla="*/ 0 h 5224535"/>
                  <a:gd name="connsiteX6" fmla="*/ 0 w 1553082"/>
                  <a:gd name="connsiteY6" fmla="*/ 19975 h 5224535"/>
                  <a:gd name="connsiteX0" fmla="*/ 0 w 1553082"/>
                  <a:gd name="connsiteY0" fmla="*/ 19975 h 5224535"/>
                  <a:gd name="connsiteX1" fmla="*/ 975823 w 1553082"/>
                  <a:gd name="connsiteY1" fmla="*/ 1725223 h 5224535"/>
                  <a:gd name="connsiteX2" fmla="*/ 1082394 w 1553082"/>
                  <a:gd name="connsiteY2" fmla="*/ 3501524 h 5224535"/>
                  <a:gd name="connsiteX3" fmla="*/ 398564 w 1553082"/>
                  <a:gd name="connsiteY3" fmla="*/ 5224535 h 5224535"/>
                  <a:gd name="connsiteX4" fmla="*/ 1553082 w 1553082"/>
                  <a:gd name="connsiteY4" fmla="*/ 5206772 h 5224535"/>
                  <a:gd name="connsiteX5" fmla="*/ 1526439 w 1553082"/>
                  <a:gd name="connsiteY5" fmla="*/ 0 h 5224535"/>
                  <a:gd name="connsiteX6" fmla="*/ 0 w 1553082"/>
                  <a:gd name="connsiteY6" fmla="*/ 19975 h 5224535"/>
                  <a:gd name="connsiteX0" fmla="*/ 3602 w 1556684"/>
                  <a:gd name="connsiteY0" fmla="*/ 19975 h 5224535"/>
                  <a:gd name="connsiteX1" fmla="*/ 1085996 w 1556684"/>
                  <a:gd name="connsiteY1" fmla="*/ 3501524 h 5224535"/>
                  <a:gd name="connsiteX2" fmla="*/ 402166 w 1556684"/>
                  <a:gd name="connsiteY2" fmla="*/ 5224535 h 5224535"/>
                  <a:gd name="connsiteX3" fmla="*/ 1556684 w 1556684"/>
                  <a:gd name="connsiteY3" fmla="*/ 5206772 h 5224535"/>
                  <a:gd name="connsiteX4" fmla="*/ 1530041 w 1556684"/>
                  <a:gd name="connsiteY4" fmla="*/ 0 h 5224535"/>
                  <a:gd name="connsiteX5" fmla="*/ 3602 w 1556684"/>
                  <a:gd name="connsiteY5" fmla="*/ 19975 h 5224535"/>
                  <a:gd name="connsiteX0" fmla="*/ 0 w 1553082"/>
                  <a:gd name="connsiteY0" fmla="*/ 19975 h 5224535"/>
                  <a:gd name="connsiteX1" fmla="*/ 1082394 w 1553082"/>
                  <a:gd name="connsiteY1" fmla="*/ 3501524 h 5224535"/>
                  <a:gd name="connsiteX2" fmla="*/ 398564 w 1553082"/>
                  <a:gd name="connsiteY2" fmla="*/ 5224535 h 5224535"/>
                  <a:gd name="connsiteX3" fmla="*/ 1553082 w 1553082"/>
                  <a:gd name="connsiteY3" fmla="*/ 5206772 h 5224535"/>
                  <a:gd name="connsiteX4" fmla="*/ 1526439 w 1553082"/>
                  <a:gd name="connsiteY4" fmla="*/ 0 h 5224535"/>
                  <a:gd name="connsiteX5" fmla="*/ 0 w 1553082"/>
                  <a:gd name="connsiteY5" fmla="*/ 19975 h 5224535"/>
                  <a:gd name="connsiteX0" fmla="*/ 0 w 1553082"/>
                  <a:gd name="connsiteY0" fmla="*/ 19975 h 5224535"/>
                  <a:gd name="connsiteX1" fmla="*/ 1082394 w 1553082"/>
                  <a:gd name="connsiteY1" fmla="*/ 3501524 h 5224535"/>
                  <a:gd name="connsiteX2" fmla="*/ 398564 w 1553082"/>
                  <a:gd name="connsiteY2" fmla="*/ 5224535 h 5224535"/>
                  <a:gd name="connsiteX3" fmla="*/ 1553082 w 1553082"/>
                  <a:gd name="connsiteY3" fmla="*/ 5206772 h 5224535"/>
                  <a:gd name="connsiteX4" fmla="*/ 1526439 w 1553082"/>
                  <a:gd name="connsiteY4" fmla="*/ 0 h 5224535"/>
                  <a:gd name="connsiteX5" fmla="*/ 0 w 1553082"/>
                  <a:gd name="connsiteY5" fmla="*/ 19975 h 5224535"/>
                  <a:gd name="connsiteX0" fmla="*/ 0 w 1553082"/>
                  <a:gd name="connsiteY0" fmla="*/ 19975 h 5224535"/>
                  <a:gd name="connsiteX1" fmla="*/ 1082394 w 1553082"/>
                  <a:gd name="connsiteY1" fmla="*/ 3501524 h 5224535"/>
                  <a:gd name="connsiteX2" fmla="*/ 398564 w 1553082"/>
                  <a:gd name="connsiteY2" fmla="*/ 5224535 h 5224535"/>
                  <a:gd name="connsiteX3" fmla="*/ 1553082 w 1553082"/>
                  <a:gd name="connsiteY3" fmla="*/ 5206772 h 5224535"/>
                  <a:gd name="connsiteX4" fmla="*/ 1526439 w 1553082"/>
                  <a:gd name="connsiteY4" fmla="*/ 0 h 5224535"/>
                  <a:gd name="connsiteX5" fmla="*/ 0 w 1553082"/>
                  <a:gd name="connsiteY5" fmla="*/ 19975 h 52245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53082" h="5224535">
                    <a:moveTo>
                      <a:pt x="0" y="19975"/>
                    </a:moveTo>
                    <a:cubicBezTo>
                      <a:pt x="1206991" y="1780256"/>
                      <a:pt x="1113567" y="2774055"/>
                      <a:pt x="1082394" y="3501524"/>
                    </a:cubicBezTo>
                    <a:cubicBezTo>
                      <a:pt x="1051221" y="4228993"/>
                      <a:pt x="619016" y="4940327"/>
                      <a:pt x="398564" y="5224535"/>
                    </a:cubicBezTo>
                    <a:lnTo>
                      <a:pt x="1553082" y="5206772"/>
                    </a:lnTo>
                    <a:lnTo>
                      <a:pt x="1526439" y="0"/>
                    </a:lnTo>
                    <a:lnTo>
                      <a:pt x="0" y="19975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2275">
                      <a:alpha val="73000"/>
                    </a:srgbClr>
                  </a:gs>
                  <a:gs pos="66000">
                    <a:srgbClr val="1978AC">
                      <a:alpha val="87000"/>
                    </a:srgbClr>
                  </a:gs>
                  <a:gs pos="51000">
                    <a:srgbClr val="186B99">
                      <a:alpha val="19000"/>
                    </a:srgbClr>
                  </a:gs>
                  <a:gs pos="99000">
                    <a:srgbClr val="1B4786"/>
                  </a:gs>
                  <a:gs pos="87000">
                    <a:srgbClr val="0A0E44"/>
                  </a:gs>
                  <a:gs pos="21000">
                    <a:srgbClr val="2B71C3">
                      <a:alpha val="73000"/>
                    </a:srgbClr>
                  </a:gs>
                </a:gsLst>
                <a:lin ang="4380000" scaled="0"/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52" name="Picture 51" descr="Arc_Blue-01.png"/>
              <p:cNvPicPr>
                <a:picLocks/>
              </p:cNvPicPr>
              <p:nvPr/>
            </p:nvPicPr>
            <p:blipFill>
              <a:blip r:embed="rId2">
                <a:alphaModFix/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91000"/>
                        </a14:imgEffect>
                        <a14:imgEffect>
                          <a14:brightnessContrast bright="-3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425632" y="0"/>
                <a:ext cx="1528293" cy="5212080"/>
              </a:xfrm>
              <a:prstGeom prst="rect">
                <a:avLst/>
              </a:prstGeom>
            </p:spPr>
          </p:pic>
          <p:sp>
            <p:nvSpPr>
              <p:cNvPr id="53" name="Rectangle 52"/>
              <p:cNvSpPr/>
              <p:nvPr/>
            </p:nvSpPr>
            <p:spPr>
              <a:xfrm>
                <a:off x="7826835" y="645522"/>
                <a:ext cx="1350884" cy="1201452"/>
              </a:xfrm>
              <a:prstGeom prst="rect">
                <a:avLst/>
              </a:prstGeom>
              <a:gradFill flip="none" rotWithShape="1">
                <a:gsLst>
                  <a:gs pos="4000">
                    <a:schemeClr val="bg1">
                      <a:alpha val="0"/>
                    </a:schemeClr>
                  </a:gs>
                  <a:gs pos="99000">
                    <a:schemeClr val="bg1">
                      <a:alpha val="0"/>
                    </a:schemeClr>
                  </a:gs>
                  <a:gs pos="56000">
                    <a:schemeClr val="bg1">
                      <a:alpha val="78000"/>
                    </a:schemeClr>
                  </a:gs>
                </a:gsLst>
                <a:lin ang="5400000" scaled="0"/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0" name="Rectangle 49"/>
            <p:cNvSpPr/>
            <p:nvPr/>
          </p:nvSpPr>
          <p:spPr>
            <a:xfrm>
              <a:off x="7942354" y="902609"/>
              <a:ext cx="1211808" cy="676248"/>
            </a:xfrm>
            <a:prstGeom prst="rect">
              <a:avLst/>
            </a:prstGeom>
            <a:gradFill flip="none" rotWithShape="1">
              <a:gsLst>
                <a:gs pos="4000">
                  <a:schemeClr val="bg1">
                    <a:alpha val="0"/>
                  </a:schemeClr>
                </a:gs>
                <a:gs pos="99000">
                  <a:schemeClr val="bg1">
                    <a:alpha val="0"/>
                  </a:schemeClr>
                </a:gs>
                <a:gs pos="56000">
                  <a:schemeClr val="bg1">
                    <a:alpha val="78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Picture Placeholder 29"/>
          <p:cNvSpPr>
            <a:spLocks noGrp="1"/>
          </p:cNvSpPr>
          <p:nvPr>
            <p:ph type="pic" sz="quarter" idx="13"/>
          </p:nvPr>
        </p:nvSpPr>
        <p:spPr>
          <a:xfrm>
            <a:off x="457200" y="1856159"/>
            <a:ext cx="1067746" cy="1235818"/>
          </a:xfrm>
          <a:ln w="12700" cmpd="sng">
            <a:solidFill>
              <a:schemeClr val="bg1">
                <a:lumMod val="85000"/>
              </a:schemeClr>
            </a:solidFill>
          </a:ln>
        </p:spPr>
        <p:txBody>
          <a:bodyPr rIns="0" bIns="0" anchor="ctr" anchorCtr="0"/>
          <a:lstStyle>
            <a:lvl1pPr marL="0" indent="0" algn="ctr">
              <a:buFontTx/>
              <a:buNone/>
              <a:defRPr sz="1200"/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8355"/>
            <a:ext cx="6997739" cy="551425"/>
          </a:xfrm>
        </p:spPr>
        <p:txBody>
          <a:bodyPr tIns="182880"/>
          <a:lstStyle>
            <a:lvl1pPr>
              <a:defRPr sz="2000" b="1" baseline="0">
                <a:solidFill>
                  <a:srgbClr val="1A69A4"/>
                </a:solidFill>
              </a:defRPr>
            </a:lvl1pPr>
          </a:lstStyle>
          <a:p>
            <a:r>
              <a:rPr lang="en-US" dirty="0" smtClean="0"/>
              <a:t>PANEL TITLE HERE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560388"/>
            <a:ext cx="7391382" cy="1018469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2400">
                <a:solidFill>
                  <a:srgbClr val="102269"/>
                </a:solidFill>
              </a:defRPr>
            </a:lvl1pPr>
          </a:lstStyle>
          <a:p>
            <a:pPr lvl="0"/>
            <a:r>
              <a:rPr lang="en-US" dirty="0" smtClean="0"/>
              <a:t>Session Title Here</a:t>
            </a:r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14" hasCustomPrompt="1"/>
          </p:nvPr>
        </p:nvSpPr>
        <p:spPr>
          <a:xfrm>
            <a:off x="1603941" y="1860745"/>
            <a:ext cx="2464961" cy="1231232"/>
          </a:xfrm>
        </p:spPr>
        <p:txBody>
          <a:bodyPr bIns="0"/>
          <a:lstStyle>
            <a:lvl1pPr marL="0" indent="0">
              <a:spcAft>
                <a:spcPts val="0"/>
              </a:spcAft>
              <a:buFontTx/>
              <a:buNone/>
              <a:defRPr sz="1500" b="1"/>
            </a:lvl1pPr>
            <a:lvl2pPr marL="0" indent="0">
              <a:spcAft>
                <a:spcPts val="0"/>
              </a:spcAft>
              <a:buFontTx/>
              <a:buNone/>
              <a:defRPr sz="1500"/>
            </a:lvl2pPr>
          </a:lstStyle>
          <a:p>
            <a:pPr lvl="0"/>
            <a:r>
              <a:rPr lang="en-US" dirty="0" smtClean="0"/>
              <a:t>Presenter Name</a:t>
            </a:r>
          </a:p>
          <a:p>
            <a:pPr lvl="1"/>
            <a:r>
              <a:rPr lang="en-US" dirty="0" smtClean="0"/>
              <a:t>Presenter Title</a:t>
            </a:r>
            <a:endParaRPr lang="en-US" dirty="0"/>
          </a:p>
        </p:txBody>
      </p:sp>
      <p:sp>
        <p:nvSpPr>
          <p:cNvPr id="34" name="Text Placeholder 31"/>
          <p:cNvSpPr>
            <a:spLocks noGrp="1"/>
          </p:cNvSpPr>
          <p:nvPr>
            <p:ph type="body" sz="quarter" idx="16" hasCustomPrompt="1"/>
          </p:nvPr>
        </p:nvSpPr>
        <p:spPr>
          <a:xfrm>
            <a:off x="1603941" y="3245817"/>
            <a:ext cx="2464961" cy="1234378"/>
          </a:xfrm>
        </p:spPr>
        <p:txBody>
          <a:bodyPr bIns="0"/>
          <a:lstStyle>
            <a:lvl1pPr marL="0" indent="0">
              <a:spcAft>
                <a:spcPts val="0"/>
              </a:spcAft>
              <a:buFontTx/>
              <a:buNone/>
              <a:defRPr sz="1500" b="1"/>
            </a:lvl1pPr>
            <a:lvl2pPr marL="0" indent="0">
              <a:spcAft>
                <a:spcPts val="0"/>
              </a:spcAft>
              <a:buFontTx/>
              <a:buNone/>
              <a:defRPr sz="1500"/>
            </a:lvl2pPr>
          </a:lstStyle>
          <a:p>
            <a:pPr lvl="0"/>
            <a:r>
              <a:rPr lang="en-US" dirty="0" smtClean="0"/>
              <a:t>Presenter Name</a:t>
            </a:r>
          </a:p>
          <a:p>
            <a:pPr lvl="1"/>
            <a:r>
              <a:rPr lang="en-US" dirty="0" smtClean="0"/>
              <a:t>Presenter Title</a:t>
            </a:r>
            <a:endParaRPr lang="en-US" dirty="0"/>
          </a:p>
        </p:txBody>
      </p:sp>
      <p:sp>
        <p:nvSpPr>
          <p:cNvPr id="27" name="Picture Placeholder 29"/>
          <p:cNvSpPr>
            <a:spLocks noGrp="1"/>
          </p:cNvSpPr>
          <p:nvPr>
            <p:ph type="pic" sz="quarter" idx="25"/>
          </p:nvPr>
        </p:nvSpPr>
        <p:spPr>
          <a:xfrm>
            <a:off x="457200" y="3244377"/>
            <a:ext cx="1067746" cy="1235818"/>
          </a:xfrm>
          <a:ln w="12700" cmpd="sng">
            <a:solidFill>
              <a:schemeClr val="bg1">
                <a:lumMod val="85000"/>
              </a:schemeClr>
            </a:solidFill>
          </a:ln>
        </p:spPr>
        <p:txBody>
          <a:bodyPr rIns="0" bIns="0" anchor="ctr" anchorCtr="0"/>
          <a:lstStyle>
            <a:lvl1pPr marL="0" indent="0" algn="ctr">
              <a:buFontTx/>
              <a:buNone/>
              <a:defRPr sz="1200"/>
            </a:lvl1pPr>
          </a:lstStyle>
          <a:p>
            <a:endParaRPr lang="en-US" dirty="0"/>
          </a:p>
        </p:txBody>
      </p:sp>
      <p:sp>
        <p:nvSpPr>
          <p:cNvPr id="29" name="Picture Placeholder 29"/>
          <p:cNvSpPr>
            <a:spLocks noGrp="1"/>
          </p:cNvSpPr>
          <p:nvPr>
            <p:ph type="pic" sz="quarter" idx="26"/>
          </p:nvPr>
        </p:nvSpPr>
        <p:spPr>
          <a:xfrm>
            <a:off x="4267395" y="1872477"/>
            <a:ext cx="1067746" cy="1235818"/>
          </a:xfrm>
          <a:ln w="12700" cmpd="sng">
            <a:solidFill>
              <a:schemeClr val="bg1">
                <a:lumMod val="85000"/>
              </a:schemeClr>
            </a:solidFill>
          </a:ln>
        </p:spPr>
        <p:txBody>
          <a:bodyPr rIns="0" bIns="0" anchor="ctr" anchorCtr="0"/>
          <a:lstStyle>
            <a:lvl1pPr marL="0" indent="0" algn="ctr">
              <a:buFontTx/>
              <a:buNone/>
              <a:defRPr sz="1200"/>
            </a:lvl1pPr>
          </a:lstStyle>
          <a:p>
            <a:endParaRPr lang="en-US" dirty="0"/>
          </a:p>
        </p:txBody>
      </p:sp>
      <p:sp>
        <p:nvSpPr>
          <p:cNvPr id="31" name="Text Placeholder 31"/>
          <p:cNvSpPr>
            <a:spLocks noGrp="1"/>
          </p:cNvSpPr>
          <p:nvPr>
            <p:ph type="body" sz="quarter" idx="27" hasCustomPrompt="1"/>
          </p:nvPr>
        </p:nvSpPr>
        <p:spPr>
          <a:xfrm>
            <a:off x="5414136" y="1877063"/>
            <a:ext cx="2464961" cy="1231232"/>
          </a:xfrm>
        </p:spPr>
        <p:txBody>
          <a:bodyPr bIns="0"/>
          <a:lstStyle>
            <a:lvl1pPr marL="0" indent="0">
              <a:spcAft>
                <a:spcPts val="0"/>
              </a:spcAft>
              <a:buFontTx/>
              <a:buNone/>
              <a:defRPr sz="1500" b="1"/>
            </a:lvl1pPr>
            <a:lvl2pPr marL="0" indent="0">
              <a:spcAft>
                <a:spcPts val="0"/>
              </a:spcAft>
              <a:buFontTx/>
              <a:buNone/>
              <a:defRPr sz="1500"/>
            </a:lvl2pPr>
          </a:lstStyle>
          <a:p>
            <a:pPr lvl="0"/>
            <a:r>
              <a:rPr lang="en-US" dirty="0" smtClean="0"/>
              <a:t>Presenter Name</a:t>
            </a:r>
          </a:p>
          <a:p>
            <a:pPr lvl="1"/>
            <a:r>
              <a:rPr lang="en-US" dirty="0" smtClean="0"/>
              <a:t>Presenter Title</a:t>
            </a:r>
            <a:endParaRPr lang="en-US" dirty="0"/>
          </a:p>
        </p:txBody>
      </p:sp>
      <p:sp>
        <p:nvSpPr>
          <p:cNvPr id="43" name="Text Placeholder 31"/>
          <p:cNvSpPr>
            <a:spLocks noGrp="1"/>
          </p:cNvSpPr>
          <p:nvPr>
            <p:ph type="body" sz="quarter" idx="28" hasCustomPrompt="1"/>
          </p:nvPr>
        </p:nvSpPr>
        <p:spPr>
          <a:xfrm>
            <a:off x="5414136" y="3262135"/>
            <a:ext cx="2464961" cy="1234378"/>
          </a:xfrm>
        </p:spPr>
        <p:txBody>
          <a:bodyPr bIns="0"/>
          <a:lstStyle>
            <a:lvl1pPr marL="0" indent="0">
              <a:spcAft>
                <a:spcPts val="0"/>
              </a:spcAft>
              <a:buFontTx/>
              <a:buNone/>
              <a:defRPr sz="1500" b="1"/>
            </a:lvl1pPr>
            <a:lvl2pPr marL="0" indent="0">
              <a:spcAft>
                <a:spcPts val="0"/>
              </a:spcAft>
              <a:buFontTx/>
              <a:buNone/>
              <a:defRPr sz="1500"/>
            </a:lvl2pPr>
          </a:lstStyle>
          <a:p>
            <a:pPr lvl="0"/>
            <a:r>
              <a:rPr lang="en-US" dirty="0" smtClean="0"/>
              <a:t>Presenter Name</a:t>
            </a:r>
          </a:p>
          <a:p>
            <a:pPr lvl="1"/>
            <a:r>
              <a:rPr lang="en-US" dirty="0" smtClean="0"/>
              <a:t>Presenter Title</a:t>
            </a:r>
            <a:endParaRPr lang="en-US" dirty="0"/>
          </a:p>
        </p:txBody>
      </p:sp>
      <p:sp>
        <p:nvSpPr>
          <p:cNvPr id="44" name="Picture Placeholder 29"/>
          <p:cNvSpPr>
            <a:spLocks noGrp="1"/>
          </p:cNvSpPr>
          <p:nvPr>
            <p:ph type="pic" sz="quarter" idx="29"/>
          </p:nvPr>
        </p:nvSpPr>
        <p:spPr>
          <a:xfrm>
            <a:off x="4267395" y="3260695"/>
            <a:ext cx="1067746" cy="1235818"/>
          </a:xfrm>
          <a:ln w="12700" cmpd="sng">
            <a:solidFill>
              <a:schemeClr val="bg1">
                <a:lumMod val="85000"/>
              </a:schemeClr>
            </a:solidFill>
          </a:ln>
        </p:spPr>
        <p:txBody>
          <a:bodyPr rIns="0" bIns="0" anchor="ctr" anchorCtr="0"/>
          <a:lstStyle>
            <a:lvl1pPr marL="0" indent="0" algn="ctr">
              <a:buFontTx/>
              <a:buNone/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385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2 Presenter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icture Placeholder 29"/>
          <p:cNvSpPr>
            <a:spLocks noGrp="1"/>
          </p:cNvSpPr>
          <p:nvPr>
            <p:ph type="pic" sz="quarter" idx="13"/>
          </p:nvPr>
        </p:nvSpPr>
        <p:spPr>
          <a:xfrm>
            <a:off x="457200" y="2164461"/>
            <a:ext cx="1564820" cy="1975628"/>
          </a:xfrm>
          <a:ln w="12700" cmpd="sng">
            <a:solidFill>
              <a:schemeClr val="bg1">
                <a:lumMod val="85000"/>
              </a:schemeClr>
            </a:solidFill>
          </a:ln>
        </p:spPr>
        <p:txBody>
          <a:bodyPr rIns="0" bIns="0" anchor="ctr" anchorCtr="0"/>
          <a:lstStyle>
            <a:lvl1pPr marL="0" indent="0" algn="ctr">
              <a:buFontTx/>
              <a:buNone/>
              <a:defRPr sz="1200"/>
            </a:lvl1pPr>
          </a:lstStyle>
          <a:p>
            <a:endParaRPr lang="en-US" dirty="0"/>
          </a:p>
        </p:txBody>
      </p:sp>
      <p:sp>
        <p:nvSpPr>
          <p:cNvPr id="26" name="Rectangle 25"/>
          <p:cNvSpPr/>
          <p:nvPr userDrawn="1"/>
        </p:nvSpPr>
        <p:spPr>
          <a:xfrm flipV="1">
            <a:off x="6898" y="4686458"/>
            <a:ext cx="9144000" cy="46350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8355"/>
            <a:ext cx="6997739" cy="551425"/>
          </a:xfrm>
        </p:spPr>
        <p:txBody>
          <a:bodyPr tIns="182880"/>
          <a:lstStyle>
            <a:lvl1pPr>
              <a:defRPr sz="2000" b="1" baseline="0">
                <a:solidFill>
                  <a:srgbClr val="1A69A4"/>
                </a:solidFill>
              </a:defRPr>
            </a:lvl1pPr>
          </a:lstStyle>
          <a:p>
            <a:r>
              <a:rPr lang="en-US" dirty="0" smtClean="0"/>
              <a:t>PANEL TITLE HERE</a:t>
            </a:r>
            <a:endParaRPr lang="en-US" dirty="0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14" hasCustomPrompt="1"/>
          </p:nvPr>
        </p:nvSpPr>
        <p:spPr>
          <a:xfrm>
            <a:off x="2105573" y="2173631"/>
            <a:ext cx="2347883" cy="1468286"/>
          </a:xfrm>
        </p:spPr>
        <p:txBody>
          <a:bodyPr bIns="0"/>
          <a:lstStyle>
            <a:lvl1pPr marL="0" indent="0">
              <a:spcAft>
                <a:spcPts val="0"/>
              </a:spcAft>
              <a:buFontTx/>
              <a:buNone/>
              <a:defRPr sz="1650" b="1"/>
            </a:lvl1pPr>
            <a:lvl2pPr marL="0" indent="0">
              <a:spcAft>
                <a:spcPts val="0"/>
              </a:spcAft>
              <a:buFontTx/>
              <a:buNone/>
              <a:defRPr sz="1650"/>
            </a:lvl2pPr>
          </a:lstStyle>
          <a:p>
            <a:pPr lvl="0"/>
            <a:r>
              <a:rPr lang="en-US" dirty="0" smtClean="0"/>
              <a:t>Presenter Name</a:t>
            </a:r>
          </a:p>
          <a:p>
            <a:pPr lvl="1"/>
            <a:r>
              <a:rPr lang="en-US" dirty="0" smtClean="0"/>
              <a:t>Presenter Title</a:t>
            </a:r>
            <a:endParaRPr lang="en-US" dirty="0"/>
          </a:p>
        </p:txBody>
      </p:sp>
      <p:sp>
        <p:nvSpPr>
          <p:cNvPr id="31" name="Picture Placeholder 29"/>
          <p:cNvSpPr>
            <a:spLocks noGrp="1"/>
          </p:cNvSpPr>
          <p:nvPr>
            <p:ph type="pic" sz="quarter" idx="15"/>
          </p:nvPr>
        </p:nvSpPr>
        <p:spPr>
          <a:xfrm>
            <a:off x="4555726" y="2185363"/>
            <a:ext cx="1564820" cy="1975628"/>
          </a:xfrm>
          <a:ln w="12700" cmpd="sng">
            <a:solidFill>
              <a:schemeClr val="bg1">
                <a:lumMod val="85000"/>
              </a:schemeClr>
            </a:solidFill>
          </a:ln>
        </p:spPr>
        <p:txBody>
          <a:bodyPr rIns="0" bIns="0" anchor="ctr" anchorCtr="0"/>
          <a:lstStyle>
            <a:lvl1pPr marL="0" indent="0" algn="ctr">
              <a:buFontTx/>
              <a:buNone/>
              <a:defRPr sz="1200"/>
            </a:lvl1pPr>
          </a:lstStyle>
          <a:p>
            <a:endParaRPr lang="en-US" dirty="0"/>
          </a:p>
        </p:txBody>
      </p:sp>
      <p:sp>
        <p:nvSpPr>
          <p:cNvPr id="35" name="Text Placeholder 31"/>
          <p:cNvSpPr>
            <a:spLocks noGrp="1"/>
          </p:cNvSpPr>
          <p:nvPr>
            <p:ph type="body" sz="quarter" idx="16" hasCustomPrompt="1"/>
          </p:nvPr>
        </p:nvSpPr>
        <p:spPr>
          <a:xfrm>
            <a:off x="6204099" y="2194533"/>
            <a:ext cx="2347883" cy="1468286"/>
          </a:xfrm>
        </p:spPr>
        <p:txBody>
          <a:bodyPr bIns="0"/>
          <a:lstStyle>
            <a:lvl1pPr marL="0" indent="0">
              <a:spcAft>
                <a:spcPts val="0"/>
              </a:spcAft>
              <a:buFontTx/>
              <a:buNone/>
              <a:defRPr sz="1650" b="1"/>
            </a:lvl1pPr>
            <a:lvl2pPr marL="0" indent="0">
              <a:spcAft>
                <a:spcPts val="0"/>
              </a:spcAft>
              <a:buFontTx/>
              <a:buNone/>
              <a:defRPr sz="1650"/>
            </a:lvl2pPr>
          </a:lstStyle>
          <a:p>
            <a:pPr lvl="0"/>
            <a:r>
              <a:rPr lang="en-US" dirty="0" smtClean="0"/>
              <a:t>Presenter Name</a:t>
            </a:r>
          </a:p>
          <a:p>
            <a:pPr lvl="1"/>
            <a:r>
              <a:rPr lang="en-US" dirty="0" smtClean="0"/>
              <a:t>Presenter Title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559780"/>
            <a:ext cx="7504724" cy="1152979"/>
          </a:xfrm>
        </p:spPr>
        <p:txBody>
          <a:bodyPr/>
          <a:lstStyle>
            <a:lvl1pPr marL="0" indent="0">
              <a:buFontTx/>
              <a:buNone/>
              <a:defRPr baseline="0">
                <a:solidFill>
                  <a:srgbClr val="102269"/>
                </a:solidFill>
              </a:defRPr>
            </a:lvl1pPr>
          </a:lstStyle>
          <a:p>
            <a:pPr lvl="0"/>
            <a:r>
              <a:rPr lang="en-US" dirty="0" smtClean="0"/>
              <a:t>Session Title Here</a:t>
            </a:r>
            <a:endParaRPr lang="en-US" dirty="0"/>
          </a:p>
        </p:txBody>
      </p:sp>
      <p:grpSp>
        <p:nvGrpSpPr>
          <p:cNvPr id="44" name="Group 43"/>
          <p:cNvGrpSpPr/>
          <p:nvPr userDrawn="1"/>
        </p:nvGrpSpPr>
        <p:grpSpPr>
          <a:xfrm>
            <a:off x="7429878" y="-19975"/>
            <a:ext cx="1735782" cy="5232055"/>
            <a:chOff x="7425632" y="-19975"/>
            <a:chExt cx="1769117" cy="5232055"/>
          </a:xfrm>
        </p:grpSpPr>
        <p:grpSp>
          <p:nvGrpSpPr>
            <p:cNvPr id="45" name="Group 44"/>
            <p:cNvGrpSpPr/>
            <p:nvPr/>
          </p:nvGrpSpPr>
          <p:grpSpPr>
            <a:xfrm>
              <a:off x="7425632" y="-19975"/>
              <a:ext cx="1769117" cy="5232055"/>
              <a:chOff x="7425632" y="-19975"/>
              <a:chExt cx="1769117" cy="5232055"/>
            </a:xfrm>
          </p:grpSpPr>
          <p:sp>
            <p:nvSpPr>
              <p:cNvPr id="47" name="Freeform 46"/>
              <p:cNvSpPr/>
              <p:nvPr/>
            </p:nvSpPr>
            <p:spPr>
              <a:xfrm>
                <a:off x="7874967" y="-19975"/>
                <a:ext cx="1319782" cy="5224535"/>
              </a:xfrm>
              <a:custGeom>
                <a:avLst/>
                <a:gdLst>
                  <a:gd name="connsiteX0" fmla="*/ 0 w 1589682"/>
                  <a:gd name="connsiteY0" fmla="*/ 35526 h 5240086"/>
                  <a:gd name="connsiteX1" fmla="*/ 1012423 w 1589682"/>
                  <a:gd name="connsiteY1" fmla="*/ 1740774 h 5240086"/>
                  <a:gd name="connsiteX2" fmla="*/ 1172279 w 1589682"/>
                  <a:gd name="connsiteY2" fmla="*/ 2708858 h 5240086"/>
                  <a:gd name="connsiteX3" fmla="*/ 1118994 w 1589682"/>
                  <a:gd name="connsiteY3" fmla="*/ 3517075 h 5240086"/>
                  <a:gd name="connsiteX4" fmla="*/ 932495 w 1589682"/>
                  <a:gd name="connsiteY4" fmla="*/ 4263121 h 5240086"/>
                  <a:gd name="connsiteX5" fmla="*/ 710472 w 1589682"/>
                  <a:gd name="connsiteY5" fmla="*/ 4751604 h 5240086"/>
                  <a:gd name="connsiteX6" fmla="*/ 435164 w 1589682"/>
                  <a:gd name="connsiteY6" fmla="*/ 5240086 h 5240086"/>
                  <a:gd name="connsiteX7" fmla="*/ 1589682 w 1589682"/>
                  <a:gd name="connsiteY7" fmla="*/ 5222323 h 5240086"/>
                  <a:gd name="connsiteX8" fmla="*/ 1563039 w 1589682"/>
                  <a:gd name="connsiteY8" fmla="*/ 0 h 5240086"/>
                  <a:gd name="connsiteX9" fmla="*/ 0 w 1589682"/>
                  <a:gd name="connsiteY9" fmla="*/ 35526 h 5240086"/>
                  <a:gd name="connsiteX0" fmla="*/ 0 w 1589682"/>
                  <a:gd name="connsiteY0" fmla="*/ 35526 h 5240086"/>
                  <a:gd name="connsiteX1" fmla="*/ 1012423 w 1589682"/>
                  <a:gd name="connsiteY1" fmla="*/ 1740774 h 5240086"/>
                  <a:gd name="connsiteX2" fmla="*/ 1172279 w 1589682"/>
                  <a:gd name="connsiteY2" fmla="*/ 2708858 h 5240086"/>
                  <a:gd name="connsiteX3" fmla="*/ 1118994 w 1589682"/>
                  <a:gd name="connsiteY3" fmla="*/ 3517075 h 5240086"/>
                  <a:gd name="connsiteX4" fmla="*/ 932495 w 1589682"/>
                  <a:gd name="connsiteY4" fmla="*/ 4263121 h 5240086"/>
                  <a:gd name="connsiteX5" fmla="*/ 435164 w 1589682"/>
                  <a:gd name="connsiteY5" fmla="*/ 5240086 h 5240086"/>
                  <a:gd name="connsiteX6" fmla="*/ 1589682 w 1589682"/>
                  <a:gd name="connsiteY6" fmla="*/ 5222323 h 5240086"/>
                  <a:gd name="connsiteX7" fmla="*/ 1563039 w 1589682"/>
                  <a:gd name="connsiteY7" fmla="*/ 0 h 5240086"/>
                  <a:gd name="connsiteX8" fmla="*/ 0 w 1589682"/>
                  <a:gd name="connsiteY8" fmla="*/ 35526 h 5240086"/>
                  <a:gd name="connsiteX0" fmla="*/ 0 w 1589682"/>
                  <a:gd name="connsiteY0" fmla="*/ 35526 h 5240086"/>
                  <a:gd name="connsiteX1" fmla="*/ 1012423 w 1589682"/>
                  <a:gd name="connsiteY1" fmla="*/ 1740774 h 5240086"/>
                  <a:gd name="connsiteX2" fmla="*/ 1172279 w 1589682"/>
                  <a:gd name="connsiteY2" fmla="*/ 2708858 h 5240086"/>
                  <a:gd name="connsiteX3" fmla="*/ 1118994 w 1589682"/>
                  <a:gd name="connsiteY3" fmla="*/ 3517075 h 5240086"/>
                  <a:gd name="connsiteX4" fmla="*/ 435164 w 1589682"/>
                  <a:gd name="connsiteY4" fmla="*/ 5240086 h 5240086"/>
                  <a:gd name="connsiteX5" fmla="*/ 1589682 w 1589682"/>
                  <a:gd name="connsiteY5" fmla="*/ 5222323 h 5240086"/>
                  <a:gd name="connsiteX6" fmla="*/ 1563039 w 1589682"/>
                  <a:gd name="connsiteY6" fmla="*/ 0 h 5240086"/>
                  <a:gd name="connsiteX7" fmla="*/ 0 w 1589682"/>
                  <a:gd name="connsiteY7" fmla="*/ 35526 h 5240086"/>
                  <a:gd name="connsiteX0" fmla="*/ 0 w 1589682"/>
                  <a:gd name="connsiteY0" fmla="*/ 35526 h 5240086"/>
                  <a:gd name="connsiteX1" fmla="*/ 1012423 w 1589682"/>
                  <a:gd name="connsiteY1" fmla="*/ 1740774 h 5240086"/>
                  <a:gd name="connsiteX2" fmla="*/ 1172279 w 1589682"/>
                  <a:gd name="connsiteY2" fmla="*/ 2708858 h 5240086"/>
                  <a:gd name="connsiteX3" fmla="*/ 1118994 w 1589682"/>
                  <a:gd name="connsiteY3" fmla="*/ 3517075 h 5240086"/>
                  <a:gd name="connsiteX4" fmla="*/ 435164 w 1589682"/>
                  <a:gd name="connsiteY4" fmla="*/ 5240086 h 5240086"/>
                  <a:gd name="connsiteX5" fmla="*/ 1589682 w 1589682"/>
                  <a:gd name="connsiteY5" fmla="*/ 5222323 h 5240086"/>
                  <a:gd name="connsiteX6" fmla="*/ 1563039 w 1589682"/>
                  <a:gd name="connsiteY6" fmla="*/ 0 h 5240086"/>
                  <a:gd name="connsiteX7" fmla="*/ 0 w 1589682"/>
                  <a:gd name="connsiteY7" fmla="*/ 35526 h 5240086"/>
                  <a:gd name="connsiteX0" fmla="*/ 0 w 1589682"/>
                  <a:gd name="connsiteY0" fmla="*/ 35526 h 5240086"/>
                  <a:gd name="connsiteX1" fmla="*/ 1012423 w 1589682"/>
                  <a:gd name="connsiteY1" fmla="*/ 1740774 h 5240086"/>
                  <a:gd name="connsiteX2" fmla="*/ 1172279 w 1589682"/>
                  <a:gd name="connsiteY2" fmla="*/ 2708858 h 5240086"/>
                  <a:gd name="connsiteX3" fmla="*/ 1118994 w 1589682"/>
                  <a:gd name="connsiteY3" fmla="*/ 3517075 h 5240086"/>
                  <a:gd name="connsiteX4" fmla="*/ 435164 w 1589682"/>
                  <a:gd name="connsiteY4" fmla="*/ 5240086 h 5240086"/>
                  <a:gd name="connsiteX5" fmla="*/ 1589682 w 1589682"/>
                  <a:gd name="connsiteY5" fmla="*/ 5222323 h 5240086"/>
                  <a:gd name="connsiteX6" fmla="*/ 1563039 w 1589682"/>
                  <a:gd name="connsiteY6" fmla="*/ 0 h 5240086"/>
                  <a:gd name="connsiteX7" fmla="*/ 0 w 1589682"/>
                  <a:gd name="connsiteY7" fmla="*/ 35526 h 5240086"/>
                  <a:gd name="connsiteX0" fmla="*/ 0 w 1589682"/>
                  <a:gd name="connsiteY0" fmla="*/ 35526 h 5240086"/>
                  <a:gd name="connsiteX1" fmla="*/ 1012423 w 1589682"/>
                  <a:gd name="connsiteY1" fmla="*/ 1740774 h 5240086"/>
                  <a:gd name="connsiteX2" fmla="*/ 1172279 w 1589682"/>
                  <a:gd name="connsiteY2" fmla="*/ 2708858 h 5240086"/>
                  <a:gd name="connsiteX3" fmla="*/ 1118994 w 1589682"/>
                  <a:gd name="connsiteY3" fmla="*/ 3517075 h 5240086"/>
                  <a:gd name="connsiteX4" fmla="*/ 435164 w 1589682"/>
                  <a:gd name="connsiteY4" fmla="*/ 5240086 h 5240086"/>
                  <a:gd name="connsiteX5" fmla="*/ 1589682 w 1589682"/>
                  <a:gd name="connsiteY5" fmla="*/ 5222323 h 5240086"/>
                  <a:gd name="connsiteX6" fmla="*/ 1563039 w 1589682"/>
                  <a:gd name="connsiteY6" fmla="*/ 0 h 5240086"/>
                  <a:gd name="connsiteX7" fmla="*/ 0 w 1589682"/>
                  <a:gd name="connsiteY7" fmla="*/ 35526 h 5240086"/>
                  <a:gd name="connsiteX0" fmla="*/ 0 w 1589682"/>
                  <a:gd name="connsiteY0" fmla="*/ 35526 h 5240086"/>
                  <a:gd name="connsiteX1" fmla="*/ 1012423 w 1589682"/>
                  <a:gd name="connsiteY1" fmla="*/ 1740774 h 5240086"/>
                  <a:gd name="connsiteX2" fmla="*/ 1118994 w 1589682"/>
                  <a:gd name="connsiteY2" fmla="*/ 3517075 h 5240086"/>
                  <a:gd name="connsiteX3" fmla="*/ 435164 w 1589682"/>
                  <a:gd name="connsiteY3" fmla="*/ 5240086 h 5240086"/>
                  <a:gd name="connsiteX4" fmla="*/ 1589682 w 1589682"/>
                  <a:gd name="connsiteY4" fmla="*/ 5222323 h 5240086"/>
                  <a:gd name="connsiteX5" fmla="*/ 1563039 w 1589682"/>
                  <a:gd name="connsiteY5" fmla="*/ 0 h 5240086"/>
                  <a:gd name="connsiteX6" fmla="*/ 0 w 1589682"/>
                  <a:gd name="connsiteY6" fmla="*/ 35526 h 5240086"/>
                  <a:gd name="connsiteX0" fmla="*/ 0 w 1589682"/>
                  <a:gd name="connsiteY0" fmla="*/ 35526 h 5240086"/>
                  <a:gd name="connsiteX1" fmla="*/ 1012423 w 1589682"/>
                  <a:gd name="connsiteY1" fmla="*/ 1740774 h 5240086"/>
                  <a:gd name="connsiteX2" fmla="*/ 1118994 w 1589682"/>
                  <a:gd name="connsiteY2" fmla="*/ 3517075 h 5240086"/>
                  <a:gd name="connsiteX3" fmla="*/ 435164 w 1589682"/>
                  <a:gd name="connsiteY3" fmla="*/ 5240086 h 5240086"/>
                  <a:gd name="connsiteX4" fmla="*/ 1589682 w 1589682"/>
                  <a:gd name="connsiteY4" fmla="*/ 5222323 h 5240086"/>
                  <a:gd name="connsiteX5" fmla="*/ 1563039 w 1589682"/>
                  <a:gd name="connsiteY5" fmla="*/ 0 h 5240086"/>
                  <a:gd name="connsiteX6" fmla="*/ 0 w 1589682"/>
                  <a:gd name="connsiteY6" fmla="*/ 35526 h 5240086"/>
                  <a:gd name="connsiteX0" fmla="*/ 0 w 1589682"/>
                  <a:gd name="connsiteY0" fmla="*/ 19975 h 5224535"/>
                  <a:gd name="connsiteX1" fmla="*/ 1012423 w 1589682"/>
                  <a:gd name="connsiteY1" fmla="*/ 1725223 h 5224535"/>
                  <a:gd name="connsiteX2" fmla="*/ 1118994 w 1589682"/>
                  <a:gd name="connsiteY2" fmla="*/ 3501524 h 5224535"/>
                  <a:gd name="connsiteX3" fmla="*/ 435164 w 1589682"/>
                  <a:gd name="connsiteY3" fmla="*/ 5224535 h 5224535"/>
                  <a:gd name="connsiteX4" fmla="*/ 1589682 w 1589682"/>
                  <a:gd name="connsiteY4" fmla="*/ 5206772 h 5224535"/>
                  <a:gd name="connsiteX5" fmla="*/ 1563039 w 1589682"/>
                  <a:gd name="connsiteY5" fmla="*/ 0 h 5224535"/>
                  <a:gd name="connsiteX6" fmla="*/ 0 w 1589682"/>
                  <a:gd name="connsiteY6" fmla="*/ 19975 h 5224535"/>
                  <a:gd name="connsiteX0" fmla="*/ 0 w 1553082"/>
                  <a:gd name="connsiteY0" fmla="*/ 19975 h 5224535"/>
                  <a:gd name="connsiteX1" fmla="*/ 975823 w 1553082"/>
                  <a:gd name="connsiteY1" fmla="*/ 1725223 h 5224535"/>
                  <a:gd name="connsiteX2" fmla="*/ 1082394 w 1553082"/>
                  <a:gd name="connsiteY2" fmla="*/ 3501524 h 5224535"/>
                  <a:gd name="connsiteX3" fmla="*/ 398564 w 1553082"/>
                  <a:gd name="connsiteY3" fmla="*/ 5224535 h 5224535"/>
                  <a:gd name="connsiteX4" fmla="*/ 1553082 w 1553082"/>
                  <a:gd name="connsiteY4" fmla="*/ 5206772 h 5224535"/>
                  <a:gd name="connsiteX5" fmla="*/ 1526439 w 1553082"/>
                  <a:gd name="connsiteY5" fmla="*/ 0 h 5224535"/>
                  <a:gd name="connsiteX6" fmla="*/ 0 w 1553082"/>
                  <a:gd name="connsiteY6" fmla="*/ 19975 h 5224535"/>
                  <a:gd name="connsiteX0" fmla="*/ 0 w 1553082"/>
                  <a:gd name="connsiteY0" fmla="*/ 19975 h 5224535"/>
                  <a:gd name="connsiteX1" fmla="*/ 975823 w 1553082"/>
                  <a:gd name="connsiteY1" fmla="*/ 1725223 h 5224535"/>
                  <a:gd name="connsiteX2" fmla="*/ 1082394 w 1553082"/>
                  <a:gd name="connsiteY2" fmla="*/ 3501524 h 5224535"/>
                  <a:gd name="connsiteX3" fmla="*/ 398564 w 1553082"/>
                  <a:gd name="connsiteY3" fmla="*/ 5224535 h 5224535"/>
                  <a:gd name="connsiteX4" fmla="*/ 1553082 w 1553082"/>
                  <a:gd name="connsiteY4" fmla="*/ 5206772 h 5224535"/>
                  <a:gd name="connsiteX5" fmla="*/ 1526439 w 1553082"/>
                  <a:gd name="connsiteY5" fmla="*/ 0 h 5224535"/>
                  <a:gd name="connsiteX6" fmla="*/ 0 w 1553082"/>
                  <a:gd name="connsiteY6" fmla="*/ 19975 h 5224535"/>
                  <a:gd name="connsiteX0" fmla="*/ 0 w 1553082"/>
                  <a:gd name="connsiteY0" fmla="*/ 19975 h 5224535"/>
                  <a:gd name="connsiteX1" fmla="*/ 975823 w 1553082"/>
                  <a:gd name="connsiteY1" fmla="*/ 1725223 h 5224535"/>
                  <a:gd name="connsiteX2" fmla="*/ 1082394 w 1553082"/>
                  <a:gd name="connsiteY2" fmla="*/ 3501524 h 5224535"/>
                  <a:gd name="connsiteX3" fmla="*/ 398564 w 1553082"/>
                  <a:gd name="connsiteY3" fmla="*/ 5224535 h 5224535"/>
                  <a:gd name="connsiteX4" fmla="*/ 1553082 w 1553082"/>
                  <a:gd name="connsiteY4" fmla="*/ 5206772 h 5224535"/>
                  <a:gd name="connsiteX5" fmla="*/ 1526439 w 1553082"/>
                  <a:gd name="connsiteY5" fmla="*/ 0 h 5224535"/>
                  <a:gd name="connsiteX6" fmla="*/ 0 w 1553082"/>
                  <a:gd name="connsiteY6" fmla="*/ 19975 h 5224535"/>
                  <a:gd name="connsiteX0" fmla="*/ 3602 w 1556684"/>
                  <a:gd name="connsiteY0" fmla="*/ 19975 h 5224535"/>
                  <a:gd name="connsiteX1" fmla="*/ 1085996 w 1556684"/>
                  <a:gd name="connsiteY1" fmla="*/ 3501524 h 5224535"/>
                  <a:gd name="connsiteX2" fmla="*/ 402166 w 1556684"/>
                  <a:gd name="connsiteY2" fmla="*/ 5224535 h 5224535"/>
                  <a:gd name="connsiteX3" fmla="*/ 1556684 w 1556684"/>
                  <a:gd name="connsiteY3" fmla="*/ 5206772 h 5224535"/>
                  <a:gd name="connsiteX4" fmla="*/ 1530041 w 1556684"/>
                  <a:gd name="connsiteY4" fmla="*/ 0 h 5224535"/>
                  <a:gd name="connsiteX5" fmla="*/ 3602 w 1556684"/>
                  <a:gd name="connsiteY5" fmla="*/ 19975 h 5224535"/>
                  <a:gd name="connsiteX0" fmla="*/ 0 w 1553082"/>
                  <a:gd name="connsiteY0" fmla="*/ 19975 h 5224535"/>
                  <a:gd name="connsiteX1" fmla="*/ 1082394 w 1553082"/>
                  <a:gd name="connsiteY1" fmla="*/ 3501524 h 5224535"/>
                  <a:gd name="connsiteX2" fmla="*/ 398564 w 1553082"/>
                  <a:gd name="connsiteY2" fmla="*/ 5224535 h 5224535"/>
                  <a:gd name="connsiteX3" fmla="*/ 1553082 w 1553082"/>
                  <a:gd name="connsiteY3" fmla="*/ 5206772 h 5224535"/>
                  <a:gd name="connsiteX4" fmla="*/ 1526439 w 1553082"/>
                  <a:gd name="connsiteY4" fmla="*/ 0 h 5224535"/>
                  <a:gd name="connsiteX5" fmla="*/ 0 w 1553082"/>
                  <a:gd name="connsiteY5" fmla="*/ 19975 h 5224535"/>
                  <a:gd name="connsiteX0" fmla="*/ 0 w 1553082"/>
                  <a:gd name="connsiteY0" fmla="*/ 19975 h 5224535"/>
                  <a:gd name="connsiteX1" fmla="*/ 1082394 w 1553082"/>
                  <a:gd name="connsiteY1" fmla="*/ 3501524 h 5224535"/>
                  <a:gd name="connsiteX2" fmla="*/ 398564 w 1553082"/>
                  <a:gd name="connsiteY2" fmla="*/ 5224535 h 5224535"/>
                  <a:gd name="connsiteX3" fmla="*/ 1553082 w 1553082"/>
                  <a:gd name="connsiteY3" fmla="*/ 5206772 h 5224535"/>
                  <a:gd name="connsiteX4" fmla="*/ 1526439 w 1553082"/>
                  <a:gd name="connsiteY4" fmla="*/ 0 h 5224535"/>
                  <a:gd name="connsiteX5" fmla="*/ 0 w 1553082"/>
                  <a:gd name="connsiteY5" fmla="*/ 19975 h 5224535"/>
                  <a:gd name="connsiteX0" fmla="*/ 0 w 1553082"/>
                  <a:gd name="connsiteY0" fmla="*/ 19975 h 5224535"/>
                  <a:gd name="connsiteX1" fmla="*/ 1082394 w 1553082"/>
                  <a:gd name="connsiteY1" fmla="*/ 3501524 h 5224535"/>
                  <a:gd name="connsiteX2" fmla="*/ 398564 w 1553082"/>
                  <a:gd name="connsiteY2" fmla="*/ 5224535 h 5224535"/>
                  <a:gd name="connsiteX3" fmla="*/ 1553082 w 1553082"/>
                  <a:gd name="connsiteY3" fmla="*/ 5206772 h 5224535"/>
                  <a:gd name="connsiteX4" fmla="*/ 1526439 w 1553082"/>
                  <a:gd name="connsiteY4" fmla="*/ 0 h 5224535"/>
                  <a:gd name="connsiteX5" fmla="*/ 0 w 1553082"/>
                  <a:gd name="connsiteY5" fmla="*/ 19975 h 52245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53082" h="5224535">
                    <a:moveTo>
                      <a:pt x="0" y="19975"/>
                    </a:moveTo>
                    <a:cubicBezTo>
                      <a:pt x="1206991" y="1780256"/>
                      <a:pt x="1113567" y="2774055"/>
                      <a:pt x="1082394" y="3501524"/>
                    </a:cubicBezTo>
                    <a:cubicBezTo>
                      <a:pt x="1051221" y="4228993"/>
                      <a:pt x="619016" y="4940327"/>
                      <a:pt x="398564" y="5224535"/>
                    </a:cubicBezTo>
                    <a:lnTo>
                      <a:pt x="1553082" y="5206772"/>
                    </a:lnTo>
                    <a:lnTo>
                      <a:pt x="1526439" y="0"/>
                    </a:lnTo>
                    <a:lnTo>
                      <a:pt x="0" y="19975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2275">
                      <a:alpha val="73000"/>
                    </a:srgbClr>
                  </a:gs>
                  <a:gs pos="66000">
                    <a:srgbClr val="1978AC">
                      <a:alpha val="87000"/>
                    </a:srgbClr>
                  </a:gs>
                  <a:gs pos="51000">
                    <a:srgbClr val="186B99">
                      <a:alpha val="19000"/>
                    </a:srgbClr>
                  </a:gs>
                  <a:gs pos="99000">
                    <a:srgbClr val="1B4786"/>
                  </a:gs>
                  <a:gs pos="87000">
                    <a:srgbClr val="0A0E44"/>
                  </a:gs>
                  <a:gs pos="21000">
                    <a:srgbClr val="2B71C3">
                      <a:alpha val="73000"/>
                    </a:srgbClr>
                  </a:gs>
                </a:gsLst>
                <a:lin ang="4380000" scaled="0"/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48" name="Picture 47" descr="Arc_Blue-01.png"/>
              <p:cNvPicPr>
                <a:picLocks/>
              </p:cNvPicPr>
              <p:nvPr/>
            </p:nvPicPr>
            <p:blipFill>
              <a:blip r:embed="rId2">
                <a:alphaModFix/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91000"/>
                        </a14:imgEffect>
                        <a14:imgEffect>
                          <a14:brightnessContrast bright="-3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425632" y="0"/>
                <a:ext cx="1528293" cy="5212080"/>
              </a:xfrm>
              <a:prstGeom prst="rect">
                <a:avLst/>
              </a:prstGeom>
            </p:spPr>
          </p:pic>
          <p:sp>
            <p:nvSpPr>
              <p:cNvPr id="49" name="Rectangle 48"/>
              <p:cNvSpPr/>
              <p:nvPr/>
            </p:nvSpPr>
            <p:spPr>
              <a:xfrm>
                <a:off x="7826835" y="645522"/>
                <a:ext cx="1350884" cy="1201452"/>
              </a:xfrm>
              <a:prstGeom prst="rect">
                <a:avLst/>
              </a:prstGeom>
              <a:gradFill flip="none" rotWithShape="1">
                <a:gsLst>
                  <a:gs pos="4000">
                    <a:schemeClr val="bg1">
                      <a:alpha val="0"/>
                    </a:schemeClr>
                  </a:gs>
                  <a:gs pos="99000">
                    <a:schemeClr val="bg1">
                      <a:alpha val="0"/>
                    </a:schemeClr>
                  </a:gs>
                  <a:gs pos="56000">
                    <a:schemeClr val="bg1">
                      <a:alpha val="78000"/>
                    </a:schemeClr>
                  </a:gs>
                </a:gsLst>
                <a:lin ang="5400000" scaled="0"/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Rectangle 45"/>
            <p:cNvSpPr/>
            <p:nvPr/>
          </p:nvSpPr>
          <p:spPr>
            <a:xfrm>
              <a:off x="7942354" y="902609"/>
              <a:ext cx="1211808" cy="676248"/>
            </a:xfrm>
            <a:prstGeom prst="rect">
              <a:avLst/>
            </a:prstGeom>
            <a:gradFill flip="none" rotWithShape="1">
              <a:gsLst>
                <a:gs pos="4000">
                  <a:schemeClr val="bg1">
                    <a:alpha val="0"/>
                  </a:schemeClr>
                </a:gs>
                <a:gs pos="99000">
                  <a:schemeClr val="bg1">
                    <a:alpha val="0"/>
                  </a:schemeClr>
                </a:gs>
                <a:gs pos="56000">
                  <a:schemeClr val="bg1">
                    <a:alpha val="78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72430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 flipV="1">
            <a:off x="0" y="4394689"/>
            <a:ext cx="8480786" cy="75795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7939515" cy="657230"/>
          </a:xfrm>
          <a:prstGeom prst="rect">
            <a:avLst/>
          </a:prstGeom>
          <a:gradFill>
            <a:gsLst>
              <a:gs pos="100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7179154" y="-35526"/>
            <a:ext cx="1993043" cy="5240086"/>
            <a:chOff x="7198692" y="-35526"/>
            <a:chExt cx="1993043" cy="5240086"/>
          </a:xfrm>
        </p:grpSpPr>
        <p:sp>
          <p:nvSpPr>
            <p:cNvPr id="11" name="Freeform 10"/>
            <p:cNvSpPr/>
            <p:nvPr/>
          </p:nvSpPr>
          <p:spPr>
            <a:xfrm>
              <a:off x="7602053" y="-35526"/>
              <a:ext cx="1589682" cy="5240086"/>
            </a:xfrm>
            <a:custGeom>
              <a:avLst/>
              <a:gdLst>
                <a:gd name="connsiteX0" fmla="*/ 0 w 1589682"/>
                <a:gd name="connsiteY0" fmla="*/ 35526 h 5240086"/>
                <a:gd name="connsiteX1" fmla="*/ 1012423 w 1589682"/>
                <a:gd name="connsiteY1" fmla="*/ 1740774 h 5240086"/>
                <a:gd name="connsiteX2" fmla="*/ 1172279 w 1589682"/>
                <a:gd name="connsiteY2" fmla="*/ 2708858 h 5240086"/>
                <a:gd name="connsiteX3" fmla="*/ 1118994 w 1589682"/>
                <a:gd name="connsiteY3" fmla="*/ 3517075 h 5240086"/>
                <a:gd name="connsiteX4" fmla="*/ 932495 w 1589682"/>
                <a:gd name="connsiteY4" fmla="*/ 4263121 h 5240086"/>
                <a:gd name="connsiteX5" fmla="*/ 710472 w 1589682"/>
                <a:gd name="connsiteY5" fmla="*/ 4751604 h 5240086"/>
                <a:gd name="connsiteX6" fmla="*/ 435164 w 1589682"/>
                <a:gd name="connsiteY6" fmla="*/ 5240086 h 5240086"/>
                <a:gd name="connsiteX7" fmla="*/ 1589682 w 1589682"/>
                <a:gd name="connsiteY7" fmla="*/ 5222323 h 5240086"/>
                <a:gd name="connsiteX8" fmla="*/ 1563039 w 1589682"/>
                <a:gd name="connsiteY8" fmla="*/ 0 h 5240086"/>
                <a:gd name="connsiteX9" fmla="*/ 0 w 1589682"/>
                <a:gd name="connsiteY9" fmla="*/ 35526 h 5240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89682" h="5240086">
                  <a:moveTo>
                    <a:pt x="0" y="35526"/>
                  </a:moveTo>
                  <a:lnTo>
                    <a:pt x="1012423" y="1740774"/>
                  </a:lnTo>
                  <a:lnTo>
                    <a:pt x="1172279" y="2708858"/>
                  </a:lnTo>
                  <a:lnTo>
                    <a:pt x="1118994" y="3517075"/>
                  </a:lnTo>
                  <a:lnTo>
                    <a:pt x="932495" y="4263121"/>
                  </a:lnTo>
                  <a:lnTo>
                    <a:pt x="710472" y="4751604"/>
                  </a:lnTo>
                  <a:lnTo>
                    <a:pt x="435164" y="5240086"/>
                  </a:lnTo>
                  <a:lnTo>
                    <a:pt x="1589682" y="5222323"/>
                  </a:lnTo>
                  <a:lnTo>
                    <a:pt x="1563039" y="0"/>
                  </a:lnTo>
                  <a:lnTo>
                    <a:pt x="0" y="3552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2275">
                    <a:alpha val="73000"/>
                  </a:srgbClr>
                </a:gs>
                <a:gs pos="66000">
                  <a:srgbClr val="1978AC">
                    <a:alpha val="87000"/>
                  </a:srgbClr>
                </a:gs>
                <a:gs pos="51000">
                  <a:srgbClr val="186B99">
                    <a:alpha val="19000"/>
                  </a:srgbClr>
                </a:gs>
                <a:gs pos="99000">
                  <a:srgbClr val="1B4786"/>
                </a:gs>
                <a:gs pos="87000">
                  <a:srgbClr val="0A0E44"/>
                </a:gs>
                <a:gs pos="21000">
                  <a:srgbClr val="2B71C3">
                    <a:alpha val="73000"/>
                  </a:srgbClr>
                </a:gs>
              </a:gsLst>
              <a:lin ang="438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11" descr="Arc_Blue-01.png"/>
            <p:cNvPicPr>
              <a:picLocks noChangeAspect="1"/>
            </p:cNvPicPr>
            <p:nvPr/>
          </p:nvPicPr>
          <p:blipFill>
            <a:blip r:embed="rId2">
              <a:alphaModFix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91000"/>
                      </a14:imgEffect>
                      <a14:imgEffect>
                        <a14:brightnessContrast bright="-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98692" y="0"/>
              <a:ext cx="1696641" cy="5143500"/>
            </a:xfrm>
            <a:prstGeom prst="rect">
              <a:avLst/>
            </a:prstGeom>
          </p:spPr>
        </p:pic>
        <p:sp>
          <p:nvSpPr>
            <p:cNvPr id="13" name="Rectangle 12"/>
            <p:cNvSpPr/>
            <p:nvPr/>
          </p:nvSpPr>
          <p:spPr>
            <a:xfrm>
              <a:off x="7451187" y="202084"/>
              <a:ext cx="1740548" cy="1644890"/>
            </a:xfrm>
            <a:prstGeom prst="rect">
              <a:avLst/>
            </a:prstGeom>
            <a:gradFill flip="none" rotWithShape="1">
              <a:gsLst>
                <a:gs pos="4000">
                  <a:schemeClr val="bg1">
                    <a:alpha val="0"/>
                  </a:schemeClr>
                </a:gs>
                <a:gs pos="99000">
                  <a:schemeClr val="bg1">
                    <a:alpha val="0"/>
                  </a:schemeClr>
                </a:gs>
                <a:gs pos="56000">
                  <a:schemeClr val="bg1">
                    <a:alpha val="78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34153" y="1846974"/>
            <a:ext cx="7312149" cy="1403091"/>
          </a:xfrm>
        </p:spPr>
        <p:txBody>
          <a:bodyPr anchor="b" anchorCtr="0"/>
          <a:lstStyle>
            <a:lvl1pPr algn="l">
              <a:lnSpc>
                <a:spcPct val="90000"/>
              </a:lnSpc>
              <a:defRPr lang="en-US" sz="3600" b="0" baseline="0" dirty="0">
                <a:solidFill>
                  <a:srgbClr val="102269"/>
                </a:solidFill>
              </a:defRPr>
            </a:lvl1pPr>
          </a:lstStyle>
          <a:p>
            <a:r>
              <a:rPr lang="en-US" dirty="0" smtClean="0"/>
              <a:t>Section Divider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34153" y="3358678"/>
            <a:ext cx="7312149" cy="1161335"/>
          </a:xfrm>
        </p:spPr>
        <p:txBody>
          <a:bodyPr tIns="0" anchor="t" anchorCtr="0"/>
          <a:lstStyle>
            <a:lvl1pPr marL="0" indent="0">
              <a:buNone/>
              <a:defRPr sz="2200">
                <a:solidFill>
                  <a:srgbClr val="40404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Subtitle Here</a:t>
            </a:r>
          </a:p>
        </p:txBody>
      </p:sp>
    </p:spTree>
    <p:extLst>
      <p:ext uri="{BB962C8B-B14F-4D97-AF65-F5344CB8AC3E}">
        <p14:creationId xmlns:p14="http://schemas.microsoft.com/office/powerpoint/2010/main" val="3460649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 flipH="1">
            <a:off x="11592" y="4850606"/>
            <a:ext cx="9132407" cy="299357"/>
          </a:xfrm>
          <a:prstGeom prst="rect">
            <a:avLst/>
          </a:prstGeom>
          <a:gradFill>
            <a:gsLst>
              <a:gs pos="100000">
                <a:srgbClr val="161E69"/>
              </a:gs>
              <a:gs pos="41000">
                <a:srgbClr val="17639C"/>
              </a:gs>
            </a:gsLst>
            <a:lin ang="162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559800" cy="952499"/>
          </a:xfrm>
          <a:prstGeom prst="rect">
            <a:avLst/>
          </a:prstGeom>
        </p:spPr>
        <p:txBody>
          <a:bodyPr vert="horz" lIns="0" tIns="182880" rIns="91440" bIns="18288" rtlCol="0" anchor="t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63623"/>
            <a:ext cx="8559800" cy="3725634"/>
          </a:xfrm>
          <a:prstGeom prst="rect">
            <a:avLst/>
          </a:prstGeom>
        </p:spPr>
        <p:txBody>
          <a:bodyPr vert="horz" lIns="0" tIns="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114117" y="4847003"/>
            <a:ext cx="1662758" cy="323218"/>
          </a:xfrm>
          <a:prstGeom prst="rect">
            <a:avLst/>
          </a:prstGeom>
          <a:noFill/>
          <a:effectLst>
            <a:outerShdw blurRad="25400" dist="12700" dir="5400000" algn="t" rotWithShape="0">
              <a:prstClr val="black">
                <a:alpha val="9000"/>
              </a:prstClr>
            </a:outerShdw>
          </a:effectLst>
        </p:spPr>
        <p:txBody>
          <a:bodyPr wrap="square" lIns="0" tIns="0" rIns="91440" bIns="0" rtlCol="0" anchor="ctr" anchorCtr="0">
            <a:noAutofit/>
          </a:bodyPr>
          <a:lstStyle/>
          <a:p>
            <a:pPr algn="l"/>
            <a:r>
              <a:rPr lang="en-US" sz="1000" b="0" kern="1000" spc="80" dirty="0" err="1" smtClean="0">
                <a:solidFill>
                  <a:schemeClr val="bg1">
                    <a:alpha val="82000"/>
                  </a:schemeClr>
                </a:solidFill>
              </a:rPr>
              <a:t>www.mef.net</a:t>
            </a:r>
            <a:endParaRPr lang="en-US" sz="1000" b="0" kern="1000" spc="80" dirty="0">
              <a:solidFill>
                <a:schemeClr val="bg1">
                  <a:alpha val="82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flipH="1">
            <a:off x="1035" y="4860306"/>
            <a:ext cx="338044" cy="289657"/>
          </a:xfrm>
          <a:prstGeom prst="rect">
            <a:avLst/>
          </a:prstGeom>
          <a:solidFill>
            <a:srgbClr val="161E69">
              <a:alpha val="85000"/>
            </a:srgbClr>
          </a:solidFill>
          <a:ln>
            <a:noFill/>
          </a:ln>
        </p:spPr>
        <p:txBody>
          <a:bodyPr vert="horz" lIns="0" tIns="0" rIns="0" bIns="9144" rtlCol="0" anchor="ctr"/>
          <a:lstStyle>
            <a:lvl1pPr algn="ctr">
              <a:defRPr sz="1050">
                <a:solidFill>
                  <a:schemeClr val="bg1"/>
                </a:solidFill>
              </a:defRPr>
            </a:lvl1pPr>
          </a:lstStyle>
          <a:p>
            <a:fld id="{6B71981B-747E-FC42-A9CB-4FBC300A353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8" name="Picture 17" descr="MEFlogo_white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222" y="4941905"/>
            <a:ext cx="396240" cy="134112"/>
          </a:xfrm>
          <a:prstGeom prst="rect">
            <a:avLst/>
          </a:prstGeom>
        </p:spPr>
      </p:pic>
      <p:cxnSp>
        <p:nvCxnSpPr>
          <p:cNvPr id="20" name="Straight Connector 19"/>
          <p:cNvCxnSpPr/>
          <p:nvPr userDrawn="1"/>
        </p:nvCxnSpPr>
        <p:spPr>
          <a:xfrm>
            <a:off x="993720" y="4908765"/>
            <a:ext cx="0" cy="201168"/>
          </a:xfrm>
          <a:prstGeom prst="line">
            <a:avLst/>
          </a:prstGeom>
          <a:ln w="6350">
            <a:solidFill>
              <a:schemeClr val="bg1">
                <a:alpha val="33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4826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8" r:id="rId3"/>
    <p:sldLayoutId id="2147483650" r:id="rId4"/>
    <p:sldLayoutId id="2147483656" r:id="rId5"/>
    <p:sldLayoutId id="2147483659" r:id="rId6"/>
    <p:sldLayoutId id="2147483660" r:id="rId7"/>
    <p:sldLayoutId id="2147483661" r:id="rId8"/>
    <p:sldLayoutId id="2147483651" r:id="rId9"/>
    <p:sldLayoutId id="2147483653" r:id="rId10"/>
    <p:sldLayoutId id="2147483654" r:id="rId11"/>
    <p:sldLayoutId id="2147483655" r:id="rId12"/>
  </p:sldLayoutIdLst>
  <p:hf hdr="0" ft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rgbClr val="151C67"/>
          </a:solidFill>
          <a:latin typeface="+mj-lt"/>
          <a:ea typeface="+mj-ea"/>
          <a:cs typeface="+mj-cs"/>
        </a:defRPr>
      </a:lvl1pPr>
    </p:titleStyle>
    <p:bodyStyle>
      <a:lvl1pPr marL="227013" indent="-227013" algn="l" defTabSz="457200" rtl="0" eaLnBrk="1" latinLnBrk="0" hangingPunct="1">
        <a:lnSpc>
          <a:spcPct val="95000"/>
        </a:lnSpc>
        <a:spcBef>
          <a:spcPts val="0"/>
        </a:spcBef>
        <a:spcAft>
          <a:spcPts val="500"/>
        </a:spcAft>
        <a:buClr>
          <a:srgbClr val="2B3589"/>
        </a:buClr>
        <a:buSzPct val="80000"/>
        <a:buFont typeface="Arial"/>
        <a:buChar char="•"/>
        <a:defRPr sz="2500" kern="1200">
          <a:solidFill>
            <a:srgbClr val="404040"/>
          </a:solidFill>
          <a:latin typeface="+mn-lt"/>
          <a:ea typeface="+mn-ea"/>
          <a:cs typeface="+mn-cs"/>
        </a:defRPr>
      </a:lvl1pPr>
      <a:lvl2pPr marL="454025" indent="-227013" algn="l" defTabSz="457200" rtl="0" eaLnBrk="1" latinLnBrk="0" hangingPunct="1">
        <a:lnSpc>
          <a:spcPct val="95000"/>
        </a:lnSpc>
        <a:spcBef>
          <a:spcPts val="0"/>
        </a:spcBef>
        <a:spcAft>
          <a:spcPts val="400"/>
        </a:spcAft>
        <a:buSzPct val="80000"/>
        <a:buFont typeface="Arial"/>
        <a:buChar char="–"/>
        <a:defRPr sz="2300" kern="1200">
          <a:solidFill>
            <a:srgbClr val="404040"/>
          </a:solidFill>
          <a:latin typeface="+mn-lt"/>
          <a:ea typeface="+mn-ea"/>
          <a:cs typeface="+mn-cs"/>
        </a:defRPr>
      </a:lvl2pPr>
      <a:lvl3pPr marL="625475" indent="-171450" algn="l" defTabSz="457200" rtl="0" eaLnBrk="1" latinLnBrk="0" hangingPunct="1">
        <a:lnSpc>
          <a:spcPct val="95000"/>
        </a:lnSpc>
        <a:spcBef>
          <a:spcPts val="0"/>
        </a:spcBef>
        <a:spcAft>
          <a:spcPts val="400"/>
        </a:spcAft>
        <a:buClr>
          <a:srgbClr val="2B3589"/>
        </a:buClr>
        <a:buSzPct val="80000"/>
        <a:buFont typeface="Arial"/>
        <a:buChar char="•"/>
        <a:tabLst/>
        <a:defRPr sz="2000" kern="1200">
          <a:solidFill>
            <a:srgbClr val="404040"/>
          </a:solidFill>
          <a:latin typeface="+mn-lt"/>
          <a:ea typeface="+mn-ea"/>
          <a:cs typeface="+mn-cs"/>
        </a:defRPr>
      </a:lvl3pPr>
      <a:lvl4pPr marL="798513" indent="-161925" algn="l" defTabSz="457200" rtl="0" eaLnBrk="1" latinLnBrk="0" hangingPunct="1">
        <a:lnSpc>
          <a:spcPct val="95000"/>
        </a:lnSpc>
        <a:spcBef>
          <a:spcPts val="0"/>
        </a:spcBef>
        <a:spcAft>
          <a:spcPts val="400"/>
        </a:spcAft>
        <a:buSzPct val="80000"/>
        <a:buFont typeface="Arial"/>
        <a:buChar char="–"/>
        <a:defRPr sz="1800" kern="1200">
          <a:solidFill>
            <a:srgbClr val="404040"/>
          </a:solidFill>
          <a:latin typeface="+mn-lt"/>
          <a:ea typeface="+mn-ea"/>
          <a:cs typeface="+mn-cs"/>
        </a:defRPr>
      </a:lvl4pPr>
      <a:lvl5pPr marL="915988" indent="-117475" algn="l" defTabSz="457200" rtl="0" eaLnBrk="1" latinLnBrk="0" hangingPunct="1">
        <a:lnSpc>
          <a:spcPct val="95000"/>
        </a:lnSpc>
        <a:spcBef>
          <a:spcPts val="0"/>
        </a:spcBef>
        <a:spcAft>
          <a:spcPts val="400"/>
        </a:spcAft>
        <a:buClr>
          <a:srgbClr val="2B3589"/>
        </a:buClr>
        <a:buSzPct val="80000"/>
        <a:buFont typeface="Arial"/>
        <a:buChar char="•"/>
        <a:defRPr sz="15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2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200155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75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162525CB-FD05-42E7-AF3C-6824CFFD13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2" y="4767275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2" y="4767275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9F059378-1B34-4406-BD8B-D898ACC83F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307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5.jpe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8.gif"/><Relationship Id="rId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152" y="1846975"/>
            <a:ext cx="7647847" cy="1086726"/>
          </a:xfrm>
        </p:spPr>
        <p:txBody>
          <a:bodyPr/>
          <a:lstStyle/>
          <a:p>
            <a:r>
              <a:rPr lang="en-US" smtClean="0"/>
              <a:t>MEF Modeling Activities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Way forward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98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>
            <a:grpSpLocks noChangeAspect="1"/>
          </p:cNvGrpSpPr>
          <p:nvPr/>
        </p:nvGrpSpPr>
        <p:grpSpPr>
          <a:xfrm>
            <a:off x="2225188" y="661386"/>
            <a:ext cx="5427128" cy="4170345"/>
            <a:chOff x="1531569" y="1042221"/>
            <a:chExt cx="7079032" cy="5439711"/>
          </a:xfrm>
        </p:grpSpPr>
        <p:pic>
          <p:nvPicPr>
            <p:cNvPr id="36" name="Picture 35" descr="LSO_fig5Parts-01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279680" y="1727364"/>
              <a:ext cx="4360363" cy="4360359"/>
            </a:xfrm>
            <a:prstGeom prst="rect">
              <a:avLst/>
            </a:prstGeom>
          </p:spPr>
        </p:pic>
        <p:pic>
          <p:nvPicPr>
            <p:cNvPr id="37" name="Picture 36" descr="LSO_fig5Parts-02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181600" y="5334000"/>
              <a:ext cx="781574" cy="733582"/>
            </a:xfrm>
            <a:prstGeom prst="rect">
              <a:avLst/>
            </a:prstGeom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</p:pic>
        <p:pic>
          <p:nvPicPr>
            <p:cNvPr id="38" name="Picture 37" descr="LSO_fig5Parts-03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020455" y="5347962"/>
              <a:ext cx="781574" cy="733582"/>
            </a:xfrm>
            <a:prstGeom prst="rect">
              <a:avLst/>
            </a:prstGeom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</p:pic>
        <p:pic>
          <p:nvPicPr>
            <p:cNvPr id="39" name="Picture 38" descr="LSO_fig5Parts-04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991733" y="3767356"/>
              <a:ext cx="781574" cy="733582"/>
            </a:xfrm>
            <a:prstGeom prst="rect">
              <a:avLst/>
            </a:prstGeom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</p:pic>
        <p:pic>
          <p:nvPicPr>
            <p:cNvPr id="40" name="Picture 39" descr="LSO_fig5Parts-05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105479" y="1502832"/>
              <a:ext cx="781574" cy="733582"/>
            </a:xfrm>
            <a:prstGeom prst="rect">
              <a:avLst/>
            </a:prstGeom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</p:pic>
        <p:pic>
          <p:nvPicPr>
            <p:cNvPr id="41" name="Picture 40" descr="LSO_fig5Parts-06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496189" y="2222432"/>
              <a:ext cx="781574" cy="733582"/>
            </a:xfrm>
            <a:prstGeom prst="rect">
              <a:avLst/>
            </a:prstGeom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</p:pic>
        <p:pic>
          <p:nvPicPr>
            <p:cNvPr id="42" name="Picture 41" descr="LSO_fig5Parts-07.pn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177278" y="2212148"/>
              <a:ext cx="781574" cy="733582"/>
            </a:xfrm>
            <a:prstGeom prst="rect">
              <a:avLst/>
            </a:prstGeom>
            <a:effectLst>
              <a:outerShdw blurRad="63500" dist="50800" dir="2700000">
                <a:srgbClr val="000000">
                  <a:alpha val="28000"/>
                </a:srgbClr>
              </a:outerShdw>
            </a:effectLst>
          </p:spPr>
        </p:pic>
        <p:pic>
          <p:nvPicPr>
            <p:cNvPr id="43" name="Picture 42" descr="LSO_fig5Parts-08.png"/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172200" y="3782151"/>
              <a:ext cx="781574" cy="733582"/>
            </a:xfrm>
            <a:prstGeom prst="rect">
              <a:avLst/>
            </a:prstGeom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</p:pic>
        <p:pic>
          <p:nvPicPr>
            <p:cNvPr id="44" name="Picture 43" descr="LSO_fig5Parts-09.png"/>
            <p:cNvPicPr>
              <a:picLocks noChangeAspect="1"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5835778" y="2222432"/>
              <a:ext cx="781574" cy="733582"/>
            </a:xfrm>
            <a:prstGeom prst="rect">
              <a:avLst/>
            </a:prstGeom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</p:pic>
        <p:sp>
          <p:nvSpPr>
            <p:cNvPr id="45" name="TextBox 44"/>
            <p:cNvSpPr txBox="1"/>
            <p:nvPr/>
          </p:nvSpPr>
          <p:spPr>
            <a:xfrm>
              <a:off x="6617353" y="3014289"/>
              <a:ext cx="1993248" cy="38790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/>
              <a:r>
                <a:rPr lang="en-US" sz="1050" b="1" dirty="0" smtClean="0">
                  <a:solidFill>
                    <a:prstClr val="black"/>
                  </a:solidFill>
                </a:rPr>
                <a:t>MEF Service Definitions</a:t>
              </a:r>
            </a:p>
            <a:p>
              <a:pPr algn="ctr"/>
              <a:r>
                <a:rPr lang="en-US" sz="1050" b="1" dirty="0" smtClean="0">
                  <a:solidFill>
                    <a:prstClr val="black"/>
                  </a:solidFill>
                </a:rPr>
                <a:t>(including virtualization)</a:t>
              </a:r>
              <a:endParaRPr lang="en-US" sz="1050" b="1" dirty="0">
                <a:solidFill>
                  <a:prstClr val="black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307659" y="1761078"/>
              <a:ext cx="1828656" cy="39527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>
                <a:lnSpc>
                  <a:spcPct val="88000"/>
                </a:lnSpc>
              </a:pPr>
              <a:r>
                <a:rPr lang="en-US" sz="1050" b="1" dirty="0" smtClean="0">
                  <a:solidFill>
                    <a:prstClr val="black"/>
                  </a:solidFill>
                </a:rPr>
                <a:t>Common Information Models</a:t>
              </a:r>
              <a:endParaRPr lang="en-US" sz="1050" b="1" dirty="0">
                <a:solidFill>
                  <a:prstClr val="black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513157" y="1042221"/>
              <a:ext cx="1993248" cy="4867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>
                <a:lnSpc>
                  <a:spcPct val="88000"/>
                </a:lnSpc>
              </a:pPr>
              <a:r>
                <a:rPr lang="en-US" sz="1050" b="1" dirty="0" smtClean="0">
                  <a:solidFill>
                    <a:prstClr val="black"/>
                  </a:solidFill>
                </a:rPr>
                <a:t>LSO Reference</a:t>
              </a:r>
            </a:p>
            <a:p>
              <a:pPr algn="ctr">
                <a:lnSpc>
                  <a:spcPct val="88000"/>
                </a:lnSpc>
              </a:pPr>
              <a:r>
                <a:rPr lang="en-US" sz="1050" b="1" dirty="0" smtClean="0">
                  <a:solidFill>
                    <a:prstClr val="black"/>
                  </a:solidFill>
                </a:rPr>
                <a:t>Architecture &amp; Framework</a:t>
              </a:r>
              <a:endParaRPr lang="en-US" sz="1050" b="1" dirty="0">
                <a:solidFill>
                  <a:prstClr val="black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787337" y="4583997"/>
              <a:ext cx="1604063" cy="48824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>
                <a:lnSpc>
                  <a:spcPct val="88000"/>
                </a:lnSpc>
              </a:pPr>
              <a:r>
                <a:rPr lang="en-US" sz="1050" b="1" dirty="0" smtClean="0">
                  <a:solidFill>
                    <a:prstClr val="black"/>
                  </a:solidFill>
                </a:rPr>
                <a:t>Business Process Flows</a:t>
              </a:r>
              <a:endParaRPr lang="en-US" sz="1050" b="1" dirty="0">
                <a:solidFill>
                  <a:prstClr val="black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798805" y="6163923"/>
              <a:ext cx="1601995" cy="31800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>
                <a:lnSpc>
                  <a:spcPct val="88000"/>
                </a:lnSpc>
              </a:pPr>
              <a:r>
                <a:rPr lang="en-US" sz="1050" b="1" dirty="0" smtClean="0">
                  <a:solidFill>
                    <a:prstClr val="black"/>
                  </a:solidFill>
                </a:rPr>
                <a:t>Interface Profiles</a:t>
              </a:r>
              <a:endParaRPr lang="en-US" sz="1050" b="1" dirty="0">
                <a:solidFill>
                  <a:prstClr val="black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496189" y="6163923"/>
              <a:ext cx="1929240" cy="31800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>
                <a:lnSpc>
                  <a:spcPct val="88000"/>
                </a:lnSpc>
              </a:pPr>
              <a:r>
                <a:rPr lang="en-US" sz="1050" b="1" dirty="0" smtClean="0">
                  <a:solidFill>
                    <a:prstClr val="black"/>
                  </a:solidFill>
                </a:rPr>
                <a:t>API Specifications</a:t>
              </a:r>
            </a:p>
            <a:p>
              <a:pPr algn="ctr">
                <a:lnSpc>
                  <a:spcPct val="88000"/>
                </a:lnSpc>
              </a:pPr>
              <a:r>
                <a:rPr lang="en-US" sz="1050" b="1" dirty="0" smtClean="0">
                  <a:solidFill>
                    <a:prstClr val="black"/>
                  </a:solidFill>
                </a:rPr>
                <a:t>&amp; Data Models</a:t>
              </a:r>
              <a:endParaRPr lang="en-US" sz="1050" b="1" dirty="0">
                <a:solidFill>
                  <a:prstClr val="black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531569" y="4583998"/>
              <a:ext cx="1746194" cy="48824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>
                <a:lnSpc>
                  <a:spcPct val="88000"/>
                </a:lnSpc>
              </a:pPr>
              <a:r>
                <a:rPr lang="en-US" sz="1050" b="1" dirty="0" smtClean="0">
                  <a:solidFill>
                    <a:prstClr val="black"/>
                  </a:solidFill>
                </a:rPr>
                <a:t>Reference</a:t>
              </a:r>
            </a:p>
            <a:p>
              <a:pPr algn="ctr">
                <a:lnSpc>
                  <a:spcPct val="88000"/>
                </a:lnSpc>
              </a:pPr>
              <a:r>
                <a:rPr lang="en-US" sz="1050" b="1" dirty="0" smtClean="0">
                  <a:solidFill>
                    <a:prstClr val="black"/>
                  </a:solidFill>
                </a:rPr>
                <a:t>Implementations</a:t>
              </a:r>
              <a:endParaRPr lang="en-US" sz="1050" b="1" dirty="0">
                <a:solidFill>
                  <a:prstClr val="black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2116081" y="1794792"/>
              <a:ext cx="1621074" cy="40650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>
                <a:lnSpc>
                  <a:spcPct val="88000"/>
                </a:lnSpc>
              </a:pPr>
              <a:r>
                <a:rPr lang="en-US" sz="1050" b="1" dirty="0" smtClean="0">
                  <a:solidFill>
                    <a:prstClr val="black"/>
                  </a:solidFill>
                </a:rPr>
                <a:t>API  Implementations</a:t>
              </a:r>
            </a:p>
            <a:p>
              <a:pPr algn="ctr">
                <a:lnSpc>
                  <a:spcPct val="88000"/>
                </a:lnSpc>
              </a:pPr>
              <a:r>
                <a:rPr lang="en-US" sz="1050" b="1" dirty="0" smtClean="0">
                  <a:solidFill>
                    <a:prstClr val="black"/>
                  </a:solidFill>
                </a:rPr>
                <a:t>Certifications</a:t>
              </a:r>
              <a:endParaRPr lang="en-US" sz="1050" b="1" dirty="0">
                <a:solidFill>
                  <a:prstClr val="black"/>
                </a:solidFill>
              </a:endParaRPr>
            </a:p>
          </p:txBody>
        </p:sp>
        <p:cxnSp>
          <p:nvCxnSpPr>
            <p:cNvPr id="53" name="Straight Connector 52"/>
            <p:cNvCxnSpPr/>
            <p:nvPr/>
          </p:nvCxnSpPr>
          <p:spPr>
            <a:xfrm>
              <a:off x="6617350" y="2595732"/>
              <a:ext cx="582968" cy="0"/>
            </a:xfrm>
            <a:prstGeom prst="line">
              <a:avLst/>
            </a:prstGeom>
            <a:ln w="1905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036" y="21500"/>
            <a:ext cx="8220734" cy="553673"/>
          </a:xfrm>
        </p:spPr>
        <p:txBody>
          <a:bodyPr/>
          <a:lstStyle/>
          <a:p>
            <a:r>
              <a:rPr lang="en-US" sz="2800" b="1" smtClean="0"/>
              <a:t>LSO-Related &amp; Modeling Activities</a:t>
            </a:r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1981B-747E-FC42-A9CB-4FBC300A3530}" type="slidenum">
              <a:rPr lang="en-US" b="1" smtClean="0"/>
              <a:pPr/>
              <a:t>2</a:t>
            </a:fld>
            <a:endParaRPr lang="en-US" b="1" dirty="0"/>
          </a:p>
        </p:txBody>
      </p:sp>
      <p:sp>
        <p:nvSpPr>
          <p:cNvPr id="2" name="TextBox 1"/>
          <p:cNvSpPr txBox="1"/>
          <p:nvPr/>
        </p:nvSpPr>
        <p:spPr>
          <a:xfrm>
            <a:off x="728547" y="575174"/>
            <a:ext cx="1633343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/>
              <a:t>Product Catalog, Ordering, Performance Reporting, </a:t>
            </a:r>
            <a:r>
              <a:rPr lang="en-US" sz="1050" b="1" dirty="0" smtClean="0"/>
              <a:t>Serviceability</a:t>
            </a:r>
            <a:endParaRPr lang="en-US" sz="1050" b="1" dirty="0"/>
          </a:p>
        </p:txBody>
      </p:sp>
      <p:cxnSp>
        <p:nvCxnSpPr>
          <p:cNvPr id="5" name="Elbow Connector 4"/>
          <p:cNvCxnSpPr/>
          <p:nvPr/>
        </p:nvCxnSpPr>
        <p:spPr>
          <a:xfrm>
            <a:off x="2250068" y="897953"/>
            <a:ext cx="1954184" cy="254302"/>
          </a:xfrm>
          <a:prstGeom prst="bentConnector3">
            <a:avLst/>
          </a:prstGeom>
          <a:ln w="15875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479240" y="1619321"/>
            <a:ext cx="8826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smtClean="0"/>
              <a:t>NRP API Test Suite</a:t>
            </a:r>
            <a:endParaRPr lang="en-US" sz="1050" b="1"/>
          </a:p>
        </p:txBody>
      </p:sp>
      <p:cxnSp>
        <p:nvCxnSpPr>
          <p:cNvPr id="62" name="Elbow Connector 61"/>
          <p:cNvCxnSpPr>
            <a:endCxn id="41" idx="1"/>
          </p:cNvCxnSpPr>
          <p:nvPr/>
        </p:nvCxnSpPr>
        <p:spPr>
          <a:xfrm flipV="1">
            <a:off x="2250068" y="1847393"/>
            <a:ext cx="714644" cy="457"/>
          </a:xfrm>
          <a:prstGeom prst="bentConnector3">
            <a:avLst/>
          </a:prstGeom>
          <a:ln w="15875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034541" y="2824056"/>
            <a:ext cx="111274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smtClean="0"/>
              <a:t>LSO Hackathon, ODL, OPNFV</a:t>
            </a:r>
            <a:endParaRPr lang="en-US" sz="1050" b="1"/>
          </a:p>
        </p:txBody>
      </p:sp>
      <p:cxnSp>
        <p:nvCxnSpPr>
          <p:cNvPr id="63" name="Elbow Connector 62"/>
          <p:cNvCxnSpPr>
            <a:stCxn id="17" idx="3"/>
            <a:endCxn id="39" idx="1"/>
          </p:cNvCxnSpPr>
          <p:nvPr/>
        </p:nvCxnSpPr>
        <p:spPr>
          <a:xfrm>
            <a:off x="2147287" y="3031805"/>
            <a:ext cx="430685" cy="1"/>
          </a:xfrm>
          <a:prstGeom prst="bentConnector3">
            <a:avLst/>
          </a:prstGeom>
          <a:ln w="15875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39079" y="4272258"/>
            <a:ext cx="144858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/>
              <a:t>YANG/JSON Schema </a:t>
            </a:r>
          </a:p>
          <a:p>
            <a:pPr algn="ctr"/>
            <a:r>
              <a:rPr lang="en-US" sz="1050" b="1" dirty="0" smtClean="0"/>
              <a:t>i.e. NRP</a:t>
            </a:r>
            <a:endParaRPr lang="en-US" sz="1050" b="1" dirty="0"/>
          </a:p>
        </p:txBody>
      </p:sp>
      <p:cxnSp>
        <p:nvCxnSpPr>
          <p:cNvPr id="64" name="Elbow Connector 63"/>
          <p:cNvCxnSpPr>
            <a:endCxn id="38" idx="1"/>
          </p:cNvCxnSpPr>
          <p:nvPr/>
        </p:nvCxnSpPr>
        <p:spPr>
          <a:xfrm flipV="1">
            <a:off x="1479240" y="4243575"/>
            <a:ext cx="1887400" cy="317224"/>
          </a:xfrm>
          <a:prstGeom prst="bentConnector3">
            <a:avLst/>
          </a:prstGeom>
          <a:ln w="15875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347658" y="3878223"/>
            <a:ext cx="13609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1050" b="1" dirty="0"/>
              <a:t>S</a:t>
            </a:r>
            <a:r>
              <a:rPr lang="en-US" sz="1050" b="1" dirty="0" smtClean="0"/>
              <a:t>pecification </a:t>
            </a:r>
            <a:r>
              <a:rPr lang="en-US" sz="1050" b="1" dirty="0"/>
              <a:t>of functional interfaces for LSO, i.e. Presto, </a:t>
            </a:r>
            <a:r>
              <a:rPr lang="en-US" sz="1050" b="1" dirty="0" smtClean="0"/>
              <a:t>Legato</a:t>
            </a:r>
            <a:endParaRPr lang="en-US" sz="1050" b="1" dirty="0"/>
          </a:p>
        </p:txBody>
      </p:sp>
      <p:cxnSp>
        <p:nvCxnSpPr>
          <p:cNvPr id="33" name="Straight Connector 32"/>
          <p:cNvCxnSpPr>
            <a:stCxn id="37" idx="3"/>
            <a:endCxn id="31" idx="1"/>
          </p:cNvCxnSpPr>
          <p:nvPr/>
        </p:nvCxnSpPr>
        <p:spPr>
          <a:xfrm>
            <a:off x="5622670" y="4232871"/>
            <a:ext cx="724988" cy="14684"/>
          </a:xfrm>
          <a:prstGeom prst="line">
            <a:avLst/>
          </a:prstGeom>
          <a:ln w="15875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7436303" y="3331500"/>
            <a:ext cx="104315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/>
              <a:t>MEF 50</a:t>
            </a:r>
            <a:endParaRPr lang="en-US" sz="1050" b="1" dirty="0"/>
          </a:p>
        </p:txBody>
      </p:sp>
      <p:cxnSp>
        <p:nvCxnSpPr>
          <p:cNvPr id="69" name="Elbow Connector 68"/>
          <p:cNvCxnSpPr>
            <a:stCxn id="43" idx="3"/>
          </p:cNvCxnSpPr>
          <p:nvPr/>
        </p:nvCxnSpPr>
        <p:spPr>
          <a:xfrm>
            <a:off x="6382112" y="3043149"/>
            <a:ext cx="1054191" cy="399298"/>
          </a:xfrm>
          <a:prstGeom prst="bentConnector3">
            <a:avLst/>
          </a:prstGeom>
          <a:ln w="15875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7799240" y="2769786"/>
            <a:ext cx="118862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/>
              <a:t>MEF 6.2, 33, 51, 10.3, 26.2, etc.</a:t>
            </a:r>
            <a:endParaRPr lang="en-US" sz="1050" b="1" dirty="0"/>
          </a:p>
        </p:txBody>
      </p:sp>
      <p:cxnSp>
        <p:nvCxnSpPr>
          <p:cNvPr id="76" name="Elbow Connector 75"/>
          <p:cNvCxnSpPr>
            <a:stCxn id="42" idx="3"/>
            <a:endCxn id="75" idx="0"/>
          </p:cNvCxnSpPr>
          <p:nvPr/>
        </p:nvCxnSpPr>
        <p:spPr>
          <a:xfrm>
            <a:off x="7152653" y="1839508"/>
            <a:ext cx="1240901" cy="930278"/>
          </a:xfrm>
          <a:prstGeom prst="bentConnector2">
            <a:avLst/>
          </a:prstGeom>
          <a:ln w="15875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7319016" y="654597"/>
            <a:ext cx="1436871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/>
              <a:t>Static definitions of product / service / resource classes and their extensions</a:t>
            </a:r>
            <a:endParaRPr lang="en-US" sz="1050" b="1" dirty="0" smtClean="0"/>
          </a:p>
          <a:p>
            <a:pPr algn="ctr"/>
            <a:r>
              <a:rPr lang="en-US" sz="1050" b="1" dirty="0" smtClean="0"/>
              <a:t>i.e. MEF 7.3</a:t>
            </a:r>
            <a:endParaRPr lang="en-US" sz="1050" b="1" dirty="0"/>
          </a:p>
          <a:p>
            <a:endParaRPr lang="en-US" sz="1050" b="1" dirty="0"/>
          </a:p>
        </p:txBody>
      </p:sp>
      <p:cxnSp>
        <p:nvCxnSpPr>
          <p:cNvPr id="82" name="Elbow Connector 81"/>
          <p:cNvCxnSpPr/>
          <p:nvPr/>
        </p:nvCxnSpPr>
        <p:spPr>
          <a:xfrm rot="10800000" flipV="1">
            <a:off x="6141591" y="1049804"/>
            <a:ext cx="1294712" cy="601899"/>
          </a:xfrm>
          <a:prstGeom prst="bentConnector3">
            <a:avLst>
              <a:gd name="adj1" fmla="val 71090"/>
            </a:avLst>
          </a:prstGeom>
          <a:ln w="15875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5839127" y="346508"/>
            <a:ext cx="181318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smtClean="0"/>
              <a:t>MEF LSO Reference Architecture and UNITE</a:t>
            </a:r>
            <a:endParaRPr lang="en-US" sz="1050" b="1"/>
          </a:p>
        </p:txBody>
      </p:sp>
      <p:cxnSp>
        <p:nvCxnSpPr>
          <p:cNvPr id="99" name="Elbow Connector 98"/>
          <p:cNvCxnSpPr>
            <a:stCxn id="98" idx="1"/>
          </p:cNvCxnSpPr>
          <p:nvPr/>
        </p:nvCxnSpPr>
        <p:spPr>
          <a:xfrm rot="10800000" flipV="1">
            <a:off x="4810103" y="554257"/>
            <a:ext cx="1029025" cy="613548"/>
          </a:xfrm>
          <a:prstGeom prst="bentConnector3">
            <a:avLst>
              <a:gd name="adj1" fmla="val 50000"/>
            </a:avLst>
          </a:prstGeom>
          <a:ln w="15875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348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1981B-747E-FC42-A9CB-4FBC300A3530}" type="slidenum">
              <a:rPr lang="en-US" smtClean="0"/>
              <a:pPr/>
              <a:t>3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651622" y="6317"/>
            <a:ext cx="7740250" cy="4859506"/>
            <a:chOff x="381000" y="462373"/>
            <a:chExt cx="8476716" cy="5783279"/>
          </a:xfrm>
        </p:grpSpPr>
        <p:sp>
          <p:nvSpPr>
            <p:cNvPr id="8" name="Rounded Rectangle 7"/>
            <p:cNvSpPr/>
            <p:nvPr/>
          </p:nvSpPr>
          <p:spPr>
            <a:xfrm>
              <a:off x="412351" y="462373"/>
              <a:ext cx="8445365" cy="2694214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81000" y="3223541"/>
              <a:ext cx="4671904" cy="2209800"/>
            </a:xfrm>
            <a:prstGeom prst="roundRect">
              <a:avLst/>
            </a:prstGeom>
            <a:solidFill>
              <a:srgbClr val="FEFED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5232593" y="3223540"/>
              <a:ext cx="1347665" cy="2208475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6849790" y="3223540"/>
              <a:ext cx="1976575" cy="2209799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 rot="16200000">
              <a:off x="95086" y="3918396"/>
              <a:ext cx="1114408" cy="362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UML Models</a:t>
              </a:r>
              <a:endParaRPr lang="en-US" sz="1400" dirty="0"/>
            </a:p>
          </p:txBody>
        </p:sp>
        <p:sp>
          <p:nvSpPr>
            <p:cNvPr id="13" name="TextBox 12"/>
            <p:cNvSpPr txBox="1"/>
            <p:nvPr/>
          </p:nvSpPr>
          <p:spPr>
            <a:xfrm rot="16200000">
              <a:off x="173636" y="1410893"/>
              <a:ext cx="957313" cy="362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Guidelines</a:t>
              </a:r>
              <a:endParaRPr lang="en-US" sz="1400" dirty="0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833735" y="3499987"/>
              <a:ext cx="3949636" cy="1716773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189599" y="3542635"/>
              <a:ext cx="267659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Common Information Model</a:t>
              </a:r>
              <a:endParaRPr lang="en-US" sz="1400" dirty="0"/>
            </a:p>
          </p:txBody>
        </p:sp>
        <p:sp>
          <p:nvSpPr>
            <p:cNvPr id="16" name="Action Button: Document 15">
              <a:hlinkClick r:id="" action="ppaction://noaction" highlightClick="1"/>
            </p:cNvPr>
            <p:cNvSpPr/>
            <p:nvPr/>
          </p:nvSpPr>
          <p:spPr>
            <a:xfrm>
              <a:off x="1302007" y="4536272"/>
              <a:ext cx="566354" cy="450754"/>
            </a:xfrm>
            <a:prstGeom prst="actionButtonDocumen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378795" y="4939732"/>
              <a:ext cx="61940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Core</a:t>
              </a:r>
              <a:endParaRPr lang="en-US" sz="1400" dirty="0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1998198" y="3824974"/>
              <a:ext cx="943365" cy="810988"/>
              <a:chOff x="2438400" y="3725633"/>
              <a:chExt cx="800100" cy="810988"/>
            </a:xfrm>
          </p:grpSpPr>
          <p:sp>
            <p:nvSpPr>
              <p:cNvPr id="73" name="Action Button: Document 72">
                <a:hlinkClick r:id="" action="ppaction://noaction" highlightClick="1"/>
              </p:cNvPr>
              <p:cNvSpPr/>
              <p:nvPr/>
            </p:nvSpPr>
            <p:spPr>
              <a:xfrm>
                <a:off x="2438400" y="3725633"/>
                <a:ext cx="609600" cy="533400"/>
              </a:xfrm>
              <a:prstGeom prst="actionButtonDocumen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Action Button: Document 73">
                <a:hlinkClick r:id="" action="ppaction://noaction" highlightClick="1"/>
              </p:cNvPr>
              <p:cNvSpPr/>
              <p:nvPr/>
            </p:nvSpPr>
            <p:spPr>
              <a:xfrm>
                <a:off x="2514600" y="3850821"/>
                <a:ext cx="609600" cy="533400"/>
              </a:xfrm>
              <a:prstGeom prst="actionButtonDocument">
                <a:avLst/>
              </a:prstGeom>
              <a:solidFill>
                <a:srgbClr val="A3FDEC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Action Button: Document 74">
                <a:hlinkClick r:id="" action="ppaction://noaction" highlightClick="1"/>
              </p:cNvPr>
              <p:cNvSpPr/>
              <p:nvPr/>
            </p:nvSpPr>
            <p:spPr>
              <a:xfrm>
                <a:off x="2628900" y="4003221"/>
                <a:ext cx="609600" cy="533400"/>
              </a:xfrm>
              <a:prstGeom prst="actionButtonDocumen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2088042" y="4657044"/>
              <a:ext cx="87168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WG </a:t>
              </a:r>
            </a:p>
            <a:p>
              <a:r>
                <a:rPr lang="en-US" sz="1400" dirty="0" smtClean="0"/>
                <a:t>Specific</a:t>
              </a:r>
              <a:endParaRPr lang="en-US" sz="1400" dirty="0"/>
            </a:p>
          </p:txBody>
        </p:sp>
        <p:sp>
          <p:nvSpPr>
            <p:cNvPr id="20" name="Right Arrow 19"/>
            <p:cNvSpPr/>
            <p:nvPr/>
          </p:nvSpPr>
          <p:spPr>
            <a:xfrm>
              <a:off x="2982187" y="4139632"/>
              <a:ext cx="718754" cy="378940"/>
            </a:xfrm>
            <a:prstGeom prst="rightArrow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3764027" y="3832450"/>
              <a:ext cx="943365" cy="810988"/>
              <a:chOff x="3707460" y="3733109"/>
              <a:chExt cx="800100" cy="810988"/>
            </a:xfrm>
          </p:grpSpPr>
          <p:sp>
            <p:nvSpPr>
              <p:cNvPr id="70" name="Action Button: Document 69">
                <a:hlinkClick r:id="" action="ppaction://noaction" highlightClick="1"/>
              </p:cNvPr>
              <p:cNvSpPr/>
              <p:nvPr/>
            </p:nvSpPr>
            <p:spPr>
              <a:xfrm>
                <a:off x="3707460" y="3733109"/>
                <a:ext cx="609600" cy="533400"/>
              </a:xfrm>
              <a:prstGeom prst="actionButtonDocument">
                <a:avLst/>
              </a:prstGeom>
              <a:solidFill>
                <a:srgbClr val="A3476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Action Button: Document 70">
                <a:hlinkClick r:id="" action="ppaction://noaction" highlightClick="1"/>
              </p:cNvPr>
              <p:cNvSpPr/>
              <p:nvPr/>
            </p:nvSpPr>
            <p:spPr>
              <a:xfrm>
                <a:off x="3783660" y="3858297"/>
                <a:ext cx="609600" cy="533400"/>
              </a:xfrm>
              <a:prstGeom prst="actionButtonDocument">
                <a:avLst/>
              </a:prstGeom>
              <a:solidFill>
                <a:srgbClr val="A5A7FB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Action Button: Document 71">
                <a:hlinkClick r:id="" action="ppaction://noaction" highlightClick="1"/>
              </p:cNvPr>
              <p:cNvSpPr/>
              <p:nvPr/>
            </p:nvSpPr>
            <p:spPr>
              <a:xfrm>
                <a:off x="3897960" y="4010697"/>
                <a:ext cx="609600" cy="533400"/>
              </a:xfrm>
              <a:prstGeom prst="actionButtonDocument">
                <a:avLst/>
              </a:prstGeom>
              <a:solidFill>
                <a:srgbClr val="F9BD27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TextBox 21"/>
            <p:cNvSpPr txBox="1"/>
            <p:nvPr/>
          </p:nvSpPr>
          <p:spPr>
            <a:xfrm>
              <a:off x="3694524" y="4694888"/>
              <a:ext cx="98614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Interface</a:t>
              </a:r>
            </a:p>
            <a:p>
              <a:r>
                <a:rPr lang="en-US" sz="1400" dirty="0" smtClean="0"/>
                <a:t>Profiles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891466" y="3801364"/>
              <a:ext cx="962406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/>
                <a:t>Pruning/</a:t>
              </a:r>
            </a:p>
            <a:p>
              <a:r>
                <a:rPr lang="en-US" sz="1050" dirty="0" smtClean="0"/>
                <a:t>Refactoring</a:t>
              </a:r>
              <a:endParaRPr lang="en-US" sz="1050" dirty="0"/>
            </a:p>
          </p:txBody>
        </p:sp>
        <p:sp>
          <p:nvSpPr>
            <p:cNvPr id="24" name="Right Arrow 23"/>
            <p:cNvSpPr/>
            <p:nvPr/>
          </p:nvSpPr>
          <p:spPr>
            <a:xfrm rot="5400000">
              <a:off x="1240636" y="2708952"/>
              <a:ext cx="609600" cy="446793"/>
            </a:xfrm>
            <a:prstGeom prst="rightArrow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ight Arrow 24"/>
            <p:cNvSpPr/>
            <p:nvPr/>
          </p:nvSpPr>
          <p:spPr>
            <a:xfrm rot="5400000">
              <a:off x="2313842" y="2695344"/>
              <a:ext cx="609600" cy="446793"/>
            </a:xfrm>
            <a:prstGeom prst="rightArrow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ight Arrow 25"/>
            <p:cNvSpPr/>
            <p:nvPr/>
          </p:nvSpPr>
          <p:spPr>
            <a:xfrm rot="5400000">
              <a:off x="3237951" y="2708952"/>
              <a:ext cx="609600" cy="446793"/>
            </a:xfrm>
            <a:prstGeom prst="rightArrow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 rot="18939844">
              <a:off x="1398591" y="1414598"/>
              <a:ext cx="112872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Papyrus </a:t>
              </a:r>
            </a:p>
            <a:p>
              <a:r>
                <a:rPr lang="en-US" sz="1400" dirty="0" smtClean="0"/>
                <a:t>Guidelines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 rot="18939844">
              <a:off x="2647514" y="1255372"/>
              <a:ext cx="14916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UML Modeling</a:t>
              </a:r>
            </a:p>
            <a:p>
              <a:r>
                <a:rPr lang="en-US" sz="1400" dirty="0" smtClean="0"/>
                <a:t>Guidelines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 rot="18939844">
              <a:off x="3558932" y="1003378"/>
              <a:ext cx="204305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Pruning / Refactoring</a:t>
              </a:r>
            </a:p>
            <a:p>
              <a:r>
                <a:rPr lang="en-US" sz="1400" dirty="0" smtClean="0"/>
                <a:t>Guidelines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594112" y="4732634"/>
              <a:ext cx="986145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Interface</a:t>
              </a:r>
            </a:p>
            <a:p>
              <a:r>
                <a:rPr lang="en-US" sz="1400" dirty="0" smtClean="0"/>
                <a:t>Data</a:t>
              </a:r>
            </a:p>
            <a:p>
              <a:r>
                <a:rPr lang="en-US" sz="1400" dirty="0" smtClean="0"/>
                <a:t>Schemas</a:t>
              </a:r>
            </a:p>
          </p:txBody>
        </p:sp>
        <p:sp>
          <p:nvSpPr>
            <p:cNvPr id="31" name="Right Arrow 30"/>
            <p:cNvSpPr/>
            <p:nvPr/>
          </p:nvSpPr>
          <p:spPr>
            <a:xfrm>
              <a:off x="4783371" y="4139632"/>
              <a:ext cx="718754" cy="378940"/>
            </a:xfrm>
            <a:prstGeom prst="rightArrow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715952" y="4216862"/>
              <a:ext cx="790413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/>
                <a:t>Mapping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165316" y="4725416"/>
              <a:ext cx="108730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Interface</a:t>
              </a:r>
            </a:p>
            <a:p>
              <a:r>
                <a:rPr lang="en-US" sz="1400" dirty="0" smtClean="0"/>
                <a:t>Encodings</a:t>
              </a:r>
            </a:p>
          </p:txBody>
        </p:sp>
        <p:sp>
          <p:nvSpPr>
            <p:cNvPr id="34" name="Action Button: Document 33">
              <a:hlinkClick r:id="" action="ppaction://noaction" highlightClick="1"/>
            </p:cNvPr>
            <p:cNvSpPr/>
            <p:nvPr/>
          </p:nvSpPr>
          <p:spPr>
            <a:xfrm>
              <a:off x="5599382" y="3429823"/>
              <a:ext cx="718754" cy="533400"/>
            </a:xfrm>
            <a:prstGeom prst="actionButtonDocument">
              <a:avLst/>
            </a:prstGeom>
            <a:solidFill>
              <a:srgbClr val="A3476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Action Button: Document 34">
              <a:hlinkClick r:id="" action="ppaction://noaction" highlightClick="1"/>
            </p:cNvPr>
            <p:cNvSpPr/>
            <p:nvPr/>
          </p:nvSpPr>
          <p:spPr>
            <a:xfrm>
              <a:off x="5727807" y="3872932"/>
              <a:ext cx="718754" cy="533400"/>
            </a:xfrm>
            <a:prstGeom prst="actionButtonDocument">
              <a:avLst/>
            </a:prstGeom>
            <a:solidFill>
              <a:srgbClr val="A5A7F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Action Button: Document 35">
              <a:hlinkClick r:id="" action="ppaction://noaction" highlightClick="1"/>
            </p:cNvPr>
            <p:cNvSpPr/>
            <p:nvPr/>
          </p:nvSpPr>
          <p:spPr>
            <a:xfrm>
              <a:off x="5789764" y="4217867"/>
              <a:ext cx="718754" cy="533400"/>
            </a:xfrm>
            <a:prstGeom prst="actionButtonDocument">
              <a:avLst/>
            </a:prstGeom>
            <a:solidFill>
              <a:srgbClr val="F9BD2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Action Button: Document 36">
              <a:hlinkClick r:id="" action="ppaction://noaction" highlightClick="1"/>
            </p:cNvPr>
            <p:cNvSpPr/>
            <p:nvPr/>
          </p:nvSpPr>
          <p:spPr>
            <a:xfrm>
              <a:off x="7264941" y="3424238"/>
              <a:ext cx="718754" cy="533400"/>
            </a:xfrm>
            <a:prstGeom prst="actionButtonDocument">
              <a:avLst/>
            </a:prstGeom>
            <a:solidFill>
              <a:srgbClr val="A3476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Action Button: Document 37">
              <a:hlinkClick r:id="" action="ppaction://noaction" highlightClick="1"/>
            </p:cNvPr>
            <p:cNvSpPr/>
            <p:nvPr/>
          </p:nvSpPr>
          <p:spPr>
            <a:xfrm>
              <a:off x="7399095" y="3843338"/>
              <a:ext cx="718754" cy="533400"/>
            </a:xfrm>
            <a:prstGeom prst="actionButtonDocument">
              <a:avLst/>
            </a:prstGeom>
            <a:solidFill>
              <a:srgbClr val="A5A7F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Action Button: Document 38">
              <a:hlinkClick r:id="" action="ppaction://noaction" highlightClick="1"/>
            </p:cNvPr>
            <p:cNvSpPr/>
            <p:nvPr/>
          </p:nvSpPr>
          <p:spPr>
            <a:xfrm>
              <a:off x="7533861" y="4186600"/>
              <a:ext cx="718754" cy="533400"/>
            </a:xfrm>
            <a:prstGeom prst="actionButtonDocument">
              <a:avLst/>
            </a:prstGeom>
            <a:solidFill>
              <a:srgbClr val="F9BD2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ight Arrow 39"/>
            <p:cNvSpPr/>
            <p:nvPr/>
          </p:nvSpPr>
          <p:spPr>
            <a:xfrm>
              <a:off x="4783371" y="3747086"/>
              <a:ext cx="718754" cy="378940"/>
            </a:xfrm>
            <a:prstGeom prst="rightArrow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741622" y="3796864"/>
              <a:ext cx="790413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/>
                <a:t>Mapping</a:t>
              </a:r>
            </a:p>
          </p:txBody>
        </p:sp>
        <p:sp>
          <p:nvSpPr>
            <p:cNvPr id="42" name="Right Arrow 41"/>
            <p:cNvSpPr/>
            <p:nvPr/>
          </p:nvSpPr>
          <p:spPr>
            <a:xfrm>
              <a:off x="4813280" y="4577483"/>
              <a:ext cx="718754" cy="378940"/>
            </a:xfrm>
            <a:prstGeom prst="rightArrow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777451" y="4639995"/>
              <a:ext cx="790413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/>
                <a:t>Mapping</a:t>
              </a:r>
            </a:p>
          </p:txBody>
        </p:sp>
        <p:sp>
          <p:nvSpPr>
            <p:cNvPr id="44" name="Right Arrow 43"/>
            <p:cNvSpPr/>
            <p:nvPr/>
          </p:nvSpPr>
          <p:spPr>
            <a:xfrm>
              <a:off x="6584692" y="3671840"/>
              <a:ext cx="718754" cy="378940"/>
            </a:xfrm>
            <a:prstGeom prst="rightArrow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ight Arrow 44"/>
            <p:cNvSpPr/>
            <p:nvPr/>
          </p:nvSpPr>
          <p:spPr>
            <a:xfrm>
              <a:off x="6581483" y="4091674"/>
              <a:ext cx="718754" cy="378940"/>
            </a:xfrm>
            <a:prstGeom prst="rightArrow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ight Arrow 45"/>
            <p:cNvSpPr/>
            <p:nvPr/>
          </p:nvSpPr>
          <p:spPr>
            <a:xfrm>
              <a:off x="6581483" y="4530530"/>
              <a:ext cx="718754" cy="378940"/>
            </a:xfrm>
            <a:prstGeom prst="rightArrow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ight Arrow 46"/>
            <p:cNvSpPr/>
            <p:nvPr/>
          </p:nvSpPr>
          <p:spPr>
            <a:xfrm rot="19886360">
              <a:off x="4479644" y="1620010"/>
              <a:ext cx="718754" cy="378940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ight Arrow 47"/>
            <p:cNvSpPr/>
            <p:nvPr/>
          </p:nvSpPr>
          <p:spPr>
            <a:xfrm rot="1034171">
              <a:off x="4534444" y="2152800"/>
              <a:ext cx="718754" cy="378940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398552" y="617381"/>
              <a:ext cx="2128891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UML to Data Schema Mappings </a:t>
              </a:r>
            </a:p>
            <a:p>
              <a:r>
                <a:rPr lang="en-US" sz="1400" dirty="0" smtClean="0"/>
                <a:t>Guidelines</a:t>
              </a:r>
            </a:p>
          </p:txBody>
        </p:sp>
        <p:pic>
          <p:nvPicPr>
            <p:cNvPr id="50" name="Picture 3" descr="C:\Users\jjewitt\AppData\Local\Microsoft\Windows\Temporary Internet Files\Content.IE5\E1B03BJA\textbook-icon3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7873" y="2101537"/>
              <a:ext cx="795126" cy="5260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" name="Picture 3" descr="C:\Users\jjewitt\AppData\Local\Microsoft\Windows\Temporary Internet Files\Content.IE5\E1B03BJA\textbook-icon3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23839" y="2111202"/>
              <a:ext cx="795126" cy="5260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" name="Picture 3" descr="C:\Users\jjewitt\AppData\Local\Microsoft\Windows\Temporary Internet Files\Content.IE5\E1B03BJA\textbook-icon3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28279" y="2101536"/>
              <a:ext cx="795126" cy="5260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3" name="Picture 3" descr="C:\Users\jjewitt\AppData\Local\Microsoft\Windows\Temporary Internet Files\Content.IE5\E1B03BJA\textbook-icon3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30036" y="1436936"/>
              <a:ext cx="950221" cy="6286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4" name="TextBox 53"/>
            <p:cNvSpPr txBox="1"/>
            <p:nvPr/>
          </p:nvSpPr>
          <p:spPr>
            <a:xfrm>
              <a:off x="5840166" y="1516982"/>
              <a:ext cx="67134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UML to</a:t>
              </a:r>
            </a:p>
            <a:p>
              <a:r>
                <a:rPr lang="en-US" sz="1000" dirty="0" smtClean="0"/>
                <a:t>Yang</a:t>
              </a:r>
              <a:endParaRPr lang="en-US" sz="1000" dirty="0"/>
            </a:p>
          </p:txBody>
        </p:sp>
        <p:pic>
          <p:nvPicPr>
            <p:cNvPr id="55" name="Picture 3" descr="C:\Users\jjewitt\AppData\Local\Microsoft\Windows\Temporary Internet Files\Content.IE5\E1B03BJA\textbook-icon3[1]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89753" y="2146163"/>
              <a:ext cx="990504" cy="6552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6" name="TextBox 55"/>
            <p:cNvSpPr txBox="1"/>
            <p:nvPr/>
          </p:nvSpPr>
          <p:spPr>
            <a:xfrm>
              <a:off x="5887409" y="2227438"/>
              <a:ext cx="67134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UML to</a:t>
              </a:r>
            </a:p>
            <a:p>
              <a:r>
                <a:rPr lang="en-US" sz="1000" dirty="0" smtClean="0"/>
                <a:t>JSON</a:t>
              </a:r>
              <a:endParaRPr lang="en-US" sz="1000" dirty="0"/>
            </a:p>
          </p:txBody>
        </p:sp>
        <p:sp>
          <p:nvSpPr>
            <p:cNvPr id="57" name="Right Arrow 56"/>
            <p:cNvSpPr/>
            <p:nvPr/>
          </p:nvSpPr>
          <p:spPr>
            <a:xfrm>
              <a:off x="6625401" y="1527567"/>
              <a:ext cx="718754" cy="378940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ight Arrow 57"/>
            <p:cNvSpPr/>
            <p:nvPr/>
          </p:nvSpPr>
          <p:spPr>
            <a:xfrm>
              <a:off x="6625401" y="2235000"/>
              <a:ext cx="718754" cy="378940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9" name="Picture 4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64899" y="1399313"/>
              <a:ext cx="652950" cy="553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0" name="Picture 5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03688" y="2152973"/>
              <a:ext cx="698117" cy="592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" name="Rounded Rectangle 60"/>
            <p:cNvSpPr/>
            <p:nvPr/>
          </p:nvSpPr>
          <p:spPr>
            <a:xfrm>
              <a:off x="434062" y="5585741"/>
              <a:ext cx="8392301" cy="659911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62" name="Picture 3" descr="C:\Users\jjewitt\AppData\Local\Microsoft\Windows\Temporary Internet Files\Content.IE5\E1B03BJA\textbook-icon3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1058" y="5652690"/>
              <a:ext cx="795126" cy="5260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3" name="TextBox 62"/>
            <p:cNvSpPr txBox="1"/>
            <p:nvPr/>
          </p:nvSpPr>
          <p:spPr>
            <a:xfrm>
              <a:off x="2217304" y="5870924"/>
              <a:ext cx="53530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UML Modeling &amp; Interface Development Process Document</a:t>
              </a:r>
              <a:endParaRPr lang="en-US" sz="1400" dirty="0"/>
            </a:p>
          </p:txBody>
        </p:sp>
        <p:sp>
          <p:nvSpPr>
            <p:cNvPr id="64" name="Right Arrow 63"/>
            <p:cNvSpPr/>
            <p:nvPr/>
          </p:nvSpPr>
          <p:spPr>
            <a:xfrm rot="16200000">
              <a:off x="2371788" y="5258473"/>
              <a:ext cx="609600" cy="446793"/>
            </a:xfrm>
            <a:prstGeom prst="rightArrow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ight Arrow 64"/>
            <p:cNvSpPr/>
            <p:nvPr/>
          </p:nvSpPr>
          <p:spPr>
            <a:xfrm rot="16200000">
              <a:off x="4978169" y="5247902"/>
              <a:ext cx="609600" cy="446793"/>
            </a:xfrm>
            <a:prstGeom prst="rightArrow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ight Arrow 65"/>
            <p:cNvSpPr/>
            <p:nvPr/>
          </p:nvSpPr>
          <p:spPr>
            <a:xfrm rot="16200000">
              <a:off x="6636061" y="5247758"/>
              <a:ext cx="609600" cy="446793"/>
            </a:xfrm>
            <a:prstGeom prst="rightArrow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ight Arrow 66"/>
            <p:cNvSpPr/>
            <p:nvPr/>
          </p:nvSpPr>
          <p:spPr>
            <a:xfrm rot="16200000">
              <a:off x="3772468" y="5261668"/>
              <a:ext cx="609600" cy="446793"/>
            </a:xfrm>
            <a:prstGeom prst="rightArrow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Action Button: Document 67">
              <a:hlinkClick r:id="" action="ppaction://noaction" highlightClick="1"/>
            </p:cNvPr>
            <p:cNvSpPr/>
            <p:nvPr/>
          </p:nvSpPr>
          <p:spPr>
            <a:xfrm>
              <a:off x="1056212" y="3796864"/>
              <a:ext cx="605171" cy="530913"/>
            </a:xfrm>
            <a:prstGeom prst="actionButtonDocumen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1056213" y="4299411"/>
              <a:ext cx="73802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Process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41976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" name="Group 81"/>
          <p:cNvGrpSpPr>
            <a:grpSpLocks noChangeAspect="1"/>
          </p:cNvGrpSpPr>
          <p:nvPr/>
        </p:nvGrpSpPr>
        <p:grpSpPr>
          <a:xfrm>
            <a:off x="1912717" y="526771"/>
            <a:ext cx="6434162" cy="4656684"/>
            <a:chOff x="0" y="13725"/>
            <a:chExt cx="9144000" cy="6617910"/>
          </a:xfrm>
        </p:grpSpPr>
        <p:sp>
          <p:nvSpPr>
            <p:cNvPr id="215" name="Rectangle 214"/>
            <p:cNvSpPr/>
            <p:nvPr/>
          </p:nvSpPr>
          <p:spPr>
            <a:xfrm>
              <a:off x="0" y="13725"/>
              <a:ext cx="9144000" cy="63889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E</a:t>
              </a:r>
              <a:endParaRPr lang="en-US" sz="900" dirty="0"/>
            </a:p>
          </p:txBody>
        </p:sp>
        <p:sp>
          <p:nvSpPr>
            <p:cNvPr id="216" name="Rounded Rectangle 215"/>
            <p:cNvSpPr/>
            <p:nvPr/>
          </p:nvSpPr>
          <p:spPr>
            <a:xfrm>
              <a:off x="1951566" y="1034356"/>
              <a:ext cx="4115021" cy="5222245"/>
            </a:xfrm>
            <a:prstGeom prst="roundRect">
              <a:avLst>
                <a:gd name="adj" fmla="val 791"/>
              </a:avLst>
            </a:prstGeom>
            <a:solidFill>
              <a:srgbClr val="D7D9E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/>
            </a:p>
          </p:txBody>
        </p:sp>
        <p:sp>
          <p:nvSpPr>
            <p:cNvPr id="217" name="Rounded Rectangle 216"/>
            <p:cNvSpPr/>
            <p:nvPr/>
          </p:nvSpPr>
          <p:spPr>
            <a:xfrm>
              <a:off x="6127115" y="1024893"/>
              <a:ext cx="2922690" cy="5315853"/>
            </a:xfrm>
            <a:prstGeom prst="roundRect">
              <a:avLst>
                <a:gd name="adj" fmla="val 1999"/>
              </a:avLst>
            </a:prstGeom>
            <a:solidFill>
              <a:srgbClr val="F9E4B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sp>
          <p:nvSpPr>
            <p:cNvPr id="218" name="Rounded Rectangle 217"/>
            <p:cNvSpPr/>
            <p:nvPr/>
          </p:nvSpPr>
          <p:spPr>
            <a:xfrm>
              <a:off x="244436" y="1034356"/>
              <a:ext cx="1643631" cy="5284231"/>
            </a:xfrm>
            <a:prstGeom prst="roundRect">
              <a:avLst>
                <a:gd name="adj" fmla="val 1999"/>
              </a:avLst>
            </a:prstGeom>
            <a:solidFill>
              <a:srgbClr val="C9EAF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pic>
          <p:nvPicPr>
            <p:cNvPr id="219" name="Picture 218" descr="LSO_fig7-02.png"/>
            <p:cNvPicPr>
              <a:picLocks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216" y="5126426"/>
              <a:ext cx="9065784" cy="1505209"/>
            </a:xfrm>
            <a:prstGeom prst="rect">
              <a:avLst/>
            </a:prstGeom>
            <a:effectLst>
              <a:outerShdw blurRad="342900" dist="38100" dir="2700000">
                <a:srgbClr val="000000">
                  <a:alpha val="13000"/>
                </a:srgbClr>
              </a:outerShdw>
            </a:effectLst>
          </p:spPr>
        </p:pic>
        <p:sp>
          <p:nvSpPr>
            <p:cNvPr id="220" name="TextBox 219"/>
            <p:cNvSpPr txBox="1"/>
            <p:nvPr/>
          </p:nvSpPr>
          <p:spPr>
            <a:xfrm>
              <a:off x="2133600" y="1072633"/>
              <a:ext cx="3810000" cy="30480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/>
              <a:r>
                <a:rPr lang="en-US" sz="800" b="1" dirty="0" smtClean="0">
                  <a:solidFill>
                    <a:srgbClr val="2C397F">
                      <a:alpha val="72000"/>
                    </a:srgbClr>
                  </a:solidFill>
                </a:rPr>
                <a:t>SP Domain</a:t>
              </a:r>
              <a:endParaRPr lang="en-US" sz="800" b="1" dirty="0">
                <a:solidFill>
                  <a:srgbClr val="2C397F">
                    <a:alpha val="72000"/>
                  </a:srgbClr>
                </a:solidFill>
              </a:endParaRPr>
            </a:p>
          </p:txBody>
        </p:sp>
        <p:sp>
          <p:nvSpPr>
            <p:cNvPr id="221" name="TextBox 220"/>
            <p:cNvSpPr txBox="1"/>
            <p:nvPr/>
          </p:nvSpPr>
          <p:spPr>
            <a:xfrm>
              <a:off x="143931" y="1072633"/>
              <a:ext cx="1827867" cy="27801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/>
              <a:r>
                <a:rPr lang="en-US" sz="800" b="1" dirty="0" smtClean="0">
                  <a:solidFill>
                    <a:srgbClr val="206F9A">
                      <a:alpha val="81000"/>
                    </a:srgbClr>
                  </a:solidFill>
                </a:rPr>
                <a:t>Customer Domain</a:t>
              </a:r>
              <a:endParaRPr lang="en-US" sz="800" b="1" dirty="0">
                <a:solidFill>
                  <a:srgbClr val="206F9A">
                    <a:alpha val="81000"/>
                  </a:srgbClr>
                </a:solidFill>
              </a:endParaRPr>
            </a:p>
          </p:txBody>
        </p:sp>
        <p:sp>
          <p:nvSpPr>
            <p:cNvPr id="222" name="TextBox 221"/>
            <p:cNvSpPr txBox="1"/>
            <p:nvPr/>
          </p:nvSpPr>
          <p:spPr>
            <a:xfrm>
              <a:off x="6120666" y="1072633"/>
              <a:ext cx="2759553" cy="30947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/>
              <a:r>
                <a:rPr lang="en-US" sz="800" b="1" dirty="0" smtClean="0">
                  <a:solidFill>
                    <a:schemeClr val="tx1">
                      <a:lumMod val="75000"/>
                      <a:lumOff val="25000"/>
                      <a:alpha val="68000"/>
                    </a:schemeClr>
                  </a:solidFill>
                </a:rPr>
                <a:t>Partner Domain</a:t>
              </a:r>
              <a:endParaRPr lang="en-US" sz="800" b="1" dirty="0">
                <a:solidFill>
                  <a:schemeClr val="tx1">
                    <a:lumMod val="75000"/>
                    <a:lumOff val="25000"/>
                    <a:alpha val="68000"/>
                  </a:schemeClr>
                </a:solidFill>
              </a:endParaRPr>
            </a:p>
          </p:txBody>
        </p:sp>
        <p:sp>
          <p:nvSpPr>
            <p:cNvPr id="223" name="TextBox 222"/>
            <p:cNvSpPr txBox="1"/>
            <p:nvPr/>
          </p:nvSpPr>
          <p:spPr>
            <a:xfrm>
              <a:off x="2556646" y="6153694"/>
              <a:ext cx="3124200" cy="30480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>
                <a:lnSpc>
                  <a:spcPct val="86000"/>
                </a:lnSpc>
              </a:pPr>
              <a:r>
                <a:rPr lang="en-US" sz="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Network Infrastructure</a:t>
              </a:r>
              <a:endParaRPr lang="en-US" sz="8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24" name="Rounded Rectangle 223"/>
            <p:cNvSpPr/>
            <p:nvPr/>
          </p:nvSpPr>
          <p:spPr>
            <a:xfrm>
              <a:off x="397775" y="2214680"/>
              <a:ext cx="1414272" cy="607160"/>
            </a:xfrm>
            <a:prstGeom prst="roundRect">
              <a:avLst>
                <a:gd name="adj" fmla="val 11491"/>
              </a:avLst>
            </a:prstGeom>
            <a:solidFill>
              <a:srgbClr val="79CDE9">
                <a:alpha val="65000"/>
              </a:srgb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b="1" dirty="0" smtClean="0">
                  <a:solidFill>
                    <a:schemeClr val="tx1"/>
                  </a:solidFill>
                </a:rPr>
                <a:t>Customer</a:t>
              </a:r>
            </a:p>
            <a:p>
              <a:pPr algn="ctr"/>
              <a:r>
                <a:rPr lang="en-US" sz="700" b="1" dirty="0" smtClean="0">
                  <a:solidFill>
                    <a:schemeClr val="tx1"/>
                  </a:solidFill>
                </a:rPr>
                <a:t>Application Coordinator</a:t>
              </a:r>
              <a:endParaRPr lang="en-US" sz="700" b="1" dirty="0">
                <a:solidFill>
                  <a:schemeClr val="tx1"/>
                </a:solidFill>
              </a:endParaRPr>
            </a:p>
          </p:txBody>
        </p:sp>
        <p:grpSp>
          <p:nvGrpSpPr>
            <p:cNvPr id="225" name="Group 71"/>
            <p:cNvGrpSpPr/>
            <p:nvPr/>
          </p:nvGrpSpPr>
          <p:grpSpPr>
            <a:xfrm>
              <a:off x="2927291" y="4654555"/>
              <a:ext cx="2517648" cy="533400"/>
              <a:chOff x="2895600" y="4038600"/>
              <a:chExt cx="2590800" cy="533400"/>
            </a:xfrm>
          </p:grpSpPr>
          <p:sp>
            <p:nvSpPr>
              <p:cNvPr id="271" name="Rounded Rectangle 34"/>
              <p:cNvSpPr/>
              <p:nvPr/>
            </p:nvSpPr>
            <p:spPr>
              <a:xfrm>
                <a:off x="2895600" y="4038600"/>
                <a:ext cx="2590800" cy="533400"/>
              </a:xfrm>
              <a:prstGeom prst="roundRect">
                <a:avLst>
                  <a:gd name="adj" fmla="val 10580"/>
                </a:avLst>
              </a:prstGeom>
              <a:solidFill>
                <a:srgbClr val="616A9D">
                  <a:alpha val="82000"/>
                </a:srgbClr>
              </a:solidFill>
              <a:ln w="158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339725" algn="ctr">
                  <a:lnSpc>
                    <a:spcPct val="90000"/>
                  </a:lnSpc>
                </a:pPr>
                <a:r>
                  <a:rPr lang="en-US" sz="700" b="1" dirty="0" smtClean="0">
                    <a:solidFill>
                      <a:schemeClr val="bg1"/>
                    </a:solidFill>
                  </a:rPr>
                  <a:t>Element  Control </a:t>
                </a:r>
                <a:br>
                  <a:rPr lang="en-US" sz="700" b="1" dirty="0" smtClean="0">
                    <a:solidFill>
                      <a:schemeClr val="bg1"/>
                    </a:solidFill>
                  </a:rPr>
                </a:br>
                <a:r>
                  <a:rPr lang="en-US" sz="700" b="1" dirty="0" smtClean="0">
                    <a:solidFill>
                      <a:schemeClr val="bg1"/>
                    </a:solidFill>
                  </a:rPr>
                  <a:t>and Management</a:t>
                </a:r>
                <a:endParaRPr lang="en-US" sz="700" b="1" dirty="0">
                  <a:solidFill>
                    <a:schemeClr val="bg1"/>
                  </a:solidFill>
                </a:endParaRPr>
              </a:p>
            </p:txBody>
          </p:sp>
          <p:pic>
            <p:nvPicPr>
              <p:cNvPr id="272" name="Picture 35" descr="LSO_fig6-02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3073778" y="4143889"/>
                <a:ext cx="416029" cy="319277"/>
              </a:xfrm>
              <a:prstGeom prst="rect">
                <a:avLst/>
              </a:prstGeom>
            </p:spPr>
          </p:pic>
        </p:grpSp>
        <p:sp>
          <p:nvSpPr>
            <p:cNvPr id="226" name="Rounded Rectangle 225"/>
            <p:cNvSpPr/>
            <p:nvPr/>
          </p:nvSpPr>
          <p:spPr>
            <a:xfrm>
              <a:off x="2927291" y="3883353"/>
              <a:ext cx="2517648" cy="533400"/>
            </a:xfrm>
            <a:prstGeom prst="roundRect">
              <a:avLst>
                <a:gd name="adj" fmla="val 10580"/>
              </a:avLst>
            </a:prstGeom>
            <a:solidFill>
              <a:srgbClr val="616A9D">
                <a:alpha val="82000"/>
              </a:srgb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460375" algn="ctr">
                <a:lnSpc>
                  <a:spcPct val="90000"/>
                </a:lnSpc>
              </a:pPr>
              <a:r>
                <a:rPr lang="en-US" sz="700" b="1" dirty="0" smtClean="0">
                  <a:solidFill>
                    <a:schemeClr val="bg1"/>
                  </a:solidFill>
                </a:rPr>
                <a:t>Infrastructure Control </a:t>
              </a:r>
              <a:br>
                <a:rPr lang="en-US" sz="700" b="1" dirty="0" smtClean="0">
                  <a:solidFill>
                    <a:schemeClr val="bg1"/>
                  </a:solidFill>
                </a:rPr>
              </a:br>
              <a:r>
                <a:rPr lang="en-US" sz="700" b="1" dirty="0" smtClean="0">
                  <a:solidFill>
                    <a:schemeClr val="bg1"/>
                  </a:solidFill>
                </a:rPr>
                <a:t>and Management</a:t>
              </a:r>
              <a:endParaRPr lang="en-US" sz="700" b="1" dirty="0">
                <a:solidFill>
                  <a:schemeClr val="bg1"/>
                </a:solidFill>
              </a:endParaRPr>
            </a:p>
          </p:txBody>
        </p:sp>
        <p:pic>
          <p:nvPicPr>
            <p:cNvPr id="227" name="Picture 226" descr="LSO_fig6-02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107234" y="3988642"/>
              <a:ext cx="404282" cy="319277"/>
            </a:xfrm>
            <a:prstGeom prst="rect">
              <a:avLst/>
            </a:prstGeom>
          </p:spPr>
        </p:pic>
        <p:grpSp>
          <p:nvGrpSpPr>
            <p:cNvPr id="228" name="Group 90"/>
            <p:cNvGrpSpPr/>
            <p:nvPr/>
          </p:nvGrpSpPr>
          <p:grpSpPr>
            <a:xfrm>
              <a:off x="2927291" y="2925471"/>
              <a:ext cx="2517648" cy="533400"/>
              <a:chOff x="-2517648" y="3808475"/>
              <a:chExt cx="2517648" cy="533400"/>
            </a:xfrm>
          </p:grpSpPr>
          <p:sp>
            <p:nvSpPr>
              <p:cNvPr id="269" name="Rounded Rectangle 268"/>
              <p:cNvSpPr/>
              <p:nvPr/>
            </p:nvSpPr>
            <p:spPr>
              <a:xfrm>
                <a:off x="-2517648" y="3808475"/>
                <a:ext cx="2517648" cy="533400"/>
              </a:xfrm>
              <a:prstGeom prst="roundRect">
                <a:avLst>
                  <a:gd name="adj" fmla="val 10580"/>
                </a:avLst>
              </a:prstGeom>
              <a:solidFill>
                <a:srgbClr val="616A9D">
                  <a:alpha val="82000"/>
                </a:srgbClr>
              </a:solidFill>
              <a:ln w="158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460375" algn="ctr">
                  <a:lnSpc>
                    <a:spcPct val="90000"/>
                  </a:lnSpc>
                </a:pPr>
                <a:r>
                  <a:rPr lang="en-US" sz="700" b="1" dirty="0" smtClean="0">
                    <a:solidFill>
                      <a:schemeClr val="bg1"/>
                    </a:solidFill>
                  </a:rPr>
                  <a:t>Service Orchestration Functionality</a:t>
                </a:r>
                <a:endParaRPr lang="en-US" sz="700" b="1" dirty="0">
                  <a:solidFill>
                    <a:schemeClr val="bg1"/>
                  </a:solidFill>
                </a:endParaRPr>
              </a:p>
            </p:txBody>
          </p:sp>
          <p:pic>
            <p:nvPicPr>
              <p:cNvPr id="270" name="Picture 269" descr="LSO_fig6-02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-2362687" y="3913764"/>
                <a:ext cx="404282" cy="319277"/>
              </a:xfrm>
              <a:prstGeom prst="rect">
                <a:avLst/>
              </a:prstGeom>
            </p:spPr>
          </p:pic>
        </p:grpSp>
        <p:grpSp>
          <p:nvGrpSpPr>
            <p:cNvPr id="229" name="Group 27"/>
            <p:cNvGrpSpPr/>
            <p:nvPr/>
          </p:nvGrpSpPr>
          <p:grpSpPr>
            <a:xfrm>
              <a:off x="4023478" y="3456736"/>
              <a:ext cx="833051" cy="455370"/>
              <a:chOff x="4023478" y="3166528"/>
              <a:chExt cx="833051" cy="815286"/>
            </a:xfrm>
          </p:grpSpPr>
          <p:cxnSp>
            <p:nvCxnSpPr>
              <p:cNvPr id="267" name="Straight Connector 31"/>
              <p:cNvCxnSpPr/>
              <p:nvPr/>
            </p:nvCxnSpPr>
            <p:spPr>
              <a:xfrm rot="5400000">
                <a:off x="3615835" y="3574171"/>
                <a:ext cx="815286" cy="0"/>
              </a:xfrm>
              <a:prstGeom prst="line">
                <a:avLst/>
              </a:prstGeom>
              <a:ln w="9525" cap="flat" cmpd="sng" algn="ctr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  <a:headEnd type="triangle" w="sm" len="sm"/>
                <a:tailEnd type="triangle" w="sm" len="sm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8" name="TextBox 267"/>
              <p:cNvSpPr txBox="1"/>
              <p:nvPr/>
            </p:nvSpPr>
            <p:spPr>
              <a:xfrm>
                <a:off x="4063776" y="3302410"/>
                <a:ext cx="792753" cy="228598"/>
              </a:xfrm>
              <a:prstGeom prst="rect">
                <a:avLst/>
              </a:prstGeom>
              <a:noFill/>
            </p:spPr>
            <p:txBody>
              <a:bodyPr wrap="square" lIns="0" tIns="45720" rIns="0" bIns="0" rtlCol="0">
                <a:noAutofit/>
              </a:bodyPr>
              <a:lstStyle/>
              <a:p>
                <a:pPr algn="ctr">
                  <a:lnSpc>
                    <a:spcPct val="86000"/>
                  </a:lnSpc>
                </a:pPr>
                <a:r>
                  <a:rPr lang="en-US" sz="900" b="1" cap="all" dirty="0" smtClean="0">
                    <a:solidFill>
                      <a:srgbClr val="800000"/>
                    </a:solidFill>
                  </a:rPr>
                  <a:t>Presto</a:t>
                </a:r>
              </a:p>
              <a:p>
                <a:pPr algn="ctr">
                  <a:lnSpc>
                    <a:spcPct val="86000"/>
                  </a:lnSpc>
                </a:pPr>
                <a:r>
                  <a:rPr lang="en-US" sz="900" b="1" cap="all" dirty="0" smtClean="0">
                    <a:solidFill>
                      <a:srgbClr val="800000"/>
                    </a:solidFill>
                  </a:rPr>
                  <a:t>(SOF:ICM)</a:t>
                </a:r>
              </a:p>
              <a:p>
                <a:pPr algn="ctr">
                  <a:lnSpc>
                    <a:spcPct val="86000"/>
                  </a:lnSpc>
                </a:pPr>
                <a:endParaRPr lang="en-US" sz="900" b="1" cap="all" dirty="0">
                  <a:solidFill>
                    <a:srgbClr val="800000"/>
                  </a:solidFill>
                </a:endParaRPr>
              </a:p>
            </p:txBody>
          </p:sp>
        </p:grpSp>
        <p:sp>
          <p:nvSpPr>
            <p:cNvPr id="230" name="TextBox 229"/>
            <p:cNvSpPr txBox="1"/>
            <p:nvPr/>
          </p:nvSpPr>
          <p:spPr>
            <a:xfrm>
              <a:off x="1743524" y="3020950"/>
              <a:ext cx="813122" cy="227685"/>
            </a:xfrm>
            <a:prstGeom prst="rect">
              <a:avLst/>
            </a:prstGeom>
            <a:noFill/>
          </p:spPr>
          <p:txBody>
            <a:bodyPr wrap="square" lIns="0" tIns="45720" rIns="0" bIns="0" rtlCol="0">
              <a:noAutofit/>
            </a:bodyPr>
            <a:lstStyle/>
            <a:p>
              <a:pPr algn="ctr">
                <a:lnSpc>
                  <a:spcPct val="86000"/>
                </a:lnSpc>
              </a:pPr>
              <a:r>
                <a:rPr lang="en-US" sz="900" b="1" cap="all" dirty="0" smtClean="0">
                  <a:solidFill>
                    <a:srgbClr val="800000"/>
                  </a:solidFill>
                </a:rPr>
                <a:t>Allegro</a:t>
              </a:r>
            </a:p>
            <a:p>
              <a:pPr algn="ctr">
                <a:lnSpc>
                  <a:spcPct val="86000"/>
                </a:lnSpc>
              </a:pPr>
              <a:r>
                <a:rPr lang="en-US" sz="900" b="1" cap="all" dirty="0" smtClean="0">
                  <a:solidFill>
                    <a:srgbClr val="800000"/>
                  </a:solidFill>
                </a:rPr>
                <a:t>(CUS:SOF)</a:t>
              </a:r>
            </a:p>
            <a:p>
              <a:pPr algn="r">
                <a:lnSpc>
                  <a:spcPct val="86000"/>
                </a:lnSpc>
              </a:pPr>
              <a:endParaRPr lang="en-US" sz="900" b="1" cap="all" dirty="0">
                <a:solidFill>
                  <a:srgbClr val="800000"/>
                </a:solidFill>
              </a:endParaRPr>
            </a:p>
          </p:txBody>
        </p:sp>
        <p:sp>
          <p:nvSpPr>
            <p:cNvPr id="231" name="TextBox 230"/>
            <p:cNvSpPr txBox="1"/>
            <p:nvPr/>
          </p:nvSpPr>
          <p:spPr>
            <a:xfrm>
              <a:off x="4095546" y="2270991"/>
              <a:ext cx="780035" cy="228599"/>
            </a:xfrm>
            <a:prstGeom prst="rect">
              <a:avLst/>
            </a:prstGeom>
            <a:noFill/>
          </p:spPr>
          <p:txBody>
            <a:bodyPr wrap="square" lIns="0" tIns="45720" rIns="0" bIns="0" rtlCol="0">
              <a:noAutofit/>
            </a:bodyPr>
            <a:lstStyle/>
            <a:p>
              <a:pPr algn="ctr">
                <a:lnSpc>
                  <a:spcPct val="86000"/>
                </a:lnSpc>
              </a:pPr>
              <a:r>
                <a:rPr lang="en-US" sz="900" b="1" cap="all" dirty="0" smtClean="0">
                  <a:solidFill>
                    <a:srgbClr val="800000"/>
                  </a:solidFill>
                </a:rPr>
                <a:t>LEGATO</a:t>
              </a:r>
            </a:p>
            <a:p>
              <a:pPr algn="ctr">
                <a:lnSpc>
                  <a:spcPct val="86000"/>
                </a:lnSpc>
              </a:pPr>
              <a:r>
                <a:rPr lang="en-US" sz="900" b="1" cap="all" dirty="0" smtClean="0">
                  <a:solidFill>
                    <a:srgbClr val="800000"/>
                  </a:solidFill>
                </a:rPr>
                <a:t>(BUS:SOF)</a:t>
              </a:r>
            </a:p>
            <a:p>
              <a:pPr algn="ctr">
                <a:lnSpc>
                  <a:spcPct val="86000"/>
                </a:lnSpc>
              </a:pPr>
              <a:endParaRPr lang="en-US" sz="900" b="1" cap="all" dirty="0">
                <a:solidFill>
                  <a:srgbClr val="800000"/>
                </a:solidFill>
              </a:endParaRPr>
            </a:p>
          </p:txBody>
        </p:sp>
        <p:sp>
          <p:nvSpPr>
            <p:cNvPr id="232" name="TextBox 231"/>
            <p:cNvSpPr txBox="1"/>
            <p:nvPr/>
          </p:nvSpPr>
          <p:spPr>
            <a:xfrm>
              <a:off x="1536200" y="1569725"/>
              <a:ext cx="1095022" cy="227685"/>
            </a:xfrm>
            <a:prstGeom prst="rect">
              <a:avLst/>
            </a:prstGeom>
            <a:noFill/>
          </p:spPr>
          <p:txBody>
            <a:bodyPr wrap="square" lIns="0" tIns="45720" rIns="0" bIns="0" rtlCol="0">
              <a:noAutofit/>
            </a:bodyPr>
            <a:lstStyle/>
            <a:p>
              <a:pPr algn="ctr">
                <a:lnSpc>
                  <a:spcPct val="86000"/>
                </a:lnSpc>
              </a:pPr>
              <a:r>
                <a:rPr lang="en-US" sz="900" b="1" cap="all" dirty="0" smtClean="0">
                  <a:solidFill>
                    <a:srgbClr val="800000"/>
                  </a:solidFill>
                </a:rPr>
                <a:t>Cantata</a:t>
              </a:r>
            </a:p>
            <a:p>
              <a:pPr algn="ctr">
                <a:lnSpc>
                  <a:spcPct val="86000"/>
                </a:lnSpc>
              </a:pPr>
              <a:r>
                <a:rPr lang="en-US" sz="900" b="1" cap="all" dirty="0" smtClean="0">
                  <a:solidFill>
                    <a:srgbClr val="800000"/>
                  </a:solidFill>
                </a:rPr>
                <a:t>(CUS:BUS)</a:t>
              </a:r>
            </a:p>
            <a:p>
              <a:pPr algn="ctr">
                <a:lnSpc>
                  <a:spcPct val="86000"/>
                </a:lnSpc>
              </a:pPr>
              <a:endParaRPr lang="en-US" sz="900" b="1" cap="all" dirty="0">
                <a:solidFill>
                  <a:srgbClr val="731600"/>
                </a:solidFill>
              </a:endParaRPr>
            </a:p>
          </p:txBody>
        </p:sp>
        <p:grpSp>
          <p:nvGrpSpPr>
            <p:cNvPr id="233" name="Group 71"/>
            <p:cNvGrpSpPr/>
            <p:nvPr/>
          </p:nvGrpSpPr>
          <p:grpSpPr>
            <a:xfrm>
              <a:off x="6224374" y="4668921"/>
              <a:ext cx="2517648" cy="533400"/>
              <a:chOff x="2895600" y="4038600"/>
              <a:chExt cx="2590800" cy="533400"/>
            </a:xfrm>
          </p:grpSpPr>
          <p:sp>
            <p:nvSpPr>
              <p:cNvPr id="265" name="Rounded Rectangle 264"/>
              <p:cNvSpPr/>
              <p:nvPr/>
            </p:nvSpPr>
            <p:spPr>
              <a:xfrm>
                <a:off x="2895600" y="4038600"/>
                <a:ext cx="2590800" cy="533400"/>
              </a:xfrm>
              <a:prstGeom prst="roundRect">
                <a:avLst>
                  <a:gd name="adj" fmla="val 10580"/>
                </a:avLst>
              </a:prstGeom>
              <a:solidFill>
                <a:srgbClr val="616A9D">
                  <a:alpha val="82000"/>
                </a:srgbClr>
              </a:solidFill>
              <a:ln w="158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395288" algn="ctr">
                  <a:lnSpc>
                    <a:spcPct val="90000"/>
                  </a:lnSpc>
                </a:pPr>
                <a:r>
                  <a:rPr lang="en-US" sz="700" b="1" dirty="0" smtClean="0">
                    <a:solidFill>
                      <a:schemeClr val="bg1"/>
                    </a:solidFill>
                  </a:rPr>
                  <a:t>Element  Control </a:t>
                </a:r>
                <a:br>
                  <a:rPr lang="en-US" sz="700" b="1" dirty="0" smtClean="0">
                    <a:solidFill>
                      <a:schemeClr val="bg1"/>
                    </a:solidFill>
                  </a:rPr>
                </a:br>
                <a:r>
                  <a:rPr lang="en-US" sz="700" b="1" dirty="0" smtClean="0">
                    <a:solidFill>
                      <a:schemeClr val="bg1"/>
                    </a:solidFill>
                  </a:rPr>
                  <a:t>and Management</a:t>
                </a:r>
                <a:endParaRPr lang="en-US" sz="700" b="1" dirty="0">
                  <a:solidFill>
                    <a:schemeClr val="bg1"/>
                  </a:solidFill>
                </a:endParaRPr>
              </a:p>
            </p:txBody>
          </p:sp>
          <p:pic>
            <p:nvPicPr>
              <p:cNvPr id="266" name="Picture 265" descr="LSO_fig6-02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3064308" y="4143889"/>
                <a:ext cx="416029" cy="319277"/>
              </a:xfrm>
              <a:prstGeom prst="rect">
                <a:avLst/>
              </a:prstGeom>
            </p:spPr>
          </p:pic>
        </p:grpSp>
        <p:grpSp>
          <p:nvGrpSpPr>
            <p:cNvPr id="234" name="Group 70"/>
            <p:cNvGrpSpPr/>
            <p:nvPr/>
          </p:nvGrpSpPr>
          <p:grpSpPr>
            <a:xfrm>
              <a:off x="6224374" y="3897719"/>
              <a:ext cx="2517648" cy="533400"/>
              <a:chOff x="2895600" y="3429000"/>
              <a:chExt cx="2590800" cy="533400"/>
            </a:xfrm>
          </p:grpSpPr>
          <p:sp>
            <p:nvSpPr>
              <p:cNvPr id="263" name="Rounded Rectangle 262"/>
              <p:cNvSpPr/>
              <p:nvPr/>
            </p:nvSpPr>
            <p:spPr>
              <a:xfrm>
                <a:off x="2895600" y="3429000"/>
                <a:ext cx="2590800" cy="533400"/>
              </a:xfrm>
              <a:prstGeom prst="roundRect">
                <a:avLst>
                  <a:gd name="adj" fmla="val 10580"/>
                </a:avLst>
              </a:prstGeom>
              <a:solidFill>
                <a:srgbClr val="616A9D">
                  <a:alpha val="82000"/>
                </a:srgbClr>
              </a:solidFill>
              <a:ln w="158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460375" algn="ctr">
                  <a:lnSpc>
                    <a:spcPct val="90000"/>
                  </a:lnSpc>
                </a:pPr>
                <a:r>
                  <a:rPr lang="en-US" sz="700" b="1" dirty="0" smtClean="0">
                    <a:solidFill>
                      <a:schemeClr val="bg1"/>
                    </a:solidFill>
                  </a:rPr>
                  <a:t>Infrastructure Control </a:t>
                </a:r>
                <a:br>
                  <a:rPr lang="en-US" sz="700" b="1" dirty="0" smtClean="0">
                    <a:solidFill>
                      <a:schemeClr val="bg1"/>
                    </a:solidFill>
                  </a:rPr>
                </a:br>
                <a:r>
                  <a:rPr lang="en-US" sz="700" b="1" dirty="0" smtClean="0">
                    <a:solidFill>
                      <a:schemeClr val="bg1"/>
                    </a:solidFill>
                  </a:rPr>
                  <a:t>and Management</a:t>
                </a:r>
                <a:endParaRPr lang="en-US" sz="700" b="1" dirty="0">
                  <a:solidFill>
                    <a:schemeClr val="bg1"/>
                  </a:solidFill>
                </a:endParaRPr>
              </a:p>
            </p:txBody>
          </p:sp>
          <p:pic>
            <p:nvPicPr>
              <p:cNvPr id="264" name="Picture 263" descr="LSO_fig6-02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3045593" y="3534289"/>
                <a:ext cx="416029" cy="319277"/>
              </a:xfrm>
              <a:prstGeom prst="rect">
                <a:avLst/>
              </a:prstGeom>
            </p:spPr>
          </p:pic>
        </p:grpSp>
        <p:cxnSp>
          <p:nvCxnSpPr>
            <p:cNvPr id="235" name="Straight Connector 234"/>
            <p:cNvCxnSpPr/>
            <p:nvPr/>
          </p:nvCxnSpPr>
          <p:spPr>
            <a:xfrm>
              <a:off x="7543800" y="3462748"/>
              <a:ext cx="0" cy="431223"/>
            </a:xfrm>
            <a:prstGeom prst="line">
              <a:avLst/>
            </a:prstGeom>
            <a:ln w="9525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triangle" w="sm" len="sm"/>
              <a:tailEnd type="triangle" w="sm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Shape 235"/>
            <p:cNvCxnSpPr>
              <a:endCxn id="224" idx="0"/>
            </p:cNvCxnSpPr>
            <p:nvPr/>
          </p:nvCxnSpPr>
          <p:spPr>
            <a:xfrm rot="10800000" flipV="1">
              <a:off x="1104912" y="1759310"/>
              <a:ext cx="2252769" cy="455370"/>
            </a:xfrm>
            <a:prstGeom prst="bentConnector2">
              <a:avLst/>
            </a:prstGeom>
            <a:ln w="9525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triangle" w="sm" len="sm"/>
              <a:tailEnd type="triangle" w="sm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flipH="1">
              <a:off x="7531905" y="2098076"/>
              <a:ext cx="4968" cy="827395"/>
            </a:xfrm>
            <a:prstGeom prst="line">
              <a:avLst/>
            </a:prstGeom>
            <a:ln w="9525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triangle" w="sm" len="sm"/>
              <a:tailEnd type="triangle" w="sm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238" name="Picture 23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17356"/>
              <a:ext cx="2011312" cy="940288"/>
            </a:xfrm>
            <a:prstGeom prst="rect">
              <a:avLst/>
            </a:prstGeom>
          </p:spPr>
        </p:pic>
        <p:grpSp>
          <p:nvGrpSpPr>
            <p:cNvPr id="239" name="Group 28"/>
            <p:cNvGrpSpPr/>
            <p:nvPr/>
          </p:nvGrpSpPr>
          <p:grpSpPr>
            <a:xfrm>
              <a:off x="4022684" y="4406441"/>
              <a:ext cx="1535951" cy="261349"/>
              <a:chOff x="4022684" y="4483605"/>
              <a:chExt cx="1535951" cy="261349"/>
            </a:xfrm>
          </p:grpSpPr>
          <p:cxnSp>
            <p:nvCxnSpPr>
              <p:cNvPr id="261" name="Straight Connector 260"/>
              <p:cNvCxnSpPr/>
              <p:nvPr/>
            </p:nvCxnSpPr>
            <p:spPr>
              <a:xfrm rot="16200000" flipH="1">
                <a:off x="3892009" y="4614280"/>
                <a:ext cx="261349" cy="0"/>
              </a:xfrm>
              <a:prstGeom prst="line">
                <a:avLst/>
              </a:prstGeom>
              <a:ln w="9525" cap="flat" cmpd="sng" algn="ctr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  <a:headEnd type="triangle" w="sm" len="sm"/>
                <a:tailEnd type="triangle" w="sm" len="sm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2" name="TextBox 261"/>
              <p:cNvSpPr txBox="1"/>
              <p:nvPr/>
            </p:nvSpPr>
            <p:spPr>
              <a:xfrm>
                <a:off x="4151092" y="4497496"/>
                <a:ext cx="1407543" cy="221719"/>
              </a:xfrm>
              <a:prstGeom prst="rect">
                <a:avLst/>
              </a:prstGeom>
              <a:noFill/>
            </p:spPr>
            <p:txBody>
              <a:bodyPr wrap="square" lIns="0" tIns="45720" rIns="0" bIns="0" rtlCol="0">
                <a:noAutofit/>
              </a:bodyPr>
              <a:lstStyle/>
              <a:p>
                <a:pPr>
                  <a:lnSpc>
                    <a:spcPct val="86000"/>
                  </a:lnSpc>
                </a:pPr>
                <a:r>
                  <a:rPr lang="en-US" sz="900" b="1" cap="all" dirty="0" smtClean="0">
                    <a:solidFill>
                      <a:srgbClr val="800000"/>
                    </a:solidFill>
                  </a:rPr>
                  <a:t>ADAGIO (ICM:ECM)</a:t>
                </a:r>
              </a:p>
              <a:p>
                <a:pPr>
                  <a:lnSpc>
                    <a:spcPct val="86000"/>
                  </a:lnSpc>
                </a:pPr>
                <a:endParaRPr lang="en-US" sz="900" b="1" cap="all" dirty="0">
                  <a:solidFill>
                    <a:srgbClr val="800000"/>
                  </a:solidFill>
                </a:endParaRPr>
              </a:p>
            </p:txBody>
          </p:sp>
        </p:grpSp>
        <p:cxnSp>
          <p:nvCxnSpPr>
            <p:cNvPr id="240" name="Straight Connector 239"/>
            <p:cNvCxnSpPr/>
            <p:nvPr/>
          </p:nvCxnSpPr>
          <p:spPr>
            <a:xfrm rot="16200000" flipH="1">
              <a:off x="7394185" y="4551482"/>
              <a:ext cx="261349" cy="0"/>
            </a:xfrm>
            <a:prstGeom prst="line">
              <a:avLst/>
            </a:prstGeom>
            <a:ln w="9525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triangle" w="sm" len="sm"/>
              <a:tailEnd type="triangle" w="sm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1" name="TextBox 240"/>
            <p:cNvSpPr txBox="1"/>
            <p:nvPr/>
          </p:nvSpPr>
          <p:spPr>
            <a:xfrm>
              <a:off x="7510820" y="2242416"/>
              <a:ext cx="780035" cy="228599"/>
            </a:xfrm>
            <a:prstGeom prst="rect">
              <a:avLst/>
            </a:prstGeom>
            <a:noFill/>
          </p:spPr>
          <p:txBody>
            <a:bodyPr wrap="square" lIns="0" tIns="45720" rIns="0" bIns="0" rtlCol="0">
              <a:noAutofit/>
            </a:bodyPr>
            <a:lstStyle/>
            <a:p>
              <a:pPr algn="ctr">
                <a:lnSpc>
                  <a:spcPct val="86000"/>
                </a:lnSpc>
              </a:pPr>
              <a:r>
                <a:rPr lang="en-US" sz="900" b="1" cap="all" dirty="0" smtClean="0">
                  <a:solidFill>
                    <a:srgbClr val="800000"/>
                  </a:solidFill>
                </a:rPr>
                <a:t>LEGATO</a:t>
              </a:r>
            </a:p>
            <a:p>
              <a:pPr algn="ctr">
                <a:lnSpc>
                  <a:spcPct val="86000"/>
                </a:lnSpc>
              </a:pPr>
              <a:r>
                <a:rPr lang="en-US" sz="900" b="1" cap="all" dirty="0" smtClean="0">
                  <a:solidFill>
                    <a:srgbClr val="800000"/>
                  </a:solidFill>
                </a:rPr>
                <a:t>(BUS:SOF)</a:t>
              </a:r>
            </a:p>
            <a:p>
              <a:pPr algn="ctr">
                <a:lnSpc>
                  <a:spcPct val="86000"/>
                </a:lnSpc>
              </a:pPr>
              <a:endParaRPr lang="en-US" sz="900" b="1" cap="all" dirty="0">
                <a:solidFill>
                  <a:srgbClr val="800000"/>
                </a:solidFill>
              </a:endParaRPr>
            </a:p>
          </p:txBody>
        </p:sp>
        <p:sp>
          <p:nvSpPr>
            <p:cNvPr id="242" name="TextBox 241"/>
            <p:cNvSpPr txBox="1"/>
            <p:nvPr/>
          </p:nvSpPr>
          <p:spPr>
            <a:xfrm>
              <a:off x="7554533" y="3491523"/>
              <a:ext cx="736322" cy="228598"/>
            </a:xfrm>
            <a:prstGeom prst="rect">
              <a:avLst/>
            </a:prstGeom>
            <a:noFill/>
          </p:spPr>
          <p:txBody>
            <a:bodyPr wrap="square" lIns="0" tIns="45720" rIns="0" bIns="0" rtlCol="0">
              <a:noAutofit/>
            </a:bodyPr>
            <a:lstStyle/>
            <a:p>
              <a:pPr algn="ctr">
                <a:lnSpc>
                  <a:spcPct val="86000"/>
                </a:lnSpc>
              </a:pPr>
              <a:r>
                <a:rPr lang="en-US" sz="900" b="1" cap="all" dirty="0" smtClean="0">
                  <a:solidFill>
                    <a:srgbClr val="800000"/>
                  </a:solidFill>
                </a:rPr>
                <a:t>Presto</a:t>
              </a:r>
            </a:p>
            <a:p>
              <a:pPr algn="ctr">
                <a:lnSpc>
                  <a:spcPct val="86000"/>
                </a:lnSpc>
              </a:pPr>
              <a:r>
                <a:rPr lang="en-US" sz="900" b="1" cap="all" dirty="0" smtClean="0">
                  <a:solidFill>
                    <a:srgbClr val="800000"/>
                  </a:solidFill>
                </a:rPr>
                <a:t>(SOF:ICM)</a:t>
              </a:r>
            </a:p>
            <a:p>
              <a:pPr algn="ctr">
                <a:lnSpc>
                  <a:spcPct val="86000"/>
                </a:lnSpc>
              </a:pPr>
              <a:endParaRPr lang="en-US" sz="900" b="1" cap="all" dirty="0">
                <a:solidFill>
                  <a:srgbClr val="800000"/>
                </a:solidFill>
              </a:endParaRPr>
            </a:p>
          </p:txBody>
        </p:sp>
        <p:sp>
          <p:nvSpPr>
            <p:cNvPr id="243" name="TextBox 242"/>
            <p:cNvSpPr txBox="1"/>
            <p:nvPr/>
          </p:nvSpPr>
          <p:spPr>
            <a:xfrm>
              <a:off x="7642262" y="4414366"/>
              <a:ext cx="1407543" cy="221719"/>
            </a:xfrm>
            <a:prstGeom prst="rect">
              <a:avLst/>
            </a:prstGeom>
            <a:noFill/>
          </p:spPr>
          <p:txBody>
            <a:bodyPr wrap="square" lIns="0" tIns="45720" rIns="0" bIns="0" rtlCol="0">
              <a:noAutofit/>
            </a:bodyPr>
            <a:lstStyle/>
            <a:p>
              <a:pPr>
                <a:lnSpc>
                  <a:spcPct val="86000"/>
                </a:lnSpc>
              </a:pPr>
              <a:r>
                <a:rPr lang="en-US" sz="900" b="1" cap="all" dirty="0" smtClean="0">
                  <a:solidFill>
                    <a:srgbClr val="800000"/>
                  </a:solidFill>
                </a:rPr>
                <a:t>ADAGIO (ICM:ECM)</a:t>
              </a:r>
            </a:p>
            <a:p>
              <a:pPr>
                <a:lnSpc>
                  <a:spcPct val="86000"/>
                </a:lnSpc>
              </a:pPr>
              <a:endParaRPr lang="en-US" sz="900" b="1" cap="all" dirty="0">
                <a:solidFill>
                  <a:srgbClr val="800000"/>
                </a:solidFill>
              </a:endParaRPr>
            </a:p>
          </p:txBody>
        </p:sp>
        <p:grpSp>
          <p:nvGrpSpPr>
            <p:cNvPr id="244" name="Group 32"/>
            <p:cNvGrpSpPr/>
            <p:nvPr/>
          </p:nvGrpSpPr>
          <p:grpSpPr>
            <a:xfrm>
              <a:off x="5406845" y="2925471"/>
              <a:ext cx="1366110" cy="275090"/>
              <a:chOff x="4838703" y="2698540"/>
              <a:chExt cx="1683939" cy="275090"/>
            </a:xfrm>
          </p:grpSpPr>
          <p:cxnSp>
            <p:nvCxnSpPr>
              <p:cNvPr id="259" name="Straight Arrow Connector 258"/>
              <p:cNvCxnSpPr/>
              <p:nvPr/>
            </p:nvCxnSpPr>
            <p:spPr>
              <a:xfrm>
                <a:off x="4838703" y="2884167"/>
                <a:ext cx="1683939" cy="1588"/>
              </a:xfrm>
              <a:prstGeom prst="straightConnector1">
                <a:avLst/>
              </a:prstGeom>
              <a:ln w="9525" cap="flat" cmpd="sng" algn="ctr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  <a:headEnd type="triangle" w="sm" len="sm"/>
                <a:tailEnd type="triangle" w="sm" len="sm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0" name="TextBox 259"/>
              <p:cNvSpPr txBox="1"/>
              <p:nvPr/>
            </p:nvSpPr>
            <p:spPr>
              <a:xfrm>
                <a:off x="5027370" y="2698540"/>
                <a:ext cx="1375377" cy="275090"/>
              </a:xfrm>
              <a:prstGeom prst="rect">
                <a:avLst/>
              </a:prstGeom>
              <a:noFill/>
            </p:spPr>
            <p:txBody>
              <a:bodyPr wrap="square" lIns="0" tIns="45720" rIns="0" bIns="0" rtlCol="0">
                <a:noAutofit/>
              </a:bodyPr>
              <a:lstStyle/>
              <a:p>
                <a:pPr algn="ctr">
                  <a:lnSpc>
                    <a:spcPct val="86000"/>
                  </a:lnSpc>
                </a:pPr>
                <a:r>
                  <a:rPr lang="en-US" sz="900" b="1" cap="all" dirty="0" smtClean="0">
                    <a:solidFill>
                      <a:srgbClr val="800000"/>
                    </a:solidFill>
                  </a:rPr>
                  <a:t>Interlude </a:t>
                </a:r>
                <a:br>
                  <a:rPr lang="en-US" sz="900" b="1" cap="all" dirty="0" smtClean="0">
                    <a:solidFill>
                      <a:srgbClr val="800000"/>
                    </a:solidFill>
                  </a:rPr>
                </a:br>
                <a:r>
                  <a:rPr lang="en-US" sz="900" b="1" cap="all" dirty="0" smtClean="0">
                    <a:solidFill>
                      <a:srgbClr val="800000"/>
                    </a:solidFill>
                  </a:rPr>
                  <a:t>(SOF:SOF)</a:t>
                </a:r>
              </a:p>
              <a:p>
                <a:pPr algn="ctr">
                  <a:lnSpc>
                    <a:spcPct val="86000"/>
                  </a:lnSpc>
                </a:pPr>
                <a:endParaRPr lang="en-US" sz="900" b="1" cap="all" dirty="0">
                  <a:solidFill>
                    <a:srgbClr val="800000"/>
                  </a:solidFill>
                </a:endParaRPr>
              </a:p>
            </p:txBody>
          </p:sp>
        </p:grpSp>
        <p:cxnSp>
          <p:nvCxnSpPr>
            <p:cNvPr id="245" name="Straight Arrow Connector 244"/>
            <p:cNvCxnSpPr>
              <a:stCxn id="257" idx="3"/>
            </p:cNvCxnSpPr>
            <p:nvPr/>
          </p:nvCxnSpPr>
          <p:spPr>
            <a:xfrm>
              <a:off x="4856530" y="1823926"/>
              <a:ext cx="1916425" cy="11279"/>
            </a:xfrm>
            <a:prstGeom prst="straightConnector1">
              <a:avLst/>
            </a:prstGeom>
            <a:ln w="9525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triangle" w="sm" len="sm"/>
              <a:tailEnd type="triangle" w="sm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6" name="TextBox 245"/>
            <p:cNvSpPr txBox="1"/>
            <p:nvPr/>
          </p:nvSpPr>
          <p:spPr>
            <a:xfrm>
              <a:off x="5731484" y="1635256"/>
              <a:ext cx="813786" cy="243297"/>
            </a:xfrm>
            <a:prstGeom prst="rect">
              <a:avLst/>
            </a:prstGeom>
            <a:noFill/>
          </p:spPr>
          <p:txBody>
            <a:bodyPr wrap="square" lIns="0" tIns="45720" rIns="0" bIns="0" rtlCol="0">
              <a:noAutofit/>
            </a:bodyPr>
            <a:lstStyle/>
            <a:p>
              <a:pPr algn="ctr">
                <a:lnSpc>
                  <a:spcPct val="86000"/>
                </a:lnSpc>
              </a:pPr>
              <a:r>
                <a:rPr lang="en-US" sz="900" b="1" cap="all" dirty="0" smtClean="0">
                  <a:solidFill>
                    <a:srgbClr val="800000"/>
                  </a:solidFill>
                </a:rPr>
                <a:t>Sonata</a:t>
              </a:r>
            </a:p>
            <a:p>
              <a:pPr algn="ctr">
                <a:lnSpc>
                  <a:spcPct val="86000"/>
                </a:lnSpc>
              </a:pPr>
              <a:r>
                <a:rPr lang="en-US" sz="900" b="1" cap="all" dirty="0" smtClean="0">
                  <a:solidFill>
                    <a:srgbClr val="800000"/>
                  </a:solidFill>
                </a:rPr>
                <a:t>(BUS:BUS)</a:t>
              </a:r>
            </a:p>
            <a:p>
              <a:pPr algn="ctr">
                <a:lnSpc>
                  <a:spcPct val="86000"/>
                </a:lnSpc>
              </a:pPr>
              <a:endParaRPr lang="en-US" sz="900" b="1" cap="all" dirty="0">
                <a:solidFill>
                  <a:srgbClr val="731600"/>
                </a:solidFill>
              </a:endParaRPr>
            </a:p>
          </p:txBody>
        </p:sp>
        <p:grpSp>
          <p:nvGrpSpPr>
            <p:cNvPr id="247" name="Group 97"/>
            <p:cNvGrpSpPr/>
            <p:nvPr/>
          </p:nvGrpSpPr>
          <p:grpSpPr>
            <a:xfrm>
              <a:off x="3414525" y="1557226"/>
              <a:ext cx="1442005" cy="533400"/>
              <a:chOff x="-2258550" y="2670050"/>
              <a:chExt cx="1442005" cy="533400"/>
            </a:xfrm>
          </p:grpSpPr>
          <p:sp>
            <p:nvSpPr>
              <p:cNvPr id="257" name="Rounded Rectangle 256"/>
              <p:cNvSpPr/>
              <p:nvPr/>
            </p:nvSpPr>
            <p:spPr>
              <a:xfrm>
                <a:off x="-2258550" y="2670050"/>
                <a:ext cx="1442005" cy="533400"/>
              </a:xfrm>
              <a:prstGeom prst="roundRect">
                <a:avLst>
                  <a:gd name="adj" fmla="val 10580"/>
                </a:avLst>
              </a:prstGeom>
              <a:solidFill>
                <a:srgbClr val="616A9D">
                  <a:alpha val="82000"/>
                </a:srgbClr>
              </a:solidFill>
              <a:ln w="158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285750" algn="ctr">
                  <a:lnSpc>
                    <a:spcPct val="90000"/>
                  </a:lnSpc>
                </a:pPr>
                <a:r>
                  <a:rPr lang="en-US" sz="700" b="1" dirty="0" smtClean="0">
                    <a:solidFill>
                      <a:schemeClr val="bg1"/>
                    </a:solidFill>
                  </a:rPr>
                  <a:t>Business Applications</a:t>
                </a:r>
                <a:endParaRPr lang="en-US" sz="700" b="1" dirty="0">
                  <a:solidFill>
                    <a:schemeClr val="bg1"/>
                  </a:solidFill>
                </a:endParaRPr>
              </a:p>
            </p:txBody>
          </p:sp>
          <p:pic>
            <p:nvPicPr>
              <p:cNvPr id="258" name="Picture 257" descr="LSO_fig6-02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-2258550" y="2806143"/>
                <a:ext cx="404282" cy="319277"/>
              </a:xfrm>
              <a:prstGeom prst="rect">
                <a:avLst/>
              </a:prstGeom>
            </p:spPr>
          </p:pic>
        </p:grpSp>
        <p:grpSp>
          <p:nvGrpSpPr>
            <p:cNvPr id="248" name="Group 102"/>
            <p:cNvGrpSpPr/>
            <p:nvPr/>
          </p:nvGrpSpPr>
          <p:grpSpPr>
            <a:xfrm>
              <a:off x="6803130" y="1559361"/>
              <a:ext cx="1442005" cy="533400"/>
              <a:chOff x="-2258550" y="2670050"/>
              <a:chExt cx="1442005" cy="533400"/>
            </a:xfrm>
          </p:grpSpPr>
          <p:sp>
            <p:nvSpPr>
              <p:cNvPr id="255" name="Rounded Rectangle 254"/>
              <p:cNvSpPr/>
              <p:nvPr/>
            </p:nvSpPr>
            <p:spPr>
              <a:xfrm>
                <a:off x="-2258550" y="2670050"/>
                <a:ext cx="1442005" cy="533400"/>
              </a:xfrm>
              <a:prstGeom prst="roundRect">
                <a:avLst>
                  <a:gd name="adj" fmla="val 10580"/>
                </a:avLst>
              </a:prstGeom>
              <a:solidFill>
                <a:srgbClr val="616A9D">
                  <a:alpha val="82000"/>
                </a:srgbClr>
              </a:solidFill>
              <a:ln w="158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285750" algn="ctr">
                  <a:lnSpc>
                    <a:spcPct val="90000"/>
                  </a:lnSpc>
                </a:pPr>
                <a:r>
                  <a:rPr lang="en-US" sz="700" b="1" dirty="0" smtClean="0">
                    <a:solidFill>
                      <a:schemeClr val="bg1"/>
                    </a:solidFill>
                  </a:rPr>
                  <a:t>Business Applications</a:t>
                </a:r>
                <a:endParaRPr lang="en-US" sz="700" b="1" dirty="0">
                  <a:solidFill>
                    <a:schemeClr val="bg1"/>
                  </a:solidFill>
                </a:endParaRPr>
              </a:p>
            </p:txBody>
          </p:sp>
          <p:pic>
            <p:nvPicPr>
              <p:cNvPr id="256" name="Picture 255" descr="LSO_fig6-02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-2258550" y="2806143"/>
                <a:ext cx="404282" cy="319277"/>
              </a:xfrm>
              <a:prstGeom prst="rect">
                <a:avLst/>
              </a:prstGeom>
            </p:spPr>
          </p:pic>
        </p:grpSp>
        <p:grpSp>
          <p:nvGrpSpPr>
            <p:cNvPr id="249" name="Group 124"/>
            <p:cNvGrpSpPr/>
            <p:nvPr/>
          </p:nvGrpSpPr>
          <p:grpSpPr>
            <a:xfrm>
              <a:off x="6772954" y="2925471"/>
              <a:ext cx="2200955" cy="533400"/>
              <a:chOff x="6772954" y="2594155"/>
              <a:chExt cx="2200955" cy="533400"/>
            </a:xfrm>
          </p:grpSpPr>
          <p:sp>
            <p:nvSpPr>
              <p:cNvPr id="253" name="Rounded Rectangle 252"/>
              <p:cNvSpPr/>
              <p:nvPr/>
            </p:nvSpPr>
            <p:spPr>
              <a:xfrm>
                <a:off x="6772954" y="2594155"/>
                <a:ext cx="2200955" cy="533400"/>
              </a:xfrm>
              <a:prstGeom prst="roundRect">
                <a:avLst>
                  <a:gd name="adj" fmla="val 10580"/>
                </a:avLst>
              </a:prstGeom>
              <a:solidFill>
                <a:srgbClr val="616A9D">
                  <a:alpha val="82000"/>
                </a:srgbClr>
              </a:solidFill>
              <a:ln w="158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284163" indent="65088" algn="ctr">
                  <a:lnSpc>
                    <a:spcPct val="90000"/>
                  </a:lnSpc>
                </a:pPr>
                <a:r>
                  <a:rPr lang="en-US" sz="700" b="1" dirty="0" smtClean="0">
                    <a:solidFill>
                      <a:schemeClr val="bg1"/>
                    </a:solidFill>
                  </a:rPr>
                  <a:t>Service Orchestration Functionality</a:t>
                </a:r>
                <a:endParaRPr lang="en-US" sz="700" b="1" dirty="0">
                  <a:solidFill>
                    <a:schemeClr val="bg1"/>
                  </a:solidFill>
                </a:endParaRPr>
              </a:p>
            </p:txBody>
          </p:sp>
          <p:pic>
            <p:nvPicPr>
              <p:cNvPr id="254" name="Picture 253" descr="LSO_fig6-02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6848850" y="2699444"/>
                <a:ext cx="404282" cy="319277"/>
              </a:xfrm>
              <a:prstGeom prst="rect">
                <a:avLst/>
              </a:prstGeom>
            </p:spPr>
          </p:pic>
        </p:grpSp>
        <p:sp>
          <p:nvSpPr>
            <p:cNvPr id="250" name="TextBox 249"/>
            <p:cNvSpPr txBox="1"/>
            <p:nvPr/>
          </p:nvSpPr>
          <p:spPr>
            <a:xfrm>
              <a:off x="1814501" y="317305"/>
              <a:ext cx="3535749" cy="4811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chemeClr val="bg1"/>
                  </a:solidFill>
                </a:rPr>
                <a:t>REFERENCE ARCHITECTURE</a:t>
              </a:r>
              <a:endParaRPr lang="en-US" sz="1600" b="1" dirty="0">
                <a:solidFill>
                  <a:schemeClr val="bg1"/>
                </a:solidFill>
              </a:endParaRPr>
            </a:p>
          </p:txBody>
        </p:sp>
        <p:cxnSp>
          <p:nvCxnSpPr>
            <p:cNvPr id="251" name="Straight Connector 250"/>
            <p:cNvCxnSpPr/>
            <p:nvPr/>
          </p:nvCxnSpPr>
          <p:spPr>
            <a:xfrm flipH="1">
              <a:off x="4111662" y="2091465"/>
              <a:ext cx="4968" cy="827395"/>
            </a:xfrm>
            <a:prstGeom prst="line">
              <a:avLst/>
            </a:prstGeom>
            <a:ln w="9525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triangle" w="sm" len="sm"/>
              <a:tailEnd type="triangle" w="sm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hape 251"/>
            <p:cNvCxnSpPr>
              <a:endCxn id="224" idx="2"/>
            </p:cNvCxnSpPr>
            <p:nvPr/>
          </p:nvCxnSpPr>
          <p:spPr>
            <a:xfrm rot="10800000">
              <a:off x="1104912" y="2821841"/>
              <a:ext cx="1797401" cy="379475"/>
            </a:xfrm>
            <a:prstGeom prst="bentConnector2">
              <a:avLst/>
            </a:prstGeom>
            <a:ln w="9525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triangle" w="sm" len="sm"/>
              <a:tailEnd type="triangle" w="sm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89094" y="-184754"/>
            <a:ext cx="7784889" cy="952499"/>
          </a:xfrm>
        </p:spPr>
        <p:txBody>
          <a:bodyPr/>
          <a:lstStyle/>
          <a:p>
            <a:r>
              <a:rPr lang="en-US" dirty="0" smtClean="0"/>
              <a:t>LSO-related Modeling Projects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33481" y="2445907"/>
            <a:ext cx="1199777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Yang Service Modules</a:t>
            </a:r>
          </a:p>
          <a:p>
            <a:pPr algn="ctr"/>
            <a:r>
              <a:rPr lang="en-US" sz="1000" dirty="0" smtClean="0"/>
              <a:t>(Aligned with IETF)</a:t>
            </a:r>
            <a:endParaRPr lang="en-US" sz="1000" dirty="0"/>
          </a:p>
        </p:txBody>
      </p:sp>
      <p:cxnSp>
        <p:nvCxnSpPr>
          <p:cNvPr id="49" name="Elbow Connector 48"/>
          <p:cNvCxnSpPr>
            <a:stCxn id="37" idx="3"/>
            <a:endCxn id="231" idx="1"/>
          </p:cNvCxnSpPr>
          <p:nvPr/>
        </p:nvCxnSpPr>
        <p:spPr>
          <a:xfrm flipV="1">
            <a:off x="1233258" y="2195520"/>
            <a:ext cx="3561284" cy="527386"/>
          </a:xfrm>
          <a:prstGeom prst="bentConnector3">
            <a:avLst>
              <a:gd name="adj1" fmla="val 50000"/>
            </a:avLst>
          </a:prstGeom>
          <a:ln w="15875">
            <a:solidFill>
              <a:srgbClr val="C00000"/>
            </a:solidFill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8523" y="3457800"/>
            <a:ext cx="1692191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Network Resource Provisioning</a:t>
            </a:r>
          </a:p>
          <a:p>
            <a:pPr algn="ctr"/>
            <a:r>
              <a:rPr lang="en-US" sz="1000" dirty="0" smtClean="0"/>
              <a:t>(Based on ONF Core Model) </a:t>
            </a:r>
            <a:endParaRPr lang="en-US" sz="1000" dirty="0"/>
          </a:p>
        </p:txBody>
      </p:sp>
      <p:cxnSp>
        <p:nvCxnSpPr>
          <p:cNvPr id="127" name="Elbow Connector 126"/>
          <p:cNvCxnSpPr>
            <a:stCxn id="56" idx="0"/>
          </p:cNvCxnSpPr>
          <p:nvPr/>
        </p:nvCxnSpPr>
        <p:spPr>
          <a:xfrm rot="5400000" flipH="1" flipV="1">
            <a:off x="2599655" y="1306632"/>
            <a:ext cx="406133" cy="3896205"/>
          </a:xfrm>
          <a:prstGeom prst="bentConnector2">
            <a:avLst/>
          </a:prstGeom>
          <a:ln w="15875">
            <a:solidFill>
              <a:srgbClr val="C00000"/>
            </a:solidFill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8" name="TextBox 147"/>
          <p:cNvSpPr txBox="1"/>
          <p:nvPr/>
        </p:nvSpPr>
        <p:spPr>
          <a:xfrm>
            <a:off x="206396" y="4257028"/>
            <a:ext cx="1521450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Network Resource Model</a:t>
            </a:r>
          </a:p>
          <a:p>
            <a:pPr algn="ctr"/>
            <a:r>
              <a:rPr lang="en-US" sz="1000" dirty="0" smtClean="0"/>
              <a:t>(Based on ONF Core Model)</a:t>
            </a:r>
            <a:endParaRPr lang="en-US" sz="1000" dirty="0"/>
          </a:p>
        </p:txBody>
      </p:sp>
      <p:cxnSp>
        <p:nvCxnSpPr>
          <p:cNvPr id="149" name="Elbow Connector 148"/>
          <p:cNvCxnSpPr>
            <a:stCxn id="148" idx="3"/>
          </p:cNvCxnSpPr>
          <p:nvPr/>
        </p:nvCxnSpPr>
        <p:spPr>
          <a:xfrm flipV="1">
            <a:off x="1727846" y="3725680"/>
            <a:ext cx="3015427" cy="808347"/>
          </a:xfrm>
          <a:prstGeom prst="bentConnector3">
            <a:avLst>
              <a:gd name="adj1" fmla="val 50000"/>
            </a:avLst>
          </a:prstGeom>
          <a:ln w="15875">
            <a:solidFill>
              <a:srgbClr val="C00000"/>
            </a:solidFill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Elbow Connector 150"/>
          <p:cNvCxnSpPr>
            <a:stCxn id="148" idx="3"/>
          </p:cNvCxnSpPr>
          <p:nvPr/>
        </p:nvCxnSpPr>
        <p:spPr>
          <a:xfrm flipV="1">
            <a:off x="1727846" y="3156558"/>
            <a:ext cx="3005603" cy="1377469"/>
          </a:xfrm>
          <a:prstGeom prst="bentConnector3">
            <a:avLst>
              <a:gd name="adj1" fmla="val 50000"/>
            </a:avLst>
          </a:prstGeom>
          <a:ln w="15875">
            <a:solidFill>
              <a:srgbClr val="C00000"/>
            </a:solidFill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235613" y="1260363"/>
            <a:ext cx="1199777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Ordering Serviceability</a:t>
            </a:r>
          </a:p>
          <a:p>
            <a:pPr algn="ctr"/>
            <a:r>
              <a:rPr lang="en-US" sz="1000" dirty="0" smtClean="0"/>
              <a:t>(WIP)</a:t>
            </a:r>
          </a:p>
        </p:txBody>
      </p:sp>
      <p:cxnSp>
        <p:nvCxnSpPr>
          <p:cNvPr id="94" name="Elbow Connector 93"/>
          <p:cNvCxnSpPr/>
          <p:nvPr/>
        </p:nvCxnSpPr>
        <p:spPr>
          <a:xfrm>
            <a:off x="1295400" y="1470013"/>
            <a:ext cx="4420066" cy="331649"/>
          </a:xfrm>
          <a:prstGeom prst="bentConnector3">
            <a:avLst>
              <a:gd name="adj1" fmla="val 99995"/>
            </a:avLst>
          </a:prstGeom>
          <a:ln w="15875">
            <a:solidFill>
              <a:srgbClr val="C00000"/>
            </a:solidFill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546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MEF’s LSO.net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LSO </a:t>
            </a:r>
            <a:r>
              <a:rPr lang="en-US" dirty="0"/>
              <a:t>e</a:t>
            </a:r>
            <a:r>
              <a:rPr lang="en-US" dirty="0" smtClean="0"/>
              <a:t>xperimentation and incubation platform</a:t>
            </a:r>
          </a:p>
          <a:p>
            <a:pPr marL="0" indent="0" algn="ctr">
              <a:buNone/>
            </a:pPr>
            <a:r>
              <a:rPr lang="en-US" dirty="0" smtClean="0"/>
              <a:t> </a:t>
            </a:r>
          </a:p>
          <a:p>
            <a:pPr marL="0" indent="0" algn="ctr">
              <a:buNone/>
            </a:pPr>
            <a:r>
              <a:rPr lang="en-US" dirty="0"/>
              <a:t>Support for LSO </a:t>
            </a:r>
            <a:r>
              <a:rPr lang="en-US" dirty="0" smtClean="0"/>
              <a:t>Hackathons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OS/SDO collaboration environment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Accelerates the development of data models and APIs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1981B-747E-FC42-A9CB-4FBC300A3530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96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-1463226" y="-212357"/>
            <a:ext cx="9144000" cy="952499"/>
          </a:xfrm>
        </p:spPr>
        <p:txBody>
          <a:bodyPr/>
          <a:lstStyle/>
          <a:p>
            <a:pPr algn="ctr"/>
            <a:r>
              <a:rPr lang="en-US" dirty="0" smtClean="0"/>
              <a:t>LSO Management View Abstractions</a:t>
            </a:r>
            <a:endParaRPr lang="en-US" dirty="0"/>
          </a:p>
        </p:txBody>
      </p:sp>
      <p:grpSp>
        <p:nvGrpSpPr>
          <p:cNvPr id="105" name="Group 104"/>
          <p:cNvGrpSpPr>
            <a:grpSpLocks noChangeAspect="1"/>
          </p:cNvGrpSpPr>
          <p:nvPr/>
        </p:nvGrpSpPr>
        <p:grpSpPr>
          <a:xfrm>
            <a:off x="1325910" y="627161"/>
            <a:ext cx="6408712" cy="4200085"/>
            <a:chOff x="250328" y="836711"/>
            <a:chExt cx="8570144" cy="5616625"/>
          </a:xfrm>
        </p:grpSpPr>
        <p:sp>
          <p:nvSpPr>
            <p:cNvPr id="106" name="Rectangle 105"/>
            <p:cNvSpPr/>
            <p:nvPr/>
          </p:nvSpPr>
          <p:spPr>
            <a:xfrm>
              <a:off x="2051720" y="836711"/>
              <a:ext cx="4896544" cy="5614883"/>
            </a:xfrm>
            <a:prstGeom prst="rect">
              <a:avLst/>
            </a:prstGeom>
            <a:solidFill>
              <a:schemeClr val="accent3">
                <a:lumMod val="60000"/>
                <a:lumOff val="40000"/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6948264" y="836712"/>
              <a:ext cx="1800199" cy="5616624"/>
            </a:xfrm>
            <a:prstGeom prst="rect">
              <a:avLst/>
            </a:prstGeom>
            <a:solidFill>
              <a:srgbClr val="FFDE75">
                <a:alpha val="49804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251520" y="836712"/>
              <a:ext cx="1800200" cy="5614882"/>
            </a:xfrm>
            <a:prstGeom prst="rect">
              <a:avLst/>
            </a:prstGeom>
            <a:solidFill>
              <a:srgbClr val="B0C7E2">
                <a:alpha val="49804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251520" y="2915652"/>
              <a:ext cx="1872208" cy="3498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/>
                <a:t>Service View</a:t>
              </a:r>
              <a:endParaRPr lang="en-US" sz="1100" dirty="0"/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251520" y="5445224"/>
              <a:ext cx="1872208" cy="5762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/>
                <a:t>Element &amp; Equipment</a:t>
              </a:r>
              <a:endParaRPr lang="en-US" sz="1100" dirty="0"/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6921424" y="5446965"/>
              <a:ext cx="1800200" cy="5762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/>
                <a:t>Element Control &amp; Management</a:t>
              </a:r>
              <a:endParaRPr lang="en-US" sz="1100" dirty="0"/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6898840" y="3717032"/>
              <a:ext cx="1800200" cy="12553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/>
                <a:t>Service Orchestration &amp; Infrastructure Management</a:t>
              </a:r>
            </a:p>
            <a:p>
              <a:pPr algn="ctr"/>
              <a:r>
                <a:rPr lang="en-US" sz="1100" dirty="0" smtClean="0"/>
                <a:t>(Subnetwork)</a:t>
              </a:r>
              <a:endParaRPr lang="en-US" sz="1100" dirty="0"/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6898839" y="869545"/>
              <a:ext cx="1849626" cy="627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/>
                <a:t>LSO RA</a:t>
              </a:r>
            </a:p>
            <a:p>
              <a:pPr algn="ctr">
                <a:lnSpc>
                  <a:spcPts val="1500"/>
                </a:lnSpc>
              </a:pPr>
              <a:r>
                <a:rPr lang="en-US" sz="1200" b="1" dirty="0" smtClean="0"/>
                <a:t>Context</a:t>
              </a:r>
              <a:endParaRPr lang="en-US" sz="1200" b="1" dirty="0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2411760" y="847997"/>
              <a:ext cx="4104456" cy="6379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500"/>
                </a:lnSpc>
              </a:pPr>
              <a:r>
                <a:rPr lang="en-US" sz="1200" b="1" dirty="0" smtClean="0"/>
                <a:t>Information Class Examples per Management Abstraction View</a:t>
              </a:r>
              <a:endParaRPr lang="en-US" sz="1200" b="1" dirty="0"/>
            </a:p>
          </p:txBody>
        </p:sp>
        <p:sp>
          <p:nvSpPr>
            <p:cNvPr id="115" name="TextBox 114"/>
            <p:cNvSpPr txBox="1"/>
            <p:nvPr/>
          </p:nvSpPr>
          <p:spPr>
            <a:xfrm rot="19106781">
              <a:off x="2605452" y="5657763"/>
              <a:ext cx="1550402" cy="33955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/>
                <a:t>Network Element</a:t>
              </a:r>
              <a:endParaRPr lang="en-US" sz="1050" dirty="0"/>
            </a:p>
          </p:txBody>
        </p:sp>
        <p:sp>
          <p:nvSpPr>
            <p:cNvPr id="116" name="TextBox 115"/>
            <p:cNvSpPr txBox="1"/>
            <p:nvPr/>
          </p:nvSpPr>
          <p:spPr>
            <a:xfrm rot="19106781">
              <a:off x="3436443" y="5846067"/>
              <a:ext cx="720080" cy="3498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/>
                <a:t>Card</a:t>
              </a:r>
              <a:endParaRPr lang="en-US" sz="1050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9135855">
              <a:off x="3153780" y="1722502"/>
              <a:ext cx="958317" cy="5762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/>
                <a:t>Product</a:t>
              </a:r>
            </a:p>
            <a:p>
              <a:pPr algn="ctr"/>
              <a:r>
                <a:rPr lang="en-US" sz="1050" dirty="0" smtClean="0"/>
                <a:t>Offering</a:t>
              </a:r>
              <a:endParaRPr lang="en-US" sz="1050" dirty="0"/>
            </a:p>
          </p:txBody>
        </p:sp>
        <p:sp>
          <p:nvSpPr>
            <p:cNvPr id="118" name="TextBox 117"/>
            <p:cNvSpPr txBox="1"/>
            <p:nvPr/>
          </p:nvSpPr>
          <p:spPr>
            <a:xfrm rot="19209892">
              <a:off x="5846296" y="4516197"/>
              <a:ext cx="1080119" cy="3498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/>
                <a:t>Endpoint</a:t>
              </a:r>
              <a:endParaRPr lang="en-US" sz="1050" dirty="0"/>
            </a:p>
          </p:txBody>
        </p:sp>
        <p:sp>
          <p:nvSpPr>
            <p:cNvPr id="119" name="TextBox 118"/>
            <p:cNvSpPr txBox="1"/>
            <p:nvPr/>
          </p:nvSpPr>
          <p:spPr>
            <a:xfrm rot="19209892">
              <a:off x="4256571" y="4109072"/>
              <a:ext cx="1161132" cy="7717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/>
                <a:t>Logical Termination Point</a:t>
              </a:r>
              <a:endParaRPr lang="en-US" sz="1050" dirty="0"/>
            </a:p>
          </p:txBody>
        </p:sp>
        <p:sp>
          <p:nvSpPr>
            <p:cNvPr id="120" name="TextBox 119"/>
            <p:cNvSpPr txBox="1"/>
            <p:nvPr/>
          </p:nvSpPr>
          <p:spPr>
            <a:xfrm rot="19209892">
              <a:off x="3086850" y="4241240"/>
              <a:ext cx="1296144" cy="5762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/>
                <a:t>Forwarding Construct</a:t>
              </a:r>
              <a:endParaRPr lang="en-US" sz="1050" dirty="0"/>
            </a:p>
          </p:txBody>
        </p:sp>
        <p:sp>
          <p:nvSpPr>
            <p:cNvPr id="121" name="TextBox 120"/>
            <p:cNvSpPr txBox="1"/>
            <p:nvPr/>
          </p:nvSpPr>
          <p:spPr>
            <a:xfrm rot="19106781">
              <a:off x="6100739" y="5702051"/>
              <a:ext cx="720080" cy="3498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/>
                <a:t>Port</a:t>
              </a:r>
              <a:endParaRPr lang="en-US" sz="1050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6804247" y="2492896"/>
              <a:ext cx="2016225" cy="8025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/>
                <a:t>Service Orchestration</a:t>
              </a:r>
            </a:p>
            <a:p>
              <a:pPr algn="ctr"/>
              <a:r>
                <a:rPr lang="en-US" sz="1100" dirty="0" smtClean="0"/>
                <a:t>(Provider domains &amp; multi-domain)</a:t>
              </a:r>
              <a:endParaRPr lang="en-US" sz="1100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6898840" y="1691516"/>
              <a:ext cx="1800200" cy="3498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/>
                <a:t>Business Apps</a:t>
              </a:r>
              <a:endParaRPr lang="en-US" sz="1100" dirty="0"/>
            </a:p>
          </p:txBody>
        </p:sp>
        <p:cxnSp>
          <p:nvCxnSpPr>
            <p:cNvPr id="124" name="Straight Connector 123"/>
            <p:cNvCxnSpPr/>
            <p:nvPr/>
          </p:nvCxnSpPr>
          <p:spPr>
            <a:xfrm flipV="1">
              <a:off x="251520" y="1412776"/>
              <a:ext cx="8424936" cy="1826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5" name="TextBox 124"/>
            <p:cNvSpPr txBox="1"/>
            <p:nvPr/>
          </p:nvSpPr>
          <p:spPr>
            <a:xfrm>
              <a:off x="251520" y="1628800"/>
              <a:ext cx="1872208" cy="3498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/>
                <a:t>Product View</a:t>
              </a:r>
              <a:endParaRPr lang="en-US" sz="1100" dirty="0"/>
            </a:p>
          </p:txBody>
        </p:sp>
        <p:sp>
          <p:nvSpPr>
            <p:cNvPr id="126" name="TextBox 125"/>
            <p:cNvSpPr txBox="1"/>
            <p:nvPr/>
          </p:nvSpPr>
          <p:spPr>
            <a:xfrm rot="19135855">
              <a:off x="2171795" y="1711245"/>
              <a:ext cx="930734" cy="5762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/>
                <a:t>Product</a:t>
              </a:r>
            </a:p>
            <a:p>
              <a:pPr algn="ctr"/>
              <a:r>
                <a:rPr lang="en-US" sz="1050" dirty="0" smtClean="0"/>
                <a:t>Catalog</a:t>
              </a:r>
              <a:endParaRPr lang="en-US" sz="1050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9135855">
              <a:off x="3867776" y="1834772"/>
              <a:ext cx="1152128" cy="3498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/>
                <a:t>Customer</a:t>
              </a:r>
              <a:endParaRPr lang="en-US" sz="1050" dirty="0"/>
            </a:p>
          </p:txBody>
        </p:sp>
        <p:sp>
          <p:nvSpPr>
            <p:cNvPr id="128" name="TextBox 127"/>
            <p:cNvSpPr txBox="1"/>
            <p:nvPr/>
          </p:nvSpPr>
          <p:spPr>
            <a:xfrm rot="19209892">
              <a:off x="2156973" y="4004114"/>
              <a:ext cx="605418" cy="3498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/>
                <a:t>Link</a:t>
              </a:r>
              <a:endParaRPr lang="en-US" sz="1050" dirty="0"/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251520" y="4366845"/>
              <a:ext cx="1872208" cy="3498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/>
                <a:t>Network &amp; Topology</a:t>
              </a:r>
              <a:endParaRPr lang="en-US" sz="1100" dirty="0"/>
            </a:p>
          </p:txBody>
        </p:sp>
        <p:sp>
          <p:nvSpPr>
            <p:cNvPr id="130" name="TextBox 129"/>
            <p:cNvSpPr txBox="1"/>
            <p:nvPr/>
          </p:nvSpPr>
          <p:spPr>
            <a:xfrm rot="19058561">
              <a:off x="2101015" y="2906049"/>
              <a:ext cx="1008112" cy="3498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/>
                <a:t>Service</a:t>
              </a:r>
              <a:endParaRPr lang="en-US" sz="1050" dirty="0"/>
            </a:p>
          </p:txBody>
        </p:sp>
        <p:sp>
          <p:nvSpPr>
            <p:cNvPr id="131" name="TextBox 130"/>
            <p:cNvSpPr txBox="1"/>
            <p:nvPr/>
          </p:nvSpPr>
          <p:spPr>
            <a:xfrm rot="19106781">
              <a:off x="4573549" y="5821822"/>
              <a:ext cx="864096" cy="3498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/>
                <a:t>Server</a:t>
              </a:r>
              <a:endParaRPr lang="en-US" sz="1050" dirty="0"/>
            </a:p>
          </p:txBody>
        </p:sp>
        <p:sp>
          <p:nvSpPr>
            <p:cNvPr id="132" name="TextBox 131"/>
            <p:cNvSpPr txBox="1"/>
            <p:nvPr/>
          </p:nvSpPr>
          <p:spPr>
            <a:xfrm rot="19106781">
              <a:off x="4273356" y="5485666"/>
              <a:ext cx="936104" cy="3498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/>
                <a:t>Facility</a:t>
              </a:r>
              <a:endParaRPr lang="en-US" sz="1050" dirty="0"/>
            </a:p>
          </p:txBody>
        </p:sp>
        <p:sp>
          <p:nvSpPr>
            <p:cNvPr id="133" name="TextBox 132"/>
            <p:cNvSpPr txBox="1"/>
            <p:nvPr/>
          </p:nvSpPr>
          <p:spPr>
            <a:xfrm rot="19106781">
              <a:off x="2051622" y="5385950"/>
              <a:ext cx="852561" cy="3498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/>
                <a:t>Fabric</a:t>
              </a:r>
              <a:endParaRPr lang="en-US" sz="1050" dirty="0"/>
            </a:p>
          </p:txBody>
        </p:sp>
        <p:cxnSp>
          <p:nvCxnSpPr>
            <p:cNvPr id="134" name="Straight Connector 133"/>
            <p:cNvCxnSpPr/>
            <p:nvPr/>
          </p:nvCxnSpPr>
          <p:spPr>
            <a:xfrm flipV="1">
              <a:off x="251520" y="2564904"/>
              <a:ext cx="8424936" cy="1826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>
              <a:off x="251520" y="3789040"/>
              <a:ext cx="8424936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 flipV="1">
              <a:off x="251520" y="5157192"/>
              <a:ext cx="8424936" cy="18268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7" name="TextBox 136"/>
            <p:cNvSpPr txBox="1"/>
            <p:nvPr/>
          </p:nvSpPr>
          <p:spPr>
            <a:xfrm>
              <a:off x="250328" y="869545"/>
              <a:ext cx="1849626" cy="627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/>
                <a:t>Management</a:t>
              </a:r>
            </a:p>
            <a:p>
              <a:pPr algn="ctr">
                <a:lnSpc>
                  <a:spcPts val="1500"/>
                </a:lnSpc>
              </a:pPr>
              <a:r>
                <a:rPr lang="en-US" sz="1200" b="1" dirty="0" smtClean="0"/>
                <a:t>Abstractions</a:t>
              </a:r>
              <a:endParaRPr lang="en-US" sz="1200" b="1" dirty="0"/>
            </a:p>
          </p:txBody>
        </p:sp>
        <p:sp>
          <p:nvSpPr>
            <p:cNvPr id="138" name="TextBox 137"/>
            <p:cNvSpPr txBox="1"/>
            <p:nvPr/>
          </p:nvSpPr>
          <p:spPr>
            <a:xfrm rot="19058561">
              <a:off x="3562396" y="2993130"/>
              <a:ext cx="1266614" cy="3498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/>
                <a:t>Service Spec</a:t>
              </a:r>
              <a:endParaRPr lang="en-US" sz="1050" dirty="0"/>
            </a:p>
          </p:txBody>
        </p:sp>
        <p:sp>
          <p:nvSpPr>
            <p:cNvPr id="139" name="TextBox 138"/>
            <p:cNvSpPr txBox="1"/>
            <p:nvPr/>
          </p:nvSpPr>
          <p:spPr>
            <a:xfrm rot="19209892">
              <a:off x="2222752" y="4200790"/>
              <a:ext cx="1296144" cy="5762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/>
                <a:t>Forwarding Domain </a:t>
              </a:r>
              <a:endParaRPr lang="en-US" sz="1050" dirty="0"/>
            </a:p>
          </p:txBody>
        </p:sp>
        <p:sp>
          <p:nvSpPr>
            <p:cNvPr id="140" name="TextBox 139"/>
            <p:cNvSpPr txBox="1"/>
            <p:nvPr/>
          </p:nvSpPr>
          <p:spPr>
            <a:xfrm rot="19106781">
              <a:off x="5398781" y="5942318"/>
              <a:ext cx="576064" cy="3498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i="1" dirty="0" smtClean="0"/>
                <a:t>VNF</a:t>
              </a:r>
              <a:endParaRPr lang="en-US" sz="1050" i="1" dirty="0"/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251520" y="4005064"/>
              <a:ext cx="1872208" cy="3498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i="1" dirty="0" smtClean="0"/>
                <a:t>Resource View</a:t>
              </a:r>
              <a:endParaRPr lang="en-US" sz="1100" i="1" dirty="0"/>
            </a:p>
          </p:txBody>
        </p:sp>
        <p:sp>
          <p:nvSpPr>
            <p:cNvPr id="142" name="TextBox 141"/>
            <p:cNvSpPr txBox="1"/>
            <p:nvPr/>
          </p:nvSpPr>
          <p:spPr>
            <a:xfrm rot="19135855">
              <a:off x="5691424" y="1731082"/>
              <a:ext cx="979334" cy="5762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/>
                <a:t>Product</a:t>
              </a:r>
            </a:p>
            <a:p>
              <a:pPr algn="ctr"/>
              <a:r>
                <a:rPr lang="en-US" sz="1050" dirty="0" smtClean="0"/>
                <a:t>Spec</a:t>
              </a:r>
              <a:endParaRPr lang="en-US" sz="1050" dirty="0"/>
            </a:p>
          </p:txBody>
        </p:sp>
        <p:sp>
          <p:nvSpPr>
            <p:cNvPr id="143" name="TextBox 142"/>
            <p:cNvSpPr txBox="1"/>
            <p:nvPr/>
          </p:nvSpPr>
          <p:spPr>
            <a:xfrm rot="19135855">
              <a:off x="4715929" y="1738359"/>
              <a:ext cx="997172" cy="5762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/>
                <a:t>Product</a:t>
              </a:r>
            </a:p>
            <a:p>
              <a:pPr algn="ctr"/>
              <a:r>
                <a:rPr lang="en-US" sz="1050" dirty="0" smtClean="0"/>
                <a:t>Instance</a:t>
              </a:r>
              <a:endParaRPr lang="en-US" sz="1050" dirty="0"/>
            </a:p>
          </p:txBody>
        </p:sp>
        <p:sp>
          <p:nvSpPr>
            <p:cNvPr id="144" name="TextBox 143"/>
            <p:cNvSpPr txBox="1"/>
            <p:nvPr/>
          </p:nvSpPr>
          <p:spPr>
            <a:xfrm rot="19058561">
              <a:off x="2712131" y="2937234"/>
              <a:ext cx="1102313" cy="55563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/>
                <a:t>Service Component</a:t>
              </a:r>
              <a:endParaRPr lang="en-US" sz="1050" dirty="0"/>
            </a:p>
          </p:txBody>
        </p:sp>
        <p:sp>
          <p:nvSpPr>
            <p:cNvPr id="145" name="TextBox 144"/>
            <p:cNvSpPr txBox="1"/>
            <p:nvPr/>
          </p:nvSpPr>
          <p:spPr>
            <a:xfrm rot="19058561">
              <a:off x="4691619" y="2762323"/>
              <a:ext cx="903800" cy="7717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/>
                <a:t>Service Access Point</a:t>
              </a:r>
              <a:endParaRPr lang="en-US" sz="1050" dirty="0"/>
            </a:p>
          </p:txBody>
        </p:sp>
        <p:sp>
          <p:nvSpPr>
            <p:cNvPr id="146" name="TextBox 145"/>
            <p:cNvSpPr txBox="1"/>
            <p:nvPr/>
          </p:nvSpPr>
          <p:spPr>
            <a:xfrm rot="19209892">
              <a:off x="5451543" y="3981226"/>
              <a:ext cx="758779" cy="3498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/>
                <a:t>Route</a:t>
              </a:r>
              <a:endParaRPr lang="en-US" sz="1050" dirty="0"/>
            </a:p>
          </p:txBody>
        </p:sp>
        <p:sp>
          <p:nvSpPr>
            <p:cNvPr id="147" name="TextBox 146"/>
            <p:cNvSpPr txBox="1"/>
            <p:nvPr/>
          </p:nvSpPr>
          <p:spPr>
            <a:xfrm rot="19209892">
              <a:off x="5351629" y="4430527"/>
              <a:ext cx="1037467" cy="3498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/>
                <a:t>Link End</a:t>
              </a:r>
              <a:endParaRPr lang="en-US" sz="1050" dirty="0"/>
            </a:p>
          </p:txBody>
        </p:sp>
        <p:sp>
          <p:nvSpPr>
            <p:cNvPr id="148" name="TextBox 147"/>
            <p:cNvSpPr txBox="1"/>
            <p:nvPr/>
          </p:nvSpPr>
          <p:spPr>
            <a:xfrm rot="19106781">
              <a:off x="2204582" y="5552169"/>
              <a:ext cx="1353732" cy="3498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/>
                <a:t>Cross Connect</a:t>
              </a:r>
              <a:endParaRPr lang="en-US" sz="1050" dirty="0"/>
            </a:p>
          </p:txBody>
        </p:sp>
        <p:sp>
          <p:nvSpPr>
            <p:cNvPr id="149" name="TextBox 148"/>
            <p:cNvSpPr txBox="1"/>
            <p:nvPr/>
          </p:nvSpPr>
          <p:spPr>
            <a:xfrm rot="19106781">
              <a:off x="5470790" y="5366252"/>
              <a:ext cx="576064" cy="3498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i="1" dirty="0" smtClean="0"/>
                <a:t>VNE</a:t>
              </a:r>
              <a:endParaRPr lang="en-US" sz="1050" i="1" dirty="0"/>
            </a:p>
          </p:txBody>
        </p:sp>
        <p:sp>
          <p:nvSpPr>
            <p:cNvPr id="150" name="TextBox 149"/>
            <p:cNvSpPr txBox="1"/>
            <p:nvPr/>
          </p:nvSpPr>
          <p:spPr>
            <a:xfrm rot="19058561">
              <a:off x="5697717" y="2899965"/>
              <a:ext cx="1022218" cy="5762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/>
                <a:t>Service</a:t>
              </a:r>
            </a:p>
            <a:p>
              <a:pPr algn="ctr"/>
              <a:r>
                <a:rPr lang="en-US" sz="1050" dirty="0" smtClean="0"/>
                <a:t>Interface</a:t>
              </a:r>
              <a:endParaRPr lang="en-US" sz="1050" dirty="0"/>
            </a:p>
          </p:txBody>
        </p:sp>
      </p:grpSp>
    </p:spTree>
    <p:extLst>
      <p:ext uri="{BB962C8B-B14F-4D97-AF65-F5344CB8AC3E}">
        <p14:creationId xmlns:p14="http://schemas.microsoft.com/office/powerpoint/2010/main" val="194546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Rectangle 108"/>
          <p:cNvSpPr/>
          <p:nvPr/>
        </p:nvSpPr>
        <p:spPr>
          <a:xfrm>
            <a:off x="7700602" y="2945354"/>
            <a:ext cx="511634" cy="20566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GB" sz="900" dirty="0">
              <a:solidFill>
                <a:prstClr val="black"/>
              </a:solidFill>
            </a:endParaRPr>
          </a:p>
          <a:p>
            <a:pPr algn="ctr"/>
            <a:endParaRPr lang="en-GB" sz="900" dirty="0">
              <a:solidFill>
                <a:prstClr val="black"/>
              </a:solidFill>
            </a:endParaRPr>
          </a:p>
          <a:p>
            <a:pPr algn="ctr"/>
            <a:r>
              <a:rPr lang="en-GB" sz="900" dirty="0">
                <a:solidFill>
                  <a:prstClr val="black"/>
                </a:solidFill>
              </a:rPr>
              <a:t>MEF</a:t>
            </a:r>
          </a:p>
          <a:p>
            <a:pPr algn="ctr"/>
            <a:r>
              <a:rPr lang="en-GB" sz="900" dirty="0">
                <a:solidFill>
                  <a:prstClr val="black"/>
                </a:solidFill>
              </a:rPr>
              <a:t>Ethernet </a:t>
            </a:r>
          </a:p>
          <a:p>
            <a:pPr algn="ctr"/>
            <a:r>
              <a:rPr lang="en-GB" sz="900" dirty="0">
                <a:solidFill>
                  <a:prstClr val="black"/>
                </a:solidFill>
              </a:rPr>
              <a:t>Ordering,</a:t>
            </a:r>
          </a:p>
          <a:p>
            <a:pPr algn="ctr"/>
            <a:r>
              <a:rPr lang="en-GB" sz="900" dirty="0">
                <a:solidFill>
                  <a:prstClr val="black"/>
                </a:solidFill>
              </a:rPr>
              <a:t>Serv.,</a:t>
            </a:r>
          </a:p>
          <a:p>
            <a:pPr algn="ctr"/>
            <a:r>
              <a:rPr lang="en-GB" sz="900" dirty="0" err="1">
                <a:solidFill>
                  <a:prstClr val="black"/>
                </a:solidFill>
              </a:rPr>
              <a:t>Catalog</a:t>
            </a:r>
            <a:endParaRPr lang="en-GB" sz="900" dirty="0">
              <a:solidFill>
                <a:prstClr val="black"/>
              </a:solidFill>
            </a:endParaRPr>
          </a:p>
          <a:p>
            <a:pPr algn="ctr"/>
            <a:endParaRPr lang="en-GB" sz="900" dirty="0">
              <a:solidFill>
                <a:prstClr val="black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 rot="16200000">
            <a:off x="6363623" y="2816407"/>
            <a:ext cx="4038985" cy="320760"/>
          </a:xfrm>
          <a:prstGeom prst="rect">
            <a:avLst/>
          </a:prstGeom>
          <a:solidFill>
            <a:srgbClr val="CCFFCC"/>
          </a:solidFill>
        </p:spPr>
        <p:txBody>
          <a:bodyPr wrap="square" rtlCol="0" anchor="ctr" anchorCtr="0">
            <a:noAutofit/>
          </a:bodyPr>
          <a:lstStyle/>
          <a:p>
            <a:pPr algn="ctr" defTabSz="685800"/>
            <a:endParaRPr lang="en-GB" sz="1050" dirty="0">
              <a:solidFill>
                <a:prstClr val="black"/>
              </a:solidFill>
            </a:endParaRPr>
          </a:p>
          <a:p>
            <a:pPr algn="ctr" defTabSz="685800"/>
            <a:r>
              <a:rPr lang="en-GB" sz="1050" dirty="0">
                <a:solidFill>
                  <a:prstClr val="black"/>
                </a:solidFill>
              </a:rPr>
              <a:t>Network Technology models (Service oriented)</a:t>
            </a:r>
            <a:endParaRPr lang="en-US" sz="1050" dirty="0">
              <a:solidFill>
                <a:prstClr val="black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60072" y="205979"/>
            <a:ext cx="8023860" cy="553086"/>
          </a:xfrm>
        </p:spPr>
        <p:txBody>
          <a:bodyPr>
            <a:noAutofit/>
          </a:bodyPr>
          <a:lstStyle/>
          <a:p>
            <a:pPr algn="l"/>
            <a:r>
              <a:rPr lang="en-GB" sz="2700" dirty="0"/>
              <a:t>Model Evolution History and Proposal</a:t>
            </a:r>
            <a:r>
              <a:rPr lang="en-US" sz="2700" dirty="0"/>
              <a:t/>
            </a:r>
            <a:br>
              <a:rPr lang="en-US" sz="2700" dirty="0"/>
            </a:br>
            <a:endParaRPr lang="en-US" sz="2700" dirty="0"/>
          </a:p>
        </p:txBody>
      </p:sp>
      <p:sp>
        <p:nvSpPr>
          <p:cNvPr id="197" name="TextBox 196"/>
          <p:cNvSpPr txBox="1"/>
          <p:nvPr/>
        </p:nvSpPr>
        <p:spPr>
          <a:xfrm>
            <a:off x="6621711" y="33475"/>
            <a:ext cx="108555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en-GB" sz="900" dirty="0">
                <a:solidFill>
                  <a:prstClr val="black"/>
                </a:solidFill>
              </a:rPr>
              <a:t>Formal UML model</a:t>
            </a:r>
            <a:endParaRPr lang="en-US" sz="900" dirty="0">
              <a:solidFill>
                <a:prstClr val="black"/>
              </a:solidFill>
            </a:endParaRPr>
          </a:p>
        </p:txBody>
      </p:sp>
      <p:sp>
        <p:nvSpPr>
          <p:cNvPr id="204" name="Rectangle 203"/>
          <p:cNvSpPr/>
          <p:nvPr/>
        </p:nvSpPr>
        <p:spPr>
          <a:xfrm>
            <a:off x="2371091" y="3963112"/>
            <a:ext cx="3992582" cy="11469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 dirty="0">
              <a:solidFill>
                <a:prstClr val="white"/>
              </a:solidFill>
            </a:endParaRPr>
          </a:p>
        </p:txBody>
      </p:sp>
      <p:cxnSp>
        <p:nvCxnSpPr>
          <p:cNvPr id="205" name="Straight Connector 204"/>
          <p:cNvCxnSpPr/>
          <p:nvPr/>
        </p:nvCxnSpPr>
        <p:spPr>
          <a:xfrm>
            <a:off x="5017031" y="843558"/>
            <a:ext cx="0" cy="369941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207"/>
          <p:cNvCxnSpPr/>
          <p:nvPr/>
        </p:nvCxnSpPr>
        <p:spPr>
          <a:xfrm>
            <a:off x="6421000" y="843558"/>
            <a:ext cx="0" cy="369941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9" name="Group 208"/>
          <p:cNvGrpSpPr/>
          <p:nvPr/>
        </p:nvGrpSpPr>
        <p:grpSpPr>
          <a:xfrm>
            <a:off x="5017031" y="3963112"/>
            <a:ext cx="1403969" cy="1092914"/>
            <a:chOff x="5652120" y="6057292"/>
            <a:chExt cx="1872208" cy="684076"/>
          </a:xfrm>
        </p:grpSpPr>
        <p:cxnSp>
          <p:nvCxnSpPr>
            <p:cNvPr id="210" name="Straight Connector 209"/>
            <p:cNvCxnSpPr/>
            <p:nvPr/>
          </p:nvCxnSpPr>
          <p:spPr>
            <a:xfrm>
              <a:off x="5652120" y="6057292"/>
              <a:ext cx="0" cy="684076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>
              <a:off x="7524328" y="6057292"/>
              <a:ext cx="0" cy="684076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2" name="Rectangle 211"/>
          <p:cNvSpPr/>
          <p:nvPr/>
        </p:nvSpPr>
        <p:spPr>
          <a:xfrm>
            <a:off x="1291118" y="1036064"/>
            <a:ext cx="377992" cy="74795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defTabSz="685800"/>
            <a:r>
              <a:rPr lang="en-GB" sz="900" dirty="0">
                <a:solidFill>
                  <a:prstClr val="black"/>
                </a:solidFill>
              </a:rPr>
              <a:t>G.805</a:t>
            </a:r>
            <a:endParaRPr lang="en-US" sz="900" dirty="0">
              <a:solidFill>
                <a:prstClr val="black"/>
              </a:solidFill>
            </a:endParaRPr>
          </a:p>
        </p:txBody>
      </p:sp>
      <p:sp>
        <p:nvSpPr>
          <p:cNvPr id="213" name="Rectangle 212"/>
          <p:cNvSpPr/>
          <p:nvPr/>
        </p:nvSpPr>
        <p:spPr>
          <a:xfrm>
            <a:off x="1291116" y="1842669"/>
            <a:ext cx="863981" cy="2700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GB" sz="900" dirty="0">
                <a:solidFill>
                  <a:prstClr val="black"/>
                </a:solidFill>
              </a:rPr>
              <a:t>G.809</a:t>
            </a:r>
            <a:endParaRPr lang="en-US" sz="900" dirty="0">
              <a:solidFill>
                <a:prstClr val="black"/>
              </a:solidFill>
            </a:endParaRPr>
          </a:p>
        </p:txBody>
      </p:sp>
      <p:sp>
        <p:nvSpPr>
          <p:cNvPr id="214" name="Rectangle 213"/>
          <p:cNvSpPr/>
          <p:nvPr/>
        </p:nvSpPr>
        <p:spPr>
          <a:xfrm>
            <a:off x="1291115" y="2193714"/>
            <a:ext cx="376274" cy="28220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defTabSz="685800"/>
            <a:r>
              <a:rPr lang="en-GB" sz="900" dirty="0">
                <a:solidFill>
                  <a:prstClr val="black"/>
                </a:solidFill>
              </a:rPr>
              <a:t>G.800</a:t>
            </a:r>
            <a:endParaRPr lang="en-US" sz="900" dirty="0">
              <a:solidFill>
                <a:prstClr val="black"/>
              </a:solidFill>
            </a:endParaRPr>
          </a:p>
        </p:txBody>
      </p:sp>
      <p:sp>
        <p:nvSpPr>
          <p:cNvPr id="218" name="Rectangle 217"/>
          <p:cNvSpPr/>
          <p:nvPr/>
        </p:nvSpPr>
        <p:spPr>
          <a:xfrm>
            <a:off x="1725042" y="3568564"/>
            <a:ext cx="439579" cy="143346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defTabSz="685800"/>
            <a:r>
              <a:rPr lang="en-GB" sz="900" dirty="0">
                <a:solidFill>
                  <a:prstClr val="black"/>
                </a:solidFill>
              </a:rPr>
              <a:t>G.7711</a:t>
            </a:r>
            <a:endParaRPr lang="en-US" sz="900" dirty="0">
              <a:solidFill>
                <a:prstClr val="black"/>
              </a:solidFill>
            </a:endParaRPr>
          </a:p>
        </p:txBody>
      </p:sp>
      <p:sp>
        <p:nvSpPr>
          <p:cNvPr id="219" name="Rectangle 218"/>
          <p:cNvSpPr/>
          <p:nvPr/>
        </p:nvSpPr>
        <p:spPr>
          <a:xfrm>
            <a:off x="2857080" y="1437624"/>
            <a:ext cx="863981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GB" sz="900" dirty="0">
                <a:solidFill>
                  <a:prstClr val="black"/>
                </a:solidFill>
              </a:rPr>
              <a:t>MTNM/MTOSI</a:t>
            </a:r>
            <a:endParaRPr lang="en-US" sz="900" dirty="0">
              <a:solidFill>
                <a:prstClr val="black"/>
              </a:solidFill>
            </a:endParaRPr>
          </a:p>
        </p:txBody>
      </p:sp>
      <p:sp>
        <p:nvSpPr>
          <p:cNvPr id="220" name="Rectangle 219"/>
          <p:cNvSpPr/>
          <p:nvPr/>
        </p:nvSpPr>
        <p:spPr>
          <a:xfrm>
            <a:off x="3937056" y="1493968"/>
            <a:ext cx="863981" cy="48371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GB" sz="900" dirty="0">
                <a:solidFill>
                  <a:prstClr val="black"/>
                </a:solidFill>
              </a:rPr>
              <a:t>SID </a:t>
            </a:r>
            <a:r>
              <a:rPr lang="en-GB" sz="900" dirty="0" err="1">
                <a:solidFill>
                  <a:prstClr val="black"/>
                </a:solidFill>
              </a:rPr>
              <a:t>DeviceInterface</a:t>
            </a:r>
            <a:endParaRPr lang="en-GB" sz="900" dirty="0">
              <a:solidFill>
                <a:prstClr val="black"/>
              </a:solidFill>
            </a:endParaRPr>
          </a:p>
          <a:p>
            <a:pPr algn="ctr" defTabSz="685800"/>
            <a:r>
              <a:rPr lang="en-GB" sz="900" dirty="0" err="1">
                <a:solidFill>
                  <a:prstClr val="black"/>
                </a:solidFill>
              </a:rPr>
              <a:t>etc</a:t>
            </a:r>
            <a:endParaRPr lang="en-US" sz="900" dirty="0">
              <a:solidFill>
                <a:prstClr val="black"/>
              </a:solidFill>
            </a:endParaRPr>
          </a:p>
        </p:txBody>
      </p:sp>
      <p:sp>
        <p:nvSpPr>
          <p:cNvPr id="221" name="Rectangle 220"/>
          <p:cNvSpPr/>
          <p:nvPr/>
        </p:nvSpPr>
        <p:spPr>
          <a:xfrm>
            <a:off x="3308056" y="2571750"/>
            <a:ext cx="863981" cy="2700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GB" sz="900" dirty="0">
                <a:solidFill>
                  <a:prstClr val="black"/>
                </a:solidFill>
              </a:rPr>
              <a:t>SID Converged Network ABE</a:t>
            </a:r>
            <a:endParaRPr lang="en-US" sz="900" dirty="0">
              <a:solidFill>
                <a:prstClr val="black"/>
              </a:solidFill>
            </a:endParaRPr>
          </a:p>
        </p:txBody>
      </p:sp>
      <p:cxnSp>
        <p:nvCxnSpPr>
          <p:cNvPr id="226" name="Straight Arrow Connector 225"/>
          <p:cNvCxnSpPr>
            <a:stCxn id="219" idx="2"/>
            <a:endCxn id="221" idx="0"/>
          </p:cNvCxnSpPr>
          <p:nvPr/>
        </p:nvCxnSpPr>
        <p:spPr>
          <a:xfrm>
            <a:off x="3289077" y="2301720"/>
            <a:ext cx="450976" cy="2700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Arrow Connector 226"/>
          <p:cNvCxnSpPr>
            <a:stCxn id="220" idx="2"/>
            <a:endCxn id="221" idx="0"/>
          </p:cNvCxnSpPr>
          <p:nvPr/>
        </p:nvCxnSpPr>
        <p:spPr>
          <a:xfrm flipH="1">
            <a:off x="3740047" y="1977695"/>
            <a:ext cx="629000" cy="5940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Rectangle 227"/>
          <p:cNvSpPr/>
          <p:nvPr/>
        </p:nvSpPr>
        <p:spPr>
          <a:xfrm>
            <a:off x="5179027" y="2949798"/>
            <a:ext cx="863981" cy="106933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GB" sz="900" dirty="0">
                <a:solidFill>
                  <a:prstClr val="black"/>
                </a:solidFill>
              </a:rPr>
              <a:t>ONF Core</a:t>
            </a:r>
          </a:p>
          <a:p>
            <a:pPr algn="ctr" defTabSz="685800"/>
            <a:endParaRPr lang="en-GB" sz="900" dirty="0">
              <a:solidFill>
                <a:prstClr val="black"/>
              </a:solidFill>
            </a:endParaRPr>
          </a:p>
          <a:p>
            <a:pPr algn="ctr" defTabSz="685800"/>
            <a:endParaRPr lang="en-GB" sz="900" dirty="0">
              <a:solidFill>
                <a:prstClr val="black"/>
              </a:solidFill>
            </a:endParaRPr>
          </a:p>
          <a:p>
            <a:pPr algn="ctr" defTabSz="685800"/>
            <a:endParaRPr lang="en-US" sz="900" dirty="0">
              <a:solidFill>
                <a:prstClr val="black"/>
              </a:solidFill>
            </a:endParaRPr>
          </a:p>
        </p:txBody>
      </p:sp>
      <p:cxnSp>
        <p:nvCxnSpPr>
          <p:cNvPr id="229" name="Elbow Connector 228"/>
          <p:cNvCxnSpPr>
            <a:stCxn id="212" idx="1"/>
            <a:endCxn id="214" idx="1"/>
          </p:cNvCxnSpPr>
          <p:nvPr/>
        </p:nvCxnSpPr>
        <p:spPr>
          <a:xfrm rot="10800000" flipV="1">
            <a:off x="1291123" y="1410042"/>
            <a:ext cx="1" cy="2194691"/>
          </a:xfrm>
          <a:prstGeom prst="bentConnector3">
            <a:avLst>
              <a:gd name="adj1" fmla="val 228601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Elbow Connector 229"/>
          <p:cNvCxnSpPr>
            <a:stCxn id="213" idx="1"/>
            <a:endCxn id="214" idx="1"/>
          </p:cNvCxnSpPr>
          <p:nvPr/>
        </p:nvCxnSpPr>
        <p:spPr>
          <a:xfrm rot="10800000" flipV="1">
            <a:off x="1291116" y="1977684"/>
            <a:ext cx="9524" cy="1627049"/>
          </a:xfrm>
          <a:prstGeom prst="bentConnector3">
            <a:avLst>
              <a:gd name="adj1" fmla="val 193333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Arrow Connector 230"/>
          <p:cNvCxnSpPr>
            <a:stCxn id="232" idx="3"/>
          </p:cNvCxnSpPr>
          <p:nvPr/>
        </p:nvCxnSpPr>
        <p:spPr>
          <a:xfrm>
            <a:off x="4172043" y="3165816"/>
            <a:ext cx="100699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Rectangle 231"/>
          <p:cNvSpPr/>
          <p:nvPr/>
        </p:nvSpPr>
        <p:spPr>
          <a:xfrm>
            <a:off x="3308056" y="3030801"/>
            <a:ext cx="863981" cy="2700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GB" sz="900" dirty="0">
                <a:solidFill>
                  <a:prstClr val="black"/>
                </a:solidFill>
              </a:rPr>
              <a:t>TR215</a:t>
            </a:r>
            <a:endParaRPr lang="en-US" sz="900" dirty="0">
              <a:solidFill>
                <a:prstClr val="black"/>
              </a:solidFill>
            </a:endParaRPr>
          </a:p>
        </p:txBody>
      </p:sp>
      <p:cxnSp>
        <p:nvCxnSpPr>
          <p:cNvPr id="233" name="Straight Arrow Connector 232"/>
          <p:cNvCxnSpPr>
            <a:stCxn id="221" idx="2"/>
            <a:endCxn id="232" idx="0"/>
          </p:cNvCxnSpPr>
          <p:nvPr/>
        </p:nvCxnSpPr>
        <p:spPr>
          <a:xfrm>
            <a:off x="3740047" y="2841780"/>
            <a:ext cx="0" cy="1890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Elbow Connector 233"/>
          <p:cNvCxnSpPr>
            <a:stCxn id="221" idx="3"/>
            <a:endCxn id="228" idx="0"/>
          </p:cNvCxnSpPr>
          <p:nvPr/>
        </p:nvCxnSpPr>
        <p:spPr>
          <a:xfrm>
            <a:off x="4172044" y="2706769"/>
            <a:ext cx="1438982" cy="24302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" name="Rectangle 234"/>
          <p:cNvSpPr/>
          <p:nvPr/>
        </p:nvSpPr>
        <p:spPr>
          <a:xfrm>
            <a:off x="3308056" y="3408843"/>
            <a:ext cx="863981" cy="37804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GB" sz="900" dirty="0">
                <a:solidFill>
                  <a:prstClr val="black"/>
                </a:solidFill>
              </a:rPr>
              <a:t>TR225</a:t>
            </a:r>
            <a:endParaRPr lang="en-US" sz="900" dirty="0">
              <a:solidFill>
                <a:prstClr val="black"/>
              </a:solidFill>
            </a:endParaRPr>
          </a:p>
        </p:txBody>
      </p:sp>
      <p:cxnSp>
        <p:nvCxnSpPr>
          <p:cNvPr id="236" name="Straight Arrow Connector 235"/>
          <p:cNvCxnSpPr>
            <a:stCxn id="232" idx="2"/>
            <a:endCxn id="235" idx="0"/>
          </p:cNvCxnSpPr>
          <p:nvPr/>
        </p:nvCxnSpPr>
        <p:spPr>
          <a:xfrm>
            <a:off x="3740047" y="3300831"/>
            <a:ext cx="0" cy="1080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Arrow Connector 236"/>
          <p:cNvCxnSpPr>
            <a:stCxn id="235" idx="3"/>
          </p:cNvCxnSpPr>
          <p:nvPr/>
        </p:nvCxnSpPr>
        <p:spPr>
          <a:xfrm>
            <a:off x="4172038" y="3597864"/>
            <a:ext cx="10069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Rectangle 237"/>
          <p:cNvSpPr/>
          <p:nvPr/>
        </p:nvSpPr>
        <p:spPr>
          <a:xfrm>
            <a:off x="3308056" y="4191930"/>
            <a:ext cx="863981" cy="2700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GB" sz="900" dirty="0">
                <a:solidFill>
                  <a:prstClr val="black"/>
                </a:solidFill>
              </a:rPr>
              <a:t>SID Enhanced</a:t>
            </a:r>
            <a:endParaRPr lang="en-US" sz="900" dirty="0">
              <a:solidFill>
                <a:prstClr val="black"/>
              </a:solidFill>
            </a:endParaRPr>
          </a:p>
        </p:txBody>
      </p:sp>
      <p:cxnSp>
        <p:nvCxnSpPr>
          <p:cNvPr id="239" name="Elbow Connector 238"/>
          <p:cNvCxnSpPr>
            <a:endCxn id="218" idx="0"/>
          </p:cNvCxnSpPr>
          <p:nvPr/>
        </p:nvCxnSpPr>
        <p:spPr>
          <a:xfrm rot="10800000" flipV="1">
            <a:off x="1944833" y="3350672"/>
            <a:ext cx="3234209" cy="21788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Elbow Connector 239"/>
          <p:cNvCxnSpPr>
            <a:stCxn id="228" idx="2"/>
            <a:endCxn id="238" idx="0"/>
          </p:cNvCxnSpPr>
          <p:nvPr/>
        </p:nvCxnSpPr>
        <p:spPr>
          <a:xfrm rot="5400000">
            <a:off x="4589130" y="3170042"/>
            <a:ext cx="172806" cy="1870973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" name="Rectangle 240"/>
          <p:cNvSpPr/>
          <p:nvPr/>
        </p:nvSpPr>
        <p:spPr>
          <a:xfrm>
            <a:off x="6529379" y="3675400"/>
            <a:ext cx="486054" cy="78657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defTabSz="685800"/>
            <a:endParaRPr lang="en-GB" sz="900" dirty="0">
              <a:solidFill>
                <a:prstClr val="black"/>
              </a:solidFill>
            </a:endParaRPr>
          </a:p>
          <a:p>
            <a:pPr algn="ctr" defTabSz="685800"/>
            <a:r>
              <a:rPr lang="en-GB" sz="900" dirty="0">
                <a:solidFill>
                  <a:prstClr val="black"/>
                </a:solidFill>
              </a:rPr>
              <a:t>MEF</a:t>
            </a:r>
          </a:p>
          <a:p>
            <a:pPr algn="ctr" defTabSz="685800"/>
            <a:r>
              <a:rPr lang="en-GB" sz="900" dirty="0">
                <a:solidFill>
                  <a:prstClr val="black"/>
                </a:solidFill>
              </a:rPr>
              <a:t>Network</a:t>
            </a:r>
          </a:p>
          <a:p>
            <a:pPr algn="ctr" defTabSz="685800"/>
            <a:r>
              <a:rPr lang="en-GB" sz="900" dirty="0">
                <a:solidFill>
                  <a:prstClr val="black"/>
                </a:solidFill>
              </a:rPr>
              <a:t>Resource</a:t>
            </a:r>
            <a:endParaRPr lang="en-US" sz="900" dirty="0">
              <a:solidFill>
                <a:prstClr val="black"/>
              </a:solidFill>
            </a:endParaRPr>
          </a:p>
        </p:txBody>
      </p:sp>
      <p:cxnSp>
        <p:nvCxnSpPr>
          <p:cNvPr id="242" name="Elbow Connector 241"/>
          <p:cNvCxnSpPr>
            <a:stCxn id="228" idx="3"/>
            <a:endCxn id="241" idx="0"/>
          </p:cNvCxnSpPr>
          <p:nvPr/>
        </p:nvCxnSpPr>
        <p:spPr>
          <a:xfrm>
            <a:off x="6043009" y="3484460"/>
            <a:ext cx="729395" cy="19093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TextBox 242"/>
          <p:cNvSpPr txBox="1"/>
          <p:nvPr/>
        </p:nvSpPr>
        <p:spPr>
          <a:xfrm>
            <a:off x="6002363" y="3435857"/>
            <a:ext cx="45236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en-GB" sz="900" dirty="0">
                <a:solidFill>
                  <a:srgbClr val="1F497D">
                    <a:lumMod val="75000"/>
                  </a:srgbClr>
                </a:solidFill>
              </a:rPr>
              <a:t>Clone</a:t>
            </a:r>
            <a:endParaRPr lang="en-US" sz="900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244" name="TextBox 243"/>
          <p:cNvSpPr txBox="1"/>
          <p:nvPr/>
        </p:nvSpPr>
        <p:spPr>
          <a:xfrm>
            <a:off x="1466341" y="759064"/>
            <a:ext cx="56137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en-GB" sz="1350" dirty="0">
                <a:solidFill>
                  <a:prstClr val="black"/>
                </a:solidFill>
              </a:rPr>
              <a:t>ITU-T</a:t>
            </a:r>
            <a:endParaRPr lang="en-US" sz="1350" dirty="0">
              <a:solidFill>
                <a:prstClr val="black"/>
              </a:solidFill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3631618" y="759064"/>
            <a:ext cx="49725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en-GB" sz="1350" dirty="0">
                <a:solidFill>
                  <a:prstClr val="black"/>
                </a:solidFill>
              </a:rPr>
              <a:t>TMF</a:t>
            </a:r>
            <a:endParaRPr lang="en-US" sz="1350" dirty="0">
              <a:solidFill>
                <a:prstClr val="black"/>
              </a:solidFill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5341030" y="759064"/>
            <a:ext cx="49244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en-GB" sz="1350" dirty="0">
                <a:solidFill>
                  <a:prstClr val="black"/>
                </a:solidFill>
              </a:rPr>
              <a:t>ONF</a:t>
            </a:r>
            <a:endParaRPr lang="en-US" sz="1350" dirty="0">
              <a:solidFill>
                <a:prstClr val="black"/>
              </a:solidFill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6733955" y="759064"/>
            <a:ext cx="49725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en-GB" sz="1350" dirty="0">
                <a:solidFill>
                  <a:prstClr val="black"/>
                </a:solidFill>
              </a:rPr>
              <a:t>MEF</a:t>
            </a:r>
            <a:endParaRPr lang="en-US" sz="1350" dirty="0">
              <a:solidFill>
                <a:prstClr val="black"/>
              </a:solidFill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2371095" y="3174102"/>
            <a:ext cx="45236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en-GB" sz="900" dirty="0">
                <a:solidFill>
                  <a:srgbClr val="1F497D">
                    <a:lumMod val="75000"/>
                  </a:srgbClr>
                </a:solidFill>
              </a:rPr>
              <a:t>Clone</a:t>
            </a:r>
            <a:endParaRPr lang="en-US" sz="900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249" name="Rectangle 248"/>
          <p:cNvSpPr/>
          <p:nvPr/>
        </p:nvSpPr>
        <p:spPr>
          <a:xfrm>
            <a:off x="5175698" y="4191930"/>
            <a:ext cx="863981" cy="2700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GB" sz="900" dirty="0">
                <a:solidFill>
                  <a:prstClr val="black"/>
                </a:solidFill>
              </a:rPr>
              <a:t>ONF Enhanced</a:t>
            </a:r>
            <a:endParaRPr lang="en-US" sz="900" dirty="0">
              <a:solidFill>
                <a:prstClr val="black"/>
              </a:solidFill>
            </a:endParaRPr>
          </a:p>
        </p:txBody>
      </p:sp>
      <p:cxnSp>
        <p:nvCxnSpPr>
          <p:cNvPr id="250" name="Straight Arrow Connector 249"/>
          <p:cNvCxnSpPr>
            <a:stCxn id="249" idx="1"/>
            <a:endCxn id="238" idx="3"/>
          </p:cNvCxnSpPr>
          <p:nvPr/>
        </p:nvCxnSpPr>
        <p:spPr>
          <a:xfrm flipH="1">
            <a:off x="4172036" y="4326945"/>
            <a:ext cx="100366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Arrow Connector 250"/>
          <p:cNvCxnSpPr>
            <a:stCxn id="249" idx="3"/>
          </p:cNvCxnSpPr>
          <p:nvPr/>
        </p:nvCxnSpPr>
        <p:spPr>
          <a:xfrm>
            <a:off x="6039679" y="4326945"/>
            <a:ext cx="489698" cy="38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2" name="Rectangle 251"/>
          <p:cNvSpPr/>
          <p:nvPr/>
        </p:nvSpPr>
        <p:spPr>
          <a:xfrm>
            <a:off x="3019077" y="4731990"/>
            <a:ext cx="4009622" cy="2700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GB" sz="900" dirty="0">
                <a:solidFill>
                  <a:prstClr val="black"/>
                </a:solidFill>
              </a:rPr>
              <a:t>Shared network resource model</a:t>
            </a:r>
            <a:endParaRPr lang="en-US" sz="900" dirty="0">
              <a:solidFill>
                <a:prstClr val="black"/>
              </a:solidFill>
            </a:endParaRPr>
          </a:p>
        </p:txBody>
      </p:sp>
      <p:cxnSp>
        <p:nvCxnSpPr>
          <p:cNvPr id="253" name="Straight Arrow Connector 252"/>
          <p:cNvCxnSpPr>
            <a:stCxn id="252" idx="1"/>
          </p:cNvCxnSpPr>
          <p:nvPr/>
        </p:nvCxnSpPr>
        <p:spPr>
          <a:xfrm flipH="1">
            <a:off x="2155099" y="4867005"/>
            <a:ext cx="86397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Elbow Connector 253"/>
          <p:cNvCxnSpPr>
            <a:stCxn id="249" idx="2"/>
          </p:cNvCxnSpPr>
          <p:nvPr/>
        </p:nvCxnSpPr>
        <p:spPr>
          <a:xfrm rot="5400000">
            <a:off x="3805146" y="2821436"/>
            <a:ext cx="162018" cy="3443069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TextBox 254"/>
          <p:cNvSpPr txBox="1"/>
          <p:nvPr/>
        </p:nvSpPr>
        <p:spPr>
          <a:xfrm>
            <a:off x="2371098" y="4413915"/>
            <a:ext cx="53091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en-GB" sz="900" dirty="0">
                <a:solidFill>
                  <a:srgbClr val="1F497D">
                    <a:lumMod val="75000"/>
                  </a:srgbClr>
                </a:solidFill>
              </a:rPr>
              <a:t>Update</a:t>
            </a:r>
            <a:endParaRPr lang="en-US" sz="900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256" name="TextBox 255"/>
          <p:cNvSpPr txBox="1"/>
          <p:nvPr/>
        </p:nvSpPr>
        <p:spPr>
          <a:xfrm>
            <a:off x="2371098" y="4659267"/>
            <a:ext cx="53091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en-GB" sz="900" dirty="0">
                <a:solidFill>
                  <a:srgbClr val="1F497D">
                    <a:lumMod val="75000"/>
                  </a:srgbClr>
                </a:solidFill>
              </a:rPr>
              <a:t>Update</a:t>
            </a:r>
            <a:endParaRPr lang="en-US" sz="900" dirty="0">
              <a:solidFill>
                <a:srgbClr val="1F497D">
                  <a:lumMod val="75000"/>
                </a:srgbClr>
              </a:solidFill>
            </a:endParaRPr>
          </a:p>
        </p:txBody>
      </p:sp>
      <p:cxnSp>
        <p:nvCxnSpPr>
          <p:cNvPr id="257" name="Straight Arrow Connector 256"/>
          <p:cNvCxnSpPr/>
          <p:nvPr/>
        </p:nvCxnSpPr>
        <p:spPr>
          <a:xfrm>
            <a:off x="5607692" y="4461960"/>
            <a:ext cx="3330" cy="2700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Connector 257"/>
          <p:cNvCxnSpPr/>
          <p:nvPr/>
        </p:nvCxnSpPr>
        <p:spPr>
          <a:xfrm>
            <a:off x="2263093" y="843558"/>
            <a:ext cx="0" cy="421246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9" name="TextBox 258"/>
          <p:cNvSpPr txBox="1"/>
          <p:nvPr/>
        </p:nvSpPr>
        <p:spPr>
          <a:xfrm>
            <a:off x="2371098" y="2499020"/>
            <a:ext cx="68961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en-GB" sz="900" dirty="0">
                <a:solidFill>
                  <a:srgbClr val="1F497D">
                    <a:lumMod val="75000"/>
                  </a:srgbClr>
                </a:solidFill>
              </a:rPr>
              <a:t>Inspiration</a:t>
            </a:r>
            <a:endParaRPr lang="en-US" sz="900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260" name="TextBox 259"/>
          <p:cNvSpPr txBox="1"/>
          <p:nvPr/>
        </p:nvSpPr>
        <p:spPr>
          <a:xfrm>
            <a:off x="2371091" y="1784032"/>
            <a:ext cx="50045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en-GB" sz="900" dirty="0">
                <a:solidFill>
                  <a:srgbClr val="1F497D">
                    <a:lumMod val="75000"/>
                  </a:srgbClr>
                </a:solidFill>
              </a:rPr>
              <a:t>Insight</a:t>
            </a:r>
            <a:endParaRPr lang="en-US" sz="900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261" name="TextBox 260"/>
          <p:cNvSpPr txBox="1"/>
          <p:nvPr/>
        </p:nvSpPr>
        <p:spPr>
          <a:xfrm>
            <a:off x="2371091" y="1040865"/>
            <a:ext cx="50045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en-GB" sz="900" dirty="0">
                <a:solidFill>
                  <a:srgbClr val="1F497D">
                    <a:lumMod val="75000"/>
                  </a:srgbClr>
                </a:solidFill>
              </a:rPr>
              <a:t>Insight</a:t>
            </a:r>
            <a:endParaRPr lang="en-US" sz="900" dirty="0">
              <a:solidFill>
                <a:srgbClr val="1F497D">
                  <a:lumMod val="75000"/>
                </a:srgbClr>
              </a:solidFill>
            </a:endParaRPr>
          </a:p>
        </p:txBody>
      </p:sp>
      <p:cxnSp>
        <p:nvCxnSpPr>
          <p:cNvPr id="262" name="Straight Arrow Connector 261"/>
          <p:cNvCxnSpPr/>
          <p:nvPr/>
        </p:nvCxnSpPr>
        <p:spPr>
          <a:xfrm>
            <a:off x="2155098" y="1977684"/>
            <a:ext cx="701984" cy="11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3" name="TextBox 262"/>
          <p:cNvSpPr txBox="1"/>
          <p:nvPr/>
        </p:nvSpPr>
        <p:spPr>
          <a:xfrm>
            <a:off x="3101073" y="2343159"/>
            <a:ext cx="1292341" cy="230832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200"/>
            </a:lvl1pPr>
          </a:lstStyle>
          <a:p>
            <a:pPr defTabSz="685800"/>
            <a:r>
              <a:rPr lang="en-GB" sz="900" dirty="0">
                <a:solidFill>
                  <a:srgbClr val="1F497D">
                    <a:lumMod val="75000"/>
                  </a:srgbClr>
                </a:solidFill>
              </a:rPr>
              <a:t>Coverage and approach</a:t>
            </a:r>
            <a:endParaRPr lang="en-US" sz="900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264" name="TextBox 263"/>
          <p:cNvSpPr txBox="1"/>
          <p:nvPr/>
        </p:nvSpPr>
        <p:spPr>
          <a:xfrm>
            <a:off x="4279993" y="2499020"/>
            <a:ext cx="1707519" cy="230832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wrap="none" rtlCol="0">
            <a:spAutoFit/>
          </a:bodyPr>
          <a:lstStyle/>
          <a:p>
            <a:pPr defTabSz="685800"/>
            <a:r>
              <a:rPr lang="en-GB" sz="900" dirty="0">
                <a:solidFill>
                  <a:prstClr val="black"/>
                </a:solidFill>
              </a:rPr>
              <a:t>Essence, structure and approach</a:t>
            </a:r>
            <a:endParaRPr lang="en-US" sz="900" dirty="0">
              <a:solidFill>
                <a:prstClr val="black"/>
              </a:solidFill>
            </a:endParaRPr>
          </a:p>
        </p:txBody>
      </p:sp>
      <p:sp>
        <p:nvSpPr>
          <p:cNvPr id="265" name="TextBox 264"/>
          <p:cNvSpPr txBox="1"/>
          <p:nvPr/>
        </p:nvSpPr>
        <p:spPr>
          <a:xfrm>
            <a:off x="4382355" y="2976788"/>
            <a:ext cx="50045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en-GB" sz="900" dirty="0">
                <a:solidFill>
                  <a:srgbClr val="1F497D">
                    <a:lumMod val="75000"/>
                  </a:srgbClr>
                </a:solidFill>
              </a:rPr>
              <a:t>Insight</a:t>
            </a:r>
            <a:endParaRPr lang="en-US" sz="900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266" name="TextBox 265"/>
          <p:cNvSpPr txBox="1"/>
          <p:nvPr/>
        </p:nvSpPr>
        <p:spPr>
          <a:xfrm>
            <a:off x="4382355" y="3435857"/>
            <a:ext cx="50045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en-GB" sz="900" dirty="0">
                <a:solidFill>
                  <a:srgbClr val="1F497D">
                    <a:lumMod val="75000"/>
                  </a:srgbClr>
                </a:solidFill>
              </a:rPr>
              <a:t>Insight</a:t>
            </a:r>
            <a:endParaRPr lang="en-US" sz="900" dirty="0">
              <a:solidFill>
                <a:srgbClr val="1F497D">
                  <a:lumMod val="75000"/>
                </a:srgbClr>
              </a:solidFill>
            </a:endParaRPr>
          </a:p>
        </p:txBody>
      </p:sp>
      <p:cxnSp>
        <p:nvCxnSpPr>
          <p:cNvPr id="267" name="Straight Arrow Connector 266"/>
          <p:cNvCxnSpPr>
            <a:stCxn id="238" idx="2"/>
          </p:cNvCxnSpPr>
          <p:nvPr/>
        </p:nvCxnSpPr>
        <p:spPr>
          <a:xfrm>
            <a:off x="3740047" y="4461960"/>
            <a:ext cx="0" cy="2700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Arrow Connector 267"/>
          <p:cNvCxnSpPr/>
          <p:nvPr/>
        </p:nvCxnSpPr>
        <p:spPr>
          <a:xfrm>
            <a:off x="6775385" y="4461960"/>
            <a:ext cx="0" cy="2700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9" name="TextBox 268"/>
          <p:cNvSpPr txBox="1"/>
          <p:nvPr/>
        </p:nvSpPr>
        <p:spPr>
          <a:xfrm>
            <a:off x="4382355" y="3915261"/>
            <a:ext cx="42191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en-GB" sz="900" dirty="0">
                <a:solidFill>
                  <a:srgbClr val="1F497D">
                    <a:lumMod val="75000"/>
                  </a:srgbClr>
                </a:solidFill>
              </a:rPr>
              <a:t>Align</a:t>
            </a:r>
            <a:endParaRPr lang="en-US" sz="900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270" name="TextBox 269"/>
          <p:cNvSpPr txBox="1"/>
          <p:nvPr/>
        </p:nvSpPr>
        <p:spPr>
          <a:xfrm>
            <a:off x="4382355" y="4123010"/>
            <a:ext cx="42191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en-GB" sz="900" dirty="0">
                <a:solidFill>
                  <a:srgbClr val="1F497D">
                    <a:lumMod val="75000"/>
                  </a:srgbClr>
                </a:solidFill>
              </a:rPr>
              <a:t>Align</a:t>
            </a:r>
            <a:endParaRPr lang="en-US" sz="900" dirty="0">
              <a:solidFill>
                <a:srgbClr val="1F497D">
                  <a:lumMod val="75000"/>
                </a:srgbClr>
              </a:solidFill>
            </a:endParaRPr>
          </a:p>
        </p:txBody>
      </p:sp>
      <p:cxnSp>
        <p:nvCxnSpPr>
          <p:cNvPr id="271" name="Elbow Connector 270"/>
          <p:cNvCxnSpPr>
            <a:stCxn id="221" idx="2"/>
            <a:endCxn id="238" idx="1"/>
          </p:cNvCxnSpPr>
          <p:nvPr/>
        </p:nvCxnSpPr>
        <p:spPr>
          <a:xfrm rot="5400000">
            <a:off x="2781468" y="3368378"/>
            <a:ext cx="1485165" cy="431990"/>
          </a:xfrm>
          <a:prstGeom prst="bentConnector4">
            <a:avLst>
              <a:gd name="adj1" fmla="val 6547"/>
              <a:gd name="adj2" fmla="val 13968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TextBox 272"/>
          <p:cNvSpPr txBox="1"/>
          <p:nvPr/>
        </p:nvSpPr>
        <p:spPr>
          <a:xfrm>
            <a:off x="128119" y="3998267"/>
            <a:ext cx="65915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en-GB" sz="1050" dirty="0">
                <a:solidFill>
                  <a:srgbClr val="FF0000"/>
                </a:solidFill>
              </a:rPr>
              <a:t>Proposal</a:t>
            </a:r>
            <a:endParaRPr lang="en-US" sz="1050" dirty="0">
              <a:solidFill>
                <a:srgbClr val="FF0000"/>
              </a:solidFill>
            </a:endParaRPr>
          </a:p>
        </p:txBody>
      </p:sp>
      <p:cxnSp>
        <p:nvCxnSpPr>
          <p:cNvPr id="274" name="Straight Arrow Connector 273"/>
          <p:cNvCxnSpPr/>
          <p:nvPr/>
        </p:nvCxnSpPr>
        <p:spPr>
          <a:xfrm flipH="1">
            <a:off x="393495" y="4204393"/>
            <a:ext cx="7" cy="59186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7" name="TextBox 276"/>
          <p:cNvSpPr txBox="1"/>
          <p:nvPr/>
        </p:nvSpPr>
        <p:spPr>
          <a:xfrm>
            <a:off x="171656" y="1653648"/>
            <a:ext cx="389850" cy="2135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en-GB" sz="788" dirty="0">
                <a:solidFill>
                  <a:srgbClr val="0070C0"/>
                </a:solidFill>
              </a:rPr>
              <a:t>2000</a:t>
            </a:r>
            <a:endParaRPr lang="en-US" sz="788" dirty="0">
              <a:solidFill>
                <a:srgbClr val="0070C0"/>
              </a:solidFill>
            </a:endParaRPr>
          </a:p>
        </p:txBody>
      </p:sp>
      <p:sp>
        <p:nvSpPr>
          <p:cNvPr id="278" name="TextBox 277"/>
          <p:cNvSpPr txBox="1"/>
          <p:nvPr/>
        </p:nvSpPr>
        <p:spPr>
          <a:xfrm>
            <a:off x="171656" y="3867894"/>
            <a:ext cx="389850" cy="2135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en-GB" sz="788" dirty="0">
                <a:solidFill>
                  <a:srgbClr val="FF0000"/>
                </a:solidFill>
              </a:rPr>
              <a:t>2016</a:t>
            </a:r>
            <a:endParaRPr lang="en-US" sz="788" dirty="0">
              <a:solidFill>
                <a:srgbClr val="FF0000"/>
              </a:solidFill>
            </a:endParaRPr>
          </a:p>
        </p:txBody>
      </p:sp>
      <p:cxnSp>
        <p:nvCxnSpPr>
          <p:cNvPr id="279" name="Straight Arrow Connector 278"/>
          <p:cNvCxnSpPr/>
          <p:nvPr/>
        </p:nvCxnSpPr>
        <p:spPr>
          <a:xfrm>
            <a:off x="1669107" y="2706765"/>
            <a:ext cx="16389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1" name="TextBox 280"/>
          <p:cNvSpPr txBox="1"/>
          <p:nvPr/>
        </p:nvSpPr>
        <p:spPr>
          <a:xfrm>
            <a:off x="171656" y="2516342"/>
            <a:ext cx="389850" cy="2135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en-GB" sz="788" dirty="0">
                <a:solidFill>
                  <a:srgbClr val="0070C0"/>
                </a:solidFill>
              </a:rPr>
              <a:t>2010</a:t>
            </a:r>
            <a:endParaRPr lang="en-US" sz="788" dirty="0">
              <a:solidFill>
                <a:srgbClr val="0070C0"/>
              </a:solidFill>
            </a:endParaRPr>
          </a:p>
        </p:txBody>
      </p:sp>
      <p:sp>
        <p:nvSpPr>
          <p:cNvPr id="283" name="TextBox 282"/>
          <p:cNvSpPr txBox="1"/>
          <p:nvPr/>
        </p:nvSpPr>
        <p:spPr>
          <a:xfrm>
            <a:off x="171655" y="4921481"/>
            <a:ext cx="389850" cy="2135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en-GB" sz="788" dirty="0">
                <a:solidFill>
                  <a:srgbClr val="FF0000"/>
                </a:solidFill>
              </a:rPr>
              <a:t>2017</a:t>
            </a:r>
            <a:endParaRPr lang="en-US" sz="788" dirty="0">
              <a:solidFill>
                <a:srgbClr val="FF0000"/>
              </a:solidFill>
            </a:endParaRPr>
          </a:p>
        </p:txBody>
      </p:sp>
      <p:sp>
        <p:nvSpPr>
          <p:cNvPr id="285" name="TextBox 284"/>
          <p:cNvSpPr txBox="1"/>
          <p:nvPr/>
        </p:nvSpPr>
        <p:spPr>
          <a:xfrm>
            <a:off x="171656" y="3428456"/>
            <a:ext cx="389850" cy="2135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en-GB" sz="788" dirty="0">
                <a:solidFill>
                  <a:srgbClr val="0070C0"/>
                </a:solidFill>
              </a:rPr>
              <a:t>2015</a:t>
            </a:r>
            <a:endParaRPr lang="en-US" sz="788" dirty="0">
              <a:solidFill>
                <a:srgbClr val="0070C0"/>
              </a:solidFill>
            </a:endParaRPr>
          </a:p>
        </p:txBody>
      </p:sp>
      <p:sp>
        <p:nvSpPr>
          <p:cNvPr id="286" name="TextBox 285"/>
          <p:cNvSpPr txBox="1"/>
          <p:nvPr/>
        </p:nvSpPr>
        <p:spPr>
          <a:xfrm>
            <a:off x="2417545" y="3996040"/>
            <a:ext cx="60153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GB" sz="1050" dirty="0">
                <a:solidFill>
                  <a:srgbClr val="1F497D">
                    <a:lumMod val="75000"/>
                  </a:srgbClr>
                </a:solidFill>
              </a:rPr>
              <a:t>Joint working</a:t>
            </a:r>
            <a:endParaRPr lang="en-US" sz="1050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287" name="Rectangle 286"/>
          <p:cNvSpPr/>
          <p:nvPr/>
        </p:nvSpPr>
        <p:spPr>
          <a:xfrm>
            <a:off x="1725044" y="1248603"/>
            <a:ext cx="485988" cy="21834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defTabSz="685800"/>
            <a:r>
              <a:rPr lang="en-GB" sz="900" dirty="0">
                <a:solidFill>
                  <a:prstClr val="black"/>
                </a:solidFill>
              </a:rPr>
              <a:t>M.3100</a:t>
            </a:r>
            <a:endParaRPr lang="en-US" sz="900" dirty="0">
              <a:solidFill>
                <a:prstClr val="black"/>
              </a:solidFill>
            </a:endParaRPr>
          </a:p>
        </p:txBody>
      </p:sp>
      <p:cxnSp>
        <p:nvCxnSpPr>
          <p:cNvPr id="288" name="Straight Arrow Connector 287"/>
          <p:cNvCxnSpPr/>
          <p:nvPr/>
        </p:nvCxnSpPr>
        <p:spPr>
          <a:xfrm>
            <a:off x="1667390" y="1587512"/>
            <a:ext cx="1189691" cy="121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Elbow Connector 288"/>
          <p:cNvCxnSpPr>
            <a:stCxn id="287" idx="3"/>
            <a:endCxn id="219" idx="0"/>
          </p:cNvCxnSpPr>
          <p:nvPr/>
        </p:nvCxnSpPr>
        <p:spPr>
          <a:xfrm>
            <a:off x="2211029" y="1357774"/>
            <a:ext cx="1078041" cy="7985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0" name="TextBox 289"/>
          <p:cNvSpPr txBox="1"/>
          <p:nvPr/>
        </p:nvSpPr>
        <p:spPr>
          <a:xfrm>
            <a:off x="2371091" y="1375420"/>
            <a:ext cx="50045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en-GB" sz="900" dirty="0">
                <a:solidFill>
                  <a:srgbClr val="1F497D">
                    <a:lumMod val="75000"/>
                  </a:srgbClr>
                </a:solidFill>
              </a:rPr>
              <a:t>Insight</a:t>
            </a:r>
            <a:endParaRPr lang="en-US" sz="900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291" name="TextBox 290"/>
          <p:cNvSpPr txBox="1"/>
          <p:nvPr/>
        </p:nvSpPr>
        <p:spPr>
          <a:xfrm rot="16200000">
            <a:off x="-1103194" y="2901523"/>
            <a:ext cx="4038985" cy="317648"/>
          </a:xfrm>
          <a:prstGeom prst="rect">
            <a:avLst/>
          </a:prstGeom>
          <a:solidFill>
            <a:srgbClr val="CCFFCC"/>
          </a:solidFill>
        </p:spPr>
        <p:txBody>
          <a:bodyPr wrap="square" rtlCol="0" anchor="ctr" anchorCtr="0">
            <a:noAutofit/>
          </a:bodyPr>
          <a:lstStyle/>
          <a:p>
            <a:pPr algn="ctr" defTabSz="685800"/>
            <a:r>
              <a:rPr lang="en-GB" sz="1050" dirty="0">
                <a:solidFill>
                  <a:prstClr val="black"/>
                </a:solidFill>
              </a:rPr>
              <a:t>Network Technology models</a:t>
            </a:r>
            <a:endParaRPr lang="en-US" sz="1050" dirty="0">
              <a:solidFill>
                <a:prstClr val="black"/>
              </a:solidFill>
            </a:endParaRPr>
          </a:p>
        </p:txBody>
      </p:sp>
      <p:cxnSp>
        <p:nvCxnSpPr>
          <p:cNvPr id="292" name="Elbow Connector 291"/>
          <p:cNvCxnSpPr>
            <a:endCxn id="287" idx="0"/>
          </p:cNvCxnSpPr>
          <p:nvPr/>
        </p:nvCxnSpPr>
        <p:spPr>
          <a:xfrm>
            <a:off x="1667389" y="1092790"/>
            <a:ext cx="300647" cy="155813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/>
          <p:cNvCxnSpPr/>
          <p:nvPr/>
        </p:nvCxnSpPr>
        <p:spPr>
          <a:xfrm>
            <a:off x="724970" y="843558"/>
            <a:ext cx="0" cy="421246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Straight Connector 294"/>
          <p:cNvCxnSpPr/>
          <p:nvPr/>
        </p:nvCxnSpPr>
        <p:spPr>
          <a:xfrm>
            <a:off x="8564117" y="839120"/>
            <a:ext cx="0" cy="421246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6" name="Group 105"/>
          <p:cNvGrpSpPr/>
          <p:nvPr/>
        </p:nvGrpSpPr>
        <p:grpSpPr>
          <a:xfrm>
            <a:off x="6315581" y="116682"/>
            <a:ext cx="1954337" cy="471654"/>
            <a:chOff x="8268376" y="155576"/>
            <a:chExt cx="2605783" cy="628872"/>
          </a:xfrm>
        </p:grpSpPr>
        <p:sp>
          <p:nvSpPr>
            <p:cNvPr id="196" name="Rectangle 195"/>
            <p:cNvSpPr/>
            <p:nvPr/>
          </p:nvSpPr>
          <p:spPr>
            <a:xfrm>
              <a:off x="8268376" y="155576"/>
              <a:ext cx="333522" cy="10507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en-US" sz="900">
                <a:solidFill>
                  <a:prstClr val="black"/>
                </a:solidFill>
              </a:endParaRPr>
            </a:p>
          </p:txBody>
        </p:sp>
        <p:sp>
          <p:nvSpPr>
            <p:cNvPr id="198" name="Rectangle 197"/>
            <p:cNvSpPr/>
            <p:nvPr/>
          </p:nvSpPr>
          <p:spPr>
            <a:xfrm>
              <a:off x="8268376" y="371600"/>
              <a:ext cx="333522" cy="10507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en-US" sz="900">
                <a:solidFill>
                  <a:prstClr val="black"/>
                </a:solidFill>
              </a:endParaRPr>
            </a:p>
          </p:txBody>
        </p:sp>
        <p:sp>
          <p:nvSpPr>
            <p:cNvPr id="202" name="TextBox 201"/>
            <p:cNvSpPr txBox="1"/>
            <p:nvPr/>
          </p:nvSpPr>
          <p:spPr>
            <a:xfrm>
              <a:off x="8676543" y="260655"/>
              <a:ext cx="823303" cy="307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800"/>
              <a:r>
                <a:rPr lang="en-GB" sz="900" dirty="0">
                  <a:solidFill>
                    <a:prstClr val="black"/>
                  </a:solidFill>
                </a:rPr>
                <a:t>Concepts</a:t>
              </a:r>
              <a:endParaRPr lang="en-US" sz="900" dirty="0">
                <a:solidFill>
                  <a:prstClr val="black"/>
                </a:solidFill>
              </a:endParaRPr>
            </a:p>
          </p:txBody>
        </p:sp>
        <p:sp>
          <p:nvSpPr>
            <p:cNvPr id="296" name="Rectangle 295"/>
            <p:cNvSpPr/>
            <p:nvPr/>
          </p:nvSpPr>
          <p:spPr>
            <a:xfrm>
              <a:off x="8268376" y="590190"/>
              <a:ext cx="333522" cy="105072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 rtlCol="0" anchor="ctr" anchorCtr="0">
              <a:noAutofit/>
            </a:bodyPr>
            <a:lstStyle/>
            <a:p>
              <a:pPr algn="ctr" defTabSz="685800"/>
              <a:endParaRPr lang="en-US" sz="1050">
                <a:solidFill>
                  <a:prstClr val="black"/>
                </a:solidFill>
              </a:endParaRPr>
            </a:p>
          </p:txBody>
        </p:sp>
        <p:sp>
          <p:nvSpPr>
            <p:cNvPr id="297" name="TextBox 296"/>
            <p:cNvSpPr txBox="1"/>
            <p:nvPr/>
          </p:nvSpPr>
          <p:spPr>
            <a:xfrm>
              <a:off x="8676548" y="476672"/>
              <a:ext cx="2197611" cy="307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800"/>
              <a:r>
                <a:rPr lang="en-GB" sz="900" dirty="0">
                  <a:solidFill>
                    <a:prstClr val="black"/>
                  </a:solidFill>
                </a:rPr>
                <a:t>Network Technology Definition</a:t>
              </a:r>
              <a:endParaRPr lang="en-US" sz="9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93" name="Straight Arrow Connector 92"/>
          <p:cNvCxnSpPr/>
          <p:nvPr/>
        </p:nvCxnSpPr>
        <p:spPr>
          <a:xfrm flipH="1">
            <a:off x="5607689" y="4019127"/>
            <a:ext cx="3330" cy="1728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ctangle 94"/>
          <p:cNvSpPr/>
          <p:nvPr/>
        </p:nvSpPr>
        <p:spPr>
          <a:xfrm>
            <a:off x="6533330" y="2247714"/>
            <a:ext cx="967646" cy="2113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prstClr val="black"/>
                </a:solidFill>
              </a:rPr>
              <a:t>MEF 7.1</a:t>
            </a:r>
            <a:endParaRPr lang="en-US" sz="900" dirty="0">
              <a:solidFill>
                <a:prstClr val="black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1725044" y="2295432"/>
            <a:ext cx="439578" cy="16201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GB" sz="900" dirty="0">
                <a:solidFill>
                  <a:prstClr val="black"/>
                </a:solidFill>
              </a:rPr>
              <a:t>Q.840.1</a:t>
            </a:r>
            <a:endParaRPr lang="en-US" sz="900" dirty="0">
              <a:solidFill>
                <a:prstClr val="black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6533330" y="1903200"/>
            <a:ext cx="967646" cy="2113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prstClr val="black"/>
                </a:solidFill>
              </a:rPr>
              <a:t>MEF 7</a:t>
            </a:r>
            <a:endParaRPr lang="en-US" sz="900" dirty="0">
              <a:solidFill>
                <a:prstClr val="black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6533330" y="2949792"/>
            <a:ext cx="967646" cy="2113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prstClr val="black"/>
                </a:solidFill>
              </a:rPr>
              <a:t>MEF 7.2</a:t>
            </a:r>
            <a:endParaRPr lang="en-US" sz="900" dirty="0">
              <a:solidFill>
                <a:prstClr val="black"/>
              </a:solidFill>
            </a:endParaRPr>
          </a:p>
        </p:txBody>
      </p:sp>
      <p:cxnSp>
        <p:nvCxnSpPr>
          <p:cNvPr id="99" name="Straight Arrow Connector 98"/>
          <p:cNvCxnSpPr>
            <a:stCxn id="97" idx="2"/>
            <a:endCxn id="95" idx="0"/>
          </p:cNvCxnSpPr>
          <p:nvPr/>
        </p:nvCxnSpPr>
        <p:spPr>
          <a:xfrm>
            <a:off x="7017153" y="2114550"/>
            <a:ext cx="0" cy="1331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95" idx="2"/>
            <a:endCxn id="98" idx="0"/>
          </p:cNvCxnSpPr>
          <p:nvPr/>
        </p:nvCxnSpPr>
        <p:spPr>
          <a:xfrm>
            <a:off x="7017153" y="2459064"/>
            <a:ext cx="0" cy="4907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>
            <a:off x="6921889" y="3165825"/>
            <a:ext cx="0" cy="5095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Rectangle 101"/>
          <p:cNvSpPr/>
          <p:nvPr/>
        </p:nvSpPr>
        <p:spPr>
          <a:xfrm>
            <a:off x="7150491" y="3435846"/>
            <a:ext cx="433346" cy="156617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GB" sz="900" dirty="0">
              <a:solidFill>
                <a:prstClr val="black"/>
              </a:solidFill>
            </a:endParaRPr>
          </a:p>
          <a:p>
            <a:pPr algn="ctr"/>
            <a:endParaRPr lang="en-GB" sz="900" dirty="0">
              <a:solidFill>
                <a:prstClr val="black"/>
              </a:solidFill>
            </a:endParaRPr>
          </a:p>
          <a:p>
            <a:pPr algn="ctr"/>
            <a:r>
              <a:rPr lang="en-GB" sz="900" dirty="0">
                <a:solidFill>
                  <a:prstClr val="black"/>
                </a:solidFill>
              </a:rPr>
              <a:t>MEF </a:t>
            </a:r>
          </a:p>
          <a:p>
            <a:pPr algn="ctr"/>
            <a:r>
              <a:rPr lang="en-GB" sz="900" dirty="0">
                <a:solidFill>
                  <a:prstClr val="black"/>
                </a:solidFill>
              </a:rPr>
              <a:t>Service</a:t>
            </a:r>
            <a:br>
              <a:rPr lang="en-GB" sz="900" dirty="0">
                <a:solidFill>
                  <a:prstClr val="black"/>
                </a:solidFill>
              </a:rPr>
            </a:br>
            <a:r>
              <a:rPr lang="en-GB" sz="900" dirty="0">
                <a:solidFill>
                  <a:prstClr val="black"/>
                </a:solidFill>
              </a:rPr>
              <a:t>7.3,</a:t>
            </a:r>
            <a:endParaRPr lang="en-US" sz="900" dirty="0">
              <a:solidFill>
                <a:prstClr val="black"/>
              </a:solidFill>
            </a:endParaRPr>
          </a:p>
        </p:txBody>
      </p:sp>
      <p:cxnSp>
        <p:nvCxnSpPr>
          <p:cNvPr id="103" name="Straight Arrow Connector 102"/>
          <p:cNvCxnSpPr/>
          <p:nvPr/>
        </p:nvCxnSpPr>
        <p:spPr>
          <a:xfrm>
            <a:off x="7379089" y="3165816"/>
            <a:ext cx="0" cy="2700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Elbow Connector 103"/>
          <p:cNvCxnSpPr>
            <a:endCxn id="96" idx="3"/>
          </p:cNvCxnSpPr>
          <p:nvPr/>
        </p:nvCxnSpPr>
        <p:spPr>
          <a:xfrm rot="10800000" flipV="1">
            <a:off x="2164621" y="2078650"/>
            <a:ext cx="4368712" cy="2978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248917" y="1658372"/>
            <a:ext cx="8426991" cy="3289169"/>
            <a:chOff x="179512" y="2211163"/>
            <a:chExt cx="8964488" cy="4385558"/>
          </a:xfrm>
        </p:grpSpPr>
        <p:cxnSp>
          <p:nvCxnSpPr>
            <p:cNvPr id="276" name="Straight Connector 275"/>
            <p:cNvCxnSpPr/>
            <p:nvPr/>
          </p:nvCxnSpPr>
          <p:spPr>
            <a:xfrm>
              <a:off x="179512" y="2211163"/>
              <a:ext cx="8964488" cy="0"/>
            </a:xfrm>
            <a:prstGeom prst="line">
              <a:avLst/>
            </a:prstGeom>
            <a:ln w="19050">
              <a:solidFill>
                <a:schemeClr val="tx2">
                  <a:lumMod val="60000"/>
                  <a:lumOff val="4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0" name="Straight Connector 279"/>
            <p:cNvCxnSpPr/>
            <p:nvPr/>
          </p:nvCxnSpPr>
          <p:spPr>
            <a:xfrm>
              <a:off x="179512" y="3361421"/>
              <a:ext cx="8964488" cy="0"/>
            </a:xfrm>
            <a:prstGeom prst="line">
              <a:avLst/>
            </a:prstGeom>
            <a:ln w="19050">
              <a:solidFill>
                <a:schemeClr val="tx2">
                  <a:lumMod val="60000"/>
                  <a:lumOff val="4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2" name="Straight Connector 281"/>
            <p:cNvCxnSpPr/>
            <p:nvPr/>
          </p:nvCxnSpPr>
          <p:spPr>
            <a:xfrm>
              <a:off x="179512" y="6596721"/>
              <a:ext cx="8964488" cy="0"/>
            </a:xfrm>
            <a:prstGeom prst="line">
              <a:avLst/>
            </a:prstGeom>
            <a:ln w="190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Straight Connector 283"/>
            <p:cNvCxnSpPr/>
            <p:nvPr/>
          </p:nvCxnSpPr>
          <p:spPr>
            <a:xfrm>
              <a:off x="179512" y="4607278"/>
              <a:ext cx="8964488" cy="0"/>
            </a:xfrm>
            <a:prstGeom prst="line">
              <a:avLst/>
            </a:prstGeom>
            <a:ln w="19050">
              <a:solidFill>
                <a:schemeClr val="tx2">
                  <a:lumMod val="60000"/>
                  <a:lumOff val="4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Straight Connector 271"/>
            <p:cNvCxnSpPr/>
            <p:nvPr/>
          </p:nvCxnSpPr>
          <p:spPr>
            <a:xfrm>
              <a:off x="179512" y="5193196"/>
              <a:ext cx="8964488" cy="0"/>
            </a:xfrm>
            <a:prstGeom prst="line">
              <a:avLst/>
            </a:prstGeom>
            <a:ln w="190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2" name="TextBox 121"/>
          <p:cNvSpPr txBox="1"/>
          <p:nvPr/>
        </p:nvSpPr>
        <p:spPr>
          <a:xfrm>
            <a:off x="6002363" y="4168700"/>
            <a:ext cx="45236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en-GB" sz="900" dirty="0">
                <a:solidFill>
                  <a:srgbClr val="1F497D">
                    <a:lumMod val="75000"/>
                  </a:srgbClr>
                </a:solidFill>
              </a:rPr>
              <a:t>Clone</a:t>
            </a:r>
            <a:endParaRPr lang="en-US" sz="900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145720" y="3629894"/>
            <a:ext cx="5741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en-GB" sz="1050" dirty="0">
                <a:solidFill>
                  <a:srgbClr val="0070C0"/>
                </a:solidFill>
              </a:rPr>
              <a:t>History</a:t>
            </a:r>
            <a:endParaRPr lang="en-US" sz="1050" dirty="0">
              <a:solidFill>
                <a:srgbClr val="0070C0"/>
              </a:solidFill>
            </a:endParaRPr>
          </a:p>
        </p:txBody>
      </p:sp>
      <p:cxnSp>
        <p:nvCxnSpPr>
          <p:cNvPr id="107" name="Straight Arrow Connector 106"/>
          <p:cNvCxnSpPr/>
          <p:nvPr/>
        </p:nvCxnSpPr>
        <p:spPr>
          <a:xfrm flipH="1" flipV="1">
            <a:off x="507795" y="3052570"/>
            <a:ext cx="7" cy="591860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 rot="5400000">
            <a:off x="7491384" y="3204634"/>
            <a:ext cx="296101" cy="151542"/>
          </a:xfrm>
          <a:prstGeom prst="bentConnector3">
            <a:avLst>
              <a:gd name="adj1" fmla="val 657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663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5" y="1302871"/>
            <a:ext cx="9142965" cy="4116236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dirty="0" smtClean="0"/>
              <a:t>Alignment and Velocity are fundamental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 smtClean="0"/>
              <a:t> Common models must</a:t>
            </a:r>
            <a:r>
              <a:rPr lang="en-US" sz="3200" dirty="0" smtClean="0"/>
              <a:t> take into account </a:t>
            </a:r>
            <a:r>
              <a:rPr lang="en-US" sz="3200" dirty="0" smtClean="0"/>
              <a:t>entities </a:t>
            </a:r>
            <a:r>
              <a:rPr lang="en-US" sz="3200" dirty="0" smtClean="0"/>
              <a:t>on the service, service management and resource layers</a:t>
            </a:r>
          </a:p>
          <a:p>
            <a:pPr marL="0" indent="0" algn="ctr">
              <a:buNone/>
            </a:pPr>
            <a:r>
              <a:rPr lang="en-US" sz="3200" dirty="0" smtClean="0"/>
              <a:t> </a:t>
            </a:r>
            <a:endParaRPr lang="en-US" sz="3200" dirty="0"/>
          </a:p>
          <a:p>
            <a:pPr marL="0" indent="0" algn="ctr">
              <a:buNone/>
            </a:pPr>
            <a:r>
              <a:rPr lang="en-US" sz="3200" dirty="0" smtClean="0"/>
              <a:t>Collaborative model lifecycle management </a:t>
            </a:r>
            <a:r>
              <a:rPr lang="en-US" sz="3200" dirty="0" smtClean="0"/>
              <a:t>must be put in place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1981B-747E-FC42-A9CB-4FBC300A3530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14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2">
      <a:dk1>
        <a:srgbClr val="1B256A"/>
      </a:dk1>
      <a:lt1>
        <a:sysClr val="window" lastClr="FFFFFF"/>
      </a:lt1>
      <a:dk2>
        <a:srgbClr val="1F6DA3"/>
      </a:dk2>
      <a:lt2>
        <a:srgbClr val="40403E"/>
      </a:lt2>
      <a:accent1>
        <a:srgbClr val="102267"/>
      </a:accent1>
      <a:accent2>
        <a:srgbClr val="2066AD"/>
      </a:accent2>
      <a:accent3>
        <a:srgbClr val="686363"/>
      </a:accent3>
      <a:accent4>
        <a:srgbClr val="3392CB"/>
      </a:accent4>
      <a:accent5>
        <a:srgbClr val="61AEE3"/>
      </a:accent5>
      <a:accent6>
        <a:srgbClr val="9FB7D7"/>
      </a:accent6>
      <a:hlink>
        <a:srgbClr val="404046"/>
      </a:hlink>
      <a:folHlink>
        <a:srgbClr val="41404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19755</TotalTime>
  <Words>1072</Words>
  <Application>Microsoft Office PowerPoint</Application>
  <PresentationFormat>On-screen Show (16:9)</PresentationFormat>
  <Paragraphs>302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Lucida Grande</vt:lpstr>
      <vt:lpstr>Office Theme</vt:lpstr>
      <vt:lpstr>1_Office Theme</vt:lpstr>
      <vt:lpstr>MEF Modeling Activities</vt:lpstr>
      <vt:lpstr>LSO-Related &amp; Modeling Activities</vt:lpstr>
      <vt:lpstr>PowerPoint Presentation</vt:lpstr>
      <vt:lpstr>LSO-related Modeling Projects</vt:lpstr>
      <vt:lpstr>MEF’s LSO.net</vt:lpstr>
      <vt:lpstr>LSO Management View Abstractions</vt:lpstr>
      <vt:lpstr>Model Evolution History and Proposal </vt:lpstr>
      <vt:lpstr>Conclusions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 motsavage</dc:creator>
  <cp:lastModifiedBy>Adolfo Perez-Duran</cp:lastModifiedBy>
  <cp:revision>487</cp:revision>
  <cp:lastPrinted>2016-01-08T02:12:35Z</cp:lastPrinted>
  <dcterms:created xsi:type="dcterms:W3CDTF">2015-10-13T20:12:41Z</dcterms:created>
  <dcterms:modified xsi:type="dcterms:W3CDTF">2016-01-13T16:52:49Z</dcterms:modified>
</cp:coreProperties>
</file>