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09AC1-0178-44D0-AE7C-1343F2837530}"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340054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AC1-0178-44D0-AE7C-1343F2837530}"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160521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AC1-0178-44D0-AE7C-1343F2837530}"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121009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09AC1-0178-44D0-AE7C-1343F2837530}"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367294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09AC1-0178-44D0-AE7C-1343F2837530}"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289219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09AC1-0178-44D0-AE7C-1343F2837530}"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122419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09AC1-0178-44D0-AE7C-1343F2837530}"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400217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09AC1-0178-44D0-AE7C-1343F2837530}"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49745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09AC1-0178-44D0-AE7C-1343F2837530}"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201398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09AC1-0178-44D0-AE7C-1343F2837530}"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214448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09AC1-0178-44D0-AE7C-1343F2837530}"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6443E-D3B1-48D1-88B7-2F5A9EB2C750}" type="slidenum">
              <a:rPr lang="en-US" smtClean="0"/>
              <a:t>‹#›</a:t>
            </a:fld>
            <a:endParaRPr lang="en-US"/>
          </a:p>
        </p:txBody>
      </p:sp>
    </p:spTree>
    <p:extLst>
      <p:ext uri="{BB962C8B-B14F-4D97-AF65-F5344CB8AC3E}">
        <p14:creationId xmlns:p14="http://schemas.microsoft.com/office/powerpoint/2010/main" val="344750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09AC1-0178-44D0-AE7C-1343F2837530}"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6443E-D3B1-48D1-88B7-2F5A9EB2C750}" type="slidenum">
              <a:rPr lang="en-US" smtClean="0"/>
              <a:t>‹#›</a:t>
            </a:fld>
            <a:endParaRPr lang="en-US"/>
          </a:p>
        </p:txBody>
      </p:sp>
    </p:spTree>
    <p:extLst>
      <p:ext uri="{BB962C8B-B14F-4D97-AF65-F5344CB8AC3E}">
        <p14:creationId xmlns:p14="http://schemas.microsoft.com/office/powerpoint/2010/main" val="155489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 Messages</a:t>
            </a:r>
            <a:endParaRPr lang="en-US" dirty="0"/>
          </a:p>
        </p:txBody>
      </p:sp>
      <p:sp>
        <p:nvSpPr>
          <p:cNvPr id="3" name="Subtitle 2"/>
          <p:cNvSpPr>
            <a:spLocks noGrp="1"/>
          </p:cNvSpPr>
          <p:nvPr>
            <p:ph type="subTitle" idx="1"/>
          </p:nvPr>
        </p:nvSpPr>
        <p:spPr/>
        <p:txBody>
          <a:bodyPr/>
          <a:lstStyle/>
          <a:p>
            <a:r>
              <a:rPr lang="en-US" dirty="0" smtClean="0"/>
              <a:t>Workshop Discussion on Day-2</a:t>
            </a:r>
            <a:endParaRPr lang="en-US" dirty="0"/>
          </a:p>
        </p:txBody>
      </p:sp>
    </p:spTree>
    <p:extLst>
      <p:ext uri="{BB962C8B-B14F-4D97-AF65-F5344CB8AC3E}">
        <p14:creationId xmlns:p14="http://schemas.microsoft.com/office/powerpoint/2010/main" val="415227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r>
              <a:rPr lang="en-US" dirty="0" smtClean="0"/>
              <a:t>Event Title and Hosting</a:t>
            </a:r>
          </a:p>
          <a:p>
            <a:pPr lvl="1"/>
            <a:r>
              <a:rPr lang="en-US" dirty="0" smtClean="0">
                <a:solidFill>
                  <a:schemeClr val="tx2"/>
                </a:solidFill>
              </a:rPr>
              <a:t>Workshop on Information Modelling for NFV</a:t>
            </a:r>
            <a:endParaRPr lang="en-US" dirty="0">
              <a:solidFill>
                <a:schemeClr val="tx2"/>
              </a:solidFill>
            </a:endParaRPr>
          </a:p>
          <a:p>
            <a:pPr lvl="1"/>
            <a:r>
              <a:rPr lang="en-US" dirty="0" smtClean="0">
                <a:solidFill>
                  <a:schemeClr val="tx2"/>
                </a:solidFill>
              </a:rPr>
              <a:t>Organized by ETSI NFV ISG</a:t>
            </a:r>
          </a:p>
          <a:p>
            <a:pPr lvl="1"/>
            <a:r>
              <a:rPr lang="en-US" dirty="0" smtClean="0">
                <a:solidFill>
                  <a:schemeClr val="tx2"/>
                </a:solidFill>
              </a:rPr>
              <a:t>Hosted by CableLabs</a:t>
            </a:r>
          </a:p>
          <a:p>
            <a:r>
              <a:rPr lang="en-US" dirty="0" smtClean="0"/>
              <a:t>Participating organizations named in alpha order:</a:t>
            </a:r>
          </a:p>
          <a:p>
            <a:pPr lvl="1"/>
            <a:r>
              <a:rPr lang="en-US" dirty="0" smtClean="0">
                <a:solidFill>
                  <a:schemeClr val="tx2"/>
                </a:solidFill>
              </a:rPr>
              <a:t>3GPP, ATIS, Broadband Forum, DMTF, ETSI NFV, IETF, ITU-T SG15, MEF, OASIS/TOSCA, Open Cloud Connect, ONF, OpenDaylight, OPNFV and TM-Forum</a:t>
            </a:r>
          </a:p>
          <a:p>
            <a:pPr lvl="1"/>
            <a:r>
              <a:rPr lang="en-US" dirty="0" smtClean="0">
                <a:solidFill>
                  <a:schemeClr val="tx2"/>
                </a:solidFill>
              </a:rPr>
              <a:t>Organizations </a:t>
            </a:r>
            <a:r>
              <a:rPr lang="en-US" dirty="0" smtClean="0">
                <a:solidFill>
                  <a:schemeClr val="tx2"/>
                </a:solidFill>
              </a:rPr>
              <a:t>that did not </a:t>
            </a:r>
            <a:r>
              <a:rPr lang="en-US" dirty="0" smtClean="0">
                <a:solidFill>
                  <a:schemeClr val="tx2"/>
                </a:solidFill>
              </a:rPr>
              <a:t>participate in this workshop are </a:t>
            </a:r>
            <a:r>
              <a:rPr lang="en-US" dirty="0" smtClean="0">
                <a:solidFill>
                  <a:schemeClr val="tx2"/>
                </a:solidFill>
              </a:rPr>
              <a:t>welcome to get </a:t>
            </a:r>
            <a:r>
              <a:rPr lang="en-US" dirty="0" smtClean="0">
                <a:solidFill>
                  <a:schemeClr val="tx2"/>
                </a:solidFill>
              </a:rPr>
              <a:t>involved </a:t>
            </a:r>
            <a:r>
              <a:rPr lang="en-US" dirty="0" smtClean="0">
                <a:solidFill>
                  <a:schemeClr val="tx2"/>
                </a:solidFill>
              </a:rPr>
              <a:t>in the </a:t>
            </a:r>
            <a:r>
              <a:rPr lang="en-US" dirty="0" smtClean="0">
                <a:solidFill>
                  <a:schemeClr val="tx2"/>
                </a:solidFill>
              </a:rPr>
              <a:t>collaboration.</a:t>
            </a:r>
            <a:endParaRPr lang="en-US" dirty="0" smtClean="0">
              <a:solidFill>
                <a:schemeClr val="tx2"/>
              </a:solidFill>
            </a:endParaRPr>
          </a:p>
          <a:p>
            <a:r>
              <a:rPr lang="en-US" dirty="0" smtClean="0"/>
              <a:t>Delegate numbers stated:</a:t>
            </a:r>
          </a:p>
          <a:p>
            <a:pPr lvl="1"/>
            <a:r>
              <a:rPr lang="en-US" dirty="0" smtClean="0">
                <a:solidFill>
                  <a:schemeClr val="tx2"/>
                </a:solidFill>
              </a:rPr>
              <a:t>&gt;90 delegates representing a diverse community</a:t>
            </a:r>
          </a:p>
          <a:p>
            <a:pPr lvl="1"/>
            <a:r>
              <a:rPr lang="en-US" dirty="0" smtClean="0">
                <a:solidFill>
                  <a:schemeClr val="tx2"/>
                </a:solidFill>
              </a:rPr>
              <a:t>A group picture will be included. Individual delegates consent by being included in the picture (email sent)</a:t>
            </a:r>
          </a:p>
          <a:p>
            <a:r>
              <a:rPr lang="en-US" dirty="0" smtClean="0"/>
              <a:t>This is a significant and unique event because it is the first time representatives from key standards organizations and open source communities representing a broad and diverse ecosystem have met together with a common purpose to accelerate alignment of their activities in relation to NFV information modelling</a:t>
            </a:r>
          </a:p>
          <a:p>
            <a:pPr lvl="1"/>
            <a:endParaRPr lang="en-US" dirty="0"/>
          </a:p>
        </p:txBody>
      </p:sp>
    </p:spTree>
    <p:extLst>
      <p:ext uri="{BB962C8B-B14F-4D97-AF65-F5344CB8AC3E}">
        <p14:creationId xmlns:p14="http://schemas.microsoft.com/office/powerpoint/2010/main" val="130463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Messages</a:t>
            </a:r>
            <a:endParaRPr lang="en-US" dirty="0"/>
          </a:p>
        </p:txBody>
      </p:sp>
      <p:sp>
        <p:nvSpPr>
          <p:cNvPr id="3" name="Content Placeholder 2"/>
          <p:cNvSpPr>
            <a:spLocks noGrp="1"/>
          </p:cNvSpPr>
          <p:nvPr>
            <p:ph idx="1"/>
          </p:nvPr>
        </p:nvSpPr>
        <p:spPr>
          <a:xfrm>
            <a:off x="457200" y="1219200"/>
            <a:ext cx="8229600" cy="5562600"/>
          </a:xfrm>
        </p:spPr>
        <p:txBody>
          <a:bodyPr>
            <a:normAutofit/>
          </a:bodyPr>
          <a:lstStyle/>
          <a:p>
            <a:r>
              <a:rPr lang="en-US" sz="2800" dirty="0" smtClean="0"/>
              <a:t>Objective:</a:t>
            </a:r>
          </a:p>
          <a:p>
            <a:pPr lvl="1"/>
            <a:r>
              <a:rPr lang="en-US" sz="2400" dirty="0" smtClean="0"/>
              <a:t>We gathered here because we need to align cloud-centric initiatives and network-centric initiatives to ensure successful realization of NFV through automation.</a:t>
            </a:r>
          </a:p>
          <a:p>
            <a:pPr lvl="1"/>
            <a:r>
              <a:rPr lang="en-US" sz="2400" dirty="0" smtClean="0"/>
              <a:t>Alignment of Information models brings clarity of definition and drives consistent open APIs that enables efficient evolvable integration across the entire ecosystem including SDN and NFV</a:t>
            </a:r>
            <a:endParaRPr lang="en-US" b="1" dirty="0" smtClean="0"/>
          </a:p>
          <a:p>
            <a:pPr lvl="1"/>
            <a:endParaRPr lang="en-US" sz="2400" dirty="0" smtClean="0"/>
          </a:p>
          <a:p>
            <a:pPr lvl="1"/>
            <a:endParaRPr lang="en-US" sz="2400" dirty="0"/>
          </a:p>
        </p:txBody>
      </p:sp>
    </p:spTree>
    <p:extLst>
      <p:ext uri="{BB962C8B-B14F-4D97-AF65-F5344CB8AC3E}">
        <p14:creationId xmlns:p14="http://schemas.microsoft.com/office/powerpoint/2010/main" val="244949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Messages</a:t>
            </a:r>
            <a:endParaRPr lang="en-US" dirty="0"/>
          </a:p>
        </p:txBody>
      </p:sp>
      <p:sp>
        <p:nvSpPr>
          <p:cNvPr id="3" name="Content Placeholder 2"/>
          <p:cNvSpPr>
            <a:spLocks noGrp="1"/>
          </p:cNvSpPr>
          <p:nvPr>
            <p:ph idx="1"/>
          </p:nvPr>
        </p:nvSpPr>
        <p:spPr>
          <a:xfrm>
            <a:off x="457200" y="1371600"/>
            <a:ext cx="8229600" cy="5334000"/>
          </a:xfrm>
        </p:spPr>
        <p:txBody>
          <a:bodyPr>
            <a:noAutofit/>
          </a:bodyPr>
          <a:lstStyle/>
          <a:p>
            <a:pPr>
              <a:spcBef>
                <a:spcPts val="600"/>
              </a:spcBef>
            </a:pPr>
            <a:r>
              <a:rPr lang="en-US" sz="1800" dirty="0" smtClean="0"/>
              <a:t>Each organization outlined its work on information modelling and its relevance to the NFV goals including automation</a:t>
            </a:r>
          </a:p>
          <a:p>
            <a:pPr>
              <a:spcBef>
                <a:spcPts val="600"/>
              </a:spcBef>
            </a:pPr>
            <a:r>
              <a:rPr lang="en-US" sz="1800" dirty="0" smtClean="0"/>
              <a:t>Each organization shared its perspectives on what they believe needs to be done to align their information modelling activities in relation to the NFV goals including automation</a:t>
            </a:r>
          </a:p>
          <a:p>
            <a:pPr>
              <a:spcBef>
                <a:spcPts val="600"/>
              </a:spcBef>
            </a:pPr>
            <a:r>
              <a:rPr lang="en-US" sz="1800" dirty="0" smtClean="0"/>
              <a:t>Agreed to reference </a:t>
            </a:r>
            <a:r>
              <a:rPr lang="en-US" sz="1800" dirty="0" smtClean="0"/>
              <a:t>the problem statement that we issued when we convened the workshop</a:t>
            </a:r>
          </a:p>
          <a:p>
            <a:pPr>
              <a:spcBef>
                <a:spcPts val="600"/>
              </a:spcBef>
            </a:pPr>
            <a:r>
              <a:rPr lang="en-US" sz="1800" dirty="0" smtClean="0"/>
              <a:t>As a result of the workshop there is increased understanding of the challenges and opportunities in the development and adoption various modelling approaches</a:t>
            </a:r>
          </a:p>
          <a:p>
            <a:pPr>
              <a:spcBef>
                <a:spcPts val="600"/>
              </a:spcBef>
            </a:pPr>
            <a:r>
              <a:rPr lang="en-US" sz="1800" dirty="0" smtClean="0"/>
              <a:t>Positive feedback from many delegates on the high value of the workshop</a:t>
            </a:r>
          </a:p>
          <a:p>
            <a:pPr>
              <a:spcBef>
                <a:spcPts val="600"/>
              </a:spcBef>
            </a:pPr>
            <a:r>
              <a:rPr lang="en-US" sz="1800" dirty="0" smtClean="0"/>
              <a:t>A collaboration plan based on periodic review meetings was agreed to achieve meaningful progress in addressing the challenges and opportunities identified in the workshop by the end of 2016</a:t>
            </a:r>
          </a:p>
          <a:p>
            <a:pPr lvl="1">
              <a:spcBef>
                <a:spcPts val="600"/>
              </a:spcBef>
            </a:pPr>
            <a:r>
              <a:rPr lang="en-US" sz="1400" dirty="0" smtClean="0"/>
              <a:t>First feedback from participating organizations in March 2016.</a:t>
            </a:r>
          </a:p>
          <a:p>
            <a:pPr lvl="1">
              <a:spcBef>
                <a:spcPts val="600"/>
              </a:spcBef>
            </a:pPr>
            <a:r>
              <a:rPr lang="en-US" sz="1400" dirty="0" smtClean="0"/>
              <a:t>The participating organizations will independently progress their work mindful of the collaboration milestones</a:t>
            </a:r>
          </a:p>
          <a:p>
            <a:pPr lvl="1">
              <a:spcBef>
                <a:spcPts val="600"/>
              </a:spcBef>
            </a:pPr>
            <a:r>
              <a:rPr lang="en-US" sz="1400" dirty="0" smtClean="0"/>
              <a:t>Regular conference calls will take place to monitor progress and when necessary another workshop will be convened to progress alignment</a:t>
            </a:r>
          </a:p>
          <a:p>
            <a:pPr marL="0" indent="0">
              <a:spcBef>
                <a:spcPts val="600"/>
              </a:spcBef>
              <a:buNone/>
            </a:pPr>
            <a:endParaRPr lang="en-US" sz="1800" dirty="0" smtClean="0"/>
          </a:p>
        </p:txBody>
      </p:sp>
    </p:spTree>
    <p:extLst>
      <p:ext uri="{BB962C8B-B14F-4D97-AF65-F5344CB8AC3E}">
        <p14:creationId xmlns:p14="http://schemas.microsoft.com/office/powerpoint/2010/main" val="114390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Narrative</a:t>
            </a:r>
            <a:endParaRPr lang="en-US" dirty="0"/>
          </a:p>
        </p:txBody>
      </p:sp>
      <p:sp>
        <p:nvSpPr>
          <p:cNvPr id="3" name="Content Placeholder 2"/>
          <p:cNvSpPr>
            <a:spLocks noGrp="1"/>
          </p:cNvSpPr>
          <p:nvPr>
            <p:ph idx="1"/>
          </p:nvPr>
        </p:nvSpPr>
        <p:spPr>
          <a:xfrm>
            <a:off x="457200" y="1189037"/>
            <a:ext cx="8229600" cy="5516563"/>
          </a:xfrm>
        </p:spPr>
        <p:txBody>
          <a:bodyPr>
            <a:noAutofit/>
          </a:bodyPr>
          <a:lstStyle/>
          <a:p>
            <a:r>
              <a:rPr lang="en-US" sz="2000" dirty="0" smtClean="0"/>
              <a:t>Background narrative (Jack Pugaczewski/Michael </a:t>
            </a:r>
            <a:r>
              <a:rPr lang="en-US" sz="2000" dirty="0" err="1" smtClean="0"/>
              <a:t>Feldpusch</a:t>
            </a:r>
            <a:r>
              <a:rPr lang="en-US" sz="2000" dirty="0" smtClean="0"/>
              <a:t>), not to be included as is but expressing the motivation in more detail for the work</a:t>
            </a:r>
          </a:p>
          <a:p>
            <a:pPr lvl="1"/>
            <a:r>
              <a:rPr lang="en-US" sz="1600" dirty="0" smtClean="0"/>
              <a:t>SDN </a:t>
            </a:r>
            <a:r>
              <a:rPr lang="en-US" sz="1600" dirty="0"/>
              <a:t>(Software-defined networking) and NFV (Network Function Virtualization) technologies are seen as enablers to reduce operational costs, enhance the customer experience and provide new potential revenue streams.  It is also the case that carriers have a large embedded base of equipment that does not and may never have SDN and/or NFV capabilities.  It is likely that most carriers will realize the benefits of SDN and NFV in a hybrid implementation that include legacy OSS and network devices. By treating the VNF and the PNF as the same object, these Open APIs and open source software enable software automation. </a:t>
            </a:r>
          </a:p>
          <a:p>
            <a:pPr lvl="1"/>
            <a:r>
              <a:rPr lang="en-US" sz="1600" dirty="0"/>
              <a:t>Information and data modeling is used to drive to common and open APIs (Application Programming Interfaces) and enhance open source development. Open APIs are the communication mechanism between a client and server using a common protocol.  Open source is a programming implementation of a software function within a system.</a:t>
            </a:r>
          </a:p>
          <a:p>
            <a:pPr lvl="1"/>
            <a:r>
              <a:rPr lang="en-US" sz="1600" dirty="0"/>
              <a:t>However, prior to developing open APIs and open source software it is recommended to first have a functional architecture with a set of clear and concise interfaces.  The interfaces will allow for the definition of open APIs and corresponding open source development efforts. It will also allow for the determination of the OSS implementation architecture. Having a solid simple architecture, with the demand of the user base, will drive the industry to comply and adapt. </a:t>
            </a:r>
          </a:p>
          <a:p>
            <a:endParaRPr lang="en-US" sz="2000" dirty="0"/>
          </a:p>
        </p:txBody>
      </p:sp>
    </p:spTree>
    <p:extLst>
      <p:ext uri="{BB962C8B-B14F-4D97-AF65-F5344CB8AC3E}">
        <p14:creationId xmlns:p14="http://schemas.microsoft.com/office/powerpoint/2010/main" val="4211901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436</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Media Messages</vt:lpstr>
      <vt:lpstr>General Information</vt:lpstr>
      <vt:lpstr>Objectives Messages</vt:lpstr>
      <vt:lpstr>Outcomes Messages</vt:lpstr>
      <vt:lpstr>Background Narrative</vt:lpstr>
    </vt:vector>
  </TitlesOfParts>
  <Company>CableLabs,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Clarke</dc:creator>
  <cp:lastModifiedBy>Don Clarke</cp:lastModifiedBy>
  <cp:revision>21</cp:revision>
  <dcterms:created xsi:type="dcterms:W3CDTF">2016-01-14T18:14:33Z</dcterms:created>
  <dcterms:modified xsi:type="dcterms:W3CDTF">2016-01-14T21:27:11Z</dcterms:modified>
</cp:coreProperties>
</file>