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1" r:id="rId2"/>
    <p:sldId id="328" r:id="rId3"/>
    <p:sldId id="330" r:id="rId4"/>
    <p:sldId id="331" r:id="rId5"/>
    <p:sldId id="305" r:id="rId6"/>
    <p:sldId id="329" r:id="rId7"/>
  </p:sldIdLst>
  <p:sldSz cx="11887200" cy="8869363"/>
  <p:notesSz cx="9928225" cy="6797675"/>
  <p:defaultTextStyle>
    <a:defPPr>
      <a:defRPr lang="en-US"/>
    </a:defPPr>
    <a:lvl1pPr marL="0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93034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86068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79102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72136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65171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58205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51239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44273" algn="l" defTabSz="59303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6" autoAdjust="0"/>
    <p:restoredTop sz="94660"/>
  </p:normalViewPr>
  <p:slideViewPr>
    <p:cSldViewPr snapToGrid="0" showGuides="1">
      <p:cViewPr>
        <p:scale>
          <a:sx n="40" d="100"/>
          <a:sy n="40" d="100"/>
        </p:scale>
        <p:origin x="-2460" y="-636"/>
      </p:cViewPr>
      <p:guideLst>
        <p:guide orient="horz" pos="2794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642" y="9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5963" y="509588"/>
            <a:ext cx="3416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93034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86068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79102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72136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65171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58205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51239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44273" algn="l" defTabSz="11860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55963" y="509588"/>
            <a:ext cx="3416300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755255"/>
            <a:ext cx="10104120" cy="19011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5025972"/>
            <a:ext cx="8321040" cy="22666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593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7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2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65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5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51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44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8220" y="752801"/>
            <a:ext cx="2674620" cy="68025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52801"/>
            <a:ext cx="7825740" cy="6802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5699390"/>
            <a:ext cx="10104120" cy="1761554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759215"/>
            <a:ext cx="10104120" cy="1940173"/>
          </a:xfrm>
        </p:spPr>
        <p:txBody>
          <a:bodyPr anchor="b"/>
          <a:lstStyle>
            <a:lvl1pPr marL="0" indent="0">
              <a:buNone/>
              <a:defRPr sz="2600">
                <a:solidFill>
                  <a:srgbClr val="558ED5"/>
                </a:solidFill>
              </a:defRPr>
            </a:lvl1pPr>
            <a:lvl2pPr marL="59303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60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791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2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651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5820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5123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442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45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069519"/>
            <a:ext cx="5250180" cy="551324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2660" y="2069519"/>
            <a:ext cx="5250180" cy="551324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985342"/>
            <a:ext cx="5252244" cy="82739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3034" indent="0">
              <a:buNone/>
              <a:defRPr sz="2600" b="1"/>
            </a:lvl2pPr>
            <a:lvl3pPr marL="1186068" indent="0">
              <a:buNone/>
              <a:defRPr sz="2300" b="1"/>
            </a:lvl3pPr>
            <a:lvl4pPr marL="1779102" indent="0">
              <a:buNone/>
              <a:defRPr sz="2100" b="1"/>
            </a:lvl4pPr>
            <a:lvl5pPr marL="2372136" indent="0">
              <a:buNone/>
              <a:defRPr sz="2100" b="1"/>
            </a:lvl5pPr>
            <a:lvl6pPr marL="2965171" indent="0">
              <a:buNone/>
              <a:defRPr sz="2100" b="1"/>
            </a:lvl6pPr>
            <a:lvl7pPr marL="3558205" indent="0">
              <a:buNone/>
              <a:defRPr sz="2100" b="1"/>
            </a:lvl7pPr>
            <a:lvl8pPr marL="4151239" indent="0">
              <a:buNone/>
              <a:defRPr sz="2100" b="1"/>
            </a:lvl8pPr>
            <a:lvl9pPr marL="474427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812738"/>
            <a:ext cx="5252244" cy="477002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4" y="1985342"/>
            <a:ext cx="5254308" cy="827396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3034" indent="0">
              <a:buNone/>
              <a:defRPr sz="2600" b="1"/>
            </a:lvl2pPr>
            <a:lvl3pPr marL="1186068" indent="0">
              <a:buNone/>
              <a:defRPr sz="2300" b="1"/>
            </a:lvl3pPr>
            <a:lvl4pPr marL="1779102" indent="0">
              <a:buNone/>
              <a:defRPr sz="2100" b="1"/>
            </a:lvl4pPr>
            <a:lvl5pPr marL="2372136" indent="0">
              <a:buNone/>
              <a:defRPr sz="2100" b="1"/>
            </a:lvl5pPr>
            <a:lvl6pPr marL="2965171" indent="0">
              <a:buNone/>
              <a:defRPr sz="2100" b="1"/>
            </a:lvl6pPr>
            <a:lvl7pPr marL="3558205" indent="0">
              <a:buNone/>
              <a:defRPr sz="2100" b="1"/>
            </a:lvl7pPr>
            <a:lvl8pPr marL="4151239" indent="0">
              <a:buNone/>
              <a:defRPr sz="2100" b="1"/>
            </a:lvl8pPr>
            <a:lvl9pPr marL="4744273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4" y="2812738"/>
            <a:ext cx="5254308" cy="477002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2" y="780175"/>
            <a:ext cx="3910807" cy="107582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780179"/>
            <a:ext cx="6645275" cy="662464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2" y="1855997"/>
            <a:ext cx="3910807" cy="5548826"/>
          </a:xfrm>
        </p:spPr>
        <p:txBody>
          <a:bodyPr/>
          <a:lstStyle>
            <a:lvl1pPr marL="0" indent="0">
              <a:buNone/>
              <a:defRPr sz="1800"/>
            </a:lvl1pPr>
            <a:lvl2pPr marL="593034" indent="0">
              <a:buNone/>
              <a:defRPr sz="1600"/>
            </a:lvl2pPr>
            <a:lvl3pPr marL="1186068" indent="0">
              <a:buNone/>
              <a:defRPr sz="1300"/>
            </a:lvl3pPr>
            <a:lvl4pPr marL="1779102" indent="0">
              <a:buNone/>
              <a:defRPr sz="1200"/>
            </a:lvl4pPr>
            <a:lvl5pPr marL="2372136" indent="0">
              <a:buNone/>
              <a:defRPr sz="1200"/>
            </a:lvl5pPr>
            <a:lvl6pPr marL="2965171" indent="0">
              <a:buNone/>
              <a:defRPr sz="1200"/>
            </a:lvl6pPr>
            <a:lvl7pPr marL="3558205" indent="0">
              <a:buNone/>
              <a:defRPr sz="1200"/>
            </a:lvl7pPr>
            <a:lvl8pPr marL="4151239" indent="0">
              <a:buNone/>
              <a:defRPr sz="1200"/>
            </a:lvl8pPr>
            <a:lvl9pPr marL="474427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6208554"/>
            <a:ext cx="7132320" cy="732955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792494"/>
            <a:ext cx="7132320" cy="5321618"/>
          </a:xfrm>
        </p:spPr>
        <p:txBody>
          <a:bodyPr/>
          <a:lstStyle>
            <a:lvl1pPr marL="0" indent="0">
              <a:buNone/>
              <a:defRPr sz="4200"/>
            </a:lvl1pPr>
            <a:lvl2pPr marL="593034" indent="0">
              <a:buNone/>
              <a:defRPr sz="3600"/>
            </a:lvl2pPr>
            <a:lvl3pPr marL="1186068" indent="0">
              <a:buNone/>
              <a:defRPr sz="3100"/>
            </a:lvl3pPr>
            <a:lvl4pPr marL="1779102" indent="0">
              <a:buNone/>
              <a:defRPr sz="2600"/>
            </a:lvl4pPr>
            <a:lvl5pPr marL="2372136" indent="0">
              <a:buNone/>
              <a:defRPr sz="2600"/>
            </a:lvl5pPr>
            <a:lvl6pPr marL="2965171" indent="0">
              <a:buNone/>
              <a:defRPr sz="2600"/>
            </a:lvl6pPr>
            <a:lvl7pPr marL="3558205" indent="0">
              <a:buNone/>
              <a:defRPr sz="2600"/>
            </a:lvl7pPr>
            <a:lvl8pPr marL="4151239" indent="0">
              <a:buNone/>
              <a:defRPr sz="2600"/>
            </a:lvl8pPr>
            <a:lvl9pPr marL="4744273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6941509"/>
            <a:ext cx="7132320" cy="654936"/>
          </a:xfrm>
        </p:spPr>
        <p:txBody>
          <a:bodyPr/>
          <a:lstStyle>
            <a:lvl1pPr marL="0" indent="0">
              <a:buNone/>
              <a:defRPr sz="1800"/>
            </a:lvl1pPr>
            <a:lvl2pPr marL="593034" indent="0">
              <a:buNone/>
              <a:defRPr sz="1600"/>
            </a:lvl2pPr>
            <a:lvl3pPr marL="1186068" indent="0">
              <a:buNone/>
              <a:defRPr sz="1300"/>
            </a:lvl3pPr>
            <a:lvl4pPr marL="1779102" indent="0">
              <a:buNone/>
              <a:defRPr sz="1200"/>
            </a:lvl4pPr>
            <a:lvl5pPr marL="2372136" indent="0">
              <a:buNone/>
              <a:defRPr sz="1200"/>
            </a:lvl5pPr>
            <a:lvl6pPr marL="2965171" indent="0">
              <a:buNone/>
              <a:defRPr sz="1200"/>
            </a:lvl6pPr>
            <a:lvl7pPr marL="3558205" indent="0">
              <a:buNone/>
              <a:defRPr sz="1200"/>
            </a:lvl7pPr>
            <a:lvl8pPr marL="4151239" indent="0">
              <a:buNone/>
              <a:defRPr sz="1200"/>
            </a:lvl8pPr>
            <a:lvl9pPr marL="474427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738431"/>
            <a:ext cx="10698480" cy="1478227"/>
          </a:xfrm>
          <a:prstGeom prst="rect">
            <a:avLst/>
          </a:prstGeom>
        </p:spPr>
        <p:txBody>
          <a:bodyPr vert="horz" lIns="118607" tIns="59303" rIns="118607" bIns="59303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545838"/>
            <a:ext cx="10698480" cy="4954799"/>
          </a:xfrm>
          <a:prstGeom prst="rect">
            <a:avLst/>
          </a:prstGeom>
        </p:spPr>
        <p:txBody>
          <a:bodyPr vert="horz" lIns="118607" tIns="59303" rIns="118607" bIns="59303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56760" y="7987905"/>
            <a:ext cx="2773680" cy="472211"/>
          </a:xfrm>
          <a:prstGeom prst="rect">
            <a:avLst/>
          </a:prstGeom>
        </p:spPr>
        <p:txBody>
          <a:bodyPr vert="horz" lIns="118607" tIns="59303" rIns="118607" bIns="59303" rtlCol="0" anchor="ctr"/>
          <a:lstStyle>
            <a:lvl1pPr algn="ctr">
              <a:defRPr sz="16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3034" rtl="0" eaLnBrk="1" latinLnBrk="0" hangingPunct="1">
        <a:spcBef>
          <a:spcPct val="0"/>
        </a:spcBef>
        <a:buNone/>
        <a:defRPr sz="57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444776" indent="-444776" algn="l" defTabSz="593034" rtl="0" eaLnBrk="1" latinLnBrk="0" hangingPunct="1">
        <a:spcBef>
          <a:spcPct val="20000"/>
        </a:spcBef>
        <a:buFont typeface="Arial"/>
        <a:buChar char="•"/>
        <a:defRPr sz="4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963680" indent="-370646" algn="l" defTabSz="593034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482585" indent="-296517" algn="l" defTabSz="593034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2075619" indent="-296517" algn="l" defTabSz="593034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668654" indent="-296517" algn="l" defTabSz="593034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3261688" indent="-296517" algn="l" defTabSz="59303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54722" indent="-296517" algn="l" defTabSz="59303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47756" indent="-296517" algn="l" defTabSz="59303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40790" indent="-296517" algn="l" defTabSz="59303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3034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6068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79102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2136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65171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58205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51239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44273" algn="l" defTabSz="59303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ox.etsi.org/ISG/NFV/Open/Other/2016_01_13_NFV_Information_Modelling_Workshop-Louisville/NFV(16)000015_ITU_T_Proposal_for_way_Forward.pdf" TargetMode="External"/><Relationship Id="rId2" Type="http://schemas.openxmlformats.org/officeDocument/2006/relationships/hyperlink" Target="https://docbox.etsi.org/ISG/NFV/Open/Other/2016_01_13_NFV_Information_Modelling_Workshop-Louisville/NFV(16)000014_ITU_T_Information_Model_Overview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4360" y="3668096"/>
            <a:ext cx="10698480" cy="1478227"/>
          </a:xfrm>
          <a:prstGeom prst="rect">
            <a:avLst/>
          </a:prstGeom>
        </p:spPr>
        <p:txBody>
          <a:bodyPr vert="horz" lIns="118607" tIns="59303" rIns="118607" bIns="59303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7000" dirty="0">
              <a:solidFill>
                <a:srgbClr val="558ED5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627920"/>
            <a:ext cx="10698480" cy="2365163"/>
          </a:xfrm>
        </p:spPr>
        <p:txBody>
          <a:bodyPr>
            <a:noAutofit/>
          </a:bodyPr>
          <a:lstStyle/>
          <a:p>
            <a:r>
              <a:rPr lang="en-US" sz="3600" dirty="0" smtClean="0"/>
              <a:t>ETSI NFV Info Modeling Industry Status</a:t>
            </a:r>
            <a:br>
              <a:rPr lang="en-US" sz="3600" dirty="0" smtClean="0"/>
            </a:br>
            <a:r>
              <a:rPr lang="en-US" sz="3100" i="1" dirty="0" smtClean="0"/>
              <a:t>(29 March 2016)</a:t>
            </a:r>
            <a:endParaRPr lang="en-US" sz="31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94360" y="3170997"/>
            <a:ext cx="10698480" cy="132480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20800" b="1" dirty="0" smtClean="0"/>
              <a:t/>
            </a:r>
            <a:br>
              <a:rPr lang="en-US" sz="20800" b="1" dirty="0" smtClean="0"/>
            </a:br>
            <a:r>
              <a:rPr lang="en-US" sz="16600" b="1" dirty="0" smtClean="0"/>
              <a:t>ITU-T Information Modeling Progress</a:t>
            </a:r>
          </a:p>
          <a:p>
            <a:pPr marL="0" indent="0" algn="ctr">
              <a:buNone/>
            </a:pPr>
            <a:endParaRPr lang="en-US" sz="20800" b="1" dirty="0"/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6350810"/>
            <a:ext cx="11887201" cy="1154162"/>
            <a:chOff x="0" y="6350810"/>
            <a:chExt cx="11887201" cy="1154162"/>
          </a:xfrm>
        </p:grpSpPr>
        <p:sp>
          <p:nvSpPr>
            <p:cNvPr id="6" name="TextBox 5"/>
            <p:cNvSpPr txBox="1"/>
            <p:nvPr/>
          </p:nvSpPr>
          <p:spPr>
            <a:xfrm>
              <a:off x="0" y="6350810"/>
              <a:ext cx="3681839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Malcolm Betts</a:t>
              </a: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SG15 WP3 Vice Chair</a:t>
              </a: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Malcolm.BETTS@zte.com.cn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81839" y="6350810"/>
              <a:ext cx="3943349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Kam Lam</a:t>
              </a: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SG15 WP3 Q14 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Rapporteur</a:t>
              </a:r>
              <a:endPara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Kam.Lam@Nokia.com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5189" y="6350810"/>
              <a:ext cx="4262012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Scott Mansfield</a:t>
              </a: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SG15 Q14 Associate </a:t>
              </a:r>
              <a:r>
                <a:rPr lang="en-US" b="1" dirty="0" err="1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Rapporteur</a:t>
              </a:r>
              <a:endPara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Scott.Mansfield@Ericsson.com</a:t>
              </a:r>
              <a:endParaRPr lang="en-US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38432"/>
            <a:ext cx="10698480" cy="775058"/>
          </a:xfrm>
        </p:spPr>
        <p:txBody>
          <a:bodyPr>
            <a:normAutofit fontScale="90000"/>
          </a:bodyPr>
          <a:lstStyle/>
          <a:p>
            <a:r>
              <a:rPr lang="en-GB" sz="6000" dirty="0" smtClean="0"/>
              <a:t>IM WS Result Sharing &amp;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93" y="1726030"/>
            <a:ext cx="11024827" cy="590447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Reported to the SG15 Feb. plenary meeting</a:t>
            </a:r>
          </a:p>
          <a:p>
            <a:pPr lvl="1"/>
            <a:r>
              <a:rPr lang="en-US" altLang="en-US" dirty="0" smtClean="0"/>
              <a:t>Received support on continuing the engagement</a:t>
            </a:r>
          </a:p>
          <a:p>
            <a:pPr lvl="1"/>
            <a:r>
              <a:rPr lang="en-US" altLang="en-US" dirty="0" smtClean="0"/>
              <a:t>Agreed with the industry-wide progress timeline discussed in Louisville</a:t>
            </a:r>
          </a:p>
        </p:txBody>
      </p:sp>
    </p:spTree>
    <p:extLst>
      <p:ext uri="{BB962C8B-B14F-4D97-AF65-F5344CB8AC3E}">
        <p14:creationId xmlns=""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38432"/>
            <a:ext cx="10698480" cy="77505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Progress of IM Work in SG15 since 1/2016 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93" y="1726030"/>
            <a:ext cx="11024827" cy="5904479"/>
          </a:xfrm>
        </p:spPr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Progressed at the SG15 Feb. plenary meeting </a:t>
            </a:r>
          </a:p>
          <a:p>
            <a:pPr lvl="1"/>
            <a:r>
              <a:rPr lang="en-US" altLang="en-US" dirty="0" smtClean="0"/>
              <a:t>G.7711 (Core Model for networking)</a:t>
            </a:r>
          </a:p>
          <a:p>
            <a:pPr lvl="2"/>
            <a:r>
              <a:rPr lang="en-US" altLang="en-US" dirty="0" smtClean="0"/>
              <a:t>v1.0 (8/2015) updated in v1.02 to align with ONF TR-512 v1.1 (11/2015)</a:t>
            </a:r>
          </a:p>
          <a:p>
            <a:pPr lvl="1"/>
            <a:r>
              <a:rPr lang="en-US" altLang="en-US" dirty="0" smtClean="0"/>
              <a:t>G.874.1 (OTN), G.8052 (Carrier Ethernet), G.8152 (MPLS-TP)</a:t>
            </a:r>
          </a:p>
          <a:p>
            <a:pPr lvl="2"/>
            <a:r>
              <a:rPr lang="en-US" altLang="en-US" dirty="0" smtClean="0"/>
              <a:t>Replaced the technology-specific connection model (SN, SNC, …) by the Core model generic artifacts (FD, FC, Link, …)</a:t>
            </a:r>
          </a:p>
          <a:p>
            <a:pPr lvl="1"/>
            <a:r>
              <a:rPr lang="en-US" altLang="en-US" dirty="0" smtClean="0"/>
              <a:t>All models are now using Papyrus 1.1.3 and Open Model Profile v0.2.0 </a:t>
            </a:r>
          </a:p>
          <a:p>
            <a:pPr lvl="1"/>
            <a:r>
              <a:rPr lang="en-US" altLang="en-US" dirty="0" smtClean="0"/>
              <a:t>Progressed on the Synchronization network management information model</a:t>
            </a:r>
          </a:p>
          <a:p>
            <a:pPr marL="444500" indent="-444500">
              <a:buFont typeface="Wingdings" pitchFamily="2" charset="2"/>
              <a:buChar char="v"/>
            </a:pPr>
            <a:r>
              <a:rPr lang="en-US" altLang="en-US" dirty="0" smtClean="0"/>
              <a:t>Outcome shared with ONF, IEEE, and IETF</a:t>
            </a:r>
          </a:p>
        </p:txBody>
      </p:sp>
    </p:spTree>
    <p:extLst>
      <p:ext uri="{BB962C8B-B14F-4D97-AF65-F5344CB8AC3E}">
        <p14:creationId xmlns=""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38432"/>
            <a:ext cx="10698480" cy="775058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Progress of IM Work in SG15 since 1/2016 WS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593" y="1726030"/>
            <a:ext cx="11024827" cy="5904479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/>
              <a:t>Progressing G.8152(draft) in the 5/2016 interim meeting for consent in the 9/2016 plenary meeting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smtClean="0"/>
              <a:t>Working with ONF IMP to normalize the technology-specific operations toward common operation patterns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smtClean="0"/>
              <a:t>Engaging in the Informal Inter SDO Open Model Initiative</a:t>
            </a:r>
            <a:r>
              <a:rPr lang="en-GB" altLang="en-US" dirty="0" smtClean="0"/>
              <a:t> </a:t>
            </a:r>
            <a:r>
              <a:rPr lang="en-US" altLang="en-US" dirty="0" smtClean="0"/>
              <a:t>(IISOMI) for common modeling approach and common information model</a:t>
            </a:r>
          </a:p>
          <a:p>
            <a:pPr>
              <a:buFont typeface="Arial" pitchFamily="34" charset="0"/>
              <a:buChar char="•"/>
            </a:pPr>
            <a:r>
              <a:rPr lang="en-US" altLang="en-US" dirty="0" smtClean="0"/>
              <a:t>Working on copyright wavier to allow reusing ITU-T specification in Open Source environment</a:t>
            </a:r>
            <a:endParaRPr lang="en-GB" alt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Background material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NFV(16)000014_ITU_T_Information_Model_Overview.pdf</a:t>
            </a:r>
            <a:endParaRPr lang="en-US" altLang="en-US" sz="3200" dirty="0" smtClean="0"/>
          </a:p>
          <a:p>
            <a:r>
              <a:rPr lang="en-US" sz="3200" dirty="0" smtClean="0">
                <a:hlinkClick r:id="rId3"/>
              </a:rPr>
              <a:t>NFV(16)000015_ITU_T_Proposal_for_way_Forward.pdf</a:t>
            </a:r>
            <a:r>
              <a:rPr lang="en-US" altLang="en-US" sz="3200" dirty="0" smtClean="0"/>
              <a:t> </a:t>
            </a:r>
          </a:p>
          <a:p>
            <a:endParaRPr lang="en-US" alt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241</Words>
  <Application>Microsoft Office PowerPoint</Application>
  <PresentationFormat>Custom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ETSI NFV Info Modeling Industry Status (29 March 2016)</vt:lpstr>
      <vt:lpstr>IM WS Result Sharing &amp; Feedback</vt:lpstr>
      <vt:lpstr>Progress of IM Work in SG15 since 1/2016 WS</vt:lpstr>
      <vt:lpstr>Progress of IM Work in SG15 since 1/2016 WS</vt:lpstr>
      <vt:lpstr>THANK YOU</vt:lpstr>
      <vt:lpstr>Background material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KL </cp:lastModifiedBy>
  <cp:revision>121</cp:revision>
  <cp:lastPrinted>2015-01-19T16:17:40Z</cp:lastPrinted>
  <dcterms:created xsi:type="dcterms:W3CDTF">2014-09-01T15:38:30Z</dcterms:created>
  <dcterms:modified xsi:type="dcterms:W3CDTF">2016-03-29T01:43:29Z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