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7"/>
  </p:notesMasterIdLst>
  <p:handoutMasterIdLst>
    <p:handoutMasterId r:id="rId8"/>
  </p:handoutMasterIdLst>
  <p:sldIdLst>
    <p:sldId id="303" r:id="rId2"/>
    <p:sldId id="841" r:id="rId3"/>
    <p:sldId id="851" r:id="rId4"/>
    <p:sldId id="850" r:id="rId5"/>
    <p:sldId id="812" r:id="rId6"/>
  </p:sldIdLst>
  <p:sldSz cx="9144000" cy="6858000" type="screen4x3"/>
  <p:notesSz cx="666908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AF2F"/>
    <a:srgbClr val="000000"/>
    <a:srgbClr val="5C88D0"/>
    <a:srgbClr val="2A6EA8"/>
    <a:srgbClr val="B1D254"/>
    <a:srgbClr val="72732F"/>
    <a:srgbClr val="C6D25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4582" autoAdjust="0"/>
  </p:normalViewPr>
  <p:slideViewPr>
    <p:cSldViewPr snapToGrid="0">
      <p:cViewPr varScale="1">
        <p:scale>
          <a:sx n="87" d="100"/>
          <a:sy n="87" d="100"/>
        </p:scale>
        <p:origin x="10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3030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B437516-014A-4C56-88E2-9885512E23D6}" type="datetime1">
              <a:rPr lang="en-US" altLang="zh-CN"/>
              <a:pPr>
                <a:defRPr/>
              </a:pPr>
              <a:t>2016-03-29</a:t>
            </a:fld>
            <a:endParaRPr lang="en-US" altLang="zh-CN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AC8C9A7-0DC3-4F2C-A886-4311FAFB4040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556625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CE86796-297D-4062-921A-A241C3FD87CE}" type="datetime1">
              <a:rPr lang="en-US" altLang="zh-CN"/>
              <a:pPr>
                <a:defRPr/>
              </a:pPr>
              <a:t>2016-03-29</a:t>
            </a:fld>
            <a:endParaRPr lang="en-US" altLang="zh-C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2950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68" rIns="92135" bIns="46068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B9BC33F-E197-4C6F-8E1B-D86B41972C9B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1953065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2338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2338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2338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2338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FB2FA91-D97D-4A39-9F2D-9FD93E497604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2950"/>
            <a:ext cx="4965700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465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3148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7937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2590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6984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22338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22338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22338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22338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A7A82E-0A07-4064-9943-F60787E71E02}" type="slidenum">
              <a:rPr lang="en-GB" altLang="en-US" sz="1200" smtClean="0">
                <a:latin typeface="Times New Roman" panose="02020603050405020304" pitchFamily="18" charset="0"/>
              </a:rPr>
              <a:pPr/>
              <a:t>5</a:t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91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457f717-5cc7-4642-bf79-5757fa040748" descr="88743BF8-158D-4A4E-81D4-0D9E5719ACA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69863"/>
            <a:ext cx="1531937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238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14561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59996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GB" altLang="zh-CN" sz="1100" b="1" smtClean="0"/>
          </a:p>
        </p:txBody>
      </p:sp>
      <p:sp>
        <p:nvSpPr>
          <p:cNvPr id="1027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642100" cy="314325"/>
          </a:xfrm>
          <a:prstGeom prst="homePlate">
            <a:avLst>
              <a:gd name="adj" fmla="val 91569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30" name="Picture 6" descr="3GPP_TM_R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38163" y="6380163"/>
            <a:ext cx="6694487" cy="293687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nb-NO" b="1" spc="300" dirty="0"/>
              <a:t>NFV Information Modelling – 3GPP SA5 Status – March 29th 2016</a:t>
            </a:r>
          </a:p>
        </p:txBody>
      </p:sp>
      <p:sp>
        <p:nvSpPr>
          <p:cNvPr id="1032" name="Oval 11"/>
          <p:cNvSpPr>
            <a:spLocks noChangeArrowheads="1"/>
          </p:cNvSpPr>
          <p:nvPr userDrawn="1"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B9D39995-6CD6-42CF-A61D-36ABD084075F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smtClean="0"/>
          </a:p>
          <a:p>
            <a:pPr>
              <a:defRPr/>
            </a:pPr>
            <a:endParaRPr lang="en-GB" altLang="en-US" smtClean="0"/>
          </a:p>
        </p:txBody>
      </p:sp>
      <p:sp>
        <p:nvSpPr>
          <p:cNvPr id="1033" name="Rectangle 15"/>
          <p:cNvSpPr>
            <a:spLocks noChangeArrowheads="1"/>
          </p:cNvSpPr>
          <p:nvPr userDrawn="1"/>
        </p:nvSpPr>
        <p:spPr bwMode="auto">
          <a:xfrm>
            <a:off x="4086225" y="3305175"/>
            <a:ext cx="971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mtClean="0">
                <a:solidFill>
                  <a:schemeClr val="bg1"/>
                </a:solidFill>
              </a:rPr>
              <a:t>© 3GPP 2012</a:t>
            </a:r>
            <a:endParaRPr lang="en-GB" altLang="en-US" smtClean="0"/>
          </a:p>
        </p:txBody>
      </p:sp>
      <p:sp>
        <p:nvSpPr>
          <p:cNvPr id="1034" name="Rectangle 16"/>
          <p:cNvSpPr>
            <a:spLocks noChangeArrowheads="1"/>
          </p:cNvSpPr>
          <p:nvPr userDrawn="1"/>
        </p:nvSpPr>
        <p:spPr bwMode="auto">
          <a:xfrm>
            <a:off x="7439025" y="6461125"/>
            <a:ext cx="823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 smtClean="0"/>
              <a:t>© 3GPP </a:t>
            </a:r>
            <a:r>
              <a:rPr lang="en-GB" altLang="en-US" sz="800" dirty="0" smtClean="0"/>
              <a:t>2016</a:t>
            </a:r>
            <a:endParaRPr lang="en-GB" altLang="en-US" sz="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9" r:id="rId1"/>
    <p:sldLayoutId id="2147486107" r:id="rId2"/>
    <p:sldLayoutId id="2147486108" r:id="rId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8813" y="1697038"/>
            <a:ext cx="7772400" cy="20383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altLang="zh-CN" sz="4800" b="1" dirty="0" smtClean="0"/>
              <a:t>NFV Information Modelling</a:t>
            </a:r>
            <a:br>
              <a:rPr lang="en-GB" altLang="zh-CN" sz="4800" b="1" dirty="0" smtClean="0"/>
            </a:br>
            <a:r>
              <a:rPr lang="en-GB" altLang="zh-CN" sz="4800" b="1" dirty="0" smtClean="0"/>
              <a:t/>
            </a:r>
            <a:br>
              <a:rPr lang="en-GB" altLang="zh-CN" sz="4800" b="1" dirty="0" smtClean="0"/>
            </a:br>
            <a:r>
              <a:rPr lang="en-GB" altLang="zh-CN" sz="4800" b="1" dirty="0" smtClean="0"/>
              <a:t>3GPP SA5 Status</a:t>
            </a:r>
            <a:endParaRPr lang="en-GB" altLang="zh-CN" sz="2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1371600" y="4506913"/>
            <a:ext cx="6400800" cy="1225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 smtClean="0"/>
              <a:t>March 29</a:t>
            </a:r>
            <a:r>
              <a:rPr lang="en-US" altLang="en-US" sz="3200" baseline="30000" smtClean="0"/>
              <a:t>th</a:t>
            </a:r>
            <a:r>
              <a:rPr lang="en-US" altLang="en-US" sz="3200" smtClean="0"/>
              <a:t> 2016</a:t>
            </a:r>
            <a:endParaRPr lang="en-GB" altLang="en-US" sz="32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body" idx="1"/>
          </p:nvPr>
        </p:nvSpPr>
        <p:spPr>
          <a:xfrm>
            <a:off x="252413" y="1216025"/>
            <a:ext cx="8550275" cy="15932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The specifications of the bilateral relation-1 &amp; relation-2 are currently being discussed within 3GPP SA5. </a:t>
            </a:r>
          </a:p>
          <a:p>
            <a:pPr>
              <a:lnSpc>
                <a:spcPct val="90000"/>
              </a:lnSpc>
            </a:pPr>
            <a:r>
              <a:rPr lang="en-GB" altLang="zh-CN" sz="2400" dirty="0" smtClean="0"/>
              <a:t>3GPP SA5 recommends to harmonize views on those relations among ETSI ISG NFV, 3GPP SA5 and other concerned SDOs.</a:t>
            </a:r>
            <a:endParaRPr lang="en-US" altLang="en-US" sz="2400" dirty="0" smtClean="0"/>
          </a:p>
        </p:txBody>
      </p:sp>
      <p:sp>
        <p:nvSpPr>
          <p:cNvPr id="7171" name="Rectangle 3"/>
          <p:cNvSpPr>
            <a:spLocks noGrp="1"/>
          </p:cNvSpPr>
          <p:nvPr>
            <p:ph type="title"/>
          </p:nvPr>
        </p:nvSpPr>
        <p:spPr>
          <a:xfrm>
            <a:off x="406400" y="260350"/>
            <a:ext cx="6884988" cy="708025"/>
          </a:xfrm>
          <a:noFill/>
        </p:spPr>
        <p:txBody>
          <a:bodyPr/>
          <a:lstStyle/>
          <a:p>
            <a:r>
              <a:rPr lang="en-US" altLang="en-US" smtClean="0"/>
              <a:t>3GPP SA5 work in progress</a:t>
            </a:r>
            <a:endParaRPr lang="en-GB" altLang="en-US" smtClean="0"/>
          </a:p>
        </p:txBody>
      </p:sp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75" y="2875840"/>
            <a:ext cx="6440488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title"/>
          </p:nvPr>
        </p:nvSpPr>
        <p:spPr>
          <a:xfrm>
            <a:off x="406400" y="260350"/>
            <a:ext cx="6884988" cy="708025"/>
          </a:xfrm>
          <a:noFill/>
        </p:spPr>
        <p:txBody>
          <a:bodyPr/>
          <a:lstStyle/>
          <a:p>
            <a:r>
              <a:rPr lang="en-US" altLang="en-US" dirty="0" smtClean="0"/>
              <a:t>Status of 3GPP SA5 issues </a:t>
            </a:r>
            <a:endParaRPr lang="en-GB" altLang="en-US" dirty="0" smtClean="0"/>
          </a:p>
        </p:txBody>
      </p:sp>
      <p:graphicFrame>
        <p:nvGraphicFramePr>
          <p:cNvPr id="7" name="Group 59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43028"/>
              </p:ext>
            </p:extLst>
          </p:nvPr>
        </p:nvGraphicFramePr>
        <p:xfrm>
          <a:off x="165254" y="1188049"/>
          <a:ext cx="8824510" cy="5123394"/>
        </p:xfrm>
        <a:graphic>
          <a:graphicData uri="http://schemas.openxmlformats.org/drawingml/2006/table">
            <a:tbl>
              <a:tblPr/>
              <a:tblGrid>
                <a:gridCol w="787632"/>
                <a:gridCol w="625348"/>
                <a:gridCol w="2617196"/>
                <a:gridCol w="3335189"/>
                <a:gridCol w="1459145"/>
              </a:tblGrid>
              <a:tr h="6858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Batang" pitchFamily="18" charset="-127"/>
                          <a:cs typeface="Times New Roman" pitchFamily="18" charset="0"/>
                        </a:rPr>
                        <a:t> Orga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ID</a:t>
                      </a:r>
                      <a:endParaRPr kumimoji="0" lang="en-GB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Issues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Proposals</a:t>
                      </a:r>
                      <a:endParaRPr kumimoji="0" lang="en-GB" altLang="zh-CN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AF2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Arial" charset="0"/>
                        </a:rPr>
                        <a:t>Status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AF2F"/>
                    </a:solidFill>
                  </a:tcPr>
                </a:tc>
              </a:tr>
              <a:tr h="102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charset="0"/>
                        </a:rPr>
                        <a:t>3GPP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  <a:ea typeface="Batang"/>
                          <a:cs typeface="Times New Roman"/>
                        </a:rPr>
                        <a:t>4</a:t>
                      </a:r>
                      <a:endParaRPr lang="en-US" sz="1200" b="0" dirty="0"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strike="sngStrike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Application-specific models applicability to all SDOs? "Difference in application models"</a:t>
                      </a:r>
                      <a:endParaRPr lang="zh-CN" sz="12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SimSun" panose="02010600030101010101" pitchFamily="2" charset="-122"/>
                        </a:rPr>
                        <a:t>Proposal: Does not recommend to conduct model harmonization work between 3GPP SA5 defined managed function application-specific model and all other SDO-defined application-specific models. It needs to be validated, whether the need to harmonize</a:t>
                      </a:r>
                      <a:endParaRPr lang="zh-CN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Batang"/>
                          <a:cs typeface="Times New Roman"/>
                        </a:rPr>
                        <a:t>Would need use cases to justify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Batang"/>
                          <a:cs typeface="Times New Roman"/>
                        </a:rPr>
                        <a:t> model harmonization at application level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charset="0"/>
                        </a:rPr>
                        <a:t>3GPP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  <a:ea typeface="Batang"/>
                          <a:cs typeface="Times New Roman"/>
                        </a:rPr>
                        <a:t>5</a:t>
                      </a:r>
                      <a:endParaRPr lang="en-US" sz="1200" b="0" dirty="0"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Need to clarify the relationship between the application view and the logical view</a:t>
                      </a:r>
                      <a:endParaRPr lang="zh-CN" sz="12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SimSun" panose="02010600030101010101" pitchFamily="2" charset="-122"/>
                        </a:rPr>
                        <a:t>Proposal: Focus on the harmonization in two aspects. Focus on relationship. Relation-1: Between Managed Function and VNF, Relation-2: Between Managed Function and VNFC</a:t>
                      </a:r>
                      <a:endParaRPr lang="zh-CN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Batang"/>
                          <a:cs typeface="Times New Roman"/>
                        </a:rPr>
                        <a:t>Work is ongoing in the context of the cooperation 3GPP SA5 - ETSI ISG NFV IFA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0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charset="0"/>
                        </a:rPr>
                        <a:t>3GPP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  <a:ea typeface="Batang"/>
                          <a:cs typeface="Times New Roman"/>
                        </a:rPr>
                        <a:t>6</a:t>
                      </a:r>
                      <a:endParaRPr lang="en-US" sz="1200" b="0" dirty="0"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Mixing of information model and the management protocols.</a:t>
                      </a:r>
                      <a:endParaRPr lang="zh-CN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Proposal: must have a clear separation of management protocols and the information that the protocols transport.</a:t>
                      </a:r>
                      <a:endParaRPr lang="zh-CN" sz="12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Batang"/>
                          <a:cs typeface="Times New Roman"/>
                        </a:rPr>
                        <a:t>Clear separation already done in 3GPP SA5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7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itchFamily="2" charset="-122"/>
                          <a:cs typeface="Arial" charset="0"/>
                        </a:rPr>
                        <a:t>3GPP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+mn-lt"/>
                          <a:ea typeface="Batang"/>
                          <a:cs typeface="Times New Roman"/>
                        </a:rPr>
                        <a:t>7</a:t>
                      </a:r>
                      <a:endParaRPr lang="en-US" sz="1200" b="0" dirty="0"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Lack of common information model </a:t>
                      </a:r>
                      <a:r>
                        <a:rPr lang="en-GB" sz="1200" strike="sng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on ETSI defined NS</a:t>
                      </a: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that captures the virtualization aspects of VNF.</a:t>
                      </a:r>
                      <a:endParaRPr lang="zh-CN" sz="12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Proposal: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 In the case that ETSI NFV decides to work on a CIM related </a:t>
                      </a:r>
                      <a:b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</a:b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to various SDOs application-specific and not related to virtualization aspects, </a:t>
                      </a:r>
                      <a:r>
                        <a:rPr lang="en-GB" sz="1200" dirty="0">
                          <a:effectLst/>
                          <a:latin typeface="+mn-lt"/>
                          <a:ea typeface="SimSun" panose="02010600030101010101" pitchFamily="2" charset="-122"/>
                        </a:rPr>
                        <a:t>re-use the Umbrella Information Model as the base for SDO's model harmonization work. Already ongoing among 3GPP SA5, MEF, ONF, TMF, and ITU-T (partially BBF)</a:t>
                      </a:r>
                      <a:endParaRPr lang="zh-CN" sz="12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Batang"/>
                          <a:cs typeface="Times New Roman"/>
                        </a:rPr>
                        <a:t>Would need use cases to justify</a:t>
                      </a:r>
                      <a:r>
                        <a:rPr lang="en-US" altLang="zh-C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Batang"/>
                          <a:cs typeface="Times New Roman"/>
                        </a:rPr>
                        <a:t> model harmonization at application level</a:t>
                      </a:r>
                      <a:endParaRPr lang="en-US" altLang="zh-CN" sz="1200" b="1" kern="1200" dirty="0">
                        <a:solidFill>
                          <a:schemeClr val="tx1"/>
                        </a:solidFill>
                        <a:latin typeface="+mn-lt"/>
                        <a:ea typeface="Batang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body" idx="1"/>
          </p:nvPr>
        </p:nvSpPr>
        <p:spPr>
          <a:xfrm>
            <a:off x="252413" y="1190625"/>
            <a:ext cx="8550275" cy="505593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zh-CN" sz="2400" dirty="0" smtClean="0"/>
              <a:t>The work on </a:t>
            </a:r>
            <a:r>
              <a:rPr lang="en-GB" altLang="zh-CN" sz="2400" dirty="0" smtClean="0">
                <a:cs typeface="Times New Roman" panose="02020603050405020304" pitchFamily="18" charset="0"/>
              </a:rPr>
              <a:t>the modelling of the relations between the application view and the logical view will continue at SA5 meetings in April and May 2016.</a:t>
            </a:r>
          </a:p>
          <a:p>
            <a:pPr>
              <a:lnSpc>
                <a:spcPct val="90000"/>
              </a:lnSpc>
            </a:pPr>
            <a:endParaRPr lang="en-GB" altLang="zh-CN" sz="2400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zh-CN" sz="2400" dirty="0" smtClean="0">
                <a:cs typeface="Times New Roman" panose="02020603050405020304" pitchFamily="18" charset="0"/>
              </a:rPr>
              <a:t>When SA5 will reach agreement, the results will be shared with ETSI ISG NFV IFA via the </a:t>
            </a:r>
            <a:r>
              <a:rPr lang="en-GB" altLang="zh-CN" sz="2400" dirty="0">
                <a:cs typeface="Times New Roman" panose="02020603050405020304" pitchFamily="18" charset="0"/>
              </a:rPr>
              <a:t>cooperation channel established </a:t>
            </a:r>
            <a:r>
              <a:rPr lang="en-GB" altLang="zh-CN" sz="2400" dirty="0" smtClean="0">
                <a:cs typeface="Times New Roman" panose="02020603050405020304" pitchFamily="18" charset="0"/>
              </a:rPr>
              <a:t>in February 2015. </a:t>
            </a:r>
          </a:p>
          <a:p>
            <a:pPr>
              <a:lnSpc>
                <a:spcPct val="90000"/>
              </a:lnSpc>
            </a:pPr>
            <a:endParaRPr lang="en-GB" altLang="zh-CN" sz="2400" dirty="0" smtClean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End </a:t>
            </a:r>
            <a:r>
              <a:rPr lang="en-US" altLang="zh-CN" sz="2400" dirty="0"/>
              <a:t>of 2016 seems a reasonable timeline to agree on the modeling of </a:t>
            </a:r>
            <a:r>
              <a:rPr lang="en-US" altLang="zh-CN" sz="2400" dirty="0" smtClean="0"/>
              <a:t>relations between 3GPP SA5 and ETSI ISG NFV IFA.</a:t>
            </a:r>
          </a:p>
          <a:p>
            <a:pPr>
              <a:lnSpc>
                <a:spcPct val="90000"/>
              </a:lnSpc>
            </a:pPr>
            <a:endParaRPr lang="en-US" altLang="zh-CN" sz="2400" dirty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However, the progress will depend on contributions and on respective opinions of 3GPP SA5 and ETSI ISG NFV IFA companies.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title"/>
          </p:nvPr>
        </p:nvSpPr>
        <p:spPr>
          <a:xfrm>
            <a:off x="406400" y="260350"/>
            <a:ext cx="6884988" cy="708025"/>
          </a:xfrm>
          <a:noFill/>
        </p:spPr>
        <p:txBody>
          <a:bodyPr/>
          <a:lstStyle/>
          <a:p>
            <a:r>
              <a:rPr lang="en-US" altLang="en-US" smtClean="0"/>
              <a:t>Next steps</a:t>
            </a:r>
            <a:endParaRPr lang="en-GB" alt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1363" y="5575300"/>
            <a:ext cx="5138737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+mn-cs"/>
              </a:rPr>
              <a:t>www.3gpp.org</a:t>
            </a:r>
          </a:p>
        </p:txBody>
      </p:sp>
      <p:sp>
        <p:nvSpPr>
          <p:cNvPr id="15363" name="Rectangle 10"/>
          <p:cNvSpPr>
            <a:spLocks noChangeArrowheads="1"/>
          </p:cNvSpPr>
          <p:nvPr/>
        </p:nvSpPr>
        <p:spPr bwMode="auto">
          <a:xfrm>
            <a:off x="3689350" y="6026150"/>
            <a:ext cx="1973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Calibri" panose="020F0502020204030204" pitchFamily="34" charset="0"/>
              <a:buNone/>
            </a:pPr>
            <a:r>
              <a:rPr lang="en-GB" altLang="zh-CN" sz="1600" b="1">
                <a:solidFill>
                  <a:srgbClr val="7F7F7F"/>
                </a:solidFill>
                <a:latin typeface="Arial" panose="020B0604020202020204" pitchFamily="34" charset="0"/>
              </a:rPr>
              <a:t>contact@3gpp.org</a:t>
            </a:r>
            <a:endParaRPr lang="en-US" altLang="zh-CN" sz="4800" b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Title 1"/>
          <p:cNvSpPr>
            <a:spLocks/>
          </p:cNvSpPr>
          <p:nvPr/>
        </p:nvSpPr>
        <p:spPr bwMode="auto">
          <a:xfrm>
            <a:off x="1870075" y="71438"/>
            <a:ext cx="523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800">
                <a:solidFill>
                  <a:srgbClr val="FF0000"/>
                </a:solidFill>
              </a:rPr>
              <a:t>Thank You !</a:t>
            </a:r>
          </a:p>
        </p:txBody>
      </p:sp>
      <p:pic>
        <p:nvPicPr>
          <p:cNvPr id="15365" name="Picture 6" descr="template_we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25" y="1208088"/>
            <a:ext cx="6273800" cy="425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29310</TotalTime>
  <Words>366</Words>
  <Application>Microsoft Office PowerPoint</Application>
  <PresentationFormat>On-screen Show (4:3)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Batang</vt:lpstr>
      <vt:lpstr>宋体</vt:lpstr>
      <vt:lpstr>宋体</vt:lpstr>
      <vt:lpstr>Arial</vt:lpstr>
      <vt:lpstr>Calibri</vt:lpstr>
      <vt:lpstr>Times New Roman</vt:lpstr>
      <vt:lpstr>Office Theme</vt:lpstr>
      <vt:lpstr>NFV Information Modelling  3GPP SA5 Status</vt:lpstr>
      <vt:lpstr>3GPP SA5 work in progress</vt:lpstr>
      <vt:lpstr>Status of 3GPP SA5 issues </vt:lpstr>
      <vt:lpstr>Next steps</vt:lpstr>
      <vt:lpstr>PowerPoint Presentation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presentation to NFV#5</dc:title>
  <dc:creator>SA5 chairman</dc:creator>
  <cp:lastModifiedBy>Christiantoche</cp:lastModifiedBy>
  <cp:revision>1197</cp:revision>
  <dcterms:created xsi:type="dcterms:W3CDTF">2008-08-30T09:32:10Z</dcterms:created>
  <dcterms:modified xsi:type="dcterms:W3CDTF">2016-03-29T09:09:10Z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(13)HOpFTcvJ5a96J8ivpF9R4NgbAJwmnOYr9tDixl71UW3ffpEeJHobrU3SW709BLXtGkJ/KoL3_x000d_
WCJ94/7rcTtRVdWEJNDY7wbgWqG3aADIfSvsz5/eE0Bsqn5CkEVPZ21Uc2p8rw3m8HmD1QA9_x000d_
EgOQCQ51LLBWKRQ4fW+ZWrFkSxazoakIf8NisG41oHEK/Thh3xXSH9JQiHmwZQgalSseRNNa_x000d_
4+4GXw4Sa2oDDeNKNl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fHy/9yJIUucAWGHsS5TowYfVG0RIMktF33uqNvC/vdUS10d/otX+GD_x000d_
lyFjT8ysz5a32qy5XWhRqhuAWgLM5LU7nbHyMR9JiE9uU6uJ2YH6+h1OqWE1QPCdzpD4m4G0_x000d_
eBur1FLhbSt6oRVGl2z3hjTSfZKBqWOZWQTgkWHscmB2B4eXJuKHxbSUuLADWEEq6El42Qel_x000d_
AdodkspUsr6nd9EPPiR0eYUD5QbbXmeLza1G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pdgrMtN/S0CiUXLqJdQHd/mLD3q68RuUsnak_x000d_
RTRd+QVoyI0ySzKvsnm7itc/qQVLs8hxhZfcNOjKZTUeuwWP0smbkmCBwtPBuUaq4dxM8PRK_x000d_
wOXm2h81s12teVbtrgVvgT/9A9Uv4ybjgNh36UMO+LdBZ7uPXHWKGj57zih7DGZeZC9gfpwv_x000d_
XIiD2WzPpB6HDa/LeTKslXQYl+5Vp3TNsdVFMulgaeZFttSkZ+KC/z</vt:lpwstr>
  </property>
  <property fmtid="{D5CDD505-2E9C-101B-9397-08002B2CF9AE}" pid="7" name="_ms_pID_7253433">
    <vt:lpwstr>RUwecu7Dm8Yycrb23E_x000d_
QxJviwuaac8KAmGjd6Le6O0A2+MSllifGYgRszID16ksmEffTr8ol6HEEdqxdFTWdRGBYqUK_x000d_
HnFXlLT+7+VzRGvjwkDU4phWTPRnhRMXCU3r9oZxE29s4+lCSqLByFM67m5HpwzaW9C0AxtR_x000d_
WfllMz5lCEvz/5XZDVKjV2kmZqcSIRSYLpIbIj7eJeLq4d180utBCeczRdc95MvcqUEqXkO6</vt:lpwstr>
  </property>
  <property fmtid="{D5CDD505-2E9C-101B-9397-08002B2CF9AE}" pid="8" name="_ms_pID_7253434">
    <vt:lpwstr>_x000d_
S0hR768POlpchCVhRmuh/jAEMeXusBsiHlu+Eq9Iz3eNUVHIlujB4avHbHiZo7yZItjKQGhf_x000d_
AOQy1v7fCrNk3IfJmIrCWSkDCpbeQz4WjWDY/dVrTYdmxiC1OmUVa5fB4TInWIFggi8ZgtiV_x000d_
ieESFfunRnlgXVi+JOIJm6atSGZHYwJMT94OqIPGsplGgJEenoGHzwZTRU5x0tSJcr7orHVy_x000d_
cDZA957g25qxtYjb</vt:lpwstr>
  </property>
  <property fmtid="{D5CDD505-2E9C-101B-9397-08002B2CF9AE}" pid="9" name="_ms_pID_7253435">
    <vt:lpwstr>xmiepCKDWogDqZO1uPGuRqGXU2HbMdfBHttuQ/NPu8AkN/lY7Uq2qGWG_x000d_
UhG6+UBRrU94AdOcO4UlNCIoUDPm/gsKXtCRHeV+yhkttg+pNn3wb1U5C4JAxMWrKtSZXl1T_x000d_
TJB6+13g/KnQQJrrVE3YqF3m9E9Nh/Uofy7imUsWu8c66g1Oj15WUp2FZCoXqgtXz8fT72oN_x000d_
x3FcOAQoLnuAGlV7DuUMoA4+bhQKRCpNVR</vt:lpwstr>
  </property>
  <property fmtid="{D5CDD505-2E9C-101B-9397-08002B2CF9AE}" pid="10" name="_ms_pID_7253436">
    <vt:lpwstr>AXaRWm7zuaVWOvIymgR2dJu8ztVrfRuggJ/ARK_x000d_
Q5ow0TPc0sAg+qQnJ99qpMj98wIb6B5aPAOn+DlOf5Y/udwfU5VNtI1CQW9yBU+ZjSzdW5wx_x000d_
jGR/C6UvueXL2izEl5g1dcGxvG9Gb8QWpFKkvkLojq8SD0is9EYD6bWfH2ApvGd8W/UWhDYr_x000d_
o8wC4R7wVk4ru+xE8wNGHMA7GONnq/cKh/MQ+ItzJKQO9Pb74iy8</vt:lpwstr>
  </property>
  <property fmtid="{D5CDD505-2E9C-101B-9397-08002B2CF9AE}" pid="11" name="_ms_pID_7253432_00">
    <vt:lpwstr>_ms_pID_7253432</vt:lpwstr>
  </property>
  <property fmtid="{D5CDD505-2E9C-101B-9397-08002B2CF9AE}" pid="12" name="_ms_pID_7253433_00">
    <vt:lpwstr>_ms_pID_7253433</vt:lpwstr>
  </property>
  <property fmtid="{D5CDD505-2E9C-101B-9397-08002B2CF9AE}" pid="13" name="_ms_pID_7253434_00">
    <vt:lpwstr>_ms_pID_7253434</vt:lpwstr>
  </property>
  <property fmtid="{D5CDD505-2E9C-101B-9397-08002B2CF9AE}" pid="14" name="_ms_pID_7253435_00">
    <vt:lpwstr>_ms_pID_7253435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EGGTPtcqA19BxaB+iN0h_x000d_
t80vmu36lk/STf2v1hcbMu0eqsQuPpoDgPOsXCCcWSY+unXrkQfXwyzD2dp2WXUKY1cDdcq6_x000d_
erv1Un9wufMnkfwCEkNflEtlNqksMWy/qqDg17lDnQW4clrGnButK0uX/EGFciADE6YpLAyQ_x000d_
kWtjGkqO+uT9WVUQyez0tWHRsQWZOloZK2ENe2kJUpeGhLQe7fMHwbOy0A/mLdHLjtvaGC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e5_x000d_
Vj82lzqXMwVAcWCBjDhXLrSGPCA6DNLZE8bkdoGgE3DK7TUiiSAwiOj5fQdMMpI3pj6sVIS2_x000d_
ajG3i09hcR+qQk/0l7hUgGZTiBIJ6B3i/xHgwMSUrzYNllI39KbDcjuZN3WUkqrM+Q6A+S/F_x000d_
SKZS+NfMFy8wTz36S9vcWmartOwyrnPC0DTOdbG7d9XP4OOaV8tEtTHgOHs4FTqs3WVbh5wZ_x000d_
2DI7p0cdPcbgUb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srJZKf5Tu5qQ1AsBLXj9f16fJ0TNAP6Q7lxrtCkmbttZvnmScgyQPKvyW8_x000d_
x7eRIsVvN9XfPvZ0b+G0e1JBjoe1o9Ir+tiBBUJ2q+MC2Np9Ph46kM3aVhAJBJW7wZ/7Gec4_x000d_
tG0ZJGtB7FNYVIZ+u3WRJi/ucEwDjuKkvKewzprcSesY90C0u0MF2g1UBX0wjj6VxhZ1GAeN_x000d_
hSHUBIfo9FfN5JpUmxhLZJ/CH7qyxuPV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mU1dyDL4iRz+eOSmnXHcEXZ+IKs2gGh7jcgyUIau_x000d_
EOjD65nPvmOVm3qgaDvyEvkf8wJ6ij4iHZIIrDjnS1nK8nu5w94u7PpDwaiJMs1voww1z1Yc_x000d_
oZqPyUD4AFtSynBum3pIbwY+Q/EP/lrvzoEZ78+TvozmYrBSzirAQh/YihwYLqhw7zVQmJ1p_x000d_
/SkubVoxw0JUYelZpcxvD3aEmlNTOy92o1gStQJj59YX0Ji2NP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PVJJWYZPXN9c7VRvf56032_x000d_
SYxZEsvG9woFl2n2ggeTW+xKkr/hMw922jyfSSiIOu8cf0XJrnvxKL8RdXjkuJXG9w4LYF5u_x000d_
UDFLKxa2P4jclQcFPjQEYwoNQJgFuG/xPSWo4scwIeSgbtpil7x0mkraHNlE9xanWrPCGOKn_x000d_
gkRTt8j2kBFhvES4iD/YHpNzMF6ylFz0CY0EV64QzoeVePDqjnvy0tKGCeIPoIh9pbQL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gtbZ_x000d_
ca38DGaVSw88Bh8bjEuApFdBltR4FsB2gwlBtzohGLiWlBDbffHLwZHJTEhHyC6jUYuSjzPT_x000d_
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1459242523</vt:lpwstr>
  </property>
</Properties>
</file>