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5"/>
  </p:sldMasterIdLst>
  <p:notesMasterIdLst>
    <p:notesMasterId r:id="rId12"/>
  </p:notesMasterIdLst>
  <p:handoutMasterIdLst>
    <p:handoutMasterId r:id="rId13"/>
  </p:handoutMasterIdLst>
  <p:sldIdLst>
    <p:sldId id="347" r:id="rId6"/>
    <p:sldId id="358" r:id="rId7"/>
    <p:sldId id="361" r:id="rId8"/>
    <p:sldId id="362" r:id="rId9"/>
    <p:sldId id="363" r:id="rId10"/>
    <p:sldId id="360" r:id="rId11"/>
  </p:sldIdLst>
  <p:sldSz cx="9144000" cy="6858000" type="screen4x3"/>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2A6EA8"/>
    <a:srgbClr val="1A4669"/>
    <a:srgbClr val="FFFFFF"/>
    <a:srgbClr val="FF6600"/>
    <a:srgbClr val="C6D254"/>
    <a:srgbClr val="B1D254"/>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28" autoAdjust="0"/>
    <p:restoredTop sz="94660" autoAdjust="0"/>
  </p:normalViewPr>
  <p:slideViewPr>
    <p:cSldViewPr snapToGrid="0">
      <p:cViewPr varScale="1">
        <p:scale>
          <a:sx n="77" d="100"/>
          <a:sy n="77" d="100"/>
        </p:scale>
        <p:origin x="1278" y="84"/>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3AF61E70-3C92-4305-93A1-D1BC0DBDF65C}" type="slidenum">
              <a:rPr lang="en-GB"/>
              <a:pPr>
                <a:defRPr/>
              </a:pPr>
              <a:t>‹#›</a:t>
            </a:fld>
            <a:endParaRPr lang="en-GB"/>
          </a:p>
        </p:txBody>
      </p:sp>
    </p:spTree>
    <p:extLst>
      <p:ext uri="{BB962C8B-B14F-4D97-AF65-F5344CB8AC3E}">
        <p14:creationId xmlns:p14="http://schemas.microsoft.com/office/powerpoint/2010/main" val="33549635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23556" name="Rectangle 4"/>
          <p:cNvSpPr>
            <a:spLocks noGrp="1" noRot="1" noChangeAspect="1" noChangeArrowheads="1" noTextEdit="1"/>
          </p:cNvSpPr>
          <p:nvPr>
            <p:ph type="sldImg" idx="2"/>
          </p:nvPr>
        </p:nvSpPr>
        <p:spPr bwMode="auto">
          <a:xfrm>
            <a:off x="939800" y="755650"/>
            <a:ext cx="5041900"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12CC9B7B-0B19-4054-90B9-54B96C23D280}" type="slidenum">
              <a:rPr lang="en-GB"/>
              <a:pPr>
                <a:defRPr/>
              </a:pPr>
              <a:t>‹#›</a:t>
            </a:fld>
            <a:endParaRPr lang="en-GB"/>
          </a:p>
        </p:txBody>
      </p:sp>
    </p:spTree>
    <p:extLst>
      <p:ext uri="{BB962C8B-B14F-4D97-AF65-F5344CB8AC3E}">
        <p14:creationId xmlns:p14="http://schemas.microsoft.com/office/powerpoint/2010/main" val="256552671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e-IL" smtClean="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spcBef>
                <a:spcPct val="30000"/>
              </a:spcBef>
              <a:defRPr sz="1200">
                <a:solidFill>
                  <a:schemeClr val="tx1"/>
                </a:solidFill>
                <a:latin typeface="Times New Roman" panose="02020603050405020304" pitchFamily="18" charset="0"/>
              </a:defRPr>
            </a:lvl1pPr>
            <a:lvl2pPr marL="742950" indent="-285750" defTabSz="944563">
              <a:spcBef>
                <a:spcPct val="30000"/>
              </a:spcBef>
              <a:defRPr sz="1200">
                <a:solidFill>
                  <a:schemeClr val="tx1"/>
                </a:solidFill>
                <a:latin typeface="Times New Roman" panose="02020603050405020304" pitchFamily="18" charset="0"/>
              </a:defRPr>
            </a:lvl2pPr>
            <a:lvl3pPr marL="1143000" indent="-228600" defTabSz="944563">
              <a:spcBef>
                <a:spcPct val="30000"/>
              </a:spcBef>
              <a:defRPr sz="1200">
                <a:solidFill>
                  <a:schemeClr val="tx1"/>
                </a:solidFill>
                <a:latin typeface="Times New Roman" panose="02020603050405020304" pitchFamily="18" charset="0"/>
              </a:defRPr>
            </a:lvl3pPr>
            <a:lvl4pPr marL="1600200" indent="-228600" defTabSz="944563">
              <a:spcBef>
                <a:spcPct val="30000"/>
              </a:spcBef>
              <a:defRPr sz="1200">
                <a:solidFill>
                  <a:schemeClr val="tx1"/>
                </a:solidFill>
                <a:latin typeface="Times New Roman" panose="02020603050405020304" pitchFamily="18" charset="0"/>
              </a:defRPr>
            </a:lvl4pPr>
            <a:lvl5pPr marL="2057400" indent="-228600" defTabSz="944563">
              <a:spcBef>
                <a:spcPct val="30000"/>
              </a:spcBef>
              <a:defRPr sz="1200">
                <a:solidFill>
                  <a:schemeClr val="tx1"/>
                </a:solidFill>
                <a:latin typeface="Times New Roman" panose="02020603050405020304" pitchFamily="18" charset="0"/>
              </a:defRPr>
            </a:lvl5pPr>
            <a:lvl6pPr marL="2514600" indent="-228600" defTabSz="9445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445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445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445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1455681-9A0D-4689-BECA-CCB9AF3C3004}" type="slidenum">
              <a:rPr lang="en-GB" smtClean="0"/>
              <a:pPr>
                <a:spcBef>
                  <a:spcPct val="0"/>
                </a:spcBef>
              </a:pPr>
              <a:t>1</a:t>
            </a:fld>
            <a:endParaRPr lang="en-GB" smtClean="0"/>
          </a:p>
        </p:txBody>
      </p:sp>
    </p:spTree>
    <p:extLst>
      <p:ext uri="{BB962C8B-B14F-4D97-AF65-F5344CB8AC3E}">
        <p14:creationId xmlns:p14="http://schemas.microsoft.com/office/powerpoint/2010/main" val="8207124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תמונה 6" descr="open-slid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742950" y="4981193"/>
            <a:ext cx="8067675" cy="684277"/>
          </a:xfrm>
        </p:spPr>
        <p:txBody>
          <a:bodyPr anchor="t"/>
          <a:lstStyle>
            <a:lvl1pPr algn="l">
              <a:defRPr sz="2800" b="1" cap="all"/>
            </a:lvl1pPr>
          </a:lstStyle>
          <a:p>
            <a:r>
              <a:rPr lang="en-US" smtClean="0"/>
              <a:t>Click to edit Master title style</a:t>
            </a:r>
            <a:endParaRPr lang="en-GB" dirty="0"/>
          </a:p>
        </p:txBody>
      </p:sp>
      <p:sp>
        <p:nvSpPr>
          <p:cNvPr id="8" name="Text Placeholder 2"/>
          <p:cNvSpPr>
            <a:spLocks noGrp="1"/>
          </p:cNvSpPr>
          <p:nvPr>
            <p:ph type="body" idx="1"/>
          </p:nvPr>
        </p:nvSpPr>
        <p:spPr>
          <a:xfrm>
            <a:off x="742949" y="5474970"/>
            <a:ext cx="8081011" cy="514350"/>
          </a:xfrm>
        </p:spPr>
        <p:txBody>
          <a:bodyPr anchor="ctr"/>
          <a:lstStyle>
            <a:lvl1pPr marL="0" indent="0" algn="l">
              <a:buNone/>
              <a:defRPr sz="2000" b="1">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Text Placeholder 2"/>
          <p:cNvSpPr>
            <a:spLocks noGrp="1"/>
          </p:cNvSpPr>
          <p:nvPr>
            <p:ph type="body" idx="11"/>
          </p:nvPr>
        </p:nvSpPr>
        <p:spPr>
          <a:xfrm>
            <a:off x="742949" y="6000768"/>
            <a:ext cx="8088631" cy="514350"/>
          </a:xfrm>
        </p:spPr>
        <p:txBody>
          <a:bodyPr anchor="ctr"/>
          <a:lstStyle>
            <a:lvl1pPr marL="0" indent="0" algn="l">
              <a:buNone/>
              <a:defRPr sz="1600" b="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Footer Placeholder 4"/>
          <p:cNvSpPr>
            <a:spLocks noGrp="1"/>
          </p:cNvSpPr>
          <p:nvPr>
            <p:ph type="ftr" sz="quarter" idx="12"/>
          </p:nvPr>
        </p:nvSpPr>
        <p:spPr/>
        <p:txBody>
          <a:bodyPr/>
          <a:lstStyle>
            <a:lvl1pPr>
              <a:defRPr sz="800">
                <a:solidFill>
                  <a:srgbClr val="898989"/>
                </a:solidFill>
                <a:latin typeface="Calibri" pitchFamily="34" charset="0"/>
                <a:cs typeface="Calibri" pitchFamily="34" charset="0"/>
              </a:defRPr>
            </a:lvl1pPr>
          </a:lstStyle>
          <a:p>
            <a:pPr>
              <a:defRPr/>
            </a:pPr>
            <a:r>
              <a:rPr lang="en-US" dirty="0" smtClean="0"/>
              <a:t>© ETSI All rights reserved</a:t>
            </a:r>
            <a:endParaRPr lang="en-US" dirty="0"/>
          </a:p>
        </p:txBody>
      </p:sp>
    </p:spTree>
    <p:extLst>
      <p:ext uri="{BB962C8B-B14F-4D97-AF65-F5344CB8AC3E}">
        <p14:creationId xmlns:p14="http://schemas.microsoft.com/office/powerpoint/2010/main" val="1927201493"/>
      </p:ext>
    </p:extLst>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Slide Number Placeholder 5"/>
          <p:cNvSpPr>
            <a:spLocks noGrp="1"/>
          </p:cNvSpPr>
          <p:nvPr>
            <p:ph type="sldNum" sz="quarter" idx="11"/>
          </p:nvPr>
        </p:nvSpPr>
        <p:spPr/>
        <p:txBody>
          <a:bodyPr/>
          <a:lstStyle>
            <a:lvl1pPr>
              <a:defRPr/>
            </a:lvl1pPr>
          </a:lstStyle>
          <a:p>
            <a:pPr>
              <a:defRPr/>
            </a:pPr>
            <a:fld id="{7994D5C2-550C-463D-8943-2F919CB44A39}" type="slidenum">
              <a:rPr lang="en-GB"/>
              <a:pPr>
                <a:defRPr/>
              </a:pPr>
              <a:t>‹#›</a:t>
            </a:fld>
            <a:endParaRPr lang="en-GB"/>
          </a:p>
        </p:txBody>
      </p:sp>
      <p:sp>
        <p:nvSpPr>
          <p:cNvPr id="6" name="Footer Placeholder 3"/>
          <p:cNvSpPr>
            <a:spLocks noGrp="1"/>
          </p:cNvSpPr>
          <p:nvPr>
            <p:ph type="ftr" sz="quarter" idx="10"/>
          </p:nvPr>
        </p:nvSpPr>
        <p:spPr>
          <a:xfrm>
            <a:off x="431800" y="6588125"/>
            <a:ext cx="5210175" cy="365125"/>
          </a:xfrm>
        </p:spPr>
        <p:txBody>
          <a:bodyPr/>
          <a:lstStyle/>
          <a:p>
            <a:pPr>
              <a:defRPr/>
            </a:pPr>
            <a:r>
              <a:rPr lang="en-US" dirty="0" smtClean="0"/>
              <a:t>© ETSI 2015. All rights reserved</a:t>
            </a:r>
            <a:endParaRPr lang="en-US" dirty="0"/>
          </a:p>
        </p:txBody>
      </p:sp>
    </p:spTree>
    <p:extLst>
      <p:ext uri="{BB962C8B-B14F-4D97-AF65-F5344CB8AC3E}">
        <p14:creationId xmlns:p14="http://schemas.microsoft.com/office/powerpoint/2010/main" val="214732295"/>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4" name="תמונה 6" descr="Divider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722313" y="5349876"/>
            <a:ext cx="7772400" cy="660400"/>
          </a:xfrm>
        </p:spPr>
        <p:txBody>
          <a:bodyPr anchor="t"/>
          <a:lstStyle>
            <a:lvl1pPr algn="l">
              <a:defRPr sz="3200" b="1" cap="all"/>
            </a:lvl1pPr>
          </a:lstStyle>
          <a:p>
            <a:r>
              <a:rPr lang="en-US" smtClean="0"/>
              <a:t>Click to edit Master title style</a:t>
            </a:r>
            <a:endParaRPr lang="en-GB"/>
          </a:p>
        </p:txBody>
      </p:sp>
      <p:sp>
        <p:nvSpPr>
          <p:cNvPr id="8" name="Text Placeholder 2"/>
          <p:cNvSpPr>
            <a:spLocks noGrp="1"/>
          </p:cNvSpPr>
          <p:nvPr>
            <p:ph type="body" idx="1"/>
          </p:nvPr>
        </p:nvSpPr>
        <p:spPr>
          <a:xfrm>
            <a:off x="722313" y="6067425"/>
            <a:ext cx="7772400" cy="434975"/>
          </a:xfrm>
        </p:spPr>
        <p:txBody>
          <a:bodyPr anchor="b"/>
          <a:lstStyle>
            <a:lvl1pPr marL="0" indent="0">
              <a:buNone/>
              <a:defRPr sz="2000" b="1">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5133E2DC-F7FA-46C8-898A-03D6F54CBF8C}" type="slidenum">
              <a:rPr lang="en-GB"/>
              <a:pPr>
                <a:defRPr/>
              </a:pPr>
              <a:t>‹#›</a:t>
            </a:fld>
            <a:endParaRPr lang="en-GB"/>
          </a:p>
        </p:txBody>
      </p:sp>
      <p:sp>
        <p:nvSpPr>
          <p:cNvPr id="6" name="Footer Placeholder 4"/>
          <p:cNvSpPr>
            <a:spLocks noGrp="1"/>
          </p:cNvSpPr>
          <p:nvPr>
            <p:ph type="ftr" sz="quarter" idx="11"/>
          </p:nvPr>
        </p:nvSpPr>
        <p:spPr>
          <a:xfrm>
            <a:off x="431800" y="6537885"/>
            <a:ext cx="5210175" cy="365125"/>
          </a:xfrm>
        </p:spPr>
        <p:txBody>
          <a:bodyPr/>
          <a:lstStyle>
            <a:lvl1pPr>
              <a:defRPr sz="800">
                <a:solidFill>
                  <a:srgbClr val="898989"/>
                </a:solidFill>
                <a:latin typeface="Calibri" pitchFamily="34" charset="0"/>
                <a:cs typeface="Calibri" pitchFamily="34" charset="0"/>
              </a:defRPr>
            </a:lvl1pPr>
          </a:lstStyle>
          <a:p>
            <a:pPr>
              <a:defRPr/>
            </a:pPr>
            <a:r>
              <a:rPr lang="en-US" dirty="0" smtClean="0"/>
              <a:t>© ETSI All rights reserved</a:t>
            </a:r>
            <a:endParaRPr lang="en-US" dirty="0"/>
          </a:p>
        </p:txBody>
      </p:sp>
    </p:spTree>
    <p:extLst>
      <p:ext uri="{BB962C8B-B14F-4D97-AF65-F5344CB8AC3E}">
        <p14:creationId xmlns:p14="http://schemas.microsoft.com/office/powerpoint/2010/main" val="219506033"/>
      </p:ext>
    </p:extLst>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תמונה 6" descr="content-slide.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276225"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5" name="Footer Placeholder 4"/>
          <p:cNvSpPr>
            <a:spLocks noGrp="1"/>
          </p:cNvSpPr>
          <p:nvPr>
            <p:ph type="ftr" sz="quarter" idx="3"/>
          </p:nvPr>
        </p:nvSpPr>
        <p:spPr>
          <a:xfrm>
            <a:off x="431800" y="6588125"/>
            <a:ext cx="5210175"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800">
                <a:solidFill>
                  <a:srgbClr val="898989"/>
                </a:solidFill>
                <a:latin typeface="Calibri" pitchFamily="34" charset="0"/>
                <a:cs typeface="Calibri" pitchFamily="34" charset="0"/>
              </a:defRPr>
            </a:lvl1pPr>
          </a:lstStyle>
          <a:p>
            <a:pPr>
              <a:defRPr/>
            </a:pPr>
            <a:r>
              <a:rPr lang="en-US" dirty="0" smtClean="0"/>
              <a:t>© ETSI 2015. All rights reserved</a:t>
            </a:r>
            <a:endParaRPr lang="en-US" dirty="0"/>
          </a:p>
        </p:txBody>
      </p:sp>
      <p:sp>
        <p:nvSpPr>
          <p:cNvPr id="6" name="Slide Number Placeholder 5"/>
          <p:cNvSpPr>
            <a:spLocks noGrp="1"/>
          </p:cNvSpPr>
          <p:nvPr>
            <p:ph type="sldNum" sz="quarter" idx="4"/>
          </p:nvPr>
        </p:nvSpPr>
        <p:spPr>
          <a:xfrm>
            <a:off x="-95250" y="6588125"/>
            <a:ext cx="3810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EB4E3"/>
                </a:solidFill>
              </a:defRPr>
            </a:lvl1pPr>
          </a:lstStyle>
          <a:p>
            <a:pPr>
              <a:defRPr/>
            </a:pPr>
            <a:fld id="{08C686B7-8507-4B46-A4D3-6D474B6BB2D3}"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5240" r:id="rId1"/>
    <p:sldLayoutId id="2147485242" r:id="rId2"/>
    <p:sldLayoutId id="2147485253" r:id="rId3"/>
  </p:sldLayoutIdLst>
  <p:transition>
    <p:wipe dir="r"/>
  </p:transition>
  <p:timing>
    <p:tnLst>
      <p:par>
        <p:cTn id="1" dur="indefinite" restart="never" nodeType="tmRoot"/>
      </p:par>
    </p:tnLst>
  </p:timing>
  <p:hf sldNum="0" hdr="0" dt="0"/>
  <p:txStyles>
    <p:titleStyle>
      <a:lvl1pPr algn="l" rtl="0" eaLnBrk="1" fontAlgn="base" hangingPunct="1">
        <a:spcBef>
          <a:spcPct val="0"/>
        </a:spcBef>
        <a:spcAft>
          <a:spcPct val="0"/>
        </a:spcAft>
        <a:defRPr sz="2800" b="1" kern="1200">
          <a:solidFill>
            <a:schemeClr val="tx2"/>
          </a:solidFill>
          <a:latin typeface="Calibri" pitchFamily="34" charset="0"/>
          <a:ea typeface="+mj-ea"/>
          <a:cs typeface="+mj-cs"/>
        </a:defRPr>
      </a:lvl1pPr>
      <a:lvl2pPr algn="l" rtl="0" eaLnBrk="1" fontAlgn="base" hangingPunct="1">
        <a:spcBef>
          <a:spcPct val="0"/>
        </a:spcBef>
        <a:spcAft>
          <a:spcPct val="0"/>
        </a:spcAft>
        <a:defRPr sz="2800" b="1">
          <a:solidFill>
            <a:schemeClr val="tx2"/>
          </a:solidFill>
          <a:latin typeface="Calibri" pitchFamily="34" charset="0"/>
        </a:defRPr>
      </a:lvl2pPr>
      <a:lvl3pPr algn="l" rtl="0" eaLnBrk="1" fontAlgn="base" hangingPunct="1">
        <a:spcBef>
          <a:spcPct val="0"/>
        </a:spcBef>
        <a:spcAft>
          <a:spcPct val="0"/>
        </a:spcAft>
        <a:defRPr sz="2800" b="1">
          <a:solidFill>
            <a:schemeClr val="tx2"/>
          </a:solidFill>
          <a:latin typeface="Calibri" pitchFamily="34" charset="0"/>
        </a:defRPr>
      </a:lvl3pPr>
      <a:lvl4pPr algn="l" rtl="0" eaLnBrk="1" fontAlgn="base" hangingPunct="1">
        <a:spcBef>
          <a:spcPct val="0"/>
        </a:spcBef>
        <a:spcAft>
          <a:spcPct val="0"/>
        </a:spcAft>
        <a:defRPr sz="2800" b="1">
          <a:solidFill>
            <a:schemeClr val="tx2"/>
          </a:solidFill>
          <a:latin typeface="Calibri" pitchFamily="34" charset="0"/>
        </a:defRPr>
      </a:lvl4pPr>
      <a:lvl5pPr algn="l" rtl="0" eaLnBrk="1" fontAlgn="base" hangingPunct="1">
        <a:spcBef>
          <a:spcPct val="0"/>
        </a:spcBef>
        <a:spcAft>
          <a:spcPct val="0"/>
        </a:spcAft>
        <a:defRPr sz="2800" b="1">
          <a:solidFill>
            <a:schemeClr val="tx2"/>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SzPct val="90000"/>
        <a:buBlip>
          <a:blip r:embed="rId6"/>
        </a:buBlip>
        <a:defRPr sz="2400" kern="1200">
          <a:solidFill>
            <a:srgbClr val="404040"/>
          </a:solidFill>
          <a:latin typeface="Calibri" pitchFamily="34" charset="0"/>
          <a:ea typeface="+mn-ea"/>
          <a:cs typeface="+mn-cs"/>
        </a:defRPr>
      </a:lvl1pPr>
      <a:lvl2pPr marL="742950" indent="-285750" algn="l" rtl="0" eaLnBrk="1" fontAlgn="base" hangingPunct="1">
        <a:spcBef>
          <a:spcPct val="20000"/>
        </a:spcBef>
        <a:spcAft>
          <a:spcPct val="0"/>
        </a:spcAft>
        <a:buClr>
          <a:schemeClr val="tx2"/>
        </a:buClr>
        <a:buSzPct val="120000"/>
        <a:buFont typeface="Arial" panose="020B0604020202020204" pitchFamily="34" charset="0"/>
        <a:buChar char="•"/>
        <a:defRPr sz="2000" kern="1200">
          <a:solidFill>
            <a:srgbClr val="404040"/>
          </a:solidFill>
          <a:latin typeface="Calibri" pitchFamily="34" charset="0"/>
          <a:ea typeface="+mn-ea"/>
          <a:cs typeface="+mn-cs"/>
        </a:defRPr>
      </a:lvl2pPr>
      <a:lvl3pPr marL="1143000" indent="-228600" algn="l" rtl="0" eaLnBrk="1" fontAlgn="base" hangingPunct="1">
        <a:spcBef>
          <a:spcPct val="20000"/>
        </a:spcBef>
        <a:spcAft>
          <a:spcPct val="0"/>
        </a:spcAft>
        <a:buClr>
          <a:schemeClr val="tx2"/>
        </a:buClr>
        <a:buSzPct val="120000"/>
        <a:buFont typeface="Arial" panose="020B0604020202020204" pitchFamily="34" charset="0"/>
        <a:buChar char="•"/>
        <a:defRPr sz="1600" kern="1200">
          <a:solidFill>
            <a:srgbClr val="404040"/>
          </a:solidFill>
          <a:latin typeface="Calibri" pitchFamily="34" charset="0"/>
          <a:ea typeface="+mn-ea"/>
          <a:cs typeface="+mn-cs"/>
        </a:defRPr>
      </a:lvl3pPr>
      <a:lvl4pPr marL="1600200" indent="-228600" algn="l" rtl="0" eaLnBrk="1" fontAlgn="base" hangingPunct="1">
        <a:spcBef>
          <a:spcPct val="20000"/>
        </a:spcBef>
        <a:spcAft>
          <a:spcPct val="0"/>
        </a:spcAft>
        <a:buClr>
          <a:schemeClr val="tx2"/>
        </a:buClr>
        <a:buSzPct val="120000"/>
        <a:buFont typeface="Arial" panose="020B0604020202020204" pitchFamily="34" charset="0"/>
        <a:buChar char="•"/>
        <a:defRPr sz="1600" kern="1200">
          <a:solidFill>
            <a:srgbClr val="404040"/>
          </a:solidFill>
          <a:latin typeface="Calibri" pitchFamily="34" charset="0"/>
          <a:ea typeface="+mn-ea"/>
          <a:cs typeface="+mn-cs"/>
        </a:defRPr>
      </a:lvl4pPr>
      <a:lvl5pPr marL="2057400" indent="-228600" algn="l" rtl="0" eaLnBrk="1" fontAlgn="base" hangingPunct="1">
        <a:spcBef>
          <a:spcPct val="20000"/>
        </a:spcBef>
        <a:spcAft>
          <a:spcPct val="0"/>
        </a:spcAft>
        <a:buClr>
          <a:schemeClr val="tx2"/>
        </a:buClr>
        <a:buSzPct val="120000"/>
        <a:buFont typeface="Arial" panose="020B0604020202020204" pitchFamily="34" charset="0"/>
        <a:buChar char="•"/>
        <a:defRPr sz="1600" kern="1200">
          <a:solidFill>
            <a:srgbClr val="404040"/>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Blip>
                <a:blip r:embed="rId3"/>
              </a:buBlip>
              <a:defRPr sz="2400">
                <a:solidFill>
                  <a:srgbClr val="404040"/>
                </a:solidFill>
                <a:latin typeface="Calibri" panose="020F0502020204030204" pitchFamily="34" charset="0"/>
              </a:defRPr>
            </a:lvl1pPr>
            <a:lvl2pPr marL="742950" indent="-285750">
              <a:spcBef>
                <a:spcPct val="20000"/>
              </a:spcBef>
              <a:buClr>
                <a:schemeClr val="tx2"/>
              </a:buClr>
              <a:buSzPct val="120000"/>
              <a:buFont typeface="Arial" panose="020B0604020202020204" pitchFamily="34" charset="0"/>
              <a:buChar char="•"/>
              <a:defRPr sz="2000">
                <a:solidFill>
                  <a:srgbClr val="404040"/>
                </a:solidFill>
                <a:latin typeface="Calibri" panose="020F0502020204030204" pitchFamily="34" charset="0"/>
              </a:defRPr>
            </a:lvl2pPr>
            <a:lvl3pPr marL="1143000" indent="-228600">
              <a:spcBef>
                <a:spcPct val="20000"/>
              </a:spcBef>
              <a:buClr>
                <a:schemeClr val="tx2"/>
              </a:buClr>
              <a:buSzPct val="120000"/>
              <a:buFont typeface="Arial" panose="020B0604020202020204" pitchFamily="34" charset="0"/>
              <a:buChar char="•"/>
              <a:defRPr sz="1600">
                <a:solidFill>
                  <a:srgbClr val="404040"/>
                </a:solidFill>
                <a:latin typeface="Calibri" panose="020F0502020204030204" pitchFamily="34" charset="0"/>
              </a:defRPr>
            </a:lvl3pPr>
            <a:lvl4pPr marL="1600200" indent="-228600">
              <a:spcBef>
                <a:spcPct val="20000"/>
              </a:spcBef>
              <a:buClr>
                <a:schemeClr val="tx2"/>
              </a:buClr>
              <a:buSzPct val="120000"/>
              <a:buFont typeface="Arial" panose="020B0604020202020204" pitchFamily="34" charset="0"/>
              <a:buChar char="•"/>
              <a:defRPr sz="1600">
                <a:solidFill>
                  <a:srgbClr val="404040"/>
                </a:solidFill>
                <a:latin typeface="Calibri" panose="020F0502020204030204" pitchFamily="34" charset="0"/>
              </a:defRPr>
            </a:lvl4pPr>
            <a:lvl5pPr marL="2057400" indent="-228600">
              <a:spcBef>
                <a:spcPct val="20000"/>
              </a:spcBef>
              <a:buClr>
                <a:schemeClr val="tx2"/>
              </a:buClr>
              <a:buSzPct val="120000"/>
              <a:buFont typeface="Arial" panose="020B0604020202020204" pitchFamily="34" charset="0"/>
              <a:buChar char="•"/>
              <a:defRPr sz="1600">
                <a:solidFill>
                  <a:srgbClr val="404040"/>
                </a:solidFill>
                <a:latin typeface="Calibri" panose="020F0502020204030204" pitchFamily="34" charset="0"/>
              </a:defRPr>
            </a:lvl5pPr>
            <a:lvl6pPr marL="2514600" indent="-228600" eaLnBrk="0" fontAlgn="base" hangingPunct="0">
              <a:spcBef>
                <a:spcPct val="20000"/>
              </a:spcBef>
              <a:spcAft>
                <a:spcPct val="0"/>
              </a:spcAft>
              <a:buClr>
                <a:schemeClr val="tx2"/>
              </a:buClr>
              <a:buSzPct val="120000"/>
              <a:buFont typeface="Arial" panose="020B0604020202020204" pitchFamily="34" charset="0"/>
              <a:buChar char="•"/>
              <a:defRPr sz="1600">
                <a:solidFill>
                  <a:srgbClr val="404040"/>
                </a:solidFill>
                <a:latin typeface="Calibri" panose="020F0502020204030204" pitchFamily="34" charset="0"/>
              </a:defRPr>
            </a:lvl6pPr>
            <a:lvl7pPr marL="2971800" indent="-228600" eaLnBrk="0" fontAlgn="base" hangingPunct="0">
              <a:spcBef>
                <a:spcPct val="20000"/>
              </a:spcBef>
              <a:spcAft>
                <a:spcPct val="0"/>
              </a:spcAft>
              <a:buClr>
                <a:schemeClr val="tx2"/>
              </a:buClr>
              <a:buSzPct val="120000"/>
              <a:buFont typeface="Arial" panose="020B0604020202020204" pitchFamily="34" charset="0"/>
              <a:buChar char="•"/>
              <a:defRPr sz="1600">
                <a:solidFill>
                  <a:srgbClr val="404040"/>
                </a:solidFill>
                <a:latin typeface="Calibri" panose="020F0502020204030204" pitchFamily="34" charset="0"/>
              </a:defRPr>
            </a:lvl7pPr>
            <a:lvl8pPr marL="3429000" indent="-228600" eaLnBrk="0" fontAlgn="base" hangingPunct="0">
              <a:spcBef>
                <a:spcPct val="20000"/>
              </a:spcBef>
              <a:spcAft>
                <a:spcPct val="0"/>
              </a:spcAft>
              <a:buClr>
                <a:schemeClr val="tx2"/>
              </a:buClr>
              <a:buSzPct val="120000"/>
              <a:buFont typeface="Arial" panose="020B0604020202020204" pitchFamily="34" charset="0"/>
              <a:buChar char="•"/>
              <a:defRPr sz="1600">
                <a:solidFill>
                  <a:srgbClr val="404040"/>
                </a:solidFill>
                <a:latin typeface="Calibri" panose="020F0502020204030204" pitchFamily="34" charset="0"/>
              </a:defRPr>
            </a:lvl8pPr>
            <a:lvl9pPr marL="3886200" indent="-228600" eaLnBrk="0" fontAlgn="base" hangingPunct="0">
              <a:spcBef>
                <a:spcPct val="20000"/>
              </a:spcBef>
              <a:spcAft>
                <a:spcPct val="0"/>
              </a:spcAft>
              <a:buClr>
                <a:schemeClr val="tx2"/>
              </a:buClr>
              <a:buSzPct val="120000"/>
              <a:buFont typeface="Arial" panose="020B0604020202020204" pitchFamily="34" charset="0"/>
              <a:buChar char="•"/>
              <a:defRPr sz="1600">
                <a:solidFill>
                  <a:srgbClr val="404040"/>
                </a:solidFill>
                <a:latin typeface="Calibri" panose="020F0502020204030204" pitchFamily="34" charset="0"/>
              </a:defRPr>
            </a:lvl9pPr>
          </a:lstStyle>
          <a:p>
            <a:pPr>
              <a:spcBef>
                <a:spcPct val="0"/>
              </a:spcBef>
              <a:buSzTx/>
              <a:buFontTx/>
              <a:buNone/>
            </a:pPr>
            <a:r>
              <a:rPr lang="en-US" sz="800" dirty="0" smtClean="0">
                <a:solidFill>
                  <a:srgbClr val="898989"/>
                </a:solidFill>
                <a:cs typeface="Arial" panose="020B0604020202020204" pitchFamily="34" charset="0"/>
              </a:rPr>
              <a:t>© ETSI All rights reserved</a:t>
            </a:r>
          </a:p>
        </p:txBody>
      </p:sp>
      <p:sp>
        <p:nvSpPr>
          <p:cNvPr id="5" name="Title 1"/>
          <p:cNvSpPr txBox="1">
            <a:spLocks/>
          </p:cNvSpPr>
          <p:nvPr/>
        </p:nvSpPr>
        <p:spPr bwMode="auto">
          <a:xfrm>
            <a:off x="536190" y="4935389"/>
            <a:ext cx="8536690" cy="1835298"/>
          </a:xfrm>
          <a:prstGeom prst="rect">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b="1" kern="1200" cap="all">
                <a:solidFill>
                  <a:schemeClr val="tx2"/>
                </a:solidFill>
                <a:latin typeface="Calibri" pitchFamily="34" charset="0"/>
                <a:ea typeface="+mj-ea"/>
                <a:cs typeface="+mj-cs"/>
              </a:defRPr>
            </a:lvl1pPr>
            <a:lvl2pPr algn="l" rtl="0" eaLnBrk="1" fontAlgn="base" hangingPunct="1">
              <a:spcBef>
                <a:spcPct val="0"/>
              </a:spcBef>
              <a:spcAft>
                <a:spcPct val="0"/>
              </a:spcAft>
              <a:defRPr sz="2800" b="1">
                <a:solidFill>
                  <a:schemeClr val="tx2"/>
                </a:solidFill>
                <a:latin typeface="Calibri" pitchFamily="34" charset="0"/>
              </a:defRPr>
            </a:lvl2pPr>
            <a:lvl3pPr algn="l" rtl="0" eaLnBrk="1" fontAlgn="base" hangingPunct="1">
              <a:spcBef>
                <a:spcPct val="0"/>
              </a:spcBef>
              <a:spcAft>
                <a:spcPct val="0"/>
              </a:spcAft>
              <a:defRPr sz="2800" b="1">
                <a:solidFill>
                  <a:schemeClr val="tx2"/>
                </a:solidFill>
                <a:latin typeface="Calibri" pitchFamily="34" charset="0"/>
              </a:defRPr>
            </a:lvl3pPr>
            <a:lvl4pPr algn="l" rtl="0" eaLnBrk="1" fontAlgn="base" hangingPunct="1">
              <a:spcBef>
                <a:spcPct val="0"/>
              </a:spcBef>
              <a:spcAft>
                <a:spcPct val="0"/>
              </a:spcAft>
              <a:defRPr sz="2800" b="1">
                <a:solidFill>
                  <a:schemeClr val="tx2"/>
                </a:solidFill>
                <a:latin typeface="Calibri" pitchFamily="34" charset="0"/>
              </a:defRPr>
            </a:lvl4pPr>
            <a:lvl5pPr algn="l" rtl="0" eaLnBrk="1" fontAlgn="base" hangingPunct="1">
              <a:spcBef>
                <a:spcPct val="0"/>
              </a:spcBef>
              <a:spcAft>
                <a:spcPct val="0"/>
              </a:spcAft>
              <a:defRPr sz="2800" b="1">
                <a:solidFill>
                  <a:schemeClr val="tx2"/>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en-GB" sz="2800" dirty="0" smtClean="0"/>
              <a:t>ETSI NFV ISG IM/DM Modelling progress Report</a:t>
            </a:r>
          </a:p>
          <a:p>
            <a:pPr>
              <a:defRPr/>
            </a:pPr>
            <a:r>
              <a:rPr lang="en-GB" sz="2800" dirty="0" smtClean="0"/>
              <a:t> -CROSS-</a:t>
            </a:r>
            <a:r>
              <a:rPr lang="en-GB" sz="2800" smtClean="0"/>
              <a:t>organizationAL </a:t>
            </a:r>
            <a:r>
              <a:rPr lang="en-GB" sz="2800" dirty="0" smtClean="0"/>
              <a:t>Feedback -</a:t>
            </a:r>
            <a:endParaRPr lang="en-GB" sz="2800" dirty="0" smtClean="0"/>
          </a:p>
          <a:p>
            <a:pPr>
              <a:defRPr/>
            </a:pPr>
            <a:r>
              <a:rPr lang="en-US" sz="1400" dirty="0" smtClean="0">
                <a:solidFill>
                  <a:schemeClr val="tx2">
                    <a:lumMod val="75000"/>
                  </a:schemeClr>
                </a:solidFill>
              </a:rPr>
              <a:t>March </a:t>
            </a:r>
            <a:r>
              <a:rPr lang="en-US" sz="1400" dirty="0" smtClean="0">
                <a:solidFill>
                  <a:schemeClr val="tx2">
                    <a:lumMod val="75000"/>
                  </a:schemeClr>
                </a:solidFill>
              </a:rPr>
              <a:t>29</a:t>
            </a:r>
            <a:r>
              <a:rPr lang="en-US" sz="1400" dirty="0" smtClean="0">
                <a:solidFill>
                  <a:schemeClr val="tx2">
                    <a:lumMod val="75000"/>
                  </a:schemeClr>
                </a:solidFill>
              </a:rPr>
              <a:t>, 2016</a:t>
            </a:r>
          </a:p>
          <a:p>
            <a:pPr>
              <a:defRPr/>
            </a:pPr>
            <a:r>
              <a:rPr lang="en-US" sz="1400" dirty="0" smtClean="0">
                <a:solidFill>
                  <a:schemeClr val="tx2">
                    <a:lumMod val="75000"/>
                  </a:schemeClr>
                </a:solidFill>
              </a:rPr>
              <a:t>Source:  </a:t>
            </a:r>
            <a:r>
              <a:rPr lang="en-US" sz="1400" dirty="0" smtClean="0">
                <a:solidFill>
                  <a:schemeClr val="tx2">
                    <a:lumMod val="75000"/>
                  </a:schemeClr>
                </a:solidFill>
              </a:rPr>
              <a:t>ETSI NFV ISG</a:t>
            </a:r>
            <a:endParaRPr lang="en-US" sz="1400" dirty="0" smtClean="0">
              <a:solidFill>
                <a:schemeClr val="tx2">
                  <a:lumMod val="75000"/>
                </a:schemeClr>
              </a:solidFill>
            </a:endParaRPr>
          </a:p>
          <a:p>
            <a:pPr>
              <a:defRPr/>
            </a:pPr>
            <a:r>
              <a:rPr lang="en-US" sz="1400" dirty="0" smtClean="0">
                <a:solidFill>
                  <a:schemeClr val="tx2">
                    <a:lumMod val="75000"/>
                  </a:schemeClr>
                </a:solidFill>
              </a:rPr>
              <a:t>Contact:	</a:t>
            </a:r>
            <a:r>
              <a:rPr lang="en-US" sz="1400" dirty="0" smtClean="0">
                <a:solidFill>
                  <a:schemeClr val="tx2">
                    <a:lumMod val="75000"/>
                  </a:schemeClr>
                </a:solidFill>
              </a:rPr>
              <a:t>Michael Brenner, </a:t>
            </a:r>
            <a:r>
              <a:rPr lang="en-US" sz="1400" dirty="0" err="1" smtClean="0">
                <a:solidFill>
                  <a:schemeClr val="tx2">
                    <a:lumMod val="75000"/>
                  </a:schemeClr>
                </a:solidFill>
              </a:rPr>
              <a:t>ClearPath</a:t>
            </a:r>
            <a:r>
              <a:rPr lang="en-US" sz="1400" dirty="0" smtClean="0">
                <a:solidFill>
                  <a:schemeClr val="tx2">
                    <a:lumMod val="75000"/>
                  </a:schemeClr>
                </a:solidFill>
              </a:rPr>
              <a:t> Networks, ETSI NFV ISG Vice-Chair</a:t>
            </a:r>
          </a:p>
          <a:p>
            <a:pPr>
              <a:defRPr/>
            </a:pPr>
            <a:r>
              <a:rPr lang="en-US" sz="1400" dirty="0">
                <a:solidFill>
                  <a:schemeClr val="tx2">
                    <a:lumMod val="75000"/>
                  </a:schemeClr>
                </a:solidFill>
              </a:rPr>
              <a:t>	</a:t>
            </a:r>
            <a:r>
              <a:rPr lang="en-US" sz="1400" dirty="0" smtClean="0">
                <a:solidFill>
                  <a:schemeClr val="tx2">
                    <a:lumMod val="75000"/>
                  </a:schemeClr>
                </a:solidFill>
              </a:rPr>
              <a:t>Klaus </a:t>
            </a:r>
            <a:r>
              <a:rPr lang="en-US" sz="1400" dirty="0" err="1" smtClean="0">
                <a:solidFill>
                  <a:schemeClr val="tx2">
                    <a:lumMod val="75000"/>
                  </a:schemeClr>
                </a:solidFill>
              </a:rPr>
              <a:t>MartiNy</a:t>
            </a:r>
            <a:r>
              <a:rPr lang="en-US" sz="1400" dirty="0" smtClean="0">
                <a:solidFill>
                  <a:schemeClr val="tx2">
                    <a:lumMod val="75000"/>
                  </a:schemeClr>
                </a:solidFill>
              </a:rPr>
              <a:t>, Deutsche Telekom, ETSI NFV </a:t>
            </a:r>
            <a:r>
              <a:rPr lang="en-US" sz="1400" dirty="0" err="1" smtClean="0">
                <a:solidFill>
                  <a:schemeClr val="tx2">
                    <a:lumMod val="75000"/>
                  </a:schemeClr>
                </a:solidFill>
              </a:rPr>
              <a:t>Noc</a:t>
            </a:r>
            <a:r>
              <a:rPr lang="en-US" sz="1400" dirty="0" smtClean="0">
                <a:solidFill>
                  <a:schemeClr val="tx2">
                    <a:lumMod val="75000"/>
                  </a:schemeClr>
                </a:solidFill>
              </a:rPr>
              <a:t> vice-chair</a:t>
            </a:r>
            <a:endParaRPr lang="en-US" sz="1400" dirty="0" smtClean="0">
              <a:solidFill>
                <a:schemeClr val="tx2">
                  <a:lumMod val="75000"/>
                </a:schemeClr>
              </a:solidFill>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ETSI NFV ISG Plenary decisions</a:t>
            </a:r>
            <a:endParaRPr lang="en-GB" dirty="0"/>
          </a:p>
        </p:txBody>
      </p:sp>
      <p:sp>
        <p:nvSpPr>
          <p:cNvPr id="3" name="Content Placeholder 2"/>
          <p:cNvSpPr>
            <a:spLocks noGrp="1"/>
          </p:cNvSpPr>
          <p:nvPr>
            <p:ph idx="1"/>
          </p:nvPr>
        </p:nvSpPr>
        <p:spPr>
          <a:xfrm>
            <a:off x="457200" y="1424835"/>
            <a:ext cx="8229600" cy="5257800"/>
          </a:xfrm>
        </p:spPr>
        <p:txBody>
          <a:bodyPr>
            <a:normAutofit/>
          </a:bodyPr>
          <a:lstStyle/>
          <a:p>
            <a:r>
              <a:rPr lang="en-US" sz="2000" dirty="0" smtClean="0"/>
              <a:t>Regarding issues collected at NFV </a:t>
            </a:r>
            <a:r>
              <a:rPr lang="en-US" sz="2000" dirty="0" smtClean="0"/>
              <a:t>Info Modelling WS, Louisville, CO, Jan 2016 – initially just issues raised by ETSI NFV delegates were processed: </a:t>
            </a:r>
          </a:p>
          <a:p>
            <a:pPr lvl="1"/>
            <a:r>
              <a:rPr lang="en-US" sz="1600" dirty="0" smtClean="0"/>
              <a:t>Issue </a:t>
            </a:r>
            <a:r>
              <a:rPr lang="en-US" sz="1600" dirty="0"/>
              <a:t>18 </a:t>
            </a:r>
            <a:r>
              <a:rPr lang="en-US" sz="1600" dirty="0" smtClean="0"/>
              <a:t>(touchpoints harmonization) was </a:t>
            </a:r>
            <a:r>
              <a:rPr lang="en-US" sz="1600" dirty="0"/>
              <a:t>confirmed as a valid issue impacting ETSI NFV </a:t>
            </a:r>
            <a:r>
              <a:rPr lang="en-US" sz="1600" dirty="0" smtClean="0"/>
              <a:t>ISG, after being slightly amended to reflect focus on touchpoints between ETSI NFV ISG and other organizations. The formal process of handling this issue is yet to be discussed/agreed in ETSI NFV ISG, most likely in collaboration with specific other SDOs</a:t>
            </a:r>
          </a:p>
          <a:p>
            <a:pPr lvl="2"/>
            <a:r>
              <a:rPr lang="en-US" sz="1200" dirty="0" smtClean="0"/>
              <a:t>Informal work in progress to identify touchpoints with other organizations has started</a:t>
            </a:r>
          </a:p>
          <a:p>
            <a:pPr lvl="1"/>
            <a:r>
              <a:rPr lang="en-US" sz="1600" dirty="0" smtClean="0"/>
              <a:t>Issue 19 (terminology alignment) was confirmed as a valid issue impacting ETSI NFV ISG. </a:t>
            </a:r>
            <a:r>
              <a:rPr lang="en-US" sz="1600" dirty="0"/>
              <a:t>T</a:t>
            </a:r>
            <a:r>
              <a:rPr lang="en-US" sz="1600" dirty="0" smtClean="0"/>
              <a:t>he formal process of handling this issue is yet to be discussed/agreed in ETSI NFV ISG.</a:t>
            </a:r>
          </a:p>
          <a:p>
            <a:pPr lvl="1"/>
            <a:r>
              <a:rPr lang="en-US" sz="1600" dirty="0" smtClean="0"/>
              <a:t>Issue 20 (lack of translation from (IM to DM) has NOT YET been confirmed as a valid issue impacting ETSI NFV ISG. More discussion is needed:</a:t>
            </a:r>
          </a:p>
          <a:p>
            <a:pPr lvl="2"/>
            <a:r>
              <a:rPr lang="en-US" sz="1200" dirty="0"/>
              <a:t>It is related to stage 3 type of work item, it may have to be decided on a case-by-case basis); ETSI NFV </a:t>
            </a:r>
            <a:r>
              <a:rPr lang="en-US" sz="1200" dirty="0" smtClean="0"/>
              <a:t>IM </a:t>
            </a:r>
            <a:r>
              <a:rPr lang="en-US" sz="1200" dirty="0"/>
              <a:t>would need to augment with needed model details to be able to use automated tools to generate DM from the </a:t>
            </a:r>
            <a:r>
              <a:rPr lang="en-US" sz="1200" dirty="0" smtClean="0"/>
              <a:t>IM</a:t>
            </a:r>
            <a:endParaRPr lang="en-US" sz="1600" dirty="0" smtClean="0"/>
          </a:p>
          <a:p>
            <a:pPr lvl="1"/>
            <a:r>
              <a:rPr lang="en-US" sz="1600" dirty="0" smtClean="0"/>
              <a:t>Issue 21 (scope of commonality possible between IMs) has NOT YET been confirmed as a valid issue impacting ETSI NFV ISG. More discussion is needed:</a:t>
            </a:r>
          </a:p>
          <a:p>
            <a:pPr lvl="2"/>
            <a:r>
              <a:rPr lang="en-US" sz="1200" dirty="0"/>
              <a:t>Use cases to illustrate/justify the business imperatives dictating </a:t>
            </a:r>
            <a:r>
              <a:rPr lang="en-US" sz="1200" dirty="0" smtClean="0"/>
              <a:t>commonality</a:t>
            </a:r>
          </a:p>
          <a:p>
            <a:pPr lvl="1"/>
            <a:r>
              <a:rPr lang="en-US" sz="1600" dirty="0" smtClean="0"/>
              <a:t>ETSI NFV ISG recommends to all other organizations to confirm the validity of the issues raised by their delegates during Louisville IM WS, and to indicate which other organizations may be impacted; this would help each organization to focus on the right issues.</a:t>
            </a:r>
          </a:p>
          <a:p>
            <a:pPr marL="457200" lvl="1" indent="0">
              <a:buNone/>
            </a:pPr>
            <a:endParaRPr lang="en-US" dirty="0" smtClean="0"/>
          </a:p>
          <a:p>
            <a:pPr lvl="1"/>
            <a:endParaRPr lang="en-US" dirty="0" smtClean="0"/>
          </a:p>
          <a:p>
            <a:pPr marL="457200" lvl="1" indent="0">
              <a:buNone/>
            </a:pPr>
            <a:endParaRPr lang="en-GB" dirty="0"/>
          </a:p>
          <a:p>
            <a:pPr lvl="1"/>
            <a:endParaRPr lang="en-US" dirty="0"/>
          </a:p>
          <a:p>
            <a:pPr lvl="1"/>
            <a:endParaRPr lang="en-US" sz="1600" dirty="0" smtClean="0"/>
          </a:p>
          <a:p>
            <a:pPr lvl="1"/>
            <a:endParaRPr lang="en-US" sz="1600" dirty="0" smtClean="0"/>
          </a:p>
          <a:p>
            <a:pPr lvl="1"/>
            <a:endParaRPr lang="en-US" sz="1600" dirty="0" smtClean="0"/>
          </a:p>
        </p:txBody>
      </p:sp>
    </p:spTree>
    <p:extLst>
      <p:ext uri="{BB962C8B-B14F-4D97-AF65-F5344CB8AC3E}">
        <p14:creationId xmlns:p14="http://schemas.microsoft.com/office/powerpoint/2010/main" val="772750016"/>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a:t>
            </a:r>
            <a:endParaRPr lang="en-US" dirty="0"/>
          </a:p>
        </p:txBody>
      </p:sp>
      <p:sp>
        <p:nvSpPr>
          <p:cNvPr id="3" name="Content Placeholder 2"/>
          <p:cNvSpPr>
            <a:spLocks noGrp="1"/>
          </p:cNvSpPr>
          <p:nvPr>
            <p:ph idx="1"/>
          </p:nvPr>
        </p:nvSpPr>
        <p:spPr/>
        <p:txBody>
          <a:bodyPr/>
          <a:lstStyle/>
          <a:p>
            <a:r>
              <a:rPr lang="en-US" sz="2000" dirty="0" smtClean="0"/>
              <a:t>NFV-IFA015 v0.3.0 issued on March 8</a:t>
            </a:r>
            <a:r>
              <a:rPr lang="en-US" sz="2000" baseline="30000" dirty="0" smtClean="0"/>
              <a:t>th</a:t>
            </a:r>
            <a:r>
              <a:rPr lang="en-US" sz="2000" dirty="0" smtClean="0"/>
              <a:t> </a:t>
            </a:r>
          </a:p>
          <a:p>
            <a:pPr lvl="1"/>
            <a:r>
              <a:rPr lang="en-US" sz="1800" dirty="0" smtClean="0"/>
              <a:t>Aligned to use of full </a:t>
            </a:r>
            <a:r>
              <a:rPr lang="en-US" sz="1800" dirty="0" err="1" smtClean="0"/>
              <a:t>OpenModel</a:t>
            </a:r>
            <a:r>
              <a:rPr lang="en-US" sz="1800" dirty="0" smtClean="0"/>
              <a:t> Profile v0.2.2</a:t>
            </a:r>
          </a:p>
          <a:p>
            <a:pPr lvl="1"/>
            <a:r>
              <a:rPr lang="en-US" sz="1800" dirty="0" smtClean="0"/>
              <a:t>Some </a:t>
            </a:r>
            <a:r>
              <a:rPr lang="en-US" sz="1800" dirty="0" err="1" smtClean="0"/>
              <a:t>misc</a:t>
            </a:r>
            <a:r>
              <a:rPr lang="en-US" sz="1800" dirty="0" smtClean="0"/>
              <a:t> alignment in the resource model</a:t>
            </a:r>
          </a:p>
          <a:p>
            <a:pPr lvl="1"/>
            <a:r>
              <a:rPr lang="en-US" sz="1800" dirty="0" smtClean="0"/>
              <a:t>Some </a:t>
            </a:r>
            <a:r>
              <a:rPr lang="en-US" sz="1800" dirty="0" err="1" smtClean="0"/>
              <a:t>misc</a:t>
            </a:r>
            <a:r>
              <a:rPr lang="en-US" sz="1800" dirty="0" smtClean="0"/>
              <a:t> alignment in the VNFD model</a:t>
            </a:r>
          </a:p>
          <a:p>
            <a:r>
              <a:rPr lang="en-US" sz="2000" dirty="0"/>
              <a:t>Papyrus Guidelines issued as separate document: NFV-IFA016 v0.0.4</a:t>
            </a:r>
          </a:p>
          <a:p>
            <a:r>
              <a:rPr lang="en-US" sz="2000" dirty="0" smtClean="0"/>
              <a:t>UML Modeling Guidelines issued as separate document: NFV-IFA0017 v0.0.4</a:t>
            </a:r>
          </a:p>
          <a:p>
            <a:r>
              <a:rPr lang="en-US" sz="2000" dirty="0" smtClean="0"/>
              <a:t>Further work needed on the Information Model</a:t>
            </a:r>
          </a:p>
          <a:p>
            <a:pPr lvl="1"/>
            <a:r>
              <a:rPr lang="en-US" sz="1800" dirty="0" smtClean="0"/>
              <a:t>Add VNF-related interface model from IFA007/8</a:t>
            </a:r>
          </a:p>
          <a:p>
            <a:pPr lvl="1"/>
            <a:r>
              <a:rPr lang="en-US" sz="1800" dirty="0" smtClean="0"/>
              <a:t>Add NS-related interface model from IFA013</a:t>
            </a:r>
          </a:p>
          <a:p>
            <a:pPr lvl="1"/>
            <a:r>
              <a:rPr lang="en-US" sz="1800" dirty="0" smtClean="0"/>
              <a:t>Alignment with changes in VNFD from IFA011</a:t>
            </a:r>
          </a:p>
          <a:p>
            <a:pPr lvl="1"/>
            <a:r>
              <a:rPr lang="en-US" sz="1800" dirty="0" smtClean="0"/>
              <a:t>Alignment with changes in NSD from IFA014</a:t>
            </a:r>
          </a:p>
          <a:p>
            <a:pPr lvl="1"/>
            <a:r>
              <a:rPr lang="en-US" sz="1800" smtClean="0"/>
              <a:t>Final alignment </a:t>
            </a:r>
            <a:r>
              <a:rPr lang="en-US" sz="1800" dirty="0" smtClean="0"/>
              <a:t>on resource model with IFA005/6</a:t>
            </a:r>
          </a:p>
          <a:p>
            <a:pPr lvl="1"/>
            <a:endParaRPr lang="en-US" sz="1800" dirty="0" smtClean="0"/>
          </a:p>
        </p:txBody>
      </p:sp>
      <p:sp>
        <p:nvSpPr>
          <p:cNvPr id="4" name="Footer Placeholder 3"/>
          <p:cNvSpPr>
            <a:spLocks noGrp="1"/>
          </p:cNvSpPr>
          <p:nvPr>
            <p:ph type="ftr" sz="quarter" idx="10"/>
          </p:nvPr>
        </p:nvSpPr>
        <p:spPr/>
        <p:txBody>
          <a:bodyPr/>
          <a:lstStyle/>
          <a:p>
            <a:pPr>
              <a:defRPr/>
            </a:pPr>
            <a:r>
              <a:rPr lang="en-US" dirty="0" smtClean="0"/>
              <a:t>© ETSI 2014. All rights reserved</a:t>
            </a:r>
            <a:endParaRPr lang="en-US" dirty="0"/>
          </a:p>
        </p:txBody>
      </p:sp>
      <p:sp>
        <p:nvSpPr>
          <p:cNvPr id="5" name="Slide Number Placeholder 4"/>
          <p:cNvSpPr>
            <a:spLocks noGrp="1"/>
          </p:cNvSpPr>
          <p:nvPr>
            <p:ph type="sldNum" sz="quarter" idx="11"/>
          </p:nvPr>
        </p:nvSpPr>
        <p:spPr/>
        <p:txBody>
          <a:bodyPr/>
          <a:lstStyle/>
          <a:p>
            <a:fld id="{826F0580-9BC2-4A29-9616-DC20BBC787F4}" type="slidenum">
              <a:rPr lang="en-GB" smtClean="0">
                <a:solidFill>
                  <a:prstClr val="white"/>
                </a:solidFill>
              </a:rPr>
              <a:pPr/>
              <a:t>3</a:t>
            </a:fld>
            <a:endParaRPr lang="en-GB">
              <a:solidFill>
                <a:prstClr val="white"/>
              </a:solidFill>
            </a:endParaRPr>
          </a:p>
        </p:txBody>
      </p:sp>
    </p:spTree>
    <p:extLst>
      <p:ext uri="{BB962C8B-B14F-4D97-AF65-F5344CB8AC3E}">
        <p14:creationId xmlns:p14="http://schemas.microsoft.com/office/powerpoint/2010/main" val="1951484751"/>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 Statement</a:t>
            </a:r>
            <a:endParaRPr lang="en-US" dirty="0"/>
          </a:p>
        </p:txBody>
      </p:sp>
      <p:sp>
        <p:nvSpPr>
          <p:cNvPr id="3" name="Content Placeholder 2"/>
          <p:cNvSpPr>
            <a:spLocks noGrp="1"/>
          </p:cNvSpPr>
          <p:nvPr>
            <p:ph idx="1"/>
          </p:nvPr>
        </p:nvSpPr>
        <p:spPr/>
        <p:txBody>
          <a:bodyPr/>
          <a:lstStyle/>
          <a:p>
            <a:r>
              <a:rPr lang="en-US" dirty="0" smtClean="0"/>
              <a:t>2 LS OUT prepared in IFA</a:t>
            </a:r>
          </a:p>
          <a:p>
            <a:endParaRPr lang="en-US" dirty="0" smtClean="0"/>
          </a:p>
          <a:p>
            <a:endParaRPr lang="en-US" dirty="0"/>
          </a:p>
          <a:p>
            <a:endParaRPr lang="en-US" dirty="0" smtClean="0"/>
          </a:p>
          <a:p>
            <a:r>
              <a:rPr lang="en-US" dirty="0" smtClean="0"/>
              <a:t>First LS OUT informs of the stable draft and start of review period in April for IFA007, IFA008, IFA011, IFA013 and IFA014</a:t>
            </a:r>
          </a:p>
          <a:p>
            <a:r>
              <a:rPr lang="en-US" dirty="0" smtClean="0"/>
              <a:t>Second LS OUT informs OASIS of the stable draft dates for IFA011 and IFA014 and of the fact that ETSI NFV ISG has </a:t>
            </a:r>
            <a:r>
              <a:rPr lang="en-US" dirty="0"/>
              <a:t>approved a new work item </a:t>
            </a:r>
            <a:r>
              <a:rPr lang="en-US" dirty="0" smtClean="0"/>
              <a:t>for TOSCA-based </a:t>
            </a:r>
            <a:r>
              <a:rPr lang="en-US" dirty="0"/>
              <a:t>NFV </a:t>
            </a:r>
            <a:r>
              <a:rPr lang="en-US"/>
              <a:t>descriptors </a:t>
            </a:r>
            <a:r>
              <a:rPr lang="en-US" smtClean="0"/>
              <a:t>specification</a:t>
            </a:r>
            <a:r>
              <a:rPr lang="en-US" dirty="0"/>
              <a:t> </a:t>
            </a:r>
          </a:p>
        </p:txBody>
      </p:sp>
      <p:sp>
        <p:nvSpPr>
          <p:cNvPr id="4" name="Footer Placeholder 3"/>
          <p:cNvSpPr>
            <a:spLocks noGrp="1"/>
          </p:cNvSpPr>
          <p:nvPr>
            <p:ph type="ftr" sz="quarter" idx="10"/>
          </p:nvPr>
        </p:nvSpPr>
        <p:spPr/>
        <p:txBody>
          <a:bodyPr/>
          <a:lstStyle/>
          <a:p>
            <a:pPr>
              <a:defRPr/>
            </a:pPr>
            <a:r>
              <a:rPr lang="en-US" smtClean="0"/>
              <a:t>© ETSI 2014. All rights reserved</a:t>
            </a:r>
            <a:endParaRPr lang="en-US" dirty="0"/>
          </a:p>
        </p:txBody>
      </p:sp>
      <p:sp>
        <p:nvSpPr>
          <p:cNvPr id="5" name="Slide Number Placeholder 4"/>
          <p:cNvSpPr>
            <a:spLocks noGrp="1"/>
          </p:cNvSpPr>
          <p:nvPr>
            <p:ph type="sldNum" sz="quarter" idx="11"/>
          </p:nvPr>
        </p:nvSpPr>
        <p:spPr/>
        <p:txBody>
          <a:bodyPr/>
          <a:lstStyle/>
          <a:p>
            <a:fld id="{826F0580-9BC2-4A29-9616-DC20BBC787F4}" type="slidenum">
              <a:rPr lang="en-GB" smtClean="0">
                <a:solidFill>
                  <a:prstClr val="white"/>
                </a:solidFill>
              </a:rPr>
              <a:pPr/>
              <a:t>4</a:t>
            </a:fld>
            <a:endParaRPr lang="en-GB">
              <a:solidFill>
                <a:prstClr val="white"/>
              </a:solidFill>
            </a:endParaRPr>
          </a:p>
        </p:txBody>
      </p:sp>
      <p:graphicFrame>
        <p:nvGraphicFramePr>
          <p:cNvPr id="6" name="Table 5"/>
          <p:cNvGraphicFramePr>
            <a:graphicFrameLocks noGrp="1"/>
          </p:cNvGraphicFramePr>
          <p:nvPr>
            <p:extLst/>
          </p:nvPr>
        </p:nvGraphicFramePr>
        <p:xfrm>
          <a:off x="930682" y="2136162"/>
          <a:ext cx="6567398" cy="737667"/>
        </p:xfrm>
        <a:graphic>
          <a:graphicData uri="http://schemas.openxmlformats.org/drawingml/2006/table">
            <a:tbl>
              <a:tblPr firstRow="1" firstCol="1" bandRow="1">
                <a:tableStyleId>{5C22544A-7EE6-4342-B048-85BDC9FD1C3A}</a:tableStyleId>
              </a:tblPr>
              <a:tblGrid>
                <a:gridCol w="1759307"/>
                <a:gridCol w="4808091"/>
              </a:tblGrid>
              <a:tr h="359659">
                <a:tc>
                  <a:txBody>
                    <a:bodyPr/>
                    <a:lstStyle/>
                    <a:p>
                      <a:pPr>
                        <a:spcAft>
                          <a:spcPts val="0"/>
                        </a:spcAft>
                      </a:pPr>
                      <a:r>
                        <a:rPr lang="en-US" sz="1400" dirty="0">
                          <a:solidFill>
                            <a:schemeClr val="tx1"/>
                          </a:solidFill>
                          <a:effectLst/>
                        </a:rPr>
                        <a:t>NFVIFA(16)000337</a:t>
                      </a:r>
                      <a:endParaRPr lang="en-US" sz="1600" dirty="0">
                        <a:solidFill>
                          <a:schemeClr val="tx1"/>
                        </a:solidFill>
                        <a:effectLst/>
                        <a:latin typeface="Times New Roman" panose="02020603050405020304" pitchFamily="18" charset="0"/>
                        <a:ea typeface="Calibri" panose="020F0502020204030204" pitchFamily="34" charset="0"/>
                      </a:endParaRPr>
                    </a:p>
                  </a:txBody>
                  <a:tcPr marL="68580" marR="68580" marT="0" marB="0">
                    <a:solidFill>
                      <a:schemeClr val="accent1">
                        <a:lumMod val="60000"/>
                        <a:lumOff val="40000"/>
                      </a:schemeClr>
                    </a:solidFill>
                  </a:tcPr>
                </a:tc>
                <a:tc>
                  <a:txBody>
                    <a:bodyPr/>
                    <a:lstStyle/>
                    <a:p>
                      <a:pPr>
                        <a:spcAft>
                          <a:spcPts val="0"/>
                        </a:spcAft>
                      </a:pPr>
                      <a:r>
                        <a:rPr lang="en-US" sz="1400" kern="1200" dirty="0">
                          <a:solidFill>
                            <a:schemeClr val="dk1"/>
                          </a:solidFill>
                          <a:effectLst/>
                          <a:latin typeface="+mn-lt"/>
                          <a:ea typeface="+mn-ea"/>
                          <a:cs typeface="+mn-cs"/>
                        </a:rPr>
                        <a:t>LS-OUT to multiple SDOs and OSPs on IFA progress</a:t>
                      </a:r>
                    </a:p>
                  </a:txBody>
                  <a:tcPr marL="68580" marR="68580" marT="0" marB="0">
                    <a:solidFill>
                      <a:schemeClr val="accent1">
                        <a:lumMod val="60000"/>
                        <a:lumOff val="40000"/>
                      </a:schemeClr>
                    </a:solidFill>
                  </a:tcPr>
                </a:tc>
              </a:tr>
              <a:tr h="378008">
                <a:tc>
                  <a:txBody>
                    <a:bodyPr/>
                    <a:lstStyle/>
                    <a:p>
                      <a:pPr>
                        <a:spcAft>
                          <a:spcPts val="0"/>
                        </a:spcAft>
                      </a:pPr>
                      <a:r>
                        <a:rPr lang="en-US" sz="1400" dirty="0">
                          <a:solidFill>
                            <a:schemeClr val="tx1"/>
                          </a:solidFill>
                          <a:effectLst/>
                        </a:rPr>
                        <a:t>NFVIFA(16)000332</a:t>
                      </a:r>
                      <a:endParaRPr lang="en-US" sz="1600" dirty="0">
                        <a:solidFill>
                          <a:schemeClr val="tx1"/>
                        </a:solidFill>
                        <a:effectLst/>
                        <a:latin typeface="Times New Roman" panose="02020603050405020304" pitchFamily="18" charset="0"/>
                        <a:ea typeface="Calibri" panose="020F0502020204030204" pitchFamily="34" charset="0"/>
                      </a:endParaRPr>
                    </a:p>
                  </a:txBody>
                  <a:tcPr marL="68580" marR="68580" marT="0" marB="0">
                    <a:solidFill>
                      <a:schemeClr val="accent1">
                        <a:lumMod val="60000"/>
                        <a:lumOff val="40000"/>
                      </a:schemeClr>
                    </a:solidFill>
                  </a:tcPr>
                </a:tc>
                <a:tc>
                  <a:txBody>
                    <a:bodyPr/>
                    <a:lstStyle/>
                    <a:p>
                      <a:pPr>
                        <a:spcAft>
                          <a:spcPts val="0"/>
                        </a:spcAft>
                      </a:pPr>
                      <a:r>
                        <a:rPr lang="en-US" sz="1400" b="1" dirty="0">
                          <a:effectLst/>
                        </a:rPr>
                        <a:t>LS-OUT to OASIS on NFV descriptors</a:t>
                      </a:r>
                      <a:endParaRPr lang="en-US" sz="1600" b="1" dirty="0">
                        <a:effectLst/>
                        <a:latin typeface="Times New Roman" panose="02020603050405020304" pitchFamily="18" charset="0"/>
                        <a:ea typeface="Calibri" panose="020F0502020204030204" pitchFamily="34" charset="0"/>
                      </a:endParaRPr>
                    </a:p>
                  </a:txBody>
                  <a:tcPr marL="68580" marR="68580" marT="0" marB="0">
                    <a:solidFill>
                      <a:schemeClr val="accent1">
                        <a:lumMod val="60000"/>
                        <a:lumOff val="40000"/>
                      </a:schemeClr>
                    </a:solidFill>
                  </a:tcPr>
                </a:tc>
              </a:tr>
            </a:tbl>
          </a:graphicData>
        </a:graphic>
      </p:graphicFrame>
    </p:spTree>
    <p:extLst>
      <p:ext uri="{BB962C8B-B14F-4D97-AF65-F5344CB8AC3E}">
        <p14:creationId xmlns:p14="http://schemas.microsoft.com/office/powerpoint/2010/main" val="3780848624"/>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0"/>
          </p:nvPr>
        </p:nvSpPr>
        <p:spPr/>
        <p:txBody>
          <a:bodyPr/>
          <a:lstStyle/>
          <a:p>
            <a:pPr>
              <a:defRPr/>
            </a:pPr>
            <a:r>
              <a:rPr lang="en-US" smtClean="0"/>
              <a:t>© ETSI 2015. All rights reserved</a:t>
            </a:r>
            <a:endParaRPr lang="en-US" dirty="0"/>
          </a:p>
        </p:txBody>
      </p:sp>
    </p:spTree>
    <p:extLst>
      <p:ext uri="{BB962C8B-B14F-4D97-AF65-F5344CB8AC3E}">
        <p14:creationId xmlns:p14="http://schemas.microsoft.com/office/powerpoint/2010/main" val="4131919515"/>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ETSI issue topics </a:t>
            </a:r>
            <a:r>
              <a:rPr lang="en-US" dirty="0"/>
              <a:t>Issue (IDs: 18, 19, 20, 21)</a:t>
            </a:r>
          </a:p>
        </p:txBody>
      </p:sp>
      <p:sp>
        <p:nvSpPr>
          <p:cNvPr id="4" name="Footer Placeholder 3"/>
          <p:cNvSpPr>
            <a:spLocks noGrp="1"/>
          </p:cNvSpPr>
          <p:nvPr>
            <p:ph type="ftr" sz="quarter" idx="10"/>
          </p:nvPr>
        </p:nvSpPr>
        <p:spPr/>
        <p:txBody>
          <a:bodyPr/>
          <a:lstStyle/>
          <a:p>
            <a:pPr>
              <a:defRPr/>
            </a:pPr>
            <a:r>
              <a:rPr lang="en-US" smtClean="0"/>
              <a:t>© ETSI 2015. All rights reserved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0032131"/>
              </p:ext>
            </p:extLst>
          </p:nvPr>
        </p:nvGraphicFramePr>
        <p:xfrm>
          <a:off x="276225" y="1343412"/>
          <a:ext cx="8867775" cy="5437147"/>
        </p:xfrm>
        <a:graphic>
          <a:graphicData uri="http://schemas.openxmlformats.org/drawingml/2006/table">
            <a:tbl>
              <a:tblPr>
                <a:tableStyleId>{22838BEF-8BB2-4498-84A7-C5851F593DF1}</a:tableStyleId>
              </a:tblPr>
              <a:tblGrid>
                <a:gridCol w="354101"/>
                <a:gridCol w="244207"/>
                <a:gridCol w="1514085"/>
                <a:gridCol w="1904817"/>
                <a:gridCol w="650202"/>
                <a:gridCol w="3223535"/>
                <a:gridCol w="586097"/>
                <a:gridCol w="390731"/>
              </a:tblGrid>
              <a:tr h="910766">
                <a:tc>
                  <a:txBody>
                    <a:bodyPr/>
                    <a:lstStyle/>
                    <a:p>
                      <a:pPr algn="l" fontAlgn="t"/>
                      <a:r>
                        <a:rPr lang="en-US" sz="1000" b="1" u="none" strike="noStrike" dirty="0" err="1">
                          <a:effectLst/>
                        </a:rPr>
                        <a:t>Orga</a:t>
                      </a:r>
                      <a:endParaRPr lang="en-US" sz="1000" b="1" i="0" u="none" strike="noStrike" dirty="0">
                        <a:solidFill>
                          <a:srgbClr val="000000"/>
                        </a:solidFill>
                        <a:effectLst/>
                        <a:latin typeface="Calibri" panose="020F0502020204030204" pitchFamily="34" charset="0"/>
                      </a:endParaRPr>
                    </a:p>
                  </a:txBody>
                  <a:tcPr marL="7333" marR="7333" marT="7333"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a:tcPr>
                </a:tc>
                <a:tc>
                  <a:txBody>
                    <a:bodyPr/>
                    <a:lstStyle/>
                    <a:p>
                      <a:pPr algn="ctr" fontAlgn="t"/>
                      <a:r>
                        <a:rPr lang="en-US" sz="1000" b="1" u="none" strike="noStrike">
                          <a:effectLst/>
                        </a:rPr>
                        <a:t>ID</a:t>
                      </a:r>
                      <a:endParaRPr lang="en-US" sz="1000" b="1" i="0" u="none" strike="noStrike">
                        <a:solidFill>
                          <a:srgbClr val="000000"/>
                        </a:solidFill>
                        <a:effectLst/>
                        <a:latin typeface="Calibri" panose="020F0502020204030204" pitchFamily="34" charset="0"/>
                      </a:endParaRPr>
                    </a:p>
                  </a:txBody>
                  <a:tcPr marL="7333" marR="7333" marT="7333"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a:tcPr>
                </a:tc>
                <a:tc>
                  <a:txBody>
                    <a:bodyPr/>
                    <a:lstStyle/>
                    <a:p>
                      <a:pPr algn="l" fontAlgn="t"/>
                      <a:r>
                        <a:rPr lang="en-US" sz="1000" b="1" u="none" strike="noStrike">
                          <a:effectLst/>
                        </a:rPr>
                        <a:t>Issues</a:t>
                      </a:r>
                      <a:endParaRPr lang="en-US" sz="1000" b="1" i="0" u="none" strike="noStrike">
                        <a:solidFill>
                          <a:srgbClr val="000000"/>
                        </a:solidFill>
                        <a:effectLst/>
                        <a:latin typeface="Calibri" panose="020F0502020204030204" pitchFamily="34" charset="0"/>
                      </a:endParaRPr>
                    </a:p>
                  </a:txBody>
                  <a:tcPr marL="7333" marR="7333" marT="7333"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a:tcPr>
                </a:tc>
                <a:tc>
                  <a:txBody>
                    <a:bodyPr/>
                    <a:lstStyle/>
                    <a:p>
                      <a:pPr algn="l" fontAlgn="t"/>
                      <a:r>
                        <a:rPr lang="en-US" sz="1000" b="1" u="none" strike="noStrike">
                          <a:effectLst/>
                        </a:rPr>
                        <a:t>Proposals</a:t>
                      </a:r>
                      <a:endParaRPr lang="en-US" sz="1000" b="1" i="0" u="none" strike="noStrike">
                        <a:solidFill>
                          <a:srgbClr val="000000"/>
                        </a:solidFill>
                        <a:effectLst/>
                        <a:latin typeface="Calibri" panose="020F0502020204030204" pitchFamily="34" charset="0"/>
                      </a:endParaRPr>
                    </a:p>
                  </a:txBody>
                  <a:tcPr marL="7333" marR="7333" marT="7333"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a:tcPr>
                </a:tc>
                <a:tc>
                  <a:txBody>
                    <a:bodyPr/>
                    <a:lstStyle/>
                    <a:p>
                      <a:pPr algn="ctr" fontAlgn="t"/>
                      <a:r>
                        <a:rPr lang="en-US" sz="1000" b="1" u="none" strike="noStrike">
                          <a:effectLst/>
                        </a:rPr>
                        <a:t>Within approved WI scope</a:t>
                      </a:r>
                      <a:endParaRPr lang="en-US" sz="1000" b="1" i="0" u="none" strike="noStrike">
                        <a:solidFill>
                          <a:srgbClr val="000000"/>
                        </a:solidFill>
                        <a:effectLst/>
                        <a:latin typeface="Calibri" panose="020F0502020204030204" pitchFamily="34" charset="0"/>
                      </a:endParaRPr>
                    </a:p>
                  </a:txBody>
                  <a:tcPr marL="7333" marR="7333" marT="7333"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a:tcPr>
                </a:tc>
                <a:tc>
                  <a:txBody>
                    <a:bodyPr/>
                    <a:lstStyle/>
                    <a:p>
                      <a:pPr algn="ctr" fontAlgn="t"/>
                      <a:r>
                        <a:rPr lang="en-US" sz="1000" b="1" u="none" strike="noStrike">
                          <a:effectLst/>
                        </a:rPr>
                        <a:t>Comments</a:t>
                      </a:r>
                      <a:endParaRPr lang="en-US" sz="1000" b="1" i="0" u="none" strike="noStrike">
                        <a:solidFill>
                          <a:srgbClr val="000000"/>
                        </a:solidFill>
                        <a:effectLst/>
                        <a:latin typeface="Calibri" panose="020F0502020204030204" pitchFamily="34" charset="0"/>
                      </a:endParaRPr>
                    </a:p>
                  </a:txBody>
                  <a:tcPr marL="7333" marR="7333" marT="7333"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a:tcPr>
                </a:tc>
                <a:tc>
                  <a:txBody>
                    <a:bodyPr/>
                    <a:lstStyle/>
                    <a:p>
                      <a:pPr algn="ctr" fontAlgn="t"/>
                      <a:r>
                        <a:rPr lang="en-US" sz="1000" b="1" u="none" strike="noStrike">
                          <a:effectLst/>
                        </a:rPr>
                        <a:t>Confirmed by source SDO as valid issue</a:t>
                      </a:r>
                      <a:endParaRPr lang="en-US" sz="1000" b="1" i="0" u="none" strike="noStrike">
                        <a:solidFill>
                          <a:srgbClr val="000000"/>
                        </a:solidFill>
                        <a:effectLst/>
                        <a:latin typeface="Calibri" panose="020F0502020204030204" pitchFamily="34" charset="0"/>
                      </a:endParaRPr>
                    </a:p>
                  </a:txBody>
                  <a:tcPr marL="7333" marR="7333" marT="7333"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a:tcPr>
                </a:tc>
                <a:tc>
                  <a:txBody>
                    <a:bodyPr/>
                    <a:lstStyle/>
                    <a:p>
                      <a:pPr algn="ctr" fontAlgn="t"/>
                      <a:r>
                        <a:rPr lang="en-US" sz="1000" b="1" u="none" strike="noStrike" dirty="0">
                          <a:effectLst/>
                        </a:rPr>
                        <a:t>Requested to be fixed within NFV ISG</a:t>
                      </a:r>
                      <a:endParaRPr lang="en-US" sz="1000" b="1" i="0" u="none" strike="noStrike" dirty="0">
                        <a:solidFill>
                          <a:srgbClr val="000000"/>
                        </a:solidFill>
                        <a:effectLst/>
                        <a:latin typeface="Calibri" panose="020F0502020204030204" pitchFamily="34" charset="0"/>
                      </a:endParaRPr>
                    </a:p>
                  </a:txBody>
                  <a:tcPr marL="7333" marR="7333" marT="7333"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a:tcPr>
                </a:tc>
              </a:tr>
              <a:tr h="1179768">
                <a:tc>
                  <a:txBody>
                    <a:bodyPr/>
                    <a:lstStyle/>
                    <a:p>
                      <a:pPr algn="l" fontAlgn="t"/>
                      <a:r>
                        <a:rPr lang="en-US" sz="1000" u="none" strike="noStrike">
                          <a:effectLst/>
                        </a:rPr>
                        <a:t>ETSI NFV</a:t>
                      </a:r>
                      <a:endParaRPr lang="en-US" sz="1000" b="1" i="0" u="none" strike="noStrike">
                        <a:solidFill>
                          <a:srgbClr val="000000"/>
                        </a:solidFill>
                        <a:effectLst/>
                        <a:latin typeface="Calibri" panose="020F0502020204030204" pitchFamily="34" charset="0"/>
                      </a:endParaRPr>
                    </a:p>
                  </a:txBody>
                  <a:tcPr marL="7333" marR="7333" marT="7333" marB="0"/>
                </a:tc>
                <a:tc>
                  <a:txBody>
                    <a:bodyPr/>
                    <a:lstStyle/>
                    <a:p>
                      <a:pPr algn="ctr" fontAlgn="t"/>
                      <a:r>
                        <a:rPr lang="en-US" sz="1000" u="none" strike="noStrike">
                          <a:effectLst/>
                        </a:rPr>
                        <a:t>18</a:t>
                      </a:r>
                      <a:endParaRPr lang="en-US" sz="1000" b="1" i="0" u="none" strike="noStrike">
                        <a:solidFill>
                          <a:srgbClr val="000000"/>
                        </a:solidFill>
                        <a:effectLst/>
                        <a:latin typeface="Calibri" panose="020F0502020204030204" pitchFamily="34" charset="0"/>
                      </a:endParaRPr>
                    </a:p>
                  </a:txBody>
                  <a:tcPr marL="7333" marR="7333" marT="7333" marB="0"/>
                </a:tc>
                <a:tc>
                  <a:txBody>
                    <a:bodyPr/>
                    <a:lstStyle/>
                    <a:p>
                      <a:pPr algn="l" fontAlgn="t"/>
                      <a:r>
                        <a:rPr lang="en-US" sz="1000" u="none" strike="noStrike" dirty="0">
                          <a:effectLst/>
                        </a:rPr>
                        <a:t>Lack of clarity on the touch points between ETSI NFV IM and the different organizations' information models.</a:t>
                      </a:r>
                      <a:endParaRPr lang="en-US" sz="1000" b="0" i="0" u="none" strike="noStrike" dirty="0">
                        <a:solidFill>
                          <a:srgbClr val="000000"/>
                        </a:solidFill>
                        <a:effectLst/>
                        <a:latin typeface="Calibri" panose="020F0502020204030204" pitchFamily="34" charset="0"/>
                      </a:endParaRPr>
                    </a:p>
                  </a:txBody>
                  <a:tcPr marL="7333" marR="7333" marT="7333" marB="0"/>
                </a:tc>
                <a:tc>
                  <a:txBody>
                    <a:bodyPr/>
                    <a:lstStyle/>
                    <a:p>
                      <a:pPr algn="l" fontAlgn="t"/>
                      <a:r>
                        <a:rPr lang="en-US" sz="1000" u="none" strike="noStrike">
                          <a:effectLst/>
                        </a:rPr>
                        <a:t>Proposal: Identify interaction points between ETSI NFV ISG IM and other organizations' models, allowing all organizations to extend their model based on the interaction points as they see needed.</a:t>
                      </a:r>
                      <a:endParaRPr lang="en-US" sz="1000" b="0" i="0" u="none" strike="noStrike">
                        <a:solidFill>
                          <a:srgbClr val="000000"/>
                        </a:solidFill>
                        <a:effectLst/>
                        <a:latin typeface="Calibri" panose="020F0502020204030204" pitchFamily="34" charset="0"/>
                      </a:endParaRPr>
                    </a:p>
                  </a:txBody>
                  <a:tcPr marL="7333" marR="7333" marT="7333" marB="0"/>
                </a:tc>
                <a:tc>
                  <a:txBody>
                    <a:bodyPr/>
                    <a:lstStyle/>
                    <a:p>
                      <a:pPr algn="l" fontAlgn="t"/>
                      <a:r>
                        <a:rPr lang="en-US" sz="1000" u="none" strike="noStrike">
                          <a:effectLst/>
                        </a:rPr>
                        <a:t>IFA015</a:t>
                      </a:r>
                      <a:endParaRPr lang="en-US" sz="1000" b="0" i="0" u="none" strike="noStrike">
                        <a:solidFill>
                          <a:srgbClr val="000000"/>
                        </a:solidFill>
                        <a:effectLst/>
                        <a:latin typeface="Calibri" panose="020F0502020204030204" pitchFamily="34" charset="0"/>
                      </a:endParaRPr>
                    </a:p>
                  </a:txBody>
                  <a:tcPr marL="7333" marR="7333" marT="7333" marB="0"/>
                </a:tc>
                <a:tc>
                  <a:txBody>
                    <a:bodyPr/>
                    <a:lstStyle/>
                    <a:p>
                      <a:pPr algn="l" fontAlgn="t"/>
                      <a:r>
                        <a:rPr lang="en-US" sz="1000" u="none" strike="noStrike">
                          <a:effectLst/>
                        </a:rPr>
                        <a:t>- Updated Issue Description</a:t>
                      </a:r>
                      <a:br>
                        <a:rPr lang="en-US" sz="1000" u="none" strike="noStrike">
                          <a:effectLst/>
                        </a:rPr>
                      </a:br>
                      <a:r>
                        <a:rPr lang="en-US" sz="1000" u="none" strike="noStrike">
                          <a:effectLst/>
                        </a:rPr>
                        <a:t>- Informal discussion has started with ONF, 3GPP SA5, MEF</a:t>
                      </a:r>
                      <a:endParaRPr lang="en-US" sz="1000" b="0" i="0" u="none" strike="noStrike">
                        <a:solidFill>
                          <a:srgbClr val="000000"/>
                        </a:solidFill>
                        <a:effectLst/>
                        <a:latin typeface="Calibri" panose="020F0502020204030204" pitchFamily="34" charset="0"/>
                      </a:endParaRPr>
                    </a:p>
                  </a:txBody>
                  <a:tcPr marL="7333" marR="7333" marT="7333" marB="0"/>
                </a:tc>
                <a:tc>
                  <a:txBody>
                    <a:bodyPr/>
                    <a:lstStyle/>
                    <a:p>
                      <a:pPr algn="l" fontAlgn="t"/>
                      <a:r>
                        <a:rPr lang="en-US" sz="1000" u="none" strike="noStrike">
                          <a:effectLst/>
                        </a:rPr>
                        <a:t>Yes</a:t>
                      </a:r>
                      <a:endParaRPr lang="en-US" sz="1000" b="0" i="0" u="none" strike="noStrike">
                        <a:solidFill>
                          <a:srgbClr val="000000"/>
                        </a:solidFill>
                        <a:effectLst/>
                        <a:latin typeface="Calibri" panose="020F0502020204030204" pitchFamily="34" charset="0"/>
                      </a:endParaRPr>
                    </a:p>
                  </a:txBody>
                  <a:tcPr marL="7333" marR="7333" marT="7333" marB="0"/>
                </a:tc>
                <a:tc>
                  <a:txBody>
                    <a:bodyPr/>
                    <a:lstStyle/>
                    <a:p>
                      <a:pPr algn="l" fontAlgn="t"/>
                      <a:r>
                        <a:rPr lang="en-US" sz="1000" u="none" strike="noStrike">
                          <a:effectLst/>
                        </a:rPr>
                        <a:t>N/A</a:t>
                      </a:r>
                      <a:endParaRPr lang="en-US" sz="1000" b="0" i="0" u="none" strike="noStrike">
                        <a:solidFill>
                          <a:srgbClr val="000000"/>
                        </a:solidFill>
                        <a:effectLst/>
                        <a:latin typeface="Calibri" panose="020F0502020204030204" pitchFamily="34" charset="0"/>
                      </a:endParaRPr>
                    </a:p>
                  </a:txBody>
                  <a:tcPr marL="7333" marR="7333" marT="7333" marB="0"/>
                </a:tc>
              </a:tr>
              <a:tr h="1034980">
                <a:tc>
                  <a:txBody>
                    <a:bodyPr/>
                    <a:lstStyle/>
                    <a:p>
                      <a:pPr algn="l" fontAlgn="t"/>
                      <a:r>
                        <a:rPr lang="en-US" sz="1000" u="none" strike="noStrike">
                          <a:effectLst/>
                        </a:rPr>
                        <a:t>ETSI NFV</a:t>
                      </a:r>
                      <a:endParaRPr lang="en-US" sz="1000" b="0" i="0" u="none" strike="noStrike">
                        <a:solidFill>
                          <a:srgbClr val="000000"/>
                        </a:solidFill>
                        <a:effectLst/>
                        <a:latin typeface="Calibri" panose="020F0502020204030204" pitchFamily="34" charset="0"/>
                      </a:endParaRPr>
                    </a:p>
                  </a:txBody>
                  <a:tcPr marL="7333" marR="7333" marT="7333" marB="0"/>
                </a:tc>
                <a:tc>
                  <a:txBody>
                    <a:bodyPr/>
                    <a:lstStyle/>
                    <a:p>
                      <a:pPr algn="ctr" fontAlgn="t"/>
                      <a:r>
                        <a:rPr lang="en-US" sz="1000" u="none" strike="noStrike">
                          <a:effectLst/>
                        </a:rPr>
                        <a:t>19</a:t>
                      </a:r>
                      <a:endParaRPr lang="en-US" sz="1000" b="1" i="0" u="none" strike="noStrike">
                        <a:solidFill>
                          <a:srgbClr val="000000"/>
                        </a:solidFill>
                        <a:effectLst/>
                        <a:latin typeface="Calibri" panose="020F0502020204030204" pitchFamily="34" charset="0"/>
                      </a:endParaRPr>
                    </a:p>
                  </a:txBody>
                  <a:tcPr marL="7333" marR="7333" marT="7333" marB="0"/>
                </a:tc>
                <a:tc>
                  <a:txBody>
                    <a:bodyPr/>
                    <a:lstStyle/>
                    <a:p>
                      <a:pPr algn="l" fontAlgn="t"/>
                      <a:r>
                        <a:rPr lang="en-US" sz="1000" u="none" strike="noStrike">
                          <a:effectLst/>
                        </a:rPr>
                        <a:t>Lack of terminology alignment:</a:t>
                      </a:r>
                      <a:endParaRPr lang="en-US" sz="1000" b="0" i="0" u="none" strike="noStrike">
                        <a:solidFill>
                          <a:srgbClr val="000000"/>
                        </a:solidFill>
                        <a:effectLst/>
                        <a:latin typeface="Calibri" panose="020F0502020204030204" pitchFamily="34" charset="0"/>
                      </a:endParaRPr>
                    </a:p>
                  </a:txBody>
                  <a:tcPr marL="7333" marR="7333" marT="7333" marB="0"/>
                </a:tc>
                <a:tc>
                  <a:txBody>
                    <a:bodyPr/>
                    <a:lstStyle/>
                    <a:p>
                      <a:pPr algn="l" fontAlgn="t"/>
                      <a:r>
                        <a:rPr lang="en-US" sz="1000" u="none" strike="noStrike">
                          <a:effectLst/>
                        </a:rPr>
                        <a:t>Proposal: alignment on the used terminology.</a:t>
                      </a:r>
                      <a:endParaRPr lang="en-US" sz="1000" b="0" i="0" u="none" strike="noStrike">
                        <a:solidFill>
                          <a:srgbClr val="000000"/>
                        </a:solidFill>
                        <a:effectLst/>
                        <a:latin typeface="Calibri" panose="020F0502020204030204" pitchFamily="34" charset="0"/>
                      </a:endParaRPr>
                    </a:p>
                  </a:txBody>
                  <a:tcPr marL="7333" marR="7333" marT="7333" marB="0"/>
                </a:tc>
                <a:tc>
                  <a:txBody>
                    <a:bodyPr/>
                    <a:lstStyle/>
                    <a:p>
                      <a:pPr algn="l" fontAlgn="t"/>
                      <a:r>
                        <a:rPr lang="en-US" sz="1000" u="none" strike="noStrike">
                          <a:effectLst/>
                        </a:rPr>
                        <a:t>IFA015</a:t>
                      </a:r>
                      <a:endParaRPr lang="en-US" sz="1000" b="0" i="0" u="none" strike="noStrike">
                        <a:solidFill>
                          <a:srgbClr val="000000"/>
                        </a:solidFill>
                        <a:effectLst/>
                        <a:latin typeface="Calibri" panose="020F0502020204030204" pitchFamily="34" charset="0"/>
                      </a:endParaRPr>
                    </a:p>
                  </a:txBody>
                  <a:tcPr marL="7333" marR="7333" marT="7333" marB="0"/>
                </a:tc>
                <a:tc>
                  <a:txBody>
                    <a:bodyPr/>
                    <a:lstStyle/>
                    <a:p>
                      <a:pPr algn="l" fontAlgn="t"/>
                      <a:r>
                        <a:rPr lang="en-US" sz="1000" u="none" strike="noStrike">
                          <a:effectLst/>
                        </a:rPr>
                        <a:t>- may be relevance to WI NFV003</a:t>
                      </a:r>
                      <a:br>
                        <a:rPr lang="en-US" sz="1000" u="none" strike="noStrike">
                          <a:effectLst/>
                        </a:rPr>
                      </a:br>
                      <a:r>
                        <a:rPr lang="en-US" sz="1000" u="none" strike="noStrike">
                          <a:effectLst/>
                        </a:rPr>
                        <a:t>- related to issue ID#18.</a:t>
                      </a:r>
                      <a:br>
                        <a:rPr lang="en-US" sz="1000" u="none" strike="noStrike">
                          <a:effectLst/>
                        </a:rPr>
                      </a:br>
                      <a:r>
                        <a:rPr lang="en-US" sz="1000" u="none" strike="noStrike">
                          <a:effectLst/>
                        </a:rPr>
                        <a:t>- ISG need to decide the formallity of terminlaogy aligment between different SDOs, SDO to SDO and /or SDO to many SDOs.</a:t>
                      </a:r>
                      <a:br>
                        <a:rPr lang="en-US" sz="1000" u="none" strike="noStrike">
                          <a:effectLst/>
                        </a:rPr>
                      </a:br>
                      <a:r>
                        <a:rPr lang="en-US" sz="1000" u="none" strike="noStrike">
                          <a:effectLst/>
                        </a:rPr>
                        <a:t>- NFV ISG can share our terminology</a:t>
                      </a:r>
                      <a:endParaRPr lang="en-US" sz="1000" b="0" i="0" u="none" strike="noStrike">
                        <a:solidFill>
                          <a:srgbClr val="000000"/>
                        </a:solidFill>
                        <a:effectLst/>
                        <a:latin typeface="Calibri" panose="020F0502020204030204" pitchFamily="34" charset="0"/>
                      </a:endParaRPr>
                    </a:p>
                  </a:txBody>
                  <a:tcPr marL="7333" marR="7333" marT="7333" marB="0"/>
                </a:tc>
                <a:tc>
                  <a:txBody>
                    <a:bodyPr/>
                    <a:lstStyle/>
                    <a:p>
                      <a:pPr algn="l" fontAlgn="t"/>
                      <a:r>
                        <a:rPr lang="en-US" sz="1000" u="none" strike="noStrike">
                          <a:effectLst/>
                        </a:rPr>
                        <a:t>Yes</a:t>
                      </a:r>
                      <a:endParaRPr lang="en-US" sz="1000" b="0" i="0" u="none" strike="noStrike">
                        <a:solidFill>
                          <a:srgbClr val="000000"/>
                        </a:solidFill>
                        <a:effectLst/>
                        <a:latin typeface="Calibri" panose="020F0502020204030204" pitchFamily="34" charset="0"/>
                      </a:endParaRPr>
                    </a:p>
                  </a:txBody>
                  <a:tcPr marL="7333" marR="7333" marT="7333" marB="0"/>
                </a:tc>
                <a:tc>
                  <a:txBody>
                    <a:bodyPr/>
                    <a:lstStyle/>
                    <a:p>
                      <a:pPr algn="l" fontAlgn="t"/>
                      <a:r>
                        <a:rPr lang="en-US" sz="1000" u="none" strike="noStrike">
                          <a:effectLst/>
                        </a:rPr>
                        <a:t>N/A</a:t>
                      </a:r>
                      <a:endParaRPr lang="en-US" sz="1000" b="0" i="0" u="none" strike="noStrike">
                        <a:solidFill>
                          <a:srgbClr val="000000"/>
                        </a:solidFill>
                        <a:effectLst/>
                        <a:latin typeface="Calibri" panose="020F0502020204030204" pitchFamily="34" charset="0"/>
                      </a:endParaRPr>
                    </a:p>
                  </a:txBody>
                  <a:tcPr marL="7333" marR="7333" marT="7333" marB="0"/>
                </a:tc>
              </a:tr>
              <a:tr h="1356527">
                <a:tc>
                  <a:txBody>
                    <a:bodyPr/>
                    <a:lstStyle/>
                    <a:p>
                      <a:pPr algn="l" fontAlgn="t"/>
                      <a:r>
                        <a:rPr lang="en-US" sz="1000" u="none" strike="noStrike">
                          <a:effectLst/>
                        </a:rPr>
                        <a:t>ETSI NFV</a:t>
                      </a:r>
                      <a:endParaRPr lang="en-US" sz="1000" b="0" i="0" u="none" strike="noStrike">
                        <a:solidFill>
                          <a:srgbClr val="000000"/>
                        </a:solidFill>
                        <a:effectLst/>
                        <a:latin typeface="Calibri" panose="020F0502020204030204" pitchFamily="34" charset="0"/>
                      </a:endParaRPr>
                    </a:p>
                  </a:txBody>
                  <a:tcPr marL="7333" marR="7333" marT="7333" marB="0"/>
                </a:tc>
                <a:tc>
                  <a:txBody>
                    <a:bodyPr/>
                    <a:lstStyle/>
                    <a:p>
                      <a:pPr algn="ctr" fontAlgn="t"/>
                      <a:r>
                        <a:rPr lang="en-US" sz="1000" u="none" strike="noStrike">
                          <a:effectLst/>
                        </a:rPr>
                        <a:t>20</a:t>
                      </a:r>
                      <a:endParaRPr lang="en-US" sz="1000" b="1" i="0" u="none" strike="noStrike">
                        <a:solidFill>
                          <a:srgbClr val="000000"/>
                        </a:solidFill>
                        <a:effectLst/>
                        <a:latin typeface="Calibri" panose="020F0502020204030204" pitchFamily="34" charset="0"/>
                      </a:endParaRPr>
                    </a:p>
                  </a:txBody>
                  <a:tcPr marL="7333" marR="7333" marT="7333" marB="0"/>
                </a:tc>
                <a:tc>
                  <a:txBody>
                    <a:bodyPr/>
                    <a:lstStyle/>
                    <a:p>
                      <a:pPr algn="l" fontAlgn="t"/>
                      <a:r>
                        <a:rPr lang="en-US" sz="1000" u="none" strike="noStrike">
                          <a:effectLst/>
                        </a:rPr>
                        <a:t>Lack of translation from IM to DM </a:t>
                      </a:r>
                      <a:endParaRPr lang="en-US" sz="1000" b="0" i="0" u="none" strike="noStrike">
                        <a:solidFill>
                          <a:srgbClr val="000000"/>
                        </a:solidFill>
                        <a:effectLst/>
                        <a:latin typeface="Calibri" panose="020F0502020204030204" pitchFamily="34" charset="0"/>
                      </a:endParaRPr>
                    </a:p>
                  </a:txBody>
                  <a:tcPr marL="7333" marR="7333" marT="7333" marB="0"/>
                </a:tc>
                <a:tc>
                  <a:txBody>
                    <a:bodyPr/>
                    <a:lstStyle/>
                    <a:p>
                      <a:pPr algn="l" fontAlgn="t"/>
                      <a:r>
                        <a:rPr lang="en-US" sz="1000" u="none" strike="noStrike">
                          <a:effectLst/>
                        </a:rPr>
                        <a:t>Proposal: automation via tooling, strive to use the same/similar methodology.</a:t>
                      </a:r>
                      <a:endParaRPr lang="en-US" sz="1000" b="0" i="0" u="none" strike="noStrike">
                        <a:solidFill>
                          <a:srgbClr val="000000"/>
                        </a:solidFill>
                        <a:effectLst/>
                        <a:latin typeface="Calibri" panose="020F0502020204030204" pitchFamily="34" charset="0"/>
                      </a:endParaRPr>
                    </a:p>
                  </a:txBody>
                  <a:tcPr marL="7333" marR="7333" marT="7333" marB="0"/>
                </a:tc>
                <a:tc>
                  <a:txBody>
                    <a:bodyPr/>
                    <a:lstStyle/>
                    <a:p>
                      <a:pPr algn="l" fontAlgn="t"/>
                      <a:r>
                        <a:rPr lang="en-US" sz="1000" u="none" strike="noStrike">
                          <a:effectLst/>
                        </a:rPr>
                        <a:t>NONE</a:t>
                      </a:r>
                      <a:endParaRPr lang="en-US" sz="1000" b="0" i="0" u="none" strike="noStrike">
                        <a:solidFill>
                          <a:srgbClr val="000000"/>
                        </a:solidFill>
                        <a:effectLst/>
                        <a:latin typeface="Calibri" panose="020F0502020204030204" pitchFamily="34" charset="0"/>
                      </a:endParaRPr>
                    </a:p>
                  </a:txBody>
                  <a:tcPr marL="7333" marR="7333" marT="7333" marB="0"/>
                </a:tc>
                <a:tc>
                  <a:txBody>
                    <a:bodyPr/>
                    <a:lstStyle/>
                    <a:p>
                      <a:pPr algn="l" fontAlgn="t"/>
                      <a:r>
                        <a:rPr lang="en-US" sz="1000" u="none" strike="noStrike" dirty="0">
                          <a:effectLst/>
                        </a:rPr>
                        <a:t>- It is related to stage 3 type of work item. It should be decide within each of </a:t>
                      </a:r>
                      <a:r>
                        <a:rPr lang="en-US" sz="1000" u="none" strike="noStrike" dirty="0" err="1">
                          <a:effectLst/>
                        </a:rPr>
                        <a:t>starge</a:t>
                      </a:r>
                      <a:r>
                        <a:rPr lang="en-US" sz="1000" u="none" strike="noStrike" dirty="0">
                          <a:effectLst/>
                        </a:rPr>
                        <a:t> 3 WI, based on WI scope.</a:t>
                      </a:r>
                      <a:br>
                        <a:rPr lang="en-US" sz="1000" u="none" strike="noStrike" dirty="0">
                          <a:effectLst/>
                        </a:rPr>
                      </a:br>
                      <a:r>
                        <a:rPr lang="en-US" sz="1000" u="none" strike="noStrike" dirty="0">
                          <a:effectLst/>
                        </a:rPr>
                        <a:t>- ETSI NFV model would need to augment with needed model details to be able to use automated tools to generate DM from the IM.</a:t>
                      </a:r>
                      <a:br>
                        <a:rPr lang="en-US" sz="1000" u="none" strike="noStrike" dirty="0">
                          <a:effectLst/>
                        </a:rPr>
                      </a:br>
                      <a:r>
                        <a:rPr lang="en-US" sz="1000" u="none" strike="noStrike" dirty="0">
                          <a:effectLst/>
                        </a:rPr>
                        <a:t>- Requiring NFV ISG discussion and decision to whether or not ISG would be interest in expanding IM to support automation tool. A new work item is required.</a:t>
                      </a:r>
                      <a:br>
                        <a:rPr lang="en-US" sz="1000" u="none" strike="noStrike" dirty="0">
                          <a:effectLst/>
                        </a:rPr>
                      </a:br>
                      <a:r>
                        <a:rPr lang="en-US" sz="1000" u="none" strike="noStrike" dirty="0">
                          <a:effectLst/>
                        </a:rPr>
                        <a:t/>
                      </a:r>
                      <a:br>
                        <a:rPr lang="en-US" sz="1000" u="none" strike="noStrike" dirty="0">
                          <a:effectLst/>
                        </a:rPr>
                      </a:br>
                      <a:endParaRPr lang="en-US" sz="1000" b="0" i="0" u="none" strike="noStrike" dirty="0">
                        <a:solidFill>
                          <a:srgbClr val="000000"/>
                        </a:solidFill>
                        <a:effectLst/>
                        <a:latin typeface="Calibri" panose="020F0502020204030204" pitchFamily="34" charset="0"/>
                      </a:endParaRPr>
                    </a:p>
                  </a:txBody>
                  <a:tcPr marL="7333" marR="7333" marT="7333" marB="0"/>
                </a:tc>
                <a:tc>
                  <a:txBody>
                    <a:bodyPr/>
                    <a:lstStyle/>
                    <a:p>
                      <a:pPr algn="l" fontAlgn="t"/>
                      <a:r>
                        <a:rPr lang="en-US" sz="1000" u="none" strike="noStrike">
                          <a:effectLst/>
                        </a:rPr>
                        <a:t>TBD</a:t>
                      </a:r>
                      <a:endParaRPr lang="en-US" sz="1000" b="0" i="0" u="none" strike="noStrike">
                        <a:solidFill>
                          <a:srgbClr val="000000"/>
                        </a:solidFill>
                        <a:effectLst/>
                        <a:latin typeface="Calibri" panose="020F0502020204030204" pitchFamily="34" charset="0"/>
                      </a:endParaRPr>
                    </a:p>
                  </a:txBody>
                  <a:tcPr marL="7333" marR="7333" marT="7333" marB="0"/>
                </a:tc>
                <a:tc>
                  <a:txBody>
                    <a:bodyPr/>
                    <a:lstStyle/>
                    <a:p>
                      <a:pPr algn="l" fontAlgn="t"/>
                      <a:r>
                        <a:rPr lang="en-US" sz="1000" u="none" strike="noStrike">
                          <a:effectLst/>
                        </a:rPr>
                        <a:t>N/A</a:t>
                      </a:r>
                      <a:endParaRPr lang="en-US" sz="1000" b="0" i="0" u="none" strike="noStrike">
                        <a:solidFill>
                          <a:srgbClr val="000000"/>
                        </a:solidFill>
                        <a:effectLst/>
                        <a:latin typeface="Calibri" panose="020F0502020204030204" pitchFamily="34" charset="0"/>
                      </a:endParaRPr>
                    </a:p>
                  </a:txBody>
                  <a:tcPr marL="7333" marR="7333" marT="7333" marB="0"/>
                </a:tc>
              </a:tr>
              <a:tr h="542646">
                <a:tc>
                  <a:txBody>
                    <a:bodyPr/>
                    <a:lstStyle/>
                    <a:p>
                      <a:pPr algn="l" fontAlgn="t"/>
                      <a:r>
                        <a:rPr lang="en-US" sz="1000" u="none" strike="noStrike" dirty="0">
                          <a:effectLst/>
                        </a:rPr>
                        <a:t>ETSI NFV</a:t>
                      </a:r>
                      <a:endParaRPr lang="en-US" sz="1000" b="0" i="0" u="none" strike="noStrike" dirty="0">
                        <a:solidFill>
                          <a:srgbClr val="000000"/>
                        </a:solidFill>
                        <a:effectLst/>
                        <a:latin typeface="Calibri" panose="020F0502020204030204" pitchFamily="34" charset="0"/>
                      </a:endParaRPr>
                    </a:p>
                  </a:txBody>
                  <a:tcPr marL="7333" marR="7333" marT="7333" marB="0"/>
                </a:tc>
                <a:tc>
                  <a:txBody>
                    <a:bodyPr/>
                    <a:lstStyle/>
                    <a:p>
                      <a:pPr algn="ctr" fontAlgn="t"/>
                      <a:r>
                        <a:rPr lang="en-US" sz="1000" u="none" strike="noStrike" dirty="0">
                          <a:effectLst/>
                        </a:rPr>
                        <a:t>21</a:t>
                      </a:r>
                      <a:endParaRPr lang="en-US" sz="1000" b="1" i="0" u="none" strike="noStrike" dirty="0">
                        <a:solidFill>
                          <a:srgbClr val="000000"/>
                        </a:solidFill>
                        <a:effectLst/>
                        <a:latin typeface="Calibri" panose="020F0502020204030204" pitchFamily="34" charset="0"/>
                      </a:endParaRPr>
                    </a:p>
                  </a:txBody>
                  <a:tcPr marL="7333" marR="7333" marT="7333" marB="0"/>
                </a:tc>
                <a:tc>
                  <a:txBody>
                    <a:bodyPr/>
                    <a:lstStyle/>
                    <a:p>
                      <a:pPr algn="l" fontAlgn="t"/>
                      <a:r>
                        <a:rPr lang="en-US" sz="1000" u="none" strike="noStrike" dirty="0">
                          <a:effectLst/>
                        </a:rPr>
                        <a:t>Scope of commonalities that is possible:</a:t>
                      </a:r>
                      <a:endParaRPr lang="en-US" sz="1000" b="0" i="0" u="none" strike="noStrike" dirty="0">
                        <a:solidFill>
                          <a:srgbClr val="000000"/>
                        </a:solidFill>
                        <a:effectLst/>
                        <a:latin typeface="Calibri" panose="020F0502020204030204" pitchFamily="34" charset="0"/>
                      </a:endParaRPr>
                    </a:p>
                  </a:txBody>
                  <a:tcPr marL="7333" marR="7333" marT="7333" marB="0"/>
                </a:tc>
                <a:tc>
                  <a:txBody>
                    <a:bodyPr/>
                    <a:lstStyle/>
                    <a:p>
                      <a:pPr algn="l" fontAlgn="t"/>
                      <a:r>
                        <a:rPr lang="en-US" sz="1000" u="none" strike="noStrike" dirty="0">
                          <a:effectLst/>
                        </a:rPr>
                        <a:t>Proposal: assess interest and use case applicability.</a:t>
                      </a:r>
                      <a:endParaRPr lang="en-US" sz="1000" b="0" i="0" u="none" strike="noStrike" dirty="0">
                        <a:solidFill>
                          <a:srgbClr val="000000"/>
                        </a:solidFill>
                        <a:effectLst/>
                        <a:latin typeface="Calibri" panose="020F0502020204030204" pitchFamily="34" charset="0"/>
                      </a:endParaRPr>
                    </a:p>
                  </a:txBody>
                  <a:tcPr marL="7333" marR="7333" marT="7333" marB="0"/>
                </a:tc>
                <a:tc>
                  <a:txBody>
                    <a:bodyPr/>
                    <a:lstStyle/>
                    <a:p>
                      <a:pPr algn="l" fontAlgn="t"/>
                      <a:r>
                        <a:rPr lang="en-US" sz="1000" u="none" strike="noStrike" dirty="0">
                          <a:effectLst/>
                        </a:rPr>
                        <a:t>NONE</a:t>
                      </a:r>
                      <a:endParaRPr lang="en-US" sz="1000" b="0" i="0" u="none" strike="noStrike" dirty="0">
                        <a:solidFill>
                          <a:srgbClr val="000000"/>
                        </a:solidFill>
                        <a:effectLst/>
                        <a:latin typeface="Calibri" panose="020F0502020204030204" pitchFamily="34" charset="0"/>
                      </a:endParaRPr>
                    </a:p>
                  </a:txBody>
                  <a:tcPr marL="7333" marR="7333" marT="7333" marB="0"/>
                </a:tc>
                <a:tc>
                  <a:txBody>
                    <a:bodyPr/>
                    <a:lstStyle/>
                    <a:p>
                      <a:pPr algn="l" fontAlgn="t"/>
                      <a:r>
                        <a:rPr lang="en-US" sz="1000" u="none" strike="noStrike" dirty="0">
                          <a:effectLst/>
                        </a:rPr>
                        <a:t>Require contribution to use case and justification which illustrates the level at which  commonalities may be is important.</a:t>
                      </a:r>
                      <a:br>
                        <a:rPr lang="en-US" sz="1000" u="none" strike="noStrike" dirty="0">
                          <a:effectLst/>
                        </a:rPr>
                      </a:br>
                      <a:endParaRPr lang="en-US" sz="1000" b="0" i="0" u="none" strike="noStrike" dirty="0">
                        <a:solidFill>
                          <a:srgbClr val="000000"/>
                        </a:solidFill>
                        <a:effectLst/>
                        <a:latin typeface="Calibri" panose="020F0502020204030204" pitchFamily="34" charset="0"/>
                      </a:endParaRPr>
                    </a:p>
                  </a:txBody>
                  <a:tcPr marL="7333" marR="7333" marT="7333" marB="0"/>
                </a:tc>
                <a:tc>
                  <a:txBody>
                    <a:bodyPr/>
                    <a:lstStyle/>
                    <a:p>
                      <a:pPr algn="l" fontAlgn="t"/>
                      <a:r>
                        <a:rPr lang="en-US" sz="1000" u="none" strike="noStrike" dirty="0">
                          <a:effectLst/>
                        </a:rPr>
                        <a:t>TBD</a:t>
                      </a:r>
                      <a:endParaRPr lang="en-US" sz="1000" b="0" i="0" u="none" strike="noStrike" dirty="0">
                        <a:solidFill>
                          <a:srgbClr val="000000"/>
                        </a:solidFill>
                        <a:effectLst/>
                        <a:latin typeface="Calibri" panose="020F0502020204030204" pitchFamily="34" charset="0"/>
                      </a:endParaRPr>
                    </a:p>
                  </a:txBody>
                  <a:tcPr marL="7333" marR="7333" marT="7333" marB="0"/>
                </a:tc>
                <a:tc>
                  <a:txBody>
                    <a:bodyPr/>
                    <a:lstStyle/>
                    <a:p>
                      <a:pPr algn="l" fontAlgn="t"/>
                      <a:r>
                        <a:rPr lang="en-US" sz="1000" u="none" strike="noStrike" dirty="0">
                          <a:effectLst/>
                        </a:rPr>
                        <a:t>N/A</a:t>
                      </a:r>
                      <a:endParaRPr lang="en-US" sz="1000" b="0" i="0" u="none" strike="noStrike" dirty="0">
                        <a:solidFill>
                          <a:srgbClr val="000000"/>
                        </a:solidFill>
                        <a:effectLst/>
                        <a:latin typeface="Calibri" panose="020F0502020204030204" pitchFamily="34" charset="0"/>
                      </a:endParaRPr>
                    </a:p>
                  </a:txBody>
                  <a:tcPr marL="7333" marR="7333" marT="7333" marB="0"/>
                </a:tc>
              </a:tr>
            </a:tbl>
          </a:graphicData>
        </a:graphic>
      </p:graphicFrame>
    </p:spTree>
    <p:extLst>
      <p:ext uri="{BB962C8B-B14F-4D97-AF65-F5344CB8AC3E}">
        <p14:creationId xmlns:p14="http://schemas.microsoft.com/office/powerpoint/2010/main" val="1998137468"/>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קלאסי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TSI Presentation Template 2014.ppt [Read-Only] [Compatibility Mode]" id="{AFE42CB8-55C5-4F80-B2E0-2723371E9FC9}" vid="{6B371DB4-0E50-4853-B1AC-155CECE3729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E3D489CAF822954D87F780418DF6222B" ma:contentTypeVersion="4" ma:contentTypeDescription="Create a new document." ma:contentTypeScope="" ma:versionID="e56d61863568d76d6f697d77402c9f33">
  <xsd:schema xmlns:xsd="http://www.w3.org/2001/XMLSchema" xmlns:xs="http://www.w3.org/2001/XMLSchema" xmlns:p="http://schemas.microsoft.com/office/2006/metadata/properties" xmlns:ns2="632ceaab-ed11-4204-8854-8e5d31a5ea2b" targetNamespace="http://schemas.microsoft.com/office/2006/metadata/properties" ma:root="true" ma:fieldsID="bbfe029563dc976957986f1ee3f9b6cf" ns2:_="">
    <xsd:import namespace="632ceaab-ed11-4204-8854-8e5d31a5ea2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2ceaab-ed11-4204-8854-8e5d31a5ea2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632ceaab-ed11-4204-8854-8e5d31a5ea2b">ETSIG-78-4347</_dlc_DocId>
    <_dlc_DocIdUrl xmlns="632ceaab-ed11-4204-8854-8e5d31a5ea2b">
      <Url>http://sps-groups.etsihq.org/NFV/_layouts/15/DocIdRedir.aspx?ID=ETSIG-78-4347</Url>
      <Description>ETSIG-78-4347</Description>
    </_dlc_DocIdUrl>
  </documentManagement>
</p:properties>
</file>

<file path=customXml/itemProps1.xml><?xml version="1.0" encoding="utf-8"?>
<ds:datastoreItem xmlns:ds="http://schemas.openxmlformats.org/officeDocument/2006/customXml" ds:itemID="{E169F1C6-0D5A-44AE-9510-31A136630E16}">
  <ds:schemaRefs>
    <ds:schemaRef ds:uri="http://schemas.microsoft.com/sharepoint/v3/contenttype/forms"/>
  </ds:schemaRefs>
</ds:datastoreItem>
</file>

<file path=customXml/itemProps2.xml><?xml version="1.0" encoding="utf-8"?>
<ds:datastoreItem xmlns:ds="http://schemas.openxmlformats.org/officeDocument/2006/customXml" ds:itemID="{FD62F27C-12E0-42D2-A79F-E69BA1341F36}">
  <ds:schemaRefs>
    <ds:schemaRef ds:uri="http://schemas.microsoft.com/sharepoint/events"/>
  </ds:schemaRefs>
</ds:datastoreItem>
</file>

<file path=customXml/itemProps3.xml><?xml version="1.0" encoding="utf-8"?>
<ds:datastoreItem xmlns:ds="http://schemas.openxmlformats.org/officeDocument/2006/customXml" ds:itemID="{F7222A6A-03CA-4B7D-AFF0-70E92E7A2D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2ceaab-ed11-4204-8854-8e5d31a5ea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7C67D4FC-72D4-4485-BB7D-45E43F24D9AD}">
  <ds:schemaRefs>
    <ds:schemaRef ds:uri="http://purl.org/dc/elements/1.1/"/>
    <ds:schemaRef ds:uri="http://schemas.microsoft.com/office/2006/documentManagement/types"/>
    <ds:schemaRef ds:uri="http://schemas.microsoft.com/office/2006/metadata/properties"/>
    <ds:schemaRef ds:uri="http://schemas.microsoft.com/office/infopath/2007/PartnerControls"/>
    <ds:schemaRef ds:uri="http://www.w3.org/XML/1998/namespace"/>
    <ds:schemaRef ds:uri="632ceaab-ed11-4204-8854-8e5d31a5ea2b"/>
    <ds:schemaRef ds:uri="http://schemas.openxmlformats.org/package/2006/metadata/core-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blank</Template>
  <TotalTime>1160</TotalTime>
  <Words>750</Words>
  <Application>Microsoft Office PowerPoint</Application>
  <PresentationFormat>On-screen Show (4:3)</PresentationFormat>
  <Paragraphs>95</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ETSI NFV ISG Plenary decisions</vt:lpstr>
      <vt:lpstr>Status</vt:lpstr>
      <vt:lpstr>Liaison Statement</vt:lpstr>
      <vt:lpstr>Backup</vt:lpstr>
      <vt:lpstr>ETSI issue topics Issue (IDs: 18, 19, 20, 21)</vt:lpstr>
    </vt:vector>
  </TitlesOfParts>
  <Company>ETSI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Laurent VRECK</dc:creator>
  <dc:description>© ETSI 2009. All rights reserved</dc:description>
  <cp:lastModifiedBy>Michael Brenner</cp:lastModifiedBy>
  <cp:revision>98</cp:revision>
  <dcterms:created xsi:type="dcterms:W3CDTF">2014-02-14T16:37:37Z</dcterms:created>
  <dcterms:modified xsi:type="dcterms:W3CDTF">2016-03-28T15:46:54Z</dcterms:modified>
  <cp:contentStatus>February 2009</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0x010100E3D489CAF822954D87F780418DF6222B</vt:lpwstr>
  </property>
  <property fmtid="{D5CDD505-2E9C-101B-9397-08002B2CF9AE}" pid="3" name="_dlc_DocIdItemGuid">
    <vt:lpwstr>040ad965-f7f6-4041-8002-d3b7d3ef2c2d</vt:lpwstr>
  </property>
</Properties>
</file>