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 id="2147483698" r:id="rId2"/>
  </p:sldMasterIdLst>
  <p:notesMasterIdLst>
    <p:notesMasterId r:id="rId11"/>
  </p:notesMasterIdLst>
  <p:handoutMasterIdLst>
    <p:handoutMasterId r:id="rId12"/>
  </p:handoutMasterIdLst>
  <p:sldIdLst>
    <p:sldId id="256" r:id="rId3"/>
    <p:sldId id="355" r:id="rId4"/>
    <p:sldId id="352" r:id="rId5"/>
    <p:sldId id="356" r:id="rId6"/>
    <p:sldId id="357" r:id="rId7"/>
    <p:sldId id="358" r:id="rId8"/>
    <p:sldId id="351" r:id="rId9"/>
    <p:sldId id="353" r:id="rId10"/>
  </p:sldIdLst>
  <p:sldSz cx="11887200" cy="6858000"/>
  <p:notesSz cx="7102475" cy="93694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720">
          <p15:clr>
            <a:srgbClr val="A4A3A4"/>
          </p15:clr>
        </p15:guide>
        <p15:guide id="2" orient="horz" pos="192">
          <p15:clr>
            <a:srgbClr val="A4A3A4"/>
          </p15:clr>
        </p15:guide>
        <p15:guide id="3" orient="horz" pos="3888">
          <p15:clr>
            <a:srgbClr val="A4A3A4"/>
          </p15:clr>
        </p15:guide>
        <p15:guide id="4" pos="3744">
          <p15:clr>
            <a:srgbClr val="A4A3A4"/>
          </p15:clr>
        </p15:guide>
        <p15:guide id="5" pos="374">
          <p15:clr>
            <a:srgbClr val="A4A3A4"/>
          </p15:clr>
        </p15:guide>
        <p15:guide id="6" pos="7114">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iena" initials="C" lastIdx="2" clrIdx="0"/>
  <p:cmAuthor id="1" name="KL v1.1" initials="KL" lastIdx="1" clrIdx="1"/>
  <p:cmAuthor id="2" name="KL v1.02" initials="KL" lastIdx="5" clrIdx="2"/>
  <p:cmAuthor id="3" name="ndavis" initials="C"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5757"/>
    <a:srgbClr val="FFFFFF"/>
    <a:srgbClr val="8E0000"/>
    <a:srgbClr val="D53F3B"/>
    <a:srgbClr val="DA5552"/>
    <a:srgbClr val="4FC440"/>
    <a:srgbClr val="EDAF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56" autoAdjust="0"/>
    <p:restoredTop sz="97033" autoAdjust="0"/>
  </p:normalViewPr>
  <p:slideViewPr>
    <p:cSldViewPr snapToObjects="1">
      <p:cViewPr>
        <p:scale>
          <a:sx n="110" d="100"/>
          <a:sy n="110" d="100"/>
        </p:scale>
        <p:origin x="-18" y="-138"/>
      </p:cViewPr>
      <p:guideLst>
        <p:guide orient="horz" pos="720"/>
        <p:guide orient="horz" pos="192"/>
        <p:guide orient="horz" pos="3888"/>
        <p:guide pos="3744"/>
        <p:guide pos="374"/>
        <p:guide pos="7114"/>
      </p:guideLst>
    </p:cSldViewPr>
  </p:slideViewPr>
  <p:notesTextViewPr>
    <p:cViewPr>
      <p:scale>
        <a:sx n="100" d="100"/>
        <a:sy n="100" d="100"/>
      </p:scale>
      <p:origin x="0" y="0"/>
    </p:cViewPr>
  </p:notesTextViewPr>
  <p:notesViewPr>
    <p:cSldViewPr snapToObjects="1">
      <p:cViewPr varScale="1">
        <p:scale>
          <a:sx n="105" d="100"/>
          <a:sy n="105" d="100"/>
        </p:scale>
        <p:origin x="-4288" y="-96"/>
      </p:cViewPr>
      <p:guideLst>
        <p:guide orient="horz" pos="2951"/>
        <p:guide pos="223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471"/>
          </a:xfrm>
          <a:prstGeom prst="rect">
            <a:avLst/>
          </a:prstGeom>
        </p:spPr>
        <p:txBody>
          <a:bodyPr vert="horz" lIns="94119" tIns="47060" rIns="94119" bIns="47060" rtlCol="0"/>
          <a:lstStyle>
            <a:lvl1pPr algn="r">
              <a:defRPr sz="1200"/>
            </a:lvl1pPr>
          </a:lstStyle>
          <a:p>
            <a:fld id="{C80C9753-D86A-7E46-B736-151B08FBBA06}" type="datetime1">
              <a:rPr lang="en-US" smtClean="0"/>
              <a:pPr/>
              <a:t>3/25/2016</a:t>
            </a:fld>
            <a:endParaRPr lang="en-US"/>
          </a:p>
        </p:txBody>
      </p:sp>
      <p:sp>
        <p:nvSpPr>
          <p:cNvPr id="4" name="Footer Placeholder 3"/>
          <p:cNvSpPr>
            <a:spLocks noGrp="1"/>
          </p:cNvSpPr>
          <p:nvPr>
            <p:ph type="ftr" sz="quarter" idx="2"/>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899328"/>
            <a:ext cx="3077739" cy="468471"/>
          </a:xfrm>
          <a:prstGeom prst="rect">
            <a:avLst/>
          </a:prstGeom>
        </p:spPr>
        <p:txBody>
          <a:bodyPr vert="horz" lIns="94119" tIns="47060" rIns="94119" bIns="47060" rtlCol="0" anchor="b"/>
          <a:lstStyle>
            <a:lvl1pPr algn="r">
              <a:defRPr sz="1200"/>
            </a:lvl1pPr>
          </a:lstStyle>
          <a:p>
            <a:fld id="{2FB06AA0-874E-1E43-B7A6-3A32CCFD9C9E}" type="slidenum">
              <a:rPr lang="en-US" smtClean="0"/>
              <a:pPr/>
              <a:t>‹#›</a:t>
            </a:fld>
            <a:endParaRPr lang="en-US"/>
          </a:p>
        </p:txBody>
      </p:sp>
    </p:spTree>
    <p:extLst>
      <p:ext uri="{BB962C8B-B14F-4D97-AF65-F5344CB8AC3E}">
        <p14:creationId xmlns:p14="http://schemas.microsoft.com/office/powerpoint/2010/main" val="12604569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144ED3BF-3CB7-5046-84A2-725EAA880A50}" type="datetime1">
              <a:rPr lang="en-US" smtClean="0"/>
              <a:pPr/>
              <a:t>3/25/2016</a:t>
            </a:fld>
            <a:endParaRPr lang="en-US"/>
          </a:p>
        </p:txBody>
      </p:sp>
      <p:sp>
        <p:nvSpPr>
          <p:cNvPr id="4" name="Slide Image Placeholder 3"/>
          <p:cNvSpPr>
            <a:spLocks noGrp="1" noRot="1" noChangeAspect="1"/>
          </p:cNvSpPr>
          <p:nvPr>
            <p:ph type="sldImg" idx="2"/>
          </p:nvPr>
        </p:nvSpPr>
        <p:spPr>
          <a:xfrm>
            <a:off x="506413" y="703263"/>
            <a:ext cx="6089650"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5F6C6165-BF42-A041-98E4-81607A426640}" type="slidenum">
              <a:rPr lang="en-US" smtClean="0"/>
              <a:pPr/>
              <a:t>‹#›</a:t>
            </a:fld>
            <a:endParaRPr lang="en-US"/>
          </a:p>
        </p:txBody>
      </p:sp>
    </p:spTree>
    <p:extLst>
      <p:ext uri="{BB962C8B-B14F-4D97-AF65-F5344CB8AC3E}">
        <p14:creationId xmlns:p14="http://schemas.microsoft.com/office/powerpoint/2010/main" val="22654577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0" y="2667001"/>
            <a:ext cx="11887200" cy="2277547"/>
          </a:xfrm>
          <a:prstGeom prst="rect">
            <a:avLst/>
          </a:prstGeom>
          <a:solidFill>
            <a:srgbClr val="4FC440"/>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sz="1600" dirty="0"/>
          </a:p>
          <a:p>
            <a:endParaRPr lang="en-US" dirty="0" smtClean="0"/>
          </a:p>
        </p:txBody>
      </p:sp>
      <p:sp>
        <p:nvSpPr>
          <p:cNvPr id="2" name="Title 1"/>
          <p:cNvSpPr>
            <a:spLocks noGrp="1"/>
          </p:cNvSpPr>
          <p:nvPr>
            <p:ph type="title" hasCustomPrompt="1"/>
          </p:nvPr>
        </p:nvSpPr>
        <p:spPr>
          <a:xfrm>
            <a:off x="594360" y="3205956"/>
            <a:ext cx="10698480" cy="598487"/>
          </a:xfrm>
        </p:spPr>
        <p:txBody>
          <a:bodyPr anchor="b">
            <a:normAutofit/>
          </a:bodyPr>
          <a:lstStyle>
            <a:lvl1pPr algn="l">
              <a:defRPr sz="2800" b="1" i="0" cap="none">
                <a:solidFill>
                  <a:schemeClr val="bg1"/>
                </a:solidFill>
                <a:latin typeface="Arial"/>
                <a:cs typeface="Aria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594360" y="3813177"/>
            <a:ext cx="10698480" cy="455612"/>
          </a:xfrm>
        </p:spPr>
        <p:txBody>
          <a:bodyPr anchor="t">
            <a:normAutofit/>
          </a:bodyPr>
          <a:lstStyle>
            <a:lvl1pPr marL="0" indent="0">
              <a:buNone/>
              <a:defRPr sz="16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pic>
        <p:nvPicPr>
          <p:cNvPr id="6" name="Picture 5"/>
          <p:cNvPicPr>
            <a:picLocks noChangeAspect="1"/>
          </p:cNvPicPr>
          <p:nvPr userDrawn="1"/>
        </p:nvPicPr>
        <p:blipFill>
          <a:blip r:embed="rId3"/>
          <a:stretch>
            <a:fillRect/>
          </a:stretch>
        </p:blipFill>
        <p:spPr>
          <a:xfrm>
            <a:off x="10038080" y="304800"/>
            <a:ext cx="1254760" cy="1293368"/>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8" name="TextBox 7"/>
          <p:cNvSpPr txBox="1"/>
          <p:nvPr userDrawn="1"/>
        </p:nvSpPr>
        <p:spPr>
          <a:xfrm>
            <a:off x="0" y="2667001"/>
            <a:ext cx="11887200" cy="2277547"/>
          </a:xfrm>
          <a:prstGeom prst="rect">
            <a:avLst/>
          </a:prstGeom>
          <a:solidFill>
            <a:srgbClr val="4FC440"/>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sz="1600" dirty="0"/>
          </a:p>
          <a:p>
            <a:endParaRPr lang="en-US" dirty="0" smtClean="0"/>
          </a:p>
        </p:txBody>
      </p:sp>
      <p:sp>
        <p:nvSpPr>
          <p:cNvPr id="2" name="Title 1"/>
          <p:cNvSpPr>
            <a:spLocks noGrp="1"/>
          </p:cNvSpPr>
          <p:nvPr>
            <p:ph type="title" hasCustomPrompt="1"/>
          </p:nvPr>
        </p:nvSpPr>
        <p:spPr>
          <a:xfrm>
            <a:off x="594360" y="3205956"/>
            <a:ext cx="10698480" cy="598487"/>
          </a:xfrm>
          <a:prstGeom prst="rect">
            <a:avLst/>
          </a:prstGeom>
        </p:spPr>
        <p:txBody>
          <a:bodyPr anchor="b">
            <a:normAutofit/>
          </a:bodyPr>
          <a:lstStyle>
            <a:lvl1pPr algn="l">
              <a:defRPr sz="2800" b="1" i="0" cap="none">
                <a:solidFill>
                  <a:schemeClr val="bg1"/>
                </a:solidFill>
                <a:latin typeface="Arial"/>
                <a:cs typeface="Arial"/>
              </a:defRPr>
            </a:lvl1pPr>
          </a:lstStyle>
          <a:p>
            <a:r>
              <a:rPr lang="en-US" dirty="0" smtClean="0"/>
              <a:t>Section Title</a:t>
            </a:r>
            <a:endParaRPr lang="en-US" dirty="0"/>
          </a:p>
        </p:txBody>
      </p:sp>
      <p:sp>
        <p:nvSpPr>
          <p:cNvPr id="3" name="Text Placeholder 2"/>
          <p:cNvSpPr>
            <a:spLocks noGrp="1"/>
          </p:cNvSpPr>
          <p:nvPr>
            <p:ph type="body" idx="1" hasCustomPrompt="1"/>
          </p:nvPr>
        </p:nvSpPr>
        <p:spPr>
          <a:xfrm>
            <a:off x="594360" y="3813177"/>
            <a:ext cx="10698480" cy="455612"/>
          </a:xfrm>
          <a:prstGeom prst="rect">
            <a:avLst/>
          </a:prstGeom>
        </p:spPr>
        <p:txBody>
          <a:bodyPr anchor="t">
            <a:normAutofit/>
          </a:bodyPr>
          <a:lstStyle>
            <a:lvl1pPr marL="0" indent="0">
              <a:buNone/>
              <a:defRPr sz="16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Section Subtitle</a:t>
            </a:r>
          </a:p>
        </p:txBody>
      </p:sp>
      <p:pic>
        <p:nvPicPr>
          <p:cNvPr id="6" name="Picture 5"/>
          <p:cNvPicPr>
            <a:picLocks noChangeAspect="1"/>
          </p:cNvPicPr>
          <p:nvPr userDrawn="1"/>
        </p:nvPicPr>
        <p:blipFill>
          <a:blip r:embed="rId3"/>
          <a:stretch>
            <a:fillRect/>
          </a:stretch>
        </p:blipFill>
        <p:spPr>
          <a:xfrm>
            <a:off x="10038080" y="304800"/>
            <a:ext cx="1254760" cy="1293368"/>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 Column Bullet">
    <p:spTree>
      <p:nvGrpSpPr>
        <p:cNvPr id="1" name=""/>
        <p:cNvGrpSpPr/>
        <p:nvPr/>
      </p:nvGrpSpPr>
      <p:grpSpPr>
        <a:xfrm>
          <a:off x="0" y="0"/>
          <a:ext cx="0" cy="0"/>
          <a:chOff x="0" y="0"/>
          <a:chExt cx="0" cy="0"/>
        </a:xfrm>
      </p:grpSpPr>
      <p:sp>
        <p:nvSpPr>
          <p:cNvPr id="2" name="Title 1"/>
          <p:cNvSpPr>
            <a:spLocks noGrp="1"/>
          </p:cNvSpPr>
          <p:nvPr>
            <p:ph type="title"/>
          </p:nvPr>
        </p:nvSpPr>
        <p:spPr>
          <a:xfrm>
            <a:off x="594360" y="304800"/>
            <a:ext cx="8023860" cy="609600"/>
          </a:xfrm>
        </p:spPr>
        <p:txBody>
          <a:bodyPr/>
          <a:lstStyle>
            <a:lvl1pPr>
              <a:defRPr b="1"/>
            </a:lvl1pPr>
          </a:lstStyle>
          <a:p>
            <a:r>
              <a:rPr lang="en-US" dirty="0" smtClean="0"/>
              <a:t>Click to edit Master title style</a:t>
            </a:r>
            <a:endParaRPr lang="en-US" dirty="0"/>
          </a:p>
        </p:txBody>
      </p:sp>
      <p:sp>
        <p:nvSpPr>
          <p:cNvPr id="3" name="Slide Number Placeholder 2"/>
          <p:cNvSpPr>
            <a:spLocks noGrp="1"/>
          </p:cNvSpPr>
          <p:nvPr>
            <p:ph type="sldNum" sz="quarter" idx="10"/>
          </p:nvPr>
        </p:nvSpPr>
        <p:spPr>
          <a:xfrm>
            <a:off x="4556760" y="6356369"/>
            <a:ext cx="2773680" cy="365125"/>
          </a:xfrm>
          <a:prstGeom prst="rect">
            <a:avLst/>
          </a:prstGeom>
        </p:spPr>
        <p:txBody>
          <a:bodyPr/>
          <a:lstStyle/>
          <a:p>
            <a:fld id="{95FB27F1-C2FE-E646-9E41-8F3092BBAFAE}" type="slidenum">
              <a:rPr lang="en-US" smtClean="0"/>
              <a:pPr/>
              <a:t>‹#›</a:t>
            </a:fld>
            <a:endParaRPr lang="en-US" dirty="0"/>
          </a:p>
        </p:txBody>
      </p:sp>
      <p:sp>
        <p:nvSpPr>
          <p:cNvPr id="7" name="Content Placeholder 2"/>
          <p:cNvSpPr>
            <a:spLocks noGrp="1"/>
          </p:cNvSpPr>
          <p:nvPr>
            <p:ph idx="1"/>
          </p:nvPr>
        </p:nvSpPr>
        <p:spPr>
          <a:xfrm>
            <a:off x="594360" y="1143000"/>
            <a:ext cx="10698480" cy="5029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mage Above Tex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4556760" y="6356369"/>
            <a:ext cx="2773680" cy="365125"/>
          </a:xfrm>
          <a:prstGeom prst="rect">
            <a:avLst/>
          </a:prstGeom>
        </p:spPr>
        <p:txBody>
          <a:bodyPr/>
          <a:lstStyle/>
          <a:p>
            <a:fld id="{95FB27F1-C2FE-E646-9E41-8F3092BBAFAE}" type="slidenum">
              <a:rPr lang="en-US" smtClean="0"/>
              <a:pPr/>
              <a:t>‹#›</a:t>
            </a:fld>
            <a:endParaRPr lang="en-US" dirty="0"/>
          </a:p>
        </p:txBody>
      </p:sp>
      <p:sp>
        <p:nvSpPr>
          <p:cNvPr id="5" name="Title 1"/>
          <p:cNvSpPr>
            <a:spLocks noGrp="1"/>
          </p:cNvSpPr>
          <p:nvPr>
            <p:ph type="title"/>
          </p:nvPr>
        </p:nvSpPr>
        <p:spPr>
          <a:xfrm>
            <a:off x="594360" y="304800"/>
            <a:ext cx="8023860" cy="609600"/>
          </a:xfrm>
        </p:spPr>
        <p:txBody>
          <a:bodyPr/>
          <a:lstStyle>
            <a:lvl1pPr>
              <a:defRPr b="1"/>
            </a:lvl1pPr>
          </a:lstStyle>
          <a:p>
            <a:r>
              <a:rPr lang="en-US" dirty="0" smtClean="0"/>
              <a:t>Click to edit Master title style</a:t>
            </a:r>
            <a:endParaRPr lang="en-US" dirty="0"/>
          </a:p>
        </p:txBody>
      </p:sp>
      <p:sp>
        <p:nvSpPr>
          <p:cNvPr id="8" name="Text Placeholder 2"/>
          <p:cNvSpPr>
            <a:spLocks noGrp="1"/>
          </p:cNvSpPr>
          <p:nvPr>
            <p:ph type="body" idx="1" hasCustomPrompt="1"/>
          </p:nvPr>
        </p:nvSpPr>
        <p:spPr>
          <a:xfrm>
            <a:off x="594360" y="5410200"/>
            <a:ext cx="10698480" cy="762000"/>
          </a:xfrm>
        </p:spPr>
        <p:txBody>
          <a:bodyPr anchor="t">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 i.e. description of image / chart / table</a:t>
            </a:r>
          </a:p>
        </p:txBody>
      </p:sp>
      <p:sp>
        <p:nvSpPr>
          <p:cNvPr id="9" name="Content Placeholder 3"/>
          <p:cNvSpPr>
            <a:spLocks noGrp="1"/>
          </p:cNvSpPr>
          <p:nvPr>
            <p:ph sz="half" idx="2" hasCustomPrompt="1"/>
          </p:nvPr>
        </p:nvSpPr>
        <p:spPr>
          <a:xfrm>
            <a:off x="594360" y="1143000"/>
            <a:ext cx="10698480" cy="4068764"/>
          </a:xfrm>
        </p:spPr>
        <p:txBody>
          <a:bodyPr/>
          <a:lstStyle>
            <a:lvl1pPr>
              <a:buNone/>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Image / Chart / Table</a:t>
            </a:r>
            <a:endParaRPr lang="en-US" dirty="0"/>
          </a:p>
        </p:txBody>
      </p:sp>
      <p:pic>
        <p:nvPicPr>
          <p:cNvPr id="10" name="Picture 9"/>
          <p:cNvPicPr>
            <a:picLocks noChangeAspect="1"/>
          </p:cNvPicPr>
          <p:nvPr userDrawn="1"/>
        </p:nvPicPr>
        <p:blipFill>
          <a:blip r:embed="rId2"/>
          <a:stretch>
            <a:fillRect/>
          </a:stretch>
        </p:blipFill>
        <p:spPr>
          <a:xfrm>
            <a:off x="10038080" y="304800"/>
            <a:ext cx="1254760" cy="1293368"/>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Bullet Lis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4556760" y="6356369"/>
            <a:ext cx="2773680" cy="365125"/>
          </a:xfrm>
          <a:prstGeom prst="rect">
            <a:avLst/>
          </a:prstGeom>
        </p:spPr>
        <p:txBody>
          <a:bodyPr/>
          <a:lstStyle/>
          <a:p>
            <a:fld id="{95FB27F1-C2FE-E646-9E41-8F3092BBAFAE}" type="slidenum">
              <a:rPr lang="en-US" smtClean="0"/>
              <a:pPr/>
              <a:t>‹#›</a:t>
            </a:fld>
            <a:endParaRPr lang="en-US" dirty="0"/>
          </a:p>
        </p:txBody>
      </p:sp>
      <p:sp>
        <p:nvSpPr>
          <p:cNvPr id="5" name="Content Placeholder 2"/>
          <p:cNvSpPr>
            <a:spLocks noGrp="1"/>
          </p:cNvSpPr>
          <p:nvPr>
            <p:ph sz="half" idx="1"/>
          </p:nvPr>
        </p:nvSpPr>
        <p:spPr>
          <a:xfrm>
            <a:off x="594360" y="1143000"/>
            <a:ext cx="5250180" cy="5029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042660" y="1143000"/>
            <a:ext cx="5250180" cy="5029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title"/>
          </p:nvPr>
        </p:nvSpPr>
        <p:spPr>
          <a:xfrm>
            <a:off x="594360" y="304800"/>
            <a:ext cx="8618220" cy="609600"/>
          </a:xfrm>
        </p:spPr>
        <p:txBody>
          <a:bodyPr/>
          <a:lstStyle>
            <a:lvl1pPr>
              <a:defRPr b="1"/>
            </a:lvl1p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 Left &amp; Image Right">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a:xfrm>
            <a:off x="4556760" y="6356369"/>
            <a:ext cx="2773680" cy="365125"/>
          </a:xfrm>
          <a:prstGeom prst="rect">
            <a:avLst/>
          </a:prstGeom>
        </p:spPr>
        <p:txBody>
          <a:bodyPr/>
          <a:lstStyle/>
          <a:p>
            <a:fld id="{95FB27F1-C2FE-E646-9E41-8F3092BBAFAE}" type="slidenum">
              <a:rPr lang="en-US" smtClean="0"/>
              <a:pPr/>
              <a:t>‹#›</a:t>
            </a:fld>
            <a:endParaRPr lang="en-US" dirty="0"/>
          </a:p>
        </p:txBody>
      </p:sp>
      <p:sp>
        <p:nvSpPr>
          <p:cNvPr id="5" name="Content Placeholder 2"/>
          <p:cNvSpPr>
            <a:spLocks noGrp="1"/>
          </p:cNvSpPr>
          <p:nvPr>
            <p:ph sz="half" idx="1"/>
          </p:nvPr>
        </p:nvSpPr>
        <p:spPr>
          <a:xfrm>
            <a:off x="594360" y="1143000"/>
            <a:ext cx="3764280" cy="5029200"/>
          </a:xfrm>
        </p:spPr>
        <p:txBody>
          <a:bodyPr/>
          <a:lstStyle>
            <a:lvl1pPr>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p:txBody>
      </p:sp>
      <p:sp>
        <p:nvSpPr>
          <p:cNvPr id="6" name="Content Placeholder 3"/>
          <p:cNvSpPr>
            <a:spLocks noGrp="1"/>
          </p:cNvSpPr>
          <p:nvPr>
            <p:ph sz="half" idx="2" hasCustomPrompt="1"/>
          </p:nvPr>
        </p:nvSpPr>
        <p:spPr>
          <a:xfrm>
            <a:off x="4556760" y="1143000"/>
            <a:ext cx="6736080" cy="5029200"/>
          </a:xfrm>
        </p:spPr>
        <p:txBody>
          <a:bodyPr/>
          <a:lstStyle>
            <a:lvl1pPr>
              <a:buNone/>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Image / Chart / Table</a:t>
            </a:r>
            <a:endParaRPr lang="en-US" dirty="0"/>
          </a:p>
        </p:txBody>
      </p:sp>
      <p:sp>
        <p:nvSpPr>
          <p:cNvPr id="7" name="Title 1"/>
          <p:cNvSpPr>
            <a:spLocks noGrp="1"/>
          </p:cNvSpPr>
          <p:nvPr>
            <p:ph type="title"/>
          </p:nvPr>
        </p:nvSpPr>
        <p:spPr>
          <a:xfrm>
            <a:off x="594360" y="304800"/>
            <a:ext cx="8618220" cy="609600"/>
          </a:xfrm>
        </p:spPr>
        <p:txBody>
          <a:bodyPr/>
          <a:lstStyle>
            <a:lvl1pPr>
              <a:defRPr b="1"/>
            </a:lvl1pPr>
          </a:lstStyle>
          <a:p>
            <a:r>
              <a:rPr lang="en-US" smtClean="0"/>
              <a:t>Click to edit Master title style</a:t>
            </a:r>
            <a:endParaRPr lang="en-US" dirty="0"/>
          </a:p>
        </p:txBody>
      </p:sp>
      <p:pic>
        <p:nvPicPr>
          <p:cNvPr id="9" name="Picture 8"/>
          <p:cNvPicPr>
            <a:picLocks noChangeAspect="1"/>
          </p:cNvPicPr>
          <p:nvPr userDrawn="1"/>
        </p:nvPicPr>
        <p:blipFill>
          <a:blip r:embed="rId2"/>
          <a:stretch>
            <a:fillRect/>
          </a:stretch>
        </p:blipFill>
        <p:spPr>
          <a:xfrm>
            <a:off x="10038080" y="304800"/>
            <a:ext cx="1254760" cy="1293368"/>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mage Left &amp; Text Right">
    <p:spTree>
      <p:nvGrpSpPr>
        <p:cNvPr id="1" name=""/>
        <p:cNvGrpSpPr/>
        <p:nvPr/>
      </p:nvGrpSpPr>
      <p:grpSpPr>
        <a:xfrm>
          <a:off x="0" y="0"/>
          <a:ext cx="0" cy="0"/>
          <a:chOff x="0" y="0"/>
          <a:chExt cx="0" cy="0"/>
        </a:xfrm>
      </p:grpSpPr>
      <p:sp>
        <p:nvSpPr>
          <p:cNvPr id="5" name="Title 1"/>
          <p:cNvSpPr>
            <a:spLocks noGrp="1"/>
          </p:cNvSpPr>
          <p:nvPr>
            <p:ph type="title"/>
          </p:nvPr>
        </p:nvSpPr>
        <p:spPr>
          <a:xfrm>
            <a:off x="594360" y="304800"/>
            <a:ext cx="8618220" cy="609600"/>
          </a:xfrm>
        </p:spPr>
        <p:txBody>
          <a:bodyPr/>
          <a:lstStyle>
            <a:lvl1pPr>
              <a:defRPr b="1"/>
            </a:lvl1pPr>
          </a:lstStyle>
          <a:p>
            <a:r>
              <a:rPr lang="en-US" smtClean="0"/>
              <a:t>Click to edit Master title style</a:t>
            </a:r>
            <a:endParaRPr lang="en-US" dirty="0"/>
          </a:p>
        </p:txBody>
      </p:sp>
      <p:sp>
        <p:nvSpPr>
          <p:cNvPr id="6" name="Content Placeholder 3"/>
          <p:cNvSpPr>
            <a:spLocks noGrp="1"/>
          </p:cNvSpPr>
          <p:nvPr>
            <p:ph sz="half" idx="2" hasCustomPrompt="1"/>
          </p:nvPr>
        </p:nvSpPr>
        <p:spPr>
          <a:xfrm>
            <a:off x="594360" y="1143000"/>
            <a:ext cx="6736080" cy="5029200"/>
          </a:xfrm>
        </p:spPr>
        <p:txBody>
          <a:bodyPr/>
          <a:lstStyle>
            <a:lvl1pPr>
              <a:buNone/>
              <a:defRPr sz="18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smtClean="0"/>
              <a:t>Image / Chart / Table</a:t>
            </a:r>
            <a:endParaRPr lang="en-US" dirty="0"/>
          </a:p>
        </p:txBody>
      </p:sp>
      <p:sp>
        <p:nvSpPr>
          <p:cNvPr id="7" name="Text Placeholder 2"/>
          <p:cNvSpPr>
            <a:spLocks noGrp="1"/>
          </p:cNvSpPr>
          <p:nvPr>
            <p:ph type="body" idx="1" hasCustomPrompt="1"/>
          </p:nvPr>
        </p:nvSpPr>
        <p:spPr>
          <a:xfrm>
            <a:off x="7528560" y="1143000"/>
            <a:ext cx="3764280" cy="5029200"/>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Text, i.e. description of image / chart / table</a:t>
            </a:r>
          </a:p>
        </p:txBody>
      </p:sp>
      <p:sp>
        <p:nvSpPr>
          <p:cNvPr id="9" name="TextBox 8"/>
          <p:cNvSpPr txBox="1"/>
          <p:nvPr userDrawn="1"/>
        </p:nvSpPr>
        <p:spPr>
          <a:xfrm>
            <a:off x="594360" y="6356350"/>
            <a:ext cx="3368040" cy="230832"/>
          </a:xfrm>
          <a:prstGeom prst="rect">
            <a:avLst/>
          </a:prstGeom>
          <a:noFill/>
        </p:spPr>
        <p:txBody>
          <a:bodyPr wrap="square" rtlCol="0">
            <a:spAutoFit/>
          </a:bodyPr>
          <a:lstStyle/>
          <a:p>
            <a:pPr algn="l"/>
            <a:r>
              <a:rPr lang="en-US" sz="900" dirty="0" smtClean="0">
                <a:solidFill>
                  <a:schemeClr val="bg1"/>
                </a:solidFill>
              </a:rPr>
              <a:t>Revision #.#</a:t>
            </a:r>
          </a:p>
        </p:txBody>
      </p:sp>
      <p:sp>
        <p:nvSpPr>
          <p:cNvPr id="10" name="Slide Number Placeholder 5"/>
          <p:cNvSpPr>
            <a:spLocks noGrp="1"/>
          </p:cNvSpPr>
          <p:nvPr>
            <p:ph type="sldNum" sz="quarter" idx="4"/>
          </p:nvPr>
        </p:nvSpPr>
        <p:spPr>
          <a:xfrm>
            <a:off x="4556760" y="6356369"/>
            <a:ext cx="2773680" cy="365125"/>
          </a:xfrm>
          <a:prstGeom prst="rect">
            <a:avLst/>
          </a:prstGeom>
        </p:spPr>
        <p:txBody>
          <a:bodyPr vert="horz" lIns="91440" tIns="45720" rIns="91440" bIns="45720" rtlCol="0" anchor="b"/>
          <a:lstStyle>
            <a:lvl1pPr algn="ctr">
              <a:defRPr sz="900">
                <a:solidFill>
                  <a:srgbClr val="FFFFFF"/>
                </a:solidFill>
              </a:defRPr>
            </a:lvl1pPr>
          </a:lstStyle>
          <a:p>
            <a:fld id="{95FB27F1-C2FE-E646-9E41-8F3092BBAFAE}" type="slidenum">
              <a:rPr lang="en-US" smtClean="0"/>
              <a:pPr/>
              <a:t>‹#›</a:t>
            </a:fld>
            <a:endParaRPr lang="en-US" dirty="0"/>
          </a:p>
        </p:txBody>
      </p:sp>
      <p:pic>
        <p:nvPicPr>
          <p:cNvPr id="11" name="Picture 10"/>
          <p:cNvPicPr>
            <a:picLocks noChangeAspect="1"/>
          </p:cNvPicPr>
          <p:nvPr userDrawn="1"/>
        </p:nvPicPr>
        <p:blipFill>
          <a:blip r:embed="rId2"/>
          <a:stretch>
            <a:fillRect/>
          </a:stretch>
        </p:blipFill>
        <p:spPr>
          <a:xfrm>
            <a:off x="10038080" y="304800"/>
            <a:ext cx="1254760" cy="1293368"/>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1540" y="2130438"/>
            <a:ext cx="1010412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3080" y="3886200"/>
            <a:ext cx="832104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594360" y="6356363"/>
            <a:ext cx="2773680" cy="365125"/>
          </a:xfrm>
          <a:prstGeom prst="rect">
            <a:avLst/>
          </a:prstGeom>
        </p:spPr>
        <p:txBody>
          <a:bodyPr/>
          <a:lstStyle/>
          <a:p>
            <a:fld id="{41DBD0D2-9EE2-4A81-A90D-7EF070004209}" type="datetimeFigureOut">
              <a:rPr lang="en-US" smtClean="0"/>
              <a:pPr/>
              <a:t>3/25/2016</a:t>
            </a:fld>
            <a:endParaRPr lang="en-US"/>
          </a:p>
        </p:txBody>
      </p:sp>
      <p:sp>
        <p:nvSpPr>
          <p:cNvPr id="6" name="Slide Number Placeholder 5"/>
          <p:cNvSpPr>
            <a:spLocks noGrp="1"/>
          </p:cNvSpPr>
          <p:nvPr>
            <p:ph type="sldNum" sz="quarter" idx="12"/>
          </p:nvPr>
        </p:nvSpPr>
        <p:spPr/>
        <p:txBody>
          <a:bodyPr/>
          <a:lstStyle/>
          <a:p>
            <a:fld id="{BBABCA9C-0EDA-419C-B0C5-EAE473F385AB}" type="slidenum">
              <a:rPr lang="en-US" smtClean="0"/>
              <a:pPr/>
              <a:t>‹#›</a:t>
            </a:fld>
            <a:endParaRPr lang="en-US"/>
          </a:p>
        </p:txBody>
      </p:sp>
    </p:spTree>
    <p:extLst>
      <p:ext uri="{BB962C8B-B14F-4D97-AF65-F5344CB8AC3E}">
        <p14:creationId xmlns:p14="http://schemas.microsoft.com/office/powerpoint/2010/main" val="1692939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594360" y="6356363"/>
            <a:ext cx="2773680" cy="365125"/>
          </a:xfrm>
          <a:prstGeom prst="rect">
            <a:avLst/>
          </a:prstGeom>
        </p:spPr>
        <p:txBody>
          <a:bodyPr/>
          <a:lstStyle/>
          <a:p>
            <a:fld id="{41DBD0D2-9EE2-4A81-A90D-7EF070004209}" type="datetimeFigureOut">
              <a:rPr lang="en-US" smtClean="0"/>
              <a:pPr/>
              <a:t>3/25/2016</a:t>
            </a:fld>
            <a:endParaRPr lang="en-US"/>
          </a:p>
        </p:txBody>
      </p:sp>
      <p:sp>
        <p:nvSpPr>
          <p:cNvPr id="6" name="Slide Number Placeholder 5"/>
          <p:cNvSpPr>
            <a:spLocks noGrp="1"/>
          </p:cNvSpPr>
          <p:nvPr>
            <p:ph type="sldNum" sz="quarter" idx="12"/>
          </p:nvPr>
        </p:nvSpPr>
        <p:spPr/>
        <p:txBody>
          <a:bodyPr/>
          <a:lstStyle/>
          <a:p>
            <a:fld id="{BBABCA9C-0EDA-419C-B0C5-EAE473F385AB}" type="slidenum">
              <a:rPr lang="en-US" smtClean="0"/>
              <a:pPr/>
              <a:t>‹#›</a:t>
            </a:fld>
            <a:endParaRPr lang="en-US"/>
          </a:p>
        </p:txBody>
      </p:sp>
    </p:spTree>
    <p:extLst>
      <p:ext uri="{BB962C8B-B14F-4D97-AF65-F5344CB8AC3E}">
        <p14:creationId xmlns:p14="http://schemas.microsoft.com/office/powerpoint/2010/main" val="4172657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0" y="2667001"/>
            <a:ext cx="11887200" cy="2277547"/>
          </a:xfrm>
          <a:prstGeom prst="rect">
            <a:avLst/>
          </a:prstGeom>
          <a:solidFill>
            <a:srgbClr val="4FC440"/>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sz="1600" dirty="0"/>
          </a:p>
          <a:p>
            <a:endParaRPr lang="en-US" dirty="0" smtClean="0"/>
          </a:p>
        </p:txBody>
      </p:sp>
      <p:sp>
        <p:nvSpPr>
          <p:cNvPr id="2" name="Title 1"/>
          <p:cNvSpPr>
            <a:spLocks noGrp="1"/>
          </p:cNvSpPr>
          <p:nvPr>
            <p:ph type="ctrTitle" hasCustomPrompt="1"/>
          </p:nvPr>
        </p:nvSpPr>
        <p:spPr>
          <a:xfrm>
            <a:off x="594360" y="3276600"/>
            <a:ext cx="10698480" cy="476250"/>
          </a:xfrm>
          <a:prstGeom prst="rect">
            <a:avLst/>
          </a:prstGeom>
        </p:spPr>
        <p:txBody>
          <a:bodyPr/>
          <a:lstStyle>
            <a:lvl1pPr>
              <a:defRPr baseline="0"/>
            </a:lvl1pPr>
          </a:lstStyle>
          <a:p>
            <a:r>
              <a:rPr lang="en-US" dirty="0" smtClean="0"/>
              <a:t>Title of Presentation</a:t>
            </a:r>
            <a:endParaRPr lang="en-US" dirty="0"/>
          </a:p>
        </p:txBody>
      </p:sp>
      <p:sp>
        <p:nvSpPr>
          <p:cNvPr id="3" name="Subtitle 2"/>
          <p:cNvSpPr>
            <a:spLocks noGrp="1"/>
          </p:cNvSpPr>
          <p:nvPr>
            <p:ph type="subTitle" idx="1" hasCustomPrompt="1"/>
          </p:nvPr>
        </p:nvSpPr>
        <p:spPr>
          <a:xfrm>
            <a:off x="594360" y="3810000"/>
            <a:ext cx="10698480" cy="304800"/>
          </a:xfrm>
          <a:prstGeom prst="rect">
            <a:avLst/>
          </a:prstGeom>
        </p:spPr>
        <p:txBody>
          <a:bodyPr/>
          <a:lstStyle>
            <a:lvl1pPr marL="0" indent="0" algn="l">
              <a:buNone/>
              <a:defRPr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err="1" smtClean="0"/>
              <a:t>Firstname</a:t>
            </a:r>
            <a:r>
              <a:rPr lang="en-US" dirty="0" smtClean="0"/>
              <a:t> </a:t>
            </a:r>
            <a:r>
              <a:rPr lang="en-US" dirty="0" err="1" smtClean="0"/>
              <a:t>Lastname</a:t>
            </a:r>
            <a:r>
              <a:rPr lang="en-US" dirty="0" smtClean="0"/>
              <a:t> / Month DD, YYYY</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image" Target="../media/image4.gif"/><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4360" y="304800"/>
            <a:ext cx="10698480" cy="6096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1143000"/>
            <a:ext cx="10698480" cy="50292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4"/>
          </p:nvPr>
        </p:nvSpPr>
        <p:spPr>
          <a:xfrm>
            <a:off x="4556760" y="6356369"/>
            <a:ext cx="2773680" cy="365125"/>
          </a:xfrm>
          <a:prstGeom prst="rect">
            <a:avLst/>
          </a:prstGeom>
        </p:spPr>
        <p:txBody>
          <a:bodyPr vert="horz" lIns="91440" tIns="45720" rIns="91440" bIns="45720" rtlCol="0" anchor="b"/>
          <a:lstStyle>
            <a:lvl1pPr algn="ctr">
              <a:defRPr sz="900">
                <a:solidFill>
                  <a:srgbClr val="FFFFFF"/>
                </a:solidFill>
              </a:defRPr>
            </a:lvl1pPr>
          </a:lstStyle>
          <a:p>
            <a:fld id="{95FB27F1-C2FE-E646-9E41-8F3092BBAFAE}" type="slidenum">
              <a:rPr lang="en-US" smtClean="0"/>
              <a:pPr/>
              <a:t>‹#›</a:t>
            </a:fld>
            <a:endParaRPr lang="en-US" dirty="0"/>
          </a:p>
        </p:txBody>
      </p:sp>
      <p:sp>
        <p:nvSpPr>
          <p:cNvPr id="8" name="TextBox 7"/>
          <p:cNvSpPr txBox="1"/>
          <p:nvPr userDrawn="1"/>
        </p:nvSpPr>
        <p:spPr>
          <a:xfrm>
            <a:off x="594360" y="6356350"/>
            <a:ext cx="3368040" cy="369332"/>
          </a:xfrm>
          <a:prstGeom prst="rect">
            <a:avLst/>
          </a:prstGeom>
          <a:noFill/>
        </p:spPr>
        <p:txBody>
          <a:bodyPr wrap="square" rtlCol="0">
            <a:spAutoFit/>
          </a:bodyPr>
          <a:lstStyle/>
          <a:p>
            <a:pPr algn="l"/>
            <a:r>
              <a:rPr lang="en-US" sz="900" dirty="0" smtClean="0">
                <a:solidFill>
                  <a:schemeClr val="bg1"/>
                </a:solidFill>
              </a:rPr>
              <a:t>Revision #.#</a:t>
            </a:r>
          </a:p>
          <a:p>
            <a:pPr algn="l"/>
            <a:r>
              <a:rPr lang="en-US" sz="900" dirty="0" smtClean="0">
                <a:solidFill>
                  <a:schemeClr val="bg1"/>
                </a:solidFill>
              </a:rPr>
              <a:t>© 2016 Open Networking Foundation</a:t>
            </a:r>
          </a:p>
        </p:txBody>
      </p:sp>
    </p:spTree>
  </p:cSld>
  <p:clrMap bg1="lt1" tx1="dk1" bg2="lt2" tx2="dk2" accent1="accent1" accent2="accent2" accent3="accent3" accent4="accent4" accent5="accent5" accent6="accent6" hlink="hlink" folHlink="folHlink"/>
  <p:sldLayoutIdLst>
    <p:sldLayoutId id="2147483662" r:id="rId1"/>
    <p:sldLayoutId id="2147483680" r:id="rId2"/>
    <p:sldLayoutId id="2147483681" r:id="rId3"/>
    <p:sldLayoutId id="2147483682" r:id="rId4"/>
    <p:sldLayoutId id="2147483683" r:id="rId5"/>
    <p:sldLayoutId id="2147483684" r:id="rId6"/>
    <p:sldLayoutId id="2147483700" r:id="rId7"/>
    <p:sldLayoutId id="2147483701" r:id="rId8"/>
  </p:sldLayoutIdLst>
  <p:timing>
    <p:tnLst>
      <p:par>
        <p:cTn id="1" dur="indefinite" restart="never" nodeType="tmRoot"/>
      </p:par>
    </p:tnLst>
  </p:timing>
  <p:hf hdr="0" dt="0"/>
  <p:txStyles>
    <p:titleStyle>
      <a:lvl1pPr algn="l" defTabSz="4572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457200" rtl="0" eaLnBrk="1" latinLnBrk="0" hangingPunct="1">
        <a:spcBef>
          <a:spcPct val="20000"/>
        </a:spcBef>
        <a:spcAft>
          <a:spcPts val="0"/>
        </a:spcAft>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4"/>
          <a:stretch>
            <a:fillRect/>
          </a:stretch>
        </a:blipFill>
        <a:effectLst/>
      </p:bgPr>
    </p:bg>
    <p:spTree>
      <p:nvGrpSpPr>
        <p:cNvPr id="1" name=""/>
        <p:cNvGrpSpPr/>
        <p:nvPr/>
      </p:nvGrpSpPr>
      <p:grpSpPr>
        <a:xfrm>
          <a:off x="0" y="0"/>
          <a:ext cx="0" cy="0"/>
          <a:chOff x="0" y="0"/>
          <a:chExt cx="0" cy="0"/>
        </a:xfrm>
      </p:grpSpPr>
      <p:pic>
        <p:nvPicPr>
          <p:cNvPr id="7" name="Picture 6" descr="ONF-horiz-large.gif"/>
          <p:cNvPicPr>
            <a:picLocks noChangeAspect="1"/>
          </p:cNvPicPr>
          <p:nvPr userDrawn="1"/>
        </p:nvPicPr>
        <p:blipFill>
          <a:blip r:embed="rId5"/>
          <a:stretch>
            <a:fillRect/>
          </a:stretch>
        </p:blipFill>
        <p:spPr>
          <a:xfrm>
            <a:off x="145288" y="88392"/>
            <a:ext cx="7383272" cy="1664208"/>
          </a:xfrm>
          <a:prstGeom prst="rect">
            <a:avLst/>
          </a:prstGeom>
        </p:spPr>
      </p:pic>
      <p:sp>
        <p:nvSpPr>
          <p:cNvPr id="4" name="TextBox 3"/>
          <p:cNvSpPr txBox="1"/>
          <p:nvPr userDrawn="1"/>
        </p:nvSpPr>
        <p:spPr>
          <a:xfrm>
            <a:off x="594360" y="6356350"/>
            <a:ext cx="3368040" cy="369332"/>
          </a:xfrm>
          <a:prstGeom prst="rect">
            <a:avLst/>
          </a:prstGeom>
          <a:noFill/>
        </p:spPr>
        <p:txBody>
          <a:bodyPr wrap="square" rtlCol="0">
            <a:spAutoFit/>
          </a:bodyPr>
          <a:lstStyle/>
          <a:p>
            <a:pPr algn="l"/>
            <a:endParaRPr lang="en-US" sz="900" dirty="0" smtClean="0">
              <a:solidFill>
                <a:srgbClr val="141313"/>
              </a:solidFill>
            </a:endParaRPr>
          </a:p>
          <a:p>
            <a:pPr algn="l"/>
            <a:r>
              <a:rPr lang="en-US" sz="900" dirty="0" smtClean="0">
                <a:solidFill>
                  <a:srgbClr val="141313"/>
                </a:solidFill>
              </a:rPr>
              <a:t>© 2016 Open Networking Foundation</a:t>
            </a:r>
          </a:p>
        </p:txBody>
      </p:sp>
      <p:pic>
        <p:nvPicPr>
          <p:cNvPr id="5" name="Picture 4"/>
          <p:cNvPicPr>
            <a:picLocks noChangeAspect="1"/>
          </p:cNvPicPr>
          <p:nvPr userDrawn="1"/>
        </p:nvPicPr>
        <p:blipFill>
          <a:blip r:embed="rId6"/>
          <a:stretch>
            <a:fillRect/>
          </a:stretch>
        </p:blipFill>
        <p:spPr>
          <a:xfrm>
            <a:off x="10038080" y="304800"/>
            <a:ext cx="1254760" cy="1293368"/>
          </a:xfrm>
          <a:prstGeom prst="rect">
            <a:avLst/>
          </a:prstGeom>
        </p:spPr>
      </p:pic>
      <p:sp>
        <p:nvSpPr>
          <p:cNvPr id="6" name="TextBox 5"/>
          <p:cNvSpPr txBox="1"/>
          <p:nvPr userDrawn="1"/>
        </p:nvSpPr>
        <p:spPr>
          <a:xfrm>
            <a:off x="0" y="2667001"/>
            <a:ext cx="11887200" cy="2277547"/>
          </a:xfrm>
          <a:prstGeom prst="rect">
            <a:avLst/>
          </a:prstGeom>
          <a:solidFill>
            <a:srgbClr val="4FC440"/>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sz="1600" dirty="0"/>
          </a:p>
          <a:p>
            <a:endParaRPr lang="en-US" dirty="0" smtClean="0"/>
          </a:p>
        </p:txBody>
      </p:sp>
      <p:sp>
        <p:nvSpPr>
          <p:cNvPr id="8" name="TextBox 7"/>
          <p:cNvSpPr txBox="1"/>
          <p:nvPr userDrawn="1"/>
        </p:nvSpPr>
        <p:spPr>
          <a:xfrm>
            <a:off x="0" y="2667001"/>
            <a:ext cx="11887200" cy="2277547"/>
          </a:xfrm>
          <a:prstGeom prst="rect">
            <a:avLst/>
          </a:prstGeom>
          <a:solidFill>
            <a:srgbClr val="4FC440"/>
          </a:solidFill>
        </p:spPr>
        <p:txBody>
          <a:bodyPr wrap="square" rtlCol="0">
            <a:spAutoFit/>
          </a:bodyPr>
          <a:lstStyle/>
          <a:p>
            <a:endParaRPr lang="en-US" dirty="0" smtClean="0"/>
          </a:p>
          <a:p>
            <a:endParaRPr lang="en-US" dirty="0"/>
          </a:p>
          <a:p>
            <a:endParaRPr lang="en-US" dirty="0" smtClean="0"/>
          </a:p>
          <a:p>
            <a:endParaRPr lang="en-US" dirty="0"/>
          </a:p>
          <a:p>
            <a:endParaRPr lang="en-US" dirty="0" smtClean="0"/>
          </a:p>
          <a:p>
            <a:endParaRPr lang="en-US" dirty="0"/>
          </a:p>
          <a:p>
            <a:endParaRPr lang="en-US" sz="1600" dirty="0"/>
          </a:p>
          <a:p>
            <a:endParaRPr lang="en-US" dirty="0" smtClean="0"/>
          </a:p>
        </p:txBody>
      </p:sp>
    </p:spTree>
  </p:cSld>
  <p:clrMap bg1="lt1" tx1="dk1" bg2="lt2" tx2="dk2" accent1="accent1" accent2="accent2" accent3="accent3" accent4="accent4" accent5="accent5" accent6="accent6" hlink="hlink" folHlink="folHlink"/>
  <p:sldLayoutIdLst>
    <p:sldLayoutId id="2147483699" r:id="rId1"/>
    <p:sldLayoutId id="2147483716" r:id="rId2"/>
  </p:sldLayoutIdLst>
  <p:timing>
    <p:tnLst>
      <p:par>
        <p:cTn id="1" dur="indefinite" restart="never" nodeType="tmRoot"/>
      </p:par>
    </p:tnLst>
  </p:timing>
  <p:txStyles>
    <p:titleStyle>
      <a:lvl1pPr algn="l" defTabSz="457200" rtl="0" eaLnBrk="1" latinLnBrk="0" hangingPunct="1">
        <a:spcBef>
          <a:spcPct val="0"/>
        </a:spcBef>
        <a:buNone/>
        <a:defRPr sz="2800" b="1" kern="1200">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None/>
        <a:defRPr sz="1600" kern="1200">
          <a:solidFill>
            <a:schemeClr val="bg1"/>
          </a:solidFill>
          <a:latin typeface="+mn-lt"/>
          <a:ea typeface="+mn-ea"/>
          <a:cs typeface="+mn-cs"/>
        </a:defRPr>
      </a:lvl1pPr>
      <a:lvl2pPr marL="742950" indent="-285750" algn="l" defTabSz="457200" rtl="0" eaLnBrk="1" latinLnBrk="0" hangingPunct="1">
        <a:spcBef>
          <a:spcPct val="20000"/>
        </a:spcBef>
        <a:buFont typeface="Arial"/>
        <a:buNone/>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None/>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None/>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None/>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hyperlink" Target="https://github.com/OpenNetworkingFoundation/EAGLE-Open-Model-Profile-and-Tools/tree/OpenModelProfile" TargetMode="External"/><Relationship Id="rId7" Type="http://schemas.openxmlformats.org/officeDocument/2006/relationships/hyperlink" Target="https://github.com/OpenNetworkingFoundation/EAGLE-Open-Model-Profile-and-Tools/issues" TargetMode="External"/><Relationship Id="rId2" Type="http://schemas.openxmlformats.org/officeDocument/2006/relationships/hyperlink" Target="https://github.com/OpenNetworkingFoundation/EAGLE-Open-Model-Profile-and-Tools" TargetMode="External"/><Relationship Id="rId1" Type="http://schemas.openxmlformats.org/officeDocument/2006/relationships/slideLayout" Target="../slideLayouts/slideLayout8.xml"/><Relationship Id="rId6" Type="http://schemas.openxmlformats.org/officeDocument/2006/relationships/hyperlink" Target="https://github.com/OpenNetworkingFoundation/EAGLE-Open-Model-Profile-and-Tools/tree/JsonCodeTools" TargetMode="External"/><Relationship Id="rId5" Type="http://schemas.openxmlformats.org/officeDocument/2006/relationships/hyperlink" Target="https://github.com/OpenNetworkingFoundation/EAGLE-Open-Model-Profile-and-Tools/tree/UmlYangTools" TargetMode="External"/><Relationship Id="rId4" Type="http://schemas.openxmlformats.org/officeDocument/2006/relationships/hyperlink" Target="https://github.com/OpenNetworkingFoundation/EAGLE-Open-Model-Profile-and-Tools/tree/UmlTool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hyperlink" Target="https://docbox.etsi.org/ISG/NFV/Open/Other/2016_01_13_NFV_Information_Modelling_Workshop-Louisville/NFV(16)000022r1_ONF_Common_Information_Model___Core_Information_Model.pptx" TargetMode="External"/><Relationship Id="rId2" Type="http://schemas.openxmlformats.org/officeDocument/2006/relationships/hyperlink" Target="https://docbox.etsi.org/ISG/NFV/Open/Other/2016_01_13_NFV_Information_Modelling_Workshop-Louisville/" TargetMode="External"/><Relationship Id="rId1" Type="http://schemas.openxmlformats.org/officeDocument/2006/relationships/slideLayout" Target="../slideLayouts/slideLayout7.xml"/><Relationship Id="rId5" Type="http://schemas.openxmlformats.org/officeDocument/2006/relationships/hyperlink" Target="https://docbox.etsi.org/ISG/NFV/Open/Other/2016_01_13_NFV_Information_Modelling_Workshop-Louisville/NFV(16)000024_ONF_Proposal_Summary.pptx" TargetMode="External"/><Relationship Id="rId4" Type="http://schemas.openxmlformats.org/officeDocument/2006/relationships/hyperlink" Target="https://docbox.etsi.org/ISG/NFV/Open/Other/2016_01_13_NFV_Information_Modelling_Workshop-Louisville/NFV(16)000023r1_ONF_Proposal_for_way_forward.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819400"/>
            <a:ext cx="10972800" cy="990600"/>
          </a:xfrm>
        </p:spPr>
        <p:txBody>
          <a:bodyPr/>
          <a:lstStyle/>
          <a:p>
            <a:r>
              <a:rPr lang="en-GB" dirty="0"/>
              <a:t>ONF presentations to </a:t>
            </a:r>
            <a:r>
              <a:rPr lang="en-GB" dirty="0" smtClean="0"/>
              <a:t>ETSI NFV Info Modelling Industry Status</a:t>
            </a:r>
            <a:br>
              <a:rPr lang="en-GB" dirty="0" smtClean="0"/>
            </a:br>
            <a:r>
              <a:rPr lang="en-US" dirty="0" smtClean="0"/>
              <a:t>ONF Modeling Update</a:t>
            </a:r>
            <a:endParaRPr lang="en-US" dirty="0"/>
          </a:p>
        </p:txBody>
      </p:sp>
      <p:sp>
        <p:nvSpPr>
          <p:cNvPr id="6" name="Subtitle 5"/>
          <p:cNvSpPr>
            <a:spLocks noGrp="1"/>
          </p:cNvSpPr>
          <p:nvPr>
            <p:ph type="subTitle" idx="1"/>
          </p:nvPr>
        </p:nvSpPr>
        <p:spPr>
          <a:xfrm>
            <a:off x="457200" y="3810000"/>
            <a:ext cx="10698480" cy="304800"/>
          </a:xfrm>
        </p:spPr>
        <p:txBody>
          <a:bodyPr/>
          <a:lstStyle/>
          <a:p>
            <a:r>
              <a:rPr lang="en-GB" dirty="0" smtClean="0"/>
              <a:t>29 March 2016</a:t>
            </a:r>
            <a:endParaRPr lang="en-GB" dirty="0"/>
          </a:p>
        </p:txBody>
      </p:sp>
      <p:sp>
        <p:nvSpPr>
          <p:cNvPr id="3" name="TextBox 2"/>
          <p:cNvSpPr txBox="1"/>
          <p:nvPr/>
        </p:nvSpPr>
        <p:spPr>
          <a:xfrm>
            <a:off x="5257800" y="5528419"/>
            <a:ext cx="6324600" cy="646331"/>
          </a:xfrm>
          <a:prstGeom prst="rect">
            <a:avLst/>
          </a:prstGeom>
          <a:noFill/>
        </p:spPr>
        <p:txBody>
          <a:bodyPr wrap="square" rtlCol="0">
            <a:spAutoFit/>
          </a:bodyPr>
          <a:lstStyle/>
          <a:p>
            <a:r>
              <a:rPr lang="en-GB" dirty="0" smtClean="0"/>
              <a:t>Note that some points are related to the Multi-SDO Issues </a:t>
            </a:r>
            <a:r>
              <a:rPr lang="en-GB" dirty="0"/>
              <a:t>documented in </a:t>
            </a:r>
            <a:r>
              <a:rPr lang="en-GB" dirty="0" smtClean="0"/>
              <a:t>NFV(16)000031r3 using notation [MSDO #]</a:t>
            </a:r>
            <a:endParaRPr lang="en-US" dirty="0"/>
          </a:p>
        </p:txBody>
      </p:sp>
    </p:spTree>
    <p:extLst>
      <p:ext uri="{BB962C8B-B14F-4D97-AF65-F5344CB8AC3E}">
        <p14:creationId xmlns:p14="http://schemas.microsoft.com/office/powerpoint/2010/main" val="1116927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IM WS Result Sharing &amp; Feedback</a:t>
            </a:r>
            <a:endParaRPr lang="en-US" dirty="0"/>
          </a:p>
        </p:txBody>
      </p:sp>
      <p:sp>
        <p:nvSpPr>
          <p:cNvPr id="3" name="Content Placeholder 2"/>
          <p:cNvSpPr>
            <a:spLocks noGrp="1"/>
          </p:cNvSpPr>
          <p:nvPr>
            <p:ph idx="1"/>
          </p:nvPr>
        </p:nvSpPr>
        <p:spPr/>
        <p:txBody>
          <a:bodyPr>
            <a:normAutofit fontScale="85000" lnSpcReduction="20000"/>
          </a:bodyPr>
          <a:lstStyle/>
          <a:p>
            <a:pPr marL="393700" indent="-393700">
              <a:spcBef>
                <a:spcPts val="0"/>
              </a:spcBef>
              <a:buFont typeface="Arial" pitchFamily="34" charset="0"/>
              <a:buChar char="•"/>
            </a:pPr>
            <a:r>
              <a:rPr lang="en-GB" dirty="0" smtClean="0">
                <a:solidFill>
                  <a:schemeClr val="tx2">
                    <a:lumMod val="75000"/>
                  </a:schemeClr>
                </a:solidFill>
              </a:rPr>
              <a:t>The ONF Information Modelling Team’s effort and achievement in the Workshop was well recognized by the ONF </a:t>
            </a:r>
          </a:p>
          <a:p>
            <a:pPr marL="393700" indent="-393700">
              <a:spcBef>
                <a:spcPts val="0"/>
              </a:spcBef>
              <a:buFont typeface="Arial" pitchFamily="34" charset="0"/>
              <a:buChar char="•"/>
            </a:pPr>
            <a:endParaRPr lang="en-US" dirty="0" smtClean="0">
              <a:solidFill>
                <a:srgbClr val="002060"/>
              </a:solidFill>
            </a:endParaRPr>
          </a:p>
          <a:p>
            <a:pPr marL="393700" indent="-393700">
              <a:spcBef>
                <a:spcPts val="0"/>
              </a:spcBef>
              <a:buFont typeface="Arial" pitchFamily="34" charset="0"/>
              <a:buChar char="•"/>
            </a:pPr>
            <a:r>
              <a:rPr lang="en-US" dirty="0" smtClean="0">
                <a:solidFill>
                  <a:srgbClr val="002060"/>
                </a:solidFill>
              </a:rPr>
              <a:t>Overall </a:t>
            </a:r>
            <a:r>
              <a:rPr lang="en-US" dirty="0" smtClean="0">
                <a:solidFill>
                  <a:srgbClr val="002060"/>
                </a:solidFill>
              </a:rPr>
              <a:t>observation</a:t>
            </a:r>
          </a:p>
          <a:p>
            <a:pPr marL="857250" lvl="1" indent="-457200">
              <a:spcBef>
                <a:spcPts val="0"/>
              </a:spcBef>
              <a:spcAft>
                <a:spcPts val="600"/>
              </a:spcAft>
              <a:buFont typeface="Arial" pitchFamily="34" charset="0"/>
              <a:buChar char="–"/>
            </a:pPr>
            <a:r>
              <a:rPr lang="en-US" dirty="0" smtClean="0">
                <a:solidFill>
                  <a:srgbClr val="002060"/>
                </a:solidFill>
              </a:rPr>
              <a:t>There is a recognition that there is a problem and some dawning recognition that information model work may hold some part of the answer to the problem</a:t>
            </a:r>
          </a:p>
          <a:p>
            <a:pPr marL="857250" lvl="1" indent="-457200">
              <a:spcBef>
                <a:spcPts val="0"/>
              </a:spcBef>
              <a:spcAft>
                <a:spcPts val="600"/>
              </a:spcAft>
              <a:buFont typeface="Arial" pitchFamily="34" charset="0"/>
              <a:buChar char="–"/>
            </a:pPr>
            <a:r>
              <a:rPr lang="en-US" dirty="0" smtClean="0">
                <a:solidFill>
                  <a:srgbClr val="002060"/>
                </a:solidFill>
              </a:rPr>
              <a:t>ONF/ITU-T/MEF/TMF collaborative working is strengthening but there are still challenges getting agreement to work as one (governance</a:t>
            </a:r>
            <a:r>
              <a:rPr lang="en-US" dirty="0" smtClean="0">
                <a:solidFill>
                  <a:srgbClr val="002060"/>
                </a:solidFill>
              </a:rPr>
              <a:t>) [MSDO 11, 16 and 49]</a:t>
            </a:r>
          </a:p>
          <a:p>
            <a:pPr marL="1257300" lvl="2" indent="-457200">
              <a:spcBef>
                <a:spcPts val="0"/>
              </a:spcBef>
              <a:spcAft>
                <a:spcPts val="600"/>
              </a:spcAft>
              <a:buFont typeface="Arial" pitchFamily="34" charset="0"/>
              <a:buChar char="–"/>
            </a:pPr>
            <a:r>
              <a:rPr lang="en-GB" dirty="0" smtClean="0">
                <a:solidFill>
                  <a:srgbClr val="002060"/>
                </a:solidFill>
              </a:rPr>
              <a:t>ONF/MEF/TMF members are working as closely as allowed by current mandates to maintain and strengthen alignment</a:t>
            </a:r>
            <a:endParaRPr lang="en-US" dirty="0" smtClean="0">
              <a:solidFill>
                <a:srgbClr val="002060"/>
              </a:solidFill>
            </a:endParaRPr>
          </a:p>
          <a:p>
            <a:pPr marL="857250" lvl="1" indent="-457200">
              <a:spcBef>
                <a:spcPts val="0"/>
              </a:spcBef>
              <a:spcAft>
                <a:spcPts val="600"/>
              </a:spcAft>
              <a:buFont typeface="Arial" pitchFamily="34" charset="0"/>
              <a:buChar char="–"/>
            </a:pPr>
            <a:r>
              <a:rPr lang="en-US" dirty="0" smtClean="0">
                <a:solidFill>
                  <a:srgbClr val="002060"/>
                </a:solidFill>
              </a:rPr>
              <a:t>We can make progress with NFV joining models but this will take significant </a:t>
            </a:r>
            <a:r>
              <a:rPr lang="en-US" dirty="0" smtClean="0">
                <a:solidFill>
                  <a:srgbClr val="002060"/>
                </a:solidFill>
              </a:rPr>
              <a:t>effort. It </a:t>
            </a:r>
            <a:r>
              <a:rPr lang="en-US" dirty="0" smtClean="0">
                <a:solidFill>
                  <a:srgbClr val="002060"/>
                </a:solidFill>
              </a:rPr>
              <a:t>would appear worth the effort (with the usual governance </a:t>
            </a:r>
            <a:r>
              <a:rPr lang="en-US" dirty="0" smtClean="0">
                <a:solidFill>
                  <a:srgbClr val="002060"/>
                </a:solidFill>
              </a:rPr>
              <a:t>challenges) [MSDO 8 and 18]</a:t>
            </a:r>
          </a:p>
          <a:p>
            <a:pPr marL="1257300" lvl="2" indent="-457200">
              <a:spcBef>
                <a:spcPts val="0"/>
              </a:spcBef>
              <a:spcAft>
                <a:spcPts val="600"/>
              </a:spcAft>
              <a:buFont typeface="Arial" pitchFamily="34" charset="0"/>
              <a:buChar char="–"/>
            </a:pPr>
            <a:r>
              <a:rPr lang="en-GB" dirty="0" smtClean="0">
                <a:solidFill>
                  <a:srgbClr val="002060"/>
                </a:solidFill>
              </a:rPr>
              <a:t>Some members are actively working to help </a:t>
            </a:r>
            <a:r>
              <a:rPr lang="en-GB" smtClean="0">
                <a:solidFill>
                  <a:srgbClr val="002060"/>
                </a:solidFill>
              </a:rPr>
              <a:t>further alignment</a:t>
            </a:r>
            <a:endParaRPr lang="en-US" dirty="0" smtClean="0">
              <a:solidFill>
                <a:srgbClr val="002060"/>
              </a:solidFill>
            </a:endParaRPr>
          </a:p>
          <a:p>
            <a:pPr marL="857250" lvl="1" indent="-457200">
              <a:spcBef>
                <a:spcPts val="0"/>
              </a:spcBef>
              <a:spcAft>
                <a:spcPts val="600"/>
              </a:spcAft>
              <a:buFont typeface="Arial" pitchFamily="34" charset="0"/>
              <a:buChar char="–"/>
            </a:pPr>
            <a:endParaRPr lang="en-US" dirty="0" smtClean="0">
              <a:solidFill>
                <a:srgbClr val="002060"/>
              </a:solidFill>
            </a:endParaRPr>
          </a:p>
          <a:p>
            <a:pPr marL="457200" indent="-457200">
              <a:spcBef>
                <a:spcPts val="0"/>
              </a:spcBef>
              <a:spcAft>
                <a:spcPts val="600"/>
              </a:spcAft>
              <a:buFont typeface="Arial" pitchFamily="34" charset="0"/>
              <a:buChar char="•"/>
            </a:pPr>
            <a:r>
              <a:rPr lang="en-US" dirty="0" smtClean="0">
                <a:solidFill>
                  <a:srgbClr val="002060"/>
                </a:solidFill>
              </a:rPr>
              <a:t>Specific MSDO follow-up:</a:t>
            </a:r>
            <a:endParaRPr lang="en-US" dirty="0" smtClean="0">
              <a:solidFill>
                <a:srgbClr val="002060"/>
              </a:solidFill>
            </a:endParaRPr>
          </a:p>
          <a:p>
            <a:pPr marL="857250" lvl="1" indent="-457200">
              <a:spcBef>
                <a:spcPts val="0"/>
              </a:spcBef>
              <a:spcAft>
                <a:spcPts val="600"/>
              </a:spcAft>
              <a:buFont typeface="Arial" pitchFamily="34" charset="0"/>
              <a:buChar char="–"/>
            </a:pPr>
            <a:r>
              <a:rPr lang="en-US" dirty="0" smtClean="0">
                <a:solidFill>
                  <a:srgbClr val="002060"/>
                </a:solidFill>
              </a:rPr>
              <a:t>With NFV: post WS on </a:t>
            </a:r>
            <a:r>
              <a:rPr lang="en-US" dirty="0" smtClean="0">
                <a:solidFill>
                  <a:srgbClr val="002060"/>
                </a:solidFill>
              </a:rPr>
              <a:t>1/14 as well as ad-hoc discussions and member contributions to promote alignment [MSDO 8 and 18]</a:t>
            </a:r>
          </a:p>
          <a:p>
            <a:pPr marL="857250" lvl="1" indent="-457200">
              <a:spcBef>
                <a:spcPts val="0"/>
              </a:spcBef>
              <a:spcAft>
                <a:spcPts val="600"/>
              </a:spcAft>
              <a:buFont typeface="Arial" pitchFamily="34" charset="0"/>
              <a:buChar char="–"/>
            </a:pPr>
            <a:r>
              <a:rPr lang="en-US" dirty="0" smtClean="0">
                <a:solidFill>
                  <a:srgbClr val="002060"/>
                </a:solidFill>
              </a:rPr>
              <a:t>With TOSCA: </a:t>
            </a:r>
            <a:r>
              <a:rPr lang="en-US" dirty="0" smtClean="0">
                <a:solidFill>
                  <a:srgbClr val="002060"/>
                </a:solidFill>
              </a:rPr>
              <a:t>Face to face </a:t>
            </a:r>
            <a:r>
              <a:rPr lang="en-US" dirty="0" smtClean="0">
                <a:solidFill>
                  <a:srgbClr val="002060"/>
                </a:solidFill>
              </a:rPr>
              <a:t>post </a:t>
            </a:r>
            <a:r>
              <a:rPr lang="en-US" dirty="0" smtClean="0">
                <a:solidFill>
                  <a:srgbClr val="002060"/>
                </a:solidFill>
              </a:rPr>
              <a:t>WS on 1/14 </a:t>
            </a:r>
            <a:r>
              <a:rPr lang="en-US" dirty="0" smtClean="0">
                <a:solidFill>
                  <a:srgbClr val="002060"/>
                </a:solidFill>
              </a:rPr>
              <a:t>and at ONF MWD as well as several calls [MSDO 44, 41 and 43]</a:t>
            </a:r>
            <a:endParaRPr lang="en-GB" dirty="0" smtClean="0">
              <a:solidFill>
                <a:schemeClr val="tx2">
                  <a:lumMod val="75000"/>
                </a:schemeClr>
              </a:solidFill>
            </a:endParaRPr>
          </a:p>
          <a:p>
            <a:endParaRPr lang="en-GB" dirty="0" smtClean="0"/>
          </a:p>
          <a:p>
            <a:endParaRPr lang="en-GB" dirty="0" smtClean="0"/>
          </a:p>
          <a:p>
            <a:pPr marL="0" indent="0">
              <a:buNone/>
            </a:pPr>
            <a:endParaRPr lang="en-GB" dirty="0" smtClean="0"/>
          </a:p>
          <a:p>
            <a:endParaRPr lang="en-US" dirty="0"/>
          </a:p>
        </p:txBody>
      </p:sp>
      <p:sp>
        <p:nvSpPr>
          <p:cNvPr id="6" name="Slide Number Placeholder 4"/>
          <p:cNvSpPr>
            <a:spLocks noGrp="1"/>
          </p:cNvSpPr>
          <p:nvPr>
            <p:ph type="sldNum" sz="quarter" idx="12"/>
          </p:nvPr>
        </p:nvSpPr>
        <p:spPr>
          <a:xfrm>
            <a:off x="4556760" y="6356369"/>
            <a:ext cx="2773680" cy="365125"/>
          </a:xfrm>
        </p:spPr>
        <p:txBody>
          <a:bodyPr/>
          <a:lstStyle/>
          <a:p>
            <a:fld id="{BBABCA9C-0EDA-419C-B0C5-EAE473F385AB}" type="slidenum">
              <a:rPr lang="en-US" smtClean="0"/>
              <a:pPr/>
              <a:t>2</a:t>
            </a:fld>
            <a:endParaRPr lang="en-US"/>
          </a:p>
        </p:txBody>
      </p:sp>
    </p:spTree>
    <p:extLst>
      <p:ext uri="{BB962C8B-B14F-4D97-AF65-F5344CB8AC3E}">
        <p14:creationId xmlns:p14="http://schemas.microsoft.com/office/powerpoint/2010/main" val="19574655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Progress of IM/DM Work in ONF since 1/2016 WS</a:t>
            </a:r>
            <a:endParaRPr lang="en-US" dirty="0"/>
          </a:p>
        </p:txBody>
      </p:sp>
      <p:sp>
        <p:nvSpPr>
          <p:cNvPr id="3" name="Content Placeholder 2"/>
          <p:cNvSpPr>
            <a:spLocks noGrp="1"/>
          </p:cNvSpPr>
          <p:nvPr>
            <p:ph idx="1"/>
          </p:nvPr>
        </p:nvSpPr>
        <p:spPr>
          <a:xfrm>
            <a:off x="594360" y="914400"/>
            <a:ext cx="10698480" cy="5257800"/>
          </a:xfrm>
        </p:spPr>
        <p:txBody>
          <a:bodyPr>
            <a:normAutofit fontScale="77500" lnSpcReduction="20000"/>
          </a:bodyPr>
          <a:lstStyle/>
          <a:p>
            <a:r>
              <a:rPr lang="en-GB" dirty="0" smtClean="0"/>
              <a:t>Infrastructure and </a:t>
            </a:r>
            <a:r>
              <a:rPr lang="en-GB" dirty="0" smtClean="0"/>
              <a:t>Tooling (ONF initiated open project activity – Eagle (see next slide)) [MSDO 20 and 32]</a:t>
            </a:r>
            <a:endParaRPr lang="en-GB" dirty="0" smtClean="0"/>
          </a:p>
          <a:p>
            <a:pPr lvl="1"/>
            <a:r>
              <a:rPr lang="en-GB" dirty="0" smtClean="0"/>
              <a:t>Open Model Profile </a:t>
            </a:r>
            <a:r>
              <a:rPr lang="en-GB" dirty="0" smtClean="0"/>
              <a:t>enhancement (used by ETSI NFV, ONF, MEF </a:t>
            </a:r>
            <a:r>
              <a:rPr lang="en-GB" dirty="0" err="1" smtClean="0"/>
              <a:t>etc</a:t>
            </a:r>
            <a:r>
              <a:rPr lang="en-GB" dirty="0" smtClean="0"/>
              <a:t>) </a:t>
            </a:r>
            <a:r>
              <a:rPr lang="en-GB" dirty="0" smtClean="0"/>
              <a:t>– Artefact lifecycle state, …</a:t>
            </a:r>
          </a:p>
          <a:p>
            <a:pPr lvl="1"/>
            <a:r>
              <a:rPr lang="en-GB" dirty="0" smtClean="0"/>
              <a:t>UML modelling </a:t>
            </a:r>
            <a:r>
              <a:rPr lang="en-GB" dirty="0" smtClean="0"/>
              <a:t>guidelines updated</a:t>
            </a:r>
            <a:endParaRPr lang="en-GB" dirty="0" smtClean="0"/>
          </a:p>
          <a:p>
            <a:pPr lvl="1"/>
            <a:r>
              <a:rPr lang="en-GB" dirty="0" smtClean="0"/>
              <a:t>UML-YANG mapping </a:t>
            </a:r>
            <a:r>
              <a:rPr lang="en-GB" dirty="0" smtClean="0"/>
              <a:t>guidelines updates and tooling enhanced (both ONF and MEF teams are using the tooling)</a:t>
            </a:r>
          </a:p>
          <a:p>
            <a:pPr lvl="1"/>
            <a:r>
              <a:rPr lang="en-GB" dirty="0" smtClean="0"/>
              <a:t>Initial work on the Pruning and Refactoring guidelines</a:t>
            </a:r>
            <a:endParaRPr lang="en-GB" dirty="0" smtClean="0"/>
          </a:p>
          <a:p>
            <a:r>
              <a:rPr lang="en-GB" dirty="0" smtClean="0"/>
              <a:t>Core model </a:t>
            </a:r>
            <a:r>
              <a:rPr lang="en-GB" dirty="0" smtClean="0"/>
              <a:t>enhancement in progress [(related to) MSDO 30]</a:t>
            </a:r>
            <a:endParaRPr lang="en-GB" dirty="0" smtClean="0"/>
          </a:p>
          <a:p>
            <a:pPr lvl="1"/>
            <a:r>
              <a:rPr lang="en-GB" dirty="0" smtClean="0"/>
              <a:t>State model</a:t>
            </a:r>
          </a:p>
          <a:p>
            <a:pPr lvl="1"/>
            <a:r>
              <a:rPr lang="en-GB" dirty="0" smtClean="0"/>
              <a:t>Capacity model</a:t>
            </a:r>
          </a:p>
          <a:p>
            <a:pPr lvl="1"/>
            <a:r>
              <a:rPr lang="en-GB" dirty="0" smtClean="0"/>
              <a:t>Topology model</a:t>
            </a:r>
          </a:p>
          <a:p>
            <a:pPr lvl="1"/>
            <a:r>
              <a:rPr lang="en-GB" dirty="0" smtClean="0"/>
              <a:t>Protection </a:t>
            </a:r>
            <a:r>
              <a:rPr lang="en-GB" dirty="0" smtClean="0"/>
              <a:t>model (uses controller model)t</a:t>
            </a:r>
            <a:endParaRPr lang="en-GB" dirty="0" smtClean="0"/>
          </a:p>
          <a:p>
            <a:pPr lvl="1"/>
            <a:r>
              <a:rPr lang="en-GB" dirty="0" err="1" smtClean="0"/>
              <a:t>Ltp</a:t>
            </a:r>
            <a:r>
              <a:rPr lang="en-GB" dirty="0" smtClean="0"/>
              <a:t>/</a:t>
            </a:r>
            <a:r>
              <a:rPr lang="en-GB" dirty="0" err="1" smtClean="0"/>
              <a:t>Lp</a:t>
            </a:r>
            <a:r>
              <a:rPr lang="en-GB" dirty="0" smtClean="0"/>
              <a:t> Spec model</a:t>
            </a:r>
          </a:p>
          <a:p>
            <a:pPr lvl="1"/>
            <a:r>
              <a:rPr lang="en-GB" dirty="0" smtClean="0"/>
              <a:t>Transitional link model</a:t>
            </a:r>
          </a:p>
          <a:p>
            <a:pPr lvl="1"/>
            <a:r>
              <a:rPr lang="en-GB" dirty="0" smtClean="0"/>
              <a:t>Physical equipment </a:t>
            </a:r>
            <a:r>
              <a:rPr lang="en-GB" dirty="0" smtClean="0"/>
              <a:t>model</a:t>
            </a:r>
          </a:p>
          <a:p>
            <a:pPr lvl="1"/>
            <a:r>
              <a:rPr lang="en-GB" dirty="0" smtClean="0"/>
              <a:t>Refactoring the NE (uses controller model and physical equipment model)</a:t>
            </a:r>
            <a:endParaRPr lang="en-GB" dirty="0" smtClean="0"/>
          </a:p>
          <a:p>
            <a:pPr lvl="1"/>
            <a:r>
              <a:rPr lang="en-GB" dirty="0" smtClean="0"/>
              <a:t>Controller model [MSDO 12 (IM work)]</a:t>
            </a:r>
            <a:endParaRPr lang="en-GB" dirty="0" smtClean="0"/>
          </a:p>
          <a:p>
            <a:pPr lvl="1"/>
            <a:r>
              <a:rPr lang="en-GB" dirty="0" smtClean="0"/>
              <a:t>Operation normalization and common </a:t>
            </a:r>
            <a:r>
              <a:rPr lang="en-GB" dirty="0" smtClean="0"/>
              <a:t>pattern extraction</a:t>
            </a:r>
            <a:endParaRPr lang="en-GB" dirty="0" smtClean="0"/>
          </a:p>
          <a:p>
            <a:r>
              <a:rPr lang="en-GB" dirty="0" smtClean="0"/>
              <a:t>Interface oriented models [(related to ) MSDO 26 and 32]</a:t>
            </a:r>
          </a:p>
          <a:p>
            <a:pPr lvl="1"/>
            <a:r>
              <a:rPr lang="en-GB" dirty="0" smtClean="0"/>
              <a:t>Intent work are progressing [(related to) MSDO 41 and 43]</a:t>
            </a:r>
          </a:p>
          <a:p>
            <a:pPr lvl="1"/>
            <a:r>
              <a:rPr lang="en-GB" dirty="0" err="1" smtClean="0"/>
              <a:t>Tapi</a:t>
            </a:r>
            <a:r>
              <a:rPr lang="en-GB" dirty="0" smtClean="0"/>
              <a:t> work progressing using pruning and refactoring approach and is generating the interface schema using the UML-Yang tooling [MSDO 12b]</a:t>
            </a:r>
            <a:endParaRPr lang="en-GB" dirty="0" smtClean="0"/>
          </a:p>
          <a:p>
            <a:endParaRPr lang="en-GB" dirty="0" smtClean="0"/>
          </a:p>
          <a:p>
            <a:endParaRPr lang="en-GB" dirty="0" smtClean="0"/>
          </a:p>
          <a:p>
            <a:endParaRPr lang="en-GB" dirty="0" smtClean="0"/>
          </a:p>
          <a:p>
            <a:pPr marL="0" indent="0">
              <a:buNone/>
            </a:pPr>
            <a:endParaRPr lang="en-GB" dirty="0" smtClean="0"/>
          </a:p>
          <a:p>
            <a:endParaRPr lang="en-US" dirty="0"/>
          </a:p>
        </p:txBody>
      </p:sp>
      <p:sp>
        <p:nvSpPr>
          <p:cNvPr id="6" name="Slide Number Placeholder 4"/>
          <p:cNvSpPr>
            <a:spLocks noGrp="1"/>
          </p:cNvSpPr>
          <p:nvPr>
            <p:ph type="sldNum" sz="quarter" idx="12"/>
          </p:nvPr>
        </p:nvSpPr>
        <p:spPr>
          <a:xfrm>
            <a:off x="4556760" y="6356369"/>
            <a:ext cx="2773680" cy="365125"/>
          </a:xfrm>
        </p:spPr>
        <p:txBody>
          <a:bodyPr/>
          <a:lstStyle/>
          <a:p>
            <a:fld id="{BBABCA9C-0EDA-419C-B0C5-EAE473F385AB}" type="slidenum">
              <a:rPr lang="en-US" smtClean="0"/>
              <a:pPr/>
              <a:t>3</a:t>
            </a:fld>
            <a:endParaRPr lang="en-US"/>
          </a:p>
        </p:txBody>
      </p:sp>
    </p:spTree>
    <p:extLst>
      <p:ext uri="{BB962C8B-B14F-4D97-AF65-F5344CB8AC3E}">
        <p14:creationId xmlns:p14="http://schemas.microsoft.com/office/powerpoint/2010/main" val="1957465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Progress of IM/DM Work in ONF since 1/2016 WS (cont.)</a:t>
            </a:r>
            <a:endParaRPr lang="en-US" dirty="0"/>
          </a:p>
        </p:txBody>
      </p:sp>
      <p:sp>
        <p:nvSpPr>
          <p:cNvPr id="3" name="Content Placeholder 2"/>
          <p:cNvSpPr>
            <a:spLocks noGrp="1"/>
          </p:cNvSpPr>
          <p:nvPr>
            <p:ph idx="1"/>
          </p:nvPr>
        </p:nvSpPr>
        <p:spPr>
          <a:xfrm>
            <a:off x="594360" y="914399"/>
            <a:ext cx="10698480" cy="5441969"/>
          </a:xfrm>
        </p:spPr>
        <p:txBody>
          <a:bodyPr>
            <a:normAutofit lnSpcReduction="10000"/>
          </a:bodyPr>
          <a:lstStyle/>
          <a:p>
            <a:r>
              <a:rPr lang="en-US" dirty="0" smtClean="0"/>
              <a:t>Continue to move work to Open </a:t>
            </a:r>
            <a:r>
              <a:rPr lang="en-US" dirty="0" smtClean="0"/>
              <a:t>Source [MSDO 20, 12b and 32] </a:t>
            </a:r>
            <a:r>
              <a:rPr lang="en-US" dirty="0" smtClean="0">
                <a:hlinkClick r:id="rId2"/>
              </a:rPr>
              <a:t>https</a:t>
            </a:r>
            <a:r>
              <a:rPr lang="en-US" dirty="0" smtClean="0">
                <a:hlinkClick r:id="rId2"/>
              </a:rPr>
              <a:t>://github.com/OpenNetworkingFoundation/EAGLE-Open-Model-Profile-and-Tools</a:t>
            </a:r>
            <a:r>
              <a:rPr lang="en-US" dirty="0" smtClean="0"/>
              <a:t>  </a:t>
            </a:r>
          </a:p>
          <a:p>
            <a:pPr lvl="1"/>
            <a:r>
              <a:rPr lang="en-GB" dirty="0" smtClean="0"/>
              <a:t>Open Model Profile </a:t>
            </a:r>
            <a:r>
              <a:rPr lang="en-GB" dirty="0" smtClean="0">
                <a:hlinkClick r:id="rId3"/>
              </a:rPr>
              <a:t>https://github.com/OpenNetworkingFoundation/EAGLE-Open-Model-Profile-and-Tools/tree/OpenModelProfile</a:t>
            </a:r>
            <a:r>
              <a:rPr lang="en-GB" dirty="0" smtClean="0"/>
              <a:t> </a:t>
            </a:r>
          </a:p>
          <a:p>
            <a:pPr lvl="1"/>
            <a:r>
              <a:rPr lang="en-GB" dirty="0" smtClean="0"/>
              <a:t>UML Tools: </a:t>
            </a:r>
            <a:r>
              <a:rPr lang="en-GB" dirty="0" smtClean="0">
                <a:hlinkClick r:id="rId4"/>
              </a:rPr>
              <a:t>https://github.com/OpenNetworkingFoundation/EAGLE-Open-Model-Profile-and-Tools/tree/UmlTools</a:t>
            </a:r>
            <a:r>
              <a:rPr lang="en-GB" dirty="0" smtClean="0"/>
              <a:t> </a:t>
            </a:r>
          </a:p>
          <a:p>
            <a:pPr lvl="2"/>
            <a:r>
              <a:rPr lang="en-GB" dirty="0" smtClean="0"/>
              <a:t>Papyrus guidelines</a:t>
            </a:r>
          </a:p>
          <a:p>
            <a:pPr lvl="2"/>
            <a:r>
              <a:rPr lang="en-GB" dirty="0" smtClean="0"/>
              <a:t>Pruning and refactoring guidelines</a:t>
            </a:r>
          </a:p>
          <a:p>
            <a:pPr lvl="2"/>
            <a:r>
              <a:rPr lang="en-GB" dirty="0" smtClean="0"/>
              <a:t>UML modelling guidelines</a:t>
            </a:r>
          </a:p>
          <a:p>
            <a:pPr lvl="1"/>
            <a:r>
              <a:rPr lang="en-GB" dirty="0" smtClean="0"/>
              <a:t>UML-YANG Tools: </a:t>
            </a:r>
            <a:r>
              <a:rPr lang="en-GB" dirty="0" smtClean="0">
                <a:hlinkClick r:id="rId5"/>
              </a:rPr>
              <a:t>https://github.com/OpenNetworkingFoundation/EAGLE-Open-Model-Profile-and-Tools/tree/UmlYangTools</a:t>
            </a:r>
            <a:r>
              <a:rPr lang="en-GB" dirty="0" smtClean="0"/>
              <a:t> </a:t>
            </a:r>
          </a:p>
          <a:p>
            <a:pPr lvl="2"/>
            <a:r>
              <a:rPr lang="en-GB" dirty="0" smtClean="0"/>
              <a:t>xmi2yang tool-v1.3</a:t>
            </a:r>
          </a:p>
          <a:p>
            <a:pPr lvl="2"/>
            <a:r>
              <a:rPr lang="en-GB" dirty="0" smtClean="0"/>
              <a:t>UML-Yang Mapping Tool User Guide-v1.3</a:t>
            </a:r>
          </a:p>
          <a:p>
            <a:pPr lvl="1"/>
            <a:r>
              <a:rPr lang="en-GB" dirty="0" err="1" smtClean="0"/>
              <a:t>JSONCode</a:t>
            </a:r>
            <a:r>
              <a:rPr lang="en-GB" dirty="0" smtClean="0"/>
              <a:t> Tools: </a:t>
            </a:r>
            <a:r>
              <a:rPr lang="en-GB" dirty="0" smtClean="0">
                <a:hlinkClick r:id="rId6"/>
              </a:rPr>
              <a:t>https://github.com/OpenNetworkingFoundation/EAGLE-Open-Model-Profile-and-Tools/tree/JsonCodeTools</a:t>
            </a:r>
            <a:r>
              <a:rPr lang="en-GB" dirty="0" smtClean="0"/>
              <a:t> </a:t>
            </a:r>
          </a:p>
          <a:p>
            <a:pPr lvl="1"/>
            <a:r>
              <a:rPr lang="en-GB" dirty="0" smtClean="0"/>
              <a:t>Issues list: </a:t>
            </a:r>
            <a:r>
              <a:rPr lang="en-GB" dirty="0" smtClean="0">
                <a:hlinkClick r:id="rId7"/>
              </a:rPr>
              <a:t>https://github.com/OpenNetworkingFoundation/EAGLE-Open-Model-Profile-and-Tools/issues</a:t>
            </a:r>
            <a:r>
              <a:rPr lang="en-GB" dirty="0" smtClean="0"/>
              <a:t> </a:t>
            </a:r>
          </a:p>
          <a:p>
            <a:pPr lvl="2"/>
            <a:endParaRPr lang="en-GB" dirty="0" smtClean="0"/>
          </a:p>
          <a:p>
            <a:endParaRPr lang="en-GB" dirty="0" smtClean="0"/>
          </a:p>
          <a:p>
            <a:endParaRPr lang="en-GB" dirty="0" smtClean="0"/>
          </a:p>
          <a:p>
            <a:endParaRPr lang="en-GB" dirty="0" smtClean="0"/>
          </a:p>
          <a:p>
            <a:pPr marL="0" indent="0">
              <a:buNone/>
            </a:pPr>
            <a:endParaRPr lang="en-GB" dirty="0" smtClean="0"/>
          </a:p>
          <a:p>
            <a:endParaRPr lang="en-US" dirty="0"/>
          </a:p>
        </p:txBody>
      </p:sp>
      <p:sp>
        <p:nvSpPr>
          <p:cNvPr id="6" name="Slide Number Placeholder 4"/>
          <p:cNvSpPr>
            <a:spLocks noGrp="1"/>
          </p:cNvSpPr>
          <p:nvPr>
            <p:ph type="sldNum" sz="quarter" idx="12"/>
          </p:nvPr>
        </p:nvSpPr>
        <p:spPr>
          <a:xfrm>
            <a:off x="4556760" y="6356369"/>
            <a:ext cx="2773680" cy="365125"/>
          </a:xfrm>
        </p:spPr>
        <p:txBody>
          <a:bodyPr/>
          <a:lstStyle/>
          <a:p>
            <a:fld id="{BBABCA9C-0EDA-419C-B0C5-EAE473F385AB}" type="slidenum">
              <a:rPr lang="en-US" smtClean="0"/>
              <a:pPr/>
              <a:t>4</a:t>
            </a:fld>
            <a:endParaRPr lang="en-US"/>
          </a:p>
        </p:txBody>
      </p:sp>
    </p:spTree>
    <p:extLst>
      <p:ext uri="{BB962C8B-B14F-4D97-AF65-F5344CB8AC3E}">
        <p14:creationId xmlns:p14="http://schemas.microsoft.com/office/powerpoint/2010/main" val="1957465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360" y="304799"/>
            <a:ext cx="10698480" cy="609600"/>
          </a:xfrm>
        </p:spPr>
        <p:txBody>
          <a:bodyPr>
            <a:normAutofit/>
          </a:bodyPr>
          <a:lstStyle/>
          <a:p>
            <a:r>
              <a:rPr lang="en-GB" dirty="0" smtClean="0"/>
              <a:t>Progress of IM/DM Work in ONF since 1/2016 WS (cont.)</a:t>
            </a:r>
            <a:endParaRPr lang="en-US" dirty="0"/>
          </a:p>
        </p:txBody>
      </p:sp>
      <p:sp>
        <p:nvSpPr>
          <p:cNvPr id="3" name="Content Placeholder 2"/>
          <p:cNvSpPr>
            <a:spLocks noGrp="1"/>
          </p:cNvSpPr>
          <p:nvPr>
            <p:ph idx="1"/>
          </p:nvPr>
        </p:nvSpPr>
        <p:spPr>
          <a:xfrm>
            <a:off x="594360" y="914399"/>
            <a:ext cx="10698480" cy="5181601"/>
          </a:xfrm>
        </p:spPr>
        <p:txBody>
          <a:bodyPr>
            <a:normAutofit fontScale="92500" lnSpcReduction="20000"/>
          </a:bodyPr>
          <a:lstStyle/>
          <a:p>
            <a:r>
              <a:rPr lang="en-US" dirty="0" smtClean="0"/>
              <a:t>Informal Inter SDO Open Model Initiative (IISOMI</a:t>
            </a:r>
            <a:r>
              <a:rPr lang="en-US" dirty="0" smtClean="0"/>
              <a:t>) [</a:t>
            </a:r>
            <a:r>
              <a:rPr lang="en-US" dirty="0"/>
              <a:t>MSDO 20, 12b and 32]</a:t>
            </a:r>
            <a:endParaRPr lang="en-US" dirty="0" smtClean="0"/>
          </a:p>
          <a:p>
            <a:pPr lvl="1"/>
            <a:r>
              <a:rPr lang="en-US" dirty="0" smtClean="0"/>
              <a:t>Held  internal preparation call</a:t>
            </a:r>
          </a:p>
          <a:p>
            <a:pPr lvl="2"/>
            <a:r>
              <a:rPr lang="en-US" dirty="0" smtClean="0"/>
              <a:t>For the setup of an “</a:t>
            </a:r>
            <a:r>
              <a:rPr lang="en-US" i="1" dirty="0" smtClean="0"/>
              <a:t>Informal Inter-SDO Open Model Initiative</a:t>
            </a:r>
            <a:r>
              <a:rPr lang="en-US" dirty="0" smtClean="0"/>
              <a:t>” which can collaboratively develop the work contained in the Open Source EAGLE project</a:t>
            </a:r>
          </a:p>
          <a:p>
            <a:pPr lvl="2"/>
            <a:r>
              <a:rPr lang="en-GB" dirty="0" smtClean="0"/>
              <a:t>Two teams</a:t>
            </a:r>
          </a:p>
          <a:p>
            <a:pPr lvl="3"/>
            <a:r>
              <a:rPr lang="en-GB" dirty="0" smtClean="0"/>
              <a:t>Modelling infrastructure (Tool &amp; Guidelines)</a:t>
            </a:r>
          </a:p>
          <a:p>
            <a:pPr lvl="3"/>
            <a:r>
              <a:rPr lang="en-GB" dirty="0" smtClean="0"/>
              <a:t>Subject matter (Core Model)</a:t>
            </a:r>
          </a:p>
          <a:p>
            <a:pPr lvl="2"/>
            <a:r>
              <a:rPr lang="en-GB" dirty="0" smtClean="0"/>
              <a:t>Working method</a:t>
            </a:r>
          </a:p>
          <a:p>
            <a:pPr lvl="3"/>
            <a:r>
              <a:rPr lang="en-GB" dirty="0" smtClean="0"/>
              <a:t>Participants need mandate from their SDOs regarding major bug fixes and content changes</a:t>
            </a:r>
          </a:p>
          <a:p>
            <a:pPr lvl="3"/>
            <a:r>
              <a:rPr lang="en-GB" dirty="0" smtClean="0"/>
              <a:t>EAGLE workflow</a:t>
            </a:r>
          </a:p>
          <a:p>
            <a:pPr lvl="2"/>
            <a:r>
              <a:rPr lang="en-GB" dirty="0" smtClean="0"/>
              <a:t>Frequency and moderation of conference calls</a:t>
            </a:r>
          </a:p>
          <a:p>
            <a:pPr lvl="2"/>
            <a:r>
              <a:rPr lang="en-GB" dirty="0" smtClean="0"/>
              <a:t>Documentation ownership and versioning</a:t>
            </a:r>
          </a:p>
          <a:p>
            <a:pPr lvl="3"/>
            <a:r>
              <a:rPr lang="en-GB" dirty="0" smtClean="0"/>
              <a:t>Versioning</a:t>
            </a:r>
          </a:p>
          <a:p>
            <a:pPr lvl="3"/>
            <a:r>
              <a:rPr lang="en-GB" dirty="0" smtClean="0"/>
              <a:t>Ownership and IPR and Copyright</a:t>
            </a:r>
          </a:p>
          <a:p>
            <a:pPr lvl="1"/>
            <a:r>
              <a:rPr lang="en-GB" dirty="0" smtClean="0"/>
              <a:t>SDO experts contacted:</a:t>
            </a:r>
          </a:p>
          <a:p>
            <a:pPr lvl="2"/>
            <a:r>
              <a:rPr lang="en-GB" dirty="0" smtClean="0"/>
              <a:t>ITU-T SG15, </a:t>
            </a:r>
            <a:r>
              <a:rPr lang="en-GB" dirty="0" smtClean="0"/>
              <a:t>ETSI-NFV</a:t>
            </a:r>
            <a:r>
              <a:rPr lang="en-GB" dirty="0" smtClean="0"/>
              <a:t>, TMF, MEF</a:t>
            </a:r>
          </a:p>
          <a:p>
            <a:pPr lvl="1"/>
            <a:endParaRPr lang="en-GB" dirty="0" smtClean="0"/>
          </a:p>
          <a:p>
            <a:endParaRPr lang="en-GB" dirty="0" smtClean="0"/>
          </a:p>
          <a:p>
            <a:endParaRPr lang="en-GB" dirty="0" smtClean="0"/>
          </a:p>
          <a:p>
            <a:pPr marL="0" indent="0">
              <a:buNone/>
            </a:pPr>
            <a:endParaRPr lang="en-GB" dirty="0" smtClean="0"/>
          </a:p>
          <a:p>
            <a:endParaRPr lang="en-US" dirty="0"/>
          </a:p>
        </p:txBody>
      </p:sp>
      <p:sp>
        <p:nvSpPr>
          <p:cNvPr id="6" name="Slide Number Placeholder 4"/>
          <p:cNvSpPr>
            <a:spLocks noGrp="1"/>
          </p:cNvSpPr>
          <p:nvPr>
            <p:ph type="sldNum" sz="quarter" idx="12"/>
          </p:nvPr>
        </p:nvSpPr>
        <p:spPr>
          <a:xfrm>
            <a:off x="4556760" y="6356369"/>
            <a:ext cx="2773680" cy="365125"/>
          </a:xfrm>
        </p:spPr>
        <p:txBody>
          <a:bodyPr/>
          <a:lstStyle/>
          <a:p>
            <a:fld id="{BBABCA9C-0EDA-419C-B0C5-EAE473F385AB}" type="slidenum">
              <a:rPr lang="en-US" smtClean="0"/>
              <a:pPr/>
              <a:t>5</a:t>
            </a:fld>
            <a:endParaRPr lang="en-US"/>
          </a:p>
        </p:txBody>
      </p:sp>
    </p:spTree>
    <p:extLst>
      <p:ext uri="{BB962C8B-B14F-4D97-AF65-F5344CB8AC3E}">
        <p14:creationId xmlns:p14="http://schemas.microsoft.com/office/powerpoint/2010/main" val="19574655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Feedback on Multi-SDO Issues spread sheet (NFV(16)000031r3.xlsx) </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smtClean="0"/>
              <a:t>Provided, to the NFV_MULTISDO mailing list on 24 (25) Feb, a commented version focussing on areas of particular interest to ONF</a:t>
            </a:r>
          </a:p>
          <a:p>
            <a:r>
              <a:rPr lang="en-GB" dirty="0" smtClean="0"/>
              <a:t>Most areas are touched on in the earlier slides</a:t>
            </a:r>
          </a:p>
          <a:p>
            <a:pPr marL="0" indent="0">
              <a:buNone/>
            </a:pPr>
            <a:r>
              <a:rPr lang="en-GB" dirty="0" smtClean="0"/>
              <a:t>The following items are not fully covered by the earlier slides</a:t>
            </a:r>
          </a:p>
          <a:p>
            <a:r>
              <a:rPr lang="en-GB" dirty="0"/>
              <a:t>[MSDO 12] Overlapping control/management </a:t>
            </a:r>
            <a:r>
              <a:rPr lang="en-GB" dirty="0" smtClean="0"/>
              <a:t>architectures, [MSDO 40] </a:t>
            </a:r>
            <a:r>
              <a:rPr lang="en-US" dirty="0"/>
              <a:t>Lack of common architecture mapping between OCC/NFV/ONF and [MSDO 43] Differences in </a:t>
            </a:r>
            <a:r>
              <a:rPr lang="en-US" dirty="0" smtClean="0"/>
              <a:t>architectures</a:t>
            </a:r>
          </a:p>
          <a:p>
            <a:pPr lvl="1"/>
            <a:r>
              <a:rPr lang="en-US" dirty="0"/>
              <a:t>The ONF Architecture team has a strong interest in participating in such a Tiger Team but would like to see clarification of problem statement and what output might be expected</a:t>
            </a:r>
            <a:r>
              <a:rPr lang="en-US" dirty="0" smtClean="0"/>
              <a:t>.</a:t>
            </a:r>
          </a:p>
          <a:p>
            <a:pPr lvl="1"/>
            <a:r>
              <a:rPr lang="en-US" dirty="0" smtClean="0">
                <a:solidFill>
                  <a:srgbClr val="FF0000"/>
                </a:solidFill>
              </a:rPr>
              <a:t>Action proposed: </a:t>
            </a:r>
          </a:p>
          <a:p>
            <a:pPr lvl="2"/>
            <a:r>
              <a:rPr lang="en-US" dirty="0" smtClean="0">
                <a:solidFill>
                  <a:srgbClr val="FF0000"/>
                </a:solidFill>
              </a:rPr>
              <a:t>Multi-SDO </a:t>
            </a:r>
            <a:r>
              <a:rPr lang="en-US" dirty="0">
                <a:solidFill>
                  <a:srgbClr val="FF0000"/>
                </a:solidFill>
              </a:rPr>
              <a:t>Leadership: Stimulate definition of problem statement, team mandate and output.</a:t>
            </a:r>
          </a:p>
          <a:p>
            <a:pPr lvl="2"/>
            <a:r>
              <a:rPr lang="en-US" dirty="0">
                <a:solidFill>
                  <a:srgbClr val="FF0000"/>
                </a:solidFill>
              </a:rPr>
              <a:t>Multi-SDO participants: In the interim prior to formalization of the Tiger Team activity make others aware of specific multi-group architecture activities, their scope an conclusion</a:t>
            </a:r>
            <a:r>
              <a:rPr lang="en-US" dirty="0" smtClean="0">
                <a:solidFill>
                  <a:srgbClr val="FF0000"/>
                </a:solidFill>
              </a:rPr>
              <a:t>.</a:t>
            </a:r>
          </a:p>
          <a:p>
            <a:r>
              <a:rPr lang="en-GB" dirty="0" smtClean="0"/>
              <a:t>[MSDO 20] </a:t>
            </a:r>
            <a:r>
              <a:rPr lang="en-US" dirty="0"/>
              <a:t>Lack of translation from IM to DM, [MSDO 12b] Interfaces are generated by hand </a:t>
            </a:r>
            <a:r>
              <a:rPr lang="en-US" dirty="0" smtClean="0"/>
              <a:t>inconsistently</a:t>
            </a:r>
            <a:r>
              <a:rPr lang="en-US" dirty="0"/>
              <a:t> and [MSDO 32] Lack of translation from IM to </a:t>
            </a:r>
            <a:r>
              <a:rPr lang="en-US" dirty="0" smtClean="0"/>
              <a:t>DM</a:t>
            </a:r>
          </a:p>
          <a:p>
            <a:pPr lvl="1"/>
            <a:r>
              <a:rPr lang="en-US" dirty="0"/>
              <a:t>The ONF IM team has chosen to not use the term Data Model due to ambiguity in the definition of the distinction between IM and DM (see RFC3444). As a consequence the term Information Model is used for any representation of things/properties/relationships. The ONF IM team has chosen to use UML for all such cases. Clearly a coded solution is required.  The final stage of a process is to produce runnable code, interface schema etc. The approach ONF is taking is to develop and use Open Source tooling  to convert an appropriately formed UML model into an interface data schema</a:t>
            </a:r>
            <a:r>
              <a:rPr lang="en-US" dirty="0" smtClean="0"/>
              <a:t>.</a:t>
            </a:r>
          </a:p>
          <a:p>
            <a:pPr lvl="1"/>
            <a:r>
              <a:rPr lang="en-GB" dirty="0" smtClean="0">
                <a:solidFill>
                  <a:srgbClr val="FF0000"/>
                </a:solidFill>
              </a:rPr>
              <a:t>Action proposed:</a:t>
            </a:r>
          </a:p>
          <a:p>
            <a:pPr lvl="2"/>
            <a:r>
              <a:rPr lang="en-US" dirty="0" smtClean="0">
                <a:solidFill>
                  <a:srgbClr val="FF0000"/>
                </a:solidFill>
              </a:rPr>
              <a:t>Multi-SDO </a:t>
            </a:r>
            <a:r>
              <a:rPr lang="en-US" dirty="0">
                <a:solidFill>
                  <a:srgbClr val="FF0000"/>
                </a:solidFill>
              </a:rPr>
              <a:t>participants: Consider use of the ONF Eagle tooling (and consider participating in its advancement). See https://github.com/OpenNetworkingFoundation/EAGLE-Open-Model-Profile-and-Tools (see also ONF Proposal slide 17)</a:t>
            </a:r>
          </a:p>
        </p:txBody>
      </p:sp>
      <p:sp>
        <p:nvSpPr>
          <p:cNvPr id="4" name="Slide Number Placeholder 3"/>
          <p:cNvSpPr>
            <a:spLocks noGrp="1"/>
          </p:cNvSpPr>
          <p:nvPr>
            <p:ph type="sldNum" sz="quarter" idx="12"/>
          </p:nvPr>
        </p:nvSpPr>
        <p:spPr/>
        <p:txBody>
          <a:bodyPr/>
          <a:lstStyle/>
          <a:p>
            <a:fld id="{BBABCA9C-0EDA-419C-B0C5-EAE473F385AB}" type="slidenum">
              <a:rPr lang="en-US" smtClean="0"/>
              <a:pPr/>
              <a:t>6</a:t>
            </a:fld>
            <a:endParaRPr lang="en-US"/>
          </a:p>
        </p:txBody>
      </p:sp>
    </p:spTree>
    <p:extLst>
      <p:ext uri="{BB962C8B-B14F-4D97-AF65-F5344CB8AC3E}">
        <p14:creationId xmlns:p14="http://schemas.microsoft.com/office/powerpoint/2010/main" val="2350556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94360" y="2895600"/>
            <a:ext cx="10698480" cy="917577"/>
          </a:xfrm>
        </p:spPr>
        <p:txBody>
          <a:bodyPr>
            <a:normAutofit/>
          </a:bodyPr>
          <a:lstStyle/>
          <a:p>
            <a:pPr algn="ctr"/>
            <a:r>
              <a:rPr lang="en-GB" dirty="0" smtClean="0"/>
              <a:t>THANK YOU</a:t>
            </a:r>
            <a:endParaRPr lang="en-US" dirty="0"/>
          </a:p>
        </p:txBody>
      </p:sp>
    </p:spTree>
    <p:extLst>
      <p:ext uri="{BB962C8B-B14F-4D97-AF65-F5344CB8AC3E}">
        <p14:creationId xmlns:p14="http://schemas.microsoft.com/office/powerpoint/2010/main" val="7341073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891540" y="685800"/>
            <a:ext cx="10104120" cy="914400"/>
          </a:xfrm>
        </p:spPr>
        <p:txBody>
          <a:bodyPr>
            <a:normAutofit/>
          </a:bodyPr>
          <a:lstStyle/>
          <a:p>
            <a:pPr algn="ctr"/>
            <a:r>
              <a:rPr lang="en-GB" sz="4000" dirty="0" smtClean="0"/>
              <a:t>Background material</a:t>
            </a:r>
            <a:endParaRPr lang="en-US" sz="4000" dirty="0"/>
          </a:p>
        </p:txBody>
      </p:sp>
      <p:sp>
        <p:nvSpPr>
          <p:cNvPr id="7" name="Subtitle 6"/>
          <p:cNvSpPr>
            <a:spLocks noGrp="1"/>
          </p:cNvSpPr>
          <p:nvPr>
            <p:ph type="subTitle" idx="1"/>
          </p:nvPr>
        </p:nvSpPr>
        <p:spPr>
          <a:xfrm>
            <a:off x="381000" y="2133600"/>
            <a:ext cx="10972800" cy="1752600"/>
          </a:xfrm>
        </p:spPr>
        <p:txBody>
          <a:bodyPr>
            <a:normAutofit/>
          </a:bodyPr>
          <a:lstStyle/>
          <a:p>
            <a:pPr algn="l">
              <a:buFont typeface="Arial" pitchFamily="34" charset="0"/>
              <a:buChar char="•"/>
            </a:pPr>
            <a:r>
              <a:rPr lang="en-GB" sz="1600" dirty="0" smtClean="0">
                <a:solidFill>
                  <a:schemeClr val="tx2">
                    <a:lumMod val="75000"/>
                  </a:schemeClr>
                </a:solidFill>
              </a:rPr>
              <a:t> </a:t>
            </a:r>
            <a:r>
              <a:rPr lang="en-GB" sz="1600" dirty="0" smtClean="0">
                <a:solidFill>
                  <a:schemeClr val="tx2">
                    <a:lumMod val="75000"/>
                  </a:schemeClr>
                </a:solidFill>
                <a:hlinkClick r:id="rId2"/>
              </a:rPr>
              <a:t>https://docbox.etsi.org/ISG/NFV/Open/Other/2016_01_13_NFV_Information_Modelling_Workshop-Louisville/</a:t>
            </a:r>
            <a:r>
              <a:rPr lang="en-GB" sz="1600" dirty="0" smtClean="0">
                <a:solidFill>
                  <a:schemeClr val="tx2">
                    <a:lumMod val="75000"/>
                  </a:schemeClr>
                </a:solidFill>
              </a:rPr>
              <a:t> </a:t>
            </a:r>
            <a:endParaRPr lang="en-US" sz="1600" dirty="0" smtClean="0"/>
          </a:p>
          <a:p>
            <a:pPr lvl="1" algn="l">
              <a:buFont typeface="Arial" pitchFamily="34" charset="0"/>
              <a:buChar char="–"/>
              <a:tabLst>
                <a:tab pos="690563" algn="l"/>
              </a:tabLst>
            </a:pPr>
            <a:r>
              <a:rPr lang="en-US" sz="1600" dirty="0" smtClean="0"/>
              <a:t>  </a:t>
            </a:r>
            <a:r>
              <a:rPr lang="en-US" sz="1600" dirty="0" smtClean="0">
                <a:hlinkClick r:id="rId3"/>
              </a:rPr>
              <a:t>NFV(16)000022r1_ONF_Common_Information_Model___Core_Information_Model.pptx</a:t>
            </a:r>
            <a:endParaRPr lang="en-US" sz="1600" dirty="0" smtClean="0"/>
          </a:p>
          <a:p>
            <a:pPr lvl="1" algn="l">
              <a:buFont typeface="Arial" pitchFamily="34" charset="0"/>
              <a:buChar char="–"/>
              <a:tabLst>
                <a:tab pos="690563" algn="l"/>
              </a:tabLst>
            </a:pPr>
            <a:r>
              <a:rPr lang="en-US" sz="1600" dirty="0" smtClean="0"/>
              <a:t>  </a:t>
            </a:r>
            <a:r>
              <a:rPr lang="en-US" sz="1600" dirty="0" smtClean="0">
                <a:hlinkClick r:id="rId4"/>
              </a:rPr>
              <a:t>NFV(16)000023r1_ONF_Proposal_for_way_forward.pptx</a:t>
            </a:r>
            <a:endParaRPr lang="en-US" sz="1600" dirty="0" smtClean="0"/>
          </a:p>
          <a:p>
            <a:pPr lvl="1" algn="l">
              <a:buFont typeface="Arial" pitchFamily="34" charset="0"/>
              <a:buChar char="–"/>
              <a:tabLst>
                <a:tab pos="690563" algn="l"/>
              </a:tabLst>
            </a:pPr>
            <a:r>
              <a:rPr lang="en-US" sz="1600" dirty="0" smtClean="0">
                <a:solidFill>
                  <a:schemeClr val="tx2">
                    <a:lumMod val="75000"/>
                  </a:schemeClr>
                </a:solidFill>
              </a:rPr>
              <a:t>  </a:t>
            </a:r>
            <a:r>
              <a:rPr lang="en-US" sz="1600" dirty="0" smtClean="0">
                <a:hlinkClick r:id="rId5"/>
              </a:rPr>
              <a:t>NFV(16)000024_ONF_Proposal_Summary.pptx</a:t>
            </a:r>
            <a:endParaRPr lang="en-US" sz="1600" dirty="0">
              <a:solidFill>
                <a:schemeClr val="tx2">
                  <a:lumMod val="75000"/>
                </a:schemeClr>
              </a:solidFill>
            </a:endParaRPr>
          </a:p>
        </p:txBody>
      </p:sp>
      <p:sp>
        <p:nvSpPr>
          <p:cNvPr id="5" name="Slide Number Placeholder 4"/>
          <p:cNvSpPr>
            <a:spLocks noGrp="1"/>
          </p:cNvSpPr>
          <p:nvPr>
            <p:ph type="sldNum" sz="quarter" idx="12"/>
          </p:nvPr>
        </p:nvSpPr>
        <p:spPr/>
        <p:txBody>
          <a:bodyPr/>
          <a:lstStyle/>
          <a:p>
            <a:fld id="{BBABCA9C-0EDA-419C-B0C5-EAE473F385AB}" type="slidenum">
              <a:rPr lang="en-US" smtClean="0"/>
              <a:pPr/>
              <a:t>8</a:t>
            </a:fld>
            <a:endParaRPr lang="en-US" dirty="0"/>
          </a:p>
        </p:txBody>
      </p:sp>
    </p:spTree>
    <p:extLst>
      <p:ext uri="{BB962C8B-B14F-4D97-AF65-F5344CB8AC3E}">
        <p14:creationId xmlns:p14="http://schemas.microsoft.com/office/powerpoint/2010/main" val="1560598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NF">
  <a:themeElements>
    <a:clrScheme name="ONF Theme">
      <a:dk1>
        <a:srgbClr val="141313"/>
      </a:dk1>
      <a:lt1>
        <a:srgbClr val="FFFFFF"/>
      </a:lt1>
      <a:dk2>
        <a:srgbClr val="0A3161"/>
      </a:dk2>
      <a:lt2>
        <a:srgbClr val="EEECE1"/>
      </a:lt2>
      <a:accent1>
        <a:srgbClr val="00B8D6"/>
      </a:accent1>
      <a:accent2>
        <a:srgbClr val="D6DC21"/>
      </a:accent2>
      <a:accent3>
        <a:srgbClr val="0A3161"/>
      </a:accent3>
      <a:accent4>
        <a:srgbClr val="E2A429"/>
      </a:accent4>
      <a:accent5>
        <a:srgbClr val="5AAB35"/>
      </a:accent5>
      <a:accent6>
        <a:srgbClr val="A42723"/>
      </a:accent6>
      <a:hlink>
        <a:srgbClr val="00B8D6"/>
      </a:hlink>
      <a:folHlink>
        <a:srgbClr val="59595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NF Tit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ONF.thmx</Template>
  <TotalTime>54099</TotalTime>
  <Words>808</Words>
  <Application>Microsoft Office PowerPoint</Application>
  <PresentationFormat>Custom</PresentationFormat>
  <Paragraphs>101</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ONF</vt:lpstr>
      <vt:lpstr>ONF Title</vt:lpstr>
      <vt:lpstr>ONF presentations to ETSI NFV Info Modelling Industry Status ONF Modeling Update</vt:lpstr>
      <vt:lpstr>IM WS Result Sharing &amp; Feedback</vt:lpstr>
      <vt:lpstr>Progress of IM/DM Work in ONF since 1/2016 WS</vt:lpstr>
      <vt:lpstr>Progress of IM/DM Work in ONF since 1/2016 WS (cont.)</vt:lpstr>
      <vt:lpstr>Progress of IM/DM Work in ONF since 1/2016 WS (cont.)</vt:lpstr>
      <vt:lpstr>Feedback on Multi-SDO Issues spread sheet (NFV(16)000031r3.xlsx) </vt:lpstr>
      <vt:lpstr>THANK YOU</vt:lpstr>
      <vt:lpstr>Background material</vt:lpstr>
    </vt:vector>
  </TitlesOfParts>
  <Company>Tompertdesign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Claudia Tompert</dc:creator>
  <cp:lastModifiedBy>ndavis-update2</cp:lastModifiedBy>
  <cp:revision>498</cp:revision>
  <cp:lastPrinted>2016-01-04T11:52:03Z</cp:lastPrinted>
  <dcterms:created xsi:type="dcterms:W3CDTF">2013-04-17T18:00:25Z</dcterms:created>
  <dcterms:modified xsi:type="dcterms:W3CDTF">2016-03-29T11:13:40Z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