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9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1" r:id="rId11"/>
    <p:sldId id="264" r:id="rId12"/>
    <p:sldId id="265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6621" autoAdjust="0"/>
  </p:normalViewPr>
  <p:slideViewPr>
    <p:cSldViewPr>
      <p:cViewPr varScale="1">
        <p:scale>
          <a:sx n="75" d="100"/>
          <a:sy n="75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CF78F-1BC6-416C-B72B-89E1A243D6C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742B0-2F2A-4BCD-BABF-F63F5FF457F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3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 every new SDO we close two others?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E585-9D31-4AB7-B1AC-3974E99A0D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57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.xml"/><Relationship Id="rId7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.xml"/><Relationship Id="rId9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image" Target="../media/image1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image" Target="../media/image1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image" Target="../media/image1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4.v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5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84115896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16410" name="think-cell Folie" r:id="rId3" imgW="360" imgH="360" progId="">
              <p:embed/>
            </p:oleObj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552" y="1371372"/>
            <a:ext cx="8496329" cy="2320683"/>
          </a:xfrm>
        </p:spPr>
        <p:txBody>
          <a:bodyPr/>
          <a:lstStyle>
            <a:lvl1pPr>
              <a:defRPr sz="44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lang="en-US" sz="4400" dirty="0" smtClean="0">
                <a:latin typeface="TeleGrotesk Headline" pitchFamily="2" charset="0"/>
              </a:rPr>
              <a:t>Maximum of 3 lines</a:t>
            </a:r>
            <a:br>
              <a:rPr lang="en-US" sz="4400" dirty="0" smtClean="0">
                <a:latin typeface="TeleGrotesk Headline" pitchFamily="2" charset="0"/>
              </a:rPr>
            </a:br>
            <a:r>
              <a:rPr lang="en-US" sz="4400" dirty="0" smtClean="0">
                <a:latin typeface="TeleGrotesk Headline" pitchFamily="2" charset="0"/>
              </a:rPr>
              <a:t>40 (48) 66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8321" y="4086375"/>
            <a:ext cx="8494560" cy="352084"/>
          </a:xfrm>
        </p:spPr>
        <p:txBody>
          <a:bodyPr wrap="square">
            <a:spAutoFit/>
          </a:bodyPr>
          <a:lstStyle>
            <a:lvl1pPr marL="0" marR="0" indent="0" algn="l" defTabSz="522637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2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5" cstate="print"/>
          <a:srcRect r="64979"/>
          <a:stretch>
            <a:fillRect/>
          </a:stretch>
        </p:blipFill>
        <p:spPr bwMode="black">
          <a:xfrm>
            <a:off x="326552" y="6056888"/>
            <a:ext cx="1110723" cy="47344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5" cstate="print"/>
          <a:srcRect l="43101"/>
          <a:stretch>
            <a:fillRect/>
          </a:stretch>
        </p:blipFill>
        <p:spPr bwMode="black">
          <a:xfrm>
            <a:off x="7015416" y="6056888"/>
            <a:ext cx="1804587" cy="4734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5266245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17434" name="think-cell Folie" r:id="rId3" imgW="360" imgH="360" progId="">
              <p:embed/>
            </p:oleObj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26552" y="3229352"/>
            <a:ext cx="8490241" cy="2354087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0608" tIns="65304" rIns="130608" bIns="65304"/>
          <a:lstStyle/>
          <a:p>
            <a:pPr defTabSz="522671" fontAlgn="base">
              <a:lnSpc>
                <a:spcPts val="3628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6552" y="2058731"/>
            <a:ext cx="8195140" cy="3524708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0608" tIns="65304" rIns="130608" bIns="65304"/>
          <a:lstStyle/>
          <a:p>
            <a:pPr defTabSz="522671" fontAlgn="base">
              <a:lnSpc>
                <a:spcPts val="3628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black">
          <a:xfrm>
            <a:off x="1261" y="1681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6551" y="2386505"/>
            <a:ext cx="7889164" cy="3196934"/>
          </a:xfrm>
          <a:solidFill>
            <a:schemeClr val="tx2"/>
          </a:solidFill>
        </p:spPr>
        <p:txBody>
          <a:bodyPr lIns="130608">
            <a:noAutofit/>
          </a:bodyPr>
          <a:lstStyle>
            <a:lvl1pPr>
              <a:defRPr sz="44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6552" y="4848776"/>
            <a:ext cx="7641072" cy="352084"/>
          </a:xfrm>
        </p:spPr>
        <p:txBody>
          <a:bodyPr wrap="square" lIns="130608">
            <a:spAutoFit/>
          </a:bodyPr>
          <a:lstStyle>
            <a:lvl1pPr>
              <a:spcBef>
                <a:spcPts val="0"/>
              </a:spcBef>
              <a:defRPr sz="22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5" cstate="print"/>
          <a:srcRect r="64605"/>
          <a:stretch>
            <a:fillRect/>
          </a:stretch>
        </p:blipFill>
        <p:spPr>
          <a:xfrm>
            <a:off x="326551" y="6056888"/>
            <a:ext cx="1122585" cy="47344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5" cstate="print"/>
          <a:srcRect l="42246"/>
          <a:stretch>
            <a:fillRect/>
          </a:stretch>
        </p:blipFill>
        <p:spPr>
          <a:xfrm>
            <a:off x="6988270" y="6056888"/>
            <a:ext cx="1831733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931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8006018"/>
              </p:ext>
            </p:extLst>
          </p:nvPr>
        </p:nvGraphicFramePr>
        <p:xfrm>
          <a:off x="1258" y="1682"/>
          <a:ext cx="1259" cy="1680"/>
        </p:xfrm>
        <a:graphic>
          <a:graphicData uri="http://schemas.openxmlformats.org/presentationml/2006/ole">
            <p:oleObj spid="_x0000_s18458" name="think-cell Folie" r:id="rId6" imgW="360" imgH="360" progId="">
              <p:embed/>
            </p:oleObj>
          </a:graphicData>
        </a:graphic>
      </p:graphicFrame>
      <p:pic>
        <p:nvPicPr>
          <p:cNvPr id="37" name="Picture 6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0" r="1307"/>
          <a:stretch/>
        </p:blipFill>
        <p:spPr bwMode="auto">
          <a:xfrm>
            <a:off x="0" y="0"/>
            <a:ext cx="9143433" cy="6856854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27897" y="3121551"/>
            <a:ext cx="8495361" cy="3412199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22637" fontAlgn="base">
                <a:lnSpc>
                  <a:spcPts val="3627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22637" fontAlgn="base">
                <a:lnSpc>
                  <a:spcPts val="3627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14654" fontAlgn="base">
                <a:lnSpc>
                  <a:spcPts val="1632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28320" y="3386999"/>
            <a:ext cx="7239314" cy="1507413"/>
          </a:xfrm>
          <a:noFill/>
        </p:spPr>
        <p:txBody>
          <a:bodyPr wrap="square" lIns="130599">
            <a:spAutoFit/>
          </a:bodyPr>
          <a:lstStyle>
            <a:lvl1pPr>
              <a:defRPr sz="36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8320" y="5177782"/>
            <a:ext cx="7239314" cy="352084"/>
          </a:xfrm>
        </p:spPr>
        <p:txBody>
          <a:bodyPr wrap="square" lIns="130599">
            <a:spAutoFit/>
          </a:bodyPr>
          <a:lstStyle>
            <a:lvl1pPr>
              <a:spcBef>
                <a:spcPts val="0"/>
              </a:spcBef>
              <a:defRPr sz="22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9" cstate="print"/>
          <a:srcRect r="64979"/>
          <a:stretch>
            <a:fillRect/>
          </a:stretch>
        </p:blipFill>
        <p:spPr>
          <a:xfrm>
            <a:off x="489667" y="5896921"/>
            <a:ext cx="1110723" cy="47344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9" cstate="print"/>
          <a:srcRect l="43101"/>
          <a:stretch>
            <a:fillRect/>
          </a:stretch>
        </p:blipFill>
        <p:spPr>
          <a:xfrm>
            <a:off x="6845496" y="5896921"/>
            <a:ext cx="1804587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171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82734722"/>
              </p:ext>
            </p:extLst>
          </p:nvPr>
        </p:nvGraphicFramePr>
        <p:xfrm>
          <a:off x="1258" y="1682"/>
          <a:ext cx="1259" cy="1680"/>
        </p:xfrm>
        <a:graphic>
          <a:graphicData uri="http://schemas.openxmlformats.org/presentationml/2006/ole">
            <p:oleObj spid="_x0000_s19482" name="think-cell Folie" r:id="rId3" imgW="360" imgH="360" progId="">
              <p:embed/>
            </p:oleObj>
          </a:graphicData>
        </a:graphic>
      </p:graphicFrame>
      <p:pic>
        <p:nvPicPr>
          <p:cNvPr id="33" name="Picture 19"/>
          <p:cNvPicPr preferRelativeResize="0"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38889"/>
          <a:stretch/>
        </p:blipFill>
        <p:spPr bwMode="gray">
          <a:xfrm>
            <a:off x="326551" y="326518"/>
            <a:ext cx="8490331" cy="3462487"/>
          </a:xfrm>
          <a:prstGeom prst="rect">
            <a:avLst/>
          </a:prstGeom>
          <a:noFill/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5" cstate="print"/>
          <a:srcRect r="11" b="-468"/>
          <a:stretch>
            <a:fillRect/>
          </a:stretch>
        </p:blipFill>
        <p:spPr bwMode="gray">
          <a:xfrm>
            <a:off x="326551" y="3319796"/>
            <a:ext cx="8490331" cy="48553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6551" y="3644048"/>
            <a:ext cx="8490331" cy="1939391"/>
          </a:xfrm>
          <a:solidFill>
            <a:schemeClr val="tx2"/>
          </a:solidFill>
        </p:spPr>
        <p:txBody>
          <a:bodyPr lIns="130599">
            <a:noAutofit/>
          </a:bodyPr>
          <a:lstStyle>
            <a:lvl1pPr>
              <a:defRPr sz="36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6552" y="4848737"/>
            <a:ext cx="8496329" cy="352084"/>
          </a:xfrm>
        </p:spPr>
        <p:txBody>
          <a:bodyPr wrap="square" lIns="130599">
            <a:spAutoFit/>
          </a:bodyPr>
          <a:lstStyle>
            <a:lvl1pPr marL="0" marR="0" indent="0" algn="l" defTabSz="522637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2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34" name="Grafik 33" descr="T_Logo_3c_Slogan_p_INT.emf"/>
          <p:cNvPicPr>
            <a:picLocks noChangeAspect="1"/>
          </p:cNvPicPr>
          <p:nvPr userDrawn="1"/>
        </p:nvPicPr>
        <p:blipFill>
          <a:blip r:embed="rId7" cstate="print"/>
          <a:srcRect r="64605"/>
          <a:stretch>
            <a:fillRect/>
          </a:stretch>
        </p:blipFill>
        <p:spPr>
          <a:xfrm>
            <a:off x="326551" y="6056888"/>
            <a:ext cx="1122585" cy="473449"/>
          </a:xfrm>
          <a:prstGeom prst="rect">
            <a:avLst/>
          </a:prstGeom>
        </p:spPr>
      </p:pic>
      <p:pic>
        <p:nvPicPr>
          <p:cNvPr id="35" name="Grafik 34" descr="T_Logo_3c_Slogan_p_INT.emf"/>
          <p:cNvPicPr>
            <a:picLocks noChangeAspect="1"/>
          </p:cNvPicPr>
          <p:nvPr userDrawn="1"/>
        </p:nvPicPr>
        <p:blipFill>
          <a:blip r:embed="rId7" cstate="print"/>
          <a:srcRect l="42246"/>
          <a:stretch>
            <a:fillRect/>
          </a:stretch>
        </p:blipFill>
        <p:spPr>
          <a:xfrm>
            <a:off x="6988270" y="6056888"/>
            <a:ext cx="1831733" cy="4734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384802868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0506" name="think-cell Folie" r:id="rId3" imgW="360" imgH="360" progId="">
              <p:embed/>
            </p:oleObj>
          </a:graphicData>
        </a:graphic>
      </p:graphicFrame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87272326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1530" name="think-cell Folie" r:id="rId3" imgW="360" imgH="360" progId="">
              <p:embed/>
            </p:oleObj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ltGray">
          <a:xfrm>
            <a:off x="1757" y="745"/>
            <a:ext cx="9140486" cy="6856510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515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404964844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2554" name="think-cell Folie" r:id="rId3" imgW="360" imgH="360" progId="">
              <p:embed/>
            </p:oleObj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ltGray">
          <a:xfrm>
            <a:off x="764" y="1"/>
            <a:ext cx="9142472" cy="6858000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255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744959555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3578" name="think-cell Folie" r:id="rId3" imgW="360" imgH="360" progId="">
              <p:embed/>
            </p:oleObj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ltGray">
          <a:xfrm>
            <a:off x="1758" y="127"/>
            <a:ext cx="9140482" cy="6856507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026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940075499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4602" name="think-cell Folie" r:id="rId3" imgW="360" imgH="360" progId="">
              <p:embed/>
            </p:oleObj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ltGray">
          <a:xfrm>
            <a:off x="1756" y="128"/>
            <a:ext cx="9140486" cy="6856510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71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718240067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5626" name="think-cell Folie" r:id="rId3" imgW="360" imgH="360" progId="">
              <p:embed/>
            </p:oleObj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ltGray">
          <a:xfrm>
            <a:off x="1756" y="127"/>
            <a:ext cx="9140485" cy="6856509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809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744959555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6650" name="think-cell Folie" r:id="rId3" imgW="360" imgH="360" progId="">
              <p:embed/>
            </p:oleObj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ltGray">
          <a:xfrm>
            <a:off x="1757" y="127"/>
            <a:ext cx="9140483" cy="685650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026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38852118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p:oleObj spid="_x0000_s27674" name="think-cell Folie" r:id="rId3" imgW="360" imgH="360" progId="">
              <p:embed/>
            </p:oleObj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ltGray">
          <a:xfrm>
            <a:off x="1758" y="1"/>
            <a:ext cx="9142472" cy="6858000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3591686"/>
            <a:ext cx="8490331" cy="2255604"/>
          </a:xfrm>
        </p:spPr>
        <p:txBody>
          <a:bodyPr anchor="b" anchorCtr="0"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487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738824589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p:oleObj spid="_x0000_s28698" name="think-cell Folie" r:id="rId3" imgW="360" imgH="360" progId="">
              <p:embed/>
            </p:oleObj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722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8214540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p:oleObj spid="_x0000_s29722" name="think-cell Foli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1214"/>
            <a:ext cx="4179209" cy="85464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4179855" cy="4440630"/>
          </a:xfrm>
        </p:spPr>
        <p:txBody>
          <a:bodyPr anchor="ctr"/>
          <a:lstStyle>
            <a:lvl1pPr>
              <a:defRPr sz="1600" baseline="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37027" y="1"/>
            <a:ext cx="4506406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689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594423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p:oleObj spid="_x0000_s30746" name="think-cell Foli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37027" y="261214"/>
            <a:ext cx="4181760" cy="85464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37027" y="1469326"/>
            <a:ext cx="4179855" cy="4440630"/>
          </a:xfr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506406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80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1601645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p:oleObj spid="_x0000_s31770" name="think-cell Folie" r:id="rId3" imgW="360" imgH="360" progId="">
              <p:embed/>
            </p:oleObj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29551808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p:oleObj spid="_x0000_s32794" name="think-cell Foli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7021355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p:oleObj spid="_x0000_s33818" name="think-cell Foli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2" y="266693"/>
            <a:ext cx="8494560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6551" y="1469326"/>
            <a:ext cx="8490331" cy="44406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6503710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p:oleObj spid="_x0000_s34842" name="think-cell Foli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2" y="266693"/>
            <a:ext cx="8494560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4179855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37027" y="1469326"/>
            <a:ext cx="4179855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 baseline="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0462381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p:oleObj spid="_x0000_s35866" name="think-cell Foli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728654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89997" y="1469326"/>
            <a:ext cx="2728654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09158" y="1469326"/>
            <a:ext cx="2728654" cy="444063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163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0063335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p:oleObj spid="_x0000_s36890" name="think-cell Foli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024617" cy="4440630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37760" y="1469326"/>
            <a:ext cx="2024617" cy="4440630"/>
          </a:xfrm>
        </p:spPr>
        <p:txBody>
          <a:bodyPr/>
          <a:lstStyle>
            <a:lvl1pPr>
              <a:defRPr sz="1600"/>
            </a:lvl1pPr>
            <a:lvl2pPr>
              <a:defRPr sz="1600" baseline="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483039" y="1469326"/>
            <a:ext cx="2024617" cy="444063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6792481" y="1469326"/>
            <a:ext cx="2024617" cy="4440630"/>
          </a:xfrm>
        </p:spPr>
        <p:txBody>
          <a:bodyPr/>
          <a:lstStyle>
            <a:lvl1pPr>
              <a:defRPr sz="1600"/>
            </a:lvl1pPr>
            <a:lvl2pPr>
              <a:defRPr sz="1600" baseline="0"/>
            </a:lvl2pPr>
            <a:lvl3pPr>
              <a:buClr>
                <a:schemeClr val="tx1"/>
              </a:buClr>
              <a:defRPr sz="1600" baseline="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14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388787390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p:oleObj spid="_x0000_s37914" name="think-cell Folie" r:id="rId3" imgW="360" imgH="360" progId="">
              <p:embed/>
            </p:oleObj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960853"/>
            <a:ext cx="8651398" cy="761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31" tIns="41465" rIns="82931" bIns="41465" anchor="ctr"/>
          <a:lstStyle/>
          <a:p>
            <a:pPr algn="ctr" defTabSz="414654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2" y="266693"/>
            <a:ext cx="8494560" cy="533385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4179855" cy="481273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marL="164144" indent="-163260">
              <a:buClr>
                <a:schemeClr val="tx1"/>
              </a:buClr>
              <a:defRPr sz="1300" baseline="0"/>
            </a:lvl3pPr>
            <a:lvl4pPr marL="326520" indent="-163260">
              <a:buClr>
                <a:schemeClr val="tx1"/>
              </a:buClr>
              <a:defRPr sz="1300" baseline="0"/>
            </a:lvl4pPr>
            <a:lvl5pPr marL="0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  <a:defRPr sz="13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4637027" y="1469326"/>
            <a:ext cx="4179855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739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934087304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p:oleObj spid="_x0000_s38938" name="think-cell Folie" r:id="rId3" imgW="360" imgH="360" progId="">
              <p:embed/>
            </p:oleObj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960853"/>
            <a:ext cx="8651398" cy="761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31" tIns="41465" rIns="82931" bIns="41465" anchor="ctr"/>
          <a:lstStyle/>
          <a:p>
            <a:pPr algn="ctr" defTabSz="414654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728536" cy="4812735"/>
          </a:xfrm>
        </p:spPr>
        <p:txBody>
          <a:bodyPr/>
          <a:lstStyle>
            <a:lvl1pPr>
              <a:defRPr sz="1300"/>
            </a:lvl1pPr>
            <a:lvl2pPr>
              <a:defRPr sz="1300" baseline="0"/>
            </a:lvl2pPr>
            <a:lvl3pPr marL="164144" indent="-163260">
              <a:buClr>
                <a:schemeClr val="tx1"/>
              </a:buClr>
              <a:defRPr sz="1300"/>
            </a:lvl3pPr>
            <a:lvl4pPr marL="326520" indent="-163260">
              <a:buClr>
                <a:schemeClr val="tx1"/>
              </a:buClr>
              <a:defRPr sz="1300"/>
            </a:lvl4pPr>
            <a:lvl5pPr marL="0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  <a:defRPr sz="13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Quotation/lead-in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09217" y="1469326"/>
            <a:ext cx="2728536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baseline="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090115" y="1469326"/>
            <a:ext cx="2728536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baseline="0" dirty="0" smtClean="0"/>
            </a:lvl2pPr>
            <a:lvl3pPr marL="164144" indent="-163260">
              <a:defRPr lang="de-DE" sz="1300" baseline="0" dirty="0" smtClean="0"/>
            </a:lvl3pPr>
            <a:lvl4pPr marL="326520" indent="-163260">
              <a:defRPr lang="de-DE" sz="1300" baseline="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62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65977603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p:oleObj spid="_x0000_s39962" name="think-cell Folie" r:id="rId3" imgW="360" imgH="360" progId="">
              <p:embed/>
            </p:oleObj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960853"/>
            <a:ext cx="8651398" cy="761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31" tIns="41465" rIns="82931" bIns="41465" anchor="ctr"/>
          <a:lstStyle/>
          <a:p>
            <a:pPr algn="ctr" defTabSz="414654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024617" cy="481273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marL="164144" indent="-163260">
              <a:buClr>
                <a:schemeClr val="tx1"/>
              </a:buClr>
              <a:defRPr sz="1300" baseline="0"/>
            </a:lvl3pPr>
            <a:lvl4pPr marL="326520" indent="-163260">
              <a:buClr>
                <a:schemeClr val="tx1"/>
              </a:buClr>
              <a:defRPr sz="1300" baseline="0"/>
            </a:lvl4pPr>
            <a:lvl5pPr marL="0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  <a:defRPr sz="13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81789" y="1469326"/>
            <a:ext cx="2024617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baseline="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4637027" y="1469326"/>
            <a:ext cx="2024617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6792265" y="1469326"/>
            <a:ext cx="2024617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8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F0A9-15AA-436F-B210-E07A11DEDAB0}" type="datetimeFigureOut">
              <a:rPr lang="de-DE" smtClean="0"/>
              <a:pPr/>
              <a:t>11.12.2016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5C7A-26C2-407B-A3F2-36673C8FC7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326554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p:oleObj spid="_x0000_s15386" name="think-cell Folie" r:id="rId27" imgW="360" imgH="360" progId="">
              <p:embed/>
            </p:oleObj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6552" y="261214"/>
            <a:ext cx="8490330" cy="5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6551" y="1469326"/>
            <a:ext cx="8490331" cy="44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7660800" y="6330900"/>
            <a:ext cx="813847" cy="320249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2263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4B4B4B"/>
                </a:solidFill>
              </a:rPr>
              <a:t>March 31, 2016</a:t>
            </a:r>
            <a:endParaRPr lang="en-US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533115" y="6330901"/>
            <a:ext cx="289766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2263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461761" y="6330901"/>
            <a:ext cx="4117810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2263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4B4B4B"/>
                </a:solidFill>
              </a:rPr>
              <a:t>Bernd Zeuner (DT) / IISOMI</a:t>
            </a:r>
            <a:endParaRPr lang="en-US" dirty="0" smtClean="0">
              <a:solidFill>
                <a:srgbClr val="4B4B4B"/>
              </a:solidFill>
            </a:endParaRPr>
          </a:p>
        </p:txBody>
      </p:sp>
      <p:pic>
        <p:nvPicPr>
          <p:cNvPr id="31" name="Grafik 30" descr="T_Logo_3c_Slogan_p_INT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26551" y="6275655"/>
            <a:ext cx="2515397" cy="375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marL="0" indent="0" algn="l" defTabSz="414791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29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2pPr>
      <a:lvl3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3pPr>
      <a:lvl4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4pPr>
      <a:lvl5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5pPr>
      <a:lvl6pPr marL="414654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6pPr>
      <a:lvl7pPr marL="829308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7pPr>
      <a:lvl8pPr marL="1243962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8pPr>
      <a:lvl9pPr marL="1658615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22637" rtl="0" eaLnBrk="1" fontAlgn="base" hangingPunct="1">
        <a:lnSpc>
          <a:spcPct val="104000"/>
        </a:lnSpc>
        <a:spcBef>
          <a:spcPts val="1088"/>
        </a:spcBef>
        <a:spcAft>
          <a:spcPct val="0"/>
        </a:spcAft>
        <a:buClr>
          <a:schemeClr val="tx2"/>
        </a:buClr>
        <a:buFont typeface="Wingdings" pitchFamily="2" charset="2"/>
        <a:defRPr sz="16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440" algn="l" defTabSz="522637" rtl="0" eaLnBrk="1" fontAlgn="base" hangingPunct="1">
        <a:lnSpc>
          <a:spcPct val="104000"/>
        </a:lnSpc>
        <a:spcBef>
          <a:spcPts val="272"/>
        </a:spcBef>
        <a:spcAft>
          <a:spcPct val="0"/>
        </a:spcAft>
        <a:buClr>
          <a:schemeClr val="tx2"/>
        </a:buClr>
        <a:buFont typeface="Wingdings" pitchFamily="2" charset="2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95912" indent="-195912" algn="l" defTabSz="522637" rtl="0" eaLnBrk="1" fontAlgn="base" hangingPunct="1">
        <a:lnSpc>
          <a:spcPct val="104000"/>
        </a:lnSpc>
        <a:spcBef>
          <a:spcPts val="272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1824" indent="-195809" algn="l" defTabSz="522637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87736" indent="-195912" algn="l" defTabSz="522637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97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249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9903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4558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54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08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2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615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70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924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577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230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@gigaspaces.com" TargetMode="External"/><Relationship Id="rId2" Type="http://schemas.openxmlformats.org/officeDocument/2006/relationships/hyperlink" Target="mailto:D.Clarke@cablelab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laus.martiny@telekom.de" TargetMode="External"/><Relationship Id="rId4" Type="http://schemas.openxmlformats.org/officeDocument/2006/relationships/hyperlink" Target="mailto:t.nakamura@cablelabs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el_RGB_IMG_3659_Ju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19472"/>
            <a:ext cx="9238186" cy="626469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4149080"/>
            <a:ext cx="8986666" cy="2071489"/>
          </a:xfrm>
          <a:prstGeom prst="rect">
            <a:avLst/>
          </a:prstGeom>
          <a:gradFill rotWithShape="1">
            <a:gsLst>
              <a:gs pos="0">
                <a:srgbClr val="FF0984">
                  <a:alpha val="77000"/>
                </a:srgbClr>
              </a:gs>
              <a:gs pos="100000">
                <a:srgbClr val="FF0984">
                  <a:gamma/>
                  <a:tint val="95294"/>
                  <a:invGamma/>
                </a:srgbClr>
              </a:gs>
            </a:gsLst>
            <a:lin ang="5400000" scaled="1"/>
          </a:gradFill>
          <a:ln w="9525">
            <a:solidFill>
              <a:srgbClr val="FF098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4334" y="4441205"/>
            <a:ext cx="9252520" cy="2416795"/>
          </a:xfrm>
          <a:prstGeom prst="rect">
            <a:avLst/>
          </a:prstGeom>
          <a:solidFill>
            <a:srgbClr val="FA007D"/>
          </a:solidFill>
          <a:ln w="9525">
            <a:solidFill>
              <a:srgbClr val="FF098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	</a:t>
            </a:r>
            <a:r>
              <a:rPr lang="en-US" sz="4400" dirty="0" smtClean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Information Modeling Workshop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	</a:t>
            </a:r>
            <a:r>
              <a:rPr lang="en-US" sz="4400" dirty="0" smtClean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Outcomes and Next Steps</a:t>
            </a:r>
            <a:r>
              <a:rPr lang="en-US" sz="4800" dirty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	</a:t>
            </a:r>
            <a:endParaRPr lang="en-US" sz="4800" dirty="0" smtClean="0">
              <a:solidFill>
                <a:srgbClr val="FFFFFF"/>
              </a:solidFill>
              <a:latin typeface="Tele-GroteskUlt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	</a:t>
            </a:r>
            <a:r>
              <a:rPr lang="en-US" sz="3600" dirty="0" smtClean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Bonn, December </a:t>
            </a:r>
            <a:r>
              <a:rPr lang="en-US" sz="3600" dirty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9</a:t>
            </a:r>
            <a:r>
              <a:rPr lang="en-US" sz="3600" dirty="0" smtClean="0">
                <a:solidFill>
                  <a:srgbClr val="FFFFFF"/>
                </a:solidFill>
                <a:latin typeface="Tele-GroteskUlt" pitchFamily="2" charset="0"/>
                <a:cs typeface="Arial" pitchFamily="34" charset="0"/>
              </a:rPr>
              <a:t>, 2016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endParaRPr lang="en-US" sz="2800" dirty="0" smtClean="0">
              <a:solidFill>
                <a:srgbClr val="FFFFFF"/>
              </a:solidFill>
              <a:latin typeface="Tele-GroteskUl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354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sz="2400" dirty="0"/>
              <a:t>Don </a:t>
            </a:r>
            <a:r>
              <a:rPr lang="en-US" sz="2400" dirty="0" smtClean="0"/>
              <a:t>Clarke		</a:t>
            </a:r>
            <a:r>
              <a:rPr lang="en-US" sz="2400" dirty="0" smtClean="0">
                <a:hlinkClick r:id="rId2"/>
              </a:rPr>
              <a:t>d.clarke@cablelabs.com</a:t>
            </a:r>
            <a:endParaRPr lang="en-US" sz="2400" dirty="0"/>
          </a:p>
          <a:p>
            <a:r>
              <a:rPr lang="en-US" sz="2400" dirty="0"/>
              <a:t>Michael </a:t>
            </a:r>
            <a:r>
              <a:rPr lang="en-US" sz="2400" dirty="0" smtClean="0"/>
              <a:t>Brenner	</a:t>
            </a:r>
            <a:r>
              <a:rPr lang="en-US" sz="2400" dirty="0" smtClean="0">
                <a:hlinkClick r:id="rId3"/>
              </a:rPr>
              <a:t>michael@gigaspaces.com</a:t>
            </a:r>
            <a:endParaRPr lang="en-US" sz="2400" dirty="0"/>
          </a:p>
          <a:p>
            <a:r>
              <a:rPr lang="en-US" sz="2400" dirty="0"/>
              <a:t>Tetsuya </a:t>
            </a:r>
            <a:r>
              <a:rPr lang="en-US" sz="2400" dirty="0" smtClean="0"/>
              <a:t>Nakamura	</a:t>
            </a:r>
            <a:r>
              <a:rPr lang="en-US" sz="2400" dirty="0" smtClean="0">
                <a:hlinkClick r:id="rId4"/>
              </a:rPr>
              <a:t>t.nakamura@cablelabs.com</a:t>
            </a:r>
            <a:endParaRPr lang="en-US" sz="2400" dirty="0"/>
          </a:p>
          <a:p>
            <a:r>
              <a:rPr lang="en-US" sz="2400" dirty="0"/>
              <a:t>Klaus </a:t>
            </a:r>
            <a:r>
              <a:rPr lang="en-US" sz="2400" dirty="0" err="1" smtClean="0"/>
              <a:t>Martiny</a:t>
            </a:r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klaus.martiny@telekom.de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369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smtClean="0">
                <a:solidFill>
                  <a:srgbClr val="E20074"/>
                </a:solidFill>
              </a:rPr>
              <a:t>March 31, 2016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11</a:t>
            </a:fld>
            <a:endParaRPr lang="en-US">
              <a:solidFill>
                <a:srgbClr val="E20074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E20074"/>
                </a:solidFill>
              </a:rPr>
              <a:t>Bernd Zeuner (DT) / IISOMI</a:t>
            </a:r>
            <a:endParaRPr lang="en-US" dirty="0" smtClean="0">
              <a:solidFill>
                <a:srgbClr val="E20074"/>
              </a:solidFill>
            </a:endParaRPr>
          </a:p>
        </p:txBody>
      </p:sp>
      <p:pic>
        <p:nvPicPr>
          <p:cNvPr id="6" name="Picture 2" descr="C:\Users\Public\My Pictures\Logos\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268760"/>
            <a:ext cx="8447809" cy="532859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Problem Statement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Different information models and data models are being used amongst SDOs and open source communities resulting in fragmentation and complexity for implementation hence increased cost and delayed time to market </a:t>
            </a:r>
          </a:p>
          <a:p>
            <a:pPr eaLnBrk="1" hangingPunct="1">
              <a:defRPr/>
            </a:pPr>
            <a:r>
              <a:rPr lang="en-US" sz="1800" dirty="0" smtClean="0"/>
              <a:t>There are several barriers to collaboration amongst SDOs and Open Source communities.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dirty="0" smtClean="0"/>
              <a:t>Workshop Objectives</a:t>
            </a:r>
          </a:p>
          <a:p>
            <a:pPr>
              <a:defRPr/>
            </a:pPr>
            <a:r>
              <a:rPr lang="en-US" sz="1800" dirty="0"/>
              <a:t>To review progress since the original workshop held January 2016 at CableLabs</a:t>
            </a:r>
          </a:p>
          <a:p>
            <a:pPr lvl="1">
              <a:defRPr/>
            </a:pPr>
            <a:r>
              <a:rPr lang="en-US" sz="1600" dirty="0"/>
              <a:t>Review issues that we considered important and if we didn’t make progress, understand why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/>
              <a:t>Address work that has been done on the issues collected from the first workshop</a:t>
            </a:r>
          </a:p>
          <a:p>
            <a:pPr>
              <a:defRPr/>
            </a:pPr>
            <a:r>
              <a:rPr lang="en-US" sz="1800" dirty="0"/>
              <a:t>Share latest understanding on how different information models and data models are impacted by NFV or are impacting NFV</a:t>
            </a:r>
          </a:p>
          <a:p>
            <a:pPr>
              <a:defRPr/>
            </a:pPr>
            <a:r>
              <a:rPr lang="en-US" sz="1800" dirty="0"/>
              <a:t>Identify roadblocks to progress and agree how to overcome them</a:t>
            </a:r>
          </a:p>
          <a:p>
            <a:pPr>
              <a:defRPr/>
            </a:pPr>
            <a:r>
              <a:rPr lang="en-US" sz="1800" dirty="0" smtClean="0"/>
              <a:t>Continue to build collaboration </a:t>
            </a:r>
            <a:r>
              <a:rPr lang="en-US" sz="1800" dirty="0"/>
              <a:t>and </a:t>
            </a:r>
            <a:r>
              <a:rPr lang="en-US" sz="1800" dirty="0" smtClean="0"/>
              <a:t>refresh commitment </a:t>
            </a:r>
            <a:r>
              <a:rPr lang="en-US" sz="1800" dirty="0"/>
              <a:t>to work together to address the problem</a:t>
            </a:r>
          </a:p>
          <a:p>
            <a:pPr eaLnBrk="1" hangingPunct="1">
              <a:defRPr/>
            </a:pPr>
            <a:r>
              <a:rPr lang="en-US" sz="1800" dirty="0" smtClean="0"/>
              <a:t>Consider whether to merge with the cross-industry Network and Service Management activity (workshop </a:t>
            </a:r>
            <a:r>
              <a:rPr lang="en-US" sz="1800" dirty="0" err="1" smtClean="0"/>
              <a:t>orgasnized</a:t>
            </a:r>
            <a:r>
              <a:rPr lang="en-US" sz="1800" dirty="0" smtClean="0"/>
              <a:t> by Deutsche Telekom earlier this week)</a:t>
            </a: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Reach agreement </a:t>
            </a:r>
            <a:r>
              <a:rPr lang="en-US" sz="1800" dirty="0">
                <a:solidFill>
                  <a:schemeClr val="tx1"/>
                </a:solidFill>
              </a:rPr>
              <a:t>on </a:t>
            </a:r>
            <a:r>
              <a:rPr lang="en-US" sz="1800" dirty="0" smtClean="0">
                <a:solidFill>
                  <a:schemeClr val="tx1"/>
                </a:solidFill>
              </a:rPr>
              <a:t>the next steps and assign owners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9A2CE2-68AC-42EF-A23B-5A2C3C580F41}" type="slidenum">
              <a:rPr lang="en-GB" altLang="zh-CN" smtClean="0">
                <a:latin typeface="Arial" charset="0"/>
                <a:cs typeface="Arial" charset="0"/>
              </a:rPr>
              <a:pPr/>
              <a:t>2</a:t>
            </a:fld>
            <a:endParaRPr lang="en-GB" altLang="zh-CN" smtClean="0">
              <a:latin typeface="Arial" charset="0"/>
              <a:cs typeface="Arial" charset="0"/>
            </a:endParaRPr>
          </a:p>
        </p:txBody>
      </p:sp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Re-cap Objectives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41349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Agreed Topics to Focus Collaboration </a:t>
            </a:r>
            <a:r>
              <a:rPr lang="en-US" sz="4000" dirty="0" smtClean="0"/>
              <a:t>(1)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Named Owners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dirty="0"/>
              <a:t>How to achieve a </a:t>
            </a:r>
            <a:r>
              <a:rPr lang="en-US" sz="1600" dirty="0" smtClean="0"/>
              <a:t>Common </a:t>
            </a:r>
            <a:r>
              <a:rPr lang="en-US" sz="1600" dirty="0"/>
              <a:t>I</a:t>
            </a:r>
            <a:r>
              <a:rPr lang="en-US" sz="1600" dirty="0" smtClean="0"/>
              <a:t>nformation Model</a:t>
            </a:r>
          </a:p>
          <a:p>
            <a:pPr lvl="1"/>
            <a:r>
              <a:rPr lang="en-US" sz="1400" dirty="0" smtClean="0"/>
              <a:t>How realistic? Consider </a:t>
            </a:r>
            <a:r>
              <a:rPr lang="en-US" sz="1400" dirty="0"/>
              <a:t>F</a:t>
            </a:r>
            <a:r>
              <a:rPr lang="en-US" sz="1400" dirty="0" smtClean="0"/>
              <a:t>ederated Information Model(s) as evolutionary step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Marc Flauw / Klaus Martiny</a:t>
            </a:r>
            <a:endParaRPr lang="en-US" sz="1400" dirty="0" smtClean="0"/>
          </a:p>
          <a:p>
            <a:r>
              <a:rPr lang="en-US" sz="1600" dirty="0"/>
              <a:t>Creating and Hosting </a:t>
            </a:r>
            <a:r>
              <a:rPr lang="en-US" sz="1600" dirty="0" smtClean="0"/>
              <a:t>Repository for Use Cases and Business Requirements</a:t>
            </a:r>
          </a:p>
          <a:p>
            <a:pPr lvl="1"/>
            <a:r>
              <a:rPr lang="en-US" sz="1400" dirty="0" smtClean="0"/>
              <a:t>Collection process?</a:t>
            </a:r>
          </a:p>
          <a:p>
            <a:pPr lvl="1"/>
            <a:r>
              <a:rPr lang="en-US" sz="1400" dirty="0" err="1" smtClean="0">
                <a:solidFill>
                  <a:srgbClr val="C00000"/>
                </a:solidFill>
              </a:rPr>
              <a:t>LingLi</a:t>
            </a:r>
            <a:r>
              <a:rPr lang="en-US" sz="1400" dirty="0" smtClean="0">
                <a:solidFill>
                  <a:srgbClr val="C00000"/>
                </a:solidFill>
              </a:rPr>
              <a:t> Deng </a:t>
            </a:r>
            <a:r>
              <a:rPr lang="en-US" sz="1400" dirty="0">
                <a:solidFill>
                  <a:srgbClr val="C00000"/>
                </a:solidFill>
              </a:rPr>
              <a:t>/</a:t>
            </a:r>
            <a:r>
              <a:rPr lang="en-US" sz="1400" dirty="0" smtClean="0">
                <a:solidFill>
                  <a:srgbClr val="C00000"/>
                </a:solidFill>
              </a:rPr>
              <a:t> Robin Mersh</a:t>
            </a:r>
          </a:p>
          <a:p>
            <a:r>
              <a:rPr lang="en-US" sz="1600" dirty="0" smtClean="0"/>
              <a:t>Aligning Nomenclature</a:t>
            </a:r>
            <a:endParaRPr lang="en-US" sz="1600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/>
              <a:t>Considered a barrier due to different language in different “domains” and more generally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Agreed definitions of Data Model and Information Model (e.g. RFC 3444)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Agreed definition of “micro-services”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How to collect and where applicable, align nomenclature. Likely to be ongoing iterative process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Mark </a:t>
            </a:r>
            <a:r>
              <a:rPr lang="en-US" sz="1400" dirty="0">
                <a:solidFill>
                  <a:srgbClr val="C00000"/>
                </a:solidFill>
              </a:rPr>
              <a:t>Cummings / Nigel </a:t>
            </a:r>
            <a:r>
              <a:rPr lang="en-US" sz="1400" dirty="0" smtClean="0">
                <a:solidFill>
                  <a:srgbClr val="C00000"/>
                </a:solidFill>
              </a:rPr>
              <a:t>Davis</a:t>
            </a:r>
          </a:p>
          <a:p>
            <a:r>
              <a:rPr lang="en-US" sz="1600" dirty="0" smtClean="0"/>
              <a:t>Creating and Hosting Repositories for Models and associated open source tooling</a:t>
            </a:r>
          </a:p>
          <a:p>
            <a:pPr lvl="1"/>
            <a:r>
              <a:rPr lang="en-US" sz="1400" dirty="0" smtClean="0"/>
              <a:t>Encourage ecosystem by simplifying adoption of common models and availability of tooling</a:t>
            </a:r>
          </a:p>
          <a:p>
            <a:pPr lvl="1"/>
            <a:r>
              <a:rPr lang="en-US" sz="1400" dirty="0" smtClean="0"/>
              <a:t>Document the infrastructure </a:t>
            </a:r>
            <a:r>
              <a:rPr lang="en-US" sz="1400" dirty="0"/>
              <a:t>aspects that set the context for the tooling</a:t>
            </a:r>
          </a:p>
          <a:p>
            <a:pPr lvl="1"/>
            <a:r>
              <a:rPr lang="en-US" sz="1400" dirty="0" smtClean="0"/>
              <a:t>Consider how to overcome IPR barriers</a:t>
            </a:r>
            <a:endParaRPr lang="en-US" sz="1400" dirty="0"/>
          </a:p>
          <a:p>
            <a:pPr lvl="1"/>
            <a:r>
              <a:rPr lang="en-US" sz="1400" dirty="0" smtClean="0"/>
              <a:t>YANG: </a:t>
            </a:r>
            <a:r>
              <a:rPr lang="en-US" sz="1400" dirty="0" smtClean="0">
                <a:solidFill>
                  <a:srgbClr val="C00000"/>
                </a:solidFill>
              </a:rPr>
              <a:t>Benoit Claise / William Lupton</a:t>
            </a:r>
            <a:endParaRPr lang="en-US" sz="1400" dirty="0" smtClean="0"/>
          </a:p>
          <a:p>
            <a:pPr lvl="1"/>
            <a:r>
              <a:rPr lang="en-US" sz="1400" dirty="0" smtClean="0"/>
              <a:t>TOSCA Templates: </a:t>
            </a:r>
            <a:r>
              <a:rPr lang="en-US" sz="1400" dirty="0" smtClean="0">
                <a:solidFill>
                  <a:srgbClr val="C00000"/>
                </a:solidFill>
              </a:rPr>
              <a:t>Arthur </a:t>
            </a:r>
            <a:r>
              <a:rPr lang="en-US" sz="1400" dirty="0" err="1" smtClean="0">
                <a:solidFill>
                  <a:srgbClr val="C00000"/>
                </a:solidFill>
              </a:rPr>
              <a:t>Berezin</a:t>
            </a:r>
            <a:r>
              <a:rPr lang="en-US" sz="1400" dirty="0" smtClean="0">
                <a:solidFill>
                  <a:srgbClr val="C00000"/>
                </a:solidFill>
              </a:rPr>
              <a:t> / </a:t>
            </a:r>
            <a:r>
              <a:rPr lang="en-US" sz="1400" dirty="0" err="1" smtClean="0">
                <a:solidFill>
                  <a:srgbClr val="C00000"/>
                </a:solidFill>
              </a:rPr>
              <a:t>Shitao</a:t>
            </a:r>
            <a:r>
              <a:rPr lang="en-US" sz="1400" dirty="0" smtClean="0">
                <a:solidFill>
                  <a:srgbClr val="C00000"/>
                </a:solidFill>
              </a:rPr>
              <a:t> Li</a:t>
            </a:r>
            <a:endParaRPr lang="en-US" sz="1400" dirty="0" smtClean="0"/>
          </a:p>
          <a:p>
            <a:pPr lvl="1"/>
            <a:r>
              <a:rPr lang="en-US" sz="1400" dirty="0" smtClean="0"/>
              <a:t>Papyrus UML models: </a:t>
            </a:r>
            <a:r>
              <a:rPr lang="en-US" sz="1400" dirty="0" smtClean="0">
                <a:solidFill>
                  <a:srgbClr val="C00000"/>
                </a:solidFill>
              </a:rPr>
              <a:t>Bernd </a:t>
            </a:r>
            <a:r>
              <a:rPr lang="en-US" sz="1400" dirty="0" err="1" smtClean="0">
                <a:solidFill>
                  <a:srgbClr val="C00000"/>
                </a:solidFill>
              </a:rPr>
              <a:t>Zeuner</a:t>
            </a:r>
            <a:r>
              <a:rPr lang="en-US" sz="1400" dirty="0" smtClean="0">
                <a:solidFill>
                  <a:srgbClr val="C00000"/>
                </a:solidFill>
              </a:rPr>
              <a:t> / Augie </a:t>
            </a:r>
            <a:r>
              <a:rPr lang="en-US" sz="1400" dirty="0" err="1" smtClean="0">
                <a:solidFill>
                  <a:srgbClr val="C00000"/>
                </a:solidFill>
              </a:rPr>
              <a:t>Jagau</a:t>
            </a:r>
            <a:endParaRPr lang="en-US" sz="14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60393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Agreed Topics to Focus Collaboration </a:t>
            </a:r>
            <a:r>
              <a:rPr lang="en-US" sz="4000" dirty="0" smtClean="0"/>
              <a:t>(2)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>
                <a:solidFill>
                  <a:srgbClr val="FF0000"/>
                </a:solidFill>
              </a:rPr>
              <a:t>Named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136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Identify Domains that </a:t>
            </a:r>
            <a:r>
              <a:rPr lang="en-US" sz="2000" dirty="0"/>
              <a:t>have their own information and Data models </a:t>
            </a:r>
            <a:r>
              <a:rPr lang="en-US" sz="2000" dirty="0" smtClean="0"/>
              <a:t>needed </a:t>
            </a:r>
            <a:r>
              <a:rPr lang="en-US" sz="2000" dirty="0"/>
              <a:t>for deployment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Analysis of overlaps and Touch Points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Mapping </a:t>
            </a:r>
            <a:r>
              <a:rPr lang="en-US" sz="1600" dirty="0"/>
              <a:t>of the models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John </a:t>
            </a:r>
            <a:r>
              <a:rPr lang="en-US" sz="1600" dirty="0" err="1">
                <a:solidFill>
                  <a:srgbClr val="FF0000"/>
                </a:solidFill>
              </a:rPr>
              <a:t>Strassner</a:t>
            </a:r>
            <a:r>
              <a:rPr lang="en-US" sz="1600" dirty="0">
                <a:solidFill>
                  <a:srgbClr val="FF0000"/>
                </a:solidFill>
              </a:rPr>
              <a:t> / Nigel </a:t>
            </a:r>
            <a:r>
              <a:rPr lang="en-US" sz="1600" dirty="0" smtClean="0">
                <a:solidFill>
                  <a:srgbClr val="FF0000"/>
                </a:solidFill>
              </a:rPr>
              <a:t>Davis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Resolve question of TOSCA v YANG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When is TOSCA applicable, and when is YANG</a:t>
            </a:r>
            <a:r>
              <a:rPr lang="en-US" sz="1600" dirty="0"/>
              <a:t> </a:t>
            </a:r>
            <a:r>
              <a:rPr lang="en-US" sz="1600" dirty="0" smtClean="0"/>
              <a:t>applicable?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</a:t>
            </a:r>
            <a:r>
              <a:rPr lang="en-US" sz="1600" dirty="0" smtClean="0"/>
              <a:t>ow </a:t>
            </a:r>
            <a:r>
              <a:rPr lang="en-US" sz="1600" dirty="0"/>
              <a:t>do they interact with each other?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Converge understanding of these aspects including consideration of modeling language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Alex </a:t>
            </a:r>
            <a:r>
              <a:rPr lang="en-US" sz="1600" dirty="0" err="1" smtClean="0">
                <a:solidFill>
                  <a:srgbClr val="C00000"/>
                </a:solidFill>
              </a:rPr>
              <a:t>Vul</a:t>
            </a:r>
            <a:r>
              <a:rPr lang="en-US" sz="1600" dirty="0" smtClean="0">
                <a:solidFill>
                  <a:srgbClr val="C00000"/>
                </a:solidFill>
              </a:rPr>
              <a:t> / Michael Brenner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Should we decompose domain models into smaller parts </a:t>
            </a:r>
            <a:r>
              <a:rPr lang="en-US" sz="2000" dirty="0" smtClean="0"/>
              <a:t>to be more useable and amenable to Federation and/or Abstraction?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Separation of </a:t>
            </a:r>
            <a:r>
              <a:rPr lang="en-US" sz="1600" dirty="0" smtClean="0"/>
              <a:t>concerns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Dependency on the Domain Listing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Horizontal and vertical decomposition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</a:t>
            </a:r>
            <a:r>
              <a:rPr lang="en-US" sz="1600" dirty="0" smtClean="0"/>
              <a:t>armonizing the semantics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Impact of architectures (services, software, implementation architectures, etc.), e.g. Containers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John </a:t>
            </a:r>
            <a:r>
              <a:rPr lang="en-US" sz="1600" dirty="0" err="1" smtClean="0">
                <a:solidFill>
                  <a:srgbClr val="C00000"/>
                </a:solidFill>
              </a:rPr>
              <a:t>Strassner</a:t>
            </a:r>
            <a:r>
              <a:rPr lang="en-US" sz="1600" dirty="0" smtClean="0">
                <a:solidFill>
                  <a:srgbClr val="C00000"/>
                </a:solidFill>
              </a:rPr>
              <a:t> / </a:t>
            </a:r>
            <a:r>
              <a:rPr lang="en-US" sz="1600" dirty="0">
                <a:solidFill>
                  <a:srgbClr val="C00000"/>
                </a:solidFill>
              </a:rPr>
              <a:t>Nigel Davis / Marc </a:t>
            </a:r>
            <a:r>
              <a:rPr lang="en-US" sz="1600" dirty="0" smtClean="0">
                <a:solidFill>
                  <a:srgbClr val="C00000"/>
                </a:solidFill>
              </a:rPr>
              <a:t>Flauw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697696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Agreed Topics to Focus Collaboration </a:t>
            </a:r>
            <a:r>
              <a:rPr lang="en-US" sz="4000" dirty="0" smtClean="0"/>
              <a:t>(3)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>Named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to process the </a:t>
            </a:r>
            <a:r>
              <a:rPr lang="en-US" sz="2400" dirty="0"/>
              <a:t>different views from the perspective of different </a:t>
            </a:r>
            <a:r>
              <a:rPr lang="en-US" sz="2400" dirty="0" smtClean="0"/>
              <a:t>domains</a:t>
            </a:r>
            <a:endParaRPr lang="en-US" sz="2400" dirty="0"/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John </a:t>
            </a:r>
            <a:r>
              <a:rPr lang="en-US" sz="1800" dirty="0" err="1" smtClean="0">
                <a:solidFill>
                  <a:srgbClr val="C00000"/>
                </a:solidFill>
              </a:rPr>
              <a:t>Strassner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/ Nigel Davis / Marc </a:t>
            </a:r>
            <a:r>
              <a:rPr lang="en-US" sz="1800" dirty="0" smtClean="0">
                <a:solidFill>
                  <a:srgbClr val="C00000"/>
                </a:solidFill>
              </a:rPr>
              <a:t>Flauw</a:t>
            </a:r>
            <a:endParaRPr lang="en-US" sz="1800" dirty="0"/>
          </a:p>
          <a:p>
            <a:r>
              <a:rPr lang="en-US" sz="2400" dirty="0"/>
              <a:t>What other SDOs and Open Source communities do we need to </a:t>
            </a:r>
            <a:r>
              <a:rPr lang="en-US" sz="2400" dirty="0" smtClean="0"/>
              <a:t>involve?</a:t>
            </a:r>
          </a:p>
          <a:p>
            <a:pPr lvl="1"/>
            <a:r>
              <a:rPr lang="en-US" sz="1800" dirty="0"/>
              <a:t>3GPP </a:t>
            </a:r>
            <a:r>
              <a:rPr lang="en-US" sz="1800" dirty="0" smtClean="0"/>
              <a:t>(SA2</a:t>
            </a:r>
            <a:r>
              <a:rPr lang="en-US" sz="1800" dirty="0"/>
              <a:t>, </a:t>
            </a:r>
            <a:r>
              <a:rPr lang="en-US" sz="1800" dirty="0" smtClean="0"/>
              <a:t>SA3), IEEE (802.1</a:t>
            </a:r>
            <a:r>
              <a:rPr lang="en-US" sz="1800" dirty="0"/>
              <a:t>, 802.3, </a:t>
            </a:r>
            <a:r>
              <a:rPr lang="en-US" sz="1800" dirty="0" smtClean="0"/>
              <a:t>802.19-Ethernet), GSMA</a:t>
            </a:r>
            <a:r>
              <a:rPr lang="en-US" sz="1800" dirty="0"/>
              <a:t>, </a:t>
            </a:r>
            <a:r>
              <a:rPr lang="en-US" sz="1800" dirty="0" smtClean="0"/>
              <a:t>DMTF</a:t>
            </a:r>
            <a:endParaRPr lang="en-US" sz="1800" dirty="0"/>
          </a:p>
          <a:p>
            <a:pPr lvl="1"/>
            <a:r>
              <a:rPr lang="en-US" sz="1800" dirty="0"/>
              <a:t>ODL, OpenStack, ON.Lab (i.e. CORD, </a:t>
            </a:r>
            <a:r>
              <a:rPr lang="en-US" sz="1800" dirty="0" smtClean="0"/>
              <a:t>ONOS), OIF</a:t>
            </a:r>
            <a:r>
              <a:rPr lang="en-US" sz="1800" dirty="0"/>
              <a:t>, Open Air </a:t>
            </a:r>
            <a:r>
              <a:rPr lang="en-US" sz="1800" dirty="0" smtClean="0"/>
              <a:t>Interface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Klaus Martiny, Robin Mersh, Scott Mansfield, Michel </a:t>
            </a:r>
            <a:r>
              <a:rPr lang="en-US" sz="1800" dirty="0" err="1" smtClean="0">
                <a:solidFill>
                  <a:srgbClr val="C00000"/>
                </a:solidFill>
              </a:rPr>
              <a:t>Besson</a:t>
            </a:r>
            <a:r>
              <a:rPr lang="en-US" sz="1800" dirty="0" smtClean="0">
                <a:solidFill>
                  <a:srgbClr val="C00000"/>
                </a:solidFill>
              </a:rPr>
              <a:t>, Augie </a:t>
            </a:r>
            <a:r>
              <a:rPr lang="en-US" sz="1800" dirty="0" err="1" smtClean="0">
                <a:solidFill>
                  <a:srgbClr val="C00000"/>
                </a:solidFill>
              </a:rPr>
              <a:t>Jagau</a:t>
            </a:r>
            <a:endParaRPr lang="en-US" sz="1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54659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977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Consider how </a:t>
            </a:r>
            <a:r>
              <a:rPr lang="en-US" dirty="0"/>
              <a:t>to organize </a:t>
            </a:r>
            <a:r>
              <a:rPr lang="en-US" dirty="0" smtClean="0"/>
              <a:t>this group longer </a:t>
            </a:r>
            <a:r>
              <a:rPr lang="en-US" dirty="0"/>
              <a:t>term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Ensure </a:t>
            </a:r>
            <a:r>
              <a:rPr lang="en-US" dirty="0"/>
              <a:t>transparency &amp; even handedness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>
                <a:solidFill>
                  <a:srgbClr val="C00000"/>
                </a:solidFill>
              </a:rPr>
              <a:t>Klaus Martiny, Don Clarke, Mark Cummings, Deng Hui</a:t>
            </a:r>
            <a:endParaRPr lang="en-US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Consider relationship with new Deutsche Telekom led cross-industry Networks and Service Management initiative (NSM)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Consider adding some of </a:t>
            </a:r>
            <a:r>
              <a:rPr lang="en-US" dirty="0"/>
              <a:t>these issues to the problem statement for </a:t>
            </a:r>
            <a:r>
              <a:rPr lang="en-US" dirty="0" smtClean="0"/>
              <a:t>NSM. 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Which issues?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>
                <a:solidFill>
                  <a:srgbClr val="C00000"/>
                </a:solidFill>
              </a:rPr>
              <a:t>Klaus Martiny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Refresh the mailing lists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Separated NSM and Information Model Lists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Potentially combine later?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Consult with ETSI on continuing hosting of the lists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>
                <a:solidFill>
                  <a:srgbClr val="C00000"/>
                </a:solidFill>
              </a:rPr>
              <a:t>Klaus Martiny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Repositories for documents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Hosting and management (Short term and longer term)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>
                <a:solidFill>
                  <a:srgbClr val="C00000"/>
                </a:solidFill>
              </a:rPr>
              <a:t>Tetsuya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Nakamura</a:t>
            </a:r>
          </a:p>
        </p:txBody>
      </p:sp>
    </p:spTree>
    <p:extLst>
      <p:ext uri="{BB962C8B-B14F-4D97-AF65-F5344CB8AC3E}">
        <p14:creationId xmlns:p14="http://schemas.microsoft.com/office/powerpoint/2010/main" xmlns="" val="2662064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/>
              <a:t>Decide </a:t>
            </a:r>
            <a:r>
              <a:rPr lang="en-US" sz="1800" dirty="0" smtClean="0"/>
              <a:t>on relationship </a:t>
            </a:r>
            <a:r>
              <a:rPr lang="en-US" sz="1800" dirty="0"/>
              <a:t>with NSM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Strategy </a:t>
            </a:r>
            <a:r>
              <a:rPr lang="en-US" sz="1400" dirty="0" smtClean="0"/>
              <a:t>call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End January</a:t>
            </a:r>
            <a:endParaRPr lang="en-US" sz="1400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800" dirty="0" smtClean="0"/>
              <a:t>Draft topic Scope Statements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Discussion on review calls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End January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Initial analysis from each topic area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Discussion on review calls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Mid March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Network &amp; Service Management strategy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Discussion on review calls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Early April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Initial proposals (something that we could share)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Discussion on review calls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Early June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Face to face workshops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June 2017?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November / December 2017?</a:t>
            </a:r>
          </a:p>
          <a:p>
            <a:pPr lvl="1">
              <a:spcBef>
                <a:spcPts val="300"/>
              </a:spcBef>
            </a:pPr>
            <a:endParaRPr lang="en-US" sz="1400" dirty="0" smtClean="0"/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24394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Deutsche Telekom will coordinate the cross-industry Network and Service Management collaboration</a:t>
            </a:r>
          </a:p>
          <a:p>
            <a:pPr lvl="1"/>
            <a:r>
              <a:rPr lang="en-US" sz="2000" dirty="0" smtClean="0"/>
              <a:t>Led </a:t>
            </a:r>
            <a:r>
              <a:rPr lang="en-US" sz="2000" smtClean="0"/>
              <a:t>by Klaus Martiny</a:t>
            </a:r>
            <a:endParaRPr lang="en-US" sz="2000" dirty="0" smtClean="0"/>
          </a:p>
          <a:p>
            <a:r>
              <a:rPr lang="en-US" sz="2400" dirty="0" smtClean="0"/>
              <a:t>Considerations for organizing the ongoing multi-SDO Information Modeling collaboration</a:t>
            </a:r>
          </a:p>
          <a:p>
            <a:pPr lvl="1"/>
            <a:r>
              <a:rPr lang="en-US" sz="2000" dirty="0" smtClean="0"/>
              <a:t>Needs to be transparent and even handed</a:t>
            </a:r>
          </a:p>
          <a:p>
            <a:pPr lvl="1"/>
            <a:r>
              <a:rPr lang="en-US" sz="2000" dirty="0" smtClean="0"/>
              <a:t>Fully open, but subject to IPR constraints</a:t>
            </a:r>
          </a:p>
          <a:p>
            <a:pPr lvl="1"/>
            <a:r>
              <a:rPr lang="en-US" sz="2000" dirty="0" smtClean="0"/>
              <a:t>Possibility to simply replicate the Deutsche Telekom process, i.e. a future neutral host coordinates preparation of the next workshop</a:t>
            </a:r>
          </a:p>
          <a:p>
            <a:pPr lvl="2"/>
            <a:r>
              <a:rPr lang="en-US" sz="1400" dirty="0" smtClean="0"/>
              <a:t>Ideally a network operator or similarly neutral entity</a:t>
            </a:r>
          </a:p>
          <a:p>
            <a:pPr lvl="1"/>
            <a:r>
              <a:rPr lang="en-US" sz="2000" dirty="0" smtClean="0"/>
              <a:t>Or create a dedicated organization similar to a club</a:t>
            </a:r>
          </a:p>
          <a:p>
            <a:pPr lvl="2"/>
            <a:r>
              <a:rPr lang="en-US" sz="1600" dirty="0" smtClean="0"/>
              <a:t>Problematic for network operators, but might be Ok for SDOs and Open Source Communities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31987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Deutsche Telecom will issue PR (Klaus)</a:t>
            </a:r>
          </a:p>
          <a:p>
            <a:r>
              <a:rPr lang="en-US" sz="2800" dirty="0" smtClean="0"/>
              <a:t>Media message was not discussed, only the following guidelines for participating organization PR / blogs</a:t>
            </a:r>
          </a:p>
          <a:p>
            <a:r>
              <a:rPr lang="en-US" sz="2800" dirty="0" smtClean="0"/>
              <a:t>Guidelines</a:t>
            </a:r>
            <a:endParaRPr lang="en-US" sz="2800" dirty="0"/>
          </a:p>
          <a:p>
            <a:pPr lvl="1"/>
            <a:r>
              <a:rPr lang="en-US" sz="2400" dirty="0"/>
              <a:t>Ok to list participating organizations, but do not name </a:t>
            </a:r>
            <a:r>
              <a:rPr lang="en-US" sz="2400" dirty="0" smtClean="0"/>
              <a:t>individual delegates</a:t>
            </a:r>
            <a:endParaRPr lang="en-US" sz="2400" dirty="0"/>
          </a:p>
          <a:p>
            <a:pPr lvl="1"/>
            <a:r>
              <a:rPr lang="en-US" sz="2400" dirty="0"/>
              <a:t>Do not use the word “Represented” use the word “Participated”</a:t>
            </a:r>
          </a:p>
          <a:p>
            <a:pPr lvl="2"/>
            <a:r>
              <a:rPr lang="en-US" sz="2000" dirty="0"/>
              <a:t>For example: “The following organizations participated in the Information Modeling Workshop: &lt;List of organizations&gt;”</a:t>
            </a:r>
          </a:p>
          <a:p>
            <a:r>
              <a:rPr lang="en-US" sz="2800" dirty="0"/>
              <a:t>Mention some of the </a:t>
            </a:r>
            <a:r>
              <a:rPr lang="en-US" sz="2800" dirty="0" smtClean="0"/>
              <a:t>topics but please </a:t>
            </a:r>
            <a:r>
              <a:rPr lang="en-US" sz="2800" u="sng" dirty="0" smtClean="0"/>
              <a:t>do not </a:t>
            </a:r>
            <a:r>
              <a:rPr lang="en-US" sz="2800" dirty="0" smtClean="0"/>
              <a:t>speculate on outcomes</a:t>
            </a:r>
            <a:endParaRPr lang="en-US" sz="2800" dirty="0"/>
          </a:p>
          <a:p>
            <a:r>
              <a:rPr lang="en-US" sz="2800" dirty="0" smtClean="0"/>
              <a:t>Group photo can be used (everyone agreed by being in it)</a:t>
            </a:r>
          </a:p>
          <a:p>
            <a:r>
              <a:rPr lang="en-US" sz="2800" dirty="0" smtClean="0"/>
              <a:t>Provide a contact for follow-up enquiry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Please let us know if a blog or PR is published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73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_MASTER_4-3_EN_20151005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_MASTER_4-3_EN_20150916" id="{A7A1B6D4-EF23-47E1-8DBF-D4889BDF75F5}" vid="{BD11E8BC-A3CB-4BDE-9CB7-9DAEC89B3B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Bildschirmpräsentation (4:3)</PresentationFormat>
  <Paragraphs>128</Paragraphs>
  <Slides>11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Larissa-Design</vt:lpstr>
      <vt:lpstr>T_MASTER_4-3_EN_20151005</vt:lpstr>
      <vt:lpstr>think-cell Folie</vt:lpstr>
      <vt:lpstr>Folie 1</vt:lpstr>
      <vt:lpstr>Re-cap Objectives</vt:lpstr>
      <vt:lpstr>Agreed Topics to Focus Collaboration (1) Named Owners</vt:lpstr>
      <vt:lpstr>Agreed Topics to Focus Collaboration (2) Named Owners</vt:lpstr>
      <vt:lpstr>Agreed Topics to Focus Collaboration (3) Named Owners</vt:lpstr>
      <vt:lpstr>Next Steps</vt:lpstr>
      <vt:lpstr>Timescales</vt:lpstr>
      <vt:lpstr>Organizational Considerations</vt:lpstr>
      <vt:lpstr>Media Messages</vt:lpstr>
      <vt:lpstr>Contacts</vt:lpstr>
      <vt:lpstr>Folie 11</vt:lpstr>
    </vt:vector>
  </TitlesOfParts>
  <Company>Deutsche Telekom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A33352902</dc:creator>
  <cp:lastModifiedBy>Klaus Martiny</cp:lastModifiedBy>
  <cp:revision>42</cp:revision>
  <dcterms:created xsi:type="dcterms:W3CDTF">2016-11-25T11:25:20Z</dcterms:created>
  <dcterms:modified xsi:type="dcterms:W3CDTF">2016-12-11T02:33:47Z</dcterms:modified>
</cp:coreProperties>
</file>