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74" r:id="rId3"/>
    <p:sldId id="270" r:id="rId4"/>
    <p:sldId id="261" r:id="rId5"/>
    <p:sldId id="269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73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0">
                  <c:v>2063</c:v>
                </c:pt>
                <c:pt idx="1">
                  <c:v>2965</c:v>
                </c:pt>
                <c:pt idx="2">
                  <c:v>5947</c:v>
                </c:pt>
                <c:pt idx="3">
                  <c:v>7600</c:v>
                </c:pt>
                <c:pt idx="4">
                  <c:v>10459</c:v>
                </c:pt>
                <c:pt idx="5">
                  <c:v>11977</c:v>
                </c:pt>
                <c:pt idx="6">
                  <c:v>14310</c:v>
                </c:pt>
                <c:pt idx="7">
                  <c:v>15007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511360"/>
        <c:axId val="48935680"/>
        <c:axId val="0"/>
      </c:bar3DChart>
      <c:catAx>
        <c:axId val="1485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935680"/>
        <c:crosses val="autoZero"/>
        <c:auto val="1"/>
        <c:lblAlgn val="ctr"/>
        <c:lblOffset val="100"/>
        <c:noMultiLvlLbl val="0"/>
      </c:catAx>
      <c:valAx>
        <c:axId val="48935680"/>
        <c:scaling>
          <c:orientation val="minMax"/>
          <c:max val="15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Number of citations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8511360"/>
        <c:crosses val="autoZero"/>
        <c:crossBetween val="between"/>
        <c:majorUnit val="2500"/>
        <c:minorUnit val="25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Standards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125258</c:v>
                </c:pt>
                <c:pt idx="1">
                  <c:v>160256</c:v>
                </c:pt>
                <c:pt idx="2">
                  <c:v>523037</c:v>
                </c:pt>
                <c:pt idx="3">
                  <c:v>680394</c:v>
                </c:pt>
                <c:pt idx="4">
                  <c:v>878348</c:v>
                </c:pt>
                <c:pt idx="5">
                  <c:v>1282747</c:v>
                </c:pt>
                <c:pt idx="6">
                  <c:v>1855647</c:v>
                </c:pt>
                <c:pt idx="7" formatCode="0">
                  <c:v>2239871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35200"/>
        <c:axId val="50436736"/>
      </c:barChart>
      <c:catAx>
        <c:axId val="504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436736"/>
        <c:crosses val="autoZero"/>
        <c:auto val="1"/>
        <c:lblAlgn val="ctr"/>
        <c:lblOffset val="100"/>
        <c:noMultiLvlLbl val="0"/>
      </c:catAx>
      <c:valAx>
        <c:axId val="504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35200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6B599-1D41-4DB7-AFA8-8F715A00554F}" type="datetimeFigureOut">
              <a:rPr lang="en-GB" smtClean="0"/>
              <a:t>20-04-2015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A7933-884E-4A4D-ADB8-C8E49C00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6586475"/>
            <a:ext cx="2519562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6586475"/>
            <a:ext cx="1334168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5" y="6586475"/>
            <a:ext cx="2879500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9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1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831" y="1801148"/>
            <a:ext cx="7198750" cy="566991"/>
          </a:xfr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831" y="2367969"/>
            <a:ext cx="7198750" cy="43383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2412" cy="9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7846637" cy="4762985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3833334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206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1295700"/>
            <a:ext cx="3833334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7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32239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24323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8674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00458" y="1295700"/>
            <a:ext cx="2494367" cy="5038833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12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9875" y="1799584"/>
            <a:ext cx="2545272" cy="101542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do not use photos for which the EPO does not have copyright. If you need any images, please contact:</a:t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graphic_design_munich@epo.org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graphic_design_the_hague@epo.org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4319000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6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6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9875" y="1799584"/>
            <a:ext cx="2545272" cy="101542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do not use photos for which the EPO does not have copyright. If you need any images, please contact:</a:t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graphic_design_munich@epo.org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graphic_design_the_hague@epo.org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2159500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9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8" y="2051525"/>
            <a:ext cx="7846937" cy="3599167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8" y="1295700"/>
            <a:ext cx="7847237" cy="719833"/>
          </a:xfrm>
          <a:noFill/>
        </p:spPr>
        <p:txBody>
          <a:bodyPr wrap="square" lIns="0" tIns="0" rIns="0" bIns="0"/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1800"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r>
              <a:rPr lang="de-CH" dirty="0" smtClean="0"/>
              <a:t> </a:t>
            </a:r>
            <a:r>
              <a:rPr lang="de-CH" dirty="0" err="1" smtClean="0"/>
              <a:t>amendes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8" y="1295700"/>
            <a:ext cx="7847237" cy="719833"/>
          </a:xfrm>
          <a:noFill/>
        </p:spPr>
        <p:txBody>
          <a:bodyPr lIns="0" tIns="0" rIns="0" bIns="0"/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1800"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47888" y="2051523"/>
            <a:ext cx="7846937" cy="3599167"/>
          </a:xfrm>
        </p:spPr>
        <p:txBody>
          <a:bodyPr lIns="0" tIns="0" rIns="0" bIns="0"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A992-1DED-4945-AC78-CDE44A7AB6CA}" type="datetimeFigureOut">
              <a:rPr lang="en-GB" smtClean="0"/>
              <a:t>20-04-2015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CC0A-4B5D-4F3D-89C1-4B28E6778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88" y="539875"/>
            <a:ext cx="7846637" cy="539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88" y="1295700"/>
            <a:ext cx="7846637" cy="4786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ACBF93-2DE3-4466-AC4C-D96EA738CAE0}" type="datetimeFigureOut">
              <a:rPr lang="en-GB" smtClean="0"/>
              <a:t>20-04-2015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3DD473-8C3D-4698-A106-F731A754D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ts val="2799"/>
        </a:lnSpc>
        <a:spcBef>
          <a:spcPct val="0"/>
        </a:spcBef>
        <a:buNone/>
        <a:defRPr sz="2400" b="1" kern="1200" spc="0" baseline="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57" indent="-215957" algn="l" defTabSz="914217" rtl="0" eaLnBrk="1" latinLnBrk="0" hangingPunct="1">
        <a:lnSpc>
          <a:spcPts val="2799"/>
        </a:lnSpc>
        <a:spcBef>
          <a:spcPts val="0"/>
        </a:spcBef>
        <a:buFont typeface="Wingdings" pitchFamily="2" charset="2"/>
        <a:buChar char="§"/>
        <a:tabLst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1914" indent="-215957" algn="l" defTabSz="914217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7870" indent="-215957" algn="l" defTabSz="914217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3827" indent="-215957" algn="l" defTabSz="914217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79784" indent="-215957" algn="l" defTabSz="987228" rtl="0" eaLnBrk="1" latinLnBrk="0" hangingPunct="1">
        <a:lnSpc>
          <a:spcPts val="2799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7584" y="6597352"/>
            <a:ext cx="2519562" cy="215950"/>
          </a:xfrm>
        </p:spPr>
        <p:txBody>
          <a:bodyPr/>
          <a:lstStyle/>
          <a:p>
            <a:r>
              <a:rPr lang="en-GB" sz="1400" dirty="0" smtClean="0"/>
              <a:t>Michel Goudelis, Ged Owens</a:t>
            </a:r>
            <a:endParaRPr lang="en-GB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80312" y="6610164"/>
            <a:ext cx="1334168" cy="215950"/>
          </a:xfrm>
        </p:spPr>
        <p:txBody>
          <a:bodyPr/>
          <a:lstStyle/>
          <a:p>
            <a:r>
              <a:rPr lang="en-GB" dirty="0" smtClean="0"/>
              <a:t>04.2015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6597352"/>
            <a:ext cx="2879500" cy="215950"/>
          </a:xfrm>
        </p:spPr>
        <p:txBody>
          <a:bodyPr/>
          <a:lstStyle/>
          <a:p>
            <a:r>
              <a:rPr lang="en-GB" sz="1400" dirty="0" smtClean="0"/>
              <a:t>EPO</a:t>
            </a:r>
            <a:endParaRPr lang="en-GB" sz="1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ko-KR" dirty="0">
                <a:ea typeface="굴림" pitchFamily="34" charset="-127"/>
              </a:rPr>
              <a:t>Patent Offices and </a:t>
            </a:r>
            <a:r>
              <a:rPr lang="en-GB" altLang="ko-KR" dirty="0" smtClean="0">
                <a:ea typeface="굴림" pitchFamily="34" charset="-127"/>
              </a:rPr>
              <a:t>SDOs cooperation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198750" cy="433837"/>
          </a:xfrm>
        </p:spPr>
        <p:txBody>
          <a:bodyPr/>
          <a:lstStyle/>
          <a:p>
            <a:r>
              <a:rPr lang="en-GB" sz="2400" b="1" dirty="0" smtClean="0"/>
              <a:t>Status 2015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311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altLang="ko-KR" dirty="0">
                <a:ea typeface="Gulim" pitchFamily="34" charset="-127"/>
              </a:rPr>
              <a:t>Standards documents </a:t>
            </a:r>
            <a:r>
              <a:rPr lang="fr-FR" altLang="ko-KR" dirty="0" err="1">
                <a:ea typeface="Gulim" pitchFamily="34" charset="-127"/>
              </a:rPr>
              <a:t>available</a:t>
            </a:r>
            <a:r>
              <a:rPr lang="fr-FR" altLang="ko-KR" dirty="0">
                <a:ea typeface="Gulim" pitchFamily="34" charset="-127"/>
              </a:rPr>
              <a:t> for EPO </a:t>
            </a:r>
            <a:r>
              <a:rPr lang="fr-FR" altLang="ko-KR" dirty="0" err="1">
                <a:ea typeface="Gulim" pitchFamily="34" charset="-127"/>
              </a:rPr>
              <a:t>examination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9788" y="1549700"/>
            <a:ext cx="7846637" cy="476298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fr-FR" altLang="ko-KR" sz="1600" dirty="0" err="1">
                <a:ea typeface="Gulim" pitchFamily="34" charset="-127"/>
              </a:rPr>
              <a:t>Memorandums</a:t>
            </a:r>
            <a:r>
              <a:rPr lang="fr-FR" altLang="ko-KR" sz="1600" dirty="0">
                <a:ea typeface="Gulim" pitchFamily="34" charset="-127"/>
              </a:rPr>
              <a:t> of </a:t>
            </a:r>
            <a:r>
              <a:rPr lang="fr-FR" altLang="ko-KR" sz="1600" dirty="0" err="1" smtClean="0">
                <a:ea typeface="Gulim" pitchFamily="34" charset="-127"/>
              </a:rPr>
              <a:t>Understanding</a:t>
            </a:r>
            <a:r>
              <a:rPr lang="fr-FR" altLang="ko-KR" sz="1600" dirty="0" smtClean="0">
                <a:ea typeface="Gulim" pitchFamily="34" charset="-127"/>
              </a:rPr>
              <a:t>, and </a:t>
            </a:r>
            <a:r>
              <a:rPr lang="fr-FR" altLang="ko-KR" sz="1600" dirty="0" err="1" smtClean="0">
                <a:ea typeface="Gulim" pitchFamily="34" charset="-127"/>
              </a:rPr>
              <a:t>similar</a:t>
            </a:r>
            <a:r>
              <a:rPr lang="fr-FR" altLang="ko-KR" sz="1600" dirty="0" smtClean="0">
                <a:ea typeface="Gulim" pitchFamily="34" charset="-127"/>
              </a:rPr>
              <a:t> </a:t>
            </a:r>
            <a:r>
              <a:rPr lang="fr-FR" altLang="ko-KR" sz="1600" dirty="0" err="1" smtClean="0">
                <a:ea typeface="Gulim" pitchFamily="34" charset="-127"/>
              </a:rPr>
              <a:t>agreements</a:t>
            </a:r>
            <a:r>
              <a:rPr lang="fr-FR" altLang="ko-KR" sz="1600" dirty="0" smtClean="0">
                <a:ea typeface="Gulim" pitchFamily="34" charset="-127"/>
              </a:rPr>
              <a:t> </a:t>
            </a:r>
            <a:r>
              <a:rPr lang="fr-FR" altLang="ko-KR" sz="1600" dirty="0">
                <a:ea typeface="Gulim" pitchFamily="34" charset="-127"/>
              </a:rPr>
              <a:t>in place </a:t>
            </a:r>
            <a:r>
              <a:rPr lang="fr-FR" altLang="ko-KR" sz="1600" dirty="0" err="1">
                <a:ea typeface="Gulim" pitchFamily="34" charset="-127"/>
              </a:rPr>
              <a:t>with</a:t>
            </a:r>
            <a:r>
              <a:rPr lang="fr-FR" altLang="ko-KR" sz="1600" dirty="0" smtClean="0">
                <a:ea typeface="Gulim" pitchFamily="34" charset="-127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fr-FR" altLang="ko-KR" sz="1600" dirty="0" smtClean="0">
                <a:ea typeface="Gulim" pitchFamily="34" charset="-127"/>
              </a:rPr>
              <a:t> </a:t>
            </a:r>
            <a:endParaRPr lang="fr-FR" altLang="ko-KR" sz="1600" dirty="0">
              <a:ea typeface="Gulim" pitchFamily="34" charset="-127"/>
            </a:endParaRP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ETSI  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ITU 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IEEE-SA </a:t>
            </a:r>
            <a:endParaRPr lang="fr-FR" altLang="ko-KR" sz="1600" dirty="0" smtClean="0">
              <a:ea typeface="Gulim" pitchFamily="34" charset="-127"/>
            </a:endParaRPr>
          </a:p>
          <a:p>
            <a:pPr>
              <a:lnSpc>
                <a:spcPct val="90000"/>
              </a:lnSpc>
            </a:pPr>
            <a:r>
              <a:rPr lang="fr-FR" altLang="ko-KR" sz="1600" dirty="0" smtClean="0">
                <a:solidFill>
                  <a:schemeClr val="tx1"/>
                </a:solidFill>
                <a:ea typeface="Gulim" pitchFamily="34" charset="-127"/>
              </a:rPr>
              <a:t>WorldDMB </a:t>
            </a:r>
          </a:p>
          <a:p>
            <a:pPr>
              <a:lnSpc>
                <a:spcPct val="90000"/>
              </a:lnSpc>
            </a:pPr>
            <a:r>
              <a:rPr lang="fr-FR" altLang="ko-KR" sz="1600" dirty="0" smtClean="0">
                <a:solidFill>
                  <a:schemeClr val="tx1"/>
                </a:solidFill>
                <a:ea typeface="Gulim" pitchFamily="34" charset="-127"/>
              </a:rPr>
              <a:t>BSI (</a:t>
            </a:r>
            <a:r>
              <a:rPr lang="de-DE" altLang="ko-KR" sz="1600" dirty="0">
                <a:solidFill>
                  <a:schemeClr val="tx1"/>
                </a:solidFill>
                <a:ea typeface="Gulim" pitchFamily="34" charset="-127"/>
              </a:rPr>
              <a:t>Bundesamt für Sicherheit in der Informationstechnik</a:t>
            </a:r>
            <a:r>
              <a:rPr lang="fr-FR" altLang="ko-KR" sz="1600" dirty="0" smtClean="0">
                <a:solidFill>
                  <a:schemeClr val="tx1"/>
                </a:solidFill>
                <a:ea typeface="Gulim" pitchFamily="34" charset="-127"/>
              </a:rPr>
              <a:t>) </a:t>
            </a:r>
            <a:endParaRPr lang="fr-FR" altLang="ko-KR" sz="1600" dirty="0">
              <a:solidFill>
                <a:schemeClr val="tx1"/>
              </a:solidFill>
              <a:ea typeface="Gulim" pitchFamily="34" charset="-127"/>
            </a:endParaRPr>
          </a:p>
          <a:p>
            <a:pPr>
              <a:lnSpc>
                <a:spcPct val="90000"/>
              </a:lnSpc>
              <a:buNone/>
            </a:pPr>
            <a:endParaRPr lang="fr-FR" altLang="ko-KR" sz="1600" dirty="0" smtClean="0">
              <a:ea typeface="Gulim" pitchFamily="34" charset="-127"/>
            </a:endParaRPr>
          </a:p>
          <a:p>
            <a:pPr>
              <a:lnSpc>
                <a:spcPct val="90000"/>
              </a:lnSpc>
              <a:buNone/>
            </a:pPr>
            <a:endParaRPr lang="fr-FR" altLang="ko-KR" sz="1600" dirty="0">
              <a:ea typeface="Gulim" pitchFamily="34" charset="-127"/>
            </a:endParaRPr>
          </a:p>
          <a:p>
            <a:pPr>
              <a:lnSpc>
                <a:spcPct val="90000"/>
              </a:lnSpc>
              <a:buNone/>
            </a:pPr>
            <a:r>
              <a:rPr lang="fr-FR" altLang="ko-KR" sz="1600" dirty="0">
                <a:ea typeface="Gulim" pitchFamily="34" charset="-127"/>
              </a:rPr>
              <a:t>Standards and contributions </a:t>
            </a:r>
            <a:r>
              <a:rPr lang="fr-FR" altLang="ko-KR" sz="1600" dirty="0" err="1">
                <a:ea typeface="Gulim" pitchFamily="34" charset="-127"/>
              </a:rPr>
              <a:t>from</a:t>
            </a:r>
            <a:r>
              <a:rPr lang="fr-FR" altLang="ko-KR" sz="1600" dirty="0">
                <a:ea typeface="Gulim" pitchFamily="34" charset="-127"/>
              </a:rPr>
              <a:t>: </a:t>
            </a:r>
            <a:endParaRPr lang="fr-FR" altLang="ko-KR" sz="1600" dirty="0" smtClean="0">
              <a:ea typeface="Gulim" pitchFamily="34" charset="-127"/>
            </a:endParaRPr>
          </a:p>
          <a:p>
            <a:pPr>
              <a:lnSpc>
                <a:spcPct val="90000"/>
              </a:lnSpc>
              <a:buNone/>
            </a:pPr>
            <a:endParaRPr lang="fr-FR" altLang="ko-KR" sz="1600" dirty="0">
              <a:ea typeface="Gulim" pitchFamily="34" charset="-127"/>
            </a:endParaRP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ETSI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3GPP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ITU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IEEE-SA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IETF 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ea typeface="Gulim" pitchFamily="34" charset="-127"/>
              </a:rPr>
              <a:t>OMA </a:t>
            </a:r>
          </a:p>
          <a:p>
            <a:pPr>
              <a:lnSpc>
                <a:spcPct val="90000"/>
              </a:lnSpc>
            </a:pPr>
            <a:r>
              <a:rPr lang="fr-FR" altLang="ko-KR" sz="1600" dirty="0" smtClean="0">
                <a:ea typeface="Gulim" pitchFamily="34" charset="-127"/>
              </a:rPr>
              <a:t>DVB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solidFill>
                  <a:schemeClr val="tx1"/>
                </a:solidFill>
                <a:ea typeface="Gulim" pitchFamily="34" charset="-127"/>
              </a:rPr>
              <a:t>MPEG</a:t>
            </a:r>
          </a:p>
          <a:p>
            <a:pPr>
              <a:lnSpc>
                <a:spcPct val="90000"/>
              </a:lnSpc>
            </a:pPr>
            <a:r>
              <a:rPr lang="fr-FR" altLang="ko-KR" sz="1600" dirty="0">
                <a:solidFill>
                  <a:schemeClr val="tx1"/>
                </a:solidFill>
                <a:ea typeface="Gulim" pitchFamily="34" charset="-127"/>
              </a:rPr>
              <a:t>JPEG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D473-8C3D-4698-A106-F731A754DD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Actual EPO standards databases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u="sng" dirty="0"/>
              <a:t>Current facts: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11 Active standards databases in EPOQUE</a:t>
            </a:r>
          </a:p>
          <a:p>
            <a:r>
              <a:rPr lang="en-GB" dirty="0"/>
              <a:t>5  databases in  the pipeline </a:t>
            </a:r>
          </a:p>
          <a:p>
            <a:r>
              <a:rPr lang="en-GB" dirty="0"/>
              <a:t>Total documents 2,28 </a:t>
            </a:r>
            <a:r>
              <a:rPr lang="en-GB" dirty="0" smtClean="0"/>
              <a:t>Million </a:t>
            </a:r>
            <a:r>
              <a:rPr lang="en-GB" dirty="0"/>
              <a:t>in 2014 (</a:t>
            </a:r>
            <a:r>
              <a:rPr lang="en-GB" dirty="0" smtClean="0"/>
              <a:t>1.8 million </a:t>
            </a:r>
            <a:r>
              <a:rPr lang="en-GB" dirty="0"/>
              <a:t>in 2013 )</a:t>
            </a:r>
          </a:p>
          <a:p>
            <a:r>
              <a:rPr lang="en-GB" dirty="0"/>
              <a:t>15.000 citations in search and examination in </a:t>
            </a:r>
            <a:r>
              <a:rPr lang="en-GB" dirty="0" smtClean="0"/>
              <a:t>2014</a:t>
            </a:r>
          </a:p>
          <a:p>
            <a:r>
              <a:rPr lang="en-GB" dirty="0" smtClean="0"/>
              <a:t>Up to 60% of search reports in key fields (Wireless Networks, Audio Video Media) contain standards documents as pertinent for the patent examination</a:t>
            </a:r>
            <a:endParaRPr lang="en-GB" dirty="0"/>
          </a:p>
          <a:p>
            <a:endParaRPr lang="en-GB" dirty="0"/>
          </a:p>
          <a:p>
            <a:r>
              <a:rPr lang="en-GB" b="1" u="sng" dirty="0"/>
              <a:t>Future plans:</a:t>
            </a:r>
          </a:p>
          <a:p>
            <a:endParaRPr lang="en-GB" b="1" u="sng" dirty="0"/>
          </a:p>
          <a:p>
            <a:r>
              <a:rPr lang="en-GB" dirty="0"/>
              <a:t>3 further Standards </a:t>
            </a:r>
            <a:r>
              <a:rPr lang="en-GB" dirty="0" smtClean="0"/>
              <a:t>databases foreseen </a:t>
            </a:r>
            <a:r>
              <a:rPr lang="en-GB" dirty="0"/>
              <a:t>in Telecommunications, Computers and Audio Video 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D473-8C3D-4698-A106-F731A754DD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Citation of standards documents by EPO Examiners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0606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9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539875"/>
            <a:ext cx="8406384" cy="831725"/>
          </a:xfrm>
        </p:spPr>
        <p:txBody>
          <a:bodyPr/>
          <a:lstStyle/>
          <a:p>
            <a:pPr algn="ctr"/>
            <a:r>
              <a:rPr lang="en-GB" dirty="0" smtClean="0"/>
              <a:t>Number documents present in the standards databases</a:t>
            </a:r>
            <a:br>
              <a:rPr lang="en-GB" dirty="0" smtClean="0"/>
            </a:br>
            <a:r>
              <a:rPr lang="en-GB" dirty="0" smtClean="0"/>
              <a:t> and available to EPO Examiners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217294"/>
              </p:ext>
            </p:extLst>
          </p:nvPr>
        </p:nvGraphicFramePr>
        <p:xfrm>
          <a:off x="647700" y="1295400"/>
          <a:ext cx="784701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CC0A-4B5D-4F3D-89C1-4B28E6778C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9788" y="1189020"/>
            <a:ext cx="7846637" cy="4762985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  <a:ea typeface="Gulim" pitchFamily="34" charset="-127"/>
              </a:rPr>
              <a:t>EPO has clarified the legal status of standards documents in patent examination with most important SDOs </a:t>
            </a:r>
          </a:p>
          <a:p>
            <a:endParaRPr lang="en-GB" sz="1600" dirty="0">
              <a:solidFill>
                <a:schemeClr val="tx1"/>
              </a:solidFill>
              <a:ea typeface="Gulim" pitchFamily="34" charset="-127"/>
            </a:endParaRPr>
          </a:p>
          <a:p>
            <a:r>
              <a:rPr lang="en-GB" sz="1600" dirty="0">
                <a:solidFill>
                  <a:schemeClr val="tx1"/>
                </a:solidFill>
                <a:ea typeface="Gulim" pitchFamily="34" charset="-127"/>
              </a:rPr>
              <a:t>EPO has pioneered the use of standards documents as prior art among patent offices, and has the most comprehensive collection in its internal databases  </a:t>
            </a:r>
          </a:p>
          <a:p>
            <a:endParaRPr lang="en-GB" sz="1600" dirty="0">
              <a:solidFill>
                <a:schemeClr val="tx1"/>
              </a:solidFill>
              <a:ea typeface="Gulim" pitchFamily="34" charset="-127"/>
            </a:endParaRPr>
          </a:p>
          <a:p>
            <a:r>
              <a:rPr lang="en-GB" sz="1600" dirty="0">
                <a:solidFill>
                  <a:schemeClr val="tx1"/>
                </a:solidFill>
                <a:ea typeface="Gulim" pitchFamily="34" charset="-127"/>
              </a:rPr>
              <a:t>Key SDOs, in cooperation with EPO, considerably enhance patent transparency around SEPs by linking SEP declaration databases to EPO public databases, providing up-to-date information on: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  <a:ea typeface="Gulim" pitchFamily="34" charset="-127"/>
              </a:rPr>
              <a:t>validity of application,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  <a:ea typeface="Gulim" pitchFamily="34" charset="-127"/>
              </a:rPr>
              <a:t>scope of granted patents,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  <a:ea typeface="Gulim" pitchFamily="34" charset="-127"/>
              </a:rPr>
              <a:t>patent family, etc.</a:t>
            </a:r>
          </a:p>
          <a:p>
            <a:endParaRPr lang="en-GB" sz="1600" dirty="0">
              <a:solidFill>
                <a:schemeClr val="tx1"/>
              </a:solidFill>
              <a:ea typeface="Gulim" pitchFamily="34" charset="-127"/>
            </a:endParaRPr>
          </a:p>
          <a:p>
            <a:r>
              <a:rPr lang="en-GB" sz="1600" dirty="0">
                <a:solidFill>
                  <a:schemeClr val="tx1"/>
                </a:solidFill>
                <a:ea typeface="Gulim" pitchFamily="34" charset="-127"/>
              </a:rPr>
              <a:t>Agreements and cooperation between EPO and SDOs constantly increasing 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D473-8C3D-4698-A106-F731A754DD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Actual EPO standards databases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Existing trends:</a:t>
            </a:r>
            <a:endParaRPr lang="en-GB" b="1" u="sng" dirty="0"/>
          </a:p>
          <a:p>
            <a:pPr marL="215957" lvl="1">
              <a:buFont typeface="Wingdings" pitchFamily="2" charset="2"/>
              <a:buChar char="§"/>
            </a:pPr>
            <a:r>
              <a:rPr lang="en-GB" dirty="0" smtClean="0"/>
              <a:t>“</a:t>
            </a:r>
            <a:r>
              <a:rPr lang="en-GB" dirty="0"/>
              <a:t>Computer implemented inventions” now a substantial proportion of inventions in all technical areas </a:t>
            </a:r>
          </a:p>
          <a:p>
            <a:pPr lvl="1"/>
            <a:r>
              <a:rPr lang="en-GB" dirty="0" smtClean="0"/>
              <a:t>Telematics, smart grids (transport, buildings, cities), eHealth...</a:t>
            </a:r>
          </a:p>
          <a:p>
            <a:r>
              <a:rPr lang="en-GB" dirty="0" smtClean="0"/>
              <a:t>“Convergence” of technologies with ICT </a:t>
            </a:r>
          </a:p>
          <a:p>
            <a:pPr lvl="1"/>
            <a:r>
              <a:rPr lang="en-GB" dirty="0" smtClean="0"/>
              <a:t>Patents and standards essential in more technical fields </a:t>
            </a:r>
            <a:endParaRPr lang="en-GB" dirty="0"/>
          </a:p>
          <a:p>
            <a:endParaRPr lang="en-GB" dirty="0"/>
          </a:p>
          <a:p>
            <a:r>
              <a:rPr lang="en-GB" b="1" u="sng" dirty="0"/>
              <a:t>Future plans:</a:t>
            </a:r>
          </a:p>
          <a:p>
            <a:r>
              <a:rPr lang="en-GB" dirty="0" smtClean="0"/>
              <a:t>EPO cooperating with further SDOs, including CEN-CENELEC, to </a:t>
            </a:r>
            <a:r>
              <a:rPr lang="en-GB" b="1" dirty="0" smtClean="0"/>
              <a:t>promote and educate </a:t>
            </a:r>
            <a:r>
              <a:rPr lang="en-GB" dirty="0" smtClean="0"/>
              <a:t>on potential </a:t>
            </a:r>
            <a:r>
              <a:rPr lang="en-GB" b="1" dirty="0" smtClean="0"/>
              <a:t>synergy of patents and standards </a:t>
            </a:r>
            <a:endParaRPr lang="en-GB" b="1" dirty="0"/>
          </a:p>
          <a:p>
            <a:r>
              <a:rPr lang="en-GB" dirty="0" smtClean="0"/>
              <a:t>EPO liaising with SDOs to improve patent transparency, and interactions </a:t>
            </a:r>
            <a:r>
              <a:rPr lang="en-GB" smtClean="0"/>
              <a:t>and synergy </a:t>
            </a:r>
            <a:r>
              <a:rPr lang="en-GB" dirty="0" smtClean="0"/>
              <a:t>of these key innovation </a:t>
            </a:r>
            <a:r>
              <a:rPr lang="en-GB" smtClean="0"/>
              <a:t>support systems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D473-8C3D-4698-A106-F731A754DD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O Template English">
  <a:themeElements>
    <a:clrScheme name="# EPO Colors">
      <a:dk1>
        <a:srgbClr val="3B464D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347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EPO Template English</vt:lpstr>
      <vt:lpstr>Patent Offices and SDOs cooperation</vt:lpstr>
      <vt:lpstr>PowerPoint Presentation</vt:lpstr>
      <vt:lpstr>PowerPoint Presentation</vt:lpstr>
      <vt:lpstr>Citation of standards documents by EPO Examiners</vt:lpstr>
      <vt:lpstr>Number documents present in the standards databases  and available to EPO Examiners</vt:lpstr>
      <vt:lpstr>PowerPoint Presentation</vt:lpstr>
      <vt:lpstr>PowerPoint Presentation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Goudelis Michel</dc:creator>
  <cp:lastModifiedBy>Goudelis Michel</cp:lastModifiedBy>
  <cp:revision>72</cp:revision>
  <dcterms:created xsi:type="dcterms:W3CDTF">2015-02-23T09:54:31Z</dcterms:created>
  <dcterms:modified xsi:type="dcterms:W3CDTF">2015-04-20T07:30:23Z</dcterms:modified>
</cp:coreProperties>
</file>