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9" r:id="rId4"/>
    <p:sldId id="286" r:id="rId5"/>
    <p:sldId id="278" r:id="rId6"/>
    <p:sldId id="281" r:id="rId7"/>
    <p:sldId id="280" r:id="rId8"/>
    <p:sldId id="261" r:id="rId9"/>
    <p:sldId id="262" r:id="rId10"/>
    <p:sldId id="265" r:id="rId11"/>
    <p:sldId id="266" r:id="rId12"/>
    <p:sldId id="267" r:id="rId13"/>
    <p:sldId id="282" r:id="rId14"/>
    <p:sldId id="259" r:id="rId15"/>
    <p:sldId id="283" r:id="rId16"/>
    <p:sldId id="284" r:id="rId17"/>
    <p:sldId id="285" r:id="rId18"/>
    <p:sldId id="268" r:id="rId19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71" autoAdjust="0"/>
  </p:normalViewPr>
  <p:slideViewPr>
    <p:cSldViewPr snapToGrid="0">
      <p:cViewPr>
        <p:scale>
          <a:sx n="80" d="100"/>
          <a:sy n="80" d="100"/>
        </p:scale>
        <p:origin x="-91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046B6C8-8C58-4993-940F-22F642406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295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2536219-FE1E-40B6-A085-6B56D3DDD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29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8968839-2911-4C64-8373-1A3451B95F39}" type="slidenum">
              <a:rPr lang="en-US" smtClean="0"/>
              <a:pPr defTabSz="928688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B2687F8-8B5A-43C4-B98E-7D80232FDE0A}" type="slidenum">
              <a:rPr lang="en-US" smtClean="0"/>
              <a:pPr defTabSz="928688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BE4B9D8-E705-4E21-8C7F-3BF5923731A2}" type="slidenum">
              <a:rPr lang="en-US" smtClean="0"/>
              <a:pPr defTabSz="928688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9354CA46-3CA6-4257-A4DF-C9F17839F04B}" type="slidenum">
              <a:rPr lang="en-US" smtClean="0"/>
              <a:pPr defTabSz="928688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75228EB7-D2A7-41A6-923F-D211A9CCA4A6}" type="slidenum">
              <a:rPr lang="en-US" smtClean="0"/>
              <a:pPr defTabSz="928688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SC18-Logo-460-23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1743075"/>
            <a:ext cx="595471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SC18-Logo-460-23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219075"/>
            <a:ext cx="20939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E0F9E0-8F91-46F6-8E5F-C76720C73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2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sdsi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648200"/>
            <a:ext cx="806767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India in Global Telecom Standardization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Jeju</a:t>
            </a:r>
            <a:r>
              <a:rPr lang="en-US" dirty="0" smtClean="0"/>
              <a:t> To Sophia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63" y="5546725"/>
            <a:ext cx="8081962" cy="5143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A. K. Mittal, Sr. DDG &amp; Head (TEC), Department of Telecommunications, Government of India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fr-FR" smtClean="0"/>
              <a:t>GSC-18 Meeting, 22-23 July 2014, Sophia Antipolis, France</a:t>
            </a:r>
            <a:endParaRPr lang="en-US" dirty="0"/>
          </a:p>
        </p:txBody>
      </p:sp>
      <p:graphicFrame>
        <p:nvGraphicFramePr>
          <p:cNvPr id="5" name="Group 44"/>
          <p:cNvGraphicFramePr>
            <a:graphicFrameLocks noGrp="1"/>
          </p:cNvGraphicFramePr>
          <p:nvPr/>
        </p:nvGraphicFramePr>
        <p:xfrm>
          <a:off x="3587750" y="288925"/>
          <a:ext cx="5064125" cy="1050936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74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Document No:</a:t>
                      </a:r>
                    </a:p>
                  </a:txBody>
                  <a:tcPr marT="45642" marB="456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GSC(14)18_023r1</a:t>
                      </a:r>
                      <a:endParaRPr kumimoji="0" lang="en-CA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Source:</a:t>
                      </a:r>
                    </a:p>
                  </a:txBody>
                  <a:tcPr marT="45642" marB="456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DoT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Contact:</a:t>
                      </a:r>
                    </a:p>
                  </a:txBody>
                  <a:tcPr marT="45642" marB="456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A. K. Mittal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Agenda Item:</a:t>
                      </a:r>
                    </a:p>
                  </a:txBody>
                  <a:tcPr marT="45642" marB="456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CA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33375"/>
            <a:ext cx="6257925" cy="533400"/>
          </a:xfrm>
        </p:spPr>
        <p:txBody>
          <a:bodyPr/>
          <a:lstStyle/>
          <a:p>
            <a:pPr>
              <a:defRPr/>
            </a:pPr>
            <a:r>
              <a:rPr lang="en-US" altLang="ko-KR" sz="2600" dirty="0"/>
              <a:t>Announcement of TSDSI Formation</a:t>
            </a:r>
            <a:br>
              <a:rPr lang="en-US" altLang="ko-KR" sz="2600" dirty="0"/>
            </a:br>
            <a:endParaRPr lang="en-US" altLang="ko-KR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idx="1"/>
          </p:nvPr>
        </p:nvSpPr>
        <p:spPr bwMode="auto">
          <a:xfrm>
            <a:off x="2435225" y="1473200"/>
            <a:ext cx="4214813" cy="787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en-US" altLang="en-US" sz="2000" b="1" u="sng" smtClean="0"/>
              <a:t>Extract from GSC17-CL-36r1</a:t>
            </a:r>
          </a:p>
          <a:p>
            <a:pPr marL="0" indent="0" algn="ctr">
              <a:buFontTx/>
              <a:buNone/>
            </a:pPr>
            <a:r>
              <a:rPr lang="en-US" altLang="en-US" sz="1700" b="1" i="1" u="sng" smtClean="0"/>
              <a:t>Dated 16th May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BBA7D-AEC6-4AA0-BF04-75D5A539AD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74675"/>
            <a:ext cx="15113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5" name="Group 6"/>
          <p:cNvGrpSpPr>
            <a:grpSpLocks/>
          </p:cNvGrpSpPr>
          <p:nvPr/>
        </p:nvGrpSpPr>
        <p:grpSpPr bwMode="auto">
          <a:xfrm>
            <a:off x="138113" y="2374900"/>
            <a:ext cx="8853487" cy="2273300"/>
            <a:chOff x="137614" y="2222304"/>
            <a:chExt cx="8853986" cy="204489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222305"/>
              <a:ext cx="6934200" cy="20448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7614" y="2222304"/>
              <a:ext cx="1767386" cy="20448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625" y="322263"/>
            <a:ext cx="7280275" cy="53340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Recognition as </a:t>
            </a:r>
            <a:r>
              <a:rPr lang="en-US" altLang="ko-KR" dirty="0" smtClean="0"/>
              <a:t>the Indian </a:t>
            </a:r>
            <a:r>
              <a:rPr lang="en-US" altLang="ko-KR" dirty="0"/>
              <a:t>National TSDO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B2C8-4231-4336-BA7E-C188F7283E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317" name="Content Placeholder 3"/>
          <p:cNvSpPr txBox="1">
            <a:spLocks/>
          </p:cNvSpPr>
          <p:nvPr/>
        </p:nvSpPr>
        <p:spPr bwMode="auto">
          <a:xfrm>
            <a:off x="6350" y="749300"/>
            <a:ext cx="42148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90000"/>
              <a:buFont typeface="Arial" charset="0"/>
              <a:buNone/>
            </a:pPr>
            <a:r>
              <a:rPr lang="en-US" altLang="en-US" sz="2000" b="1" u="sng">
                <a:solidFill>
                  <a:srgbClr val="404040"/>
                </a:solidFill>
                <a:latin typeface="Calibri" pitchFamily="34" charset="0"/>
              </a:rPr>
              <a:t>DoT’s Approval &amp; Registration</a:t>
            </a:r>
            <a:endParaRPr lang="en-US" altLang="en-US" sz="1700" b="1" i="1" u="sng">
              <a:solidFill>
                <a:srgbClr val="404040"/>
              </a:solidFill>
              <a:latin typeface="Calibri" pitchFamily="34" charset="0"/>
            </a:endParaRP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433388" y="1271588"/>
            <a:ext cx="8021637" cy="5164137"/>
            <a:chOff x="64625" y="807720"/>
            <a:chExt cx="9003175" cy="60350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25" y="807720"/>
              <a:ext cx="4582657" cy="60350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8730" y="807720"/>
              <a:ext cx="4269070" cy="60350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280275" cy="53340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Launch of </a:t>
            </a:r>
            <a:r>
              <a:rPr lang="en-US" altLang="ko-KR" dirty="0" smtClean="0"/>
              <a:t>TSDSI- </a:t>
            </a:r>
            <a:r>
              <a:rPr lang="en-US" altLang="ko-KR" sz="2400" i="1" dirty="0" smtClean="0"/>
              <a:t>8</a:t>
            </a:r>
            <a:r>
              <a:rPr lang="en-US" altLang="ko-KR" sz="2400" i="1" baseline="30000" dirty="0" smtClean="0"/>
              <a:t>th</a:t>
            </a:r>
            <a:r>
              <a:rPr lang="en-US" altLang="ko-KR" sz="2400" i="1" dirty="0" smtClean="0"/>
              <a:t> Nov </a:t>
            </a:r>
            <a:r>
              <a:rPr lang="en-US" altLang="ko-KR" sz="2400" i="1" dirty="0"/>
              <a:t>2013</a:t>
            </a:r>
            <a:endParaRPr lang="en-US" altLang="ko-KR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1740B-E19A-4712-AFEA-269AFA2DC0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8" y="1200150"/>
            <a:ext cx="8283575" cy="517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36575" y="3262313"/>
            <a:ext cx="8039100" cy="769937"/>
          </a:xfrm>
          <a:ln>
            <a:solidFill>
              <a:srgbClr val="C688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ko-KR" sz="4400" b="1" dirty="0">
                <a:solidFill>
                  <a:srgbClr val="0924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Supplementary Slides</a:t>
            </a:r>
            <a:endParaRPr lang="en-CA" altLang="ko-KR" sz="4400" b="1" dirty="0">
              <a:solidFill>
                <a:srgbClr val="0924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ACF54-093F-4826-8D98-340D88D2DF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altLang="ko-KR" dirty="0"/>
              <a:t>Indian Scenario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2BEA3-AE8E-482F-B61E-28020540A9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6389" name="Object 9"/>
          <p:cNvGraphicFramePr>
            <a:graphicFrameLocks noGrp="1"/>
          </p:cNvGraphicFramePr>
          <p:nvPr/>
        </p:nvGraphicFramePr>
        <p:xfrm>
          <a:off x="-153988" y="533400"/>
          <a:ext cx="5106988" cy="5522913"/>
        </p:xfrm>
        <a:graphic>
          <a:graphicData uri="http://schemas.openxmlformats.org/presentationml/2006/ole">
            <p:oleObj spid="_x0000_s16391" name="Chart" r:id="rId3" imgW="5114771" imgH="5533907" progId="Excel.Sheet.8">
              <p:embed/>
            </p:oleObj>
          </a:graphicData>
        </a:graphic>
      </p:graphicFrame>
      <p:graphicFrame>
        <p:nvGraphicFramePr>
          <p:cNvPr id="16390" name="Object 10"/>
          <p:cNvGraphicFramePr>
            <a:graphicFrameLocks/>
          </p:cNvGraphicFramePr>
          <p:nvPr/>
        </p:nvGraphicFramePr>
        <p:xfrm>
          <a:off x="4903788" y="1568450"/>
          <a:ext cx="3836987" cy="4381500"/>
        </p:xfrm>
        <a:graphic>
          <a:graphicData uri="http://schemas.openxmlformats.org/presentationml/2006/ole">
            <p:oleObj spid="_x0000_s16392" name="Chart" r:id="rId4" imgW="3848214" imgH="4391115" progId="Excel.Sheet.8">
              <p:embed/>
            </p:oleObj>
          </a:graphicData>
        </a:graphic>
      </p:graphicFrame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480175" y="1189038"/>
            <a:ext cx="159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 dirty="0" smtClean="0">
                <a:solidFill>
                  <a:schemeClr val="tx2"/>
                </a:solidFill>
                <a:ea typeface="+mj-ea"/>
                <a:cs typeface="+mj-cs"/>
              </a:rPr>
              <a:t>Broadband</a:t>
            </a:r>
            <a:endParaRPr lang="en-US" altLang="en-US" sz="2400" b="1" u="sng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2466975" y="6161088"/>
            <a:ext cx="6243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Source: </a:t>
            </a: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The Indian Telecom Services Performance Indicator Reports, TRAI dated 7</a:t>
            </a:r>
            <a:r>
              <a:rPr lang="en-US" altLang="en-US" sz="1200" b="1" baseline="30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th</a:t>
            </a:r>
            <a:r>
              <a:rPr lang="en-US" altLang="en-US" sz="12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July 2014</a:t>
            </a:r>
            <a:endParaRPr lang="en-US" altLang="en-US" sz="12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203200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National Plans/Projects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idx="1"/>
          </p:nvPr>
        </p:nvSpPr>
        <p:spPr bwMode="auto">
          <a:xfrm>
            <a:off x="106363" y="776288"/>
            <a:ext cx="9037637" cy="490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/>
              <a:t>Plans and projections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100" smtClean="0"/>
              <a:t>Rural tele-density– 70% by 2017 and 100% by 2020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100" smtClean="0"/>
              <a:t>Broadband-on-demand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100" smtClean="0"/>
              <a:t>Broadband Connections– from present 65m to 175m by 2017 &amp; 600m by 2020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/>
              <a:t>Major schemes/projects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100" smtClean="0"/>
              <a:t>National Optical Fibre Network (NOFN) – 500,000 km of OFC; 250,000 rural PoPs with a minimum data rate of 100 mbps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100" smtClean="0"/>
              <a:t>NFS Project with 40,000 km of OFC; 414 main nodes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100" smtClean="0"/>
              <a:t>Other projects for Rural Broadband, North-East Region, Islands, Border areas,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29201-6BFC-42D6-AC2B-6B25FE9024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84138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GB" altLang="ko-KR" dirty="0"/>
              <a:t>TEC Standards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idx="1"/>
          </p:nvPr>
        </p:nvSpPr>
        <p:spPr bwMode="auto">
          <a:xfrm>
            <a:off x="106363" y="668338"/>
            <a:ext cx="9037637" cy="490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z="1800" smtClean="0"/>
              <a:t>Generic Requirements (GR)			572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z="1800" smtClean="0"/>
              <a:t>Interface Requirements (IR)			57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z="1800" smtClean="0"/>
              <a:t>Service Requirements (SR)			11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z="1800" smtClean="0"/>
              <a:t>Standards (SD)                                           		28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z="1800" smtClean="0"/>
              <a:t>TEC Technical Requirements broadly cover: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smtClean="0"/>
              <a:t>Conformance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smtClean="0"/>
              <a:t>Interoperability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smtClean="0"/>
              <a:t>EMI/EMC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smtClean="0"/>
              <a:t>Security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smtClean="0"/>
              <a:t>Safety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smtClean="0"/>
              <a:t>Health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z="1800" smtClean="0"/>
              <a:t>Test Schedule &amp; Test Procedure (TS/TP)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smtClean="0"/>
              <a:t>Testing &amp; Certification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54448-128F-471F-BEEE-11C127691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84138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Contributions of TEC in ITU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idx="1"/>
          </p:nvPr>
        </p:nvSpPr>
        <p:spPr bwMode="auto">
          <a:xfrm>
            <a:off x="106363" y="549275"/>
            <a:ext cx="9037637" cy="4903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Char char="•"/>
            </a:pPr>
            <a:r>
              <a:rPr lang="en-GB" altLang="en-US" b="1" smtClean="0"/>
              <a:t>ITU-R</a:t>
            </a:r>
          </a:p>
          <a:p>
            <a:pPr marL="542925" lvl="1" indent="-276225" algn="just"/>
            <a:r>
              <a:rPr lang="en-GB" altLang="en-US" sz="1800" smtClean="0"/>
              <a:t>DDG (R) TEC is Vice-chairman of SG 7</a:t>
            </a:r>
          </a:p>
          <a:p>
            <a:pPr marL="542925" lvl="1" indent="-276225" algn="just"/>
            <a:r>
              <a:rPr lang="en-GB" altLang="en-US" sz="1800" smtClean="0"/>
              <a:t>Contribution on ‘High Altitude Platform Station (HAPS)’ to APT</a:t>
            </a:r>
          </a:p>
          <a:p>
            <a:pPr marL="542925" lvl="1" indent="-276225" algn="just"/>
            <a:r>
              <a:rPr lang="en-GB" altLang="en-US" sz="1800" smtClean="0"/>
              <a:t>15 contributions have been sent through NWG 5 chaired by Sr. DDG and head of TEC</a:t>
            </a:r>
          </a:p>
          <a:p>
            <a:pPr algn="just">
              <a:buFontTx/>
              <a:buChar char="•"/>
            </a:pPr>
            <a:r>
              <a:rPr lang="en-GB" altLang="en-US" b="1" smtClean="0"/>
              <a:t>ITU-T</a:t>
            </a:r>
          </a:p>
          <a:p>
            <a:pPr marL="542925" lvl="1" indent="-276225" algn="just"/>
            <a:r>
              <a:rPr lang="en-GB" altLang="en-US" sz="1800" smtClean="0"/>
              <a:t>Contribution in formation of Focus Groups on ‘Bridging the Gap: from Innovations to Standards’ and ‘Recovery and resilience of network infrastructure’ in TSAG</a:t>
            </a:r>
          </a:p>
          <a:p>
            <a:pPr marL="542925" lvl="1" indent="-276225" algn="just"/>
            <a:r>
              <a:rPr lang="en-GB" altLang="en-US" sz="1800" smtClean="0"/>
              <a:t>Contribution on ‘Deep Packet Inspection’ in Study Group 13</a:t>
            </a:r>
          </a:p>
          <a:p>
            <a:pPr marL="542925" lvl="1" indent="-276225" algn="just"/>
            <a:r>
              <a:rPr lang="en-GB" altLang="en-US" sz="1800" smtClean="0"/>
              <a:t>Contribution on ‘Low Cost Telecom Infrastructure’ in ITU-T SG-5. DDG (WR) TEC  was Editor and Dir. (M) co-Editor</a:t>
            </a:r>
          </a:p>
          <a:p>
            <a:pPr algn="just">
              <a:buFontTx/>
              <a:buChar char="•"/>
            </a:pPr>
            <a:r>
              <a:rPr lang="en-GB" altLang="en-US" b="1" smtClean="0"/>
              <a:t>ITU-D</a:t>
            </a:r>
          </a:p>
          <a:p>
            <a:pPr marL="542925" lvl="1" indent="-276225" algn="just"/>
            <a:r>
              <a:rPr lang="en-GB" altLang="en-US" sz="1800" smtClean="0"/>
              <a:t>3 proposals on ‘Interoperability in Next Generation Networks’, ‘Creation of Common Database of Information and Sharing-mechanism of Radio Equipment for Emergency Communications’, and ‘ITU-D Assistance in Digital Broadcasting’ formulated, and presented on behalf of India and APT in WTDC-10 Meeting of ITU-D at Hyderabad, India</a:t>
            </a:r>
          </a:p>
          <a:p>
            <a:pPr marL="542925" lvl="1" indent="-276225" algn="just"/>
            <a:r>
              <a:rPr lang="en-GB" altLang="en-US" sz="1800" smtClean="0"/>
              <a:t>DDG (T) TEC drafted the ‘Hyderabad Declaration’ of ITU; chaired the meetings of drafting group; and presented it in Plenary Sessions</a:t>
            </a:r>
          </a:p>
          <a:p>
            <a:pPr marL="542925" lvl="1" indent="-276225" algn="just"/>
            <a:r>
              <a:rPr lang="en-GB" altLang="en-US" sz="1800" smtClean="0"/>
              <a:t>Contribution on NGN Testing in Sept-2013 meeting of ITU-D SG-2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7EC-DBB5-427E-95DD-6777678499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12763" y="2562225"/>
            <a:ext cx="8039100" cy="1446213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ko-KR" sz="8800" b="1" dirty="0">
                <a:solidFill>
                  <a:srgbClr val="0924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</a:t>
            </a:r>
            <a:r>
              <a:rPr lang="en-US" altLang="ko-KR" sz="8800" b="1" dirty="0" smtClean="0">
                <a:solidFill>
                  <a:srgbClr val="0924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endParaRPr lang="en-CA" altLang="ko-KR" sz="8800" b="1" dirty="0">
              <a:solidFill>
                <a:srgbClr val="0924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8D52F-D103-4CF5-B73B-BBAA65EDEE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9300" y="5492750"/>
            <a:ext cx="5384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404040"/>
                </a:solidFill>
                <a:latin typeface="Calibri" pitchFamily="34" charset="0"/>
                <a:cs typeface="+mn-cs"/>
              </a:rPr>
              <a:t>Visit us at </a:t>
            </a:r>
            <a:r>
              <a:rPr lang="en-US" altLang="en-US" sz="2400" dirty="0">
                <a:solidFill>
                  <a:srgbClr val="404040"/>
                </a:solidFill>
                <a:latin typeface="Calibri" pitchFamily="34" charset="0"/>
                <a:cs typeface="+mn-cs"/>
                <a:hlinkClick r:id="rId2"/>
              </a:rPr>
              <a:t>www.tsdsi.org</a:t>
            </a:r>
            <a:r>
              <a:rPr lang="en-US" altLang="en-US" sz="2400" dirty="0">
                <a:solidFill>
                  <a:srgbClr val="404040"/>
                </a:solidFill>
                <a:latin typeface="Calibri" pitchFamily="34" charset="0"/>
                <a:cs typeface="+mn-cs"/>
              </a:rPr>
              <a:t> for more details</a:t>
            </a:r>
            <a:endParaRPr lang="en-US" sz="2400" dirty="0">
              <a:solidFill>
                <a:srgbClr val="40404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altLang="ko-KR" dirty="0"/>
              <a:t>Flow of Contents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4100" name="Content Placeholder 3"/>
          <p:cNvSpPr>
            <a:spLocks noGrp="1"/>
          </p:cNvSpPr>
          <p:nvPr>
            <p:ph idx="1"/>
          </p:nvPr>
        </p:nvSpPr>
        <p:spPr bwMode="auto">
          <a:xfrm>
            <a:off x="450850" y="1404938"/>
            <a:ext cx="8039100" cy="490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ko-KR" dirty="0" smtClean="0"/>
              <a:t>The Indian Opportunity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ko-KR" dirty="0" smtClean="0"/>
              <a:t>Standardization in India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ko-KR" dirty="0" smtClean="0"/>
              <a:t>Indian Presence in Global Standards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ko-KR" smtClean="0"/>
              <a:t>National </a:t>
            </a:r>
            <a:r>
              <a:rPr lang="en-US" altLang="ko-KR" dirty="0" smtClean="0"/>
              <a:t>Telecom Policy 2012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ko-KR" dirty="0" smtClean="0"/>
              <a:t>Announcement of TSDSI Formation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ko-KR" dirty="0" smtClean="0"/>
              <a:t>Recognition of TSDSI as the National TSDO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ko-KR" dirty="0" smtClean="0"/>
              <a:t>Launch of TSDSI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7B1C7-7E64-46C1-BB6B-9BC88AFE70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559323" cy="533400"/>
          </a:xfrm>
        </p:spPr>
        <p:txBody>
          <a:bodyPr/>
          <a:lstStyle/>
          <a:p>
            <a:pPr>
              <a:defRPr/>
            </a:pPr>
            <a:r>
              <a:rPr lang="en-GB" altLang="en-US" sz="2400" cap="none" dirty="0" smtClean="0"/>
              <a:t>DEPARTMENT OF TELECOMMUNICATIONS </a:t>
            </a:r>
            <a:r>
              <a:rPr lang="en-GB" altLang="en-US" sz="2400" dirty="0" smtClean="0"/>
              <a:t>(</a:t>
            </a:r>
            <a:r>
              <a:rPr lang="en-GB" altLang="en-US" sz="2400" dirty="0"/>
              <a:t>DoT)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idx="1"/>
          </p:nvPr>
        </p:nvSpPr>
        <p:spPr bwMode="auto">
          <a:xfrm>
            <a:off x="261938" y="1166813"/>
            <a:ext cx="8667750" cy="490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Under Ministry of Communication &amp; IT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Handles all telecommunications issues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Major Functions: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Policy making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Technical regulation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Licensing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Standardization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Spectrum Resources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CD9CB-1C29-427C-BC80-05366FE144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altLang="ko-KR" dirty="0"/>
              <a:t>Future Demand Projection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00D12-3C55-494D-BAC6-AB84F66A21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3" y="1001713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Opportunities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idx="1"/>
          </p:nvPr>
        </p:nvSpPr>
        <p:spPr bwMode="auto">
          <a:xfrm>
            <a:off x="261938" y="1166813"/>
            <a:ext cx="8667750" cy="490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Huge requirement/ demand for state-of-the-art &amp; affordable products, equipments, and services, for-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Broadband services, especially for rural areas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Green telecom applications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Secure networks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Fixed-Mobile convergence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Pool of talented engineers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Robust infrastructure in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DAC8F-A4B1-4328-AA8B-AEC58E096E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GB" altLang="ko-KR" dirty="0"/>
              <a:t>Standardisation in India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"/>
          </p:nvPr>
        </p:nvSpPr>
        <p:spPr bwMode="auto">
          <a:xfrm>
            <a:off x="261938" y="1166813"/>
            <a:ext cx="8667750" cy="490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Telecom Engineering Centre (TEC)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Technical arm of </a:t>
            </a:r>
            <a:r>
              <a:rPr lang="en-US" altLang="ko-KR" sz="2200" dirty="0" err="1" smtClean="0"/>
              <a:t>DoT</a:t>
            </a:r>
            <a:endParaRPr lang="en-US" altLang="ko-KR" sz="2200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Formulates technical requirements in harmony with international standards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Tests and certifies telecom products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Represents </a:t>
            </a:r>
            <a:r>
              <a:rPr lang="en-US" altLang="ko-KR" sz="2200" dirty="0" err="1" smtClean="0"/>
              <a:t>DoT</a:t>
            </a:r>
            <a:r>
              <a:rPr lang="en-US" altLang="ko-KR" sz="2200" dirty="0" smtClean="0"/>
              <a:t> in international standardization forums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Present status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200" dirty="0" smtClean="0"/>
              <a:t>No mandatory standards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1DBE6-49DC-458A-9467-0F6CDEF419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Testing and Certification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idx="1"/>
          </p:nvPr>
        </p:nvSpPr>
        <p:spPr bwMode="auto">
          <a:xfrm>
            <a:off x="261938" y="1166813"/>
            <a:ext cx="8667750" cy="490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dirty="0" smtClean="0"/>
              <a:t>TEC carries out testing and certification </a:t>
            </a:r>
            <a:r>
              <a:rPr lang="en-US" altLang="ko-KR" dirty="0" err="1" smtClean="0"/>
              <a:t>w.r.t</a:t>
            </a:r>
            <a:r>
              <a:rPr lang="en-US" altLang="ko-KR" dirty="0" smtClean="0"/>
              <a:t> the following: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400" b="1" dirty="0" smtClean="0"/>
              <a:t>Connectivity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ko-KR" sz="2200" dirty="0" smtClean="0"/>
              <a:t>Interface Approval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400" b="1" dirty="0" smtClean="0"/>
              <a:t>Equipment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ko-KR" sz="2200" dirty="0" smtClean="0"/>
              <a:t>Type Approval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ko-KR" sz="2200" dirty="0" smtClean="0"/>
              <a:t>Certificate of Approval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400" b="1" dirty="0" smtClean="0"/>
              <a:t>Technology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ko-KR" sz="2200" dirty="0" smtClean="0"/>
              <a:t>Technology Approval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C13B1-B534-454B-8391-EEE4691A9B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535572" cy="533400"/>
          </a:xfrm>
        </p:spPr>
        <p:txBody>
          <a:bodyPr/>
          <a:lstStyle/>
          <a:p>
            <a:pPr>
              <a:defRPr/>
            </a:pPr>
            <a:r>
              <a:rPr lang="en-CA" altLang="ko-KR" dirty="0"/>
              <a:t>Indian Presence in </a:t>
            </a:r>
            <a:r>
              <a:rPr lang="en-CA" altLang="ko-KR" dirty="0" smtClean="0"/>
              <a:t>Global Standards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idx="1"/>
          </p:nvPr>
        </p:nvSpPr>
        <p:spPr bwMode="auto">
          <a:xfrm>
            <a:off x="201613" y="1131888"/>
            <a:ext cx="8751887" cy="490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IN" altLang="en-US" dirty="0" smtClean="0">
                <a:ea typeface="ＭＳ Ｐゴシック" pitchFamily="34" charset="-128"/>
              </a:rPr>
              <a:t>Mostly in ITU, APT and other regional forums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IN" altLang="en-US" dirty="0" smtClean="0">
                <a:ea typeface="ＭＳ Ｐゴシック" pitchFamily="34" charset="-128"/>
              </a:rPr>
              <a:t>Indian presence in major wireless standards bodies 3GPP, 3GPP2 meagre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IN" altLang="en-US" sz="2800" dirty="0" smtClean="0">
                <a:ea typeface="ＭＳ Ｐゴシック" pitchFamily="34" charset="-128"/>
              </a:rPr>
              <a:t>Requires participant to be a member of a partner SDO of 3GPP/3GPP2 to participate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IN" altLang="en-US" sz="2800" dirty="0" smtClean="0">
                <a:ea typeface="ＭＳ Ｐゴシック" pitchFamily="34" charset="-128"/>
              </a:rPr>
              <a:t>With no India SDO participation, Indian entities have been forced to choose external routes  to participate</a:t>
            </a:r>
            <a:endParaRPr lang="en-IN" altLang="en-US" sz="2400" dirty="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8FAB7-77FF-4461-819D-90A5571F1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5" y="333375"/>
            <a:ext cx="5284788" cy="533400"/>
          </a:xfrm>
        </p:spPr>
        <p:txBody>
          <a:bodyPr/>
          <a:lstStyle/>
          <a:p>
            <a:pPr>
              <a:defRPr/>
            </a:pPr>
            <a:r>
              <a:rPr lang="en-CA" altLang="ko-KR" dirty="0"/>
              <a:t>National Telecom Policy 2012</a:t>
            </a:r>
            <a:br>
              <a:rPr lang="en-CA" altLang="ko-KR" dirty="0"/>
            </a:br>
            <a:r>
              <a:rPr lang="en-CA" altLang="ko-KR" dirty="0"/>
              <a:t>(NTP 2012)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idx="1"/>
          </p:nvPr>
        </p:nvSpPr>
        <p:spPr bwMode="auto">
          <a:xfrm>
            <a:off x="557213" y="1773238"/>
            <a:ext cx="8039100" cy="49037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b="1" u="sng" dirty="0"/>
              <a:t>Under Clause IV. STRATEGIES:</a:t>
            </a:r>
            <a:endParaRPr lang="en-US" sz="2000" u="sng" dirty="0"/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en-US" sz="2000" dirty="0"/>
              <a:t>2.7. To promote </a:t>
            </a:r>
            <a:r>
              <a:rPr lang="en-US" sz="2000" b="1" i="1" dirty="0"/>
              <a:t>setting up of Telecommunications Standard Development </a:t>
            </a:r>
            <a:r>
              <a:rPr lang="en-US" sz="2000" b="1" i="1" dirty="0" err="1"/>
              <a:t>Organisation</a:t>
            </a:r>
            <a:r>
              <a:rPr lang="en-US" sz="2000" b="1" i="1" dirty="0"/>
              <a:t> (TSDO) </a:t>
            </a:r>
            <a:r>
              <a:rPr lang="en-US" sz="2000" dirty="0"/>
              <a:t>as an autonomous body with effective participation of the government, industry, R&amp;D centres, service providers, and academia to drive consensus regarding standards to meet national requirements including security needs. It will facilitate access for all the stakeholders in the International Standards Development </a:t>
            </a:r>
            <a:r>
              <a:rPr lang="en-US" sz="2000" dirty="0" err="1"/>
              <a:t>Organisations</a:t>
            </a:r>
            <a:r>
              <a:rPr lang="en-US" sz="2000" dirty="0"/>
              <a:t> and act as an advisory body for preparation of national contributions for incorporation of Indian requirement/IPRs/standards in the international standards.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0C88-A715-4EB6-AE5B-77FA9D6689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215900"/>
            <a:ext cx="1100138" cy="148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C#18_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TSI Presentation Template 2014.ppt [Read-Only] [Compatibility Mode]" id="{AFE42CB8-55C5-4F80-B2E0-2723371E9FC9}" vid="{6B371DB4-0E50-4853-B1AC-155CECE3729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GSC#18_presentation template</Template>
  <TotalTime>596</TotalTime>
  <Words>876</Words>
  <Application>Microsoft Office PowerPoint</Application>
  <PresentationFormat>On-screen Show (4:3)</PresentationFormat>
  <Paragraphs>149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GSC#18_presentation template</vt:lpstr>
      <vt:lpstr>Chart</vt:lpstr>
      <vt:lpstr>India in Global Telecom Standardization From Jeju To Sophia</vt:lpstr>
      <vt:lpstr>Flow of Contents</vt:lpstr>
      <vt:lpstr>DEPARTMENT OF TELECOMMUNICATIONS (DoT)</vt:lpstr>
      <vt:lpstr>Future Demand Projection</vt:lpstr>
      <vt:lpstr>Opportunities</vt:lpstr>
      <vt:lpstr>Standardisation in India</vt:lpstr>
      <vt:lpstr>Testing and Certification</vt:lpstr>
      <vt:lpstr>Indian Presence in Global Standards</vt:lpstr>
      <vt:lpstr>National Telecom Policy 2012 (NTP 2012)</vt:lpstr>
      <vt:lpstr>Announcement of TSDSI Formation </vt:lpstr>
      <vt:lpstr>Recognition as the Indian National TSDO</vt:lpstr>
      <vt:lpstr>Launch of TSDSI- 8th Nov 2013</vt:lpstr>
      <vt:lpstr>Slide 13</vt:lpstr>
      <vt:lpstr>Indian Scenario</vt:lpstr>
      <vt:lpstr>National Plans/Projects</vt:lpstr>
      <vt:lpstr>TEC Standards</vt:lpstr>
      <vt:lpstr>Contributions of TEC in ITU</vt:lpstr>
      <vt:lpstr>Slide 18</vt:lpstr>
    </vt:vector>
  </TitlesOfParts>
  <Company>ETSI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GSC-18 Contribution Template</dc:title>
  <dc:creator>ETSI</dc:creator>
  <dc:description>© ETSI 2014. All rights reserved</dc:description>
  <cp:lastModifiedBy>pritchard</cp:lastModifiedBy>
  <cp:revision>50</cp:revision>
  <dcterms:created xsi:type="dcterms:W3CDTF">2014-05-13T11:32:57Z</dcterms:created>
  <dcterms:modified xsi:type="dcterms:W3CDTF">2014-07-22T06:55:57Z</dcterms:modified>
  <cp:contentStatus>February 2009</cp:contentStatus>
</cp:coreProperties>
</file>