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8"/>
  </p:notesMasterIdLst>
  <p:handoutMasterIdLst>
    <p:handoutMasterId r:id="rId49"/>
  </p:handoutMasterIdLst>
  <p:sldIdLst>
    <p:sldId id="256" r:id="rId2"/>
    <p:sldId id="311" r:id="rId3"/>
    <p:sldId id="312" r:id="rId4"/>
    <p:sldId id="313" r:id="rId5"/>
    <p:sldId id="314" r:id="rId6"/>
    <p:sldId id="265" r:id="rId7"/>
    <p:sldId id="267" r:id="rId8"/>
    <p:sldId id="269" r:id="rId9"/>
    <p:sldId id="275" r:id="rId10"/>
    <p:sldId id="272" r:id="rId11"/>
    <p:sldId id="318" r:id="rId12"/>
    <p:sldId id="270" r:id="rId13"/>
    <p:sldId id="271" r:id="rId14"/>
    <p:sldId id="273" r:id="rId15"/>
    <p:sldId id="319" r:id="rId16"/>
    <p:sldId id="320" r:id="rId17"/>
    <p:sldId id="321" r:id="rId18"/>
    <p:sldId id="274" r:id="rId19"/>
    <p:sldId id="323" r:id="rId20"/>
    <p:sldId id="263" r:id="rId21"/>
    <p:sldId id="302" r:id="rId22"/>
    <p:sldId id="307" r:id="rId23"/>
    <p:sldId id="303" r:id="rId24"/>
    <p:sldId id="304" r:id="rId25"/>
    <p:sldId id="305" r:id="rId26"/>
    <p:sldId id="306" r:id="rId27"/>
    <p:sldId id="276" r:id="rId28"/>
    <p:sldId id="282" r:id="rId29"/>
    <p:sldId id="283" r:id="rId30"/>
    <p:sldId id="284" r:id="rId31"/>
    <p:sldId id="285" r:id="rId32"/>
    <p:sldId id="286" r:id="rId33"/>
    <p:sldId id="287" r:id="rId34"/>
    <p:sldId id="288" r:id="rId35"/>
    <p:sldId id="289" r:id="rId36"/>
    <p:sldId id="291" r:id="rId37"/>
    <p:sldId id="292" r:id="rId38"/>
    <p:sldId id="322" r:id="rId39"/>
    <p:sldId id="293" r:id="rId40"/>
    <p:sldId id="294" r:id="rId41"/>
    <p:sldId id="295" r:id="rId42"/>
    <p:sldId id="296" r:id="rId43"/>
    <p:sldId id="297" r:id="rId44"/>
    <p:sldId id="298" r:id="rId45"/>
    <p:sldId id="299" r:id="rId46"/>
    <p:sldId id="300" r:id="rId47"/>
  </p:sldIdLst>
  <p:sldSz cx="9144000" cy="6858000" type="screen4x3"/>
  <p:notesSz cx="6797675" cy="99282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FF"/>
    <a:srgbClr val="FF6600"/>
    <a:srgbClr val="1A4669"/>
    <a:srgbClr val="C6D254"/>
    <a:srgbClr val="B1D254"/>
    <a:srgbClr val="2A6EA8"/>
    <a:srgbClr val="0F5C77"/>
    <a:srgbClr val="1270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92007" autoAdjust="0"/>
  </p:normalViewPr>
  <p:slideViewPr>
    <p:cSldViewPr snapToGrid="0">
      <p:cViewPr>
        <p:scale>
          <a:sx n="100" d="100"/>
          <a:sy n="100" d="100"/>
        </p:scale>
        <p:origin x="-138"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defTabSz="928688" eaLnBrk="1" hangingPunct="1">
              <a:defRPr sz="1200">
                <a:latin typeface="Times New Roman" panose="02020603050405020304" pitchFamily="18" charset="0"/>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688" eaLnBrk="1" hangingPunct="1">
              <a:defRPr sz="1200">
                <a:latin typeface="Times New Roman" panose="02020603050405020304" pitchFamily="18" charset="0"/>
              </a:defRPr>
            </a:lvl1pPr>
          </a:lstStyle>
          <a:p>
            <a:pPr>
              <a:defRPr/>
            </a:pPr>
            <a:endParaRPr lang="en-US"/>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defTabSz="928688" eaLnBrk="1" hangingPunct="1">
              <a:defRPr sz="1200">
                <a:latin typeface="Times New Roman" panose="02020603050405020304" pitchFamily="18" charset="0"/>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688" eaLnBrk="1" hangingPunct="1">
              <a:defRPr sz="1200">
                <a:latin typeface="Times New Roman" panose="02020603050405020304" pitchFamily="18" charset="0"/>
              </a:defRPr>
            </a:lvl1pPr>
          </a:lstStyle>
          <a:p>
            <a:pPr>
              <a:defRPr/>
            </a:pPr>
            <a:fld id="{F88E931D-B6F4-49EC-8D35-8D776BAEC5F4}" type="slidenum">
              <a:rPr lang="en-US"/>
              <a:pPr>
                <a:defRPr/>
              </a:pPr>
              <a:t>‹#›</a:t>
            </a:fld>
            <a:endParaRPr lang="en-US"/>
          </a:p>
        </p:txBody>
      </p:sp>
    </p:spTree>
    <p:extLst>
      <p:ext uri="{BB962C8B-B14F-4D97-AF65-F5344CB8AC3E}">
        <p14:creationId xmlns:p14="http://schemas.microsoft.com/office/powerpoint/2010/main" xmlns="" val="4077192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defTabSz="928688" eaLnBrk="1" hangingPunct="1">
              <a:defRPr sz="1200">
                <a:latin typeface="Times New Roman" panose="02020603050405020304" pitchFamily="18" charset="0"/>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688" eaLnBrk="1" hangingPunct="1">
              <a:defRPr sz="1200">
                <a:latin typeface="Times New Roman" panose="02020603050405020304" pitchFamily="18"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defTabSz="928688" eaLnBrk="1" hangingPunct="1">
              <a:defRPr sz="1200">
                <a:latin typeface="Times New Roman" panose="02020603050405020304"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688" eaLnBrk="1" hangingPunct="1">
              <a:defRPr sz="1200">
                <a:latin typeface="Times New Roman" panose="02020603050405020304" pitchFamily="18" charset="0"/>
              </a:defRPr>
            </a:lvl1pPr>
          </a:lstStyle>
          <a:p>
            <a:pPr>
              <a:defRPr/>
            </a:pPr>
            <a:fld id="{58FC82E9-D892-47D9-A02D-762023C20D7B}" type="slidenum">
              <a:rPr lang="en-US"/>
              <a:pPr>
                <a:defRPr/>
              </a:pPr>
              <a:t>‹#›</a:t>
            </a:fld>
            <a:endParaRPr lang="en-US"/>
          </a:p>
        </p:txBody>
      </p:sp>
    </p:spTree>
    <p:extLst>
      <p:ext uri="{BB962C8B-B14F-4D97-AF65-F5344CB8AC3E}">
        <p14:creationId xmlns:p14="http://schemas.microsoft.com/office/powerpoint/2010/main" xmlns="" val="203047375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cs typeface="Arial" panose="020B0604020202020204" pitchFamily="34" charset="0"/>
              </a:rPr>
              <a:t>ITU-T has already been working on the issues for disaster relief.</a:t>
            </a:r>
          </a:p>
          <a:p>
            <a:endParaRPr lang="en-GB" altLang="en-US" dirty="0" smtClean="0">
              <a:cs typeface="Arial" panose="020B0604020202020204" pitchFamily="34" charset="0"/>
            </a:endParaRPr>
          </a:p>
          <a:p>
            <a:r>
              <a:rPr lang="en-GB" altLang="en-US" dirty="0" smtClean="0">
                <a:cs typeface="Arial" panose="020B0604020202020204" pitchFamily="34" charset="0"/>
              </a:rPr>
              <a:t>However, it is felt that two important areas may have not been addressed: (1) disaster relief for individuals (to notify the damage situation from victims to their relatives, friends, or employers) and (2) disaster relief guidance (to show victims the routes to evacuation shelters, home, etc.). </a:t>
            </a:r>
            <a:endParaRPr lang="en-US" altLang="en-US" dirty="0" smtClean="0">
              <a:cs typeface="Arial" panose="020B0604020202020204" pitchFamily="34" charset="0"/>
            </a:endParaRPr>
          </a:p>
          <a:p>
            <a:endParaRPr lang="en-GB" altLang="en-US" dirty="0" smtClean="0">
              <a:cs typeface="Arial" panose="020B0604020202020204" pitchFamily="34" charset="0"/>
            </a:endParaRPr>
          </a:p>
          <a:p>
            <a:r>
              <a:rPr lang="en-GB" altLang="en-US" dirty="0" smtClean="0">
                <a:cs typeface="Arial" panose="020B0604020202020204" pitchFamily="34" charset="0"/>
              </a:rPr>
              <a:t>In addition, it was felt that the issues of network resilience and recovery of infrastructure following disasters are important and that there is need to identify all standardization requirements and issues in these areas.</a:t>
            </a:r>
          </a:p>
          <a:p>
            <a:endParaRPr lang="en-US" altLang="en-US" dirty="0" smtClean="0">
              <a:cs typeface="Arial" panose="020B0604020202020204" pitchFamily="34" charset="0"/>
            </a:endParaRPr>
          </a:p>
          <a:p>
            <a:r>
              <a:rPr lang="en-GB" altLang="en-US" dirty="0" smtClean="0">
                <a:cs typeface="Arial" panose="020B0604020202020204" pitchFamily="34" charset="0"/>
              </a:rPr>
              <a:t>Indeed large scale damage could happen on a telecommunication network by a disaster, new methods and/or new network architecture might be necessary for improving network resilience and recovery capability to cope better with a disaster. Different types of disasters may require different solutions (e.g. ad-hoc networking, delay-tolerant networking).</a:t>
            </a:r>
            <a:endParaRPr lang="en-US" altLang="en-US" dirty="0" smtClean="0">
              <a:cs typeface="Arial" panose="020B0604020202020204" pitchFamily="34" charset="0"/>
            </a:endParaRPr>
          </a:p>
          <a:p>
            <a:endParaRPr lang="en-US" altLang="en-US" dirty="0" smtClean="0">
              <a:cs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DF896809-A231-47D4-9CD7-A4E34D107A03}" type="slidenum">
              <a:rPr lang="en-US" altLang="en-US" smtClean="0">
                <a:latin typeface="Verdana" panose="020B0604030504040204" pitchFamily="34" charset="0"/>
              </a:rPr>
              <a:pPr eaLnBrk="0" hangingPunct="0">
                <a:spcBef>
                  <a:spcPct val="0"/>
                </a:spcBef>
              </a:pPr>
              <a:t>7</a:t>
            </a:fld>
            <a:endParaRPr lang="en-US" altLang="en-US" smtClean="0">
              <a:latin typeface="Verdana" panose="020B0604030504040204" pitchFamily="34" charset="0"/>
            </a:endParaRPr>
          </a:p>
        </p:txBody>
      </p:sp>
    </p:spTree>
    <p:extLst>
      <p:ext uri="{BB962C8B-B14F-4D97-AF65-F5344CB8AC3E}">
        <p14:creationId xmlns:p14="http://schemas.microsoft.com/office/powerpoint/2010/main" xmlns="" val="211957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ln w="12701"/>
        </p:spPr>
      </p:sp>
      <p:sp>
        <p:nvSpPr>
          <p:cNvPr id="20483" name="ノート プレースホルダ 2"/>
          <p:cNvSpPr>
            <a:spLocks noGrp="1"/>
          </p:cNvSpPr>
          <p:nvPr>
            <p:ph type="body"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ts val="300"/>
              </a:spcBef>
            </a:pPr>
            <a:endParaRPr lang="en-US" altLang="en-US" sz="900" smtClean="0"/>
          </a:p>
        </p:txBody>
      </p:sp>
      <p:sp>
        <p:nvSpPr>
          <p:cNvPr id="20484" name="日付プレースホルダ 3"/>
          <p:cNvSpPr txBox="1">
            <a:spLocks noChangeArrowheads="1"/>
          </p:cNvSpPr>
          <p:nvPr/>
        </p:nvSpPr>
        <p:spPr bwMode="auto">
          <a:xfrm>
            <a:off x="3849688" y="0"/>
            <a:ext cx="2946400" cy="496888"/>
          </a:xfrm>
          <a:prstGeom prst="rect">
            <a:avLst/>
          </a:prstGeom>
          <a:noFill/>
          <a:ln>
            <a:noFill/>
          </a:ln>
          <a:effectLst>
            <a:outerShdw dist="22997" dir="5400000" algn="tl"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88" tIns="45648" rIns="91288" bIns="45648"/>
          <a:lstStyle>
            <a:lvl1pPr defTabSz="920750">
              <a:defRPr>
                <a:solidFill>
                  <a:schemeClr val="tx1"/>
                </a:solidFill>
                <a:latin typeface="Arial" panose="020B0604020202020204" pitchFamily="34" charset="0"/>
                <a:cs typeface="Arial" panose="020B0604020202020204" pitchFamily="34" charset="0"/>
              </a:defRPr>
            </a:lvl1pPr>
            <a:lvl2pPr marL="742950" indent="-285750" defTabSz="920750">
              <a:defRPr>
                <a:solidFill>
                  <a:schemeClr val="tx1"/>
                </a:solidFill>
                <a:latin typeface="Arial" panose="020B0604020202020204" pitchFamily="34" charset="0"/>
                <a:cs typeface="Arial" panose="020B0604020202020204" pitchFamily="34" charset="0"/>
              </a:defRPr>
            </a:lvl2pPr>
            <a:lvl3pPr marL="1143000" indent="-228600" defTabSz="920750">
              <a:defRPr>
                <a:solidFill>
                  <a:schemeClr val="tx1"/>
                </a:solidFill>
                <a:latin typeface="Arial" panose="020B0604020202020204" pitchFamily="34" charset="0"/>
                <a:cs typeface="Arial" panose="020B0604020202020204" pitchFamily="34" charset="0"/>
              </a:defRPr>
            </a:lvl3pPr>
            <a:lvl4pPr marL="1600200" indent="-228600" defTabSz="920750">
              <a:defRPr>
                <a:solidFill>
                  <a:schemeClr val="tx1"/>
                </a:solidFill>
                <a:latin typeface="Arial" panose="020B0604020202020204" pitchFamily="34" charset="0"/>
                <a:cs typeface="Arial" panose="020B0604020202020204" pitchFamily="34" charset="0"/>
              </a:defRPr>
            </a:lvl4pPr>
            <a:lvl5pPr marL="2057400" indent="-228600" defTabSz="920750">
              <a:defRPr>
                <a:solidFill>
                  <a:schemeClr val="tx1"/>
                </a:solidFill>
                <a:latin typeface="Arial" panose="020B0604020202020204" pitchFamily="34" charset="0"/>
                <a:cs typeface="Arial" panose="020B0604020202020204" pitchFamily="34" charset="0"/>
              </a:defRPr>
            </a:lvl5pPr>
            <a:lvl6pPr marL="25146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07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US" altLang="en-US" sz="1200">
              <a:solidFill>
                <a:srgbClr val="000000"/>
              </a:solidFill>
              <a:ea typeface="MS PGothic" panose="020B0600070205080204" pitchFamily="34" charset="-128"/>
            </a:endParaRPr>
          </a:p>
        </p:txBody>
      </p:sp>
    </p:spTree>
    <p:extLst>
      <p:ext uri="{BB962C8B-B14F-4D97-AF65-F5344CB8AC3E}">
        <p14:creationId xmlns:p14="http://schemas.microsoft.com/office/powerpoint/2010/main" xmlns="" val="132931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cs typeface="Arial" panose="020B0604020202020204" pitchFamily="34" charset="0"/>
              </a:rPr>
              <a:t>ITU-T has already been working on the issues for disaster relief.</a:t>
            </a:r>
          </a:p>
          <a:p>
            <a:endParaRPr lang="en-GB" altLang="en-US" dirty="0" smtClean="0">
              <a:cs typeface="Arial" panose="020B0604020202020204" pitchFamily="34" charset="0"/>
            </a:endParaRPr>
          </a:p>
          <a:p>
            <a:r>
              <a:rPr lang="en-GB" altLang="en-US" dirty="0" smtClean="0">
                <a:cs typeface="Arial" panose="020B0604020202020204" pitchFamily="34" charset="0"/>
              </a:rPr>
              <a:t>However, it is felt that two important areas may have not been addressed: (1) disaster relief for individuals (to notify the damage situation from victims to their relatives, friends, or employers) and (2) disaster relief guidance (to show victims the routes to evacuation shelters, home, etc.). </a:t>
            </a:r>
            <a:endParaRPr lang="en-US" altLang="en-US" dirty="0" smtClean="0">
              <a:cs typeface="Arial" panose="020B0604020202020204" pitchFamily="34" charset="0"/>
            </a:endParaRPr>
          </a:p>
          <a:p>
            <a:endParaRPr lang="en-GB" altLang="en-US" dirty="0" smtClean="0">
              <a:cs typeface="Arial" panose="020B0604020202020204" pitchFamily="34" charset="0"/>
            </a:endParaRPr>
          </a:p>
          <a:p>
            <a:r>
              <a:rPr lang="en-GB" altLang="en-US" dirty="0" smtClean="0">
                <a:cs typeface="Arial" panose="020B0604020202020204" pitchFamily="34" charset="0"/>
              </a:rPr>
              <a:t>In addition, it was felt that the issues of network resilience and recovery of infrastructure following disasters are important and that there is need to identify all standardization requirements and issues in these areas.</a:t>
            </a:r>
          </a:p>
          <a:p>
            <a:endParaRPr lang="en-US" altLang="en-US" dirty="0" smtClean="0">
              <a:cs typeface="Arial" panose="020B0604020202020204" pitchFamily="34" charset="0"/>
            </a:endParaRPr>
          </a:p>
          <a:p>
            <a:r>
              <a:rPr lang="en-GB" altLang="en-US" dirty="0" smtClean="0">
                <a:cs typeface="Arial" panose="020B0604020202020204" pitchFamily="34" charset="0"/>
              </a:rPr>
              <a:t>Indeed large scale damage could happen on a telecommunication network by a disaster, new methods and/or new network architecture might be necessary for improving network resilience and recovery capability to cope better with a disaster. Different types of disasters may require different solutions (e.g. ad-hoc networking, delay-tolerant networking).</a:t>
            </a:r>
            <a:endParaRPr lang="en-US" altLang="en-US" dirty="0" smtClean="0">
              <a:cs typeface="Arial" panose="020B0604020202020204" pitchFamily="34" charset="0"/>
            </a:endParaRPr>
          </a:p>
          <a:p>
            <a:endParaRPr lang="en-US" altLang="en-US" dirty="0" smtClean="0">
              <a:cs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DF896809-A231-47D4-9CD7-A4E34D107A03}" type="slidenum">
              <a:rPr lang="en-US" altLang="en-US" smtClean="0">
                <a:latin typeface="Verdana" panose="020B0604030504040204" pitchFamily="34" charset="0"/>
              </a:rPr>
              <a:pPr eaLnBrk="0" hangingPunct="0">
                <a:spcBef>
                  <a:spcPct val="0"/>
                </a:spcBef>
              </a:pPr>
              <a:t>11</a:t>
            </a:fld>
            <a:endParaRPr lang="en-US" altLang="en-US" smtClean="0">
              <a:latin typeface="Verdana" panose="020B0604030504040204" pitchFamily="34" charset="0"/>
            </a:endParaRPr>
          </a:p>
        </p:txBody>
      </p:sp>
    </p:spTree>
    <p:extLst>
      <p:ext uri="{BB962C8B-B14F-4D97-AF65-F5344CB8AC3E}">
        <p14:creationId xmlns:p14="http://schemas.microsoft.com/office/powerpoint/2010/main" xmlns="" val="2119575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cs typeface="Arial" panose="020B0604020202020204" pitchFamily="34" charset="0"/>
              </a:rPr>
              <a:t>ITU-T has already been working on the issues for disaster relief.</a:t>
            </a:r>
          </a:p>
          <a:p>
            <a:endParaRPr lang="en-GB" altLang="en-US" dirty="0" smtClean="0">
              <a:cs typeface="Arial" panose="020B0604020202020204" pitchFamily="34" charset="0"/>
            </a:endParaRPr>
          </a:p>
          <a:p>
            <a:r>
              <a:rPr lang="en-GB" altLang="en-US" dirty="0" smtClean="0">
                <a:cs typeface="Arial" panose="020B0604020202020204" pitchFamily="34" charset="0"/>
              </a:rPr>
              <a:t>However, it is felt that two important areas may have not been addressed: (1) disaster relief for individuals (to notify the damage situation from victims to their relatives, friends, or employers) and (2) disaster relief guidance (to show victims the routes to evacuation shelters, home, etc.). </a:t>
            </a:r>
            <a:endParaRPr lang="en-US" altLang="en-US" dirty="0" smtClean="0">
              <a:cs typeface="Arial" panose="020B0604020202020204" pitchFamily="34" charset="0"/>
            </a:endParaRPr>
          </a:p>
          <a:p>
            <a:endParaRPr lang="en-GB" altLang="en-US" dirty="0" smtClean="0">
              <a:cs typeface="Arial" panose="020B0604020202020204" pitchFamily="34" charset="0"/>
            </a:endParaRPr>
          </a:p>
          <a:p>
            <a:r>
              <a:rPr lang="en-GB" altLang="en-US" dirty="0" smtClean="0">
                <a:cs typeface="Arial" panose="020B0604020202020204" pitchFamily="34" charset="0"/>
              </a:rPr>
              <a:t>In addition, it was felt that the issues of network resilience and recovery of infrastructure following disasters are important and that there is need to identify all standardization requirements and issues in these areas.</a:t>
            </a:r>
          </a:p>
          <a:p>
            <a:endParaRPr lang="en-US" altLang="en-US" dirty="0" smtClean="0">
              <a:cs typeface="Arial" panose="020B0604020202020204" pitchFamily="34" charset="0"/>
            </a:endParaRPr>
          </a:p>
          <a:p>
            <a:r>
              <a:rPr lang="en-GB" altLang="en-US" dirty="0" smtClean="0">
                <a:cs typeface="Arial" panose="020B0604020202020204" pitchFamily="34" charset="0"/>
              </a:rPr>
              <a:t>Indeed large scale damage could happen on a telecommunication network by a disaster, new methods and/or new network architecture might be necessary for improving network resilience and recovery capability to cope better with a disaster. Different types of disasters may require different solutions (e.g. ad-hoc networking, delay-tolerant networking).</a:t>
            </a:r>
            <a:endParaRPr lang="en-US" altLang="en-US" dirty="0" smtClean="0">
              <a:cs typeface="Arial" panose="020B0604020202020204" pitchFamily="34" charset="0"/>
            </a:endParaRPr>
          </a:p>
          <a:p>
            <a:endParaRPr lang="en-US" altLang="en-US" dirty="0" smtClean="0">
              <a:cs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DF896809-A231-47D4-9CD7-A4E34D107A03}" type="slidenum">
              <a:rPr lang="en-US" altLang="en-US" smtClean="0">
                <a:latin typeface="Verdana" panose="020B0604030504040204" pitchFamily="34" charset="0"/>
              </a:rPr>
              <a:pPr eaLnBrk="0" hangingPunct="0">
                <a:spcBef>
                  <a:spcPct val="0"/>
                </a:spcBef>
              </a:pPr>
              <a:t>15</a:t>
            </a:fld>
            <a:endParaRPr lang="en-US" altLang="en-US" smtClean="0">
              <a:latin typeface="Verdana" panose="020B0604030504040204" pitchFamily="34" charset="0"/>
            </a:endParaRPr>
          </a:p>
        </p:txBody>
      </p:sp>
    </p:spTree>
    <p:extLst>
      <p:ext uri="{BB962C8B-B14F-4D97-AF65-F5344CB8AC3E}">
        <p14:creationId xmlns:p14="http://schemas.microsoft.com/office/powerpoint/2010/main" xmlns="" val="211957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cs typeface="Arial" panose="020B0604020202020204" pitchFamily="34" charset="0"/>
              </a:rPr>
              <a:t>ITU-T has already been working on the issues for disaster relief.</a:t>
            </a:r>
          </a:p>
          <a:p>
            <a:endParaRPr lang="en-GB" altLang="en-US" dirty="0" smtClean="0">
              <a:cs typeface="Arial" panose="020B0604020202020204" pitchFamily="34" charset="0"/>
            </a:endParaRPr>
          </a:p>
          <a:p>
            <a:r>
              <a:rPr lang="en-GB" altLang="en-US" dirty="0" smtClean="0">
                <a:cs typeface="Arial" panose="020B0604020202020204" pitchFamily="34" charset="0"/>
              </a:rPr>
              <a:t>However, it is felt that two important areas may have not been addressed: (1) disaster relief for individuals (to notify the damage situation from victims to their relatives, friends, or employers) and (2) disaster relief guidance (to show victims the routes to evacuation shelters, home, etc.). </a:t>
            </a:r>
            <a:endParaRPr lang="en-US" altLang="en-US" dirty="0" smtClean="0">
              <a:cs typeface="Arial" panose="020B0604020202020204" pitchFamily="34" charset="0"/>
            </a:endParaRPr>
          </a:p>
          <a:p>
            <a:endParaRPr lang="en-GB" altLang="en-US" dirty="0" smtClean="0">
              <a:cs typeface="Arial" panose="020B0604020202020204" pitchFamily="34" charset="0"/>
            </a:endParaRPr>
          </a:p>
          <a:p>
            <a:r>
              <a:rPr lang="en-GB" altLang="en-US" dirty="0" smtClean="0">
                <a:cs typeface="Arial" panose="020B0604020202020204" pitchFamily="34" charset="0"/>
              </a:rPr>
              <a:t>In addition, it was felt that the issues of network resilience and recovery of infrastructure following disasters are important and that there is need to identify all standardization requirements and issues in these areas.</a:t>
            </a:r>
          </a:p>
          <a:p>
            <a:endParaRPr lang="en-US" altLang="en-US" dirty="0" smtClean="0">
              <a:cs typeface="Arial" panose="020B0604020202020204" pitchFamily="34" charset="0"/>
            </a:endParaRPr>
          </a:p>
          <a:p>
            <a:r>
              <a:rPr lang="en-GB" altLang="en-US" dirty="0" smtClean="0">
                <a:cs typeface="Arial" panose="020B0604020202020204" pitchFamily="34" charset="0"/>
              </a:rPr>
              <a:t>Indeed large scale damage could happen on a telecommunication network by a disaster, new methods and/or new network architecture might be necessary for improving network resilience and recovery capability to cope better with a disaster. Different types of disasters may require different solutions (e.g. ad-hoc networking, delay-tolerant networking).</a:t>
            </a:r>
            <a:endParaRPr lang="en-US" altLang="en-US" dirty="0" smtClean="0">
              <a:cs typeface="Arial" panose="020B0604020202020204" pitchFamily="34" charset="0"/>
            </a:endParaRPr>
          </a:p>
          <a:p>
            <a:endParaRPr lang="en-US" altLang="en-US" dirty="0" smtClean="0">
              <a:cs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DF896809-A231-47D4-9CD7-A4E34D107A03}" type="slidenum">
              <a:rPr lang="en-US" altLang="en-US" smtClean="0">
                <a:latin typeface="Verdana" panose="020B0604030504040204" pitchFamily="34" charset="0"/>
              </a:rPr>
              <a:pPr eaLnBrk="0" hangingPunct="0">
                <a:spcBef>
                  <a:spcPct val="0"/>
                </a:spcBef>
              </a:pPr>
              <a:t>16</a:t>
            </a:fld>
            <a:endParaRPr lang="en-US" altLang="en-US" smtClean="0">
              <a:latin typeface="Verdana" panose="020B0604030504040204" pitchFamily="34" charset="0"/>
            </a:endParaRPr>
          </a:p>
        </p:txBody>
      </p:sp>
    </p:spTree>
    <p:extLst>
      <p:ext uri="{BB962C8B-B14F-4D97-AF65-F5344CB8AC3E}">
        <p14:creationId xmlns:p14="http://schemas.microsoft.com/office/powerpoint/2010/main" xmlns="" val="211957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cs typeface="Arial" panose="020B0604020202020204" pitchFamily="34" charset="0"/>
              </a:rPr>
              <a:t>ITU-T has already been working on the issues for disaster relief.</a:t>
            </a:r>
          </a:p>
          <a:p>
            <a:endParaRPr lang="en-GB" altLang="en-US" dirty="0" smtClean="0">
              <a:cs typeface="Arial" panose="020B0604020202020204" pitchFamily="34" charset="0"/>
            </a:endParaRPr>
          </a:p>
          <a:p>
            <a:r>
              <a:rPr lang="en-GB" altLang="en-US" dirty="0" smtClean="0">
                <a:cs typeface="Arial" panose="020B0604020202020204" pitchFamily="34" charset="0"/>
              </a:rPr>
              <a:t>However, it is felt that two important areas may have not been addressed: (1) disaster relief for individuals (to notify the damage situation from victims to their relatives, friends, or employers) and (2) disaster relief guidance (to show victims the routes to evacuation shelters, home, etc.). </a:t>
            </a:r>
            <a:endParaRPr lang="en-US" altLang="en-US" dirty="0" smtClean="0">
              <a:cs typeface="Arial" panose="020B0604020202020204" pitchFamily="34" charset="0"/>
            </a:endParaRPr>
          </a:p>
          <a:p>
            <a:endParaRPr lang="en-GB" altLang="en-US" dirty="0" smtClean="0">
              <a:cs typeface="Arial" panose="020B0604020202020204" pitchFamily="34" charset="0"/>
            </a:endParaRPr>
          </a:p>
          <a:p>
            <a:r>
              <a:rPr lang="en-GB" altLang="en-US" dirty="0" smtClean="0">
                <a:cs typeface="Arial" panose="020B0604020202020204" pitchFamily="34" charset="0"/>
              </a:rPr>
              <a:t>In addition, it was felt that the issues of network resilience and recovery of infrastructure following disasters are important and that there is need to identify all standardization requirements and issues in these areas.</a:t>
            </a:r>
          </a:p>
          <a:p>
            <a:endParaRPr lang="en-US" altLang="en-US" dirty="0" smtClean="0">
              <a:cs typeface="Arial" panose="020B0604020202020204" pitchFamily="34" charset="0"/>
            </a:endParaRPr>
          </a:p>
          <a:p>
            <a:r>
              <a:rPr lang="en-GB" altLang="en-US" dirty="0" smtClean="0">
                <a:cs typeface="Arial" panose="020B0604020202020204" pitchFamily="34" charset="0"/>
              </a:rPr>
              <a:t>Indeed large scale damage could happen on a telecommunication network by a disaster, new methods and/or new network architecture might be necessary for improving network resilience and recovery capability to cope better with a disaster. Different types of disasters may require different solutions (e.g. ad-hoc networking, delay-tolerant networking).</a:t>
            </a:r>
            <a:endParaRPr lang="en-US" altLang="en-US" dirty="0" smtClean="0">
              <a:cs typeface="Arial" panose="020B0604020202020204" pitchFamily="34" charset="0"/>
            </a:endParaRPr>
          </a:p>
          <a:p>
            <a:endParaRPr lang="en-US" altLang="en-US" dirty="0" smtClean="0">
              <a:cs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DF896809-A231-47D4-9CD7-A4E34D107A03}" type="slidenum">
              <a:rPr lang="en-US" altLang="en-US" smtClean="0">
                <a:latin typeface="Verdana" panose="020B0604030504040204" pitchFamily="34" charset="0"/>
              </a:rPr>
              <a:pPr eaLnBrk="0" hangingPunct="0">
                <a:spcBef>
                  <a:spcPct val="0"/>
                </a:spcBef>
              </a:pPr>
              <a:t>17</a:t>
            </a:fld>
            <a:endParaRPr lang="en-US" altLang="en-US" smtClean="0">
              <a:latin typeface="Verdana" panose="020B0604030504040204" pitchFamily="34" charset="0"/>
            </a:endParaRPr>
          </a:p>
        </p:txBody>
      </p:sp>
    </p:spTree>
    <p:extLst>
      <p:ext uri="{BB962C8B-B14F-4D97-AF65-F5344CB8AC3E}">
        <p14:creationId xmlns:p14="http://schemas.microsoft.com/office/powerpoint/2010/main" xmlns="" val="211957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cs typeface="Arial" panose="020B0604020202020204" pitchFamily="34" charset="0"/>
              </a:rPr>
              <a:t>ITU-T has already been working on the issues for disaster relief.</a:t>
            </a:r>
          </a:p>
          <a:p>
            <a:endParaRPr lang="en-GB" altLang="en-US" dirty="0" smtClean="0">
              <a:cs typeface="Arial" panose="020B0604020202020204" pitchFamily="34" charset="0"/>
            </a:endParaRPr>
          </a:p>
          <a:p>
            <a:r>
              <a:rPr lang="en-GB" altLang="en-US" dirty="0" smtClean="0">
                <a:cs typeface="Arial" panose="020B0604020202020204" pitchFamily="34" charset="0"/>
              </a:rPr>
              <a:t>However, it is felt that two important areas may have not been addressed: (1) disaster relief for individuals (to notify the damage situation from victims to their relatives, friends, or employers) and (2) disaster relief guidance (to show victims the routes to evacuation shelters, home, etc.). </a:t>
            </a:r>
            <a:endParaRPr lang="en-US" altLang="en-US" dirty="0" smtClean="0">
              <a:cs typeface="Arial" panose="020B0604020202020204" pitchFamily="34" charset="0"/>
            </a:endParaRPr>
          </a:p>
          <a:p>
            <a:endParaRPr lang="en-GB" altLang="en-US" dirty="0" smtClean="0">
              <a:cs typeface="Arial" panose="020B0604020202020204" pitchFamily="34" charset="0"/>
            </a:endParaRPr>
          </a:p>
          <a:p>
            <a:r>
              <a:rPr lang="en-GB" altLang="en-US" dirty="0" smtClean="0">
                <a:cs typeface="Arial" panose="020B0604020202020204" pitchFamily="34" charset="0"/>
              </a:rPr>
              <a:t>In addition, it was felt that the issues of network resilience and recovery of infrastructure following disasters are important and that there is need to identify all standardization requirements and issues in these areas.</a:t>
            </a:r>
          </a:p>
          <a:p>
            <a:endParaRPr lang="en-US" altLang="en-US" dirty="0" smtClean="0">
              <a:cs typeface="Arial" panose="020B0604020202020204" pitchFamily="34" charset="0"/>
            </a:endParaRPr>
          </a:p>
          <a:p>
            <a:r>
              <a:rPr lang="en-GB" altLang="en-US" dirty="0" smtClean="0">
                <a:cs typeface="Arial" panose="020B0604020202020204" pitchFamily="34" charset="0"/>
              </a:rPr>
              <a:t>Indeed large scale damage could happen on a telecommunication network by a disaster, new methods and/or new network architecture might be necessary for improving network resilience and recovery capability to cope better with a disaster. Different types of disasters may require different solutions (e.g. ad-hoc networking, delay-tolerant networking).</a:t>
            </a:r>
            <a:endParaRPr lang="en-US" altLang="en-US" dirty="0" smtClean="0">
              <a:cs typeface="Arial" panose="020B0604020202020204" pitchFamily="34" charset="0"/>
            </a:endParaRPr>
          </a:p>
          <a:p>
            <a:endParaRPr lang="en-US" altLang="en-US" dirty="0" smtClean="0">
              <a:cs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DF896809-A231-47D4-9CD7-A4E34D107A03}" type="slidenum">
              <a:rPr lang="en-US" altLang="en-US" smtClean="0">
                <a:latin typeface="Verdana" panose="020B0604030504040204" pitchFamily="34" charset="0"/>
              </a:rPr>
              <a:pPr eaLnBrk="0" hangingPunct="0">
                <a:spcBef>
                  <a:spcPct val="0"/>
                </a:spcBef>
              </a:pPr>
              <a:t>19</a:t>
            </a:fld>
            <a:endParaRPr lang="en-US" altLang="en-US" smtClean="0">
              <a:latin typeface="Verdana" panose="020B0604030504040204" pitchFamily="34" charset="0"/>
            </a:endParaRPr>
          </a:p>
        </p:txBody>
      </p:sp>
    </p:spTree>
    <p:extLst>
      <p:ext uri="{BB962C8B-B14F-4D97-AF65-F5344CB8AC3E}">
        <p14:creationId xmlns:p14="http://schemas.microsoft.com/office/powerpoint/2010/main" xmlns="" val="211957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cs typeface="Arial" panose="020B0604020202020204" pitchFamily="34" charset="0"/>
              </a:rPr>
              <a:t>Here is the list of existing related work:</a:t>
            </a:r>
          </a:p>
          <a:p>
            <a:endParaRPr lang="en-US" altLang="en-US" dirty="0" smtClean="0">
              <a:cs typeface="Arial" panose="020B0604020202020204" pitchFamily="34" charset="0"/>
            </a:endParaRPr>
          </a:p>
          <a:p>
            <a:r>
              <a:rPr lang="en-GB" altLang="en-US" dirty="0" smtClean="0">
                <a:cs typeface="Arial" panose="020B0604020202020204" pitchFamily="34" charset="0"/>
              </a:rPr>
              <a:t>ITU-T SG2 is progressing the work on Telecommunication for Disaster Relief/Early Warning as the Lead Study Group. This includes work on special treatments mainly for PSTN and other telephone systems under a crisis situation causing an increased demand for telecommunications when use of the International Telephone Service may be restricted due to damage, reduced capacity, congestion or faults. In crisis situations there is a requirement for International Emergency Preference Scheme (IEPS) users of public telecommunications to have preferential treatment. In addition, there is an activity in ITU-T SG2 defining a service entitled “Requirements for Land Mobile Alerting Broadcast Capabilities for Civic Purposes”, with an associated activity for an identification scheme for the service “Guidelines to select Message Identifiers for Land Mobile Alerting Broadcast Capabilities for Civic Purposes”.</a:t>
            </a:r>
          </a:p>
          <a:p>
            <a:endParaRPr lang="en-US" altLang="en-US" dirty="0" smtClean="0">
              <a:cs typeface="Arial" panose="020B0604020202020204" pitchFamily="34" charset="0"/>
            </a:endParaRPr>
          </a:p>
          <a:p>
            <a:r>
              <a:rPr lang="en-GB" altLang="en-US" dirty="0" smtClean="0">
                <a:cs typeface="Arial" panose="020B0604020202020204" pitchFamily="34" charset="0"/>
              </a:rPr>
              <a:t>ITU-T SG5 works on providing guidance on ways to improve resilience of networks in case of disaster situations.</a:t>
            </a:r>
          </a:p>
          <a:p>
            <a:endParaRPr lang="en-US" altLang="en-US" dirty="0" smtClean="0">
              <a:cs typeface="Arial" panose="020B0604020202020204" pitchFamily="34" charset="0"/>
            </a:endParaRPr>
          </a:p>
          <a:p>
            <a:r>
              <a:rPr lang="en-GB" altLang="en-US" dirty="0" smtClean="0">
                <a:cs typeface="Arial" panose="020B0604020202020204" pitchFamily="34" charset="0"/>
              </a:rPr>
              <a:t>ITU-T SG13 works on implementation framework related to provision of emergency telecommunications in next generation networks (including ubiquitous network environments) (Question 5/13). Recommendation ITU-T Y.2205 (Next Generation Networks - Emergency telecommunications - Technical considerations) and Y.1271 (Framework(s) on network requirements and capabilities to support emergency telecommunications over evolving circuit-switched and packet-switched networks) have been developed.</a:t>
            </a:r>
          </a:p>
          <a:p>
            <a:endParaRPr lang="en-US" altLang="en-US" dirty="0" smtClean="0">
              <a:cs typeface="Arial" panose="020B0604020202020204" pitchFamily="34" charset="0"/>
            </a:endParaRPr>
          </a:p>
          <a:p>
            <a:r>
              <a:rPr lang="en-GB" altLang="en-US" dirty="0" smtClean="0">
                <a:cs typeface="Arial" panose="020B0604020202020204" pitchFamily="34" charset="0"/>
              </a:rPr>
              <a:t>ITU-T SG15 is progressing the work on network resiliency and recovery such as network protection and restoration (e.g., in Q2/15, Q9/15 and Q17/15).</a:t>
            </a:r>
          </a:p>
          <a:p>
            <a:endParaRPr lang="en-US" altLang="en-US" dirty="0" smtClean="0">
              <a:cs typeface="Arial" panose="020B0604020202020204" pitchFamily="34" charset="0"/>
            </a:endParaRPr>
          </a:p>
          <a:p>
            <a:r>
              <a:rPr lang="en-GB" altLang="en-US" dirty="0" smtClean="0"/>
              <a:t>ITU-T SG16</a:t>
            </a:r>
            <a:r>
              <a:rPr lang="en-GB" altLang="en-US" baseline="0" dirty="0" smtClean="0"/>
              <a:t> is working on</a:t>
            </a:r>
            <a:r>
              <a:rPr lang="en-GB" altLang="en-US" dirty="0" smtClean="0"/>
              <a:t> accessibility </a:t>
            </a:r>
            <a:r>
              <a:rPr lang="en-US" altLang="en-US" dirty="0" smtClean="0"/>
              <a:t>to information in emergency situations for persons with disabilities</a:t>
            </a:r>
            <a:endParaRPr lang="en-US" altLang="en-US" dirty="0" smtClean="0">
              <a:cs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5C44740F-5D19-42D1-B456-BF929A193251}" type="slidenum">
              <a:rPr lang="en-US" altLang="en-US" smtClean="0">
                <a:latin typeface="Verdana" panose="020B0604030504040204" pitchFamily="34" charset="0"/>
              </a:rPr>
              <a:pPr eaLnBrk="0" hangingPunct="0">
                <a:spcBef>
                  <a:spcPct val="0"/>
                </a:spcBef>
              </a:pPr>
              <a:t>26</a:t>
            </a:fld>
            <a:endParaRPr lang="en-US" altLang="en-US" smtClean="0">
              <a:latin typeface="Verdana" panose="020B0604030504040204" pitchFamily="34" charset="0"/>
            </a:endParaRPr>
          </a:p>
        </p:txBody>
      </p:sp>
    </p:spTree>
    <p:extLst>
      <p:ext uri="{BB962C8B-B14F-4D97-AF65-F5344CB8AC3E}">
        <p14:creationId xmlns:p14="http://schemas.microsoft.com/office/powerpoint/2010/main" xmlns="" val="203717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cs typeface="Arial" panose="020B0604020202020204" pitchFamily="34" charset="0"/>
              </a:rPr>
              <a:t>ITU-T has already been working on the issues for disaster relief.</a:t>
            </a:r>
          </a:p>
          <a:p>
            <a:endParaRPr lang="en-GB" altLang="en-US" dirty="0" smtClean="0">
              <a:cs typeface="Arial" panose="020B0604020202020204" pitchFamily="34" charset="0"/>
            </a:endParaRPr>
          </a:p>
          <a:p>
            <a:r>
              <a:rPr lang="en-GB" altLang="en-US" dirty="0" smtClean="0">
                <a:cs typeface="Arial" panose="020B0604020202020204" pitchFamily="34" charset="0"/>
              </a:rPr>
              <a:t>However, it is felt that two important areas may have not been addressed: (1) disaster relief for individuals (to notify the damage situation from victims to their relatives, friends, or employers) and (2) disaster relief guidance (to show victims the routes to evacuation shelters, home, etc.). </a:t>
            </a:r>
            <a:endParaRPr lang="en-US" altLang="en-US" dirty="0" smtClean="0">
              <a:cs typeface="Arial" panose="020B0604020202020204" pitchFamily="34" charset="0"/>
            </a:endParaRPr>
          </a:p>
          <a:p>
            <a:endParaRPr lang="en-GB" altLang="en-US" dirty="0" smtClean="0">
              <a:cs typeface="Arial" panose="020B0604020202020204" pitchFamily="34" charset="0"/>
            </a:endParaRPr>
          </a:p>
          <a:p>
            <a:r>
              <a:rPr lang="en-GB" altLang="en-US" dirty="0" smtClean="0">
                <a:cs typeface="Arial" panose="020B0604020202020204" pitchFamily="34" charset="0"/>
              </a:rPr>
              <a:t>In addition, it was felt that the issues of network resilience and recovery of infrastructure following disasters are important and that there is need to identify all standardization requirements and issues in these areas.</a:t>
            </a:r>
          </a:p>
          <a:p>
            <a:endParaRPr lang="en-US" altLang="en-US" dirty="0" smtClean="0">
              <a:cs typeface="Arial" panose="020B0604020202020204" pitchFamily="34" charset="0"/>
            </a:endParaRPr>
          </a:p>
          <a:p>
            <a:r>
              <a:rPr lang="en-GB" altLang="en-US" dirty="0" smtClean="0">
                <a:cs typeface="Arial" panose="020B0604020202020204" pitchFamily="34" charset="0"/>
              </a:rPr>
              <a:t>Indeed large scale damage could happen on a telecommunication network by a disaster, new methods and/or new network architecture might be necessary for improving network resilience and recovery capability to cope better with a disaster. Different types of disasters may require different solutions (e.g. ad-hoc networking, delay-tolerant networking).</a:t>
            </a:r>
            <a:endParaRPr lang="en-US" altLang="en-US" dirty="0" smtClean="0">
              <a:cs typeface="Arial" panose="020B0604020202020204" pitchFamily="34" charset="0"/>
            </a:endParaRPr>
          </a:p>
          <a:p>
            <a:endParaRPr lang="en-US" altLang="en-US" dirty="0" smtClean="0">
              <a:cs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DF896809-A231-47D4-9CD7-A4E34D107A03}" type="slidenum">
              <a:rPr lang="en-US" altLang="en-US" smtClean="0">
                <a:latin typeface="Verdana" panose="020B0604030504040204" pitchFamily="34" charset="0"/>
              </a:rPr>
              <a:pPr eaLnBrk="0" hangingPunct="0">
                <a:spcBef>
                  <a:spcPct val="0"/>
                </a:spcBef>
              </a:pPr>
              <a:t>38</a:t>
            </a:fld>
            <a:endParaRPr lang="en-US" altLang="en-US" smtClean="0">
              <a:latin typeface="Verdana" panose="020B0604030504040204" pitchFamily="34" charset="0"/>
            </a:endParaRPr>
          </a:p>
        </p:txBody>
      </p:sp>
    </p:spTree>
    <p:extLst>
      <p:ext uri="{BB962C8B-B14F-4D97-AF65-F5344CB8AC3E}">
        <p14:creationId xmlns:p14="http://schemas.microsoft.com/office/powerpoint/2010/main" xmlns="" val="2119575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 descr="GSC18-Logo-460-230.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3250" y="1743075"/>
            <a:ext cx="5954713" cy="297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title"/>
          </p:nvPr>
        </p:nvSpPr>
        <p:spPr>
          <a:xfrm>
            <a:off x="742950" y="4981193"/>
            <a:ext cx="8067675" cy="532639"/>
          </a:xfrm>
          <a:prstGeom prst="rect">
            <a:avLst/>
          </a:prstGeom>
        </p:spPr>
        <p:txBody>
          <a:bodyPr anchor="t"/>
          <a:lstStyle>
            <a:lvl1pPr algn="l">
              <a:defRPr sz="2800" b="1" cap="all"/>
            </a:lvl1pPr>
          </a:lstStyle>
          <a:p>
            <a:r>
              <a:rPr lang="en-US" smtClean="0"/>
              <a:t>Click to edit Master title style</a:t>
            </a:r>
            <a:endParaRPr lang="en-GB" dirty="0"/>
          </a:p>
        </p:txBody>
      </p:sp>
      <p:sp>
        <p:nvSpPr>
          <p:cNvPr id="8" name="Text Placeholder 2"/>
          <p:cNvSpPr>
            <a:spLocks noGrp="1"/>
          </p:cNvSpPr>
          <p:nvPr>
            <p:ph type="body" idx="1"/>
          </p:nvPr>
        </p:nvSpPr>
        <p:spPr>
          <a:xfrm>
            <a:off x="742949" y="5474970"/>
            <a:ext cx="8081011" cy="514350"/>
          </a:xfrm>
          <a:prstGeom prst="rect">
            <a:avLst/>
          </a:prstGeom>
        </p:spPr>
        <p:txBody>
          <a:bodyPr anchor="ctr"/>
          <a:lstStyle>
            <a:lvl1pPr marL="0" indent="0" algn="l">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 Placeholder 2"/>
          <p:cNvSpPr>
            <a:spLocks noGrp="1"/>
          </p:cNvSpPr>
          <p:nvPr>
            <p:ph type="body" idx="11"/>
          </p:nvPr>
        </p:nvSpPr>
        <p:spPr>
          <a:xfrm>
            <a:off x="742949" y="6000768"/>
            <a:ext cx="8088631" cy="514350"/>
          </a:xfrm>
          <a:prstGeom prst="rect">
            <a:avLst/>
          </a:prstGeom>
        </p:spPr>
        <p:txBody>
          <a:bodyPr anchor="ctr"/>
          <a:lstStyle>
            <a:lvl1pPr marL="0" indent="0" algn="l">
              <a:buNone/>
              <a:defRPr sz="16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9178444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SC18-Logo-460-230.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19900" y="219075"/>
            <a:ext cx="2093913"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title"/>
          </p:nvPr>
        </p:nvSpPr>
        <p:spPr>
          <a:xfrm>
            <a:off x="233903" y="333778"/>
            <a:ext cx="6383714" cy="532639"/>
          </a:xfrm>
          <a:prstGeom prst="rect">
            <a:avLst/>
          </a:prstGeom>
        </p:spPr>
        <p:txBody>
          <a:bodyPr anchor="t"/>
          <a:lstStyle>
            <a:lvl1pPr algn="l">
              <a:defRPr sz="2800" b="1" cap="all"/>
            </a:lvl1pPr>
          </a:lstStyle>
          <a:p>
            <a:r>
              <a:rPr lang="en-US" smtClean="0"/>
              <a:t>Click to edit Master title style</a:t>
            </a:r>
            <a:endParaRPr lang="en-GB" dirty="0"/>
          </a:p>
        </p:txBody>
      </p:sp>
      <p:sp>
        <p:nvSpPr>
          <p:cNvPr id="9" name="מציין מיקום תוכן 2"/>
          <p:cNvSpPr>
            <a:spLocks noGrp="1"/>
          </p:cNvSpPr>
          <p:nvPr>
            <p:ph idx="1"/>
          </p:nvPr>
        </p:nvSpPr>
        <p:spPr>
          <a:xfrm>
            <a:off x="450574" y="1404730"/>
            <a:ext cx="8038685" cy="4903305"/>
          </a:xfrm>
          <a:prstGeom prst="rect">
            <a:avLst/>
          </a:prstGeom>
        </p:spPr>
        <p:txBody>
          <a:bodyPr/>
          <a:lstStyle>
            <a:lvl1pPr>
              <a:buFont typeface="Arial" pitchFamily="34" charset="0"/>
              <a:buChar char="•"/>
              <a:defRPr/>
            </a:lvl1pPr>
          </a:lstStyle>
          <a:p>
            <a:r>
              <a:rPr lang="en-GB" dirty="0" smtClean="0"/>
              <a:t>This is the 1st level text</a:t>
            </a:r>
          </a:p>
          <a:p>
            <a:pPr lvl="1"/>
            <a:r>
              <a:rPr lang="en-GB" dirty="0" smtClean="0"/>
              <a:t>This is the 2nd level text</a:t>
            </a:r>
          </a:p>
          <a:p>
            <a:pPr lvl="2"/>
            <a:r>
              <a:rPr lang="en-GB" dirty="0" smtClean="0"/>
              <a:t>This is the 3rd level text</a:t>
            </a:r>
          </a:p>
          <a:p>
            <a:pPr lvl="3"/>
            <a:r>
              <a:rPr lang="en-GB" dirty="0" smtClean="0"/>
              <a:t>This is the 4th level text</a:t>
            </a:r>
          </a:p>
          <a:p>
            <a:pPr lvl="4"/>
            <a:r>
              <a:rPr lang="en-GB" dirty="0" smtClean="0"/>
              <a:t>This is the 5th level text</a:t>
            </a:r>
          </a:p>
          <a:p>
            <a:pPr lvl="4"/>
            <a:endParaRPr lang="en-GB" dirty="0" smtClean="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en-US"/>
          </a:p>
        </p:txBody>
      </p:sp>
      <p:sp>
        <p:nvSpPr>
          <p:cNvPr id="6" name="Footer Placeholder 4"/>
          <p:cNvSpPr>
            <a:spLocks noGrp="1"/>
          </p:cNvSpPr>
          <p:nvPr>
            <p:ph type="ftr" sz="quarter" idx="11"/>
          </p:nvPr>
        </p:nvSpPr>
        <p:spPr>
          <a:xfrm>
            <a:off x="2928938" y="6356350"/>
            <a:ext cx="3419475"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r>
              <a:rPr lang="en-US" dirty="0"/>
              <a:t>GSC-18, 22-23 July 2014, Sophia </a:t>
            </a:r>
            <a:r>
              <a:rPr lang="en-US" dirty="0" err="1"/>
              <a:t>Antipolis</a:t>
            </a:r>
            <a:endParaRPr lang="en-US" dirty="0"/>
          </a:p>
        </p:txBody>
      </p:sp>
      <p:sp>
        <p:nvSpPr>
          <p:cNvPr id="8"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DE20DC5-092B-4BE5-A06F-E8ACF30C3554}" type="slidenum">
              <a:rPr lang="en-US"/>
              <a:pPr>
                <a:defRPr/>
              </a:pPr>
              <a:t>‹#›</a:t>
            </a:fld>
            <a:endParaRPr lang="en-US"/>
          </a:p>
        </p:txBody>
      </p:sp>
    </p:spTree>
    <p:extLst>
      <p:ext uri="{BB962C8B-B14F-4D97-AF65-F5344CB8AC3E}">
        <p14:creationId xmlns:p14="http://schemas.microsoft.com/office/powerpoint/2010/main" xmlns="" val="153726243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6" descr="GSC18-Logo-460-230.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819900" y="219075"/>
            <a:ext cx="2093913"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en-US"/>
          </a:p>
        </p:txBody>
      </p:sp>
      <p:sp>
        <p:nvSpPr>
          <p:cNvPr id="7" name="Footer Placeholder 4"/>
          <p:cNvSpPr>
            <a:spLocks noGrp="1"/>
          </p:cNvSpPr>
          <p:nvPr>
            <p:ph type="ftr" sz="quarter" idx="11"/>
          </p:nvPr>
        </p:nvSpPr>
        <p:spPr>
          <a:xfrm>
            <a:off x="2928938" y="6356350"/>
            <a:ext cx="3419475"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r>
              <a:rPr lang="en-US" dirty="0"/>
              <a:t>GSC-18, 22-23 July 2014, Sophia </a:t>
            </a:r>
            <a:r>
              <a:rPr lang="en-US" dirty="0" err="1"/>
              <a:t>Antipolis</a:t>
            </a:r>
            <a:endParaRPr lang="en-US" dirty="0"/>
          </a:p>
        </p:txBody>
      </p:sp>
      <p:sp>
        <p:nvSpPr>
          <p:cNvPr id="8"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DE20DC5-092B-4BE5-A06F-E8ACF30C3554}" type="slidenum">
              <a:rPr lang="en-US"/>
              <a:pPr>
                <a:defRPr/>
              </a:pPr>
              <a:t>‹#›</a:t>
            </a:fld>
            <a:endParaRPr lang="en-US"/>
          </a:p>
        </p:txBody>
      </p:sp>
    </p:spTree>
    <p:extLst>
      <p:ext uri="{BB962C8B-B14F-4D97-AF65-F5344CB8AC3E}">
        <p14:creationId xmlns:p14="http://schemas.microsoft.com/office/powerpoint/2010/main" xmlns="" val="47671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extLst>
              <a:ext uri="{28A0092B-C50C-407E-A947-70E740481C1C}">
                <a14:useLocalDpi xmlns:a14="http://schemas.microsoft.com/office/drawing/2010/main" xmlns="" val="0"/>
              </a:ext>
            </a:extLst>
          </a:blip>
          <a:srcRect l="6723" b="12773"/>
          <a:stretch>
            <a:fillRect/>
          </a:stretch>
        </p:blipFill>
        <p:spPr bwMode="auto">
          <a:xfrm>
            <a:off x="0" y="685800"/>
            <a:ext cx="6467475" cy="604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6"/>
          <p:cNvSpPr txBox="1">
            <a:spLocks noChangeArrowheads="1"/>
          </p:cNvSpPr>
          <p:nvPr/>
        </p:nvSpPr>
        <p:spPr bwMode="auto">
          <a:xfrm>
            <a:off x="8027988" y="6237288"/>
            <a:ext cx="18415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lnSpc>
                <a:spcPct val="90000"/>
              </a:lnSpc>
              <a:defRPr/>
            </a:pPr>
            <a:r>
              <a:rPr lang="en-US" sz="1000" smtClean="0">
                <a:solidFill>
                  <a:schemeClr val="bg1"/>
                </a:solidFill>
                <a:latin typeface="Univers" pitchFamily="34" charset="0"/>
                <a:cs typeface="+mn-cs"/>
              </a:rPr>
              <a:t/>
            </a:r>
            <a:br>
              <a:rPr lang="en-US" sz="1000" smtClean="0">
                <a:solidFill>
                  <a:schemeClr val="bg1"/>
                </a:solidFill>
                <a:latin typeface="Univers" pitchFamily="34" charset="0"/>
                <a:cs typeface="+mn-cs"/>
              </a:rPr>
            </a:br>
            <a:endParaRPr lang="en-US" sz="1000" smtClean="0">
              <a:solidFill>
                <a:schemeClr val="bg1"/>
              </a:solidFill>
              <a:latin typeface="Univers" pitchFamily="34" charset="0"/>
              <a:cs typeface="+mn-cs"/>
            </a:endParaRPr>
          </a:p>
        </p:txBody>
      </p:sp>
      <p:sp>
        <p:nvSpPr>
          <p:cNvPr id="6" name="Rectangle 7"/>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defRPr/>
            </a:pPr>
            <a:r>
              <a:rPr lang="en-US" altLang="en-US" sz="1200" b="1" smtClean="0">
                <a:solidFill>
                  <a:srgbClr val="0C4B84"/>
                </a:solidFill>
              </a:rPr>
              <a:t> </a:t>
            </a:r>
            <a:endParaRPr lang="en-US" altLang="en-US" sz="2400" smtClean="0"/>
          </a:p>
        </p:txBody>
      </p:sp>
      <p:sp>
        <p:nvSpPr>
          <p:cNvPr id="7" name="Rectangle 8"/>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defRPr/>
            </a:pPr>
            <a:r>
              <a:rPr lang="en-US" altLang="en-US" sz="1200" b="1" smtClean="0">
                <a:solidFill>
                  <a:srgbClr val="0C4B84"/>
                </a:solidFill>
              </a:rPr>
              <a:t> </a:t>
            </a:r>
            <a:endParaRPr lang="en-US" altLang="en-US" sz="2400" smtClean="0"/>
          </a:p>
        </p:txBody>
      </p:sp>
      <p:sp>
        <p:nvSpPr>
          <p:cNvPr id="8" name="Rectangle 9"/>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defRPr/>
            </a:pPr>
            <a:r>
              <a:rPr lang="en-US" altLang="en-US" sz="1000" smtClean="0">
                <a:solidFill>
                  <a:srgbClr val="000000"/>
                </a:solidFill>
              </a:rPr>
              <a:t> </a:t>
            </a:r>
            <a:endParaRPr lang="en-US" altLang="en-US" sz="2400" smtClean="0"/>
          </a:p>
        </p:txBody>
      </p:sp>
      <p:sp>
        <p:nvSpPr>
          <p:cNvPr id="332803" name="Rectangle 3"/>
          <p:cNvSpPr>
            <a:spLocks noGrp="1" noChangeArrowheads="1"/>
          </p:cNvSpPr>
          <p:nvPr>
            <p:ph type="ctrTitle"/>
          </p:nvPr>
        </p:nvSpPr>
        <p:spPr>
          <a:xfrm>
            <a:off x="0" y="2130425"/>
            <a:ext cx="9144000" cy="1470025"/>
          </a:xfrm>
          <a:prstGeom prst="rect">
            <a:avLst/>
          </a:prstGeom>
        </p:spPr>
        <p:txBody>
          <a:bodyPr/>
          <a:lstStyle>
            <a:lvl1pPr>
              <a:defRPr/>
            </a:lvl1pPr>
          </a:lstStyle>
          <a:p>
            <a:pPr lvl="0"/>
            <a:r>
              <a:rPr lang="en-US" noProof="0" smtClean="0"/>
              <a:t>Title of presentation</a:t>
            </a:r>
          </a:p>
        </p:txBody>
      </p:sp>
      <p:sp>
        <p:nvSpPr>
          <p:cNvPr id="332810" name="Rectangle 10"/>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pPr lvl="0"/>
            <a:r>
              <a:rPr lang="en-US" noProof="0" smtClean="0"/>
              <a:t>Author</a:t>
            </a:r>
          </a:p>
          <a:p>
            <a:pPr lvl="0"/>
            <a:r>
              <a:rPr lang="en-US" noProof="0" smtClean="0"/>
              <a:t>Organization</a:t>
            </a:r>
          </a:p>
          <a:p>
            <a:pPr lvl="0"/>
            <a:r>
              <a:rPr lang="en-US" noProof="0" smtClean="0"/>
              <a:t>Country</a:t>
            </a:r>
          </a:p>
          <a:p>
            <a:pPr lvl="0"/>
            <a:r>
              <a:rPr lang="en-US" noProof="0" smtClean="0"/>
              <a:t>Email</a:t>
            </a:r>
          </a:p>
        </p:txBody>
      </p:sp>
      <p:pic>
        <p:nvPicPr>
          <p:cNvPr id="9" name="Picture 6" descr="GSC18-Logo-460-230.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19900" y="219075"/>
            <a:ext cx="2093913"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en-US"/>
          </a:p>
        </p:txBody>
      </p:sp>
      <p:sp>
        <p:nvSpPr>
          <p:cNvPr id="11" name="Footer Placeholder 4"/>
          <p:cNvSpPr>
            <a:spLocks noGrp="1"/>
          </p:cNvSpPr>
          <p:nvPr>
            <p:ph type="ftr" sz="quarter" idx="11"/>
          </p:nvPr>
        </p:nvSpPr>
        <p:spPr>
          <a:xfrm>
            <a:off x="2928938" y="6356350"/>
            <a:ext cx="3419475"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r>
              <a:rPr lang="en-US" dirty="0"/>
              <a:t>GSC-18, 22-23 July 2014, Sophia </a:t>
            </a:r>
            <a:r>
              <a:rPr lang="en-US" dirty="0" err="1"/>
              <a:t>Antipolis</a:t>
            </a:r>
            <a:endParaRPr lang="en-US" dirty="0"/>
          </a:p>
        </p:txBody>
      </p:sp>
      <p:sp>
        <p:nvSpPr>
          <p:cNvPr id="12"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DE20DC5-092B-4BE5-A06F-E8ACF30C3554}" type="slidenum">
              <a:rPr lang="en-US"/>
              <a:pPr>
                <a:defRPr/>
              </a:pPr>
              <a:t>‹#›</a:t>
            </a:fld>
            <a:endParaRPr lang="en-US"/>
          </a:p>
        </p:txBody>
      </p:sp>
    </p:spTree>
    <p:extLst>
      <p:ext uri="{BB962C8B-B14F-4D97-AF65-F5344CB8AC3E}">
        <p14:creationId xmlns:p14="http://schemas.microsoft.com/office/powerpoint/2010/main" xmlns="" val="288440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lstStyle/>
          <a:p>
            <a:r>
              <a:rPr lang="en-US" smtClean="0"/>
              <a:t>Click to edit Master title style</a:t>
            </a:r>
            <a:endParaRPr lang="en-US"/>
          </a:p>
        </p:txBody>
      </p:sp>
      <p:pic>
        <p:nvPicPr>
          <p:cNvPr id="4" name="Picture 6" descr="GSC18-Logo-460-230.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819900" y="219075"/>
            <a:ext cx="2093913"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3"/>
          <p:cNvSpPr>
            <a:spLocks noGrp="1"/>
          </p:cNvSpPr>
          <p:nvPr>
            <p:ph type="dt" sz="half" idx="11"/>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en-US"/>
          </a:p>
        </p:txBody>
      </p:sp>
      <p:sp>
        <p:nvSpPr>
          <p:cNvPr id="6" name="Footer Placeholder 4"/>
          <p:cNvSpPr>
            <a:spLocks noGrp="1"/>
          </p:cNvSpPr>
          <p:nvPr>
            <p:ph type="ftr" sz="quarter" idx="12"/>
          </p:nvPr>
        </p:nvSpPr>
        <p:spPr>
          <a:xfrm>
            <a:off x="2928938" y="6356350"/>
            <a:ext cx="3419475"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r>
              <a:rPr lang="en-US" dirty="0"/>
              <a:t>GSC-18, 22-23 July 2014, Sophia </a:t>
            </a:r>
            <a:r>
              <a:rPr lang="en-US" dirty="0" err="1"/>
              <a:t>Antipolis</a:t>
            </a:r>
            <a:endParaRPr lang="en-US" dirty="0"/>
          </a:p>
        </p:txBody>
      </p:sp>
      <p:sp>
        <p:nvSpPr>
          <p:cNvPr id="7" name="Slide Number Placeholder 5"/>
          <p:cNvSpPr txBox="1">
            <a:spLocks/>
          </p:cNvSpPr>
          <p:nvPr userDrawn="1"/>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GB"/>
            </a:defPPr>
            <a:lvl1pPr algn="r" rtl="0" eaLnBrk="0" fontAlgn="base" hangingPunct="0">
              <a:spcBef>
                <a:spcPct val="0"/>
              </a:spcBef>
              <a:spcAft>
                <a:spcPct val="0"/>
              </a:spcAft>
              <a:defRPr sz="1200" kern="1200">
                <a:solidFill>
                  <a:srgbClr val="898989"/>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DDE20DC5-092B-4BE5-A06F-E8ACF30C3554}" type="slidenum">
              <a:rPr lang="en-US" smtClean="0"/>
              <a:pPr>
                <a:defRPr/>
              </a:pPr>
              <a:t>‹#›</a:t>
            </a:fld>
            <a:endParaRPr lang="en-US"/>
          </a:p>
        </p:txBody>
      </p:sp>
    </p:spTree>
    <p:extLst>
      <p:ext uri="{BB962C8B-B14F-4D97-AF65-F5344CB8AC3E}">
        <p14:creationId xmlns:p14="http://schemas.microsoft.com/office/powerpoint/2010/main" xmlns="" val="140124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OGO SLIDE">
    <p:spTree>
      <p:nvGrpSpPr>
        <p:cNvPr id="1" name=""/>
        <p:cNvGrpSpPr/>
        <p:nvPr/>
      </p:nvGrpSpPr>
      <p:grpSpPr>
        <a:xfrm>
          <a:off x="0" y="0"/>
          <a:ext cx="0" cy="0"/>
          <a:chOff x="0" y="0"/>
          <a:chExt cx="0" cy="0"/>
        </a:xfrm>
      </p:grpSpPr>
      <p:pic>
        <p:nvPicPr>
          <p:cNvPr id="2" name="Picture 6" descr="GSC18-Logo-460-230.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819900" y="219075"/>
            <a:ext cx="2093913" cy="104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en-US"/>
          </a:p>
        </p:txBody>
      </p:sp>
      <p:sp>
        <p:nvSpPr>
          <p:cNvPr id="4" name="Footer Placeholder 4"/>
          <p:cNvSpPr>
            <a:spLocks noGrp="1"/>
          </p:cNvSpPr>
          <p:nvPr>
            <p:ph type="ftr" sz="quarter" idx="11"/>
          </p:nvPr>
        </p:nvSpPr>
        <p:spPr>
          <a:xfrm>
            <a:off x="2928938" y="6356350"/>
            <a:ext cx="3419475"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r>
              <a:rPr lang="en-US" dirty="0"/>
              <a:t>GSC-18, 22-23 July 2014, Sophia </a:t>
            </a:r>
            <a:r>
              <a:rPr lang="en-US" dirty="0" err="1"/>
              <a:t>Antipolis</a:t>
            </a: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DE20DC5-092B-4BE5-A06F-E8ACF30C3554}" type="slidenum">
              <a:rPr lang="en-US"/>
              <a:pPr>
                <a:defRPr/>
              </a:pPr>
              <a:t>‹#›</a:t>
            </a:fld>
            <a:endParaRPr lang="en-US"/>
          </a:p>
        </p:txBody>
      </p:sp>
    </p:spTree>
    <p:extLst>
      <p:ext uri="{BB962C8B-B14F-4D97-AF65-F5344CB8AC3E}">
        <p14:creationId xmlns:p14="http://schemas.microsoft.com/office/powerpoint/2010/main" xmlns="" val="28206816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302" r:id="rId1"/>
    <p:sldLayoutId id="2147485303" r:id="rId2"/>
    <p:sldLayoutId id="2147485304" r:id="rId3"/>
    <p:sldLayoutId id="2147485305" r:id="rId4"/>
    <p:sldLayoutId id="2147485306" r:id="rId5"/>
    <p:sldLayoutId id="2147485307" r:id="rId6"/>
  </p:sldLayoutIdLst>
  <p:transition>
    <p:wipe dir="r"/>
  </p:transition>
  <p:timing>
    <p:tnLst>
      <p:par>
        <p:cTn id="1" dur="indefinite" restart="never" nodeType="tmRoot"/>
      </p:par>
    </p:tnLst>
  </p:timing>
  <p:hf hdr="0" dt="0"/>
  <p:txStyles>
    <p:titleStyle>
      <a:lvl1pPr algn="l" rtl="0" eaLnBrk="0" fontAlgn="base" hangingPunct="0">
        <a:spcBef>
          <a:spcPct val="0"/>
        </a:spcBef>
        <a:spcAft>
          <a:spcPct val="0"/>
        </a:spcAft>
        <a:defRPr sz="2800" b="1" kern="1200">
          <a:solidFill>
            <a:schemeClr val="tx2"/>
          </a:solidFill>
          <a:latin typeface="Calibri" pitchFamily="34" charset="0"/>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90000"/>
        <a:buBlip>
          <a:blip r:embed="rId8"/>
        </a:buBlip>
        <a:defRPr sz="2400" kern="1200">
          <a:solidFill>
            <a:srgbClr val="404040"/>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120000"/>
        <a:buFont typeface="Arial" panose="020B0604020202020204" pitchFamily="34" charset="0"/>
        <a:buChar char="•"/>
        <a:defRPr sz="2000" kern="1200">
          <a:solidFill>
            <a:srgbClr val="404040"/>
          </a:solidFill>
          <a:latin typeface="Calibri" pitchFamily="34" charset="0"/>
          <a:ea typeface="+mn-ea"/>
          <a:cs typeface="+mn-cs"/>
        </a:defRPr>
      </a:lvl2pPr>
      <a:lvl3pPr marL="11430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3pPr>
      <a:lvl4pPr marL="16002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4pPr>
      <a:lvl5pPr marL="2057400" indent="-228600" algn="l" rtl="0" eaLnBrk="0" fontAlgn="base" hangingPunct="0">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11.png"/><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itu.int/publ/R-RES-R.55/en" TargetMode="External"/><Relationship Id="rId2" Type="http://schemas.openxmlformats.org/officeDocument/2006/relationships/hyperlink" Target="http://www.itu.int/publ/R-RES-R.53/en"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itu.int/ITU-R/go/rsg5/en" TargetMode="External"/><Relationship Id="rId2" Type="http://schemas.openxmlformats.org/officeDocument/2006/relationships/hyperlink" Target="http://www.itu.int/ITU-R/go/rsg7/en" TargetMode="External"/><Relationship Id="rId1" Type="http://schemas.openxmlformats.org/officeDocument/2006/relationships/slideLayout" Target="../slideLayouts/slideLayout6.xml"/><Relationship Id="rId5" Type="http://schemas.openxmlformats.org/officeDocument/2006/relationships/hyperlink" Target="http://www.itu.int/ITU-R/go/rsg4/en" TargetMode="External"/><Relationship Id="rId4" Type="http://schemas.openxmlformats.org/officeDocument/2006/relationships/hyperlink" Target="http://www.itu.int/ITU-R/go/rsg6/e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www.itu.int/rec/R-REC-M/recommendation.asp?lang=en&amp;parent=R-REC-M.1042"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www.itu.int/rec/R-REC-M.1637/en"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itu.int/rec/R-REC-M.2015/en" TargetMode="External"/><Relationship Id="rId2" Type="http://schemas.openxmlformats.org/officeDocument/2006/relationships/hyperlink" Target="http://www.itu.int/pub/R-REP-M.2033/en"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itu.int/rec/R-REC-M.1826/en" TargetMode="External"/><Relationship Id="rId2" Type="http://schemas.openxmlformats.org/officeDocument/2006/relationships/hyperlink" Target="http://www.itu.int/rec/R-REC-M.2009/en" TargetMode="External"/><Relationship Id="rId1" Type="http://schemas.openxmlformats.org/officeDocument/2006/relationships/slideLayout" Target="../slideLayouts/slideLayout3.xml"/><Relationship Id="rId4" Type="http://schemas.openxmlformats.org/officeDocument/2006/relationships/hyperlink" Target="http://www.itu.int/rec/R-REC-M.1746/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itu.int/en/ITU-T/focusgroups/drnrr/Pages/default.aspx"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4597400"/>
            <a:ext cx="8067675" cy="915988"/>
          </a:xfrm>
        </p:spPr>
        <p:txBody>
          <a:bodyPr/>
          <a:lstStyle/>
          <a:p>
            <a:pPr eaLnBrk="1" hangingPunct="1">
              <a:defRPr/>
            </a:pPr>
            <a:r>
              <a:rPr lang="en-GB" dirty="0" smtClean="0"/>
              <a:t>Recent work in ITU on disaster relief &amp; emergency communication</a:t>
            </a:r>
            <a:endParaRPr lang="en-GB" dirty="0"/>
          </a:p>
        </p:txBody>
      </p:sp>
      <p:sp>
        <p:nvSpPr>
          <p:cNvPr id="3" name="Text Placeholder 2"/>
          <p:cNvSpPr>
            <a:spLocks noGrp="1"/>
          </p:cNvSpPr>
          <p:nvPr>
            <p:ph type="body" idx="1"/>
          </p:nvPr>
        </p:nvSpPr>
        <p:spPr>
          <a:xfrm>
            <a:off x="742950" y="5475288"/>
            <a:ext cx="8080375" cy="514350"/>
          </a:xfrm>
        </p:spPr>
        <p:txBody>
          <a:bodyPr/>
          <a:lstStyle/>
          <a:p>
            <a:pPr eaLnBrk="1" hangingPunct="1">
              <a:defRPr/>
            </a:pPr>
            <a:r>
              <a:rPr lang="en-GB" dirty="0" smtClean="0"/>
              <a:t>Reinhard Scholl, ITU</a:t>
            </a:r>
            <a:endParaRPr lang="en-GB" dirty="0"/>
          </a:p>
        </p:txBody>
      </p:sp>
      <p:sp>
        <p:nvSpPr>
          <p:cNvPr id="8196" name="Text Placeholder 3"/>
          <p:cNvSpPr>
            <a:spLocks noGrp="1"/>
          </p:cNvSpPr>
          <p:nvPr>
            <p:ph type="body" idx="11"/>
          </p:nvPr>
        </p:nvSpPr>
        <p:spPr bwMode="auto">
          <a:xfrm>
            <a:off x="742950" y="6000750"/>
            <a:ext cx="8088313" cy="514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fr-FR" altLang="en-US" smtClean="0">
                <a:solidFill>
                  <a:srgbClr val="595959"/>
                </a:solidFill>
              </a:rPr>
              <a:t>GSC-18 Meeting, 22-23 July 2014, Sophia Antipolis, France</a:t>
            </a:r>
            <a:endParaRPr lang="en-US" altLang="en-US" smtClean="0">
              <a:solidFill>
                <a:srgbClr val="595959"/>
              </a:solidFill>
            </a:endParaRPr>
          </a:p>
        </p:txBody>
      </p:sp>
      <p:graphicFrame>
        <p:nvGraphicFramePr>
          <p:cNvPr id="5" name="Group 44"/>
          <p:cNvGraphicFramePr>
            <a:graphicFrameLocks noGrp="1"/>
          </p:cNvGraphicFramePr>
          <p:nvPr>
            <p:extLst>
              <p:ext uri="{D42A27DB-BD31-4B8C-83A1-F6EECF244321}">
                <p14:modId xmlns:p14="http://schemas.microsoft.com/office/powerpoint/2010/main" xmlns="" val="3668895481"/>
              </p:ext>
            </p:extLst>
          </p:nvPr>
        </p:nvGraphicFramePr>
        <p:xfrm>
          <a:off x="3587750" y="288925"/>
          <a:ext cx="5064125" cy="1051336"/>
        </p:xfrm>
        <a:graphic>
          <a:graphicData uri="http://schemas.openxmlformats.org/drawingml/2006/table">
            <a:tbl>
              <a:tblPr/>
              <a:tblGrid>
                <a:gridCol w="1081088"/>
                <a:gridCol w="3983037"/>
              </a:tblGrid>
              <a:tr h="274154">
                <a:tc>
                  <a:txBody>
                    <a:bodyPr/>
                    <a:lstStyle>
                      <a:lvl1pPr>
                        <a:spcBef>
                          <a:spcPct val="20000"/>
                        </a:spcBef>
                        <a:buSzPct val="90000"/>
                        <a:defRPr sz="20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defRPr>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ko-KR" sz="1100" b="0" i="0" u="none" strike="noStrike" cap="none" normalizeH="0" baseline="0" dirty="0" smtClean="0">
                          <a:ln>
                            <a:noFill/>
                          </a:ln>
                          <a:solidFill>
                            <a:srgbClr val="09244D"/>
                          </a:solidFill>
                          <a:effectLst/>
                          <a:latin typeface="Trebuchet MS" panose="020B0603020202020204" pitchFamily="34" charset="0"/>
                          <a:ea typeface="Gulim" panose="020B0600000101010101" pitchFamily="34" charset="-127"/>
                          <a:cs typeface="Arial" panose="020B0604020202020204" pitchFamily="34" charset="0"/>
                        </a:rPr>
                        <a:t>Document No:</a:t>
                      </a:r>
                    </a:p>
                  </a:txBody>
                  <a:tcPr marT="45692" marB="45692" horzOverflow="overflow">
                    <a:lnL w="19050" cap="flat" cmpd="sng" algn="ctr">
                      <a:solidFill>
                        <a:srgbClr val="09244D"/>
                      </a:solidFill>
                      <a:prstDash val="solid"/>
                      <a:round/>
                      <a:headEnd type="none" w="med" len="med"/>
                      <a:tailEnd type="none" w="med" len="med"/>
                    </a:lnL>
                    <a:lnR w="12700" cap="flat" cmpd="sng" algn="ctr">
                      <a:solidFill>
                        <a:srgbClr val="09244D"/>
                      </a:solidFill>
                      <a:prstDash val="solid"/>
                      <a:round/>
                      <a:headEnd type="none" w="med" len="med"/>
                      <a:tailEnd type="none" w="med" len="med"/>
                    </a:lnR>
                    <a:lnT w="19050" cap="flat" cmpd="sng" algn="ctr">
                      <a:solidFill>
                        <a:srgbClr val="09244D"/>
                      </a:solidFill>
                      <a:prstDash val="solid"/>
                      <a:round/>
                      <a:headEnd type="none" w="med" len="med"/>
                      <a:tailEnd type="none" w="med" len="med"/>
                    </a:lnT>
                    <a:lnB w="12700" cap="flat" cmpd="sng" algn="ctr">
                      <a:solidFill>
                        <a:srgbClr val="09244D"/>
                      </a:solidFill>
                      <a:prstDash val="solid"/>
                      <a:round/>
                      <a:headEnd type="none" w="med" len="med"/>
                      <a:tailEnd type="none" w="med" len="med"/>
                    </a:lnB>
                    <a:lnTlToBr>
                      <a:noFill/>
                    </a:lnTlToBr>
                    <a:lnBlToTr>
                      <a:noFill/>
                    </a:lnBlToTr>
                    <a:noFill/>
                  </a:tcPr>
                </a:tc>
                <a:tc>
                  <a:txBody>
                    <a:bodyPr/>
                    <a:lstStyle>
                      <a:lvl1pPr>
                        <a:spcBef>
                          <a:spcPct val="20000"/>
                        </a:spcBef>
                        <a:buSzPct val="90000"/>
                        <a:defRPr sz="20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defRPr>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200" b="1" i="0" u="none" strike="noStrike" cap="none" normalizeH="0" baseline="0" dirty="0" smtClean="0">
                          <a:ln>
                            <a:noFill/>
                          </a:ln>
                          <a:solidFill>
                            <a:srgbClr val="09244D"/>
                          </a:solidFill>
                          <a:effectLst/>
                          <a:latin typeface="Arial" panose="020B0604020202020204" pitchFamily="34" charset="0"/>
                          <a:ea typeface="MS PGothic" panose="020B0600070205080204" pitchFamily="34" charset="-128"/>
                          <a:cs typeface="Arial" panose="020B0604020202020204" pitchFamily="34" charset="0"/>
                        </a:rPr>
                        <a:t>GSC(14)18_032</a:t>
                      </a:r>
                      <a:endParaRPr kumimoji="0" lang="en-CA" altLang="ko-KR" sz="1200" b="1" i="0" u="none" strike="noStrike" cap="none" normalizeH="0" baseline="0" dirty="0" smtClean="0">
                        <a:ln>
                          <a:noFill/>
                        </a:ln>
                        <a:solidFill>
                          <a:srgbClr val="09244D"/>
                        </a:solidFill>
                        <a:effectLst/>
                        <a:latin typeface="Arial" panose="020B0604020202020204" pitchFamily="34" charset="0"/>
                        <a:ea typeface="MS PGothic" panose="020B0600070205080204" pitchFamily="34" charset="-128"/>
                        <a:cs typeface="Arial" panose="020B0604020202020204" pitchFamily="34" charset="0"/>
                      </a:endParaRPr>
                    </a:p>
                  </a:txBody>
                  <a:tcPr marT="45692" marB="45692" horzOverflow="overflow">
                    <a:lnL w="12700" cap="flat" cmpd="sng" algn="ctr">
                      <a:solidFill>
                        <a:srgbClr val="09244D"/>
                      </a:solidFill>
                      <a:prstDash val="solid"/>
                      <a:round/>
                      <a:headEnd type="none" w="med" len="med"/>
                      <a:tailEnd type="none" w="med" len="med"/>
                    </a:lnL>
                    <a:lnR w="19050" cap="flat" cmpd="sng" algn="ctr">
                      <a:solidFill>
                        <a:srgbClr val="09244D"/>
                      </a:solidFill>
                      <a:prstDash val="solid"/>
                      <a:round/>
                      <a:headEnd type="none" w="med" len="med"/>
                      <a:tailEnd type="none" w="med" len="med"/>
                    </a:lnR>
                    <a:lnT w="19050" cap="flat" cmpd="sng" algn="ctr">
                      <a:solidFill>
                        <a:srgbClr val="09244D"/>
                      </a:solidFill>
                      <a:prstDash val="solid"/>
                      <a:round/>
                      <a:headEnd type="none" w="med" len="med"/>
                      <a:tailEnd type="none" w="med" len="med"/>
                    </a:lnT>
                    <a:lnB w="12700" cap="flat" cmpd="sng" algn="ctr">
                      <a:solidFill>
                        <a:srgbClr val="09244D"/>
                      </a:solidFill>
                      <a:prstDash val="solid"/>
                      <a:round/>
                      <a:headEnd type="none" w="med" len="med"/>
                      <a:tailEnd type="none" w="med" len="med"/>
                    </a:lnB>
                    <a:lnTlToBr>
                      <a:noFill/>
                    </a:lnTlToBr>
                    <a:lnBlToTr>
                      <a:noFill/>
                    </a:lnBlToTr>
                    <a:noFill/>
                  </a:tcPr>
                </a:tc>
              </a:tr>
              <a:tr h="258924">
                <a:tc>
                  <a:txBody>
                    <a:bodyPr/>
                    <a:lstStyle>
                      <a:lvl1pPr>
                        <a:spcBef>
                          <a:spcPct val="20000"/>
                        </a:spcBef>
                        <a:buSzPct val="90000"/>
                        <a:defRPr sz="20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defRPr>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ko-KR" sz="1100" b="0" i="0" u="none" strike="noStrike" cap="none" normalizeH="0" baseline="0" smtClean="0">
                          <a:ln>
                            <a:noFill/>
                          </a:ln>
                          <a:solidFill>
                            <a:srgbClr val="09244D"/>
                          </a:solidFill>
                          <a:effectLst/>
                          <a:latin typeface="Trebuchet MS" panose="020B0603020202020204" pitchFamily="34" charset="0"/>
                          <a:ea typeface="Gulim" panose="020B0600000101010101" pitchFamily="34" charset="-127"/>
                          <a:cs typeface="Arial" panose="020B0604020202020204" pitchFamily="34" charset="0"/>
                        </a:rPr>
                        <a:t>Source:</a:t>
                      </a:r>
                    </a:p>
                  </a:txBody>
                  <a:tcPr marT="45692" marB="45692" horzOverflow="overflow">
                    <a:lnL w="19050" cap="flat" cmpd="sng" algn="ctr">
                      <a:solidFill>
                        <a:srgbClr val="09244D"/>
                      </a:solidFill>
                      <a:prstDash val="solid"/>
                      <a:round/>
                      <a:headEnd type="none" w="med" len="med"/>
                      <a:tailEnd type="none" w="med" len="med"/>
                    </a:lnL>
                    <a:lnR w="12700" cap="flat" cmpd="sng" algn="ctr">
                      <a:solidFill>
                        <a:srgbClr val="09244D"/>
                      </a:solidFill>
                      <a:prstDash val="solid"/>
                      <a:round/>
                      <a:headEnd type="none" w="med" len="med"/>
                      <a:tailEnd type="none" w="med" len="med"/>
                    </a:lnR>
                    <a:lnT w="12700" cap="flat" cmpd="sng" algn="ctr">
                      <a:solidFill>
                        <a:srgbClr val="09244D"/>
                      </a:solidFill>
                      <a:prstDash val="solid"/>
                      <a:round/>
                      <a:headEnd type="none" w="med" len="med"/>
                      <a:tailEnd type="none" w="med" len="med"/>
                    </a:lnT>
                    <a:lnB w="12700" cap="flat" cmpd="sng" algn="ctr">
                      <a:solidFill>
                        <a:srgbClr val="09244D"/>
                      </a:solidFill>
                      <a:prstDash val="solid"/>
                      <a:round/>
                      <a:headEnd type="none" w="med" len="med"/>
                      <a:tailEnd type="none" w="med" len="med"/>
                    </a:lnB>
                    <a:lnTlToBr>
                      <a:noFill/>
                    </a:lnTlToBr>
                    <a:lnBlToTr>
                      <a:noFill/>
                    </a:lnBlToTr>
                    <a:noFill/>
                  </a:tcPr>
                </a:tc>
                <a:tc>
                  <a:txBody>
                    <a:bodyPr/>
                    <a:lstStyle>
                      <a:lvl1pPr>
                        <a:spcBef>
                          <a:spcPct val="20000"/>
                        </a:spcBef>
                        <a:buSzPct val="90000"/>
                        <a:defRPr sz="20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defRPr>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ko-KR" sz="1000" b="0" i="0" u="none" strike="noStrike" cap="none" normalizeH="0" baseline="0" dirty="0" smtClean="0">
                          <a:ln>
                            <a:noFill/>
                          </a:ln>
                          <a:solidFill>
                            <a:srgbClr val="09244D"/>
                          </a:solidFill>
                          <a:effectLst/>
                          <a:latin typeface="Arial" panose="020B0604020202020204" pitchFamily="34" charset="0"/>
                          <a:ea typeface="Gulim" panose="020B0600000101010101" pitchFamily="34" charset="-127"/>
                          <a:cs typeface="Arial" panose="020B0604020202020204" pitchFamily="34" charset="0"/>
                        </a:rPr>
                        <a:t>ITU</a:t>
                      </a:r>
                    </a:p>
                  </a:txBody>
                  <a:tcPr marT="45692" marB="45692" horzOverflow="overflow">
                    <a:lnL w="12700" cap="flat" cmpd="sng" algn="ctr">
                      <a:solidFill>
                        <a:srgbClr val="09244D"/>
                      </a:solidFill>
                      <a:prstDash val="solid"/>
                      <a:round/>
                      <a:headEnd type="none" w="med" len="med"/>
                      <a:tailEnd type="none" w="med" len="med"/>
                    </a:lnL>
                    <a:lnR w="19050" cap="flat" cmpd="sng" algn="ctr">
                      <a:solidFill>
                        <a:srgbClr val="09244D"/>
                      </a:solidFill>
                      <a:prstDash val="solid"/>
                      <a:round/>
                      <a:headEnd type="none" w="med" len="med"/>
                      <a:tailEnd type="none" w="med" len="med"/>
                    </a:lnR>
                    <a:lnT w="12700" cap="flat" cmpd="sng" algn="ctr">
                      <a:solidFill>
                        <a:srgbClr val="09244D"/>
                      </a:solidFill>
                      <a:prstDash val="solid"/>
                      <a:round/>
                      <a:headEnd type="none" w="med" len="med"/>
                      <a:tailEnd type="none" w="med" len="med"/>
                    </a:lnT>
                    <a:lnB w="12700" cap="flat" cmpd="sng" algn="ctr">
                      <a:solidFill>
                        <a:srgbClr val="09244D"/>
                      </a:solidFill>
                      <a:prstDash val="solid"/>
                      <a:round/>
                      <a:headEnd type="none" w="med" len="med"/>
                      <a:tailEnd type="none" w="med" len="med"/>
                    </a:lnB>
                    <a:lnTlToBr>
                      <a:noFill/>
                    </a:lnTlToBr>
                    <a:lnBlToTr>
                      <a:noFill/>
                    </a:lnBlToTr>
                    <a:noFill/>
                  </a:tcPr>
                </a:tc>
              </a:tr>
              <a:tr h="258924">
                <a:tc>
                  <a:txBody>
                    <a:bodyPr/>
                    <a:lstStyle>
                      <a:lvl1pPr>
                        <a:spcBef>
                          <a:spcPct val="20000"/>
                        </a:spcBef>
                        <a:buSzPct val="90000"/>
                        <a:defRPr sz="20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defRPr>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ko-KR" sz="1100" b="0" i="0" u="none" strike="noStrike" cap="none" normalizeH="0" baseline="0" smtClean="0">
                          <a:ln>
                            <a:noFill/>
                          </a:ln>
                          <a:solidFill>
                            <a:srgbClr val="09244D"/>
                          </a:solidFill>
                          <a:effectLst/>
                          <a:latin typeface="Trebuchet MS" panose="020B0603020202020204" pitchFamily="34" charset="0"/>
                          <a:ea typeface="Gulim" panose="020B0600000101010101" pitchFamily="34" charset="-127"/>
                          <a:cs typeface="Arial" panose="020B0604020202020204" pitchFamily="34" charset="0"/>
                        </a:rPr>
                        <a:t>Contact:</a:t>
                      </a:r>
                    </a:p>
                  </a:txBody>
                  <a:tcPr marT="45692" marB="45692" horzOverflow="overflow">
                    <a:lnL w="19050" cap="flat" cmpd="sng" algn="ctr">
                      <a:solidFill>
                        <a:srgbClr val="09244D"/>
                      </a:solidFill>
                      <a:prstDash val="solid"/>
                      <a:round/>
                      <a:headEnd type="none" w="med" len="med"/>
                      <a:tailEnd type="none" w="med" len="med"/>
                    </a:lnL>
                    <a:lnR w="12700" cap="flat" cmpd="sng" algn="ctr">
                      <a:solidFill>
                        <a:srgbClr val="09244D"/>
                      </a:solidFill>
                      <a:prstDash val="solid"/>
                      <a:round/>
                      <a:headEnd type="none" w="med" len="med"/>
                      <a:tailEnd type="none" w="med" len="med"/>
                    </a:lnR>
                    <a:lnT w="12700" cap="flat" cmpd="sng" algn="ctr">
                      <a:solidFill>
                        <a:srgbClr val="09244D"/>
                      </a:solidFill>
                      <a:prstDash val="solid"/>
                      <a:round/>
                      <a:headEnd type="none" w="med" len="med"/>
                      <a:tailEnd type="none" w="med" len="med"/>
                    </a:lnT>
                    <a:lnB w="12700" cap="flat" cmpd="sng" algn="ctr">
                      <a:solidFill>
                        <a:srgbClr val="09244D"/>
                      </a:solidFill>
                      <a:prstDash val="solid"/>
                      <a:round/>
                      <a:headEnd type="none" w="med" len="med"/>
                      <a:tailEnd type="none" w="med" len="med"/>
                    </a:lnB>
                    <a:lnTlToBr>
                      <a:noFill/>
                    </a:lnTlToBr>
                    <a:lnBlToTr>
                      <a:noFill/>
                    </a:lnBlToTr>
                    <a:noFill/>
                  </a:tcPr>
                </a:tc>
                <a:tc>
                  <a:txBody>
                    <a:bodyPr/>
                    <a:lstStyle>
                      <a:lvl1pPr>
                        <a:spcBef>
                          <a:spcPct val="20000"/>
                        </a:spcBef>
                        <a:buSzPct val="90000"/>
                        <a:defRPr sz="20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defRPr>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ko-KR" sz="1000" b="0" i="0" u="none" strike="noStrike" cap="none" normalizeH="0" baseline="0" dirty="0" smtClean="0">
                          <a:ln>
                            <a:noFill/>
                          </a:ln>
                          <a:solidFill>
                            <a:srgbClr val="09244D"/>
                          </a:solidFill>
                          <a:effectLst/>
                          <a:latin typeface="Arial" panose="020B0604020202020204" pitchFamily="34" charset="0"/>
                          <a:ea typeface="Gulim" panose="020B0600000101010101" pitchFamily="34" charset="-127"/>
                          <a:cs typeface="Arial" panose="020B0604020202020204" pitchFamily="34" charset="0"/>
                        </a:rPr>
                        <a:t>Reinhard Scholl</a:t>
                      </a:r>
                    </a:p>
                  </a:txBody>
                  <a:tcPr marT="45692" marB="45692" horzOverflow="overflow">
                    <a:lnL w="12700" cap="flat" cmpd="sng" algn="ctr">
                      <a:solidFill>
                        <a:srgbClr val="09244D"/>
                      </a:solidFill>
                      <a:prstDash val="solid"/>
                      <a:round/>
                      <a:headEnd type="none" w="med" len="med"/>
                      <a:tailEnd type="none" w="med" len="med"/>
                    </a:lnL>
                    <a:lnR w="19050" cap="flat" cmpd="sng" algn="ctr">
                      <a:solidFill>
                        <a:srgbClr val="09244D"/>
                      </a:solidFill>
                      <a:prstDash val="solid"/>
                      <a:round/>
                      <a:headEnd type="none" w="med" len="med"/>
                      <a:tailEnd type="none" w="med" len="med"/>
                    </a:lnR>
                    <a:lnT w="12700" cap="flat" cmpd="sng" algn="ctr">
                      <a:solidFill>
                        <a:srgbClr val="09244D"/>
                      </a:solidFill>
                      <a:prstDash val="solid"/>
                      <a:round/>
                      <a:headEnd type="none" w="med" len="med"/>
                      <a:tailEnd type="none" w="med" len="med"/>
                    </a:lnT>
                    <a:lnB w="12700" cap="flat" cmpd="sng" algn="ctr">
                      <a:solidFill>
                        <a:srgbClr val="09244D"/>
                      </a:solidFill>
                      <a:prstDash val="solid"/>
                      <a:round/>
                      <a:headEnd type="none" w="med" len="med"/>
                      <a:tailEnd type="none" w="med" len="med"/>
                    </a:lnB>
                    <a:lnTlToBr>
                      <a:noFill/>
                    </a:lnTlToBr>
                    <a:lnBlToTr>
                      <a:noFill/>
                    </a:lnBlToTr>
                    <a:noFill/>
                  </a:tcPr>
                </a:tc>
              </a:tr>
              <a:tr h="258924">
                <a:tc>
                  <a:txBody>
                    <a:bodyPr/>
                    <a:lstStyle>
                      <a:lvl1pPr>
                        <a:spcBef>
                          <a:spcPct val="20000"/>
                        </a:spcBef>
                        <a:buSzPct val="90000"/>
                        <a:defRPr sz="20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defRPr>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ko-KR" sz="1100" b="0" i="0" u="none" strike="noStrike" cap="none" normalizeH="0" baseline="0" smtClean="0">
                          <a:ln>
                            <a:noFill/>
                          </a:ln>
                          <a:solidFill>
                            <a:srgbClr val="09244D"/>
                          </a:solidFill>
                          <a:effectLst/>
                          <a:latin typeface="Trebuchet MS" panose="020B0603020202020204" pitchFamily="34" charset="0"/>
                          <a:ea typeface="Gulim" panose="020B0600000101010101" pitchFamily="34" charset="-127"/>
                          <a:cs typeface="Arial" panose="020B0604020202020204" pitchFamily="34" charset="0"/>
                        </a:rPr>
                        <a:t>Agenda Item:</a:t>
                      </a:r>
                    </a:p>
                  </a:txBody>
                  <a:tcPr marT="45692" marB="45692" horzOverflow="overflow">
                    <a:lnL w="19050" cap="flat" cmpd="sng" algn="ctr">
                      <a:solidFill>
                        <a:srgbClr val="09244D"/>
                      </a:solidFill>
                      <a:prstDash val="solid"/>
                      <a:round/>
                      <a:headEnd type="none" w="med" len="med"/>
                      <a:tailEnd type="none" w="med" len="med"/>
                    </a:lnL>
                    <a:lnR w="12700" cap="flat" cmpd="sng" algn="ctr">
                      <a:solidFill>
                        <a:srgbClr val="09244D"/>
                      </a:solidFill>
                      <a:prstDash val="solid"/>
                      <a:round/>
                      <a:headEnd type="none" w="med" len="med"/>
                      <a:tailEnd type="none" w="med" len="med"/>
                    </a:lnR>
                    <a:lnT w="12700" cap="flat" cmpd="sng" algn="ctr">
                      <a:solidFill>
                        <a:srgbClr val="09244D"/>
                      </a:solidFill>
                      <a:prstDash val="solid"/>
                      <a:round/>
                      <a:headEnd type="none" w="med" len="med"/>
                      <a:tailEnd type="none" w="med" len="med"/>
                    </a:lnT>
                    <a:lnB w="19050" cap="flat" cmpd="sng" algn="ctr">
                      <a:solidFill>
                        <a:srgbClr val="09244D"/>
                      </a:solidFill>
                      <a:prstDash val="solid"/>
                      <a:round/>
                      <a:headEnd type="none" w="med" len="med"/>
                      <a:tailEnd type="none" w="med" len="med"/>
                    </a:lnB>
                    <a:lnTlToBr>
                      <a:noFill/>
                    </a:lnTlToBr>
                    <a:lnBlToTr>
                      <a:noFill/>
                    </a:lnBlToTr>
                    <a:noFill/>
                  </a:tcPr>
                </a:tc>
                <a:tc>
                  <a:txBody>
                    <a:bodyPr/>
                    <a:lstStyle>
                      <a:lvl1pPr>
                        <a:spcBef>
                          <a:spcPct val="20000"/>
                        </a:spcBef>
                        <a:buSzPct val="90000"/>
                        <a:defRPr sz="2000">
                          <a:solidFill>
                            <a:srgbClr val="404040"/>
                          </a:solidFill>
                          <a:latin typeface="Calibri" panose="020F0502020204030204" pitchFamily="34" charset="0"/>
                        </a:defRPr>
                      </a:lvl1pPr>
                      <a:lvl2pPr marL="742950" indent="-285750">
                        <a:spcBef>
                          <a:spcPct val="20000"/>
                        </a:spcBef>
                        <a:buClr>
                          <a:schemeClr val="tx2"/>
                        </a:buClr>
                        <a:buSzPct val="120000"/>
                        <a:buFont typeface="Arial" panose="020B0604020202020204" pitchFamily="34" charset="0"/>
                        <a:defRPr>
                          <a:solidFill>
                            <a:srgbClr val="404040"/>
                          </a:solidFill>
                          <a:latin typeface="Calibri" panose="020F0502020204030204" pitchFamily="34" charset="0"/>
                        </a:defRPr>
                      </a:lvl2pPr>
                      <a:lvl3pPr marL="11430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3pPr>
                      <a:lvl4pPr marL="16002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4pPr>
                      <a:lvl5pPr marL="2057400" indent="-228600">
                        <a:spcBef>
                          <a:spcPct val="20000"/>
                        </a:spcBef>
                        <a:buClr>
                          <a:schemeClr val="tx2"/>
                        </a:buClr>
                        <a:buSzPct val="120000"/>
                        <a:buFont typeface="Arial" panose="020B0604020202020204" pitchFamily="34" charset="0"/>
                        <a:defRPr sz="1400">
                          <a:solidFill>
                            <a:srgbClr val="404040"/>
                          </a:solidFill>
                          <a:latin typeface="Calibri" panose="020F0502020204030204" pitchFamily="34" charset="0"/>
                        </a:defRPr>
                      </a:lvl5pPr>
                      <a:lvl6pPr marL="25146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6pPr>
                      <a:lvl7pPr marL="29718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7pPr>
                      <a:lvl8pPr marL="34290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8pPr>
                      <a:lvl9pPr marL="3886200" indent="-228600" eaLnBrk="0" fontAlgn="base" hangingPunct="0">
                        <a:spcBef>
                          <a:spcPct val="20000"/>
                        </a:spcBef>
                        <a:spcAft>
                          <a:spcPct val="0"/>
                        </a:spcAft>
                        <a:buClr>
                          <a:schemeClr val="tx2"/>
                        </a:buClr>
                        <a:buSzPct val="120000"/>
                        <a:buFont typeface="Arial" panose="020B0604020202020204" pitchFamily="34" charset="0"/>
                        <a:defRPr sz="14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altLang="ko-KR" sz="1000" b="0" i="0" u="none" strike="noStrike" cap="none" normalizeH="0" baseline="0" dirty="0" smtClean="0">
                          <a:ln>
                            <a:noFill/>
                          </a:ln>
                          <a:solidFill>
                            <a:srgbClr val="09244D"/>
                          </a:solidFill>
                          <a:effectLst/>
                          <a:latin typeface="Arial" panose="020B0604020202020204" pitchFamily="34" charset="0"/>
                          <a:ea typeface="Gulim" panose="020B0600000101010101" pitchFamily="34" charset="-127"/>
                          <a:cs typeface="Arial" panose="020B0604020202020204" pitchFamily="34" charset="0"/>
                        </a:rPr>
                        <a:t>7.3</a:t>
                      </a:r>
                    </a:p>
                  </a:txBody>
                  <a:tcPr marT="45692" marB="45692" horzOverflow="overflow">
                    <a:lnL w="12700" cap="flat" cmpd="sng" algn="ctr">
                      <a:solidFill>
                        <a:srgbClr val="09244D"/>
                      </a:solidFill>
                      <a:prstDash val="solid"/>
                      <a:round/>
                      <a:headEnd type="none" w="med" len="med"/>
                      <a:tailEnd type="none" w="med" len="med"/>
                    </a:lnL>
                    <a:lnR w="19050" cap="flat" cmpd="sng" algn="ctr">
                      <a:solidFill>
                        <a:srgbClr val="09244D"/>
                      </a:solidFill>
                      <a:prstDash val="solid"/>
                      <a:round/>
                      <a:headEnd type="none" w="med" len="med"/>
                      <a:tailEnd type="none" w="med" len="med"/>
                    </a:lnR>
                    <a:lnT w="12700" cap="flat" cmpd="sng" algn="ctr">
                      <a:solidFill>
                        <a:srgbClr val="09244D"/>
                      </a:solidFill>
                      <a:prstDash val="solid"/>
                      <a:round/>
                      <a:headEnd type="none" w="med" len="med"/>
                      <a:tailEnd type="none" w="med" len="med"/>
                    </a:lnT>
                    <a:lnB w="19050" cap="flat" cmpd="sng" algn="ctr">
                      <a:solidFill>
                        <a:srgbClr val="09244D"/>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 2"/>
          <p:cNvSpPr txBox="1">
            <a:spLocks noChangeArrowheads="1"/>
          </p:cNvSpPr>
          <p:nvPr/>
        </p:nvSpPr>
        <p:spPr bwMode="auto">
          <a:xfrm>
            <a:off x="7010400" y="6381750"/>
            <a:ext cx="2133600" cy="476250"/>
          </a:xfrm>
          <a:prstGeom prst="rect">
            <a:avLst/>
          </a:prstGeom>
          <a:noFill/>
          <a:ln>
            <a:noFill/>
          </a:ln>
          <a:effectLst>
            <a:outerShdw dist="22997" dir="5400000" algn="tl" rotWithShape="0">
              <a:srgbClr val="000000">
                <a:alpha val="3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1" tIns="45710" rIns="91421" bIns="4571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hangingPunct="1"/>
            <a:fld id="{CBC05986-5FC8-45F9-AE5F-7D2D6861C35F}" type="slidenum">
              <a:rPr lang="en-US" altLang="en-US" sz="2400">
                <a:solidFill>
                  <a:srgbClr val="000000"/>
                </a:solidFill>
              </a:rPr>
              <a:pPr algn="r" hangingPunct="1"/>
              <a:t>10</a:t>
            </a:fld>
            <a:endParaRPr lang="en-US" altLang="en-US" sz="2400" i="1">
              <a:solidFill>
                <a:srgbClr val="000066"/>
              </a:solidFill>
              <a:latin typeface="Arial Narrow" panose="020B0606020202030204" pitchFamily="34" charset="0"/>
              <a:ea typeface="MS PGothic" panose="020B0600070205080204" pitchFamily="34" charset="-128"/>
            </a:endParaRPr>
          </a:p>
        </p:txBody>
      </p:sp>
      <p:sp>
        <p:nvSpPr>
          <p:cNvPr id="19459" name="正方形/長方形 6"/>
          <p:cNvSpPr>
            <a:spLocks noChangeArrowheads="1"/>
          </p:cNvSpPr>
          <p:nvPr/>
        </p:nvSpPr>
        <p:spPr bwMode="auto">
          <a:xfrm>
            <a:off x="96838" y="2720975"/>
            <a:ext cx="996950" cy="1470025"/>
          </a:xfrm>
          <a:prstGeom prst="rect">
            <a:avLst/>
          </a:prstGeom>
          <a:solidFill>
            <a:srgbClr val="EEF9F4"/>
          </a:solidFill>
          <a:ln w="28575">
            <a:solidFill>
              <a:srgbClr val="32946A"/>
            </a:solidFill>
            <a:miter lim="800000"/>
            <a:headEnd/>
            <a:tailEnd/>
          </a:ln>
          <a:effectLst>
            <a:outerShdw dist="22997" dir="5400000" algn="tl" rotWithShape="0">
              <a:srgbClr val="000000">
                <a:alpha val="34998"/>
              </a:srgbClr>
            </a:outerShdw>
          </a:effectLst>
        </p:spPr>
        <p:txBody>
          <a:bodyPr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endParaRPr lang="en-US" altLang="en-US">
              <a:solidFill>
                <a:srgbClr val="FFFFFF"/>
              </a:solidFill>
              <a:latin typeface="Calibri" panose="020F0502020204030204" pitchFamily="34" charset="0"/>
              <a:ea typeface="MS PGothic" panose="020B0600070205080204" pitchFamily="34" charset="-128"/>
            </a:endParaRPr>
          </a:p>
        </p:txBody>
      </p:sp>
      <p:sp>
        <p:nvSpPr>
          <p:cNvPr id="19460" name="角丸四角形 8"/>
          <p:cNvSpPr>
            <a:spLocks/>
          </p:cNvSpPr>
          <p:nvPr/>
        </p:nvSpPr>
        <p:spPr bwMode="auto">
          <a:xfrm>
            <a:off x="2171700" y="4229100"/>
            <a:ext cx="4219575" cy="1619250"/>
          </a:xfrm>
          <a:custGeom>
            <a:avLst/>
            <a:gdLst>
              <a:gd name="T0" fmla="*/ 2109788 w 4220308"/>
              <a:gd name="T1" fmla="*/ 0 h 1619246"/>
              <a:gd name="T2" fmla="*/ 4219575 w 4220308"/>
              <a:gd name="T3" fmla="*/ 809625 h 1619246"/>
              <a:gd name="T4" fmla="*/ 2109788 w 4220308"/>
              <a:gd name="T5" fmla="*/ 1619250 h 1619246"/>
              <a:gd name="T6" fmla="*/ 0 w 4220308"/>
              <a:gd name="T7" fmla="*/ 809625 h 1619246"/>
              <a:gd name="T8" fmla="*/ 17694720 60000 65536"/>
              <a:gd name="T9" fmla="*/ 0 60000 65536"/>
              <a:gd name="T10" fmla="*/ 5898240 60000 65536"/>
              <a:gd name="T11" fmla="*/ 11796480 60000 65536"/>
              <a:gd name="T12" fmla="*/ 17917 w 4220308"/>
              <a:gd name="T13" fmla="*/ 17917 h 1619246"/>
              <a:gd name="T14" fmla="*/ 4202391 w 4220308"/>
              <a:gd name="T15" fmla="*/ 1601329 h 1619246"/>
            </a:gdLst>
            <a:ahLst/>
            <a:cxnLst>
              <a:cxn ang="T8">
                <a:pos x="T0" y="T1"/>
              </a:cxn>
              <a:cxn ang="T9">
                <a:pos x="T2" y="T3"/>
              </a:cxn>
              <a:cxn ang="T10">
                <a:pos x="T4" y="T5"/>
              </a:cxn>
              <a:cxn ang="T11">
                <a:pos x="T6" y="T7"/>
              </a:cxn>
            </a:cxnLst>
            <a:rect l="T12" t="T13" r="T14" b="T15"/>
            <a:pathLst>
              <a:path w="4220308" h="1619246">
                <a:moveTo>
                  <a:pt x="61172" y="0"/>
                </a:moveTo>
                <a:lnTo>
                  <a:pt x="61171" y="0"/>
                </a:lnTo>
                <a:cubicBezTo>
                  <a:pt x="27387" y="0"/>
                  <a:pt x="0" y="27387"/>
                  <a:pt x="0" y="61171"/>
                </a:cubicBezTo>
                <a:lnTo>
                  <a:pt x="0" y="1558074"/>
                </a:lnTo>
                <a:cubicBezTo>
                  <a:pt x="0" y="1591858"/>
                  <a:pt x="27387" y="1619246"/>
                  <a:pt x="61172" y="1619246"/>
                </a:cubicBezTo>
                <a:lnTo>
                  <a:pt x="4159136" y="1619246"/>
                </a:lnTo>
                <a:cubicBezTo>
                  <a:pt x="4192920" y="1619246"/>
                  <a:pt x="4220308" y="1591858"/>
                  <a:pt x="4220308" y="1558074"/>
                </a:cubicBezTo>
                <a:lnTo>
                  <a:pt x="4220308" y="61172"/>
                </a:lnTo>
                <a:cubicBezTo>
                  <a:pt x="4220308" y="27387"/>
                  <a:pt x="4192920" y="0"/>
                  <a:pt x="4159136" y="0"/>
                </a:cubicBezTo>
                <a:lnTo>
                  <a:pt x="61172" y="0"/>
                </a:lnTo>
                <a:close/>
              </a:path>
            </a:pathLst>
          </a:custGeom>
          <a:solidFill>
            <a:srgbClr val="FFFFCC"/>
          </a:solidFill>
          <a:ln w="28575">
            <a:solidFill>
              <a:srgbClr val="7878DE"/>
            </a:solidFill>
            <a:prstDash val="solid"/>
            <a:round/>
            <a:headEnd/>
            <a:tailEnd/>
          </a:ln>
          <a:effectLst>
            <a:outerShdw dist="38096" dir="2700000" algn="tl" rotWithShape="0">
              <a:srgbClr val="000000">
                <a:alpha val="39998"/>
              </a:srgbClr>
            </a:outerShdw>
          </a:effectLst>
        </p:spPr>
        <p:txBody>
          <a:bodyPr anchor="ctr" anchorCtr="1"/>
          <a:lstStyle/>
          <a:p>
            <a:endParaRPr lang="en-US"/>
          </a:p>
        </p:txBody>
      </p:sp>
      <p:sp>
        <p:nvSpPr>
          <p:cNvPr id="19461" name="角丸四角形 9"/>
          <p:cNvSpPr>
            <a:spLocks/>
          </p:cNvSpPr>
          <p:nvPr/>
        </p:nvSpPr>
        <p:spPr bwMode="auto">
          <a:xfrm>
            <a:off x="2171700" y="1809750"/>
            <a:ext cx="4219575" cy="1619250"/>
          </a:xfrm>
          <a:custGeom>
            <a:avLst/>
            <a:gdLst>
              <a:gd name="T0" fmla="*/ 2109788 w 4220308"/>
              <a:gd name="T1" fmla="*/ 0 h 1619246"/>
              <a:gd name="T2" fmla="*/ 4219575 w 4220308"/>
              <a:gd name="T3" fmla="*/ 809625 h 1619246"/>
              <a:gd name="T4" fmla="*/ 2109788 w 4220308"/>
              <a:gd name="T5" fmla="*/ 1619250 h 1619246"/>
              <a:gd name="T6" fmla="*/ 0 w 4220308"/>
              <a:gd name="T7" fmla="*/ 809625 h 1619246"/>
              <a:gd name="T8" fmla="*/ 17694720 60000 65536"/>
              <a:gd name="T9" fmla="*/ 0 60000 65536"/>
              <a:gd name="T10" fmla="*/ 5898240 60000 65536"/>
              <a:gd name="T11" fmla="*/ 11796480 60000 65536"/>
              <a:gd name="T12" fmla="*/ 17917 w 4220308"/>
              <a:gd name="T13" fmla="*/ 17917 h 1619246"/>
              <a:gd name="T14" fmla="*/ 4202391 w 4220308"/>
              <a:gd name="T15" fmla="*/ 1601329 h 1619246"/>
            </a:gdLst>
            <a:ahLst/>
            <a:cxnLst>
              <a:cxn ang="T8">
                <a:pos x="T0" y="T1"/>
              </a:cxn>
              <a:cxn ang="T9">
                <a:pos x="T2" y="T3"/>
              </a:cxn>
              <a:cxn ang="T10">
                <a:pos x="T4" y="T5"/>
              </a:cxn>
              <a:cxn ang="T11">
                <a:pos x="T6" y="T7"/>
              </a:cxn>
            </a:cxnLst>
            <a:rect l="T12" t="T13" r="T14" b="T15"/>
            <a:pathLst>
              <a:path w="4220308" h="1619246">
                <a:moveTo>
                  <a:pt x="61172" y="0"/>
                </a:moveTo>
                <a:lnTo>
                  <a:pt x="61171" y="0"/>
                </a:lnTo>
                <a:cubicBezTo>
                  <a:pt x="27387" y="0"/>
                  <a:pt x="0" y="27387"/>
                  <a:pt x="0" y="61171"/>
                </a:cubicBezTo>
                <a:lnTo>
                  <a:pt x="0" y="1558074"/>
                </a:lnTo>
                <a:cubicBezTo>
                  <a:pt x="0" y="1591858"/>
                  <a:pt x="27387" y="1619246"/>
                  <a:pt x="61172" y="1619246"/>
                </a:cubicBezTo>
                <a:lnTo>
                  <a:pt x="4159136" y="1619246"/>
                </a:lnTo>
                <a:cubicBezTo>
                  <a:pt x="4192920" y="1619246"/>
                  <a:pt x="4220308" y="1591858"/>
                  <a:pt x="4220308" y="1558074"/>
                </a:cubicBezTo>
                <a:lnTo>
                  <a:pt x="4220308" y="61172"/>
                </a:lnTo>
                <a:cubicBezTo>
                  <a:pt x="4220308" y="27387"/>
                  <a:pt x="4192920" y="0"/>
                  <a:pt x="4159136" y="0"/>
                </a:cubicBezTo>
                <a:lnTo>
                  <a:pt x="61172" y="0"/>
                </a:lnTo>
                <a:close/>
              </a:path>
            </a:pathLst>
          </a:custGeom>
          <a:solidFill>
            <a:srgbClr val="FFFFCC"/>
          </a:solidFill>
          <a:ln w="28575">
            <a:solidFill>
              <a:srgbClr val="595959"/>
            </a:solidFill>
            <a:prstDash val="solid"/>
            <a:round/>
            <a:headEnd/>
            <a:tailEnd/>
          </a:ln>
          <a:effectLst>
            <a:outerShdw dist="38096" dir="2700000" algn="tl" rotWithShape="0">
              <a:srgbClr val="000000">
                <a:alpha val="39998"/>
              </a:srgbClr>
            </a:outerShdw>
          </a:effectLst>
        </p:spPr>
        <p:txBody>
          <a:bodyPr anchor="ctr" anchorCtr="1"/>
          <a:lstStyle/>
          <a:p>
            <a:endParaRPr lang="en-US"/>
          </a:p>
        </p:txBody>
      </p:sp>
      <p:sp>
        <p:nvSpPr>
          <p:cNvPr id="19462" name="正方形/長方形 10"/>
          <p:cNvSpPr>
            <a:spLocks noChangeArrowheads="1"/>
          </p:cNvSpPr>
          <p:nvPr/>
        </p:nvSpPr>
        <p:spPr bwMode="auto">
          <a:xfrm>
            <a:off x="3730625" y="2130425"/>
            <a:ext cx="1131888" cy="863600"/>
          </a:xfrm>
          <a:prstGeom prst="rect">
            <a:avLst/>
          </a:prstGeom>
          <a:solidFill>
            <a:srgbClr val="F2F2F2"/>
          </a:solidFill>
          <a:ln w="25402">
            <a:solidFill>
              <a:srgbClr val="000000"/>
            </a:solidFill>
            <a:miter lim="800000"/>
            <a:headEnd/>
            <a:tailEnd/>
          </a:ln>
          <a:effectLst>
            <a:outerShdw dist="22997" dir="5400000" algn="tl" rotWithShape="0">
              <a:srgbClr val="000000">
                <a:alpha val="34998"/>
              </a:srgbClr>
            </a:outerShdw>
          </a:effectLst>
        </p:spPr>
        <p:txBody>
          <a:bodyPr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endParaRPr lang="en-US" altLang="en-US">
              <a:solidFill>
                <a:srgbClr val="FFFFFF"/>
              </a:solidFill>
              <a:latin typeface="Calibri" panose="020F0502020204030204" pitchFamily="34" charset="0"/>
              <a:ea typeface="MS PGothic" panose="020B0600070205080204" pitchFamily="34" charset="-128"/>
            </a:endParaRPr>
          </a:p>
        </p:txBody>
      </p:sp>
      <p:pic>
        <p:nvPicPr>
          <p:cNvPr id="19463" name="Pictur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976011">
            <a:off x="979488" y="3452813"/>
            <a:ext cx="355600" cy="536575"/>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9464" name="図形 22"/>
          <p:cNvCxnSpPr>
            <a:cxnSpLocks noChangeShapeType="1"/>
          </p:cNvCxnSpPr>
          <p:nvPr/>
        </p:nvCxnSpPr>
        <p:spPr bwMode="auto">
          <a:xfrm>
            <a:off x="3021013" y="4510088"/>
            <a:ext cx="307975" cy="549275"/>
          </a:xfrm>
          <a:prstGeom prst="bentConnector3">
            <a:avLst>
              <a:gd name="adj1" fmla="val 50000"/>
            </a:avLst>
          </a:prstGeom>
          <a:noFill/>
          <a:ln w="28575">
            <a:solidFill>
              <a:srgbClr val="000000"/>
            </a:solidFill>
            <a:miter lim="800000"/>
            <a:headEnd/>
            <a:tailEnd type="arrow" w="med" len="med"/>
          </a:ln>
          <a:effectLst>
            <a:outerShdw dist="22997" dir="5400000" algn="tl" rotWithShape="0">
              <a:srgbClr val="000000">
                <a:alpha val="34998"/>
              </a:srgbClr>
            </a:outerShdw>
          </a:effectLst>
          <a:extLst>
            <a:ext uri="{909E8E84-426E-40DD-AFC4-6F175D3DCCD1}">
              <a14:hiddenFill xmlns:a14="http://schemas.microsoft.com/office/drawing/2010/main" xmlns="">
                <a:noFill/>
              </a14:hiddenFill>
            </a:ext>
          </a:extLst>
        </p:spPr>
      </p:cxnSp>
      <p:sp>
        <p:nvSpPr>
          <p:cNvPr id="11" name="フリーフォーム 17"/>
          <p:cNvSpPr/>
          <p:nvPr/>
        </p:nvSpPr>
        <p:spPr>
          <a:xfrm>
            <a:off x="2239110" y="2707657"/>
            <a:ext cx="906311" cy="2304260"/>
          </a:xfrm>
          <a:custGeom>
            <a:avLst/>
            <a:gdLst>
              <a:gd name="f0" fmla="val 10800000"/>
              <a:gd name="f1" fmla="val 5400000"/>
              <a:gd name="f2" fmla="val 180"/>
              <a:gd name="f3" fmla="val w"/>
              <a:gd name="f4" fmla="val h"/>
              <a:gd name="f5" fmla="val 0"/>
              <a:gd name="f6" fmla="val 1829023"/>
              <a:gd name="f7" fmla="val 465012"/>
              <a:gd name="f8" fmla="val 14684"/>
              <a:gd name="f9" fmla="val 230699"/>
              <a:gd name="f10" fmla="val 204505"/>
              <a:gd name="f11" fmla="val 65123"/>
              <a:gd name="f12" fmla="val 175510"/>
              <a:gd name="f13" fmla="val 104936"/>
              <a:gd name="f14" fmla="val 161454"/>
              <a:gd name="f15" fmla="val 144749"/>
              <a:gd name="f16" fmla="val 147398"/>
              <a:gd name="f17" fmla="val 221416"/>
              <a:gd name="f18" fmla="val 155493"/>
              <a:gd name="f19" fmla="val 253563"/>
              <a:gd name="f20" fmla="val 146365"/>
              <a:gd name="f21" fmla="val 285710"/>
              <a:gd name="f22" fmla="val 137237"/>
              <a:gd name="f23" fmla="val 270658"/>
              <a:gd name="f24" fmla="val 121271"/>
              <a:gd name="f25" fmla="val 297818"/>
              <a:gd name="f26" fmla="val 106685"/>
              <a:gd name="f27" fmla="val 324979"/>
              <a:gd name="f28" fmla="val 92099"/>
              <a:gd name="f29" fmla="val 356001"/>
              <a:gd name="f30" fmla="val 67325"/>
              <a:gd name="f31" fmla="val 416526"/>
              <a:gd name="f32" fmla="val 58849"/>
              <a:gd name="f33" fmla="val 477051"/>
              <a:gd name="f34" fmla="val 50373"/>
              <a:gd name="f35" fmla="val 590051"/>
              <a:gd name="f36" fmla="val 64381"/>
              <a:gd name="f37" fmla="val 660970"/>
              <a:gd name="f38" fmla="val 55830"/>
              <a:gd name="f39" fmla="val 731889"/>
              <a:gd name="f40" fmla="val 47279"/>
              <a:gd name="f41" fmla="val 777156"/>
              <a:gd name="f42" fmla="val 15090"/>
              <a:gd name="f43" fmla="val 842039"/>
              <a:gd name="f44" fmla="val 7545"/>
              <a:gd name="f45" fmla="val 906922"/>
              <a:gd name="f46" fmla="val 992426"/>
              <a:gd name="f47" fmla="val 6539"/>
              <a:gd name="f48" fmla="val 1050268"/>
              <a:gd name="f49" fmla="val 10563"/>
              <a:gd name="f50" fmla="val 1108110"/>
              <a:gd name="f51" fmla="val 14587"/>
              <a:gd name="f52" fmla="val 1143134"/>
              <a:gd name="f53" fmla="val 19802"/>
              <a:gd name="f54" fmla="val 1189089"/>
              <a:gd name="f55" fmla="val 31689"/>
              <a:gd name="f56" fmla="val 1235044"/>
              <a:gd name="f57" fmla="val 43576"/>
              <a:gd name="f58" fmla="val 1269667"/>
              <a:gd name="f59" fmla="val 68303"/>
              <a:gd name="f60" fmla="val 1325999"/>
              <a:gd name="f61" fmla="val 81883"/>
              <a:gd name="f62" fmla="val 1382331"/>
              <a:gd name="f63" fmla="val 95463"/>
              <a:gd name="f64" fmla="val 1478984"/>
              <a:gd name="f65" fmla="val 98399"/>
              <a:gd name="f66" fmla="val 1527084"/>
              <a:gd name="f67" fmla="val 113170"/>
              <a:gd name="f68" fmla="val 1575184"/>
              <a:gd name="f69" fmla="val 127941"/>
              <a:gd name="f70" fmla="val 1575004"/>
              <a:gd name="f71" fmla="val 156508"/>
              <a:gd name="f72" fmla="val 1614601"/>
              <a:gd name="f73" fmla="val 170508"/>
              <a:gd name="f74" fmla="val 1654198"/>
              <a:gd name="f75" fmla="val 184508"/>
              <a:gd name="f76" fmla="val 1729459"/>
              <a:gd name="f77" fmla="val 187114"/>
              <a:gd name="f78" fmla="val 1764667"/>
              <a:gd name="f79" fmla="val 197173"/>
              <a:gd name="f80" fmla="val 1799875"/>
              <a:gd name="f81" fmla="val 207232"/>
              <a:gd name="f82" fmla="val 1822673"/>
              <a:gd name="f83" fmla="val 218164"/>
              <a:gd name="f84" fmla="val 1825848"/>
              <a:gd name="f85" fmla="val 230864"/>
              <a:gd name="f86" fmla="val 243564"/>
              <a:gd name="f87" fmla="val 1806352"/>
              <a:gd name="f88" fmla="val 262335"/>
              <a:gd name="f89" fmla="val 1783718"/>
              <a:gd name="f90" fmla="val 273373"/>
              <a:gd name="f91" fmla="val 1761084"/>
              <a:gd name="f92" fmla="val 284411"/>
              <a:gd name="f93" fmla="val 1711080"/>
              <a:gd name="f94" fmla="val 285981"/>
              <a:gd name="f95" fmla="val 1690046"/>
              <a:gd name="f96" fmla="val 297093"/>
              <a:gd name="f97" fmla="val 1669012"/>
              <a:gd name="f98" fmla="val 308205"/>
              <a:gd name="f99" fmla="val 1676121"/>
              <a:gd name="f100" fmla="val 328955"/>
              <a:gd name="f101" fmla="val 1657511"/>
              <a:gd name="f102" fmla="val 340048"/>
              <a:gd name="f103" fmla="val 1638901"/>
              <a:gd name="f104" fmla="val 351141"/>
              <a:gd name="f105" fmla="val 1615716"/>
              <a:gd name="f106" fmla="val 355189"/>
              <a:gd name="f107" fmla="val 1578386"/>
              <a:gd name="f108" fmla="val 363649"/>
              <a:gd name="f109" fmla="val 1541056"/>
              <a:gd name="f110" fmla="val 372109"/>
              <a:gd name="f111" fmla="val 1465984"/>
              <a:gd name="f112" fmla="val 378471"/>
              <a:gd name="f113" fmla="val 1433531"/>
              <a:gd name="f114" fmla="val 390809"/>
              <a:gd name="f115" fmla="val 1401078"/>
              <a:gd name="f116" fmla="val 403147"/>
              <a:gd name="f117" fmla="val 1415197"/>
              <a:gd name="f118" fmla="val 426877"/>
              <a:gd name="f119" fmla="val 1383667"/>
              <a:gd name="f120" fmla="val 437679"/>
              <a:gd name="f121" fmla="val 1352137"/>
              <a:gd name="f122" fmla="val 448481"/>
              <a:gd name="f123" fmla="val 1306456"/>
              <a:gd name="f124" fmla="val 454379"/>
              <a:gd name="f125" fmla="val 1244351"/>
              <a:gd name="f126" fmla="val 455621"/>
              <a:gd name="f127" fmla="val 1182246"/>
              <a:gd name="f128" fmla="val 456863"/>
              <a:gd name="f129" fmla="val 1088226"/>
              <a:gd name="f130" fmla="val 443755"/>
              <a:gd name="f131" fmla="val 1011036"/>
              <a:gd name="f132" fmla="val 445130"/>
              <a:gd name="f133" fmla="val 933846"/>
              <a:gd name="f134" fmla="val 446505"/>
              <a:gd name="f135" fmla="val 841342"/>
              <a:gd name="f136" fmla="val 462734"/>
              <a:gd name="f137" fmla="val 781210"/>
              <a:gd name="f138" fmla="val 463873"/>
              <a:gd name="f139" fmla="val 721078"/>
              <a:gd name="f140" fmla="val 699851"/>
              <a:gd name="f141" fmla="val 461491"/>
              <a:gd name="f142" fmla="val 650242"/>
              <a:gd name="f143" fmla="val 451966"/>
              <a:gd name="f144" fmla="val 600633"/>
              <a:gd name="f145" fmla="val 442441"/>
              <a:gd name="f146" fmla="val 529194"/>
              <a:gd name="f147" fmla="val 415851"/>
              <a:gd name="f148" fmla="val 483554"/>
              <a:gd name="f149" fmla="val 406723"/>
              <a:gd name="f150" fmla="val 437914"/>
              <a:gd name="f151" fmla="val 397595"/>
              <a:gd name="f152" fmla="val 418468"/>
              <a:gd name="f153" fmla="val 405136"/>
              <a:gd name="f154" fmla="val 376399"/>
              <a:gd name="f155" fmla="val 397198"/>
              <a:gd name="f156" fmla="val 334330"/>
              <a:gd name="f157" fmla="val 389261"/>
              <a:gd name="f158" fmla="val 261702"/>
              <a:gd name="f159" fmla="val 372195"/>
              <a:gd name="f160" fmla="val 231142"/>
              <a:gd name="f161" fmla="val 359098"/>
              <a:gd name="f162" fmla="val 200582"/>
              <a:gd name="f163" fmla="val 346001"/>
              <a:gd name="f164" fmla="val 218441"/>
              <a:gd name="f165" fmla="val 330920"/>
              <a:gd name="f166" fmla="val 193041"/>
              <a:gd name="f167" fmla="val 318617"/>
              <a:gd name="f168" fmla="val 167641"/>
              <a:gd name="f169" fmla="val 306314"/>
              <a:gd name="f170" fmla="val 108468"/>
              <a:gd name="f171" fmla="val 299932"/>
              <a:gd name="f172" fmla="val 78742"/>
              <a:gd name="f173" fmla="val 285279"/>
              <a:gd name="f174" fmla="val 49016"/>
              <a:gd name="f175" fmla="val 270626"/>
              <a:gd name="f176" fmla="val 12700"/>
              <a:gd name="f177" fmla="val 249749"/>
              <a:gd name="f178" fmla="+- 0 0 -90"/>
              <a:gd name="f179" fmla="*/ f3 1 1829023"/>
              <a:gd name="f180" fmla="*/ f4 1 465012"/>
              <a:gd name="f181" fmla="+- f7 0 f5"/>
              <a:gd name="f182" fmla="+- f6 0 f5"/>
              <a:gd name="f183" fmla="*/ f178 f0 1"/>
              <a:gd name="f184" fmla="*/ f182 1 1829023"/>
              <a:gd name="f185" fmla="*/ f181 1 465012"/>
              <a:gd name="f186" fmla="*/ 230699 f181 1"/>
              <a:gd name="f187" fmla="*/ 161454 f181 1"/>
              <a:gd name="f188" fmla="*/ 146365 f181 1"/>
              <a:gd name="f189" fmla="*/ 58849 f181 1"/>
              <a:gd name="f190" fmla="*/ 55830 f181 1"/>
              <a:gd name="f191" fmla="*/ 7545 f181 1"/>
              <a:gd name="f192" fmla="*/ 10563 f181 1"/>
              <a:gd name="f193" fmla="*/ 31689 f181 1"/>
              <a:gd name="f194" fmla="*/ 113170 f181 1"/>
              <a:gd name="f195" fmla="*/ 170508 f181 1"/>
              <a:gd name="f196" fmla="*/ 230864 f181 1"/>
              <a:gd name="f197" fmla="*/ 363649 f181 1"/>
              <a:gd name="f198" fmla="*/ 390809 f181 1"/>
              <a:gd name="f199" fmla="*/ 437679 f181 1"/>
              <a:gd name="f200" fmla="*/ 455621 f181 1"/>
              <a:gd name="f201" fmla="*/ 445130 f181 1"/>
              <a:gd name="f202" fmla="*/ 463873 f181 1"/>
              <a:gd name="f203" fmla="*/ 451966 f181 1"/>
              <a:gd name="f204" fmla="*/ 406723 f181 1"/>
              <a:gd name="f205" fmla="*/ 397198 f181 1"/>
              <a:gd name="f206" fmla="*/ 359098 f181 1"/>
              <a:gd name="f207" fmla="*/ 318617 f181 1"/>
              <a:gd name="f208" fmla="*/ 285279 f181 1"/>
              <a:gd name="f209" fmla="*/ 340048 f181 1"/>
              <a:gd name="f210" fmla="*/ 197173 f181 1"/>
              <a:gd name="f211" fmla="*/ 14684 f182 1"/>
              <a:gd name="f212" fmla="*/ 104936 f182 1"/>
              <a:gd name="f213" fmla="*/ 253563 f182 1"/>
              <a:gd name="f214" fmla="*/ 416526 f182 1"/>
              <a:gd name="f215" fmla="*/ 660970 f182 1"/>
              <a:gd name="f216" fmla="*/ 842039 f182 1"/>
              <a:gd name="f217" fmla="*/ 1050268 f182 1"/>
              <a:gd name="f218" fmla="*/ 1189089 f182 1"/>
              <a:gd name="f219" fmla="*/ 1527084 f182 1"/>
              <a:gd name="f220" fmla="*/ 1614601 f182 1"/>
              <a:gd name="f221" fmla="*/ 1764667 f182 1"/>
              <a:gd name="f222" fmla="*/ 1825848 f182 1"/>
              <a:gd name="f223" fmla="*/ 1783718 f182 1"/>
              <a:gd name="f224" fmla="*/ 273373 f181 1"/>
              <a:gd name="f225" fmla="*/ 1690046 f182 1"/>
              <a:gd name="f226" fmla="*/ 1657511 f182 1"/>
              <a:gd name="f227" fmla="*/ 1578386 f182 1"/>
              <a:gd name="f228" fmla="*/ 1433531 f182 1"/>
              <a:gd name="f229" fmla="*/ 1383667 f182 1"/>
              <a:gd name="f230" fmla="*/ 1244351 f182 1"/>
              <a:gd name="f231" fmla="*/ 1011036 f182 1"/>
              <a:gd name="f232" fmla="*/ 781210 f182 1"/>
              <a:gd name="f233" fmla="*/ 650242 f182 1"/>
              <a:gd name="f234" fmla="*/ 483554 f182 1"/>
              <a:gd name="f235" fmla="*/ 376399 f182 1"/>
              <a:gd name="f236" fmla="*/ 231142 f182 1"/>
              <a:gd name="f237" fmla="*/ 193041 f182 1"/>
              <a:gd name="f238" fmla="*/ 78742 f182 1"/>
              <a:gd name="f239" fmla="*/ 297093 f181 1"/>
              <a:gd name="f240" fmla="*/ 1325999 f182 1"/>
              <a:gd name="f241" fmla="*/ 81883 f181 1"/>
              <a:gd name="f242" fmla="*/ 297818 f182 1"/>
              <a:gd name="f243" fmla="*/ 106685 f181 1"/>
              <a:gd name="f244" fmla="*/ f183 1 f2"/>
              <a:gd name="f245" fmla="*/ f186 1 465012"/>
              <a:gd name="f246" fmla="*/ f187 1 465012"/>
              <a:gd name="f247" fmla="*/ f188 1 465012"/>
              <a:gd name="f248" fmla="*/ f189 1 465012"/>
              <a:gd name="f249" fmla="*/ f190 1 465012"/>
              <a:gd name="f250" fmla="*/ f191 1 465012"/>
              <a:gd name="f251" fmla="*/ f192 1 465012"/>
              <a:gd name="f252" fmla="*/ f193 1 465012"/>
              <a:gd name="f253" fmla="*/ f194 1 465012"/>
              <a:gd name="f254" fmla="*/ f195 1 465012"/>
              <a:gd name="f255" fmla="*/ f196 1 465012"/>
              <a:gd name="f256" fmla="*/ f197 1 465012"/>
              <a:gd name="f257" fmla="*/ f198 1 465012"/>
              <a:gd name="f258" fmla="*/ f199 1 465012"/>
              <a:gd name="f259" fmla="*/ f200 1 465012"/>
              <a:gd name="f260" fmla="*/ f201 1 465012"/>
              <a:gd name="f261" fmla="*/ f202 1 465012"/>
              <a:gd name="f262" fmla="*/ f203 1 465012"/>
              <a:gd name="f263" fmla="*/ f204 1 465012"/>
              <a:gd name="f264" fmla="*/ f205 1 465012"/>
              <a:gd name="f265" fmla="*/ f206 1 465012"/>
              <a:gd name="f266" fmla="*/ f207 1 465012"/>
              <a:gd name="f267" fmla="*/ f208 1 465012"/>
              <a:gd name="f268" fmla="*/ f209 1 465012"/>
              <a:gd name="f269" fmla="*/ f210 1 465012"/>
              <a:gd name="f270" fmla="*/ f211 1 1829023"/>
              <a:gd name="f271" fmla="*/ f212 1 1829023"/>
              <a:gd name="f272" fmla="*/ f213 1 1829023"/>
              <a:gd name="f273" fmla="*/ f214 1 1829023"/>
              <a:gd name="f274" fmla="*/ f215 1 1829023"/>
              <a:gd name="f275" fmla="*/ f216 1 1829023"/>
              <a:gd name="f276" fmla="*/ f217 1 1829023"/>
              <a:gd name="f277" fmla="*/ f218 1 1829023"/>
              <a:gd name="f278" fmla="*/ f219 1 1829023"/>
              <a:gd name="f279" fmla="*/ f220 1 1829023"/>
              <a:gd name="f280" fmla="*/ f221 1 1829023"/>
              <a:gd name="f281" fmla="*/ f222 1 1829023"/>
              <a:gd name="f282" fmla="*/ f223 1 1829023"/>
              <a:gd name="f283" fmla="*/ f224 1 465012"/>
              <a:gd name="f284" fmla="*/ f225 1 1829023"/>
              <a:gd name="f285" fmla="*/ f226 1 1829023"/>
              <a:gd name="f286" fmla="*/ f227 1 1829023"/>
              <a:gd name="f287" fmla="*/ f228 1 1829023"/>
              <a:gd name="f288" fmla="*/ f229 1 1829023"/>
              <a:gd name="f289" fmla="*/ f230 1 1829023"/>
              <a:gd name="f290" fmla="*/ f231 1 1829023"/>
              <a:gd name="f291" fmla="*/ f232 1 1829023"/>
              <a:gd name="f292" fmla="*/ f233 1 1829023"/>
              <a:gd name="f293" fmla="*/ f234 1 1829023"/>
              <a:gd name="f294" fmla="*/ f235 1 1829023"/>
              <a:gd name="f295" fmla="*/ f236 1 1829023"/>
              <a:gd name="f296" fmla="*/ f237 1 1829023"/>
              <a:gd name="f297" fmla="*/ f238 1 1829023"/>
              <a:gd name="f298" fmla="*/ f239 1 465012"/>
              <a:gd name="f299" fmla="*/ f240 1 1829023"/>
              <a:gd name="f300" fmla="*/ f241 1 465012"/>
              <a:gd name="f301" fmla="*/ f242 1 1829023"/>
              <a:gd name="f302" fmla="*/ f243 1 465012"/>
              <a:gd name="f303" fmla="*/ f5 1 f184"/>
              <a:gd name="f304" fmla="*/ f6 1 f184"/>
              <a:gd name="f305" fmla="*/ f5 1 f185"/>
              <a:gd name="f306" fmla="*/ f7 1 f185"/>
              <a:gd name="f307" fmla="+- f244 0 f1"/>
              <a:gd name="f308" fmla="*/ f270 1 f184"/>
              <a:gd name="f309" fmla="*/ f245 1 f185"/>
              <a:gd name="f310" fmla="*/ f271 1 f184"/>
              <a:gd name="f311" fmla="*/ f246 1 f185"/>
              <a:gd name="f312" fmla="*/ f272 1 f184"/>
              <a:gd name="f313" fmla="*/ f247 1 f185"/>
              <a:gd name="f314" fmla="*/ f301 1 f184"/>
              <a:gd name="f315" fmla="*/ f302 1 f185"/>
              <a:gd name="f316" fmla="*/ f273 1 f184"/>
              <a:gd name="f317" fmla="*/ f248 1 f185"/>
              <a:gd name="f318" fmla="*/ f274 1 f184"/>
              <a:gd name="f319" fmla="*/ f249 1 f185"/>
              <a:gd name="f320" fmla="*/ f275 1 f184"/>
              <a:gd name="f321" fmla="*/ f250 1 f185"/>
              <a:gd name="f322" fmla="*/ f276 1 f184"/>
              <a:gd name="f323" fmla="*/ f251 1 f185"/>
              <a:gd name="f324" fmla="*/ f277 1 f184"/>
              <a:gd name="f325" fmla="*/ f252 1 f185"/>
              <a:gd name="f326" fmla="*/ f299 1 f184"/>
              <a:gd name="f327" fmla="*/ f300 1 f185"/>
              <a:gd name="f328" fmla="*/ f278 1 f184"/>
              <a:gd name="f329" fmla="*/ f253 1 f185"/>
              <a:gd name="f330" fmla="*/ f279 1 f184"/>
              <a:gd name="f331" fmla="*/ f254 1 f185"/>
              <a:gd name="f332" fmla="*/ f280 1 f184"/>
              <a:gd name="f333" fmla="*/ f269 1 f185"/>
              <a:gd name="f334" fmla="*/ f281 1 f184"/>
              <a:gd name="f335" fmla="*/ f255 1 f185"/>
              <a:gd name="f336" fmla="*/ f282 1 f184"/>
              <a:gd name="f337" fmla="*/ f283 1 f185"/>
              <a:gd name="f338" fmla="*/ f284 1 f184"/>
              <a:gd name="f339" fmla="*/ f298 1 f185"/>
              <a:gd name="f340" fmla="*/ f285 1 f184"/>
              <a:gd name="f341" fmla="*/ f268 1 f185"/>
              <a:gd name="f342" fmla="*/ f286 1 f184"/>
              <a:gd name="f343" fmla="*/ f256 1 f185"/>
              <a:gd name="f344" fmla="*/ f287 1 f184"/>
              <a:gd name="f345" fmla="*/ f257 1 f185"/>
              <a:gd name="f346" fmla="*/ f288 1 f184"/>
              <a:gd name="f347" fmla="*/ f258 1 f185"/>
              <a:gd name="f348" fmla="*/ f289 1 f184"/>
              <a:gd name="f349" fmla="*/ f259 1 f185"/>
              <a:gd name="f350" fmla="*/ f290 1 f184"/>
              <a:gd name="f351" fmla="*/ f260 1 f185"/>
              <a:gd name="f352" fmla="*/ f291 1 f184"/>
              <a:gd name="f353" fmla="*/ f261 1 f185"/>
              <a:gd name="f354" fmla="*/ f292 1 f184"/>
              <a:gd name="f355" fmla="*/ f262 1 f185"/>
              <a:gd name="f356" fmla="*/ f293 1 f184"/>
              <a:gd name="f357" fmla="*/ f263 1 f185"/>
              <a:gd name="f358" fmla="*/ f294 1 f184"/>
              <a:gd name="f359" fmla="*/ f264 1 f185"/>
              <a:gd name="f360" fmla="*/ f295 1 f184"/>
              <a:gd name="f361" fmla="*/ f265 1 f185"/>
              <a:gd name="f362" fmla="*/ f296 1 f184"/>
              <a:gd name="f363" fmla="*/ f266 1 f185"/>
              <a:gd name="f364" fmla="*/ f297 1 f184"/>
              <a:gd name="f365" fmla="*/ f267 1 f185"/>
              <a:gd name="f366" fmla="*/ f303 f179 1"/>
              <a:gd name="f367" fmla="*/ f304 f179 1"/>
              <a:gd name="f368" fmla="*/ f306 f180 1"/>
              <a:gd name="f369" fmla="*/ f305 f180 1"/>
              <a:gd name="f370" fmla="*/ f308 f179 1"/>
              <a:gd name="f371" fmla="*/ f309 f180 1"/>
              <a:gd name="f372" fmla="*/ f310 f179 1"/>
              <a:gd name="f373" fmla="*/ f311 f180 1"/>
              <a:gd name="f374" fmla="*/ f312 f179 1"/>
              <a:gd name="f375" fmla="*/ f313 f180 1"/>
              <a:gd name="f376" fmla="*/ f314 f179 1"/>
              <a:gd name="f377" fmla="*/ f315 f180 1"/>
              <a:gd name="f378" fmla="*/ f316 f179 1"/>
              <a:gd name="f379" fmla="*/ f317 f180 1"/>
              <a:gd name="f380" fmla="*/ f318 f179 1"/>
              <a:gd name="f381" fmla="*/ f319 f180 1"/>
              <a:gd name="f382" fmla="*/ f320 f179 1"/>
              <a:gd name="f383" fmla="*/ f321 f180 1"/>
              <a:gd name="f384" fmla="*/ f322 f179 1"/>
              <a:gd name="f385" fmla="*/ f323 f180 1"/>
              <a:gd name="f386" fmla="*/ f324 f179 1"/>
              <a:gd name="f387" fmla="*/ f325 f180 1"/>
              <a:gd name="f388" fmla="*/ f326 f179 1"/>
              <a:gd name="f389" fmla="*/ f327 f180 1"/>
              <a:gd name="f390" fmla="*/ f328 f179 1"/>
              <a:gd name="f391" fmla="*/ f329 f180 1"/>
              <a:gd name="f392" fmla="*/ f330 f179 1"/>
              <a:gd name="f393" fmla="*/ f331 f180 1"/>
              <a:gd name="f394" fmla="*/ f332 f179 1"/>
              <a:gd name="f395" fmla="*/ f333 f180 1"/>
              <a:gd name="f396" fmla="*/ f334 f179 1"/>
              <a:gd name="f397" fmla="*/ f335 f180 1"/>
              <a:gd name="f398" fmla="*/ f336 f179 1"/>
              <a:gd name="f399" fmla="*/ f337 f180 1"/>
              <a:gd name="f400" fmla="*/ f338 f179 1"/>
              <a:gd name="f401" fmla="*/ f339 f180 1"/>
              <a:gd name="f402" fmla="*/ f340 f179 1"/>
              <a:gd name="f403" fmla="*/ f341 f180 1"/>
              <a:gd name="f404" fmla="*/ f342 f179 1"/>
              <a:gd name="f405" fmla="*/ f343 f180 1"/>
              <a:gd name="f406" fmla="*/ f344 f179 1"/>
              <a:gd name="f407" fmla="*/ f345 f180 1"/>
              <a:gd name="f408" fmla="*/ f346 f179 1"/>
              <a:gd name="f409" fmla="*/ f347 f180 1"/>
              <a:gd name="f410" fmla="*/ f348 f179 1"/>
              <a:gd name="f411" fmla="*/ f349 f180 1"/>
              <a:gd name="f412" fmla="*/ f350 f179 1"/>
              <a:gd name="f413" fmla="*/ f351 f180 1"/>
              <a:gd name="f414" fmla="*/ f352 f179 1"/>
              <a:gd name="f415" fmla="*/ f353 f180 1"/>
              <a:gd name="f416" fmla="*/ f354 f179 1"/>
              <a:gd name="f417" fmla="*/ f355 f180 1"/>
              <a:gd name="f418" fmla="*/ f356 f179 1"/>
              <a:gd name="f419" fmla="*/ f357 f180 1"/>
              <a:gd name="f420" fmla="*/ f358 f179 1"/>
              <a:gd name="f421" fmla="*/ f359 f180 1"/>
              <a:gd name="f422" fmla="*/ f360 f179 1"/>
              <a:gd name="f423" fmla="*/ f361 f180 1"/>
              <a:gd name="f424" fmla="*/ f362 f179 1"/>
              <a:gd name="f425" fmla="*/ f363 f180 1"/>
              <a:gd name="f426" fmla="*/ f364 f179 1"/>
              <a:gd name="f427" fmla="*/ f365 f180 1"/>
            </a:gdLst>
            <a:ahLst/>
            <a:cxnLst>
              <a:cxn ang="3cd4">
                <a:pos x="hc" y="t"/>
              </a:cxn>
              <a:cxn ang="0">
                <a:pos x="r" y="vc"/>
              </a:cxn>
              <a:cxn ang="cd4">
                <a:pos x="hc" y="b"/>
              </a:cxn>
              <a:cxn ang="cd2">
                <a:pos x="l" y="vc"/>
              </a:cxn>
              <a:cxn ang="f307">
                <a:pos x="f370" y="f371"/>
              </a:cxn>
              <a:cxn ang="f307">
                <a:pos x="f372" y="f373"/>
              </a:cxn>
              <a:cxn ang="f307">
                <a:pos x="f374" y="f375"/>
              </a:cxn>
              <a:cxn ang="f307">
                <a:pos x="f376" y="f377"/>
              </a:cxn>
              <a:cxn ang="f307">
                <a:pos x="f378" y="f379"/>
              </a:cxn>
              <a:cxn ang="f307">
                <a:pos x="f380" y="f381"/>
              </a:cxn>
              <a:cxn ang="f307">
                <a:pos x="f382" y="f383"/>
              </a:cxn>
              <a:cxn ang="f307">
                <a:pos x="f384" y="f385"/>
              </a:cxn>
              <a:cxn ang="f307">
                <a:pos x="f386" y="f387"/>
              </a:cxn>
              <a:cxn ang="f307">
                <a:pos x="f388" y="f389"/>
              </a:cxn>
              <a:cxn ang="f307">
                <a:pos x="f390" y="f391"/>
              </a:cxn>
              <a:cxn ang="f307">
                <a:pos x="f392" y="f393"/>
              </a:cxn>
              <a:cxn ang="f307">
                <a:pos x="f394" y="f395"/>
              </a:cxn>
              <a:cxn ang="f307">
                <a:pos x="f396" y="f397"/>
              </a:cxn>
              <a:cxn ang="f307">
                <a:pos x="f398" y="f399"/>
              </a:cxn>
              <a:cxn ang="f307">
                <a:pos x="f400" y="f401"/>
              </a:cxn>
              <a:cxn ang="f307">
                <a:pos x="f402" y="f403"/>
              </a:cxn>
              <a:cxn ang="f307">
                <a:pos x="f404" y="f405"/>
              </a:cxn>
              <a:cxn ang="f307">
                <a:pos x="f406" y="f407"/>
              </a:cxn>
              <a:cxn ang="f307">
                <a:pos x="f408" y="f409"/>
              </a:cxn>
              <a:cxn ang="f307">
                <a:pos x="f410" y="f411"/>
              </a:cxn>
              <a:cxn ang="f307">
                <a:pos x="f412" y="f413"/>
              </a:cxn>
              <a:cxn ang="f307">
                <a:pos x="f414" y="f415"/>
              </a:cxn>
              <a:cxn ang="f307">
                <a:pos x="f416" y="f417"/>
              </a:cxn>
              <a:cxn ang="f307">
                <a:pos x="f418" y="f419"/>
              </a:cxn>
              <a:cxn ang="f307">
                <a:pos x="f420" y="f421"/>
              </a:cxn>
              <a:cxn ang="f307">
                <a:pos x="f422" y="f423"/>
              </a:cxn>
              <a:cxn ang="f307">
                <a:pos x="f424" y="f425"/>
              </a:cxn>
              <a:cxn ang="f307">
                <a:pos x="f426" y="f427"/>
              </a:cxn>
              <a:cxn ang="f307">
                <a:pos x="f370" y="f371"/>
              </a:cxn>
            </a:cxnLst>
            <a:rect l="f366" t="f369" r="f367" b="f368"/>
            <a:pathLst>
              <a:path w="1829023" h="465012">
                <a:moveTo>
                  <a:pt x="f8" y="f9"/>
                </a:moveTo>
                <a:cubicBezTo>
                  <a:pt x="f5"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6"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7"/>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6" y="f177"/>
                  <a:pt x="f8" y="f9"/>
                </a:cubicBezTo>
                <a:close/>
              </a:path>
            </a:pathLst>
          </a:custGeom>
          <a:gradFill>
            <a:gsLst>
              <a:gs pos="0">
                <a:srgbClr val="FFFFFF"/>
              </a:gs>
              <a:gs pos="100000">
                <a:srgbClr val="BFBFBF"/>
              </a:gs>
            </a:gsLst>
            <a:path path="circle">
              <a:fillToRect l="50000" t="50000" r="50000" b="50000"/>
            </a:path>
          </a:gradFill>
          <a:ln w="3172">
            <a:solidFill>
              <a:srgbClr val="7F7F7F"/>
            </a:solidFill>
            <a:prstDash val="solid"/>
          </a:ln>
          <a:effectLst>
            <a:outerShdw dist="22997" dir="5400000" algn="tl">
              <a:srgbClr val="000000">
                <a:alpha val="35000"/>
              </a:srgbClr>
            </a:outerShdw>
          </a:effectLst>
        </p:spPr>
        <p:txBody>
          <a:bodyPr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defRPr/>
            </a:pPr>
            <a:endParaRPr lang="en-US" altLang="en-US" smtClean="0">
              <a:solidFill>
                <a:srgbClr val="000000"/>
              </a:solidFill>
              <a:latin typeface="Calibri" panose="020F0502020204030204" pitchFamily="34" charset="0"/>
              <a:ea typeface="MS PGothic" panose="020B0600070205080204" pitchFamily="34" charset="-128"/>
            </a:endParaRPr>
          </a:p>
        </p:txBody>
      </p:sp>
      <p:sp>
        <p:nvSpPr>
          <p:cNvPr id="19468" name="テキスト ボックス 19"/>
          <p:cNvSpPr txBox="1">
            <a:spLocks noChangeArrowheads="1"/>
          </p:cNvSpPr>
          <p:nvPr/>
        </p:nvSpPr>
        <p:spPr bwMode="auto">
          <a:xfrm>
            <a:off x="2171700" y="3614738"/>
            <a:ext cx="1003300" cy="369887"/>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r>
              <a:rPr lang="en-US" altLang="en-US">
                <a:solidFill>
                  <a:srgbClr val="000000"/>
                </a:solidFill>
                <a:latin typeface="HGPｺﾞｼｯｸE"/>
                <a:ea typeface="HGPｺﾞｼｯｸE"/>
                <a:cs typeface="HGPｺﾞｼｯｸE"/>
              </a:rPr>
              <a:t>Internet</a:t>
            </a:r>
          </a:p>
        </p:txBody>
      </p:sp>
      <p:cxnSp>
        <p:nvCxnSpPr>
          <p:cNvPr id="19469" name="図形 22"/>
          <p:cNvCxnSpPr>
            <a:cxnSpLocks noChangeShapeType="1"/>
            <a:stCxn id="19462" idx="3"/>
          </p:cNvCxnSpPr>
          <p:nvPr/>
        </p:nvCxnSpPr>
        <p:spPr bwMode="auto">
          <a:xfrm flipV="1">
            <a:off x="4862513" y="2533650"/>
            <a:ext cx="366712" cy="28575"/>
          </a:xfrm>
          <a:prstGeom prst="straightConnector1">
            <a:avLst/>
          </a:prstGeom>
          <a:noFill/>
          <a:ln w="28575">
            <a:solidFill>
              <a:srgbClr val="000000"/>
            </a:solidFill>
            <a:round/>
            <a:headEnd/>
            <a:tailEnd type="arrow" w="med" len="med"/>
          </a:ln>
          <a:effectLst>
            <a:outerShdw dist="22997" dir="5400000" algn="tl" rotWithShape="0">
              <a:srgbClr val="000000">
                <a:alpha val="34998"/>
              </a:srgbClr>
            </a:outerShdw>
          </a:effectLst>
          <a:extLst>
            <a:ext uri="{909E8E84-426E-40DD-AFC4-6F175D3DCCD1}">
              <a14:hiddenFill xmlns:a14="http://schemas.microsoft.com/office/drawing/2010/main" xmlns="">
                <a:noFill/>
              </a14:hiddenFill>
            </a:ext>
          </a:extLst>
        </p:spPr>
      </p:cxnSp>
      <p:sp>
        <p:nvSpPr>
          <p:cNvPr id="19470" name="テキスト ボックス 22"/>
          <p:cNvSpPr txBox="1">
            <a:spLocks noChangeArrowheads="1"/>
          </p:cNvSpPr>
          <p:nvPr/>
        </p:nvSpPr>
        <p:spPr bwMode="auto">
          <a:xfrm>
            <a:off x="3724275" y="2130425"/>
            <a:ext cx="1130300" cy="246063"/>
          </a:xfrm>
          <a:prstGeom prst="rect">
            <a:avLst/>
          </a:prstGeom>
          <a:solidFill>
            <a:srgbClr val="000000"/>
          </a:solidFill>
          <a:ln w="9528">
            <a:solidFill>
              <a:srgbClr val="000000"/>
            </a:solidFill>
            <a:miter lim="800000"/>
            <a:headEnd/>
            <a:tailEnd/>
          </a:ln>
          <a:effectLst>
            <a:outerShdw dist="22997" dir="5400000" algn="tl" rotWithShape="0">
              <a:srgbClr val="000000">
                <a:alpha val="34998"/>
              </a:srgbClr>
            </a:outerShdw>
          </a:effectLst>
        </p:spPr>
        <p:txBody>
          <a:bodyP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lnSpc>
                <a:spcPts val="1200"/>
              </a:lnSpc>
            </a:pPr>
            <a:r>
              <a:rPr lang="en-US" altLang="en-US" sz="1200" b="1">
                <a:solidFill>
                  <a:srgbClr val="F2F2F2"/>
                </a:solidFill>
                <a:latin typeface="Meiryo UI" panose="020B0604030504040204" pitchFamily="34" charset="-128"/>
                <a:ea typeface="Meiryo UI" panose="020B0604030504040204" pitchFamily="34" charset="-128"/>
                <a:cs typeface="Meiryo UI" panose="020B0604030504040204" pitchFamily="34" charset="-128"/>
              </a:rPr>
              <a:t>data center</a:t>
            </a:r>
          </a:p>
        </p:txBody>
      </p:sp>
      <p:sp>
        <p:nvSpPr>
          <p:cNvPr id="19471" name="正方形/長方形 27"/>
          <p:cNvSpPr>
            <a:spLocks noChangeArrowheads="1"/>
          </p:cNvSpPr>
          <p:nvPr/>
        </p:nvSpPr>
        <p:spPr bwMode="auto">
          <a:xfrm>
            <a:off x="3328988" y="4441825"/>
            <a:ext cx="1735137" cy="1233488"/>
          </a:xfrm>
          <a:prstGeom prst="rect">
            <a:avLst/>
          </a:prstGeom>
          <a:solidFill>
            <a:srgbClr val="D2D2F4"/>
          </a:solidFill>
          <a:ln w="25402">
            <a:solidFill>
              <a:srgbClr val="16165D"/>
            </a:solidFill>
            <a:miter lim="800000"/>
            <a:headEnd/>
            <a:tailEnd/>
          </a:ln>
          <a:effectLst>
            <a:outerShdw dist="22997" dir="5400000" algn="tl" rotWithShape="0">
              <a:srgbClr val="000000">
                <a:alpha val="34998"/>
              </a:srgbClr>
            </a:outerShdw>
          </a:effectLst>
        </p:spPr>
        <p:txBody>
          <a:bodyPr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endParaRPr lang="en-US" altLang="en-US">
              <a:solidFill>
                <a:srgbClr val="FFFFFF"/>
              </a:solidFill>
              <a:latin typeface="Calibri" panose="020F0502020204030204" pitchFamily="34" charset="0"/>
              <a:ea typeface="MS PGothic" panose="020B0600070205080204" pitchFamily="34" charset="-128"/>
            </a:endParaRPr>
          </a:p>
        </p:txBody>
      </p:sp>
      <p:sp>
        <p:nvSpPr>
          <p:cNvPr id="19472" name="テキスト ボックス 28"/>
          <p:cNvSpPr txBox="1">
            <a:spLocks noChangeArrowheads="1"/>
          </p:cNvSpPr>
          <p:nvPr/>
        </p:nvSpPr>
        <p:spPr bwMode="auto">
          <a:xfrm>
            <a:off x="3341688" y="5329238"/>
            <a:ext cx="1722437" cy="400050"/>
          </a:xfrm>
          <a:prstGeom prst="rect">
            <a:avLst/>
          </a:prstGeom>
          <a:solidFill>
            <a:srgbClr val="16165D"/>
          </a:solidFill>
          <a:ln w="28575">
            <a:solidFill>
              <a:srgbClr val="16165D"/>
            </a:solidFill>
            <a:miter lim="800000"/>
            <a:headEnd/>
            <a:tailEnd/>
          </a:ln>
          <a:effectLst>
            <a:outerShdw dist="22997" dir="5400000" algn="tl" rotWithShape="0">
              <a:srgbClr val="000000">
                <a:alpha val="34998"/>
              </a:srgbClr>
            </a:outerShdw>
          </a:effectLst>
        </p:spPr>
        <p:txBody>
          <a:bodyP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lnSpc>
                <a:spcPts val="1200"/>
              </a:lnSpc>
            </a:pPr>
            <a:r>
              <a:rPr lang="en-US" altLang="en-US" sz="1200">
                <a:solidFill>
                  <a:srgbClr val="D2D2F4"/>
                </a:solidFill>
                <a:latin typeface="Meiryo UI" panose="020B0604030504040204" pitchFamily="34" charset="-128"/>
                <a:ea typeface="Meiryo UI" panose="020B0604030504040204" pitchFamily="34" charset="-128"/>
                <a:cs typeface="Meiryo UI" panose="020B0604030504040204" pitchFamily="34" charset="-128"/>
              </a:rPr>
              <a:t>telecommunication</a:t>
            </a:r>
          </a:p>
          <a:p>
            <a:pPr algn="ctr" hangingPunct="1">
              <a:lnSpc>
                <a:spcPts val="1200"/>
              </a:lnSpc>
            </a:pPr>
            <a:r>
              <a:rPr lang="en-US" altLang="en-US" sz="1200">
                <a:solidFill>
                  <a:srgbClr val="D2D2F4"/>
                </a:solidFill>
                <a:latin typeface="Meiryo UI" panose="020B0604030504040204" pitchFamily="34" charset="-128"/>
                <a:ea typeface="Meiryo UI" panose="020B0604030504040204" pitchFamily="34" charset="-128"/>
                <a:cs typeface="Meiryo UI" panose="020B0604030504040204" pitchFamily="34" charset="-128"/>
              </a:rPr>
              <a:t>relay service center</a:t>
            </a:r>
          </a:p>
        </p:txBody>
      </p:sp>
      <p:pic>
        <p:nvPicPr>
          <p:cNvPr id="19473" name="Picture 4" descr="MC90043487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6350" y="4432300"/>
            <a:ext cx="854075" cy="928688"/>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74" name="Picture 2" descr="C:\Users\btfukudamt.HS\Documents\fkd_files\010_(共通)参考資料\0000【自作資料】\【自作クリップアート】\ビットマップ化\人物_聴覚障がい者.bmp"/>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3538" y="3262313"/>
            <a:ext cx="582612" cy="836612"/>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75" name="Picture 16"/>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06838" y="2490788"/>
            <a:ext cx="860425" cy="431800"/>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9476" name="図形 22"/>
          <p:cNvCxnSpPr>
            <a:cxnSpLocks noChangeShapeType="1"/>
            <a:stCxn id="19471" idx="3"/>
          </p:cNvCxnSpPr>
          <p:nvPr/>
        </p:nvCxnSpPr>
        <p:spPr bwMode="auto">
          <a:xfrm flipV="1">
            <a:off x="5064125" y="5056188"/>
            <a:ext cx="198438" cy="3175"/>
          </a:xfrm>
          <a:prstGeom prst="straightConnector1">
            <a:avLst/>
          </a:prstGeom>
          <a:noFill/>
          <a:ln w="28575">
            <a:solidFill>
              <a:srgbClr val="000000"/>
            </a:solidFill>
            <a:round/>
            <a:headEnd/>
            <a:tailEnd type="arrow" w="med" len="med"/>
          </a:ln>
          <a:effectLst>
            <a:outerShdw dist="22997" dir="5400000" algn="tl" rotWithShape="0">
              <a:srgbClr val="000000">
                <a:alpha val="34998"/>
              </a:srgbClr>
            </a:outerShdw>
          </a:effectLst>
          <a:extLst>
            <a:ext uri="{909E8E84-426E-40DD-AFC4-6F175D3DCCD1}">
              <a14:hiddenFill xmlns:a14="http://schemas.microsoft.com/office/drawing/2010/main" xmlns="">
                <a:noFill/>
              </a14:hiddenFill>
            </a:ext>
          </a:extLst>
        </p:spPr>
      </p:cxnSp>
      <p:cxnSp>
        <p:nvCxnSpPr>
          <p:cNvPr id="19477" name="図形 22"/>
          <p:cNvCxnSpPr>
            <a:cxnSpLocks noChangeShapeType="1"/>
          </p:cNvCxnSpPr>
          <p:nvPr/>
        </p:nvCxnSpPr>
        <p:spPr bwMode="auto">
          <a:xfrm flipV="1">
            <a:off x="2995613" y="2562225"/>
            <a:ext cx="735012" cy="706438"/>
          </a:xfrm>
          <a:prstGeom prst="bentConnector3">
            <a:avLst>
              <a:gd name="adj1" fmla="val 50000"/>
            </a:avLst>
          </a:prstGeom>
          <a:noFill/>
          <a:ln w="28575">
            <a:solidFill>
              <a:srgbClr val="000000"/>
            </a:solidFill>
            <a:miter lim="800000"/>
            <a:headEnd/>
            <a:tailEnd type="arrow" w="med" len="med"/>
          </a:ln>
          <a:effectLst>
            <a:outerShdw dist="22997" dir="5400000" algn="tl" rotWithShape="0">
              <a:srgbClr val="000000">
                <a:alpha val="34998"/>
              </a:srgbClr>
            </a:outerShdw>
          </a:effectLst>
          <a:extLst>
            <a:ext uri="{909E8E84-426E-40DD-AFC4-6F175D3DCCD1}">
              <a14:hiddenFill xmlns:a14="http://schemas.microsoft.com/office/drawing/2010/main" xmlns="">
                <a:noFill/>
              </a14:hiddenFill>
            </a:ext>
          </a:extLst>
        </p:spPr>
      </p:cxnSp>
      <p:grpSp>
        <p:nvGrpSpPr>
          <p:cNvPr id="19478" name="グループ化 10"/>
          <p:cNvGrpSpPr>
            <a:grpSpLocks/>
          </p:cNvGrpSpPr>
          <p:nvPr/>
        </p:nvGrpSpPr>
        <p:grpSpPr bwMode="auto">
          <a:xfrm>
            <a:off x="7646988" y="1116013"/>
            <a:ext cx="1157287" cy="1031875"/>
            <a:chOff x="8258174" y="1116016"/>
            <a:chExt cx="1254127" cy="1031872"/>
          </a:xfrm>
        </p:grpSpPr>
        <p:sp>
          <p:nvSpPr>
            <p:cNvPr id="19518" name="正方形/長方形 91"/>
            <p:cNvSpPr>
              <a:spLocks noChangeArrowheads="1"/>
            </p:cNvSpPr>
            <p:nvPr/>
          </p:nvSpPr>
          <p:spPr bwMode="auto">
            <a:xfrm>
              <a:off x="8258174" y="1116016"/>
              <a:ext cx="1254127" cy="1031872"/>
            </a:xfrm>
            <a:prstGeom prst="rect">
              <a:avLst/>
            </a:prstGeom>
            <a:solidFill>
              <a:srgbClr val="EEF9F4"/>
            </a:solidFill>
            <a:ln w="28575">
              <a:solidFill>
                <a:srgbClr val="32946A"/>
              </a:solidFill>
              <a:miter lim="800000"/>
              <a:headEnd/>
              <a:tailEnd/>
            </a:ln>
            <a:effectLst>
              <a:outerShdw dist="22997" dir="5400000" algn="tl" rotWithShape="0">
                <a:srgbClr val="000000">
                  <a:alpha val="34998"/>
                </a:srgbClr>
              </a:outerShdw>
            </a:effectLst>
          </p:spPr>
          <p:txBody>
            <a:bodyPr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endParaRPr lang="en-US" altLang="en-US">
                <a:solidFill>
                  <a:srgbClr val="FFFFFF"/>
                </a:solidFill>
                <a:latin typeface="Calibri" panose="020F0502020204030204" pitchFamily="34" charset="0"/>
                <a:ea typeface="MS PGothic" panose="020B0600070205080204" pitchFamily="34" charset="-128"/>
              </a:endParaRPr>
            </a:p>
          </p:txBody>
        </p:sp>
        <p:sp>
          <p:nvSpPr>
            <p:cNvPr id="19519" name="テキスト ボックス 92"/>
            <p:cNvSpPr txBox="1">
              <a:spLocks noChangeArrowheads="1"/>
            </p:cNvSpPr>
            <p:nvPr/>
          </p:nvSpPr>
          <p:spPr bwMode="auto">
            <a:xfrm>
              <a:off x="8274048" y="1120780"/>
              <a:ext cx="1238253" cy="246221"/>
            </a:xfrm>
            <a:prstGeom prst="rect">
              <a:avLst/>
            </a:prstGeom>
            <a:solidFill>
              <a:srgbClr val="32946A"/>
            </a:solidFill>
            <a:ln w="28575">
              <a:solidFill>
                <a:srgbClr val="32946A"/>
              </a:solidFill>
              <a:miter lim="800000"/>
              <a:headEnd/>
              <a:tailEnd/>
            </a:ln>
            <a:effectLst>
              <a:outerShdw dist="22997" dir="5400000" algn="tl" rotWithShape="0">
                <a:srgbClr val="000000">
                  <a:alpha val="34998"/>
                </a:srgbClr>
              </a:outerShdw>
            </a:effectLst>
          </p:spPr>
          <p:txBody>
            <a:bodyP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lnSpc>
                  <a:spcPts val="1200"/>
                </a:lnSpc>
              </a:pPr>
              <a:r>
                <a:rPr lang="en-US" altLang="en-US" sz="1200" b="1">
                  <a:solidFill>
                    <a:srgbClr val="EEF9F4"/>
                  </a:solidFill>
                  <a:latin typeface="Meiryo UI" panose="020B0604030504040204" pitchFamily="34" charset="-128"/>
                  <a:ea typeface="Meiryo UI" panose="020B0604030504040204" pitchFamily="34" charset="-128"/>
                  <a:cs typeface="Meiryo UI" panose="020B0604030504040204" pitchFamily="34" charset="-128"/>
                </a:rPr>
                <a:t>Fire station</a:t>
              </a:r>
            </a:p>
          </p:txBody>
        </p:sp>
        <p:pic>
          <p:nvPicPr>
            <p:cNvPr id="19520" name="Picture 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944468" y="1423355"/>
              <a:ext cx="428972" cy="599709"/>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521" name="Picture 3"/>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32442" y="1441963"/>
              <a:ext cx="710132" cy="660571"/>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19479" name="直線矢印コネクタ 105"/>
          <p:cNvCxnSpPr>
            <a:cxnSpLocks noChangeShapeType="1"/>
            <a:stCxn id="19492" idx="3"/>
            <a:endCxn id="19518" idx="1"/>
          </p:cNvCxnSpPr>
          <p:nvPr/>
        </p:nvCxnSpPr>
        <p:spPr bwMode="auto">
          <a:xfrm flipV="1">
            <a:off x="6283325" y="1631950"/>
            <a:ext cx="1363663" cy="931863"/>
          </a:xfrm>
          <a:prstGeom prst="straightConnector1">
            <a:avLst/>
          </a:prstGeom>
          <a:noFill/>
          <a:ln w="38103">
            <a:solidFill>
              <a:srgbClr val="0D0D0D"/>
            </a:solidFill>
            <a:round/>
            <a:headEnd/>
            <a:tailEnd type="arrow" w="med" len="med"/>
          </a:ln>
          <a:effectLst>
            <a:outerShdw dist="22997" dir="5400000" algn="tl" rotWithShape="0">
              <a:srgbClr val="000000">
                <a:alpha val="34998"/>
              </a:srgbClr>
            </a:outerShdw>
          </a:effectLst>
          <a:extLst>
            <a:ext uri="{909E8E84-426E-40DD-AFC4-6F175D3DCCD1}">
              <a14:hiddenFill xmlns:a14="http://schemas.microsoft.com/office/drawing/2010/main" xmlns="">
                <a:noFill/>
              </a14:hiddenFill>
            </a:ext>
          </a:extLst>
        </p:spPr>
      </p:cxnSp>
      <p:cxnSp>
        <p:nvCxnSpPr>
          <p:cNvPr id="19480" name="直線矢印コネクタ 108"/>
          <p:cNvCxnSpPr>
            <a:cxnSpLocks noChangeShapeType="1"/>
            <a:stCxn id="19492" idx="3"/>
            <a:endCxn id="19514" idx="1"/>
          </p:cNvCxnSpPr>
          <p:nvPr/>
        </p:nvCxnSpPr>
        <p:spPr bwMode="auto">
          <a:xfrm>
            <a:off x="6283325" y="2563813"/>
            <a:ext cx="1374775" cy="312737"/>
          </a:xfrm>
          <a:prstGeom prst="straightConnector1">
            <a:avLst/>
          </a:prstGeom>
          <a:noFill/>
          <a:ln w="38103">
            <a:solidFill>
              <a:srgbClr val="0D0D0D"/>
            </a:solidFill>
            <a:round/>
            <a:headEnd/>
            <a:tailEnd type="arrow" w="med" len="med"/>
          </a:ln>
          <a:effectLst>
            <a:outerShdw dist="22997" dir="5400000" algn="tl" rotWithShape="0">
              <a:srgbClr val="000000">
                <a:alpha val="34998"/>
              </a:srgbClr>
            </a:outerShdw>
          </a:effectLst>
          <a:extLst>
            <a:ext uri="{909E8E84-426E-40DD-AFC4-6F175D3DCCD1}">
              <a14:hiddenFill xmlns:a14="http://schemas.microsoft.com/office/drawing/2010/main" xmlns="">
                <a:noFill/>
              </a14:hiddenFill>
            </a:ext>
          </a:extLst>
        </p:spPr>
      </p:cxnSp>
      <p:cxnSp>
        <p:nvCxnSpPr>
          <p:cNvPr id="19481" name="直線矢印コネクタ 113"/>
          <p:cNvCxnSpPr>
            <a:cxnSpLocks noChangeShapeType="1"/>
            <a:stCxn id="19492" idx="3"/>
            <a:endCxn id="19510" idx="1"/>
          </p:cNvCxnSpPr>
          <p:nvPr/>
        </p:nvCxnSpPr>
        <p:spPr bwMode="auto">
          <a:xfrm>
            <a:off x="6283325" y="2563813"/>
            <a:ext cx="1385888" cy="1506537"/>
          </a:xfrm>
          <a:prstGeom prst="straightConnector1">
            <a:avLst/>
          </a:prstGeom>
          <a:noFill/>
          <a:ln w="38103">
            <a:solidFill>
              <a:srgbClr val="0D0D0D"/>
            </a:solidFill>
            <a:round/>
            <a:headEnd/>
            <a:tailEnd type="arrow" w="med" len="med"/>
          </a:ln>
          <a:effectLst>
            <a:outerShdw dist="22997" dir="5400000" algn="tl" rotWithShape="0">
              <a:srgbClr val="000000">
                <a:alpha val="34998"/>
              </a:srgbClr>
            </a:outerShdw>
          </a:effectLst>
          <a:extLst>
            <a:ext uri="{909E8E84-426E-40DD-AFC4-6F175D3DCCD1}">
              <a14:hiddenFill xmlns:a14="http://schemas.microsoft.com/office/drawing/2010/main" xmlns="">
                <a:noFill/>
              </a14:hiddenFill>
            </a:ext>
          </a:extLst>
        </p:spPr>
      </p:cxnSp>
      <p:cxnSp>
        <p:nvCxnSpPr>
          <p:cNvPr id="19482" name="直線矢印コネクタ 122"/>
          <p:cNvCxnSpPr>
            <a:cxnSpLocks noChangeShapeType="1"/>
            <a:stCxn id="19488" idx="3"/>
            <a:endCxn id="19518" idx="1"/>
          </p:cNvCxnSpPr>
          <p:nvPr/>
        </p:nvCxnSpPr>
        <p:spPr bwMode="auto">
          <a:xfrm flipV="1">
            <a:off x="6392863" y="1631950"/>
            <a:ext cx="1254125" cy="3386138"/>
          </a:xfrm>
          <a:prstGeom prst="straightConnector1">
            <a:avLst/>
          </a:prstGeom>
          <a:noFill/>
          <a:ln w="38103">
            <a:solidFill>
              <a:srgbClr val="22228B"/>
            </a:solidFill>
            <a:round/>
            <a:headEnd/>
            <a:tailEnd type="arrow" w="med" len="med"/>
          </a:ln>
          <a:effectLst>
            <a:outerShdw dist="22997" dir="5400000" algn="tl" rotWithShape="0">
              <a:srgbClr val="000000">
                <a:alpha val="34998"/>
              </a:srgbClr>
            </a:outerShdw>
          </a:effectLst>
          <a:extLst>
            <a:ext uri="{909E8E84-426E-40DD-AFC4-6F175D3DCCD1}">
              <a14:hiddenFill xmlns:a14="http://schemas.microsoft.com/office/drawing/2010/main" xmlns="">
                <a:noFill/>
              </a14:hiddenFill>
            </a:ext>
          </a:extLst>
        </p:spPr>
      </p:cxnSp>
      <p:cxnSp>
        <p:nvCxnSpPr>
          <p:cNvPr id="19483" name="直線矢印コネクタ 125"/>
          <p:cNvCxnSpPr>
            <a:cxnSpLocks noChangeShapeType="1"/>
            <a:stCxn id="19488" idx="3"/>
            <a:endCxn id="19514" idx="1"/>
          </p:cNvCxnSpPr>
          <p:nvPr/>
        </p:nvCxnSpPr>
        <p:spPr bwMode="auto">
          <a:xfrm flipV="1">
            <a:off x="6392863" y="2876550"/>
            <a:ext cx="1265237" cy="2141538"/>
          </a:xfrm>
          <a:prstGeom prst="straightConnector1">
            <a:avLst/>
          </a:prstGeom>
          <a:noFill/>
          <a:ln w="38103">
            <a:solidFill>
              <a:srgbClr val="22228B"/>
            </a:solidFill>
            <a:round/>
            <a:headEnd/>
            <a:tailEnd type="arrow" w="med" len="med"/>
          </a:ln>
          <a:effectLst>
            <a:outerShdw dist="22997" dir="5400000" algn="tl" rotWithShape="0">
              <a:srgbClr val="000000">
                <a:alpha val="34998"/>
              </a:srgbClr>
            </a:outerShdw>
          </a:effectLst>
          <a:extLst>
            <a:ext uri="{909E8E84-426E-40DD-AFC4-6F175D3DCCD1}">
              <a14:hiddenFill xmlns:a14="http://schemas.microsoft.com/office/drawing/2010/main" xmlns="">
                <a:noFill/>
              </a14:hiddenFill>
            </a:ext>
          </a:extLst>
        </p:spPr>
      </p:cxnSp>
      <p:cxnSp>
        <p:nvCxnSpPr>
          <p:cNvPr id="19484" name="直線矢印コネクタ 128"/>
          <p:cNvCxnSpPr>
            <a:cxnSpLocks noChangeShapeType="1"/>
            <a:stCxn id="19488" idx="3"/>
          </p:cNvCxnSpPr>
          <p:nvPr/>
        </p:nvCxnSpPr>
        <p:spPr bwMode="auto">
          <a:xfrm flipV="1">
            <a:off x="6392863" y="4106863"/>
            <a:ext cx="1274762" cy="911225"/>
          </a:xfrm>
          <a:prstGeom prst="straightConnector1">
            <a:avLst/>
          </a:prstGeom>
          <a:noFill/>
          <a:ln w="38103">
            <a:solidFill>
              <a:srgbClr val="22228B"/>
            </a:solidFill>
            <a:round/>
            <a:headEnd/>
            <a:tailEnd type="arrow" w="med" len="med"/>
          </a:ln>
          <a:effectLst>
            <a:outerShdw dist="22997" dir="5400000" algn="tl" rotWithShape="0">
              <a:srgbClr val="000000">
                <a:alpha val="34998"/>
              </a:srgbClr>
            </a:outerShdw>
          </a:effectLst>
          <a:extLst>
            <a:ext uri="{909E8E84-426E-40DD-AFC4-6F175D3DCCD1}">
              <a14:hiddenFill xmlns:a14="http://schemas.microsoft.com/office/drawing/2010/main" xmlns="">
                <a:noFill/>
              </a14:hiddenFill>
            </a:ext>
          </a:extLst>
        </p:spPr>
      </p:cxnSp>
      <p:sp>
        <p:nvSpPr>
          <p:cNvPr id="33" name="フリーフォーム 15"/>
          <p:cNvSpPr/>
          <p:nvPr/>
        </p:nvSpPr>
        <p:spPr>
          <a:xfrm>
            <a:off x="5229636" y="4706617"/>
            <a:ext cx="1139787" cy="576584"/>
          </a:xfrm>
          <a:custGeom>
            <a:avLst/>
            <a:gdLst>
              <a:gd name="f0" fmla="val 10800000"/>
              <a:gd name="f1" fmla="val 5400000"/>
              <a:gd name="f2" fmla="val 180"/>
              <a:gd name="f3" fmla="val w"/>
              <a:gd name="f4" fmla="val h"/>
              <a:gd name="f5" fmla="val 0"/>
              <a:gd name="f6" fmla="val 1829023"/>
              <a:gd name="f7" fmla="val 465012"/>
              <a:gd name="f8" fmla="val 14684"/>
              <a:gd name="f9" fmla="val 230699"/>
              <a:gd name="f10" fmla="val 204505"/>
              <a:gd name="f11" fmla="val 65123"/>
              <a:gd name="f12" fmla="val 175510"/>
              <a:gd name="f13" fmla="val 104936"/>
              <a:gd name="f14" fmla="val 161454"/>
              <a:gd name="f15" fmla="val 144749"/>
              <a:gd name="f16" fmla="val 147398"/>
              <a:gd name="f17" fmla="val 221416"/>
              <a:gd name="f18" fmla="val 155493"/>
              <a:gd name="f19" fmla="val 253563"/>
              <a:gd name="f20" fmla="val 146365"/>
              <a:gd name="f21" fmla="val 285710"/>
              <a:gd name="f22" fmla="val 137237"/>
              <a:gd name="f23" fmla="val 270658"/>
              <a:gd name="f24" fmla="val 121271"/>
              <a:gd name="f25" fmla="val 297818"/>
              <a:gd name="f26" fmla="val 106685"/>
              <a:gd name="f27" fmla="val 324979"/>
              <a:gd name="f28" fmla="val 92099"/>
              <a:gd name="f29" fmla="val 356001"/>
              <a:gd name="f30" fmla="val 67325"/>
              <a:gd name="f31" fmla="val 416526"/>
              <a:gd name="f32" fmla="val 58849"/>
              <a:gd name="f33" fmla="val 477051"/>
              <a:gd name="f34" fmla="val 50373"/>
              <a:gd name="f35" fmla="val 590051"/>
              <a:gd name="f36" fmla="val 64381"/>
              <a:gd name="f37" fmla="val 660970"/>
              <a:gd name="f38" fmla="val 55830"/>
              <a:gd name="f39" fmla="val 731889"/>
              <a:gd name="f40" fmla="val 47279"/>
              <a:gd name="f41" fmla="val 777156"/>
              <a:gd name="f42" fmla="val 15090"/>
              <a:gd name="f43" fmla="val 842039"/>
              <a:gd name="f44" fmla="val 7545"/>
              <a:gd name="f45" fmla="val 906922"/>
              <a:gd name="f46" fmla="val 992426"/>
              <a:gd name="f47" fmla="val 6539"/>
              <a:gd name="f48" fmla="val 1050268"/>
              <a:gd name="f49" fmla="val 10563"/>
              <a:gd name="f50" fmla="val 1108110"/>
              <a:gd name="f51" fmla="val 14587"/>
              <a:gd name="f52" fmla="val 1143134"/>
              <a:gd name="f53" fmla="val 19802"/>
              <a:gd name="f54" fmla="val 1189089"/>
              <a:gd name="f55" fmla="val 31689"/>
              <a:gd name="f56" fmla="val 1235044"/>
              <a:gd name="f57" fmla="val 43576"/>
              <a:gd name="f58" fmla="val 1269667"/>
              <a:gd name="f59" fmla="val 68303"/>
              <a:gd name="f60" fmla="val 1325999"/>
              <a:gd name="f61" fmla="val 81883"/>
              <a:gd name="f62" fmla="val 1382331"/>
              <a:gd name="f63" fmla="val 95463"/>
              <a:gd name="f64" fmla="val 1478984"/>
              <a:gd name="f65" fmla="val 98399"/>
              <a:gd name="f66" fmla="val 1527084"/>
              <a:gd name="f67" fmla="val 113170"/>
              <a:gd name="f68" fmla="val 1575184"/>
              <a:gd name="f69" fmla="val 127941"/>
              <a:gd name="f70" fmla="val 1575004"/>
              <a:gd name="f71" fmla="val 156508"/>
              <a:gd name="f72" fmla="val 1614601"/>
              <a:gd name="f73" fmla="val 170508"/>
              <a:gd name="f74" fmla="val 1654198"/>
              <a:gd name="f75" fmla="val 184508"/>
              <a:gd name="f76" fmla="val 1729459"/>
              <a:gd name="f77" fmla="val 187114"/>
              <a:gd name="f78" fmla="val 1764667"/>
              <a:gd name="f79" fmla="val 197173"/>
              <a:gd name="f80" fmla="val 1799875"/>
              <a:gd name="f81" fmla="val 207232"/>
              <a:gd name="f82" fmla="val 1822673"/>
              <a:gd name="f83" fmla="val 218164"/>
              <a:gd name="f84" fmla="val 1825848"/>
              <a:gd name="f85" fmla="val 230864"/>
              <a:gd name="f86" fmla="val 243564"/>
              <a:gd name="f87" fmla="val 1806352"/>
              <a:gd name="f88" fmla="val 262335"/>
              <a:gd name="f89" fmla="val 1783718"/>
              <a:gd name="f90" fmla="val 273373"/>
              <a:gd name="f91" fmla="val 1761084"/>
              <a:gd name="f92" fmla="val 284411"/>
              <a:gd name="f93" fmla="val 1711080"/>
              <a:gd name="f94" fmla="val 285981"/>
              <a:gd name="f95" fmla="val 1690046"/>
              <a:gd name="f96" fmla="val 297093"/>
              <a:gd name="f97" fmla="val 1669012"/>
              <a:gd name="f98" fmla="val 308205"/>
              <a:gd name="f99" fmla="val 1676121"/>
              <a:gd name="f100" fmla="val 328955"/>
              <a:gd name="f101" fmla="val 1657511"/>
              <a:gd name="f102" fmla="val 340048"/>
              <a:gd name="f103" fmla="val 1638901"/>
              <a:gd name="f104" fmla="val 351141"/>
              <a:gd name="f105" fmla="val 1615716"/>
              <a:gd name="f106" fmla="val 355189"/>
              <a:gd name="f107" fmla="val 1578386"/>
              <a:gd name="f108" fmla="val 363649"/>
              <a:gd name="f109" fmla="val 1541056"/>
              <a:gd name="f110" fmla="val 372109"/>
              <a:gd name="f111" fmla="val 1465984"/>
              <a:gd name="f112" fmla="val 378471"/>
              <a:gd name="f113" fmla="val 1433531"/>
              <a:gd name="f114" fmla="val 390809"/>
              <a:gd name="f115" fmla="val 1401078"/>
              <a:gd name="f116" fmla="val 403147"/>
              <a:gd name="f117" fmla="val 1415197"/>
              <a:gd name="f118" fmla="val 426877"/>
              <a:gd name="f119" fmla="val 1383667"/>
              <a:gd name="f120" fmla="val 437679"/>
              <a:gd name="f121" fmla="val 1352137"/>
              <a:gd name="f122" fmla="val 448481"/>
              <a:gd name="f123" fmla="val 1306456"/>
              <a:gd name="f124" fmla="val 454379"/>
              <a:gd name="f125" fmla="val 1244351"/>
              <a:gd name="f126" fmla="val 455621"/>
              <a:gd name="f127" fmla="val 1182246"/>
              <a:gd name="f128" fmla="val 456863"/>
              <a:gd name="f129" fmla="val 1088226"/>
              <a:gd name="f130" fmla="val 443755"/>
              <a:gd name="f131" fmla="val 1011036"/>
              <a:gd name="f132" fmla="val 445130"/>
              <a:gd name="f133" fmla="val 933846"/>
              <a:gd name="f134" fmla="val 446505"/>
              <a:gd name="f135" fmla="val 841342"/>
              <a:gd name="f136" fmla="val 462734"/>
              <a:gd name="f137" fmla="val 781210"/>
              <a:gd name="f138" fmla="val 463873"/>
              <a:gd name="f139" fmla="val 721078"/>
              <a:gd name="f140" fmla="val 699851"/>
              <a:gd name="f141" fmla="val 461491"/>
              <a:gd name="f142" fmla="val 650242"/>
              <a:gd name="f143" fmla="val 451966"/>
              <a:gd name="f144" fmla="val 600633"/>
              <a:gd name="f145" fmla="val 442441"/>
              <a:gd name="f146" fmla="val 529194"/>
              <a:gd name="f147" fmla="val 415851"/>
              <a:gd name="f148" fmla="val 483554"/>
              <a:gd name="f149" fmla="val 406723"/>
              <a:gd name="f150" fmla="val 437914"/>
              <a:gd name="f151" fmla="val 397595"/>
              <a:gd name="f152" fmla="val 418468"/>
              <a:gd name="f153" fmla="val 405136"/>
              <a:gd name="f154" fmla="val 376399"/>
              <a:gd name="f155" fmla="val 397198"/>
              <a:gd name="f156" fmla="val 334330"/>
              <a:gd name="f157" fmla="val 389261"/>
              <a:gd name="f158" fmla="val 261702"/>
              <a:gd name="f159" fmla="val 372195"/>
              <a:gd name="f160" fmla="val 231142"/>
              <a:gd name="f161" fmla="val 359098"/>
              <a:gd name="f162" fmla="val 200582"/>
              <a:gd name="f163" fmla="val 346001"/>
              <a:gd name="f164" fmla="val 218441"/>
              <a:gd name="f165" fmla="val 330920"/>
              <a:gd name="f166" fmla="val 193041"/>
              <a:gd name="f167" fmla="val 318617"/>
              <a:gd name="f168" fmla="val 167641"/>
              <a:gd name="f169" fmla="val 306314"/>
              <a:gd name="f170" fmla="val 108468"/>
              <a:gd name="f171" fmla="val 299932"/>
              <a:gd name="f172" fmla="val 78742"/>
              <a:gd name="f173" fmla="val 285279"/>
              <a:gd name="f174" fmla="val 49016"/>
              <a:gd name="f175" fmla="val 270626"/>
              <a:gd name="f176" fmla="val 12700"/>
              <a:gd name="f177" fmla="val 249749"/>
              <a:gd name="f178" fmla="+- 0 0 -90"/>
              <a:gd name="f179" fmla="*/ f3 1 1829023"/>
              <a:gd name="f180" fmla="*/ f4 1 465012"/>
              <a:gd name="f181" fmla="+- f7 0 f5"/>
              <a:gd name="f182" fmla="+- f6 0 f5"/>
              <a:gd name="f183" fmla="*/ f178 f0 1"/>
              <a:gd name="f184" fmla="*/ f182 1 1829023"/>
              <a:gd name="f185" fmla="*/ f181 1 465012"/>
              <a:gd name="f186" fmla="*/ 230699 f181 1"/>
              <a:gd name="f187" fmla="*/ 161454 f181 1"/>
              <a:gd name="f188" fmla="*/ 146365 f181 1"/>
              <a:gd name="f189" fmla="*/ 58849 f181 1"/>
              <a:gd name="f190" fmla="*/ 55830 f181 1"/>
              <a:gd name="f191" fmla="*/ 7545 f181 1"/>
              <a:gd name="f192" fmla="*/ 10563 f181 1"/>
              <a:gd name="f193" fmla="*/ 31689 f181 1"/>
              <a:gd name="f194" fmla="*/ 113170 f181 1"/>
              <a:gd name="f195" fmla="*/ 170508 f181 1"/>
              <a:gd name="f196" fmla="*/ 230864 f181 1"/>
              <a:gd name="f197" fmla="*/ 363649 f181 1"/>
              <a:gd name="f198" fmla="*/ 390809 f181 1"/>
              <a:gd name="f199" fmla="*/ 437679 f181 1"/>
              <a:gd name="f200" fmla="*/ 455621 f181 1"/>
              <a:gd name="f201" fmla="*/ 445130 f181 1"/>
              <a:gd name="f202" fmla="*/ 463873 f181 1"/>
              <a:gd name="f203" fmla="*/ 451966 f181 1"/>
              <a:gd name="f204" fmla="*/ 406723 f181 1"/>
              <a:gd name="f205" fmla="*/ 397198 f181 1"/>
              <a:gd name="f206" fmla="*/ 359098 f181 1"/>
              <a:gd name="f207" fmla="*/ 318617 f181 1"/>
              <a:gd name="f208" fmla="*/ 285279 f181 1"/>
              <a:gd name="f209" fmla="*/ 340048 f181 1"/>
              <a:gd name="f210" fmla="*/ 197173 f181 1"/>
              <a:gd name="f211" fmla="*/ 14684 f182 1"/>
              <a:gd name="f212" fmla="*/ 104936 f182 1"/>
              <a:gd name="f213" fmla="*/ 253563 f182 1"/>
              <a:gd name="f214" fmla="*/ 416526 f182 1"/>
              <a:gd name="f215" fmla="*/ 660970 f182 1"/>
              <a:gd name="f216" fmla="*/ 842039 f182 1"/>
              <a:gd name="f217" fmla="*/ 1050268 f182 1"/>
              <a:gd name="f218" fmla="*/ 1189089 f182 1"/>
              <a:gd name="f219" fmla="*/ 1527084 f182 1"/>
              <a:gd name="f220" fmla="*/ 1614601 f182 1"/>
              <a:gd name="f221" fmla="*/ 1764667 f182 1"/>
              <a:gd name="f222" fmla="*/ 1825848 f182 1"/>
              <a:gd name="f223" fmla="*/ 1783718 f182 1"/>
              <a:gd name="f224" fmla="*/ 273373 f181 1"/>
              <a:gd name="f225" fmla="*/ 1690046 f182 1"/>
              <a:gd name="f226" fmla="*/ 1657511 f182 1"/>
              <a:gd name="f227" fmla="*/ 1578386 f182 1"/>
              <a:gd name="f228" fmla="*/ 1433531 f182 1"/>
              <a:gd name="f229" fmla="*/ 1383667 f182 1"/>
              <a:gd name="f230" fmla="*/ 1244351 f182 1"/>
              <a:gd name="f231" fmla="*/ 1011036 f182 1"/>
              <a:gd name="f232" fmla="*/ 781210 f182 1"/>
              <a:gd name="f233" fmla="*/ 650242 f182 1"/>
              <a:gd name="f234" fmla="*/ 483554 f182 1"/>
              <a:gd name="f235" fmla="*/ 376399 f182 1"/>
              <a:gd name="f236" fmla="*/ 231142 f182 1"/>
              <a:gd name="f237" fmla="*/ 193041 f182 1"/>
              <a:gd name="f238" fmla="*/ 78742 f182 1"/>
              <a:gd name="f239" fmla="*/ 297093 f181 1"/>
              <a:gd name="f240" fmla="*/ 1325999 f182 1"/>
              <a:gd name="f241" fmla="*/ 81883 f181 1"/>
              <a:gd name="f242" fmla="*/ 297818 f182 1"/>
              <a:gd name="f243" fmla="*/ 106685 f181 1"/>
              <a:gd name="f244" fmla="*/ f183 1 f2"/>
              <a:gd name="f245" fmla="*/ f186 1 465012"/>
              <a:gd name="f246" fmla="*/ f187 1 465012"/>
              <a:gd name="f247" fmla="*/ f188 1 465012"/>
              <a:gd name="f248" fmla="*/ f189 1 465012"/>
              <a:gd name="f249" fmla="*/ f190 1 465012"/>
              <a:gd name="f250" fmla="*/ f191 1 465012"/>
              <a:gd name="f251" fmla="*/ f192 1 465012"/>
              <a:gd name="f252" fmla="*/ f193 1 465012"/>
              <a:gd name="f253" fmla="*/ f194 1 465012"/>
              <a:gd name="f254" fmla="*/ f195 1 465012"/>
              <a:gd name="f255" fmla="*/ f196 1 465012"/>
              <a:gd name="f256" fmla="*/ f197 1 465012"/>
              <a:gd name="f257" fmla="*/ f198 1 465012"/>
              <a:gd name="f258" fmla="*/ f199 1 465012"/>
              <a:gd name="f259" fmla="*/ f200 1 465012"/>
              <a:gd name="f260" fmla="*/ f201 1 465012"/>
              <a:gd name="f261" fmla="*/ f202 1 465012"/>
              <a:gd name="f262" fmla="*/ f203 1 465012"/>
              <a:gd name="f263" fmla="*/ f204 1 465012"/>
              <a:gd name="f264" fmla="*/ f205 1 465012"/>
              <a:gd name="f265" fmla="*/ f206 1 465012"/>
              <a:gd name="f266" fmla="*/ f207 1 465012"/>
              <a:gd name="f267" fmla="*/ f208 1 465012"/>
              <a:gd name="f268" fmla="*/ f209 1 465012"/>
              <a:gd name="f269" fmla="*/ f210 1 465012"/>
              <a:gd name="f270" fmla="*/ f211 1 1829023"/>
              <a:gd name="f271" fmla="*/ f212 1 1829023"/>
              <a:gd name="f272" fmla="*/ f213 1 1829023"/>
              <a:gd name="f273" fmla="*/ f214 1 1829023"/>
              <a:gd name="f274" fmla="*/ f215 1 1829023"/>
              <a:gd name="f275" fmla="*/ f216 1 1829023"/>
              <a:gd name="f276" fmla="*/ f217 1 1829023"/>
              <a:gd name="f277" fmla="*/ f218 1 1829023"/>
              <a:gd name="f278" fmla="*/ f219 1 1829023"/>
              <a:gd name="f279" fmla="*/ f220 1 1829023"/>
              <a:gd name="f280" fmla="*/ f221 1 1829023"/>
              <a:gd name="f281" fmla="*/ f222 1 1829023"/>
              <a:gd name="f282" fmla="*/ f223 1 1829023"/>
              <a:gd name="f283" fmla="*/ f224 1 465012"/>
              <a:gd name="f284" fmla="*/ f225 1 1829023"/>
              <a:gd name="f285" fmla="*/ f226 1 1829023"/>
              <a:gd name="f286" fmla="*/ f227 1 1829023"/>
              <a:gd name="f287" fmla="*/ f228 1 1829023"/>
              <a:gd name="f288" fmla="*/ f229 1 1829023"/>
              <a:gd name="f289" fmla="*/ f230 1 1829023"/>
              <a:gd name="f290" fmla="*/ f231 1 1829023"/>
              <a:gd name="f291" fmla="*/ f232 1 1829023"/>
              <a:gd name="f292" fmla="*/ f233 1 1829023"/>
              <a:gd name="f293" fmla="*/ f234 1 1829023"/>
              <a:gd name="f294" fmla="*/ f235 1 1829023"/>
              <a:gd name="f295" fmla="*/ f236 1 1829023"/>
              <a:gd name="f296" fmla="*/ f237 1 1829023"/>
              <a:gd name="f297" fmla="*/ f238 1 1829023"/>
              <a:gd name="f298" fmla="*/ f239 1 465012"/>
              <a:gd name="f299" fmla="*/ f240 1 1829023"/>
              <a:gd name="f300" fmla="*/ f241 1 465012"/>
              <a:gd name="f301" fmla="*/ f242 1 1829023"/>
              <a:gd name="f302" fmla="*/ f243 1 465012"/>
              <a:gd name="f303" fmla="*/ f5 1 f184"/>
              <a:gd name="f304" fmla="*/ f6 1 f184"/>
              <a:gd name="f305" fmla="*/ f5 1 f185"/>
              <a:gd name="f306" fmla="*/ f7 1 f185"/>
              <a:gd name="f307" fmla="+- f244 0 f1"/>
              <a:gd name="f308" fmla="*/ f270 1 f184"/>
              <a:gd name="f309" fmla="*/ f245 1 f185"/>
              <a:gd name="f310" fmla="*/ f271 1 f184"/>
              <a:gd name="f311" fmla="*/ f246 1 f185"/>
              <a:gd name="f312" fmla="*/ f272 1 f184"/>
              <a:gd name="f313" fmla="*/ f247 1 f185"/>
              <a:gd name="f314" fmla="*/ f301 1 f184"/>
              <a:gd name="f315" fmla="*/ f302 1 f185"/>
              <a:gd name="f316" fmla="*/ f273 1 f184"/>
              <a:gd name="f317" fmla="*/ f248 1 f185"/>
              <a:gd name="f318" fmla="*/ f274 1 f184"/>
              <a:gd name="f319" fmla="*/ f249 1 f185"/>
              <a:gd name="f320" fmla="*/ f275 1 f184"/>
              <a:gd name="f321" fmla="*/ f250 1 f185"/>
              <a:gd name="f322" fmla="*/ f276 1 f184"/>
              <a:gd name="f323" fmla="*/ f251 1 f185"/>
              <a:gd name="f324" fmla="*/ f277 1 f184"/>
              <a:gd name="f325" fmla="*/ f252 1 f185"/>
              <a:gd name="f326" fmla="*/ f299 1 f184"/>
              <a:gd name="f327" fmla="*/ f300 1 f185"/>
              <a:gd name="f328" fmla="*/ f278 1 f184"/>
              <a:gd name="f329" fmla="*/ f253 1 f185"/>
              <a:gd name="f330" fmla="*/ f279 1 f184"/>
              <a:gd name="f331" fmla="*/ f254 1 f185"/>
              <a:gd name="f332" fmla="*/ f280 1 f184"/>
              <a:gd name="f333" fmla="*/ f269 1 f185"/>
              <a:gd name="f334" fmla="*/ f281 1 f184"/>
              <a:gd name="f335" fmla="*/ f255 1 f185"/>
              <a:gd name="f336" fmla="*/ f282 1 f184"/>
              <a:gd name="f337" fmla="*/ f283 1 f185"/>
              <a:gd name="f338" fmla="*/ f284 1 f184"/>
              <a:gd name="f339" fmla="*/ f298 1 f185"/>
              <a:gd name="f340" fmla="*/ f285 1 f184"/>
              <a:gd name="f341" fmla="*/ f268 1 f185"/>
              <a:gd name="f342" fmla="*/ f286 1 f184"/>
              <a:gd name="f343" fmla="*/ f256 1 f185"/>
              <a:gd name="f344" fmla="*/ f287 1 f184"/>
              <a:gd name="f345" fmla="*/ f257 1 f185"/>
              <a:gd name="f346" fmla="*/ f288 1 f184"/>
              <a:gd name="f347" fmla="*/ f258 1 f185"/>
              <a:gd name="f348" fmla="*/ f289 1 f184"/>
              <a:gd name="f349" fmla="*/ f259 1 f185"/>
              <a:gd name="f350" fmla="*/ f290 1 f184"/>
              <a:gd name="f351" fmla="*/ f260 1 f185"/>
              <a:gd name="f352" fmla="*/ f291 1 f184"/>
              <a:gd name="f353" fmla="*/ f261 1 f185"/>
              <a:gd name="f354" fmla="*/ f292 1 f184"/>
              <a:gd name="f355" fmla="*/ f262 1 f185"/>
              <a:gd name="f356" fmla="*/ f293 1 f184"/>
              <a:gd name="f357" fmla="*/ f263 1 f185"/>
              <a:gd name="f358" fmla="*/ f294 1 f184"/>
              <a:gd name="f359" fmla="*/ f264 1 f185"/>
              <a:gd name="f360" fmla="*/ f295 1 f184"/>
              <a:gd name="f361" fmla="*/ f265 1 f185"/>
              <a:gd name="f362" fmla="*/ f296 1 f184"/>
              <a:gd name="f363" fmla="*/ f266 1 f185"/>
              <a:gd name="f364" fmla="*/ f297 1 f184"/>
              <a:gd name="f365" fmla="*/ f267 1 f185"/>
              <a:gd name="f366" fmla="*/ f303 f179 1"/>
              <a:gd name="f367" fmla="*/ f304 f179 1"/>
              <a:gd name="f368" fmla="*/ f306 f180 1"/>
              <a:gd name="f369" fmla="*/ f305 f180 1"/>
              <a:gd name="f370" fmla="*/ f308 f179 1"/>
              <a:gd name="f371" fmla="*/ f309 f180 1"/>
              <a:gd name="f372" fmla="*/ f310 f179 1"/>
              <a:gd name="f373" fmla="*/ f311 f180 1"/>
              <a:gd name="f374" fmla="*/ f312 f179 1"/>
              <a:gd name="f375" fmla="*/ f313 f180 1"/>
              <a:gd name="f376" fmla="*/ f314 f179 1"/>
              <a:gd name="f377" fmla="*/ f315 f180 1"/>
              <a:gd name="f378" fmla="*/ f316 f179 1"/>
              <a:gd name="f379" fmla="*/ f317 f180 1"/>
              <a:gd name="f380" fmla="*/ f318 f179 1"/>
              <a:gd name="f381" fmla="*/ f319 f180 1"/>
              <a:gd name="f382" fmla="*/ f320 f179 1"/>
              <a:gd name="f383" fmla="*/ f321 f180 1"/>
              <a:gd name="f384" fmla="*/ f322 f179 1"/>
              <a:gd name="f385" fmla="*/ f323 f180 1"/>
              <a:gd name="f386" fmla="*/ f324 f179 1"/>
              <a:gd name="f387" fmla="*/ f325 f180 1"/>
              <a:gd name="f388" fmla="*/ f326 f179 1"/>
              <a:gd name="f389" fmla="*/ f327 f180 1"/>
              <a:gd name="f390" fmla="*/ f328 f179 1"/>
              <a:gd name="f391" fmla="*/ f329 f180 1"/>
              <a:gd name="f392" fmla="*/ f330 f179 1"/>
              <a:gd name="f393" fmla="*/ f331 f180 1"/>
              <a:gd name="f394" fmla="*/ f332 f179 1"/>
              <a:gd name="f395" fmla="*/ f333 f180 1"/>
              <a:gd name="f396" fmla="*/ f334 f179 1"/>
              <a:gd name="f397" fmla="*/ f335 f180 1"/>
              <a:gd name="f398" fmla="*/ f336 f179 1"/>
              <a:gd name="f399" fmla="*/ f337 f180 1"/>
              <a:gd name="f400" fmla="*/ f338 f179 1"/>
              <a:gd name="f401" fmla="*/ f339 f180 1"/>
              <a:gd name="f402" fmla="*/ f340 f179 1"/>
              <a:gd name="f403" fmla="*/ f341 f180 1"/>
              <a:gd name="f404" fmla="*/ f342 f179 1"/>
              <a:gd name="f405" fmla="*/ f343 f180 1"/>
              <a:gd name="f406" fmla="*/ f344 f179 1"/>
              <a:gd name="f407" fmla="*/ f345 f180 1"/>
              <a:gd name="f408" fmla="*/ f346 f179 1"/>
              <a:gd name="f409" fmla="*/ f347 f180 1"/>
              <a:gd name="f410" fmla="*/ f348 f179 1"/>
              <a:gd name="f411" fmla="*/ f349 f180 1"/>
              <a:gd name="f412" fmla="*/ f350 f179 1"/>
              <a:gd name="f413" fmla="*/ f351 f180 1"/>
              <a:gd name="f414" fmla="*/ f352 f179 1"/>
              <a:gd name="f415" fmla="*/ f353 f180 1"/>
              <a:gd name="f416" fmla="*/ f354 f179 1"/>
              <a:gd name="f417" fmla="*/ f355 f180 1"/>
              <a:gd name="f418" fmla="*/ f356 f179 1"/>
              <a:gd name="f419" fmla="*/ f357 f180 1"/>
              <a:gd name="f420" fmla="*/ f358 f179 1"/>
              <a:gd name="f421" fmla="*/ f359 f180 1"/>
              <a:gd name="f422" fmla="*/ f360 f179 1"/>
              <a:gd name="f423" fmla="*/ f361 f180 1"/>
              <a:gd name="f424" fmla="*/ f362 f179 1"/>
              <a:gd name="f425" fmla="*/ f363 f180 1"/>
              <a:gd name="f426" fmla="*/ f364 f179 1"/>
              <a:gd name="f427" fmla="*/ f365 f180 1"/>
            </a:gdLst>
            <a:ahLst/>
            <a:cxnLst>
              <a:cxn ang="3cd4">
                <a:pos x="hc" y="t"/>
              </a:cxn>
              <a:cxn ang="0">
                <a:pos x="r" y="vc"/>
              </a:cxn>
              <a:cxn ang="cd4">
                <a:pos x="hc" y="b"/>
              </a:cxn>
              <a:cxn ang="cd2">
                <a:pos x="l" y="vc"/>
              </a:cxn>
              <a:cxn ang="f307">
                <a:pos x="f370" y="f371"/>
              </a:cxn>
              <a:cxn ang="f307">
                <a:pos x="f372" y="f373"/>
              </a:cxn>
              <a:cxn ang="f307">
                <a:pos x="f374" y="f375"/>
              </a:cxn>
              <a:cxn ang="f307">
                <a:pos x="f376" y="f377"/>
              </a:cxn>
              <a:cxn ang="f307">
                <a:pos x="f378" y="f379"/>
              </a:cxn>
              <a:cxn ang="f307">
                <a:pos x="f380" y="f381"/>
              </a:cxn>
              <a:cxn ang="f307">
                <a:pos x="f382" y="f383"/>
              </a:cxn>
              <a:cxn ang="f307">
                <a:pos x="f384" y="f385"/>
              </a:cxn>
              <a:cxn ang="f307">
                <a:pos x="f386" y="f387"/>
              </a:cxn>
              <a:cxn ang="f307">
                <a:pos x="f388" y="f389"/>
              </a:cxn>
              <a:cxn ang="f307">
                <a:pos x="f390" y="f391"/>
              </a:cxn>
              <a:cxn ang="f307">
                <a:pos x="f392" y="f393"/>
              </a:cxn>
              <a:cxn ang="f307">
                <a:pos x="f394" y="f395"/>
              </a:cxn>
              <a:cxn ang="f307">
                <a:pos x="f396" y="f397"/>
              </a:cxn>
              <a:cxn ang="f307">
                <a:pos x="f398" y="f399"/>
              </a:cxn>
              <a:cxn ang="f307">
                <a:pos x="f400" y="f401"/>
              </a:cxn>
              <a:cxn ang="f307">
                <a:pos x="f402" y="f403"/>
              </a:cxn>
              <a:cxn ang="f307">
                <a:pos x="f404" y="f405"/>
              </a:cxn>
              <a:cxn ang="f307">
                <a:pos x="f406" y="f407"/>
              </a:cxn>
              <a:cxn ang="f307">
                <a:pos x="f408" y="f409"/>
              </a:cxn>
              <a:cxn ang="f307">
                <a:pos x="f410" y="f411"/>
              </a:cxn>
              <a:cxn ang="f307">
                <a:pos x="f412" y="f413"/>
              </a:cxn>
              <a:cxn ang="f307">
                <a:pos x="f414" y="f415"/>
              </a:cxn>
              <a:cxn ang="f307">
                <a:pos x="f416" y="f417"/>
              </a:cxn>
              <a:cxn ang="f307">
                <a:pos x="f418" y="f419"/>
              </a:cxn>
              <a:cxn ang="f307">
                <a:pos x="f420" y="f421"/>
              </a:cxn>
              <a:cxn ang="f307">
                <a:pos x="f422" y="f423"/>
              </a:cxn>
              <a:cxn ang="f307">
                <a:pos x="f424" y="f425"/>
              </a:cxn>
              <a:cxn ang="f307">
                <a:pos x="f426" y="f427"/>
              </a:cxn>
              <a:cxn ang="f307">
                <a:pos x="f370" y="f371"/>
              </a:cxn>
            </a:cxnLst>
            <a:rect l="f366" t="f369" r="f367" b="f368"/>
            <a:pathLst>
              <a:path w="1829023" h="465012">
                <a:moveTo>
                  <a:pt x="f8" y="f9"/>
                </a:moveTo>
                <a:cubicBezTo>
                  <a:pt x="f5"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6"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7"/>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6" y="f177"/>
                  <a:pt x="f8" y="f9"/>
                </a:cubicBezTo>
                <a:close/>
              </a:path>
            </a:pathLst>
          </a:custGeom>
          <a:gradFill>
            <a:gsLst>
              <a:gs pos="0">
                <a:srgbClr val="D6D6F5"/>
              </a:gs>
              <a:gs pos="100000">
                <a:srgbClr val="8585E0"/>
              </a:gs>
            </a:gsLst>
            <a:path path="circle">
              <a:fillToRect l="50000" t="50000" r="50000" b="50000"/>
            </a:path>
          </a:gradFill>
          <a:ln w="3172">
            <a:solidFill>
              <a:srgbClr val="262699"/>
            </a:solidFill>
            <a:prstDash val="solid"/>
          </a:ln>
          <a:effectLst>
            <a:outerShdw dist="22997" dir="5400000" algn="tl">
              <a:srgbClr val="000000">
                <a:alpha val="35000"/>
              </a:srgbClr>
            </a:outerShdw>
          </a:effectLst>
        </p:spPr>
        <p:txBody>
          <a:bodyPr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defRPr/>
            </a:pPr>
            <a:endParaRPr lang="en-US" altLang="en-US" smtClean="0">
              <a:solidFill>
                <a:srgbClr val="000000"/>
              </a:solidFill>
              <a:latin typeface="Calibri" panose="020F0502020204030204" pitchFamily="34" charset="0"/>
              <a:ea typeface="MS PGothic" panose="020B0600070205080204" pitchFamily="34" charset="-128"/>
            </a:endParaRPr>
          </a:p>
        </p:txBody>
      </p:sp>
      <p:sp>
        <p:nvSpPr>
          <p:cNvPr id="19488" name="テキスト ボックス 18"/>
          <p:cNvSpPr txBox="1">
            <a:spLocks noChangeArrowheads="1"/>
          </p:cNvSpPr>
          <p:nvPr/>
        </p:nvSpPr>
        <p:spPr bwMode="auto">
          <a:xfrm>
            <a:off x="5229225" y="4756150"/>
            <a:ext cx="1163638" cy="523875"/>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r>
              <a:rPr lang="en-US" altLang="en-US" sz="1400" b="1">
                <a:solidFill>
                  <a:srgbClr val="000000"/>
                </a:solidFill>
                <a:latin typeface="Meiryo UI" panose="020B0604030504040204" pitchFamily="34" charset="-128"/>
                <a:ea typeface="Meiryo UI" panose="020B0604030504040204" pitchFamily="34" charset="-128"/>
                <a:cs typeface="Meiryo UI" panose="020B0604030504040204" pitchFamily="34" charset="-128"/>
              </a:rPr>
              <a:t>Telephone network</a:t>
            </a:r>
          </a:p>
        </p:txBody>
      </p:sp>
      <p:sp>
        <p:nvSpPr>
          <p:cNvPr id="35" name="フリーフォーム 37"/>
          <p:cNvSpPr/>
          <p:nvPr/>
        </p:nvSpPr>
        <p:spPr>
          <a:xfrm>
            <a:off x="5220318" y="2211980"/>
            <a:ext cx="1172545" cy="648071"/>
          </a:xfrm>
          <a:custGeom>
            <a:avLst/>
            <a:gdLst>
              <a:gd name="f0" fmla="val 10800000"/>
              <a:gd name="f1" fmla="val 5400000"/>
              <a:gd name="f2" fmla="val 180"/>
              <a:gd name="f3" fmla="val w"/>
              <a:gd name="f4" fmla="val h"/>
              <a:gd name="f5" fmla="val 0"/>
              <a:gd name="f6" fmla="val 1829023"/>
              <a:gd name="f7" fmla="val 465012"/>
              <a:gd name="f8" fmla="val 14684"/>
              <a:gd name="f9" fmla="val 230699"/>
              <a:gd name="f10" fmla="val 204505"/>
              <a:gd name="f11" fmla="val 65123"/>
              <a:gd name="f12" fmla="val 175510"/>
              <a:gd name="f13" fmla="val 104936"/>
              <a:gd name="f14" fmla="val 161454"/>
              <a:gd name="f15" fmla="val 144749"/>
              <a:gd name="f16" fmla="val 147398"/>
              <a:gd name="f17" fmla="val 221416"/>
              <a:gd name="f18" fmla="val 155493"/>
              <a:gd name="f19" fmla="val 253563"/>
              <a:gd name="f20" fmla="val 146365"/>
              <a:gd name="f21" fmla="val 285710"/>
              <a:gd name="f22" fmla="val 137237"/>
              <a:gd name="f23" fmla="val 270658"/>
              <a:gd name="f24" fmla="val 121271"/>
              <a:gd name="f25" fmla="val 297818"/>
              <a:gd name="f26" fmla="val 106685"/>
              <a:gd name="f27" fmla="val 324979"/>
              <a:gd name="f28" fmla="val 92099"/>
              <a:gd name="f29" fmla="val 356001"/>
              <a:gd name="f30" fmla="val 67325"/>
              <a:gd name="f31" fmla="val 416526"/>
              <a:gd name="f32" fmla="val 58849"/>
              <a:gd name="f33" fmla="val 477051"/>
              <a:gd name="f34" fmla="val 50373"/>
              <a:gd name="f35" fmla="val 590051"/>
              <a:gd name="f36" fmla="val 64381"/>
              <a:gd name="f37" fmla="val 660970"/>
              <a:gd name="f38" fmla="val 55830"/>
              <a:gd name="f39" fmla="val 731889"/>
              <a:gd name="f40" fmla="val 47279"/>
              <a:gd name="f41" fmla="val 777156"/>
              <a:gd name="f42" fmla="val 15090"/>
              <a:gd name="f43" fmla="val 842039"/>
              <a:gd name="f44" fmla="val 7545"/>
              <a:gd name="f45" fmla="val 906922"/>
              <a:gd name="f46" fmla="val 992426"/>
              <a:gd name="f47" fmla="val 6539"/>
              <a:gd name="f48" fmla="val 1050268"/>
              <a:gd name="f49" fmla="val 10563"/>
              <a:gd name="f50" fmla="val 1108110"/>
              <a:gd name="f51" fmla="val 14587"/>
              <a:gd name="f52" fmla="val 1143134"/>
              <a:gd name="f53" fmla="val 19802"/>
              <a:gd name="f54" fmla="val 1189089"/>
              <a:gd name="f55" fmla="val 31689"/>
              <a:gd name="f56" fmla="val 1235044"/>
              <a:gd name="f57" fmla="val 43576"/>
              <a:gd name="f58" fmla="val 1269667"/>
              <a:gd name="f59" fmla="val 68303"/>
              <a:gd name="f60" fmla="val 1325999"/>
              <a:gd name="f61" fmla="val 81883"/>
              <a:gd name="f62" fmla="val 1382331"/>
              <a:gd name="f63" fmla="val 95463"/>
              <a:gd name="f64" fmla="val 1478984"/>
              <a:gd name="f65" fmla="val 98399"/>
              <a:gd name="f66" fmla="val 1527084"/>
              <a:gd name="f67" fmla="val 113170"/>
              <a:gd name="f68" fmla="val 1575184"/>
              <a:gd name="f69" fmla="val 127941"/>
              <a:gd name="f70" fmla="val 1575004"/>
              <a:gd name="f71" fmla="val 156508"/>
              <a:gd name="f72" fmla="val 1614601"/>
              <a:gd name="f73" fmla="val 170508"/>
              <a:gd name="f74" fmla="val 1654198"/>
              <a:gd name="f75" fmla="val 184508"/>
              <a:gd name="f76" fmla="val 1729459"/>
              <a:gd name="f77" fmla="val 187114"/>
              <a:gd name="f78" fmla="val 1764667"/>
              <a:gd name="f79" fmla="val 197173"/>
              <a:gd name="f80" fmla="val 1799875"/>
              <a:gd name="f81" fmla="val 207232"/>
              <a:gd name="f82" fmla="val 1822673"/>
              <a:gd name="f83" fmla="val 218164"/>
              <a:gd name="f84" fmla="val 1825848"/>
              <a:gd name="f85" fmla="val 230864"/>
              <a:gd name="f86" fmla="val 243564"/>
              <a:gd name="f87" fmla="val 1806352"/>
              <a:gd name="f88" fmla="val 262335"/>
              <a:gd name="f89" fmla="val 1783718"/>
              <a:gd name="f90" fmla="val 273373"/>
              <a:gd name="f91" fmla="val 1761084"/>
              <a:gd name="f92" fmla="val 284411"/>
              <a:gd name="f93" fmla="val 1711080"/>
              <a:gd name="f94" fmla="val 285981"/>
              <a:gd name="f95" fmla="val 1690046"/>
              <a:gd name="f96" fmla="val 297093"/>
              <a:gd name="f97" fmla="val 1669012"/>
              <a:gd name="f98" fmla="val 308205"/>
              <a:gd name="f99" fmla="val 1676121"/>
              <a:gd name="f100" fmla="val 328955"/>
              <a:gd name="f101" fmla="val 1657511"/>
              <a:gd name="f102" fmla="val 340048"/>
              <a:gd name="f103" fmla="val 1638901"/>
              <a:gd name="f104" fmla="val 351141"/>
              <a:gd name="f105" fmla="val 1615716"/>
              <a:gd name="f106" fmla="val 355189"/>
              <a:gd name="f107" fmla="val 1578386"/>
              <a:gd name="f108" fmla="val 363649"/>
              <a:gd name="f109" fmla="val 1541056"/>
              <a:gd name="f110" fmla="val 372109"/>
              <a:gd name="f111" fmla="val 1465984"/>
              <a:gd name="f112" fmla="val 378471"/>
              <a:gd name="f113" fmla="val 1433531"/>
              <a:gd name="f114" fmla="val 390809"/>
              <a:gd name="f115" fmla="val 1401078"/>
              <a:gd name="f116" fmla="val 403147"/>
              <a:gd name="f117" fmla="val 1415197"/>
              <a:gd name="f118" fmla="val 426877"/>
              <a:gd name="f119" fmla="val 1383667"/>
              <a:gd name="f120" fmla="val 437679"/>
              <a:gd name="f121" fmla="val 1352137"/>
              <a:gd name="f122" fmla="val 448481"/>
              <a:gd name="f123" fmla="val 1306456"/>
              <a:gd name="f124" fmla="val 454379"/>
              <a:gd name="f125" fmla="val 1244351"/>
              <a:gd name="f126" fmla="val 455621"/>
              <a:gd name="f127" fmla="val 1182246"/>
              <a:gd name="f128" fmla="val 456863"/>
              <a:gd name="f129" fmla="val 1088226"/>
              <a:gd name="f130" fmla="val 443755"/>
              <a:gd name="f131" fmla="val 1011036"/>
              <a:gd name="f132" fmla="val 445130"/>
              <a:gd name="f133" fmla="val 933846"/>
              <a:gd name="f134" fmla="val 446505"/>
              <a:gd name="f135" fmla="val 841342"/>
              <a:gd name="f136" fmla="val 462734"/>
              <a:gd name="f137" fmla="val 781210"/>
              <a:gd name="f138" fmla="val 463873"/>
              <a:gd name="f139" fmla="val 721078"/>
              <a:gd name="f140" fmla="val 699851"/>
              <a:gd name="f141" fmla="val 461491"/>
              <a:gd name="f142" fmla="val 650242"/>
              <a:gd name="f143" fmla="val 451966"/>
              <a:gd name="f144" fmla="val 600633"/>
              <a:gd name="f145" fmla="val 442441"/>
              <a:gd name="f146" fmla="val 529194"/>
              <a:gd name="f147" fmla="val 415851"/>
              <a:gd name="f148" fmla="val 483554"/>
              <a:gd name="f149" fmla="val 406723"/>
              <a:gd name="f150" fmla="val 437914"/>
              <a:gd name="f151" fmla="val 397595"/>
              <a:gd name="f152" fmla="val 418468"/>
              <a:gd name="f153" fmla="val 405136"/>
              <a:gd name="f154" fmla="val 376399"/>
              <a:gd name="f155" fmla="val 397198"/>
              <a:gd name="f156" fmla="val 334330"/>
              <a:gd name="f157" fmla="val 389261"/>
              <a:gd name="f158" fmla="val 261702"/>
              <a:gd name="f159" fmla="val 372195"/>
              <a:gd name="f160" fmla="val 231142"/>
              <a:gd name="f161" fmla="val 359098"/>
              <a:gd name="f162" fmla="val 200582"/>
              <a:gd name="f163" fmla="val 346001"/>
              <a:gd name="f164" fmla="val 218441"/>
              <a:gd name="f165" fmla="val 330920"/>
              <a:gd name="f166" fmla="val 193041"/>
              <a:gd name="f167" fmla="val 318617"/>
              <a:gd name="f168" fmla="val 167641"/>
              <a:gd name="f169" fmla="val 306314"/>
              <a:gd name="f170" fmla="val 108468"/>
              <a:gd name="f171" fmla="val 299932"/>
              <a:gd name="f172" fmla="val 78742"/>
              <a:gd name="f173" fmla="val 285279"/>
              <a:gd name="f174" fmla="val 49016"/>
              <a:gd name="f175" fmla="val 270626"/>
              <a:gd name="f176" fmla="val 12700"/>
              <a:gd name="f177" fmla="val 249749"/>
              <a:gd name="f178" fmla="+- 0 0 -90"/>
              <a:gd name="f179" fmla="*/ f3 1 1829023"/>
              <a:gd name="f180" fmla="*/ f4 1 465012"/>
              <a:gd name="f181" fmla="+- f7 0 f5"/>
              <a:gd name="f182" fmla="+- f6 0 f5"/>
              <a:gd name="f183" fmla="*/ f178 f0 1"/>
              <a:gd name="f184" fmla="*/ f182 1 1829023"/>
              <a:gd name="f185" fmla="*/ f181 1 465012"/>
              <a:gd name="f186" fmla="*/ 230699 f181 1"/>
              <a:gd name="f187" fmla="*/ 161454 f181 1"/>
              <a:gd name="f188" fmla="*/ 146365 f181 1"/>
              <a:gd name="f189" fmla="*/ 58849 f181 1"/>
              <a:gd name="f190" fmla="*/ 55830 f181 1"/>
              <a:gd name="f191" fmla="*/ 7545 f181 1"/>
              <a:gd name="f192" fmla="*/ 10563 f181 1"/>
              <a:gd name="f193" fmla="*/ 31689 f181 1"/>
              <a:gd name="f194" fmla="*/ 113170 f181 1"/>
              <a:gd name="f195" fmla="*/ 170508 f181 1"/>
              <a:gd name="f196" fmla="*/ 230864 f181 1"/>
              <a:gd name="f197" fmla="*/ 363649 f181 1"/>
              <a:gd name="f198" fmla="*/ 390809 f181 1"/>
              <a:gd name="f199" fmla="*/ 437679 f181 1"/>
              <a:gd name="f200" fmla="*/ 455621 f181 1"/>
              <a:gd name="f201" fmla="*/ 445130 f181 1"/>
              <a:gd name="f202" fmla="*/ 463873 f181 1"/>
              <a:gd name="f203" fmla="*/ 451966 f181 1"/>
              <a:gd name="f204" fmla="*/ 406723 f181 1"/>
              <a:gd name="f205" fmla="*/ 397198 f181 1"/>
              <a:gd name="f206" fmla="*/ 359098 f181 1"/>
              <a:gd name="f207" fmla="*/ 318617 f181 1"/>
              <a:gd name="f208" fmla="*/ 285279 f181 1"/>
              <a:gd name="f209" fmla="*/ 340048 f181 1"/>
              <a:gd name="f210" fmla="*/ 197173 f181 1"/>
              <a:gd name="f211" fmla="*/ 14684 f182 1"/>
              <a:gd name="f212" fmla="*/ 104936 f182 1"/>
              <a:gd name="f213" fmla="*/ 253563 f182 1"/>
              <a:gd name="f214" fmla="*/ 416526 f182 1"/>
              <a:gd name="f215" fmla="*/ 660970 f182 1"/>
              <a:gd name="f216" fmla="*/ 842039 f182 1"/>
              <a:gd name="f217" fmla="*/ 1050268 f182 1"/>
              <a:gd name="f218" fmla="*/ 1189089 f182 1"/>
              <a:gd name="f219" fmla="*/ 1527084 f182 1"/>
              <a:gd name="f220" fmla="*/ 1614601 f182 1"/>
              <a:gd name="f221" fmla="*/ 1764667 f182 1"/>
              <a:gd name="f222" fmla="*/ 1825848 f182 1"/>
              <a:gd name="f223" fmla="*/ 1783718 f182 1"/>
              <a:gd name="f224" fmla="*/ 273373 f181 1"/>
              <a:gd name="f225" fmla="*/ 1690046 f182 1"/>
              <a:gd name="f226" fmla="*/ 1657511 f182 1"/>
              <a:gd name="f227" fmla="*/ 1578386 f182 1"/>
              <a:gd name="f228" fmla="*/ 1433531 f182 1"/>
              <a:gd name="f229" fmla="*/ 1383667 f182 1"/>
              <a:gd name="f230" fmla="*/ 1244351 f182 1"/>
              <a:gd name="f231" fmla="*/ 1011036 f182 1"/>
              <a:gd name="f232" fmla="*/ 781210 f182 1"/>
              <a:gd name="f233" fmla="*/ 650242 f182 1"/>
              <a:gd name="f234" fmla="*/ 483554 f182 1"/>
              <a:gd name="f235" fmla="*/ 376399 f182 1"/>
              <a:gd name="f236" fmla="*/ 231142 f182 1"/>
              <a:gd name="f237" fmla="*/ 193041 f182 1"/>
              <a:gd name="f238" fmla="*/ 78742 f182 1"/>
              <a:gd name="f239" fmla="*/ 297093 f181 1"/>
              <a:gd name="f240" fmla="*/ 1325999 f182 1"/>
              <a:gd name="f241" fmla="*/ 81883 f181 1"/>
              <a:gd name="f242" fmla="*/ 297818 f182 1"/>
              <a:gd name="f243" fmla="*/ 106685 f181 1"/>
              <a:gd name="f244" fmla="*/ f183 1 f2"/>
              <a:gd name="f245" fmla="*/ f186 1 465012"/>
              <a:gd name="f246" fmla="*/ f187 1 465012"/>
              <a:gd name="f247" fmla="*/ f188 1 465012"/>
              <a:gd name="f248" fmla="*/ f189 1 465012"/>
              <a:gd name="f249" fmla="*/ f190 1 465012"/>
              <a:gd name="f250" fmla="*/ f191 1 465012"/>
              <a:gd name="f251" fmla="*/ f192 1 465012"/>
              <a:gd name="f252" fmla="*/ f193 1 465012"/>
              <a:gd name="f253" fmla="*/ f194 1 465012"/>
              <a:gd name="f254" fmla="*/ f195 1 465012"/>
              <a:gd name="f255" fmla="*/ f196 1 465012"/>
              <a:gd name="f256" fmla="*/ f197 1 465012"/>
              <a:gd name="f257" fmla="*/ f198 1 465012"/>
              <a:gd name="f258" fmla="*/ f199 1 465012"/>
              <a:gd name="f259" fmla="*/ f200 1 465012"/>
              <a:gd name="f260" fmla="*/ f201 1 465012"/>
              <a:gd name="f261" fmla="*/ f202 1 465012"/>
              <a:gd name="f262" fmla="*/ f203 1 465012"/>
              <a:gd name="f263" fmla="*/ f204 1 465012"/>
              <a:gd name="f264" fmla="*/ f205 1 465012"/>
              <a:gd name="f265" fmla="*/ f206 1 465012"/>
              <a:gd name="f266" fmla="*/ f207 1 465012"/>
              <a:gd name="f267" fmla="*/ f208 1 465012"/>
              <a:gd name="f268" fmla="*/ f209 1 465012"/>
              <a:gd name="f269" fmla="*/ f210 1 465012"/>
              <a:gd name="f270" fmla="*/ f211 1 1829023"/>
              <a:gd name="f271" fmla="*/ f212 1 1829023"/>
              <a:gd name="f272" fmla="*/ f213 1 1829023"/>
              <a:gd name="f273" fmla="*/ f214 1 1829023"/>
              <a:gd name="f274" fmla="*/ f215 1 1829023"/>
              <a:gd name="f275" fmla="*/ f216 1 1829023"/>
              <a:gd name="f276" fmla="*/ f217 1 1829023"/>
              <a:gd name="f277" fmla="*/ f218 1 1829023"/>
              <a:gd name="f278" fmla="*/ f219 1 1829023"/>
              <a:gd name="f279" fmla="*/ f220 1 1829023"/>
              <a:gd name="f280" fmla="*/ f221 1 1829023"/>
              <a:gd name="f281" fmla="*/ f222 1 1829023"/>
              <a:gd name="f282" fmla="*/ f223 1 1829023"/>
              <a:gd name="f283" fmla="*/ f224 1 465012"/>
              <a:gd name="f284" fmla="*/ f225 1 1829023"/>
              <a:gd name="f285" fmla="*/ f226 1 1829023"/>
              <a:gd name="f286" fmla="*/ f227 1 1829023"/>
              <a:gd name="f287" fmla="*/ f228 1 1829023"/>
              <a:gd name="f288" fmla="*/ f229 1 1829023"/>
              <a:gd name="f289" fmla="*/ f230 1 1829023"/>
              <a:gd name="f290" fmla="*/ f231 1 1829023"/>
              <a:gd name="f291" fmla="*/ f232 1 1829023"/>
              <a:gd name="f292" fmla="*/ f233 1 1829023"/>
              <a:gd name="f293" fmla="*/ f234 1 1829023"/>
              <a:gd name="f294" fmla="*/ f235 1 1829023"/>
              <a:gd name="f295" fmla="*/ f236 1 1829023"/>
              <a:gd name="f296" fmla="*/ f237 1 1829023"/>
              <a:gd name="f297" fmla="*/ f238 1 1829023"/>
              <a:gd name="f298" fmla="*/ f239 1 465012"/>
              <a:gd name="f299" fmla="*/ f240 1 1829023"/>
              <a:gd name="f300" fmla="*/ f241 1 465012"/>
              <a:gd name="f301" fmla="*/ f242 1 1829023"/>
              <a:gd name="f302" fmla="*/ f243 1 465012"/>
              <a:gd name="f303" fmla="*/ f5 1 f184"/>
              <a:gd name="f304" fmla="*/ f6 1 f184"/>
              <a:gd name="f305" fmla="*/ f5 1 f185"/>
              <a:gd name="f306" fmla="*/ f7 1 f185"/>
              <a:gd name="f307" fmla="+- f244 0 f1"/>
              <a:gd name="f308" fmla="*/ f270 1 f184"/>
              <a:gd name="f309" fmla="*/ f245 1 f185"/>
              <a:gd name="f310" fmla="*/ f271 1 f184"/>
              <a:gd name="f311" fmla="*/ f246 1 f185"/>
              <a:gd name="f312" fmla="*/ f272 1 f184"/>
              <a:gd name="f313" fmla="*/ f247 1 f185"/>
              <a:gd name="f314" fmla="*/ f301 1 f184"/>
              <a:gd name="f315" fmla="*/ f302 1 f185"/>
              <a:gd name="f316" fmla="*/ f273 1 f184"/>
              <a:gd name="f317" fmla="*/ f248 1 f185"/>
              <a:gd name="f318" fmla="*/ f274 1 f184"/>
              <a:gd name="f319" fmla="*/ f249 1 f185"/>
              <a:gd name="f320" fmla="*/ f275 1 f184"/>
              <a:gd name="f321" fmla="*/ f250 1 f185"/>
              <a:gd name="f322" fmla="*/ f276 1 f184"/>
              <a:gd name="f323" fmla="*/ f251 1 f185"/>
              <a:gd name="f324" fmla="*/ f277 1 f184"/>
              <a:gd name="f325" fmla="*/ f252 1 f185"/>
              <a:gd name="f326" fmla="*/ f299 1 f184"/>
              <a:gd name="f327" fmla="*/ f300 1 f185"/>
              <a:gd name="f328" fmla="*/ f278 1 f184"/>
              <a:gd name="f329" fmla="*/ f253 1 f185"/>
              <a:gd name="f330" fmla="*/ f279 1 f184"/>
              <a:gd name="f331" fmla="*/ f254 1 f185"/>
              <a:gd name="f332" fmla="*/ f280 1 f184"/>
              <a:gd name="f333" fmla="*/ f269 1 f185"/>
              <a:gd name="f334" fmla="*/ f281 1 f184"/>
              <a:gd name="f335" fmla="*/ f255 1 f185"/>
              <a:gd name="f336" fmla="*/ f282 1 f184"/>
              <a:gd name="f337" fmla="*/ f283 1 f185"/>
              <a:gd name="f338" fmla="*/ f284 1 f184"/>
              <a:gd name="f339" fmla="*/ f298 1 f185"/>
              <a:gd name="f340" fmla="*/ f285 1 f184"/>
              <a:gd name="f341" fmla="*/ f268 1 f185"/>
              <a:gd name="f342" fmla="*/ f286 1 f184"/>
              <a:gd name="f343" fmla="*/ f256 1 f185"/>
              <a:gd name="f344" fmla="*/ f287 1 f184"/>
              <a:gd name="f345" fmla="*/ f257 1 f185"/>
              <a:gd name="f346" fmla="*/ f288 1 f184"/>
              <a:gd name="f347" fmla="*/ f258 1 f185"/>
              <a:gd name="f348" fmla="*/ f289 1 f184"/>
              <a:gd name="f349" fmla="*/ f259 1 f185"/>
              <a:gd name="f350" fmla="*/ f290 1 f184"/>
              <a:gd name="f351" fmla="*/ f260 1 f185"/>
              <a:gd name="f352" fmla="*/ f291 1 f184"/>
              <a:gd name="f353" fmla="*/ f261 1 f185"/>
              <a:gd name="f354" fmla="*/ f292 1 f184"/>
              <a:gd name="f355" fmla="*/ f262 1 f185"/>
              <a:gd name="f356" fmla="*/ f293 1 f184"/>
              <a:gd name="f357" fmla="*/ f263 1 f185"/>
              <a:gd name="f358" fmla="*/ f294 1 f184"/>
              <a:gd name="f359" fmla="*/ f264 1 f185"/>
              <a:gd name="f360" fmla="*/ f295 1 f184"/>
              <a:gd name="f361" fmla="*/ f265 1 f185"/>
              <a:gd name="f362" fmla="*/ f296 1 f184"/>
              <a:gd name="f363" fmla="*/ f266 1 f185"/>
              <a:gd name="f364" fmla="*/ f297 1 f184"/>
              <a:gd name="f365" fmla="*/ f267 1 f185"/>
              <a:gd name="f366" fmla="*/ f303 f179 1"/>
              <a:gd name="f367" fmla="*/ f304 f179 1"/>
              <a:gd name="f368" fmla="*/ f306 f180 1"/>
              <a:gd name="f369" fmla="*/ f305 f180 1"/>
              <a:gd name="f370" fmla="*/ f308 f179 1"/>
              <a:gd name="f371" fmla="*/ f309 f180 1"/>
              <a:gd name="f372" fmla="*/ f310 f179 1"/>
              <a:gd name="f373" fmla="*/ f311 f180 1"/>
              <a:gd name="f374" fmla="*/ f312 f179 1"/>
              <a:gd name="f375" fmla="*/ f313 f180 1"/>
              <a:gd name="f376" fmla="*/ f314 f179 1"/>
              <a:gd name="f377" fmla="*/ f315 f180 1"/>
              <a:gd name="f378" fmla="*/ f316 f179 1"/>
              <a:gd name="f379" fmla="*/ f317 f180 1"/>
              <a:gd name="f380" fmla="*/ f318 f179 1"/>
              <a:gd name="f381" fmla="*/ f319 f180 1"/>
              <a:gd name="f382" fmla="*/ f320 f179 1"/>
              <a:gd name="f383" fmla="*/ f321 f180 1"/>
              <a:gd name="f384" fmla="*/ f322 f179 1"/>
              <a:gd name="f385" fmla="*/ f323 f180 1"/>
              <a:gd name="f386" fmla="*/ f324 f179 1"/>
              <a:gd name="f387" fmla="*/ f325 f180 1"/>
              <a:gd name="f388" fmla="*/ f326 f179 1"/>
              <a:gd name="f389" fmla="*/ f327 f180 1"/>
              <a:gd name="f390" fmla="*/ f328 f179 1"/>
              <a:gd name="f391" fmla="*/ f329 f180 1"/>
              <a:gd name="f392" fmla="*/ f330 f179 1"/>
              <a:gd name="f393" fmla="*/ f331 f180 1"/>
              <a:gd name="f394" fmla="*/ f332 f179 1"/>
              <a:gd name="f395" fmla="*/ f333 f180 1"/>
              <a:gd name="f396" fmla="*/ f334 f179 1"/>
              <a:gd name="f397" fmla="*/ f335 f180 1"/>
              <a:gd name="f398" fmla="*/ f336 f179 1"/>
              <a:gd name="f399" fmla="*/ f337 f180 1"/>
              <a:gd name="f400" fmla="*/ f338 f179 1"/>
              <a:gd name="f401" fmla="*/ f339 f180 1"/>
              <a:gd name="f402" fmla="*/ f340 f179 1"/>
              <a:gd name="f403" fmla="*/ f341 f180 1"/>
              <a:gd name="f404" fmla="*/ f342 f179 1"/>
              <a:gd name="f405" fmla="*/ f343 f180 1"/>
              <a:gd name="f406" fmla="*/ f344 f179 1"/>
              <a:gd name="f407" fmla="*/ f345 f180 1"/>
              <a:gd name="f408" fmla="*/ f346 f179 1"/>
              <a:gd name="f409" fmla="*/ f347 f180 1"/>
              <a:gd name="f410" fmla="*/ f348 f179 1"/>
              <a:gd name="f411" fmla="*/ f349 f180 1"/>
              <a:gd name="f412" fmla="*/ f350 f179 1"/>
              <a:gd name="f413" fmla="*/ f351 f180 1"/>
              <a:gd name="f414" fmla="*/ f352 f179 1"/>
              <a:gd name="f415" fmla="*/ f353 f180 1"/>
              <a:gd name="f416" fmla="*/ f354 f179 1"/>
              <a:gd name="f417" fmla="*/ f355 f180 1"/>
              <a:gd name="f418" fmla="*/ f356 f179 1"/>
              <a:gd name="f419" fmla="*/ f357 f180 1"/>
              <a:gd name="f420" fmla="*/ f358 f179 1"/>
              <a:gd name="f421" fmla="*/ f359 f180 1"/>
              <a:gd name="f422" fmla="*/ f360 f179 1"/>
              <a:gd name="f423" fmla="*/ f361 f180 1"/>
              <a:gd name="f424" fmla="*/ f362 f179 1"/>
              <a:gd name="f425" fmla="*/ f363 f180 1"/>
              <a:gd name="f426" fmla="*/ f364 f179 1"/>
              <a:gd name="f427" fmla="*/ f365 f180 1"/>
            </a:gdLst>
            <a:ahLst/>
            <a:cxnLst>
              <a:cxn ang="3cd4">
                <a:pos x="hc" y="t"/>
              </a:cxn>
              <a:cxn ang="0">
                <a:pos x="r" y="vc"/>
              </a:cxn>
              <a:cxn ang="cd4">
                <a:pos x="hc" y="b"/>
              </a:cxn>
              <a:cxn ang="cd2">
                <a:pos x="l" y="vc"/>
              </a:cxn>
              <a:cxn ang="f307">
                <a:pos x="f370" y="f371"/>
              </a:cxn>
              <a:cxn ang="f307">
                <a:pos x="f372" y="f373"/>
              </a:cxn>
              <a:cxn ang="f307">
                <a:pos x="f374" y="f375"/>
              </a:cxn>
              <a:cxn ang="f307">
                <a:pos x="f376" y="f377"/>
              </a:cxn>
              <a:cxn ang="f307">
                <a:pos x="f378" y="f379"/>
              </a:cxn>
              <a:cxn ang="f307">
                <a:pos x="f380" y="f381"/>
              </a:cxn>
              <a:cxn ang="f307">
                <a:pos x="f382" y="f383"/>
              </a:cxn>
              <a:cxn ang="f307">
                <a:pos x="f384" y="f385"/>
              </a:cxn>
              <a:cxn ang="f307">
                <a:pos x="f386" y="f387"/>
              </a:cxn>
              <a:cxn ang="f307">
                <a:pos x="f388" y="f389"/>
              </a:cxn>
              <a:cxn ang="f307">
                <a:pos x="f390" y="f391"/>
              </a:cxn>
              <a:cxn ang="f307">
                <a:pos x="f392" y="f393"/>
              </a:cxn>
              <a:cxn ang="f307">
                <a:pos x="f394" y="f395"/>
              </a:cxn>
              <a:cxn ang="f307">
                <a:pos x="f396" y="f397"/>
              </a:cxn>
              <a:cxn ang="f307">
                <a:pos x="f398" y="f399"/>
              </a:cxn>
              <a:cxn ang="f307">
                <a:pos x="f400" y="f401"/>
              </a:cxn>
              <a:cxn ang="f307">
                <a:pos x="f402" y="f403"/>
              </a:cxn>
              <a:cxn ang="f307">
                <a:pos x="f404" y="f405"/>
              </a:cxn>
              <a:cxn ang="f307">
                <a:pos x="f406" y="f407"/>
              </a:cxn>
              <a:cxn ang="f307">
                <a:pos x="f408" y="f409"/>
              </a:cxn>
              <a:cxn ang="f307">
                <a:pos x="f410" y="f411"/>
              </a:cxn>
              <a:cxn ang="f307">
                <a:pos x="f412" y="f413"/>
              </a:cxn>
              <a:cxn ang="f307">
                <a:pos x="f414" y="f415"/>
              </a:cxn>
              <a:cxn ang="f307">
                <a:pos x="f416" y="f417"/>
              </a:cxn>
              <a:cxn ang="f307">
                <a:pos x="f418" y="f419"/>
              </a:cxn>
              <a:cxn ang="f307">
                <a:pos x="f420" y="f421"/>
              </a:cxn>
              <a:cxn ang="f307">
                <a:pos x="f422" y="f423"/>
              </a:cxn>
              <a:cxn ang="f307">
                <a:pos x="f424" y="f425"/>
              </a:cxn>
              <a:cxn ang="f307">
                <a:pos x="f426" y="f427"/>
              </a:cxn>
              <a:cxn ang="f307">
                <a:pos x="f370" y="f371"/>
              </a:cxn>
            </a:cxnLst>
            <a:rect l="f366" t="f369" r="f367" b="f368"/>
            <a:pathLst>
              <a:path w="1829023" h="465012">
                <a:moveTo>
                  <a:pt x="f8" y="f9"/>
                </a:moveTo>
                <a:cubicBezTo>
                  <a:pt x="f5"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6"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7"/>
                  <a:pt x="f140" y="f141"/>
                  <a:pt x="f142" y="f143"/>
                </a:cubicBezTo>
                <a:cubicBezTo>
                  <a:pt x="f144" y="f145"/>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6" y="f177"/>
                  <a:pt x="f8" y="f9"/>
                </a:cubicBezTo>
                <a:close/>
              </a:path>
            </a:pathLst>
          </a:custGeom>
          <a:gradFill>
            <a:gsLst>
              <a:gs pos="0">
                <a:srgbClr val="D2D2F4"/>
              </a:gs>
              <a:gs pos="100000">
                <a:srgbClr val="22228B"/>
              </a:gs>
            </a:gsLst>
            <a:path path="circle">
              <a:fillToRect l="50000" t="50000" r="50000" b="50000"/>
            </a:path>
          </a:gradFill>
          <a:ln w="3172">
            <a:solidFill>
              <a:srgbClr val="16165D"/>
            </a:solidFill>
            <a:prstDash val="solid"/>
          </a:ln>
          <a:effectLst>
            <a:outerShdw dist="22997" dir="5400000" algn="tl">
              <a:srgbClr val="000000">
                <a:alpha val="35000"/>
              </a:srgbClr>
            </a:outerShdw>
          </a:effectLst>
        </p:spPr>
        <p:txBody>
          <a:bodyPr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defRPr/>
            </a:pPr>
            <a:endParaRPr lang="en-US" altLang="en-US" smtClean="0">
              <a:solidFill>
                <a:srgbClr val="000000"/>
              </a:solidFill>
              <a:latin typeface="Calibri" panose="020F0502020204030204" pitchFamily="34" charset="0"/>
              <a:ea typeface="MS PGothic" panose="020B0600070205080204" pitchFamily="34" charset="-128"/>
            </a:endParaRPr>
          </a:p>
        </p:txBody>
      </p:sp>
      <p:sp>
        <p:nvSpPr>
          <p:cNvPr id="19492" name="テキスト ボックス 38"/>
          <p:cNvSpPr txBox="1">
            <a:spLocks noChangeArrowheads="1"/>
          </p:cNvSpPr>
          <p:nvPr/>
        </p:nvSpPr>
        <p:spPr bwMode="auto">
          <a:xfrm>
            <a:off x="5262563" y="2301875"/>
            <a:ext cx="1020762" cy="523875"/>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r>
              <a:rPr lang="en-US" altLang="en-US" sz="1400" b="1">
                <a:solidFill>
                  <a:srgbClr val="000000"/>
                </a:solidFill>
                <a:latin typeface="Meiryo UI" panose="020B0604030504040204" pitchFamily="34" charset="-128"/>
                <a:ea typeface="Meiryo UI" panose="020B0604030504040204" pitchFamily="34" charset="-128"/>
                <a:cs typeface="Meiryo UI" panose="020B0604030504040204" pitchFamily="34" charset="-128"/>
              </a:rPr>
              <a:t>Closed</a:t>
            </a:r>
          </a:p>
          <a:p>
            <a:pPr algn="ctr" hangingPunct="1"/>
            <a:r>
              <a:rPr lang="en-US" altLang="en-US" sz="1400" b="1">
                <a:solidFill>
                  <a:srgbClr val="000000"/>
                </a:solidFill>
                <a:latin typeface="Meiryo UI" panose="020B0604030504040204" pitchFamily="34" charset="-128"/>
                <a:ea typeface="Meiryo UI" panose="020B0604030504040204" pitchFamily="34" charset="-128"/>
                <a:cs typeface="Meiryo UI" panose="020B0604030504040204" pitchFamily="34" charset="-128"/>
              </a:rPr>
              <a:t>network</a:t>
            </a:r>
          </a:p>
        </p:txBody>
      </p:sp>
      <p:sp>
        <p:nvSpPr>
          <p:cNvPr id="37" name="四角形吹き出し 41"/>
          <p:cNvSpPr/>
          <p:nvPr/>
        </p:nvSpPr>
        <p:spPr>
          <a:xfrm>
            <a:off x="3200400" y="1212850"/>
            <a:ext cx="2490788" cy="523875"/>
          </a:xfrm>
          <a:custGeom>
            <a:avLst>
              <a:gd name="f0" fmla="val 9325"/>
              <a:gd name="f1" fmla="val 37970"/>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180"/>
              <a:gd name="f17" fmla="*/ f5 1 21600"/>
              <a:gd name="f18" fmla="*/ f6 1 21600"/>
              <a:gd name="f19" fmla="val f7"/>
              <a:gd name="f20" fmla="val f8"/>
              <a:gd name="f21" fmla="pin -2147483647 f0 2147483647"/>
              <a:gd name="f22" fmla="pin -2147483647 f1 2147483647"/>
              <a:gd name="f23" fmla="*/ f16 f2 1"/>
              <a:gd name="f24" fmla="+- f20 0 f19"/>
              <a:gd name="f25" fmla="val f21"/>
              <a:gd name="f26" fmla="val f22"/>
              <a:gd name="f27" fmla="*/ f21 f17 1"/>
              <a:gd name="f28" fmla="*/ f22 f18 1"/>
              <a:gd name="f29" fmla="*/ f23 1 f4"/>
              <a:gd name="f30" fmla="*/ f24 1 21600"/>
              <a:gd name="f31" fmla="+- f25 0 10800"/>
              <a:gd name="f32" fmla="+- f26 0 10800"/>
              <a:gd name="f33" fmla="+- f26 0 21600"/>
              <a:gd name="f34" fmla="+- f25 0 21600"/>
              <a:gd name="f35" fmla="*/ f25 f17 1"/>
              <a:gd name="f36" fmla="*/ f26 f18 1"/>
              <a:gd name="f37" fmla="+- f29 0 f3"/>
              <a:gd name="f38" fmla="*/ 0 f30 1"/>
              <a:gd name="f39" fmla="*/ 21600 f30 1"/>
              <a:gd name="f40" fmla="abs f31"/>
              <a:gd name="f41" fmla="abs f32"/>
              <a:gd name="f42" fmla="+- f40 0 f41"/>
              <a:gd name="f43" fmla="+- f41 0 f40"/>
              <a:gd name="f44" fmla="*/ f38 1 f30"/>
              <a:gd name="f45" fmla="*/ f39 1 f30"/>
              <a:gd name="f46" fmla="?: f32 f9 f42"/>
              <a:gd name="f47" fmla="?: f32 f42 f9"/>
              <a:gd name="f48" fmla="?: f31 f9 f43"/>
              <a:gd name="f49" fmla="?: f31 f43 f9"/>
              <a:gd name="f50" fmla="*/ f44 f17 1"/>
              <a:gd name="f51" fmla="*/ f45 f17 1"/>
              <a:gd name="f52" fmla="*/ f45 f18 1"/>
              <a:gd name="f53" fmla="*/ f44 f18 1"/>
              <a:gd name="f54" fmla="?: f25 f9 f46"/>
              <a:gd name="f55" fmla="?: f25 f9 f47"/>
              <a:gd name="f56" fmla="?: f33 f48 f9"/>
              <a:gd name="f57" fmla="?: f33 f49 f9"/>
              <a:gd name="f58" fmla="?: f34 f47 f9"/>
              <a:gd name="f59" fmla="?: f34 f46 f9"/>
              <a:gd name="f60" fmla="?: f26 f9 f49"/>
              <a:gd name="f61" fmla="?: f26 f9 f48"/>
              <a:gd name="f62" fmla="?: f54 f25 0"/>
              <a:gd name="f63" fmla="?: f54 f26 6280"/>
              <a:gd name="f64" fmla="?: f55 f25 0"/>
              <a:gd name="f65" fmla="?: f55 f26 15320"/>
              <a:gd name="f66" fmla="?: f56 f25 6280"/>
              <a:gd name="f67" fmla="?: f56 f26 21600"/>
              <a:gd name="f68" fmla="?: f57 f25 15320"/>
              <a:gd name="f69" fmla="?: f57 f26 21600"/>
              <a:gd name="f70" fmla="?: f58 f25 21600"/>
              <a:gd name="f71" fmla="?: f58 f26 15320"/>
              <a:gd name="f72" fmla="?: f59 f25 21600"/>
              <a:gd name="f73" fmla="?: f59 f26 6280"/>
              <a:gd name="f74" fmla="?: f60 f25 15320"/>
              <a:gd name="f75" fmla="?: f60 f26 0"/>
              <a:gd name="f76" fmla="?: f61 f25 6280"/>
              <a:gd name="f77" fmla="?: f61 f26 0"/>
            </a:gdLst>
            <a:ahLst>
              <a:ahXY gdRefX="f0" minX="f15" maxX="f10" gdRefY="f1" minY="f15" maxY="f10">
                <a:pos x="f27" y="f28"/>
              </a:ahXY>
            </a:ahLst>
            <a:cxnLst>
              <a:cxn ang="3cd4">
                <a:pos x="hc" y="t"/>
              </a:cxn>
              <a:cxn ang="0">
                <a:pos x="r" y="vc"/>
              </a:cxn>
              <a:cxn ang="cd4">
                <a:pos x="hc" y="b"/>
              </a:cxn>
              <a:cxn ang="cd2">
                <a:pos x="l" y="vc"/>
              </a:cxn>
              <a:cxn ang="f37">
                <a:pos x="f35" y="f36"/>
              </a:cxn>
            </a:cxnLst>
            <a:rect l="f50" t="f53" r="f51" b="f52"/>
            <a:pathLst>
              <a:path w="21600" h="21600">
                <a:moveTo>
                  <a:pt x="f7" y="f7"/>
                </a:moveTo>
                <a:lnTo>
                  <a:pt x="f7" y="f11"/>
                </a:lnTo>
                <a:lnTo>
                  <a:pt x="f62" y="f63"/>
                </a:lnTo>
                <a:lnTo>
                  <a:pt x="f7" y="f12"/>
                </a:lnTo>
                <a:lnTo>
                  <a:pt x="f7" y="f13"/>
                </a:lnTo>
                <a:lnTo>
                  <a:pt x="f64" y="f65"/>
                </a:lnTo>
                <a:lnTo>
                  <a:pt x="f7" y="f14"/>
                </a:lnTo>
                <a:lnTo>
                  <a:pt x="f7" y="f8"/>
                </a:lnTo>
                <a:lnTo>
                  <a:pt x="f11" y="f8"/>
                </a:lnTo>
                <a:lnTo>
                  <a:pt x="f66" y="f67"/>
                </a:lnTo>
                <a:lnTo>
                  <a:pt x="f12" y="f8"/>
                </a:lnTo>
                <a:lnTo>
                  <a:pt x="f13" y="f8"/>
                </a:lnTo>
                <a:lnTo>
                  <a:pt x="f68" y="f69"/>
                </a:lnTo>
                <a:lnTo>
                  <a:pt x="f14" y="f8"/>
                </a:lnTo>
                <a:lnTo>
                  <a:pt x="f8" y="f8"/>
                </a:lnTo>
                <a:lnTo>
                  <a:pt x="f8" y="f14"/>
                </a:lnTo>
                <a:lnTo>
                  <a:pt x="f70" y="f71"/>
                </a:lnTo>
                <a:lnTo>
                  <a:pt x="f8" y="f13"/>
                </a:lnTo>
                <a:lnTo>
                  <a:pt x="f8" y="f12"/>
                </a:lnTo>
                <a:lnTo>
                  <a:pt x="f72" y="f73"/>
                </a:lnTo>
                <a:lnTo>
                  <a:pt x="f8" y="f11"/>
                </a:lnTo>
                <a:lnTo>
                  <a:pt x="f8" y="f7"/>
                </a:lnTo>
                <a:lnTo>
                  <a:pt x="f14" y="f7"/>
                </a:lnTo>
                <a:lnTo>
                  <a:pt x="f74" y="f75"/>
                </a:lnTo>
                <a:lnTo>
                  <a:pt x="f13" y="f7"/>
                </a:lnTo>
                <a:lnTo>
                  <a:pt x="f12" y="f7"/>
                </a:lnTo>
                <a:lnTo>
                  <a:pt x="f76" y="f77"/>
                </a:lnTo>
                <a:lnTo>
                  <a:pt x="f11" y="f7"/>
                </a:lnTo>
                <a:lnTo>
                  <a:pt x="f7" y="f7"/>
                </a:lnTo>
                <a:close/>
              </a:path>
            </a:pathLst>
          </a:custGeom>
          <a:solidFill>
            <a:srgbClr val="F2F2F2"/>
          </a:solidFill>
          <a:ln w="25402">
            <a:solidFill>
              <a:srgbClr val="404040"/>
            </a:solidFill>
            <a:prstDash val="solid"/>
            <a:round/>
          </a:ln>
          <a:effectLst>
            <a:outerShdw dist="22997" dir="5400000" algn="tl">
              <a:srgbClr val="000000">
                <a:alpha val="35000"/>
              </a:srgbClr>
            </a:outerShdw>
          </a:effectLst>
        </p:spPr>
        <p:txBody>
          <a:bodyPr>
            <a:spAutoFit/>
          </a:bodyPr>
          <a:lstStyle/>
          <a:p>
            <a:pPr fontAlgn="auto" hangingPunct="1">
              <a:spcBef>
                <a:spcPts val="0"/>
              </a:spcBef>
              <a:spcAft>
                <a:spcPts val="600"/>
              </a:spcAft>
              <a:defRPr sz="1800" b="0" i="0" u="none" strike="noStrike" kern="0" cap="none" spc="0" baseline="0">
                <a:solidFill>
                  <a:srgbClr val="000000"/>
                </a:solidFill>
                <a:uFillTx/>
              </a:defRPr>
            </a:pPr>
            <a:r>
              <a:rPr lang="en-US" sz="1400" kern="0" dirty="0">
                <a:solidFill>
                  <a:srgbClr val="000000"/>
                </a:solidFill>
                <a:latin typeface="Arial" pitchFamily="34"/>
                <a:ea typeface="HGS創英角ｺﾞｼｯｸUB" pitchFamily="50"/>
                <a:cs typeface="Arial" pitchFamily="34"/>
              </a:rPr>
              <a:t>Emergency call is sent to nearest </a:t>
            </a:r>
            <a:r>
              <a:rPr lang="en-US" sz="1400" kern="0" dirty="0">
                <a:solidFill>
                  <a:srgbClr val="000000"/>
                </a:solidFill>
                <a:latin typeface="Arial" pitchFamily="34"/>
                <a:ea typeface="Meiryo UI" pitchFamily="50"/>
                <a:cs typeface="Arial" pitchFamily="34"/>
              </a:rPr>
              <a:t>fire station.</a:t>
            </a:r>
          </a:p>
        </p:txBody>
      </p:sp>
      <p:sp>
        <p:nvSpPr>
          <p:cNvPr id="19494" name="フリーフォーム 132"/>
          <p:cNvSpPr>
            <a:spLocks/>
          </p:cNvSpPr>
          <p:nvPr/>
        </p:nvSpPr>
        <p:spPr bwMode="auto">
          <a:xfrm>
            <a:off x="1325563" y="3287713"/>
            <a:ext cx="1049337" cy="446087"/>
          </a:xfrm>
          <a:custGeom>
            <a:avLst/>
            <a:gdLst>
              <a:gd name="T0" fmla="*/ 371396 w 1482224"/>
              <a:gd name="T1" fmla="*/ 0 h 266700"/>
              <a:gd name="T2" fmla="*/ 742792 w 1482224"/>
              <a:gd name="T3" fmla="*/ 373069 h 266700"/>
              <a:gd name="T4" fmla="*/ 371396 w 1482224"/>
              <a:gd name="T5" fmla="*/ 746138 h 266700"/>
              <a:gd name="T6" fmla="*/ 0 w 1482224"/>
              <a:gd name="T7" fmla="*/ 373069 h 266700"/>
              <a:gd name="T8" fmla="*/ 0 w 1482224"/>
              <a:gd name="T9" fmla="*/ 746138 h 266700"/>
              <a:gd name="T10" fmla="*/ 212956 w 1482224"/>
              <a:gd name="T11" fmla="*/ 746138 h 266700"/>
              <a:gd name="T12" fmla="*/ 212956 w 1482224"/>
              <a:gd name="T13" fmla="*/ 0 h 266700"/>
              <a:gd name="T14" fmla="*/ 742792 w 1482224"/>
              <a:gd name="T15" fmla="*/ 0 h 266700"/>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1482224"/>
              <a:gd name="T25" fmla="*/ 0 h 266700"/>
              <a:gd name="T26" fmla="*/ 1482224 w 1482224"/>
              <a:gd name="T27" fmla="*/ 266700 h 2667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2224" h="266700">
                <a:moveTo>
                  <a:pt x="0" y="266700"/>
                </a:moveTo>
                <a:lnTo>
                  <a:pt x="424949" y="266700"/>
                </a:lnTo>
                <a:lnTo>
                  <a:pt x="424949" y="0"/>
                </a:lnTo>
                <a:lnTo>
                  <a:pt x="1482224" y="0"/>
                </a:lnTo>
              </a:path>
            </a:pathLst>
          </a:custGeom>
          <a:noFill/>
          <a:ln w="28575">
            <a:solidFill>
              <a:srgbClr val="0D0D0D"/>
            </a:solidFill>
            <a:prstDash val="solid"/>
            <a:round/>
            <a:headEnd/>
            <a:tailEnd type="arrow" w="med" len="med"/>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nchorCtr="1"/>
          <a:lstStyle/>
          <a:p>
            <a:endParaRPr lang="en-US"/>
          </a:p>
        </p:txBody>
      </p:sp>
      <p:sp>
        <p:nvSpPr>
          <p:cNvPr id="19495" name="フリーフォーム 133"/>
          <p:cNvSpPr>
            <a:spLocks/>
          </p:cNvSpPr>
          <p:nvPr/>
        </p:nvSpPr>
        <p:spPr bwMode="auto">
          <a:xfrm flipV="1">
            <a:off x="1327150" y="3733800"/>
            <a:ext cx="1050925" cy="787400"/>
          </a:xfrm>
          <a:custGeom>
            <a:avLst/>
            <a:gdLst>
              <a:gd name="T0" fmla="*/ 372475 w 1482224"/>
              <a:gd name="T1" fmla="*/ 0 h 266700"/>
              <a:gd name="T2" fmla="*/ 744951 w 1482224"/>
              <a:gd name="T3" fmla="*/ 1162349 h 266700"/>
              <a:gd name="T4" fmla="*/ 372475 w 1482224"/>
              <a:gd name="T5" fmla="*/ 2324699 h 266700"/>
              <a:gd name="T6" fmla="*/ 0 w 1482224"/>
              <a:gd name="T7" fmla="*/ 1162349 h 266700"/>
              <a:gd name="T8" fmla="*/ 0 w 1482224"/>
              <a:gd name="T9" fmla="*/ 2324699 h 266700"/>
              <a:gd name="T10" fmla="*/ 213575 w 1482224"/>
              <a:gd name="T11" fmla="*/ 2324699 h 266700"/>
              <a:gd name="T12" fmla="*/ 213575 w 1482224"/>
              <a:gd name="T13" fmla="*/ 0 h 266700"/>
              <a:gd name="T14" fmla="*/ 744951 w 1482224"/>
              <a:gd name="T15" fmla="*/ 0 h 266700"/>
              <a:gd name="T16" fmla="*/ 17694720 60000 65536"/>
              <a:gd name="T17" fmla="*/ 0 60000 65536"/>
              <a:gd name="T18" fmla="*/ 5898240 60000 65536"/>
              <a:gd name="T19" fmla="*/ 11796480 60000 65536"/>
              <a:gd name="T20" fmla="*/ 0 60000 65536"/>
              <a:gd name="T21" fmla="*/ 0 60000 65536"/>
              <a:gd name="T22" fmla="*/ 0 60000 65536"/>
              <a:gd name="T23" fmla="*/ 0 60000 65536"/>
              <a:gd name="T24" fmla="*/ 0 w 1482224"/>
              <a:gd name="T25" fmla="*/ 0 h 266700"/>
              <a:gd name="T26" fmla="*/ 1482224 w 1482224"/>
              <a:gd name="T27" fmla="*/ 266700 h 2667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2224" h="266700">
                <a:moveTo>
                  <a:pt x="0" y="266700"/>
                </a:moveTo>
                <a:lnTo>
                  <a:pt x="424949" y="266700"/>
                </a:lnTo>
                <a:lnTo>
                  <a:pt x="424949" y="0"/>
                </a:lnTo>
                <a:lnTo>
                  <a:pt x="1482224" y="0"/>
                </a:lnTo>
              </a:path>
            </a:pathLst>
          </a:custGeom>
          <a:noFill/>
          <a:ln w="28575">
            <a:solidFill>
              <a:srgbClr val="0D0D0D"/>
            </a:solidFill>
            <a:prstDash val="solid"/>
            <a:round/>
            <a:headEnd/>
            <a:tailEnd type="arrow" w="med" len="med"/>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nchorCtr="1"/>
          <a:lstStyle/>
          <a:p>
            <a:endParaRPr lang="en-US"/>
          </a:p>
        </p:txBody>
      </p:sp>
      <p:sp>
        <p:nvSpPr>
          <p:cNvPr id="40" name="四角形吹き出し 41"/>
          <p:cNvSpPr/>
          <p:nvPr/>
        </p:nvSpPr>
        <p:spPr>
          <a:xfrm>
            <a:off x="2181225" y="6037263"/>
            <a:ext cx="3460750" cy="523875"/>
          </a:xfrm>
          <a:custGeom>
            <a:avLst>
              <a:gd name="f0" fmla="val 8651"/>
              <a:gd name="f1" fmla="val -7415"/>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180"/>
              <a:gd name="f17" fmla="*/ f5 1 21600"/>
              <a:gd name="f18" fmla="*/ f6 1 21600"/>
              <a:gd name="f19" fmla="val f7"/>
              <a:gd name="f20" fmla="val f8"/>
              <a:gd name="f21" fmla="pin -2147483647 f0 2147483647"/>
              <a:gd name="f22" fmla="pin -2147483647 f1 2147483647"/>
              <a:gd name="f23" fmla="*/ f16 f2 1"/>
              <a:gd name="f24" fmla="+- f20 0 f19"/>
              <a:gd name="f25" fmla="val f21"/>
              <a:gd name="f26" fmla="val f22"/>
              <a:gd name="f27" fmla="*/ f21 f17 1"/>
              <a:gd name="f28" fmla="*/ f22 f18 1"/>
              <a:gd name="f29" fmla="*/ f23 1 f4"/>
              <a:gd name="f30" fmla="*/ f24 1 21600"/>
              <a:gd name="f31" fmla="+- f25 0 10800"/>
              <a:gd name="f32" fmla="+- f26 0 10800"/>
              <a:gd name="f33" fmla="+- f26 0 21600"/>
              <a:gd name="f34" fmla="+- f25 0 21600"/>
              <a:gd name="f35" fmla="*/ f25 f17 1"/>
              <a:gd name="f36" fmla="*/ f26 f18 1"/>
              <a:gd name="f37" fmla="+- f29 0 f3"/>
              <a:gd name="f38" fmla="*/ 0 f30 1"/>
              <a:gd name="f39" fmla="*/ 21600 f30 1"/>
              <a:gd name="f40" fmla="abs f31"/>
              <a:gd name="f41" fmla="abs f32"/>
              <a:gd name="f42" fmla="+- f40 0 f41"/>
              <a:gd name="f43" fmla="+- f41 0 f40"/>
              <a:gd name="f44" fmla="*/ f38 1 f30"/>
              <a:gd name="f45" fmla="*/ f39 1 f30"/>
              <a:gd name="f46" fmla="?: f32 f9 f42"/>
              <a:gd name="f47" fmla="?: f32 f42 f9"/>
              <a:gd name="f48" fmla="?: f31 f9 f43"/>
              <a:gd name="f49" fmla="?: f31 f43 f9"/>
              <a:gd name="f50" fmla="*/ f44 f17 1"/>
              <a:gd name="f51" fmla="*/ f45 f17 1"/>
              <a:gd name="f52" fmla="*/ f45 f18 1"/>
              <a:gd name="f53" fmla="*/ f44 f18 1"/>
              <a:gd name="f54" fmla="?: f25 f9 f46"/>
              <a:gd name="f55" fmla="?: f25 f9 f47"/>
              <a:gd name="f56" fmla="?: f33 f48 f9"/>
              <a:gd name="f57" fmla="?: f33 f49 f9"/>
              <a:gd name="f58" fmla="?: f34 f47 f9"/>
              <a:gd name="f59" fmla="?: f34 f46 f9"/>
              <a:gd name="f60" fmla="?: f26 f9 f49"/>
              <a:gd name="f61" fmla="?: f26 f9 f48"/>
              <a:gd name="f62" fmla="?: f54 f25 0"/>
              <a:gd name="f63" fmla="?: f54 f26 6280"/>
              <a:gd name="f64" fmla="?: f55 f25 0"/>
              <a:gd name="f65" fmla="?: f55 f26 15320"/>
              <a:gd name="f66" fmla="?: f56 f25 6280"/>
              <a:gd name="f67" fmla="?: f56 f26 21600"/>
              <a:gd name="f68" fmla="?: f57 f25 15320"/>
              <a:gd name="f69" fmla="?: f57 f26 21600"/>
              <a:gd name="f70" fmla="?: f58 f25 21600"/>
              <a:gd name="f71" fmla="?: f58 f26 15320"/>
              <a:gd name="f72" fmla="?: f59 f25 21600"/>
              <a:gd name="f73" fmla="?: f59 f26 6280"/>
              <a:gd name="f74" fmla="?: f60 f25 15320"/>
              <a:gd name="f75" fmla="?: f60 f26 0"/>
              <a:gd name="f76" fmla="?: f61 f25 6280"/>
              <a:gd name="f77" fmla="?: f61 f26 0"/>
            </a:gdLst>
            <a:ahLst>
              <a:ahXY gdRefX="f0" minX="f15" maxX="f10" gdRefY="f1" minY="f15" maxY="f10">
                <a:pos x="f27" y="f28"/>
              </a:ahXY>
            </a:ahLst>
            <a:cxnLst>
              <a:cxn ang="3cd4">
                <a:pos x="hc" y="t"/>
              </a:cxn>
              <a:cxn ang="0">
                <a:pos x="r" y="vc"/>
              </a:cxn>
              <a:cxn ang="cd4">
                <a:pos x="hc" y="b"/>
              </a:cxn>
              <a:cxn ang="cd2">
                <a:pos x="l" y="vc"/>
              </a:cxn>
              <a:cxn ang="f37">
                <a:pos x="f35" y="f36"/>
              </a:cxn>
            </a:cxnLst>
            <a:rect l="f50" t="f53" r="f51" b="f52"/>
            <a:pathLst>
              <a:path w="21600" h="21600">
                <a:moveTo>
                  <a:pt x="f7" y="f7"/>
                </a:moveTo>
                <a:lnTo>
                  <a:pt x="f7" y="f11"/>
                </a:lnTo>
                <a:lnTo>
                  <a:pt x="f62" y="f63"/>
                </a:lnTo>
                <a:lnTo>
                  <a:pt x="f7" y="f12"/>
                </a:lnTo>
                <a:lnTo>
                  <a:pt x="f7" y="f13"/>
                </a:lnTo>
                <a:lnTo>
                  <a:pt x="f64" y="f65"/>
                </a:lnTo>
                <a:lnTo>
                  <a:pt x="f7" y="f14"/>
                </a:lnTo>
                <a:lnTo>
                  <a:pt x="f7" y="f8"/>
                </a:lnTo>
                <a:lnTo>
                  <a:pt x="f11" y="f8"/>
                </a:lnTo>
                <a:lnTo>
                  <a:pt x="f66" y="f67"/>
                </a:lnTo>
                <a:lnTo>
                  <a:pt x="f12" y="f8"/>
                </a:lnTo>
                <a:lnTo>
                  <a:pt x="f13" y="f8"/>
                </a:lnTo>
                <a:lnTo>
                  <a:pt x="f68" y="f69"/>
                </a:lnTo>
                <a:lnTo>
                  <a:pt x="f14" y="f8"/>
                </a:lnTo>
                <a:lnTo>
                  <a:pt x="f8" y="f8"/>
                </a:lnTo>
                <a:lnTo>
                  <a:pt x="f8" y="f14"/>
                </a:lnTo>
                <a:lnTo>
                  <a:pt x="f70" y="f71"/>
                </a:lnTo>
                <a:lnTo>
                  <a:pt x="f8" y="f13"/>
                </a:lnTo>
                <a:lnTo>
                  <a:pt x="f8" y="f12"/>
                </a:lnTo>
                <a:lnTo>
                  <a:pt x="f72" y="f73"/>
                </a:lnTo>
                <a:lnTo>
                  <a:pt x="f8" y="f11"/>
                </a:lnTo>
                <a:lnTo>
                  <a:pt x="f8" y="f7"/>
                </a:lnTo>
                <a:lnTo>
                  <a:pt x="f14" y="f7"/>
                </a:lnTo>
                <a:lnTo>
                  <a:pt x="f74" y="f75"/>
                </a:lnTo>
                <a:lnTo>
                  <a:pt x="f13" y="f7"/>
                </a:lnTo>
                <a:lnTo>
                  <a:pt x="f12" y="f7"/>
                </a:lnTo>
                <a:lnTo>
                  <a:pt x="f76" y="f77"/>
                </a:lnTo>
                <a:lnTo>
                  <a:pt x="f11" y="f7"/>
                </a:lnTo>
                <a:lnTo>
                  <a:pt x="f7" y="f7"/>
                </a:lnTo>
                <a:close/>
              </a:path>
            </a:pathLst>
          </a:custGeom>
          <a:solidFill>
            <a:srgbClr val="DFE0FD"/>
          </a:solidFill>
          <a:ln w="25402">
            <a:solidFill>
              <a:srgbClr val="22228B"/>
            </a:solidFill>
            <a:prstDash val="solid"/>
            <a:round/>
          </a:ln>
          <a:effectLst>
            <a:outerShdw dist="22997" dir="5400000" algn="tl">
              <a:srgbClr val="000000">
                <a:alpha val="35000"/>
              </a:srgbClr>
            </a:outerShdw>
          </a:effectLst>
        </p:spPr>
        <p:txBody>
          <a:bodyPr>
            <a:spAutoFit/>
          </a:bodyPr>
          <a:lstStyle/>
          <a:p>
            <a:pPr fontAlgn="auto" hangingPunct="1">
              <a:spcBef>
                <a:spcPts val="0"/>
              </a:spcBef>
              <a:spcAft>
                <a:spcPts val="600"/>
              </a:spcAft>
              <a:defRPr sz="1800" b="0" i="0" u="none" strike="noStrike" kern="0" cap="none" spc="0" baseline="0">
                <a:solidFill>
                  <a:srgbClr val="000000"/>
                </a:solidFill>
                <a:uFillTx/>
              </a:defRPr>
            </a:pPr>
            <a:r>
              <a:rPr lang="en-US" sz="1400" kern="0" dirty="0">
                <a:solidFill>
                  <a:srgbClr val="16165D"/>
                </a:solidFill>
                <a:latin typeface="HGS創英角ｺﾞｼｯｸUB" pitchFamily="50"/>
                <a:ea typeface="HGS創英角ｺﾞｼｯｸUB" pitchFamily="50"/>
              </a:rPr>
              <a:t>Operator  interprets emergency call in sign language into spoken language</a:t>
            </a:r>
          </a:p>
        </p:txBody>
      </p:sp>
      <p:pic>
        <p:nvPicPr>
          <p:cNvPr id="19497" name="Picture 5"/>
          <p:cNvPicPr>
            <a:picLocks noChangeAspect="1"/>
          </p:cNvPicPr>
          <p:nvPr/>
        </p:nvPicPr>
        <p:blipFill>
          <a:blip r:embed="rId9" cstate="print">
            <a:extLst>
              <a:ext uri="{28A0092B-C50C-407E-A947-70E740481C1C}">
                <a14:useLocalDpi xmlns:a14="http://schemas.microsoft.com/office/drawing/2010/main" xmlns="" val="0"/>
              </a:ext>
            </a:extLst>
          </a:blip>
          <a:srcRect l="25397" t="23503" b="11218"/>
          <a:stretch>
            <a:fillRect/>
          </a:stretch>
        </p:blipFill>
        <p:spPr bwMode="auto">
          <a:xfrm>
            <a:off x="293688" y="4497388"/>
            <a:ext cx="1050925" cy="1039812"/>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9498" name="直線コネクタ 137"/>
          <p:cNvCxnSpPr>
            <a:cxnSpLocks noChangeShapeType="1"/>
          </p:cNvCxnSpPr>
          <p:nvPr/>
        </p:nvCxnSpPr>
        <p:spPr bwMode="auto">
          <a:xfrm>
            <a:off x="1235075" y="3582988"/>
            <a:ext cx="85725" cy="896937"/>
          </a:xfrm>
          <a:prstGeom prst="straightConnector1">
            <a:avLst/>
          </a:prstGeom>
          <a:noFill/>
          <a:ln w="9528">
            <a:solidFill>
              <a:srgbClr val="16165D"/>
            </a:solidFill>
            <a:round/>
            <a:headEnd/>
            <a:tailEnd/>
          </a:ln>
          <a:effectLst>
            <a:outerShdw dist="22997" dir="5400000" algn="tl" rotWithShape="0">
              <a:srgbClr val="000000">
                <a:alpha val="34998"/>
              </a:srgbClr>
            </a:outerShdw>
          </a:effectLst>
          <a:extLst>
            <a:ext uri="{909E8E84-426E-40DD-AFC4-6F175D3DCCD1}">
              <a14:hiddenFill xmlns:a14="http://schemas.microsoft.com/office/drawing/2010/main" xmlns="">
                <a:noFill/>
              </a14:hiddenFill>
            </a:ext>
          </a:extLst>
        </p:spPr>
      </p:cxnSp>
      <p:cxnSp>
        <p:nvCxnSpPr>
          <p:cNvPr id="19499" name="直線コネクタ 139"/>
          <p:cNvCxnSpPr>
            <a:cxnSpLocks noChangeShapeType="1"/>
          </p:cNvCxnSpPr>
          <p:nvPr/>
        </p:nvCxnSpPr>
        <p:spPr bwMode="auto">
          <a:xfrm flipH="1">
            <a:off x="284163" y="3582988"/>
            <a:ext cx="836612" cy="906462"/>
          </a:xfrm>
          <a:prstGeom prst="straightConnector1">
            <a:avLst/>
          </a:prstGeom>
          <a:noFill/>
          <a:ln w="9528">
            <a:solidFill>
              <a:srgbClr val="16165D"/>
            </a:solidFill>
            <a:round/>
            <a:headEnd/>
            <a:tailEnd/>
          </a:ln>
          <a:effectLst>
            <a:outerShdw dist="22997" dir="5400000" algn="tl" rotWithShape="0">
              <a:srgbClr val="000000">
                <a:alpha val="34998"/>
              </a:srgbClr>
            </a:outerShdw>
          </a:effectLst>
          <a:extLst>
            <a:ext uri="{909E8E84-426E-40DD-AFC4-6F175D3DCCD1}">
              <a14:hiddenFill xmlns:a14="http://schemas.microsoft.com/office/drawing/2010/main" xmlns="">
                <a:noFill/>
              </a14:hiddenFill>
            </a:ext>
          </a:extLst>
        </p:spPr>
      </p:cxnSp>
      <p:sp>
        <p:nvSpPr>
          <p:cNvPr id="44" name="四角形吹き出し 41"/>
          <p:cNvSpPr/>
          <p:nvPr/>
        </p:nvSpPr>
        <p:spPr>
          <a:xfrm>
            <a:off x="-3175" y="1720850"/>
            <a:ext cx="2071688" cy="830263"/>
          </a:xfrm>
          <a:custGeom>
            <a:avLst>
              <a:gd name="f0" fmla="val 6455"/>
              <a:gd name="f1" fmla="val 37183"/>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180"/>
              <a:gd name="f17" fmla="*/ f5 1 21600"/>
              <a:gd name="f18" fmla="*/ f6 1 21600"/>
              <a:gd name="f19" fmla="val f7"/>
              <a:gd name="f20" fmla="val f8"/>
              <a:gd name="f21" fmla="pin -2147483647 f0 2147483647"/>
              <a:gd name="f22" fmla="pin -2147483647 f1 2147483647"/>
              <a:gd name="f23" fmla="*/ f16 f2 1"/>
              <a:gd name="f24" fmla="+- f20 0 f19"/>
              <a:gd name="f25" fmla="val f21"/>
              <a:gd name="f26" fmla="val f22"/>
              <a:gd name="f27" fmla="*/ f21 f17 1"/>
              <a:gd name="f28" fmla="*/ f22 f18 1"/>
              <a:gd name="f29" fmla="*/ f23 1 f4"/>
              <a:gd name="f30" fmla="*/ f24 1 21600"/>
              <a:gd name="f31" fmla="+- f25 0 10800"/>
              <a:gd name="f32" fmla="+- f26 0 10800"/>
              <a:gd name="f33" fmla="+- f26 0 21600"/>
              <a:gd name="f34" fmla="+- f25 0 21600"/>
              <a:gd name="f35" fmla="*/ f25 f17 1"/>
              <a:gd name="f36" fmla="*/ f26 f18 1"/>
              <a:gd name="f37" fmla="+- f29 0 f3"/>
              <a:gd name="f38" fmla="*/ 0 f30 1"/>
              <a:gd name="f39" fmla="*/ 21600 f30 1"/>
              <a:gd name="f40" fmla="abs f31"/>
              <a:gd name="f41" fmla="abs f32"/>
              <a:gd name="f42" fmla="+- f40 0 f41"/>
              <a:gd name="f43" fmla="+- f41 0 f40"/>
              <a:gd name="f44" fmla="*/ f38 1 f30"/>
              <a:gd name="f45" fmla="*/ f39 1 f30"/>
              <a:gd name="f46" fmla="?: f32 f9 f42"/>
              <a:gd name="f47" fmla="?: f32 f42 f9"/>
              <a:gd name="f48" fmla="?: f31 f9 f43"/>
              <a:gd name="f49" fmla="?: f31 f43 f9"/>
              <a:gd name="f50" fmla="*/ f44 f17 1"/>
              <a:gd name="f51" fmla="*/ f45 f17 1"/>
              <a:gd name="f52" fmla="*/ f45 f18 1"/>
              <a:gd name="f53" fmla="*/ f44 f18 1"/>
              <a:gd name="f54" fmla="?: f25 f9 f46"/>
              <a:gd name="f55" fmla="?: f25 f9 f47"/>
              <a:gd name="f56" fmla="?: f33 f48 f9"/>
              <a:gd name="f57" fmla="?: f33 f49 f9"/>
              <a:gd name="f58" fmla="?: f34 f47 f9"/>
              <a:gd name="f59" fmla="?: f34 f46 f9"/>
              <a:gd name="f60" fmla="?: f26 f9 f49"/>
              <a:gd name="f61" fmla="?: f26 f9 f48"/>
              <a:gd name="f62" fmla="?: f54 f25 0"/>
              <a:gd name="f63" fmla="?: f54 f26 6280"/>
              <a:gd name="f64" fmla="?: f55 f25 0"/>
              <a:gd name="f65" fmla="?: f55 f26 15320"/>
              <a:gd name="f66" fmla="?: f56 f25 6280"/>
              <a:gd name="f67" fmla="?: f56 f26 21600"/>
              <a:gd name="f68" fmla="?: f57 f25 15320"/>
              <a:gd name="f69" fmla="?: f57 f26 21600"/>
              <a:gd name="f70" fmla="?: f58 f25 21600"/>
              <a:gd name="f71" fmla="?: f58 f26 15320"/>
              <a:gd name="f72" fmla="?: f59 f25 21600"/>
              <a:gd name="f73" fmla="?: f59 f26 6280"/>
              <a:gd name="f74" fmla="?: f60 f25 15320"/>
              <a:gd name="f75" fmla="?: f60 f26 0"/>
              <a:gd name="f76" fmla="?: f61 f25 6280"/>
              <a:gd name="f77" fmla="?: f61 f26 0"/>
            </a:gdLst>
            <a:ahLst>
              <a:ahXY gdRefX="f0" minX="f15" maxX="f10" gdRefY="f1" minY="f15" maxY="f10">
                <a:pos x="f27" y="f28"/>
              </a:ahXY>
            </a:ahLst>
            <a:cxnLst>
              <a:cxn ang="3cd4">
                <a:pos x="hc" y="t"/>
              </a:cxn>
              <a:cxn ang="0">
                <a:pos x="r" y="vc"/>
              </a:cxn>
              <a:cxn ang="cd4">
                <a:pos x="hc" y="b"/>
              </a:cxn>
              <a:cxn ang="cd2">
                <a:pos x="l" y="vc"/>
              </a:cxn>
              <a:cxn ang="f37">
                <a:pos x="f35" y="f36"/>
              </a:cxn>
            </a:cxnLst>
            <a:rect l="f50" t="f53" r="f51" b="f52"/>
            <a:pathLst>
              <a:path w="21600" h="21600">
                <a:moveTo>
                  <a:pt x="f7" y="f7"/>
                </a:moveTo>
                <a:lnTo>
                  <a:pt x="f7" y="f11"/>
                </a:lnTo>
                <a:lnTo>
                  <a:pt x="f62" y="f63"/>
                </a:lnTo>
                <a:lnTo>
                  <a:pt x="f7" y="f12"/>
                </a:lnTo>
                <a:lnTo>
                  <a:pt x="f7" y="f13"/>
                </a:lnTo>
                <a:lnTo>
                  <a:pt x="f64" y="f65"/>
                </a:lnTo>
                <a:lnTo>
                  <a:pt x="f7" y="f14"/>
                </a:lnTo>
                <a:lnTo>
                  <a:pt x="f7" y="f8"/>
                </a:lnTo>
                <a:lnTo>
                  <a:pt x="f11" y="f8"/>
                </a:lnTo>
                <a:lnTo>
                  <a:pt x="f66" y="f67"/>
                </a:lnTo>
                <a:lnTo>
                  <a:pt x="f12" y="f8"/>
                </a:lnTo>
                <a:lnTo>
                  <a:pt x="f13" y="f8"/>
                </a:lnTo>
                <a:lnTo>
                  <a:pt x="f68" y="f69"/>
                </a:lnTo>
                <a:lnTo>
                  <a:pt x="f14" y="f8"/>
                </a:lnTo>
                <a:lnTo>
                  <a:pt x="f8" y="f8"/>
                </a:lnTo>
                <a:lnTo>
                  <a:pt x="f8" y="f14"/>
                </a:lnTo>
                <a:lnTo>
                  <a:pt x="f70" y="f71"/>
                </a:lnTo>
                <a:lnTo>
                  <a:pt x="f8" y="f13"/>
                </a:lnTo>
                <a:lnTo>
                  <a:pt x="f8" y="f12"/>
                </a:lnTo>
                <a:lnTo>
                  <a:pt x="f72" y="f73"/>
                </a:lnTo>
                <a:lnTo>
                  <a:pt x="f8" y="f11"/>
                </a:lnTo>
                <a:lnTo>
                  <a:pt x="f8" y="f7"/>
                </a:lnTo>
                <a:lnTo>
                  <a:pt x="f14" y="f7"/>
                </a:lnTo>
                <a:lnTo>
                  <a:pt x="f74" y="f75"/>
                </a:lnTo>
                <a:lnTo>
                  <a:pt x="f13" y="f7"/>
                </a:lnTo>
                <a:lnTo>
                  <a:pt x="f12" y="f7"/>
                </a:lnTo>
                <a:lnTo>
                  <a:pt x="f76" y="f77"/>
                </a:lnTo>
                <a:lnTo>
                  <a:pt x="f11" y="f7"/>
                </a:lnTo>
                <a:lnTo>
                  <a:pt x="f7" y="f7"/>
                </a:lnTo>
                <a:close/>
              </a:path>
            </a:pathLst>
          </a:custGeom>
          <a:solidFill>
            <a:srgbClr val="EEF9F4"/>
          </a:solidFill>
          <a:ln w="25402">
            <a:solidFill>
              <a:srgbClr val="00664D"/>
            </a:solidFill>
            <a:prstDash val="solid"/>
            <a:round/>
          </a:ln>
          <a:effectLst>
            <a:outerShdw dist="22997" dir="5400000" algn="tl">
              <a:srgbClr val="000000">
                <a:alpha val="35000"/>
              </a:srgbClr>
            </a:outerShdw>
          </a:effectLst>
        </p:spPr>
        <p:txBody>
          <a:bodyPr>
            <a:spAutoFit/>
          </a:bodyPr>
          <a:lstStyle/>
          <a:p>
            <a:pPr fontAlgn="auto" hangingPunct="1">
              <a:spcBef>
                <a:spcPts val="0"/>
              </a:spcBef>
              <a:spcAft>
                <a:spcPts val="600"/>
              </a:spcAft>
              <a:defRPr sz="1800" b="0" i="0" u="none" strike="noStrike" kern="0" cap="none" spc="0" baseline="0">
                <a:solidFill>
                  <a:srgbClr val="000000"/>
                </a:solidFill>
                <a:uFillTx/>
              </a:defRPr>
            </a:pPr>
            <a:r>
              <a:rPr lang="en-US" sz="1200" kern="0" dirty="0">
                <a:solidFill>
                  <a:srgbClr val="00664D"/>
                </a:solidFill>
                <a:latin typeface="HGS創英角ｺﾞｼｯｸUB" pitchFamily="50"/>
                <a:ea typeface="HGS創英角ｺﾞｼｯｸUB" pitchFamily="50"/>
              </a:rPr>
              <a:t>A person with hearing and speaking disability chooses packet communication or relay service</a:t>
            </a:r>
          </a:p>
        </p:txBody>
      </p:sp>
      <p:sp>
        <p:nvSpPr>
          <p:cNvPr id="19501" name="テキスト ボックス 151"/>
          <p:cNvSpPr txBox="1">
            <a:spLocks noChangeArrowheads="1"/>
          </p:cNvSpPr>
          <p:nvPr/>
        </p:nvSpPr>
        <p:spPr bwMode="auto">
          <a:xfrm>
            <a:off x="2185988" y="1847850"/>
            <a:ext cx="1720850" cy="584200"/>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hangingPunct="1"/>
            <a:r>
              <a:rPr lang="en-US" altLang="en-US" sz="1600" b="1" u="sng">
                <a:solidFill>
                  <a:srgbClr val="000000"/>
                </a:solidFill>
                <a:latin typeface="HGPｺﾞｼｯｸE"/>
                <a:ea typeface="HGPｺﾞｼｯｸE"/>
                <a:cs typeface="HGPｺﾞｼｯｸE"/>
              </a:rPr>
              <a:t>packet communication</a:t>
            </a:r>
          </a:p>
        </p:txBody>
      </p:sp>
      <p:sp>
        <p:nvSpPr>
          <p:cNvPr id="19502" name="テキスト ボックス 152"/>
          <p:cNvSpPr txBox="1">
            <a:spLocks noChangeArrowheads="1"/>
          </p:cNvSpPr>
          <p:nvPr/>
        </p:nvSpPr>
        <p:spPr bwMode="auto">
          <a:xfrm>
            <a:off x="2114550" y="5418138"/>
            <a:ext cx="1266825" cy="584200"/>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hangingPunct="1"/>
            <a:r>
              <a:rPr lang="en-US" altLang="en-US" sz="1600" b="1" u="sng">
                <a:solidFill>
                  <a:srgbClr val="000000"/>
                </a:solidFill>
                <a:latin typeface="HGPｺﾞｼｯｸE"/>
                <a:ea typeface="HGPｺﾞｼｯｸE"/>
                <a:cs typeface="HGPｺﾞｼｯｸE"/>
              </a:rPr>
              <a:t>relay service</a:t>
            </a:r>
          </a:p>
        </p:txBody>
      </p:sp>
      <p:grpSp>
        <p:nvGrpSpPr>
          <p:cNvPr id="19503" name="グループ化 10"/>
          <p:cNvGrpSpPr>
            <a:grpSpLocks/>
          </p:cNvGrpSpPr>
          <p:nvPr/>
        </p:nvGrpSpPr>
        <p:grpSpPr bwMode="auto">
          <a:xfrm>
            <a:off x="7658100" y="2360613"/>
            <a:ext cx="1157288" cy="1031875"/>
            <a:chOff x="8575672" y="2360615"/>
            <a:chExt cx="1254127" cy="1031872"/>
          </a:xfrm>
        </p:grpSpPr>
        <p:sp>
          <p:nvSpPr>
            <p:cNvPr id="19514" name="正方形/長方形 75"/>
            <p:cNvSpPr>
              <a:spLocks noChangeArrowheads="1"/>
            </p:cNvSpPr>
            <p:nvPr/>
          </p:nvSpPr>
          <p:spPr bwMode="auto">
            <a:xfrm>
              <a:off x="8575672" y="2360615"/>
              <a:ext cx="1254127" cy="1031872"/>
            </a:xfrm>
            <a:prstGeom prst="rect">
              <a:avLst/>
            </a:prstGeom>
            <a:solidFill>
              <a:srgbClr val="EEF9F4"/>
            </a:solidFill>
            <a:ln w="28575">
              <a:solidFill>
                <a:srgbClr val="32946A"/>
              </a:solidFill>
              <a:miter lim="800000"/>
              <a:headEnd/>
              <a:tailEnd/>
            </a:ln>
            <a:effectLst>
              <a:outerShdw dist="22997" dir="5400000" algn="tl" rotWithShape="0">
                <a:srgbClr val="000000">
                  <a:alpha val="34998"/>
                </a:srgbClr>
              </a:outerShdw>
            </a:effectLst>
          </p:spPr>
          <p:txBody>
            <a:bodyPr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endParaRPr lang="en-US" altLang="en-US">
                <a:solidFill>
                  <a:srgbClr val="FFFFFF"/>
                </a:solidFill>
                <a:latin typeface="Calibri" panose="020F0502020204030204" pitchFamily="34" charset="0"/>
                <a:ea typeface="MS PGothic" panose="020B0600070205080204" pitchFamily="34" charset="-128"/>
              </a:endParaRPr>
            </a:p>
          </p:txBody>
        </p:sp>
        <p:sp>
          <p:nvSpPr>
            <p:cNvPr id="19515" name="テキスト ボックス 76"/>
            <p:cNvSpPr txBox="1">
              <a:spLocks noChangeArrowheads="1"/>
            </p:cNvSpPr>
            <p:nvPr/>
          </p:nvSpPr>
          <p:spPr bwMode="auto">
            <a:xfrm>
              <a:off x="8591546" y="2365379"/>
              <a:ext cx="1238253" cy="246221"/>
            </a:xfrm>
            <a:prstGeom prst="rect">
              <a:avLst/>
            </a:prstGeom>
            <a:solidFill>
              <a:srgbClr val="32946A"/>
            </a:solidFill>
            <a:ln w="28575">
              <a:solidFill>
                <a:srgbClr val="32946A"/>
              </a:solidFill>
              <a:miter lim="800000"/>
              <a:headEnd/>
              <a:tailEnd/>
            </a:ln>
            <a:effectLst>
              <a:outerShdw dist="22997" dir="5400000" algn="tl" rotWithShape="0">
                <a:srgbClr val="000000">
                  <a:alpha val="34998"/>
                </a:srgbClr>
              </a:outerShdw>
            </a:effectLst>
          </p:spPr>
          <p:txBody>
            <a:bodyP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lnSpc>
                  <a:spcPts val="1200"/>
                </a:lnSpc>
              </a:pPr>
              <a:r>
                <a:rPr lang="en-US" altLang="en-US" sz="1200" b="1">
                  <a:solidFill>
                    <a:srgbClr val="EEF9F4"/>
                  </a:solidFill>
                  <a:latin typeface="Meiryo UI" panose="020B0604030504040204" pitchFamily="34" charset="-128"/>
                  <a:ea typeface="Meiryo UI" panose="020B0604030504040204" pitchFamily="34" charset="-128"/>
                  <a:cs typeface="Meiryo UI" panose="020B0604030504040204" pitchFamily="34" charset="-128"/>
                </a:rPr>
                <a:t>Fire station</a:t>
              </a:r>
            </a:p>
          </p:txBody>
        </p:sp>
        <p:pic>
          <p:nvPicPr>
            <p:cNvPr id="19516" name="Picture 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261966" y="2667954"/>
              <a:ext cx="428972" cy="599709"/>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517" name="Picture 3"/>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649940" y="2686571"/>
              <a:ext cx="710132" cy="660571"/>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9504" name="グループ化 10"/>
          <p:cNvGrpSpPr>
            <a:grpSpLocks/>
          </p:cNvGrpSpPr>
          <p:nvPr/>
        </p:nvGrpSpPr>
        <p:grpSpPr bwMode="auto">
          <a:xfrm>
            <a:off x="7669213" y="3554413"/>
            <a:ext cx="1158875" cy="1031875"/>
            <a:chOff x="8308979" y="3554409"/>
            <a:chExt cx="1254127" cy="1031872"/>
          </a:xfrm>
        </p:grpSpPr>
        <p:sp>
          <p:nvSpPr>
            <p:cNvPr id="19510" name="正方形/長方形 82"/>
            <p:cNvSpPr>
              <a:spLocks noChangeArrowheads="1"/>
            </p:cNvSpPr>
            <p:nvPr/>
          </p:nvSpPr>
          <p:spPr bwMode="auto">
            <a:xfrm>
              <a:off x="8308979" y="3554409"/>
              <a:ext cx="1254127" cy="1031872"/>
            </a:xfrm>
            <a:prstGeom prst="rect">
              <a:avLst/>
            </a:prstGeom>
            <a:solidFill>
              <a:srgbClr val="EEF9F4"/>
            </a:solidFill>
            <a:ln w="28575">
              <a:solidFill>
                <a:srgbClr val="32946A"/>
              </a:solidFill>
              <a:miter lim="800000"/>
              <a:headEnd/>
              <a:tailEnd/>
            </a:ln>
            <a:effectLst>
              <a:outerShdw dist="22997" dir="5400000" algn="tl" rotWithShape="0">
                <a:srgbClr val="000000">
                  <a:alpha val="34998"/>
                </a:srgbClr>
              </a:outerShdw>
            </a:effectLst>
          </p:spPr>
          <p:txBody>
            <a:bodyPr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endParaRPr lang="en-US" altLang="en-US">
                <a:solidFill>
                  <a:srgbClr val="FFFFFF"/>
                </a:solidFill>
                <a:latin typeface="Calibri" panose="020F0502020204030204" pitchFamily="34" charset="0"/>
                <a:ea typeface="MS PGothic" panose="020B0600070205080204" pitchFamily="34" charset="-128"/>
              </a:endParaRPr>
            </a:p>
          </p:txBody>
        </p:sp>
        <p:sp>
          <p:nvSpPr>
            <p:cNvPr id="19511" name="テキスト ボックス 83"/>
            <p:cNvSpPr txBox="1">
              <a:spLocks noChangeArrowheads="1"/>
            </p:cNvSpPr>
            <p:nvPr/>
          </p:nvSpPr>
          <p:spPr bwMode="auto">
            <a:xfrm>
              <a:off x="8324853" y="3559173"/>
              <a:ext cx="1238253" cy="246221"/>
            </a:xfrm>
            <a:prstGeom prst="rect">
              <a:avLst/>
            </a:prstGeom>
            <a:solidFill>
              <a:srgbClr val="32946A"/>
            </a:solidFill>
            <a:ln w="28575">
              <a:solidFill>
                <a:srgbClr val="32946A"/>
              </a:solidFill>
              <a:miter lim="800000"/>
              <a:headEnd/>
              <a:tailEnd/>
            </a:ln>
            <a:effectLst>
              <a:outerShdw dist="22997" dir="5400000" algn="tl" rotWithShape="0">
                <a:srgbClr val="000000">
                  <a:alpha val="34998"/>
                </a:srgbClr>
              </a:outerShdw>
            </a:effectLst>
          </p:spPr>
          <p:txBody>
            <a:bodyP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hangingPunct="1">
                <a:lnSpc>
                  <a:spcPts val="1200"/>
                </a:lnSpc>
              </a:pPr>
              <a:r>
                <a:rPr lang="en-US" altLang="en-US" sz="1200" b="1">
                  <a:solidFill>
                    <a:srgbClr val="EEF9F4"/>
                  </a:solidFill>
                  <a:latin typeface="Meiryo UI" panose="020B0604030504040204" pitchFamily="34" charset="-128"/>
                  <a:ea typeface="Meiryo UI" panose="020B0604030504040204" pitchFamily="34" charset="-128"/>
                  <a:cs typeface="Meiryo UI" panose="020B0604030504040204" pitchFamily="34" charset="-128"/>
                </a:rPr>
                <a:t>Fire station</a:t>
              </a:r>
            </a:p>
          </p:txBody>
        </p:sp>
        <p:pic>
          <p:nvPicPr>
            <p:cNvPr id="19512" name="Picture 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995263" y="3861758"/>
              <a:ext cx="428972" cy="599709"/>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513" name="Picture 3"/>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83237" y="3880366"/>
              <a:ext cx="710132" cy="660571"/>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19505" name="直線コネクタ 145"/>
          <p:cNvCxnSpPr>
            <a:cxnSpLocks noChangeShapeType="1"/>
          </p:cNvCxnSpPr>
          <p:nvPr/>
        </p:nvCxnSpPr>
        <p:spPr bwMode="auto">
          <a:xfrm flipH="1">
            <a:off x="7013575" y="4089400"/>
            <a:ext cx="1028700" cy="955675"/>
          </a:xfrm>
          <a:prstGeom prst="straightConnector1">
            <a:avLst/>
          </a:prstGeom>
          <a:noFill/>
          <a:ln w="9528">
            <a:solidFill>
              <a:srgbClr val="16165D"/>
            </a:solidFill>
            <a:round/>
            <a:headEnd/>
            <a:tailEnd/>
          </a:ln>
          <a:effectLst>
            <a:outerShdw dist="22997" dir="5400000" algn="tl" rotWithShape="0">
              <a:srgbClr val="000000">
                <a:alpha val="34998"/>
              </a:srgbClr>
            </a:outerShdw>
          </a:effectLst>
          <a:extLst>
            <a:ext uri="{909E8E84-426E-40DD-AFC4-6F175D3DCCD1}">
              <a14:hiddenFill xmlns:a14="http://schemas.microsoft.com/office/drawing/2010/main" xmlns="">
                <a:noFill/>
              </a14:hiddenFill>
            </a:ext>
          </a:extLst>
        </p:spPr>
      </p:cxnSp>
      <p:cxnSp>
        <p:nvCxnSpPr>
          <p:cNvPr id="19506" name="直線コネクタ 148"/>
          <p:cNvCxnSpPr>
            <a:cxnSpLocks noChangeShapeType="1"/>
          </p:cNvCxnSpPr>
          <p:nvPr/>
        </p:nvCxnSpPr>
        <p:spPr bwMode="auto">
          <a:xfrm>
            <a:off x="8148638" y="4130675"/>
            <a:ext cx="622300" cy="890588"/>
          </a:xfrm>
          <a:prstGeom prst="straightConnector1">
            <a:avLst/>
          </a:prstGeom>
          <a:noFill/>
          <a:ln w="9528">
            <a:solidFill>
              <a:srgbClr val="16165D"/>
            </a:solidFill>
            <a:round/>
            <a:headEnd/>
            <a:tailEnd/>
          </a:ln>
          <a:effectLst>
            <a:outerShdw dist="22997" dir="5400000" algn="tl" rotWithShape="0">
              <a:srgbClr val="000000">
                <a:alpha val="34998"/>
              </a:srgbClr>
            </a:outerShdw>
          </a:effectLst>
          <a:extLst>
            <a:ext uri="{909E8E84-426E-40DD-AFC4-6F175D3DCCD1}">
              <a14:hiddenFill xmlns:a14="http://schemas.microsoft.com/office/drawing/2010/main" xmlns="">
                <a:noFill/>
              </a14:hiddenFill>
            </a:ext>
          </a:extLst>
        </p:spPr>
      </p:cxnSp>
      <p:pic>
        <p:nvPicPr>
          <p:cNvPr id="19507" name="Picture 67"/>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021513" y="5006975"/>
            <a:ext cx="1793875" cy="1573213"/>
          </a:xfrm>
          <a:prstGeom prst="rect">
            <a:avLst/>
          </a:prstGeom>
          <a:noFill/>
          <a:ln>
            <a:noFill/>
          </a:ln>
          <a:effectLst>
            <a:outerShdw dist="22997" dir="5400000" algn="tl" rotWithShape="0">
              <a:srgbClr val="000000">
                <a:alpha val="3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508" name="Title 60"/>
          <p:cNvSpPr>
            <a:spLocks noGrp="1"/>
          </p:cNvSpPr>
          <p:nvPr>
            <p:ph type="title"/>
          </p:nvPr>
        </p:nvSpPr>
        <p:spPr bwMode="auto">
          <a:xfrm>
            <a:off x="179388" y="115888"/>
            <a:ext cx="8785225" cy="946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Proposal: Emergency Communication System for </a:t>
            </a:r>
            <a:br>
              <a:rPr lang="en-US" altLang="en-US" sz="2400" dirty="0" smtClean="0"/>
            </a:br>
            <a:r>
              <a:rPr lang="en-US" altLang="en-US" sz="2400" dirty="0" smtClean="0"/>
              <a:t>Persons with Hearing and Speaking Disabilities</a:t>
            </a:r>
          </a:p>
        </p:txBody>
      </p:sp>
      <p:sp>
        <p:nvSpPr>
          <p:cNvPr id="19509" name="TextBox 67"/>
          <p:cNvSpPr txBox="1">
            <a:spLocks noChangeArrowheads="1"/>
          </p:cNvSpPr>
          <p:nvPr/>
        </p:nvSpPr>
        <p:spPr bwMode="auto">
          <a:xfrm>
            <a:off x="312738" y="5589588"/>
            <a:ext cx="12350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rPr>
              <a:t>Fire!</a:t>
            </a:r>
          </a:p>
        </p:txBody>
      </p:sp>
      <p:sp>
        <p:nvSpPr>
          <p:cNvPr id="2" name="Footer Placeholder 1"/>
          <p:cNvSpPr>
            <a:spLocks noGrp="1"/>
          </p:cNvSpPr>
          <p:nvPr>
            <p:ph type="ftr" sz="quarter" idx="12"/>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Proposal: Digital Signage</a:t>
            </a:r>
          </a:p>
        </p:txBody>
      </p:sp>
      <p:sp>
        <p:nvSpPr>
          <p:cNvPr id="11267" name="Content Placeholder 2"/>
          <p:cNvSpPr>
            <a:spLocks noGrp="1"/>
          </p:cNvSpPr>
          <p:nvPr>
            <p:ph idx="1"/>
          </p:nvPr>
        </p:nvSpPr>
        <p:spPr bwMode="auto">
          <a:xfrm>
            <a:off x="378369" y="1150888"/>
            <a:ext cx="8513379" cy="4912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Digital Signage = Information </a:t>
            </a:r>
            <a:r>
              <a:rPr lang="en-US" sz="2800" dirty="0"/>
              <a:t>delivery display that shows </a:t>
            </a:r>
            <a:r>
              <a:rPr lang="en-US" sz="2800" dirty="0" smtClean="0"/>
              <a:t>local </a:t>
            </a:r>
            <a:r>
              <a:rPr lang="en-US" sz="2800" dirty="0"/>
              <a:t>news, local public information, </a:t>
            </a:r>
            <a:r>
              <a:rPr lang="en-US" sz="2800" dirty="0" smtClean="0"/>
              <a:t>advertising, </a:t>
            </a:r>
            <a:r>
              <a:rPr lang="en-US" sz="2800" dirty="0"/>
              <a:t>TV </a:t>
            </a:r>
            <a:r>
              <a:rPr lang="en-US" sz="2800" dirty="0" err="1" smtClean="0"/>
              <a:t>programmes</a:t>
            </a:r>
            <a:r>
              <a:rPr lang="en-US" sz="2800" dirty="0" smtClean="0"/>
              <a:t> and </a:t>
            </a:r>
            <a:r>
              <a:rPr lang="en-US" sz="2800" dirty="0"/>
              <a:t>other </a:t>
            </a:r>
            <a:r>
              <a:rPr lang="en-US" sz="2800" dirty="0" smtClean="0"/>
              <a:t>messages.</a:t>
            </a:r>
          </a:p>
          <a:p>
            <a:r>
              <a:rPr lang="en-US" sz="2800" dirty="0"/>
              <a:t>I</a:t>
            </a:r>
            <a:r>
              <a:rPr lang="en-US" sz="2800" dirty="0" smtClean="0"/>
              <a:t>nstalled </a:t>
            </a:r>
            <a:r>
              <a:rPr lang="en-US" sz="2800" dirty="0"/>
              <a:t>in public and semi-public areas </a:t>
            </a:r>
            <a:r>
              <a:rPr lang="en-US" sz="2800" dirty="0" smtClean="0"/>
              <a:t>(railway </a:t>
            </a:r>
            <a:r>
              <a:rPr lang="en-US" sz="2800" dirty="0"/>
              <a:t>stations, hotels and corporate </a:t>
            </a:r>
            <a:r>
              <a:rPr lang="en-US" sz="2800" dirty="0" smtClean="0"/>
              <a:t>buildings)</a:t>
            </a:r>
          </a:p>
          <a:p>
            <a:r>
              <a:rPr lang="en-US" sz="2800" dirty="0" smtClean="0"/>
              <a:t>Powerful </a:t>
            </a:r>
            <a:r>
              <a:rPr lang="en-US" sz="2800" dirty="0"/>
              <a:t>way of delivering real-time disaster-related information to the general </a:t>
            </a:r>
            <a:r>
              <a:rPr lang="en-US" sz="2800" dirty="0" smtClean="0"/>
              <a:t>public.</a:t>
            </a:r>
          </a:p>
          <a:p>
            <a:r>
              <a:rPr lang="en-US" sz="2800" dirty="0" smtClean="0"/>
              <a:t>1</a:t>
            </a:r>
            <a:r>
              <a:rPr lang="en-US" sz="2800" baseline="30000" dirty="0" smtClean="0"/>
              <a:t>st</a:t>
            </a:r>
            <a:r>
              <a:rPr lang="en-US" sz="2800" dirty="0" smtClean="0"/>
              <a:t> </a:t>
            </a:r>
            <a:r>
              <a:rPr lang="en-US" sz="2800" dirty="0"/>
              <a:t>stage approval July 2014: ITU-T H.785.0 “</a:t>
            </a:r>
            <a:r>
              <a:rPr lang="en-US" sz="2800" i="1" dirty="0"/>
              <a:t>Digital signage: Requirements of disaster information services</a:t>
            </a:r>
            <a:r>
              <a:rPr lang="en-US" sz="2800" dirty="0" smtClean="0"/>
              <a:t>”</a:t>
            </a:r>
            <a:endParaRPr lang="en-US" sz="2800" dirty="0"/>
          </a:p>
        </p:txBody>
      </p:sp>
      <p:sp>
        <p:nvSpPr>
          <p:cNvPr id="11268"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4C661A-92C1-4943-B8F2-FD4E5862A1AC}" type="slidenum">
              <a:rPr lang="en-US" altLang="en-US" sz="1400" smtClean="0">
                <a:solidFill>
                  <a:srgbClr val="646464"/>
                </a:solidFill>
                <a:latin typeface="Verdana" panose="020B0604030504040204" pitchFamily="34" charset="0"/>
              </a:rPr>
              <a:pPr/>
              <a:t>11</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extLst>
      <p:ext uri="{BB962C8B-B14F-4D97-AF65-F5344CB8AC3E}">
        <p14:creationId xmlns:p14="http://schemas.microsoft.com/office/powerpoint/2010/main" xmlns="" val="382160806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Proposal: Disaster message board service</a:t>
            </a:r>
          </a:p>
        </p:txBody>
      </p:sp>
      <p:sp>
        <p:nvSpPr>
          <p:cNvPr id="17411" name="Slide Number Placeholder 4"/>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40AC70-4A2B-4C9B-BFDF-ACE5EF537DDC}" type="slidenum">
              <a:rPr lang="en-US" altLang="en-US" smtClean="0"/>
              <a:pPr/>
              <a:t>12</a:t>
            </a:fld>
            <a:endParaRPr lang="en-US" altLang="en-US" smtClean="0"/>
          </a:p>
        </p:txBody>
      </p:sp>
      <p:pic>
        <p:nvPicPr>
          <p:cNvPr id="1741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2450" y="993775"/>
            <a:ext cx="8039100" cy="517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Proposal: Disaster voice delivery service</a:t>
            </a:r>
          </a:p>
        </p:txBody>
      </p:sp>
      <p:sp>
        <p:nvSpPr>
          <p:cNvPr id="18435" name="Slide Number Placeholder 4"/>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4C745A-E82A-4F8F-BD79-BE49ECBC923D}" type="slidenum">
              <a:rPr lang="en-US" altLang="en-US" smtClean="0"/>
              <a:pPr/>
              <a:t>13</a:t>
            </a:fld>
            <a:endParaRPr lang="en-US" altLang="en-US" smtClean="0"/>
          </a:p>
        </p:txBody>
      </p:sp>
      <p:pic>
        <p:nvPicPr>
          <p:cNvPr id="1843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350" y="1093788"/>
            <a:ext cx="8115300" cy="5143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Proposal: Disaster relief by guidance</a:t>
            </a:r>
          </a:p>
        </p:txBody>
      </p:sp>
      <p:sp>
        <p:nvSpPr>
          <p:cNvPr id="21507" name="Slide Number Placeholder 4"/>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BE765A-1EDC-4D1E-A11F-0ADBD2DFFEAE}" type="slidenum">
              <a:rPr lang="en-US" altLang="en-US" smtClean="0"/>
              <a:pPr/>
              <a:t>14</a:t>
            </a:fld>
            <a:endParaRPr lang="en-US" altLang="en-US" smtClean="0"/>
          </a:p>
        </p:txBody>
      </p:sp>
      <p:pic>
        <p:nvPicPr>
          <p:cNvPr id="2150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3425" y="908050"/>
            <a:ext cx="7726363" cy="5381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Proposal: Safety confirmation and </a:t>
            </a:r>
            <a:br>
              <a:rPr lang="en-US" altLang="en-US" dirty="0" smtClean="0"/>
            </a:br>
            <a:r>
              <a:rPr lang="en-US" altLang="en-US" dirty="0" smtClean="0"/>
              <a:t>broadcast message service</a:t>
            </a:r>
          </a:p>
        </p:txBody>
      </p:sp>
      <p:sp>
        <p:nvSpPr>
          <p:cNvPr id="11267" name="Content Placeholder 2"/>
          <p:cNvSpPr>
            <a:spLocks noGrp="1"/>
          </p:cNvSpPr>
          <p:nvPr>
            <p:ph idx="1"/>
          </p:nvPr>
        </p:nvSpPr>
        <p:spPr bwMode="auto">
          <a:xfrm>
            <a:off x="378369" y="1150888"/>
            <a:ext cx="8513379" cy="4912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Hospitals, fire </a:t>
            </a:r>
            <a:r>
              <a:rPr lang="en-US" sz="2800" dirty="0" err="1" smtClean="0"/>
              <a:t>depts</a:t>
            </a:r>
            <a:r>
              <a:rPr lang="en-US" sz="2800" dirty="0" smtClean="0"/>
              <a:t>, electricity companies, </a:t>
            </a:r>
            <a:r>
              <a:rPr lang="en-US" sz="2800" dirty="0" err="1" smtClean="0"/>
              <a:t>telcos</a:t>
            </a:r>
            <a:r>
              <a:rPr lang="en-US" sz="2800" dirty="0" smtClean="0"/>
              <a:t> … need to continue operating</a:t>
            </a:r>
          </a:p>
          <a:p>
            <a:r>
              <a:rPr lang="en-US" sz="2800" dirty="0" smtClean="0"/>
              <a:t>2-part service:</a:t>
            </a:r>
          </a:p>
          <a:p>
            <a:pPr lvl="1"/>
            <a:r>
              <a:rPr lang="en-US" sz="2400" dirty="0" smtClean="0"/>
              <a:t>Safety confirmation: staff confirms their safety</a:t>
            </a:r>
          </a:p>
          <a:p>
            <a:pPr lvl="1"/>
            <a:r>
              <a:rPr lang="en-US" sz="2400" dirty="0" smtClean="0"/>
              <a:t>Broadcast message: managers to share info with staff and dispatch available staff to work sites</a:t>
            </a:r>
          </a:p>
          <a:p>
            <a:r>
              <a:rPr lang="en-US" sz="2800" dirty="0"/>
              <a:t>Safety Confirmation and Broadcast Message Service </a:t>
            </a:r>
            <a:r>
              <a:rPr lang="en-US" sz="2800" dirty="0" smtClean="0"/>
              <a:t>via Cloud Computing</a:t>
            </a:r>
          </a:p>
        </p:txBody>
      </p:sp>
      <p:sp>
        <p:nvSpPr>
          <p:cNvPr id="11268"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4C661A-92C1-4943-B8F2-FD4E5862A1AC}" type="slidenum">
              <a:rPr lang="en-US" altLang="en-US" sz="1400" smtClean="0">
                <a:solidFill>
                  <a:srgbClr val="646464"/>
                </a:solidFill>
                <a:latin typeface="Verdana" panose="020B0604030504040204" pitchFamily="34" charset="0"/>
              </a:rPr>
              <a:pPr/>
              <a:t>15</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extLst>
      <p:ext uri="{BB962C8B-B14F-4D97-AF65-F5344CB8AC3E}">
        <p14:creationId xmlns:p14="http://schemas.microsoft.com/office/powerpoint/2010/main" xmlns="" val="75828058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Proposal: Reconnecting broken optical </a:t>
            </a:r>
            <a:r>
              <a:rPr lang="en-US" altLang="en-US" dirty="0" err="1" smtClean="0"/>
              <a:t>fibre</a:t>
            </a:r>
            <a:r>
              <a:rPr lang="en-US" altLang="en-US" dirty="0" smtClean="0"/>
              <a:t> links</a:t>
            </a:r>
          </a:p>
        </p:txBody>
      </p:sp>
      <p:sp>
        <p:nvSpPr>
          <p:cNvPr id="11267" name="Content Placeholder 2"/>
          <p:cNvSpPr>
            <a:spLocks noGrp="1"/>
          </p:cNvSpPr>
          <p:nvPr>
            <p:ph idx="1"/>
          </p:nvPr>
        </p:nvSpPr>
        <p:spPr bwMode="auto">
          <a:xfrm>
            <a:off x="378369" y="1403144"/>
            <a:ext cx="8513379" cy="38783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Underground </a:t>
            </a:r>
            <a:r>
              <a:rPr lang="en-US" sz="2800" dirty="0"/>
              <a:t>optical cables have high survival rates after </a:t>
            </a:r>
            <a:r>
              <a:rPr lang="en-US" sz="2800" dirty="0" smtClean="0"/>
              <a:t>disasters</a:t>
            </a:r>
            <a:endParaRPr lang="en-US" sz="2800" dirty="0"/>
          </a:p>
          <a:p>
            <a:r>
              <a:rPr lang="en-US" sz="2800" dirty="0"/>
              <a:t>However, connections may be </a:t>
            </a:r>
            <a:r>
              <a:rPr lang="en-US" sz="2800" dirty="0" smtClean="0"/>
              <a:t>broken</a:t>
            </a:r>
            <a:endParaRPr lang="en-US" sz="2800" dirty="0"/>
          </a:p>
          <a:p>
            <a:r>
              <a:rPr lang="en-US" sz="2800" dirty="0" smtClean="0"/>
              <a:t>A </a:t>
            </a:r>
            <a:r>
              <a:rPr lang="en-US" sz="2800" dirty="0"/>
              <a:t>portable optical amplifier </a:t>
            </a:r>
            <a:r>
              <a:rPr lang="en-US" sz="2800" dirty="0" smtClean="0"/>
              <a:t>can connect </a:t>
            </a:r>
            <a:r>
              <a:rPr lang="en-US" sz="2800" dirty="0"/>
              <a:t>a pair of surviving underground optical </a:t>
            </a:r>
            <a:r>
              <a:rPr lang="en-US" sz="2800" dirty="0" err="1" smtClean="0"/>
              <a:t>fibres</a:t>
            </a:r>
            <a:endParaRPr lang="en-US" sz="2800" dirty="0"/>
          </a:p>
          <a:p>
            <a:pPr lvl="1"/>
            <a:r>
              <a:rPr lang="en-US" sz="2400" dirty="0" smtClean="0"/>
              <a:t>portable </a:t>
            </a:r>
            <a:r>
              <a:rPr lang="en-US" sz="2400" dirty="0"/>
              <a:t>burst-mode erbium-doped optical </a:t>
            </a:r>
            <a:r>
              <a:rPr lang="en-US" sz="2400" dirty="0" err="1"/>
              <a:t>fibre</a:t>
            </a:r>
            <a:r>
              <a:rPr lang="en-US" sz="2400" dirty="0"/>
              <a:t> amplifier (</a:t>
            </a:r>
            <a:r>
              <a:rPr lang="en-US" sz="2400" dirty="0" smtClean="0"/>
              <a:t>EDFA</a:t>
            </a:r>
            <a:r>
              <a:rPr lang="en-US" sz="2400" dirty="0"/>
              <a:t>)</a:t>
            </a:r>
          </a:p>
        </p:txBody>
      </p:sp>
      <p:sp>
        <p:nvSpPr>
          <p:cNvPr id="11268"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4C661A-92C1-4943-B8F2-FD4E5862A1AC}" type="slidenum">
              <a:rPr lang="en-US" altLang="en-US" sz="1400" smtClean="0">
                <a:solidFill>
                  <a:srgbClr val="646464"/>
                </a:solidFill>
                <a:latin typeface="Verdana" panose="020B0604030504040204" pitchFamily="34" charset="0"/>
              </a:rPr>
              <a:pPr/>
              <a:t>16</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extLst>
      <p:ext uri="{BB962C8B-B14F-4D97-AF65-F5344CB8AC3E}">
        <p14:creationId xmlns:p14="http://schemas.microsoft.com/office/powerpoint/2010/main" xmlns="" val="169191658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Proposal: disaster-resilient </a:t>
            </a:r>
            <a:br>
              <a:rPr lang="en-US" altLang="en-US" dirty="0" smtClean="0"/>
            </a:br>
            <a:r>
              <a:rPr lang="en-US" altLang="en-US" dirty="0" smtClean="0"/>
              <a:t>wireless mesh network</a:t>
            </a:r>
          </a:p>
        </p:txBody>
      </p:sp>
      <p:sp>
        <p:nvSpPr>
          <p:cNvPr id="11267" name="Content Placeholder 2"/>
          <p:cNvSpPr>
            <a:spLocks noGrp="1"/>
          </p:cNvSpPr>
          <p:nvPr>
            <p:ph idx="1"/>
          </p:nvPr>
        </p:nvSpPr>
        <p:spPr bwMode="auto">
          <a:xfrm>
            <a:off x="378369" y="1655400"/>
            <a:ext cx="8513379" cy="38783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Consists of fixed and portable mesh relay nodes </a:t>
            </a:r>
          </a:p>
          <a:p>
            <a:pPr lvl="1"/>
            <a:r>
              <a:rPr lang="en-US" sz="2400" dirty="0" smtClean="0"/>
              <a:t>On top of buildings</a:t>
            </a:r>
          </a:p>
          <a:p>
            <a:pPr lvl="1"/>
            <a:r>
              <a:rPr lang="en-US" sz="2400" dirty="0" smtClean="0"/>
              <a:t>On the ground</a:t>
            </a:r>
            <a:endParaRPr lang="en-US" sz="2400" dirty="0"/>
          </a:p>
          <a:p>
            <a:r>
              <a:rPr lang="en-US" sz="2800" dirty="0" smtClean="0"/>
              <a:t>Provide wireless LAN access around the nodes</a:t>
            </a:r>
          </a:p>
          <a:p>
            <a:r>
              <a:rPr lang="en-US" sz="2800" dirty="0" smtClean="0"/>
              <a:t>WiMAX links nodes</a:t>
            </a:r>
            <a:endParaRPr lang="en-US" sz="2400" dirty="0"/>
          </a:p>
        </p:txBody>
      </p:sp>
      <p:sp>
        <p:nvSpPr>
          <p:cNvPr id="11268"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4C661A-92C1-4943-B8F2-FD4E5862A1AC}" type="slidenum">
              <a:rPr lang="en-US" altLang="en-US" sz="1400" smtClean="0">
                <a:solidFill>
                  <a:srgbClr val="646464"/>
                </a:solidFill>
                <a:latin typeface="Verdana" panose="020B0604030504040204" pitchFamily="34" charset="0"/>
              </a:rPr>
              <a:pPr/>
              <a:t>17</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extLst>
      <p:ext uri="{BB962C8B-B14F-4D97-AF65-F5344CB8AC3E}">
        <p14:creationId xmlns:p14="http://schemas.microsoft.com/office/powerpoint/2010/main" xmlns="" val="217507093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t>Proposal: Resilient network architecture based on </a:t>
            </a:r>
            <a:br>
              <a:rPr lang="en-US" altLang="en-US" sz="2400" dirty="0" smtClean="0"/>
            </a:br>
            <a:r>
              <a:rPr lang="en-US" altLang="en-US" sz="2400" dirty="0" smtClean="0"/>
              <a:t>Movable</a:t>
            </a:r>
            <a:r>
              <a:rPr lang="en-US" altLang="en-US" sz="2400" dirty="0"/>
              <a:t> </a:t>
            </a:r>
            <a:r>
              <a:rPr lang="en-US" altLang="en-US" sz="2400" dirty="0" smtClean="0"/>
              <a:t>and Deployable Resource Unit (MDRU)</a:t>
            </a:r>
          </a:p>
        </p:txBody>
      </p:sp>
      <p:sp>
        <p:nvSpPr>
          <p:cNvPr id="22531" name="Slide Number Placeholder 4"/>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718A90-8065-4361-A2F6-52A187D2431D}" type="slidenum">
              <a:rPr lang="en-US" altLang="en-US" smtClean="0"/>
              <a:pPr/>
              <a:t>18</a:t>
            </a:fld>
            <a:endParaRPr lang="en-US" altLang="en-US" smtClean="0"/>
          </a:p>
        </p:txBody>
      </p:sp>
      <p:pic>
        <p:nvPicPr>
          <p:cNvPr id="2253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1052513"/>
            <a:ext cx="8569325" cy="5221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Proposal: Green cable for tsunami warnings</a:t>
            </a:r>
          </a:p>
        </p:txBody>
      </p:sp>
      <p:sp>
        <p:nvSpPr>
          <p:cNvPr id="11267" name="Content Placeholder 2"/>
          <p:cNvSpPr>
            <a:spLocks noGrp="1"/>
          </p:cNvSpPr>
          <p:nvPr>
            <p:ph idx="1"/>
          </p:nvPr>
        </p:nvSpPr>
        <p:spPr bwMode="auto">
          <a:xfrm>
            <a:off x="378369" y="1403144"/>
            <a:ext cx="8513379" cy="263837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pitchFamily="34" charset="0"/>
                <a:cs typeface="Arial" pitchFamily="34" charset="0"/>
              </a:rPr>
              <a:t>Joint Taskforce:</a:t>
            </a:r>
          </a:p>
          <a:p>
            <a:endParaRPr lang="en-US" altLang="en-US" dirty="0">
              <a:latin typeface="Arial" pitchFamily="34" charset="0"/>
              <a:cs typeface="Arial" pitchFamily="34" charset="0"/>
            </a:endParaRPr>
          </a:p>
          <a:p>
            <a:r>
              <a:rPr lang="en-US" altLang="en-US" dirty="0" smtClean="0">
                <a:latin typeface="Arial" pitchFamily="34" charset="0"/>
                <a:cs typeface="Arial" pitchFamily="34" charset="0"/>
              </a:rPr>
              <a:t>Equip submarine </a:t>
            </a:r>
            <a:r>
              <a:rPr lang="en-US" altLang="en-US" dirty="0">
                <a:latin typeface="Arial" pitchFamily="34" charset="0"/>
                <a:cs typeface="Arial" pitchFamily="34" charset="0"/>
              </a:rPr>
              <a:t>telecommunication cables equipped with sensors </a:t>
            </a:r>
            <a:r>
              <a:rPr lang="en-US" altLang="en-US" dirty="0" smtClean="0">
                <a:latin typeface="Arial" pitchFamily="34" charset="0"/>
                <a:cs typeface="Arial" pitchFamily="34" charset="0"/>
              </a:rPr>
              <a:t>(</a:t>
            </a:r>
            <a:r>
              <a:rPr lang="en-US" altLang="en-US" dirty="0">
                <a:latin typeface="Arial" pitchFamily="34" charset="0"/>
                <a:cs typeface="Arial" pitchFamily="34" charset="0"/>
              </a:rPr>
              <a:t>e.g. water temperature, pressure and acceleration) on ocean </a:t>
            </a:r>
            <a:r>
              <a:rPr lang="en-US" altLang="en-US" dirty="0" smtClean="0">
                <a:latin typeface="Arial" pitchFamily="34" charset="0"/>
                <a:cs typeface="Arial" pitchFamily="34" charset="0"/>
              </a:rPr>
              <a:t>floor:</a:t>
            </a:r>
          </a:p>
          <a:p>
            <a:pPr lvl="1"/>
            <a:r>
              <a:rPr lang="en-US" altLang="en-US" dirty="0">
                <a:solidFill>
                  <a:schemeClr val="tx1"/>
                </a:solidFill>
                <a:latin typeface="Arial" pitchFamily="34" charset="0"/>
                <a:cs typeface="Arial" pitchFamily="34" charset="0"/>
              </a:rPr>
              <a:t>provide tsunami warnings </a:t>
            </a:r>
            <a:r>
              <a:rPr lang="en-US" altLang="en-US" dirty="0" smtClean="0">
                <a:solidFill>
                  <a:schemeClr val="tx1"/>
                </a:solidFill>
                <a:latin typeface="Arial" pitchFamily="34" charset="0"/>
                <a:cs typeface="Arial" pitchFamily="34" charset="0"/>
              </a:rPr>
              <a:t>and monitor </a:t>
            </a:r>
            <a:r>
              <a:rPr lang="en-US" altLang="en-US" dirty="0">
                <a:solidFill>
                  <a:schemeClr val="tx1"/>
                </a:solidFill>
                <a:latin typeface="Arial" pitchFamily="34" charset="0"/>
                <a:cs typeface="Arial" pitchFamily="34" charset="0"/>
              </a:rPr>
              <a:t>climate </a:t>
            </a:r>
            <a:r>
              <a:rPr lang="en-US" altLang="en-US" dirty="0" smtClean="0">
                <a:solidFill>
                  <a:schemeClr val="tx1"/>
                </a:solidFill>
                <a:latin typeface="Arial" pitchFamily="34" charset="0"/>
                <a:cs typeface="Arial" pitchFamily="34" charset="0"/>
              </a:rPr>
              <a:t>change</a:t>
            </a:r>
          </a:p>
          <a:p>
            <a:endParaRPr lang="en-US" sz="2400" dirty="0"/>
          </a:p>
        </p:txBody>
      </p:sp>
      <p:sp>
        <p:nvSpPr>
          <p:cNvPr id="11268"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4C661A-92C1-4943-B8F2-FD4E5862A1AC}" type="slidenum">
              <a:rPr lang="en-US" altLang="en-US" sz="1400" smtClean="0">
                <a:solidFill>
                  <a:srgbClr val="646464"/>
                </a:solidFill>
                <a:latin typeface="Verdana" panose="020B0604030504040204" pitchFamily="34" charset="0"/>
              </a:rPr>
              <a:pPr/>
              <a:t>19</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pic>
        <p:nvPicPr>
          <p:cNvPr id="6" name="Picture 12" descr="M:\CLIMATE_CHANGE\PROMO-COMPO\Vignettes\Vignette_Report-strategy-and-roadmap-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6073" y="4057284"/>
            <a:ext cx="1800225" cy="255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descr="M:\CLIMATE_CHANGE\PROMO-COMPO\Vignettes\Vignette_Report-legal-considerations-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89350" y="4054000"/>
            <a:ext cx="1800225" cy="255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descr="M:\CLIMATE_CHANGE\PROMO-COMPO\Vignettes\Vignette_Report-Green-Repeater-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52829" y="4041518"/>
            <a:ext cx="1800225" cy="255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http://www.itu.int/ITU-T/climatechange/gsw/images/unesco-ioc-sml-b.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93531" y="1552106"/>
            <a:ext cx="1096963"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C:\Users\bueti\Pictures\itu_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45429" y="1489042"/>
            <a:ext cx="53181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6" descr="http://www.itu.int/ITU-T/climatechange/gsw/images/wmo2007_horizontal.g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445936" y="1520901"/>
            <a:ext cx="1658937"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7507093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4"/>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1CF487-885B-478F-89E4-A572F688EFEF}" type="slidenum">
              <a:rPr lang="en-US" altLang="en-US" smtClean="0"/>
              <a:pPr/>
              <a:t>2</a:t>
            </a:fld>
            <a:endParaRPr lang="en-US" altLang="en-US" smtClean="0"/>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66" y="0"/>
            <a:ext cx="9159766" cy="68579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itle 1"/>
          <p:cNvSpPr>
            <a:spLocks noGrp="1"/>
          </p:cNvSpPr>
          <p:nvPr>
            <p:ph type="title"/>
          </p:nvPr>
        </p:nvSpPr>
        <p:spPr bwMode="auto">
          <a:xfrm>
            <a:off x="1119386" y="756768"/>
            <a:ext cx="6180083" cy="63059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Natural disasters reported 1900 - 2011</a:t>
            </a:r>
          </a:p>
        </p:txBody>
      </p:sp>
    </p:spTree>
    <p:extLst>
      <p:ext uri="{BB962C8B-B14F-4D97-AF65-F5344CB8AC3E}">
        <p14:creationId xmlns:p14="http://schemas.microsoft.com/office/powerpoint/2010/main" xmlns="" val="38117549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GSC-18, 22-23 July 2014, Sophia Antipolis</a:t>
            </a:r>
          </a:p>
        </p:txBody>
      </p:sp>
      <p:sp>
        <p:nvSpPr>
          <p:cNvPr id="5" name="Text Box 6"/>
          <p:cNvSpPr txBox="1">
            <a:spLocks noGrp="1" noChangeArrowheads="1"/>
          </p:cNvSpPr>
          <p:nvPr>
            <p:ph idx="1"/>
          </p:nvPr>
        </p:nvSpPr>
        <p:spPr bwMode="auto">
          <a:xfrm>
            <a:off x="536575" y="3262313"/>
            <a:ext cx="8039100" cy="769937"/>
          </a:xfrm>
          <a:ln>
            <a:solidFill>
              <a:srgbClr val="C68803"/>
            </a:solidFill>
            <a:miter lim="800000"/>
            <a:headEnd/>
            <a:tailEnd/>
          </a:ln>
        </p:spPr>
        <p:txBody>
          <a:bodyPr vert="horz" wrap="square" lIns="91440" tIns="45720" rIns="91440" bIns="45720" numCol="1" anchor="t" anchorCtr="0" compatLnSpc="1">
            <a:prstTxWarp prst="textNoShape">
              <a:avLst/>
            </a:prstTxWarp>
            <a:spAutoFit/>
          </a:bodyPr>
          <a:lstStyle/>
          <a:p>
            <a:pPr algn="ctr">
              <a:buFontTx/>
              <a:buNone/>
              <a:defRPr/>
            </a:pPr>
            <a:r>
              <a:rPr lang="en-US" altLang="ko-KR" sz="4400" b="1" smtClean="0">
                <a:solidFill>
                  <a:srgbClr val="09244D"/>
                </a:solidFill>
                <a:effectLst>
                  <a:outerShdw blurRad="38100" dist="38100" dir="2700000" algn="tl">
                    <a:srgbClr val="C0C0C0"/>
                  </a:outerShdw>
                </a:effectLst>
              </a:rPr>
              <a:t>Supplementary Slides</a:t>
            </a:r>
            <a:endParaRPr lang="en-CA" altLang="ko-KR" sz="4400" b="1" smtClean="0">
              <a:solidFill>
                <a:srgbClr val="09244D"/>
              </a:solidFill>
              <a:effectLst>
                <a:outerShdw blurRad="38100" dist="38100" dir="2700000" algn="tl">
                  <a:srgbClr val="C0C0C0"/>
                </a:outerShdw>
              </a:effectLst>
            </a:endParaRPr>
          </a:p>
        </p:txBody>
      </p:sp>
      <p:sp>
        <p:nvSpPr>
          <p:cNvPr id="24580"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225D48-BA38-4444-AA36-305BA8AA2DF7}" type="slidenum">
              <a:rPr lang="en-US" altLang="en-US" smtClean="0">
                <a:solidFill>
                  <a:srgbClr val="898989"/>
                </a:solidFill>
              </a:rPr>
              <a:pPr/>
              <a:t>20</a:t>
            </a:fld>
            <a:endParaRPr lang="en-US" altLang="en-US" smtClean="0">
              <a:solidFill>
                <a:srgbClr val="898989"/>
              </a:solidFill>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WCIT-12</a:t>
            </a:r>
          </a:p>
        </p:txBody>
      </p:sp>
      <p:sp>
        <p:nvSpPr>
          <p:cNvPr id="10243" name="Content Placeholder 2"/>
          <p:cNvSpPr>
            <a:spLocks noGrp="1"/>
          </p:cNvSpPr>
          <p:nvPr>
            <p:ph idx="1"/>
          </p:nvPr>
        </p:nvSpPr>
        <p:spPr bwMode="auto">
          <a:xfrm>
            <a:off x="457200" y="1196975"/>
            <a:ext cx="8229600" cy="49291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ITR – International Telecommunication Regulations was revised</a:t>
            </a:r>
          </a:p>
          <a:p>
            <a:pPr lvl="1"/>
            <a:r>
              <a:rPr lang="en-US" altLang="en-US" sz="2400" dirty="0" smtClean="0"/>
              <a:t>Member States should encourage authorized operating agencies to inform all users, including roaming users, in good time and free of charge, of the number to be used for calls to the emergency services</a:t>
            </a:r>
          </a:p>
        </p:txBody>
      </p:sp>
      <p:sp>
        <p:nvSpPr>
          <p:cNvPr id="10244"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EC0BC2-6644-4007-9DA7-88D0755390D0}" type="slidenum">
              <a:rPr lang="en-US" altLang="en-US" smtClean="0"/>
              <a:pPr/>
              <a:t>21</a:t>
            </a:fld>
            <a:endParaRPr lang="en-US" altLang="en-US" smtClean="0"/>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extLst>
      <p:ext uri="{BB962C8B-B14F-4D97-AF65-F5344CB8AC3E}">
        <p14:creationId xmlns:p14="http://schemas.microsoft.com/office/powerpoint/2010/main" xmlns="" val="3225883115"/>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ctr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Activities within ITU-T</a:t>
            </a:r>
          </a:p>
        </p:txBody>
      </p:sp>
      <p:sp>
        <p:nvSpPr>
          <p:cNvPr id="16388" name="Slide Number Placeholder 3"/>
          <p:cNvSpPr>
            <a:spLocks noGrp="1"/>
          </p:cNvSpPr>
          <p:nvPr>
            <p:ph type="sldNum" sz="quarter" idx="12"/>
          </p:nvPr>
        </p:nvSpPr>
        <p:spPr bwMode="auto">
          <a:xfrm>
            <a:off x="7777163" y="6237288"/>
            <a:ext cx="1366837"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725767-E211-419C-B008-77AE2ABF9E7B}" type="slidenum">
              <a:rPr lang="en-US" altLang="en-US"/>
              <a:pPr/>
              <a:t>22</a:t>
            </a:fld>
            <a:endParaRPr lang="en-US" altLang="en-US"/>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extLst>
      <p:ext uri="{BB962C8B-B14F-4D97-AF65-F5344CB8AC3E}">
        <p14:creationId xmlns:p14="http://schemas.microsoft.com/office/powerpoint/2010/main" xmlns="" val="427609126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smtClean="0">
                <a:latin typeface="Arial" panose="020B0604020202020204" pitchFamily="34" charset="0"/>
              </a:rPr>
              <a:t>ITU-T SG2: Emergency Telecommunications Service (ETS)</a:t>
            </a:r>
          </a:p>
        </p:txBody>
      </p:sp>
      <p:sp>
        <p:nvSpPr>
          <p:cNvPr id="26627" name="Content Placeholder 2"/>
          <p:cNvSpPr>
            <a:spLocks noGrp="1"/>
          </p:cNvSpPr>
          <p:nvPr>
            <p:ph idx="1"/>
          </p:nvPr>
        </p:nvSpPr>
        <p:spPr bwMode="auto">
          <a:xfrm>
            <a:off x="457200" y="1600200"/>
            <a:ext cx="8229600" cy="472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rPr>
              <a:t>National service providing priority use of network resources to achieve a higher probability of end-to-end communication and use of applications, to ETS authorized users in times of disaster and emergencies </a:t>
            </a:r>
          </a:p>
          <a:p>
            <a:r>
              <a:rPr lang="en-US" altLang="en-US" smtClean="0">
                <a:latin typeface="Arial" panose="020B0604020202020204" pitchFamily="34" charset="0"/>
              </a:rPr>
              <a:t>Recommendation ITU-T E.107 “Emergency Telecommunications Service (ETS) and interconnection framework for national implementations of ETS”</a:t>
            </a:r>
          </a:p>
          <a:p>
            <a:r>
              <a:rPr lang="en-US" altLang="en-US" smtClean="0">
                <a:latin typeface="Arial" panose="020B0604020202020204" pitchFamily="34" charset="0"/>
              </a:rPr>
              <a:t>Recommendation ITU-T M.3350 “TMN service management requirements for information interchange across the TMN X-interface to support provisioning of Emergency Telecommunication Service (ETS)”</a:t>
            </a:r>
          </a:p>
          <a:p>
            <a:pPr>
              <a:buFontTx/>
              <a:buNone/>
            </a:pPr>
            <a:endParaRPr lang="en-US" altLang="en-US" smtClean="0">
              <a:latin typeface="Arial" panose="020B0604020202020204" pitchFamily="34" charset="0"/>
            </a:endParaRPr>
          </a:p>
          <a:p>
            <a:endParaRPr lang="en-US" altLang="en-US" sz="2800" smtClean="0">
              <a:latin typeface="Arial" panose="020B0604020202020204" pitchFamily="34" charset="0"/>
            </a:endParaRPr>
          </a:p>
          <a:p>
            <a:pPr>
              <a:buFontTx/>
              <a:buNone/>
            </a:pPr>
            <a:r>
              <a:rPr lang="en-US" altLang="en-US" smtClean="0">
                <a:latin typeface="Arial" panose="020B0604020202020204" pitchFamily="34" charset="0"/>
              </a:rPr>
              <a:t> </a:t>
            </a:r>
          </a:p>
        </p:txBody>
      </p:sp>
      <p:sp>
        <p:nvSpPr>
          <p:cNvPr id="26628"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167686-528F-450E-97D5-E2B216628E10}" type="slidenum">
              <a:rPr lang="en-US" altLang="en-US" sz="1400" smtClean="0">
                <a:solidFill>
                  <a:srgbClr val="646464"/>
                </a:solidFill>
                <a:latin typeface="Verdana" panose="020B0604030504040204" pitchFamily="34" charset="0"/>
              </a:rPr>
              <a:pPr/>
              <a:t>23</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extLst>
      <p:ext uri="{BB962C8B-B14F-4D97-AF65-F5344CB8AC3E}">
        <p14:creationId xmlns:p14="http://schemas.microsoft.com/office/powerpoint/2010/main" xmlns="" val="42706032"/>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107950" y="53975"/>
            <a:ext cx="8856663"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smtClean="0">
                <a:latin typeface="Arial" panose="020B0604020202020204" pitchFamily="34" charset="0"/>
              </a:rPr>
              <a:t>International Emergency Preference Scheme (IEPS) </a:t>
            </a:r>
          </a:p>
        </p:txBody>
      </p:sp>
      <p:sp>
        <p:nvSpPr>
          <p:cNvPr id="27651"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rPr>
              <a:t>ITU-T SG2: Recommendation ITU-T E.106 “International Emergency Preference Scheme (IEPS) for disaster relief operations” </a:t>
            </a:r>
          </a:p>
          <a:p>
            <a:r>
              <a:rPr lang="en-US" altLang="en-US" smtClean="0">
                <a:latin typeface="Arial" panose="020B0604020202020204" pitchFamily="34" charset="0"/>
              </a:rPr>
              <a:t>ITU-T SG11: Supplement 53 to ITU-T Q-Series Recommendations “Signalling requirements to support the International Emergency Preferential Scheme (IEPS)”</a:t>
            </a:r>
          </a:p>
        </p:txBody>
      </p:sp>
      <p:sp>
        <p:nvSpPr>
          <p:cNvPr id="27652"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A32ABC-0850-42E2-88D7-CA5C2C40039C}" type="slidenum">
              <a:rPr lang="en-US" altLang="en-US" sz="1400" smtClean="0">
                <a:solidFill>
                  <a:srgbClr val="646464"/>
                </a:solidFill>
                <a:latin typeface="Verdana" panose="020B0604030504040204" pitchFamily="34" charset="0"/>
              </a:rPr>
              <a:pPr/>
              <a:t>24</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extLst>
      <p:ext uri="{BB962C8B-B14F-4D97-AF65-F5344CB8AC3E}">
        <p14:creationId xmlns:p14="http://schemas.microsoft.com/office/powerpoint/2010/main" xmlns="" val="4237036936"/>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panose="020B0604020202020204" pitchFamily="34" charset="0"/>
              </a:rPr>
              <a:t>ITU-T SG17: Common </a:t>
            </a:r>
            <a:r>
              <a:rPr lang="en-US" altLang="en-US" dirty="0" smtClean="0">
                <a:latin typeface="Arial" panose="020B0604020202020204" pitchFamily="34" charset="0"/>
              </a:rPr>
              <a:t>Alerting Protocol</a:t>
            </a:r>
          </a:p>
        </p:txBody>
      </p:sp>
      <p:sp>
        <p:nvSpPr>
          <p:cNvPr id="40963" name="Content Placeholder 2"/>
          <p:cNvSpPr>
            <a:spLocks noGrp="1"/>
          </p:cNvSpPr>
          <p:nvPr>
            <p:ph idx="1"/>
          </p:nvPr>
        </p:nvSpPr>
        <p:spPr bwMode="auto">
          <a:xfrm>
            <a:off x="457200" y="968188"/>
            <a:ext cx="8229600" cy="51579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panose="020B0604020202020204" pitchFamily="34" charset="0"/>
              </a:rPr>
              <a:t>Recommendation ITU-T X.1303 “Common Alerting Protocol (CAP V1.1)” and ITU-T X.1303bis: “Common alerting protocol (CAP 1.2)”</a:t>
            </a:r>
          </a:p>
          <a:p>
            <a:pPr lvl="1"/>
            <a:r>
              <a:rPr lang="en-US" altLang="en-US" sz="1800" dirty="0" smtClean="0">
                <a:latin typeface="Arial" panose="020B0604020202020204" pitchFamily="34" charset="0"/>
              </a:rPr>
              <a:t>General format for exchanging all-hazard emergency alerts and public warnings over all kinds of networks.</a:t>
            </a:r>
          </a:p>
          <a:p>
            <a:pPr lvl="1"/>
            <a:r>
              <a:rPr lang="en-US" altLang="en-US" sz="1800" dirty="0" smtClean="0">
                <a:latin typeface="Arial" panose="020B0604020202020204" pitchFamily="34" charset="0"/>
              </a:rPr>
              <a:t>Capabilities:</a:t>
            </a:r>
          </a:p>
          <a:p>
            <a:pPr lvl="2"/>
            <a:r>
              <a:rPr lang="en-US" altLang="en-US" dirty="0" smtClean="0">
                <a:latin typeface="Arial" panose="020B0604020202020204" pitchFamily="34" charset="0"/>
              </a:rPr>
              <a:t>flexible geographic targeting using latitude/longitude shapes and other geospatial representations in three dimensions;</a:t>
            </a:r>
          </a:p>
          <a:p>
            <a:pPr lvl="2"/>
            <a:r>
              <a:rPr lang="en-US" altLang="en-US" dirty="0" smtClean="0">
                <a:latin typeface="Arial" panose="020B0604020202020204" pitchFamily="34" charset="0"/>
              </a:rPr>
              <a:t>multilingual and multi-audience messaging;</a:t>
            </a:r>
          </a:p>
          <a:p>
            <a:pPr lvl="2"/>
            <a:r>
              <a:rPr lang="en-US" altLang="en-US" dirty="0" smtClean="0">
                <a:latin typeface="Arial" panose="020B0604020202020204" pitchFamily="34" charset="0"/>
              </a:rPr>
              <a:t>phased and delayed effective times and expirations;</a:t>
            </a:r>
          </a:p>
          <a:p>
            <a:pPr lvl="2"/>
            <a:r>
              <a:rPr lang="en-US" altLang="en-US" dirty="0" smtClean="0">
                <a:latin typeface="Arial" panose="020B0604020202020204" pitchFamily="34" charset="0"/>
              </a:rPr>
              <a:t>enhanced message update and cancellation features;</a:t>
            </a:r>
          </a:p>
          <a:p>
            <a:pPr lvl="2"/>
            <a:r>
              <a:rPr lang="en-US" altLang="en-US" dirty="0" smtClean="0">
                <a:latin typeface="Arial" panose="020B0604020202020204" pitchFamily="34" charset="0"/>
              </a:rPr>
              <a:t>template support for framing complete and effective warning messages;</a:t>
            </a:r>
          </a:p>
          <a:p>
            <a:pPr lvl="2"/>
            <a:r>
              <a:rPr lang="en-US" altLang="en-US" dirty="0" smtClean="0">
                <a:latin typeface="Arial" panose="020B0604020202020204" pitchFamily="34" charset="0"/>
              </a:rPr>
              <a:t>compatible with digital encryption and signature capability; and</a:t>
            </a:r>
          </a:p>
          <a:p>
            <a:pPr lvl="2"/>
            <a:r>
              <a:rPr lang="en-US" altLang="en-US" dirty="0" smtClean="0">
                <a:latin typeface="Arial" panose="020B0604020202020204" pitchFamily="34" charset="0"/>
              </a:rPr>
              <a:t>facility for digital images and audio.</a:t>
            </a:r>
          </a:p>
          <a:p>
            <a:pPr lvl="1"/>
            <a:r>
              <a:rPr lang="en-US" altLang="en-US" sz="1800" dirty="0" smtClean="0">
                <a:latin typeface="Arial" panose="020B0604020202020204" pitchFamily="34" charset="0"/>
              </a:rPr>
              <a:t>XML and compact binary encodings.</a:t>
            </a:r>
          </a:p>
        </p:txBody>
      </p:sp>
      <p:sp>
        <p:nvSpPr>
          <p:cNvPr id="40964"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581842-5902-4809-B3D4-A36BEBD066A0}" type="slidenum">
              <a:rPr lang="en-US" altLang="en-US" sz="1400" smtClean="0">
                <a:solidFill>
                  <a:srgbClr val="646464"/>
                </a:solidFill>
                <a:latin typeface="Verdana" panose="020B0604030504040204" pitchFamily="34" charset="0"/>
              </a:rPr>
              <a:pPr/>
              <a:t>25</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extLst>
      <p:ext uri="{BB962C8B-B14F-4D97-AF65-F5344CB8AC3E}">
        <p14:creationId xmlns:p14="http://schemas.microsoft.com/office/powerpoint/2010/main" xmlns="" val="1223923804"/>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Other work within ITU-T</a:t>
            </a:r>
          </a:p>
        </p:txBody>
      </p:sp>
      <p:sp>
        <p:nvSpPr>
          <p:cNvPr id="29699" name="Content Placeholder 3"/>
          <p:cNvSpPr>
            <a:spLocks noGrp="1"/>
          </p:cNvSpPr>
          <p:nvPr>
            <p:ph idx="1"/>
          </p:nvPr>
        </p:nvSpPr>
        <p:spPr bwMode="auto">
          <a:xfrm>
            <a:off x="457200" y="1052513"/>
            <a:ext cx="8229600" cy="54006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t>ITU-T SG2: Requirements for Land Mobile Alerting Broadcast Capabilities for Civic Purposes</a:t>
            </a:r>
            <a:endParaRPr lang="en-US" altLang="en-US" dirty="0" smtClean="0"/>
          </a:p>
          <a:p>
            <a:r>
              <a:rPr lang="en-GB" altLang="en-US" dirty="0" smtClean="0"/>
              <a:t>ITU-T SG5: Guidance on ways to improve resilience of networks in case of disaster situations</a:t>
            </a:r>
          </a:p>
          <a:p>
            <a:r>
              <a:rPr lang="en-GB" altLang="en-US" dirty="0" smtClean="0"/>
              <a:t>ITU-T SG13: emergency telecommunications in NGN</a:t>
            </a:r>
            <a:endParaRPr lang="en-US" altLang="en-US" dirty="0" smtClean="0"/>
          </a:p>
          <a:p>
            <a:r>
              <a:rPr lang="en-GB" altLang="en-US" dirty="0" smtClean="0"/>
              <a:t>ITU-T SG15: network resiliency and recovery</a:t>
            </a:r>
          </a:p>
          <a:p>
            <a:r>
              <a:rPr lang="en-GB" altLang="en-US" dirty="0" smtClean="0"/>
              <a:t>ITU-T SG16: Support of emergency alerts by IPTV and digital signage.</a:t>
            </a:r>
          </a:p>
          <a:p>
            <a:r>
              <a:rPr lang="en-GB" altLang="en-US" dirty="0" smtClean="0"/>
              <a:t>ITU-T SG16: Accessibility </a:t>
            </a:r>
            <a:r>
              <a:rPr lang="en-US" altLang="en-US" dirty="0" smtClean="0"/>
              <a:t>to information in emergency situations for persons with disabilities.</a:t>
            </a:r>
            <a:r>
              <a:rPr lang="en-GB" altLang="en-US" dirty="0" smtClean="0"/>
              <a:t> </a:t>
            </a:r>
            <a:endParaRPr lang="en-US" altLang="en-US" dirty="0" smtClean="0"/>
          </a:p>
        </p:txBody>
      </p:sp>
      <p:sp>
        <p:nvSpPr>
          <p:cNvPr id="29700"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81547C-BAB5-4CD0-BA5F-83B7E256D109}" type="slidenum">
              <a:rPr lang="en-US" altLang="en-US" sz="1400" smtClean="0">
                <a:solidFill>
                  <a:srgbClr val="646464"/>
                </a:solidFill>
                <a:latin typeface="Verdana" panose="020B0604030504040204" pitchFamily="34" charset="0"/>
              </a:rPr>
              <a:pPr/>
              <a:t>26</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extLst>
      <p:ext uri="{BB962C8B-B14F-4D97-AF65-F5344CB8AC3E}">
        <p14:creationId xmlns:p14="http://schemas.microsoft.com/office/powerpoint/2010/main" xmlns="" val="426142815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rPr>
              <a:t>ITU-T SG2: Numbers for disaster relief</a:t>
            </a:r>
          </a:p>
        </p:txBody>
      </p:sp>
      <p:sp>
        <p:nvSpPr>
          <p:cNvPr id="25603" name="Content Placeholder 2"/>
          <p:cNvSpPr>
            <a:spLocks noGrp="1"/>
          </p:cNvSpPr>
          <p:nvPr>
            <p:ph idx="1"/>
          </p:nvPr>
        </p:nvSpPr>
        <p:spPr bwMode="auto">
          <a:xfrm>
            <a:off x="457200" y="1412875"/>
            <a:ext cx="8229600" cy="47132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mn-lt"/>
              </a:rPr>
              <a:t>Country code </a:t>
            </a:r>
            <a:r>
              <a:rPr lang="en-US" altLang="en-US" dirty="0" smtClean="0">
                <a:solidFill>
                  <a:srgbClr val="FF0000"/>
                </a:solidFill>
                <a:latin typeface="+mn-lt"/>
              </a:rPr>
              <a:t>888</a:t>
            </a:r>
            <a:r>
              <a:rPr lang="en-US" altLang="en-US" dirty="0" smtClean="0">
                <a:latin typeface="+mn-lt"/>
              </a:rPr>
              <a:t> for OCHA</a:t>
            </a:r>
          </a:p>
          <a:p>
            <a:pPr lvl="1"/>
            <a:r>
              <a:rPr lang="en-US" altLang="en-US" dirty="0" smtClean="0">
                <a:latin typeface="+mn-lt"/>
              </a:rPr>
              <a:t>E.164 country code 888 was assigned to the United Nations Office for the Coordination of Humanitarian Affairs (OCHA)</a:t>
            </a:r>
          </a:p>
          <a:p>
            <a:pPr lvl="1"/>
            <a:r>
              <a:rPr lang="en-US" altLang="en-US" dirty="0" smtClean="0">
                <a:latin typeface="+mn-lt"/>
              </a:rPr>
              <a:t>888 is used by terminals involved in disaster relief activities in an area of a country that has been cut off from the national telecommunications system</a:t>
            </a:r>
          </a:p>
          <a:p>
            <a:r>
              <a:rPr lang="en-US" altLang="en-US" dirty="0" smtClean="0">
                <a:latin typeface="Arial" panose="020B0604020202020204" pitchFamily="34" charset="0"/>
              </a:rPr>
              <a:t>ITU-T E.161.1 “Guidelines to select Emergency Number for public telecommunications networks”</a:t>
            </a:r>
          </a:p>
          <a:p>
            <a:pPr lvl="1"/>
            <a:r>
              <a:rPr lang="en-US" altLang="en-US" dirty="0" smtClean="0">
                <a:latin typeface="Arial" panose="020B0604020202020204" pitchFamily="34" charset="0"/>
              </a:rPr>
              <a:t>Recommends use of 112 / 911</a:t>
            </a:r>
          </a:p>
          <a:p>
            <a:r>
              <a:rPr lang="en-US" altLang="en-US" dirty="0" smtClean="0">
                <a:latin typeface="Arial" panose="020B0604020202020204" pitchFamily="34" charset="0"/>
              </a:rPr>
              <a:t>ITU-T E.123 “Notation for national and international telephone numbers, e-mail addresses and Web addresses: Contact information in case of emergency for mobile telephones” Amendment 1 – Emergency contact number notation</a:t>
            </a:r>
          </a:p>
        </p:txBody>
      </p:sp>
      <p:sp>
        <p:nvSpPr>
          <p:cNvPr id="25604"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2111B9-983D-4F61-ADA0-30F1EF12E884}" type="slidenum">
              <a:rPr lang="en-US" altLang="en-US" sz="1400" smtClean="0">
                <a:solidFill>
                  <a:srgbClr val="646464"/>
                </a:solidFill>
                <a:latin typeface="Verdana" panose="020B0604030504040204" pitchFamily="34" charset="0"/>
              </a:rPr>
              <a:pPr/>
              <a:t>27</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rPr>
              <a:t>Signalling for IEPS support</a:t>
            </a:r>
          </a:p>
        </p:txBody>
      </p:sp>
      <p:sp>
        <p:nvSpPr>
          <p:cNvPr id="32771"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smtClean="0">
                <a:latin typeface="Arial" panose="020B0604020202020204" pitchFamily="34" charset="0"/>
              </a:rPr>
              <a:t>ISDN User Part (ISUP) </a:t>
            </a:r>
          </a:p>
          <a:p>
            <a:pPr lvl="1"/>
            <a:r>
              <a:rPr lang="en-US" altLang="en-US" sz="1600" smtClean="0">
                <a:latin typeface="Arial" panose="020B0604020202020204" pitchFamily="34" charset="0"/>
              </a:rPr>
              <a:t>Q.761 Amendment 3, Q.762 Amendment 3, Q.763 Amendment 4, Q.764 Amendment 4 and Q.767 Amendment 1</a:t>
            </a:r>
          </a:p>
          <a:p>
            <a:r>
              <a:rPr lang="en-US" altLang="en-US" sz="2000" smtClean="0">
                <a:latin typeface="Arial" panose="020B0604020202020204" pitchFamily="34" charset="0"/>
              </a:rPr>
              <a:t>Bearer Independent Call Control (BICC)</a:t>
            </a:r>
          </a:p>
          <a:p>
            <a:pPr lvl="1"/>
            <a:r>
              <a:rPr lang="en-US" altLang="en-US" sz="1600" smtClean="0">
                <a:latin typeface="Arial" panose="020B0604020202020204" pitchFamily="34" charset="0"/>
              </a:rPr>
              <a:t>Q.1902.1 Amendment 2, Q1902.2 Amendment 3, Q.1902.3 Amendment 3 and  Q.1902.4 Amendment 3</a:t>
            </a:r>
          </a:p>
          <a:p>
            <a:r>
              <a:rPr lang="en-US" altLang="en-US" sz="2000" smtClean="0">
                <a:latin typeface="Arial" panose="020B0604020202020204" pitchFamily="34" charset="0"/>
              </a:rPr>
              <a:t>Call Bearer Control (CBC)</a:t>
            </a:r>
          </a:p>
          <a:p>
            <a:pPr lvl="1"/>
            <a:r>
              <a:rPr lang="en-US" altLang="en-US" sz="1600" smtClean="0">
                <a:latin typeface="Arial" panose="020B0604020202020204" pitchFamily="34" charset="0"/>
              </a:rPr>
              <a:t>Q.1950 Amendment 1 Annex G</a:t>
            </a:r>
          </a:p>
          <a:p>
            <a:r>
              <a:rPr lang="en-US" altLang="en-US" sz="2000" smtClean="0">
                <a:latin typeface="Arial" panose="020B0604020202020204" pitchFamily="34" charset="0"/>
              </a:rPr>
              <a:t> ATM Adaptation Layer type 2 (AAL2) signalling protocol </a:t>
            </a:r>
          </a:p>
          <a:p>
            <a:pPr lvl="1"/>
            <a:r>
              <a:rPr lang="en-US" altLang="en-US" sz="1600" smtClean="0">
                <a:latin typeface="Arial" panose="020B0604020202020204" pitchFamily="34" charset="0"/>
              </a:rPr>
              <a:t>Q.2630.3 Amendment 1</a:t>
            </a:r>
          </a:p>
          <a:p>
            <a:r>
              <a:rPr lang="en-US" altLang="en-US" sz="2000" smtClean="0">
                <a:latin typeface="Arial" panose="020B0604020202020204" pitchFamily="34" charset="0"/>
              </a:rPr>
              <a:t>Broadband ISUP (B-ISUP)</a:t>
            </a:r>
          </a:p>
          <a:p>
            <a:pPr lvl="1"/>
            <a:r>
              <a:rPr lang="en-US" altLang="en-US" sz="1600" smtClean="0">
                <a:latin typeface="Arial" panose="020B0604020202020204" pitchFamily="34" charset="0"/>
              </a:rPr>
              <a:t>Q.2762 Amendment 1, Q.2763 Amendment 1 and Q.2764 Amendment 1</a:t>
            </a:r>
          </a:p>
          <a:p>
            <a:r>
              <a:rPr lang="en-US" altLang="en-US" sz="2000" smtClean="0">
                <a:latin typeface="Arial" panose="020B0604020202020204" pitchFamily="34" charset="0"/>
              </a:rPr>
              <a:t>Digital Signalling System No.2 (DSS2) </a:t>
            </a:r>
          </a:p>
          <a:p>
            <a:pPr lvl="1"/>
            <a:r>
              <a:rPr lang="en-US" altLang="en-US" sz="1600" smtClean="0">
                <a:latin typeface="Arial" panose="020B0604020202020204" pitchFamily="34" charset="0"/>
              </a:rPr>
              <a:t>Q.2931 Amendment 5 </a:t>
            </a:r>
          </a:p>
          <a:p>
            <a:endParaRPr lang="en-US" altLang="en-US" smtClean="0">
              <a:latin typeface="Arial" panose="020B0604020202020204" pitchFamily="34" charset="0"/>
            </a:endParaRPr>
          </a:p>
        </p:txBody>
      </p:sp>
      <p:sp>
        <p:nvSpPr>
          <p:cNvPr id="32772"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50E294-CBDC-4477-B0DA-2D75D6AB07F0}" type="slidenum">
              <a:rPr lang="en-US" altLang="en-US" sz="1400" smtClean="0">
                <a:solidFill>
                  <a:srgbClr val="646464"/>
                </a:solidFill>
                <a:latin typeface="Verdana" panose="020B0604030504040204" pitchFamily="34" charset="0"/>
              </a:rPr>
              <a:pPr/>
              <a:t>28</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rPr>
              <a:t>IEPS call marking </a:t>
            </a:r>
          </a:p>
        </p:txBody>
      </p:sp>
      <p:sp>
        <p:nvSpPr>
          <p:cNvPr id="33795"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smtClean="0">
                <a:latin typeface="Arial" panose="020B0604020202020204" pitchFamily="34" charset="0"/>
              </a:rPr>
              <a:t>ISUP &amp; BICC</a:t>
            </a:r>
          </a:p>
          <a:p>
            <a:pPr lvl="1"/>
            <a:r>
              <a:rPr lang="en-US" altLang="en-US" smtClean="0">
                <a:latin typeface="Arial" panose="020B0604020202020204" pitchFamily="34" charset="0"/>
              </a:rPr>
              <a:t>Calling party's category - IEPS call marking for preferential call set up </a:t>
            </a:r>
          </a:p>
          <a:p>
            <a:pPr lvl="1"/>
            <a:r>
              <a:rPr lang="en-US" altLang="en-US" smtClean="0">
                <a:latin typeface="Arial" panose="020B0604020202020204" pitchFamily="34" charset="0"/>
              </a:rPr>
              <a:t>IEPS call information - country/international network of call origination and “priority level</a:t>
            </a:r>
          </a:p>
          <a:p>
            <a:r>
              <a:rPr lang="en-US" altLang="en-US" sz="2000" smtClean="0">
                <a:latin typeface="Arial" panose="020B0604020202020204" pitchFamily="34" charset="0"/>
              </a:rPr>
              <a:t>CBC, DSS2, AAL2</a:t>
            </a:r>
          </a:p>
          <a:p>
            <a:pPr lvl="1"/>
            <a:r>
              <a:rPr lang="en-US" altLang="en-US" smtClean="0">
                <a:latin typeface="Arial" panose="020B0604020202020204" pitchFamily="34" charset="0"/>
              </a:rPr>
              <a:t>IEPS indicator</a:t>
            </a:r>
          </a:p>
          <a:p>
            <a:endParaRPr lang="en-US" altLang="en-US" smtClean="0">
              <a:latin typeface="Arial" panose="020B0604020202020204" pitchFamily="34" charset="0"/>
            </a:endParaRPr>
          </a:p>
        </p:txBody>
      </p:sp>
      <p:sp>
        <p:nvSpPr>
          <p:cNvPr id="33796"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9A621D-A282-46BE-A2F4-7AE5E284A234}" type="slidenum">
              <a:rPr lang="en-US" altLang="en-US" sz="1400" smtClean="0">
                <a:solidFill>
                  <a:srgbClr val="646464"/>
                </a:solidFill>
                <a:latin typeface="Verdana" panose="020B0604030504040204" pitchFamily="34" charset="0"/>
              </a:rPr>
              <a:pPr/>
              <a:t>29</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4"/>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1CF487-885B-478F-89E4-A572F688EFEF}" type="slidenum">
              <a:rPr lang="en-US" altLang="en-US" smtClean="0"/>
              <a:pPr/>
              <a:t>3</a:t>
            </a:fld>
            <a:endParaRPr lang="en-US" altLang="en-US" smtClean="0"/>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12" y="0"/>
            <a:ext cx="9165012" cy="68343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le 1"/>
          <p:cNvSpPr>
            <a:spLocks noGrp="1"/>
          </p:cNvSpPr>
          <p:nvPr>
            <p:ph type="title"/>
          </p:nvPr>
        </p:nvSpPr>
        <p:spPr bwMode="auto">
          <a:xfrm>
            <a:off x="3578882" y="756768"/>
            <a:ext cx="5076420" cy="99320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of people reported killed by natural disasters 1900 - 2011</a:t>
            </a:r>
          </a:p>
        </p:txBody>
      </p:sp>
    </p:spTree>
    <p:extLst>
      <p:ext uri="{BB962C8B-B14F-4D97-AF65-F5344CB8AC3E}">
        <p14:creationId xmlns:p14="http://schemas.microsoft.com/office/powerpoint/2010/main" xmlns="" val="16053949"/>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panose="020B0604020202020204" pitchFamily="34" charset="0"/>
              </a:rPr>
              <a:t>ETS in ITU-T H.323 systems</a:t>
            </a:r>
          </a:p>
        </p:txBody>
      </p:sp>
      <p:sp>
        <p:nvSpPr>
          <p:cNvPr id="34819" name="Content Placeholder 2"/>
          <p:cNvSpPr>
            <a:spLocks noGrp="1"/>
          </p:cNvSpPr>
          <p:nvPr>
            <p:ph idx="1"/>
          </p:nvPr>
        </p:nvSpPr>
        <p:spPr bwMode="auto">
          <a:xfrm>
            <a:off x="457200" y="1219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smtClean="0">
                <a:latin typeface="Arial" panose="020B0604020202020204" pitchFamily="34" charset="0"/>
              </a:rPr>
              <a:t>Recommendation ITU-T H.460.4 “Call priority designation and country/international network of call origination identification for H.323 priority calls”</a:t>
            </a:r>
          </a:p>
          <a:p>
            <a:pPr lvl="1"/>
            <a:r>
              <a:rPr lang="en-US" altLang="en-US" sz="1600" smtClean="0">
                <a:latin typeface="Arial" panose="020B0604020202020204" pitchFamily="34" charset="0"/>
              </a:rPr>
              <a:t>call priority parameter and country/international network of call origination parameter are transported in the H.225.0 RAS, H.225.0 Call Signalling (Q.931), Annex G/H.225.0, and H.501 messages</a:t>
            </a:r>
          </a:p>
          <a:p>
            <a:pPr lvl="1"/>
            <a:r>
              <a:rPr lang="en-US" altLang="en-US" sz="1600" smtClean="0">
                <a:latin typeface="Arial" panose="020B0604020202020204" pitchFamily="34" charset="0"/>
              </a:rPr>
              <a:t>Priority values: 0–emergencyAuthorised, 1–emergencyPublic. 2-High. 3-Normal</a:t>
            </a:r>
          </a:p>
          <a:p>
            <a:r>
              <a:rPr lang="en-US" altLang="en-US" sz="2000" smtClean="0">
                <a:latin typeface="Arial" panose="020B0604020202020204" pitchFamily="34" charset="0"/>
              </a:rPr>
              <a:t>Recommendation ITU-T H.246 “Interworking of H-series multimedia terminals with H-series multimedia terminals and voice/voiceband terminals on GSTN, ISDN and PLMN” Amendment 1 “Mapping of user priority level and country/international network of call origination between H.225 and ISUP” </a:t>
            </a:r>
          </a:p>
          <a:p>
            <a:pPr lvl="1"/>
            <a:r>
              <a:rPr lang="en-US" altLang="en-US" sz="1600" smtClean="0">
                <a:latin typeface="Arial" panose="020B0604020202020204" pitchFamily="34" charset="0"/>
              </a:rPr>
              <a:t>mapping of the Call Priority Designation and Country/International Network of Call Origination Identification between a packet network and a switched circuit network via a Gateway.</a:t>
            </a:r>
          </a:p>
          <a:p>
            <a:endParaRPr lang="en-US" altLang="en-US" sz="2000" smtClean="0">
              <a:latin typeface="Arial" panose="020B0604020202020204" pitchFamily="34" charset="0"/>
            </a:endParaRPr>
          </a:p>
          <a:p>
            <a:endParaRPr lang="en-US" altLang="en-US" sz="2000" smtClean="0">
              <a:latin typeface="Arial" panose="020B0604020202020204" pitchFamily="34" charset="0"/>
            </a:endParaRPr>
          </a:p>
        </p:txBody>
      </p:sp>
      <p:sp>
        <p:nvSpPr>
          <p:cNvPr id="34820"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476A90-6F37-48ED-984D-5CB4E761F0E1}" type="slidenum">
              <a:rPr lang="en-US" altLang="en-US" sz="1400" smtClean="0">
                <a:solidFill>
                  <a:srgbClr val="646464"/>
                </a:solidFill>
                <a:latin typeface="Verdana" panose="020B0604030504040204" pitchFamily="34" charset="0"/>
              </a:rPr>
              <a:pPr/>
              <a:t>30</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panose="020B0604020202020204" pitchFamily="34" charset="0"/>
              </a:rPr>
              <a:t>Other ITU-T H.323 features</a:t>
            </a:r>
          </a:p>
        </p:txBody>
      </p:sp>
      <p:sp>
        <p:nvSpPr>
          <p:cNvPr id="35843"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smtClean="0">
                <a:latin typeface="Arial" panose="020B0604020202020204" pitchFamily="34" charset="0"/>
              </a:rPr>
              <a:t>Recommendation ITU-T H.460.14 “Support for Multi-Level Precedence and Preemption (MLPP) within H.323 Systems”</a:t>
            </a:r>
          </a:p>
          <a:p>
            <a:r>
              <a:rPr lang="en-US" altLang="en-US" sz="2000" smtClean="0">
                <a:latin typeface="Arial" panose="020B0604020202020204" pitchFamily="34" charset="0"/>
              </a:rPr>
              <a:t>Recommendation ITU-T H.460.21 “Message broadcast for H.323 systems”</a:t>
            </a:r>
          </a:p>
          <a:p>
            <a:pPr lvl="1"/>
            <a:r>
              <a:rPr lang="en-US" altLang="en-US" sz="1600" smtClean="0">
                <a:latin typeface="Arial" panose="020B0604020202020204" pitchFamily="34" charset="0"/>
              </a:rPr>
              <a:t>Internet multicast procedures</a:t>
            </a:r>
          </a:p>
          <a:p>
            <a:pPr>
              <a:buFontTx/>
              <a:buNone/>
            </a:pPr>
            <a:endParaRPr lang="en-US" altLang="en-US" smtClean="0">
              <a:latin typeface="Arial" panose="020B0604020202020204" pitchFamily="34" charset="0"/>
            </a:endParaRPr>
          </a:p>
        </p:txBody>
      </p:sp>
      <p:sp>
        <p:nvSpPr>
          <p:cNvPr id="35844"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70D63A-EE13-49B7-9090-B1821D8A205F}" type="slidenum">
              <a:rPr lang="en-US" altLang="en-US" sz="1400" smtClean="0">
                <a:solidFill>
                  <a:srgbClr val="646464"/>
                </a:solidFill>
                <a:latin typeface="Verdana" panose="020B0604030504040204" pitchFamily="34" charset="0"/>
              </a:rPr>
              <a:pPr/>
              <a:t>31</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panose="020B0604020202020204" pitchFamily="34" charset="0"/>
              </a:rPr>
              <a:t>ETS in ITU-T H.248</a:t>
            </a:r>
          </a:p>
        </p:txBody>
      </p:sp>
      <p:sp>
        <p:nvSpPr>
          <p:cNvPr id="36867" name="Content Placeholder 2"/>
          <p:cNvSpPr>
            <a:spLocks noGrp="1"/>
          </p:cNvSpPr>
          <p:nvPr>
            <p:ph idx="1"/>
          </p:nvPr>
        </p:nvSpPr>
        <p:spPr bwMode="auto">
          <a:xfrm>
            <a:off x="457200" y="121920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smtClean="0">
                <a:latin typeface="Arial" panose="020B0604020202020204" pitchFamily="34" charset="0"/>
              </a:rPr>
              <a:t>Recommendation ITU-T H.248.1 v3 “Gateway Control Protocol version 3”</a:t>
            </a:r>
          </a:p>
          <a:p>
            <a:pPr lvl="1"/>
            <a:r>
              <a:rPr lang="en-US" altLang="en-US" sz="1600" smtClean="0">
                <a:latin typeface="Arial" panose="020B0604020202020204" pitchFamily="34" charset="0"/>
              </a:rPr>
              <a:t>Emergency call indicator</a:t>
            </a:r>
          </a:p>
          <a:p>
            <a:pPr lvl="2"/>
            <a:r>
              <a:rPr lang="en-US" altLang="en-US" sz="1200" smtClean="0">
                <a:latin typeface="Arial" panose="020B0604020202020204" pitchFamily="34" charset="0"/>
              </a:rPr>
              <a:t>Individual-to-authority communication</a:t>
            </a:r>
          </a:p>
          <a:p>
            <a:pPr lvl="1"/>
            <a:r>
              <a:rPr lang="en-US" altLang="en-US" sz="1600" smtClean="0">
                <a:latin typeface="Arial" panose="020B0604020202020204" pitchFamily="34" charset="0"/>
              </a:rPr>
              <a:t>IEPS call indicator</a:t>
            </a:r>
          </a:p>
          <a:p>
            <a:pPr lvl="1"/>
            <a:r>
              <a:rPr lang="en-US" altLang="en-US" sz="1600" smtClean="0">
                <a:latin typeface="Arial" panose="020B0604020202020204" pitchFamily="34" charset="0"/>
              </a:rPr>
              <a:t>Priority indicator</a:t>
            </a:r>
          </a:p>
          <a:p>
            <a:r>
              <a:rPr lang="en-US" altLang="en-US" sz="2000" smtClean="0">
                <a:latin typeface="Arial" panose="020B0604020202020204" pitchFamily="34" charset="0"/>
              </a:rPr>
              <a:t>Supplement 9 to ITU-T H-Series Recommendations “Gateway Control Protocol: Operation of H.248 with H.225.0, SIP, and ISUP in Support of Emergency Telecommunications Service (ETS) / International Emergency”</a:t>
            </a:r>
          </a:p>
          <a:p>
            <a:pPr lvl="1"/>
            <a:r>
              <a:rPr lang="en-US" altLang="en-US" sz="1600" smtClean="0">
                <a:latin typeface="Arial" panose="020B0604020202020204" pitchFamily="34" charset="0"/>
              </a:rPr>
              <a:t>Mapping of H.248.1 IEPS call indicator and Priority indicator with H.225, SIP and ISUP parameters related to IEPS</a:t>
            </a:r>
          </a:p>
          <a:p>
            <a:r>
              <a:rPr lang="en-US" altLang="en-US" sz="2000" smtClean="0">
                <a:latin typeface="Arial" panose="020B0604020202020204" pitchFamily="34" charset="0"/>
              </a:rPr>
              <a:t>Recommendation ITU-T H.248.44 “Gateway control protocol: Multi-Level Precedence and Pre-emption Package”</a:t>
            </a:r>
          </a:p>
          <a:p>
            <a:pPr>
              <a:buFontTx/>
              <a:buNone/>
            </a:pPr>
            <a:endParaRPr lang="en-US" altLang="en-US" smtClean="0">
              <a:latin typeface="Arial" panose="020B0604020202020204" pitchFamily="34" charset="0"/>
            </a:endParaRPr>
          </a:p>
        </p:txBody>
      </p:sp>
      <p:sp>
        <p:nvSpPr>
          <p:cNvPr id="36868"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642E9C-E7BA-4CDA-8DCC-09AB527A6BAE}" type="slidenum">
              <a:rPr lang="en-US" altLang="en-US" sz="1400" smtClean="0">
                <a:solidFill>
                  <a:srgbClr val="646464"/>
                </a:solidFill>
                <a:latin typeface="Verdana" panose="020B0604030504040204" pitchFamily="34" charset="0"/>
              </a:rPr>
              <a:pPr/>
              <a:t>32</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rPr>
              <a:t>ETS in IPCablecom</a:t>
            </a:r>
          </a:p>
        </p:txBody>
      </p:sp>
      <p:sp>
        <p:nvSpPr>
          <p:cNvPr id="37891" name="Content Placeholder 2"/>
          <p:cNvSpPr>
            <a:spLocks noGrp="1"/>
          </p:cNvSpPr>
          <p:nvPr>
            <p:ph idx="1"/>
          </p:nvPr>
        </p:nvSpPr>
        <p:spPr bwMode="auto">
          <a:xfrm>
            <a:off x="457200" y="1600200"/>
            <a:ext cx="8229600" cy="495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smtClean="0">
                <a:latin typeface="Arial" panose="020B0604020202020204" pitchFamily="34" charset="0"/>
              </a:rPr>
              <a:t>Recommendation ITU-T J.260 “Requirements for preferential telecommunications over IPCablecom networks”</a:t>
            </a:r>
          </a:p>
          <a:p>
            <a:r>
              <a:rPr lang="en-US" altLang="en-US" sz="2000" smtClean="0">
                <a:latin typeface="Arial" panose="020B0604020202020204" pitchFamily="34" charset="0"/>
              </a:rPr>
              <a:t>Recommendation ITU-T J.261 “Framework for implementing preferential telecommunications in IPCablecom and IPCablecom2 networks”</a:t>
            </a:r>
          </a:p>
          <a:p>
            <a:r>
              <a:rPr lang="en-US" altLang="en-US" sz="2000" smtClean="0">
                <a:latin typeface="Arial" panose="020B0604020202020204" pitchFamily="34" charset="0"/>
              </a:rPr>
              <a:t>Recommendation ITU-T J.262 “Specifications for authentication in preferential telecommunications over IPCablecom2 networks”</a:t>
            </a:r>
          </a:p>
          <a:p>
            <a:pPr lvl="1"/>
            <a:r>
              <a:rPr lang="en-US" altLang="en-US" sz="1600" smtClean="0">
                <a:latin typeface="Arial" panose="020B0604020202020204" pitchFamily="34" charset="0"/>
              </a:rPr>
              <a:t>PIN + SIP authentication procedures</a:t>
            </a:r>
          </a:p>
          <a:p>
            <a:r>
              <a:rPr lang="en-US" altLang="en-US" sz="2000" smtClean="0">
                <a:latin typeface="Arial" panose="020B0604020202020204" pitchFamily="34" charset="0"/>
              </a:rPr>
              <a:t>Recommendation ITU-T J.263 “Specification for priority in preferential telecommunications over IPCablecom2 networks” </a:t>
            </a:r>
          </a:p>
          <a:p>
            <a:pPr lvl="1"/>
            <a:r>
              <a:rPr lang="en-US" altLang="en-US" sz="1600" smtClean="0">
                <a:latin typeface="Arial" panose="020B0604020202020204" pitchFamily="34" charset="0"/>
              </a:rPr>
              <a:t>Resource-Priority and Accept-Resource-Priority headers (IETF RFC 4412) signal the priority in SIP request and response messages</a:t>
            </a:r>
          </a:p>
          <a:p>
            <a:pPr lvl="1"/>
            <a:r>
              <a:rPr lang="en-US" altLang="en-US" sz="1600" smtClean="0">
                <a:latin typeface="Arial" panose="020B0604020202020204" pitchFamily="34" charset="0"/>
              </a:rPr>
              <a:t>COPS interfaces used to perform resource management and admission control. GateSpec object specifies a session class ID with subfields to set priority and enable preemption</a:t>
            </a:r>
          </a:p>
          <a:p>
            <a:endParaRPr lang="en-US" altLang="en-US" sz="2000" smtClean="0">
              <a:latin typeface="Arial" panose="020B0604020202020204" pitchFamily="34" charset="0"/>
            </a:endParaRPr>
          </a:p>
          <a:p>
            <a:endParaRPr lang="en-US" altLang="en-US" smtClean="0">
              <a:latin typeface="Arial" panose="020B0604020202020204" pitchFamily="34" charset="0"/>
            </a:endParaRPr>
          </a:p>
        </p:txBody>
      </p:sp>
      <p:sp>
        <p:nvSpPr>
          <p:cNvPr id="37892"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FCB01B-CD62-41C6-918A-B743B31A2560}" type="slidenum">
              <a:rPr lang="en-US" altLang="en-US" sz="1400" smtClean="0">
                <a:solidFill>
                  <a:srgbClr val="646464"/>
                </a:solidFill>
                <a:latin typeface="Verdana" panose="020B0604030504040204" pitchFamily="34" charset="0"/>
              </a:rPr>
              <a:pPr/>
              <a:t>33</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rPr>
              <a:t>ETS in Next Generation Networks</a:t>
            </a:r>
          </a:p>
        </p:txBody>
      </p:sp>
      <p:sp>
        <p:nvSpPr>
          <p:cNvPr id="38915"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smtClean="0">
                <a:latin typeface="Arial" panose="020B0604020202020204" pitchFamily="34" charset="0"/>
              </a:rPr>
              <a:t>Recommendation ITU-T Y.1271 “Framework(s) on network requirements and capabilities to support emergency communications over evolving circuit-switched and packed-switched networks”</a:t>
            </a:r>
          </a:p>
          <a:p>
            <a:r>
              <a:rPr lang="en-US" altLang="en-US" sz="2000" smtClean="0">
                <a:latin typeface="Arial" panose="020B0604020202020204" pitchFamily="34" charset="0"/>
              </a:rPr>
              <a:t>Recommendation ITU-T Y.2205 “Next Generation Networks - Emergency Telecommunications – Technical Considerations”</a:t>
            </a:r>
          </a:p>
          <a:p>
            <a:r>
              <a:rPr lang="en-US" altLang="en-US" sz="2000" smtClean="0">
                <a:latin typeface="Arial" panose="020B0604020202020204" pitchFamily="34" charset="0"/>
              </a:rPr>
              <a:t>Recommendation ITU-T Y.2171 “Admission control priority levels in Next Generation Networks”</a:t>
            </a:r>
          </a:p>
          <a:p>
            <a:pPr lvl="1"/>
            <a:r>
              <a:rPr lang="en-US" altLang="en-US" sz="1600" smtClean="0">
                <a:latin typeface="Arial" panose="020B0604020202020204" pitchFamily="34" charset="0"/>
              </a:rPr>
              <a:t>3 levels: from 1 – ETS to 3 – Lowest </a:t>
            </a:r>
          </a:p>
          <a:p>
            <a:r>
              <a:rPr lang="en-US" altLang="en-US" sz="2000" smtClean="0">
                <a:latin typeface="Arial" panose="020B0604020202020204" pitchFamily="34" charset="0"/>
              </a:rPr>
              <a:t>Recommendation ITU-T Y.2172 “Service restoration priority levels in Next Generation Networks”</a:t>
            </a:r>
          </a:p>
          <a:p>
            <a:pPr>
              <a:buFontTx/>
              <a:buNone/>
            </a:pPr>
            <a:endParaRPr lang="en-US" altLang="en-US" smtClean="0">
              <a:latin typeface="Arial" panose="020B0604020202020204" pitchFamily="34" charset="0"/>
            </a:endParaRPr>
          </a:p>
        </p:txBody>
      </p:sp>
      <p:sp>
        <p:nvSpPr>
          <p:cNvPr id="38916"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80EEA6-C087-4154-B35D-38A4D243BCD3}" type="slidenum">
              <a:rPr lang="en-US" altLang="en-US" sz="1400" smtClean="0">
                <a:solidFill>
                  <a:srgbClr val="646464"/>
                </a:solidFill>
                <a:latin typeface="Verdana" panose="020B0604030504040204" pitchFamily="34" charset="0"/>
              </a:rPr>
              <a:pPr/>
              <a:t>34</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rPr>
              <a:t>Emergency services for IMT-2000 networks</a:t>
            </a:r>
          </a:p>
        </p:txBody>
      </p:sp>
      <p:sp>
        <p:nvSpPr>
          <p:cNvPr id="39939"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smtClean="0">
                <a:latin typeface="Arial" panose="020B0604020202020204" pitchFamily="34" charset="0"/>
              </a:rPr>
              <a:t>Supplement 47 to ITU-T Q-Series Recommendations “Emergency services for IMT-2000 networks – Requirements for harmonization and convergence”</a:t>
            </a:r>
          </a:p>
          <a:p>
            <a:pPr lvl="1"/>
            <a:r>
              <a:rPr lang="en-US" altLang="en-US" sz="1600" smtClean="0">
                <a:latin typeface="Arial" panose="020B0604020202020204" pitchFamily="34" charset="0"/>
              </a:rPr>
              <a:t>Emergency calls &amp; IEPS</a:t>
            </a:r>
          </a:p>
          <a:p>
            <a:endParaRPr lang="en-US" altLang="en-US" smtClean="0">
              <a:latin typeface="Arial" panose="020B0604020202020204" pitchFamily="34" charset="0"/>
            </a:endParaRPr>
          </a:p>
        </p:txBody>
      </p:sp>
      <p:sp>
        <p:nvSpPr>
          <p:cNvPr id="39940"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B5FF2A-6915-4FE9-A493-707CD1F689BC}" type="slidenum">
              <a:rPr lang="en-US" altLang="en-US" sz="1400" smtClean="0">
                <a:solidFill>
                  <a:srgbClr val="646464"/>
                </a:solidFill>
                <a:latin typeface="Verdana" panose="020B0604030504040204" pitchFamily="34" charset="0"/>
              </a:rPr>
              <a:pPr/>
              <a:t>35</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rPr>
              <a:t>Alerting object identifier</a:t>
            </a:r>
          </a:p>
        </p:txBody>
      </p:sp>
      <p:sp>
        <p:nvSpPr>
          <p:cNvPr id="41987"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rPr>
              <a:t>Recommendation ITU-T X.674 “Procedures for the registration of arcs under the Alerting object identifier arc”</a:t>
            </a:r>
          </a:p>
          <a:p>
            <a:pPr lvl="1"/>
            <a:r>
              <a:rPr lang="en-US" altLang="en-US" smtClean="0">
                <a:latin typeface="Arial" panose="020B0604020202020204" pitchFamily="34" charset="0"/>
              </a:rPr>
              <a:t>enables identification of different kinds of alert and alerting agencies;</a:t>
            </a:r>
          </a:p>
          <a:p>
            <a:pPr lvl="1"/>
            <a:r>
              <a:rPr lang="en-US" altLang="en-US" smtClean="0">
                <a:latin typeface="Arial" panose="020B0604020202020204" pitchFamily="34" charset="0"/>
              </a:rPr>
              <a:t>specifies the information and justification to be provided when requesting an OID for alerting purposes; and</a:t>
            </a:r>
          </a:p>
          <a:p>
            <a:pPr lvl="1"/>
            <a:r>
              <a:rPr lang="en-US" altLang="en-US" smtClean="0">
                <a:latin typeface="Arial" panose="020B0604020202020204" pitchFamily="34" charset="0"/>
              </a:rPr>
              <a:t>the procedures for the operation of the Registration Authority.</a:t>
            </a:r>
          </a:p>
          <a:p>
            <a:r>
              <a:rPr lang="en-US" altLang="en-US" smtClean="0">
                <a:latin typeface="Arial" panose="020B0604020202020204" pitchFamily="34" charset="0"/>
              </a:rPr>
              <a:t>Example: World Meteorological Organization</a:t>
            </a:r>
          </a:p>
          <a:p>
            <a:pPr lvl="1"/>
            <a:r>
              <a:rPr lang="en-US" altLang="en-US" smtClean="0">
                <a:latin typeface="Arial" panose="020B0604020202020204" pitchFamily="34" charset="0"/>
              </a:rPr>
              <a:t>{joint-iso-itu-t(2) alerting(49) wmo(0)}</a:t>
            </a:r>
          </a:p>
          <a:p>
            <a:pPr lvl="1"/>
            <a:r>
              <a:rPr lang="en-US" altLang="en-US" smtClean="0">
                <a:latin typeface="Arial" panose="020B0604020202020204" pitchFamily="34" charset="0"/>
              </a:rPr>
              <a:t>For weather alerts and weather alerting agencies</a:t>
            </a:r>
          </a:p>
          <a:p>
            <a:pPr lvl="1"/>
            <a:r>
              <a:rPr lang="en-US" altLang="en-US" smtClean="0">
                <a:latin typeface="Arial" panose="020B0604020202020204" pitchFamily="34" charset="0"/>
              </a:rPr>
              <a:t>Used with Common Alerting Protocol </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41988"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BA8C65-5468-460E-B790-D4DAA85B7806}" type="slidenum">
              <a:rPr lang="en-US" altLang="en-US" sz="1400" smtClean="0">
                <a:solidFill>
                  <a:srgbClr val="646464"/>
                </a:solidFill>
                <a:latin typeface="Verdana" panose="020B0604030504040204" pitchFamily="34" charset="0"/>
              </a:rPr>
              <a:pPr/>
              <a:t>36</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rPr>
              <a:t>ITU-T Recommendations under preparation</a:t>
            </a:r>
          </a:p>
        </p:txBody>
      </p:sp>
      <p:sp>
        <p:nvSpPr>
          <p:cNvPr id="43011"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smtClean="0">
                <a:latin typeface="Arial" panose="020B0604020202020204" pitchFamily="34" charset="0"/>
              </a:rPr>
              <a:t>Draft new Recommendation ITU-T E.ABC “Requirements for land mobile alerting broadcast capabilities for civic purposes”</a:t>
            </a:r>
          </a:p>
          <a:p>
            <a:r>
              <a:rPr lang="en-US" altLang="en-US" sz="2000" smtClean="0">
                <a:latin typeface="Arial" panose="020B0604020202020204" pitchFamily="34" charset="0"/>
              </a:rPr>
              <a:t>Draft new Recommendation ITU-T E.TDR “Framework for the implementation of Telecommunications for Disaster Relief (TDR)”</a:t>
            </a:r>
          </a:p>
          <a:p>
            <a:r>
              <a:rPr lang="en-US" altLang="en-US" sz="2000" smtClean="0">
                <a:latin typeface="Arial" panose="020B0604020202020204" pitchFamily="34" charset="0"/>
              </a:rPr>
              <a:t>Draft new Recommendation ITU-T H.323 Annex M5 for the transport of ITU-T X.1303 common alerting protocol (CAP 1.1) messages</a:t>
            </a:r>
          </a:p>
        </p:txBody>
      </p:sp>
      <p:sp>
        <p:nvSpPr>
          <p:cNvPr id="43012"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ABC288-E7F1-4F31-B5B5-1C965AA41C03}" type="slidenum">
              <a:rPr lang="en-US" altLang="en-US" sz="1400" smtClean="0">
                <a:solidFill>
                  <a:srgbClr val="646464"/>
                </a:solidFill>
                <a:latin typeface="Verdana" panose="020B0604030504040204" pitchFamily="34" charset="0"/>
              </a:rPr>
              <a:pPr/>
              <a:t>37</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Proposal: Reconnecting broken optical </a:t>
            </a:r>
            <a:r>
              <a:rPr lang="en-US" altLang="en-US" dirty="0" err="1" smtClean="0"/>
              <a:t>fibre</a:t>
            </a:r>
            <a:r>
              <a:rPr lang="en-US" altLang="en-US" dirty="0" smtClean="0"/>
              <a:t> links</a:t>
            </a:r>
          </a:p>
        </p:txBody>
      </p:sp>
      <p:sp>
        <p:nvSpPr>
          <p:cNvPr id="11267" name="Content Placeholder 2"/>
          <p:cNvSpPr>
            <a:spLocks noGrp="1"/>
          </p:cNvSpPr>
          <p:nvPr>
            <p:ph idx="1"/>
          </p:nvPr>
        </p:nvSpPr>
        <p:spPr bwMode="auto">
          <a:xfrm>
            <a:off x="378369" y="1403144"/>
            <a:ext cx="8513379" cy="38783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Underground </a:t>
            </a:r>
            <a:r>
              <a:rPr lang="en-US" sz="2800" dirty="0"/>
              <a:t>optical cables have high survival rates after </a:t>
            </a:r>
            <a:r>
              <a:rPr lang="en-US" sz="2800" dirty="0" smtClean="0"/>
              <a:t>disasters</a:t>
            </a:r>
            <a:endParaRPr lang="en-US" sz="2800" dirty="0"/>
          </a:p>
          <a:p>
            <a:r>
              <a:rPr lang="en-US" sz="2800" dirty="0"/>
              <a:t>However, connections may be </a:t>
            </a:r>
            <a:r>
              <a:rPr lang="en-US" sz="2800" dirty="0" smtClean="0"/>
              <a:t>broken</a:t>
            </a:r>
            <a:endParaRPr lang="en-US" sz="2800" dirty="0"/>
          </a:p>
          <a:p>
            <a:r>
              <a:rPr lang="en-US" sz="2800" dirty="0" smtClean="0"/>
              <a:t>A </a:t>
            </a:r>
            <a:r>
              <a:rPr lang="en-US" sz="2800" dirty="0"/>
              <a:t>portable optical amplifier </a:t>
            </a:r>
            <a:r>
              <a:rPr lang="en-US" sz="2800" dirty="0" smtClean="0"/>
              <a:t>can connect </a:t>
            </a:r>
            <a:r>
              <a:rPr lang="en-US" sz="2800" dirty="0"/>
              <a:t>a pair of surviving underground optical </a:t>
            </a:r>
            <a:r>
              <a:rPr lang="en-US" sz="2800" dirty="0" err="1" smtClean="0"/>
              <a:t>fibres</a:t>
            </a:r>
            <a:endParaRPr lang="en-US" sz="2800" dirty="0"/>
          </a:p>
          <a:p>
            <a:pPr lvl="1"/>
            <a:r>
              <a:rPr lang="en-US" sz="2400" dirty="0" smtClean="0"/>
              <a:t>portable </a:t>
            </a:r>
            <a:r>
              <a:rPr lang="en-US" sz="2400" dirty="0"/>
              <a:t>burst-mode erbium-doped optical </a:t>
            </a:r>
            <a:r>
              <a:rPr lang="en-US" sz="2400" dirty="0" err="1"/>
              <a:t>fibre</a:t>
            </a:r>
            <a:r>
              <a:rPr lang="en-US" sz="2400" dirty="0"/>
              <a:t> amplifier (</a:t>
            </a:r>
            <a:r>
              <a:rPr lang="en-US" sz="2400" dirty="0" smtClean="0"/>
              <a:t>EDFA</a:t>
            </a:r>
            <a:r>
              <a:rPr lang="en-US" sz="2400" dirty="0"/>
              <a:t>)</a:t>
            </a:r>
          </a:p>
        </p:txBody>
      </p:sp>
      <p:sp>
        <p:nvSpPr>
          <p:cNvPr id="11268"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4C661A-92C1-4943-B8F2-FD4E5862A1AC}" type="slidenum">
              <a:rPr lang="en-US" altLang="en-US" sz="1400" smtClean="0">
                <a:solidFill>
                  <a:srgbClr val="646464"/>
                </a:solidFill>
                <a:latin typeface="Verdana" panose="020B0604030504040204" pitchFamily="34" charset="0"/>
              </a:rPr>
              <a:pPr/>
              <a:t>38</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extLst>
      <p:ext uri="{BB962C8B-B14F-4D97-AF65-F5344CB8AC3E}">
        <p14:creationId xmlns:p14="http://schemas.microsoft.com/office/powerpoint/2010/main" xmlns="" val="2175070930"/>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ctr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ITU-R: The Role of Mobile in Disaster Relief</a:t>
            </a:r>
            <a:br>
              <a:rPr lang="en-US" altLang="en-US" dirty="0" smtClean="0"/>
            </a:br>
            <a:endParaRPr lang="en-US" altLang="en-US" dirty="0" smtClean="0"/>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4"/>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1CF487-885B-478F-89E4-A572F688EFEF}" type="slidenum">
              <a:rPr lang="en-US" altLang="en-US" smtClean="0"/>
              <a:pPr/>
              <a:t>4</a:t>
            </a:fld>
            <a:endParaRPr lang="en-US" altLang="en-US" smtClean="0"/>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 y="0"/>
            <a:ext cx="9143994" cy="68579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le 1"/>
          <p:cNvSpPr>
            <a:spLocks noGrp="1"/>
          </p:cNvSpPr>
          <p:nvPr>
            <p:ph type="title"/>
          </p:nvPr>
        </p:nvSpPr>
        <p:spPr bwMode="auto">
          <a:xfrm>
            <a:off x="1482004" y="788300"/>
            <a:ext cx="5076420" cy="99320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 of people reported affected by natural disasters 1900 - 2011</a:t>
            </a:r>
          </a:p>
        </p:txBody>
      </p:sp>
    </p:spTree>
    <p:extLst>
      <p:ext uri="{BB962C8B-B14F-4D97-AF65-F5344CB8AC3E}">
        <p14:creationId xmlns:p14="http://schemas.microsoft.com/office/powerpoint/2010/main" xmlns="" val="4239222891"/>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idx="1"/>
          </p:nvPr>
        </p:nvSpPr>
        <p:spPr bwMode="auto">
          <a:xfrm>
            <a:off x="249238" y="1444625"/>
            <a:ext cx="8362950" cy="4525963"/>
          </a:xfrm>
          <a:noFill/>
          <a:ln>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chemeClr val="tx1"/>
                </a:solidFill>
              </a:rPr>
              <a:t>Radiocommunications Assembly 2007 (RA-07) approved Resolutions </a:t>
            </a:r>
            <a:r>
              <a:rPr lang="en-US" altLang="en-US" smtClean="0">
                <a:hlinkClick r:id="rId2"/>
              </a:rPr>
              <a:t>ITU-R 53</a:t>
            </a:r>
            <a:r>
              <a:rPr lang="en-US" altLang="en-US" smtClean="0"/>
              <a:t> </a:t>
            </a:r>
            <a:r>
              <a:rPr lang="en-US" altLang="en-US" smtClean="0">
                <a:solidFill>
                  <a:schemeClr val="tx1"/>
                </a:solidFill>
              </a:rPr>
              <a:t>and</a:t>
            </a:r>
            <a:r>
              <a:rPr lang="en-US" altLang="en-US" smtClean="0"/>
              <a:t> </a:t>
            </a:r>
            <a:r>
              <a:rPr lang="en-US" altLang="en-US" smtClean="0">
                <a:hlinkClick r:id="rId3"/>
              </a:rPr>
              <a:t>ITU-R 55</a:t>
            </a:r>
            <a:r>
              <a:rPr lang="en-US" altLang="en-US" smtClean="0"/>
              <a:t> </a:t>
            </a:r>
            <a:r>
              <a:rPr lang="en-US" altLang="en-US" smtClean="0">
                <a:solidFill>
                  <a:schemeClr val="tx1"/>
                </a:solidFill>
              </a:rPr>
              <a:t>instructing all ITU-R Study Groups to carry out studies on the use of radiocommunications in disaster prediction, detection, mitigation and relief. </a:t>
            </a:r>
          </a:p>
          <a:p>
            <a:pPr eaLnBrk="1" hangingPunct="1"/>
            <a:r>
              <a:rPr lang="en-US" altLang="en-US" smtClean="0">
                <a:solidFill>
                  <a:schemeClr val="tx1"/>
                </a:solidFill>
              </a:rPr>
              <a:t>In 2012 RA-12 revised and confirmed those Resolutions</a:t>
            </a:r>
          </a:p>
          <a:p>
            <a:pPr eaLnBrk="1" hangingPunct="1"/>
            <a:r>
              <a:rPr lang="en-GB" altLang="en-US" smtClean="0">
                <a:solidFill>
                  <a:schemeClr val="tx1"/>
                </a:solidFill>
              </a:rPr>
              <a:t>WRC-12 agreed upon Agenda Item 1.3 for WRC-15: “to review and revise Resolution 646 (Rev.WRC 12) for broadband public protection and disaster relief (PPDR), in accordance with Resolution 648 (WRC-12)”. In addition, WRC-12 revised Resolutions 644, 646, and 647.</a:t>
            </a:r>
            <a:endParaRPr lang="en-US" altLang="en-US" smtClean="0">
              <a:solidFill>
                <a:schemeClr val="tx1"/>
              </a:solidFill>
            </a:endParaRPr>
          </a:p>
          <a:p>
            <a:pPr eaLnBrk="1" hangingPunct="1"/>
            <a:r>
              <a:rPr lang="en-US" altLang="en-US" smtClean="0">
                <a:solidFill>
                  <a:schemeClr val="tx1"/>
                </a:solidFill>
              </a:rPr>
              <a:t>Nearly every Study Group within the ITU-R has a role to play in Disaster Relief</a:t>
            </a:r>
          </a:p>
        </p:txBody>
      </p:sp>
      <p:sp>
        <p:nvSpPr>
          <p:cNvPr id="45059" name="Rectangle 6"/>
          <p:cNvSpPr>
            <a:spLocks noGrp="1"/>
          </p:cNvSpPr>
          <p:nvPr>
            <p:ph type="title"/>
          </p:nvPr>
        </p:nvSpPr>
        <p:spPr bwMode="auto">
          <a:xfrm>
            <a:off x="192088" y="241300"/>
            <a:ext cx="8645525" cy="9493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404040"/>
                </a:solidFill>
              </a:rPr>
              <a:t>ITU-R Focus on Disaster Relief</a:t>
            </a:r>
            <a:br>
              <a:rPr lang="en-US" altLang="en-US" smtClean="0">
                <a:solidFill>
                  <a:srgbClr val="404040"/>
                </a:solidFill>
              </a:rPr>
            </a:br>
            <a:endParaRPr lang="en-US" altLang="en-US" b="0" smtClean="0">
              <a:solidFill>
                <a:srgbClr val="404040"/>
              </a:solidFill>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92100" y="393700"/>
          <a:ext cx="8607425" cy="1601789"/>
        </p:xfrm>
        <a:graphic>
          <a:graphicData uri="http://schemas.openxmlformats.org/drawingml/2006/table">
            <a:tbl>
              <a:tblPr/>
              <a:tblGrid>
                <a:gridCol w="1792288"/>
                <a:gridCol w="2570162"/>
                <a:gridCol w="3054350"/>
                <a:gridCol w="1190625"/>
              </a:tblGrid>
              <a:tr h="6351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rPr>
                        <a:t>Disaster</a:t>
                      </a:r>
                      <a:br>
                        <a:rPr kumimoji="0" lang="en-US" sz="1000" b="1" i="0" u="none" strike="noStrike" cap="none" normalizeH="0" baseline="0" smtClean="0">
                          <a:ln>
                            <a:noFill/>
                          </a:ln>
                          <a:solidFill>
                            <a:schemeClr val="tx1"/>
                          </a:solidFill>
                          <a:effectLst/>
                          <a:latin typeface="Tahoma" pitchFamily="34" charset="0"/>
                        </a:rPr>
                      </a:br>
                      <a:r>
                        <a:rPr kumimoji="0" lang="en-US" sz="1000" b="1" i="0" u="none" strike="noStrike" cap="none" normalizeH="0" baseline="0" smtClean="0">
                          <a:ln>
                            <a:noFill/>
                          </a:ln>
                          <a:solidFill>
                            <a:schemeClr val="tx1"/>
                          </a:solidFill>
                          <a:effectLst/>
                          <a:latin typeface="Tahoma" pitchFamily="34" charset="0"/>
                        </a:rPr>
                        <a:t>phases</a:t>
                      </a:r>
                      <a:endParaRPr kumimoji="0" lang="en-US" sz="1000" b="0" i="0" u="none" strike="noStrike" cap="none" normalizeH="0" baseline="0" smtClean="0">
                        <a:ln>
                          <a:noFill/>
                        </a:ln>
                        <a:solidFill>
                          <a:schemeClr val="tx1"/>
                        </a:solidFill>
                        <a:effectLst/>
                        <a:latin typeface="Tahoma" pitchFamily="34" charset="0"/>
                      </a:endParaRPr>
                    </a:p>
                  </a:txBody>
                  <a:tcPr marL="25553" marR="25553" marT="12777" marB="127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rPr>
                        <a:t>Major radiocommunication</a:t>
                      </a:r>
                      <a:br>
                        <a:rPr kumimoji="0" lang="en-US" sz="1000" b="1" i="0" u="none" strike="noStrike" cap="none" normalizeH="0" baseline="0" smtClean="0">
                          <a:ln>
                            <a:noFill/>
                          </a:ln>
                          <a:solidFill>
                            <a:schemeClr val="tx1"/>
                          </a:solidFill>
                          <a:effectLst/>
                          <a:latin typeface="Tahoma" pitchFamily="34" charset="0"/>
                        </a:rPr>
                      </a:br>
                      <a:r>
                        <a:rPr kumimoji="0" lang="en-US" sz="1000" b="1" i="0" u="none" strike="noStrike" cap="none" normalizeH="0" baseline="0" smtClean="0">
                          <a:ln>
                            <a:noFill/>
                          </a:ln>
                          <a:solidFill>
                            <a:schemeClr val="tx1"/>
                          </a:solidFill>
                          <a:effectLst/>
                          <a:latin typeface="Tahoma" pitchFamily="34" charset="0"/>
                        </a:rPr>
                        <a:t>services involved</a:t>
                      </a:r>
                      <a:endParaRPr kumimoji="0" lang="en-US" sz="1000" b="0" i="0" u="none" strike="noStrike" cap="none" normalizeH="0" baseline="0" smtClean="0">
                        <a:ln>
                          <a:noFill/>
                        </a:ln>
                        <a:solidFill>
                          <a:schemeClr val="tx1"/>
                        </a:solidFill>
                        <a:effectLst/>
                        <a:latin typeface="Tahoma" pitchFamily="34" charset="0"/>
                      </a:endParaRPr>
                    </a:p>
                  </a:txBody>
                  <a:tcPr marL="25553" marR="25553" marT="12777" marB="127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rPr>
                        <a:t>Major tasks of</a:t>
                      </a:r>
                      <a:br>
                        <a:rPr kumimoji="0" lang="en-US" sz="1000" b="1" i="0" u="none" strike="noStrike" cap="none" normalizeH="0" baseline="0" smtClean="0">
                          <a:ln>
                            <a:noFill/>
                          </a:ln>
                          <a:solidFill>
                            <a:schemeClr val="tx1"/>
                          </a:solidFill>
                          <a:effectLst/>
                          <a:latin typeface="Tahoma" pitchFamily="34" charset="0"/>
                        </a:rPr>
                      </a:br>
                      <a:r>
                        <a:rPr kumimoji="0" lang="en-US" sz="1000" b="1" i="0" u="none" strike="noStrike" cap="none" normalizeH="0" baseline="0" smtClean="0">
                          <a:ln>
                            <a:noFill/>
                          </a:ln>
                          <a:solidFill>
                            <a:schemeClr val="tx1"/>
                          </a:solidFill>
                          <a:effectLst/>
                          <a:latin typeface="Tahoma" pitchFamily="34" charset="0"/>
                        </a:rPr>
                        <a:t>radiocommunication services</a:t>
                      </a:r>
                      <a:endParaRPr kumimoji="0" lang="en-US" sz="1000" b="0" i="0" u="none" strike="noStrike" cap="none" normalizeH="0" baseline="0" smtClean="0">
                        <a:ln>
                          <a:noFill/>
                        </a:ln>
                        <a:solidFill>
                          <a:schemeClr val="tx1"/>
                        </a:solidFill>
                        <a:effectLst/>
                        <a:latin typeface="Tahoma" pitchFamily="34" charset="0"/>
                      </a:endParaRPr>
                    </a:p>
                  </a:txBody>
                  <a:tcPr marL="25553" marR="25553" marT="12777" marB="127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rPr>
                        <a:t>Studies carried out by</a:t>
                      </a:r>
                      <a:br>
                        <a:rPr kumimoji="0" lang="en-US" sz="1000" b="1" i="0" u="none" strike="noStrike" cap="none" normalizeH="0" baseline="0" smtClean="0">
                          <a:ln>
                            <a:noFill/>
                          </a:ln>
                          <a:solidFill>
                            <a:schemeClr val="tx1"/>
                          </a:solidFill>
                          <a:effectLst/>
                          <a:latin typeface="Tahoma" pitchFamily="34" charset="0"/>
                        </a:rPr>
                      </a:br>
                      <a:r>
                        <a:rPr kumimoji="0" lang="en-US" sz="1000" b="1" i="0" u="none" strike="noStrike" cap="none" normalizeH="0" baseline="0" smtClean="0">
                          <a:ln>
                            <a:noFill/>
                          </a:ln>
                          <a:solidFill>
                            <a:schemeClr val="tx1"/>
                          </a:solidFill>
                          <a:effectLst/>
                          <a:latin typeface="Tahoma" pitchFamily="34" charset="0"/>
                        </a:rPr>
                        <a:t>Radiocommunication</a:t>
                      </a:r>
                      <a:endParaRPr kumimoji="0" lang="en-US" sz="1000" b="0" i="0" u="none" strike="noStrike" cap="none" normalizeH="0" baseline="0" smtClean="0">
                        <a:ln>
                          <a:noFill/>
                        </a:ln>
                        <a:solidFill>
                          <a:schemeClr val="tx1"/>
                        </a:solidFill>
                        <a:effectLst/>
                        <a:latin typeface="Tahoma" pitchFamily="34" charset="0"/>
                      </a:endParaRPr>
                    </a:p>
                  </a:txBody>
                  <a:tcPr marL="25553" marR="25553" marT="12777" marB="127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9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rPr>
                        <a:t>Prediction &amp; Detection</a:t>
                      </a:r>
                      <a:endParaRPr kumimoji="0" lang="en-US" sz="1000" b="0" i="0" u="none" strike="noStrike" cap="none" normalizeH="0" baseline="0" smtClean="0">
                        <a:ln>
                          <a:noFill/>
                        </a:ln>
                        <a:solidFill>
                          <a:schemeClr val="tx1"/>
                        </a:solidFill>
                        <a:effectLst/>
                        <a:latin typeface="Tahoma" pitchFamily="34" charset="0"/>
                      </a:endParaRPr>
                    </a:p>
                  </a:txBody>
                  <a:tcPr marL="25553" marR="25553" marT="12777" marB="127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endParaRPr>
                    </a:p>
                  </a:txBody>
                  <a:tcPr marL="25553" marR="25553" marT="12777" marB="127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788649">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n-US" sz="1000" b="0" i="0" u="none" strike="noStrike" cap="none" normalizeH="0" baseline="0" smtClean="0">
                        <a:ln>
                          <a:noFill/>
                        </a:ln>
                        <a:solidFill>
                          <a:schemeClr val="tx1"/>
                        </a:solidFill>
                        <a:effectLst/>
                        <a:latin typeface="Tahoma" pitchFamily="34" charset="0"/>
                      </a:endParaRPr>
                    </a:p>
                  </a:txBody>
                  <a:tcPr marL="13309" marR="13309" marT="13310" marB="133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smtClean="0">
                          <a:ln>
                            <a:noFill/>
                          </a:ln>
                          <a:solidFill>
                            <a:schemeClr val="tx1"/>
                          </a:solidFill>
                          <a:effectLst/>
                          <a:latin typeface="Tahoma" pitchFamily="34" charset="0"/>
                        </a:rPr>
                        <a:t>Meteorological services (meteorological aids and meteorological-satellite service)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smtClean="0">
                          <a:ln>
                            <a:noFill/>
                          </a:ln>
                          <a:solidFill>
                            <a:schemeClr val="tx1"/>
                          </a:solidFill>
                          <a:effectLst/>
                          <a:latin typeface="Tahoma" pitchFamily="34" charset="0"/>
                        </a:rPr>
                        <a:t>Earth exploration-satellite service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endParaRPr>
                    </a:p>
                  </a:txBody>
                  <a:tcPr marL="13309" marR="13309" marT="13310" marB="133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rPr>
                        <a:t>Weather and climate prediction. Detection and tracking of earthquakes, tsunamis hurricanes, typhoons, forest fires, oil leaks etc. Providing warning information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endParaRPr>
                    </a:p>
                  </a:txBody>
                  <a:tcPr marL="13309" marR="13309" marT="13310" marB="133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hlinkClick r:id="rId2"/>
                        </a:rPr>
                        <a:t>Study Group 7</a:t>
                      </a:r>
                      <a:endParaRPr kumimoji="0" lang="en-US" sz="1000" b="0" i="0" u="none" strike="noStrike" cap="none" normalizeH="0" baseline="0" smtClean="0">
                        <a:ln>
                          <a:noFill/>
                        </a:ln>
                        <a:solidFill>
                          <a:schemeClr val="tx1"/>
                        </a:solidFill>
                        <a:effectLst/>
                        <a:latin typeface="Tahoma" pitchFamily="34" charset="0"/>
                        <a:hlinkClick r:id="rId3"/>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endParaRPr>
                    </a:p>
                  </a:txBody>
                  <a:tcPr marL="25553" marR="25553" marT="12777" marB="127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3" name="Table 2"/>
          <p:cNvGraphicFramePr>
            <a:graphicFrameLocks noGrp="1"/>
          </p:cNvGraphicFramePr>
          <p:nvPr/>
        </p:nvGraphicFramePr>
        <p:xfrm>
          <a:off x="292100" y="1843088"/>
          <a:ext cx="8607425" cy="1806576"/>
        </p:xfrm>
        <a:graphic>
          <a:graphicData uri="http://schemas.openxmlformats.org/drawingml/2006/table">
            <a:tbl>
              <a:tblPr/>
              <a:tblGrid>
                <a:gridCol w="1798638"/>
                <a:gridCol w="2555875"/>
                <a:gridCol w="3094037"/>
                <a:gridCol w="1158875"/>
              </a:tblGrid>
              <a:tr h="2129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ahoma" pitchFamily="34" charset="0"/>
                        </a:rPr>
                        <a:t>Alerting</a:t>
                      </a:r>
                      <a:endParaRPr kumimoji="0" lang="en-US" sz="1000" b="0" i="0" u="none" strike="noStrike" cap="none" normalizeH="0" baseline="0" smtClean="0">
                        <a:ln>
                          <a:noFill/>
                        </a:ln>
                        <a:solidFill>
                          <a:schemeClr val="tx1"/>
                        </a:solidFill>
                        <a:effectLst/>
                        <a:latin typeface="Tahoma" pitchFamily="34" charset="0"/>
                      </a:endParaRPr>
                    </a:p>
                  </a:txBody>
                  <a:tcPr marL="60506" marR="60506" marT="30260" marB="302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endParaRPr>
                    </a:p>
                  </a:txBody>
                  <a:tcPr marL="60506" marR="60506" marT="30260" marB="302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ahoma" pitchFamily="34" charset="0"/>
                      </a:endParaRPr>
                    </a:p>
                  </a:txBody>
                  <a:tcPr marL="60506" marR="60506" marT="30260" marB="302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74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smtClean="0">
                          <a:ln>
                            <a:noFill/>
                          </a:ln>
                          <a:solidFill>
                            <a:schemeClr val="tx1"/>
                          </a:solidFill>
                          <a:effectLst/>
                          <a:latin typeface="Tahoma" pitchFamily="34" charset="0"/>
                        </a:rPr>
                        <a:t>Amateur services</a:t>
                      </a: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rPr>
                        <a:t>Receiving and distributing alert messages</a:t>
                      </a: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hlinkClick r:id="rId3"/>
                        </a:rPr>
                        <a:t>Study Group 5</a:t>
                      </a:r>
                      <a:endParaRPr kumimoji="0" lang="en-US" sz="1000" b="0" i="0" u="none" strike="noStrike" cap="none" normalizeH="0" baseline="0" smtClean="0">
                        <a:ln>
                          <a:noFill/>
                        </a:ln>
                        <a:solidFill>
                          <a:schemeClr val="tx1"/>
                        </a:solidFill>
                        <a:effectLst/>
                        <a:latin typeface="Tahoma" pitchFamily="34" charset="0"/>
                      </a:endParaRP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9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smtClean="0">
                          <a:ln>
                            <a:noFill/>
                          </a:ln>
                          <a:solidFill>
                            <a:schemeClr val="tx1"/>
                          </a:solidFill>
                          <a:effectLst/>
                          <a:latin typeface="Tahoma" pitchFamily="34" charset="0"/>
                        </a:rPr>
                        <a:t>Broadcasting services terrestrial and satellite (radio, television, etc.)</a:t>
                      </a: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rPr>
                        <a:t>Disseminating alert messages and advice to large sections of the public</a:t>
                      </a: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hlinkClick r:id="rId4"/>
                        </a:rPr>
                        <a:t>Study Group 6</a:t>
                      </a:r>
                      <a:endParaRPr kumimoji="0" lang="en-US" sz="1000" b="0" i="0" u="none" strike="noStrike" cap="none" normalizeH="0" baseline="0" smtClean="0">
                        <a:ln>
                          <a:noFill/>
                        </a:ln>
                        <a:solidFill>
                          <a:schemeClr val="tx1"/>
                        </a:solidFill>
                        <a:effectLst/>
                        <a:latin typeface="Tahoma" pitchFamily="34" charset="0"/>
                      </a:endParaRP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3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smtClean="0">
                          <a:ln>
                            <a:noFill/>
                          </a:ln>
                          <a:solidFill>
                            <a:schemeClr val="tx1"/>
                          </a:solidFill>
                          <a:effectLst/>
                          <a:latin typeface="Tahoma" pitchFamily="34" charset="0"/>
                        </a:rPr>
                        <a:t>Fixed services terrestrial and satellite</a:t>
                      </a: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rPr>
                        <a:t>Delivering alert messages and instructions to telecommunication centres for further dissemination to public</a:t>
                      </a: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hlinkClick r:id="rId3"/>
                        </a:rPr>
                        <a:t>Study Group 5</a:t>
                      </a:r>
                      <a:r>
                        <a:rPr kumimoji="0" lang="en-US" sz="1000" b="0" i="0" u="none" strike="noStrike" cap="none" normalizeH="0" baseline="0" smtClean="0">
                          <a:ln>
                            <a:noFill/>
                          </a:ln>
                          <a:solidFill>
                            <a:schemeClr val="tx1"/>
                          </a:solidFill>
                          <a:effectLst/>
                          <a:latin typeface="Tahoma" pitchFamily="34" charset="0"/>
                        </a:rPr>
                        <a:t/>
                      </a:r>
                      <a:br>
                        <a:rPr kumimoji="0" lang="en-US" sz="1000" b="0" i="0" u="none" strike="noStrike" cap="none" normalizeH="0" baseline="0" smtClean="0">
                          <a:ln>
                            <a:noFill/>
                          </a:ln>
                          <a:solidFill>
                            <a:schemeClr val="tx1"/>
                          </a:solidFill>
                          <a:effectLst/>
                          <a:latin typeface="Tahoma" pitchFamily="34" charset="0"/>
                        </a:rPr>
                      </a:br>
                      <a:r>
                        <a:rPr kumimoji="0" lang="en-US" sz="1000" b="0" i="0" u="none" strike="noStrike" cap="none" normalizeH="0" baseline="0" smtClean="0">
                          <a:ln>
                            <a:noFill/>
                          </a:ln>
                          <a:solidFill>
                            <a:schemeClr val="tx1"/>
                          </a:solidFill>
                          <a:effectLst/>
                          <a:latin typeface="Tahoma" pitchFamily="34" charset="0"/>
                          <a:hlinkClick r:id="rId5"/>
                        </a:rPr>
                        <a:t>Study Group 4</a:t>
                      </a:r>
                      <a:endParaRPr kumimoji="0" lang="en-US" sz="1000" b="0" i="0" u="none" strike="noStrike" cap="none" normalizeH="0" baseline="0" smtClean="0">
                        <a:ln>
                          <a:noFill/>
                        </a:ln>
                        <a:solidFill>
                          <a:schemeClr val="tx1"/>
                        </a:solidFill>
                        <a:effectLst/>
                        <a:latin typeface="Tahoma" pitchFamily="34" charset="0"/>
                      </a:endParaRP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91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fr-FR" sz="1000" b="0" i="0" u="none" strike="noStrike" cap="none" normalizeH="0" baseline="0" smtClean="0">
                          <a:ln>
                            <a:noFill/>
                          </a:ln>
                          <a:solidFill>
                            <a:schemeClr val="tx1"/>
                          </a:solidFill>
                          <a:effectLst/>
                          <a:latin typeface="Tahoma" pitchFamily="34" charset="0"/>
                        </a:rPr>
                        <a:t>Mobile services (land, satellite, maritime services, etc.)</a:t>
                      </a: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rPr>
                        <a:t>Distributing alert messages and advice to individuals</a:t>
                      </a: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hlinkClick r:id="rId3"/>
                        </a:rPr>
                        <a:t>Study Group 5</a:t>
                      </a:r>
                      <a:r>
                        <a:rPr kumimoji="0" lang="en-US" sz="1000" b="0" i="0" u="none" strike="noStrike" cap="none" normalizeH="0" baseline="0" smtClean="0">
                          <a:ln>
                            <a:noFill/>
                          </a:ln>
                          <a:solidFill>
                            <a:schemeClr val="tx1"/>
                          </a:solidFill>
                          <a:effectLst/>
                          <a:latin typeface="Tahoma" pitchFamily="34" charset="0"/>
                        </a:rPr>
                        <a:t/>
                      </a:r>
                      <a:br>
                        <a:rPr kumimoji="0" lang="en-US" sz="1000" b="0" i="0" u="none" strike="noStrike" cap="none" normalizeH="0" baseline="0" smtClean="0">
                          <a:ln>
                            <a:noFill/>
                          </a:ln>
                          <a:solidFill>
                            <a:schemeClr val="tx1"/>
                          </a:solidFill>
                          <a:effectLst/>
                          <a:latin typeface="Tahoma" pitchFamily="34" charset="0"/>
                        </a:rPr>
                      </a:br>
                      <a:r>
                        <a:rPr kumimoji="0" lang="en-US" sz="1000" b="0" i="0" u="none" strike="noStrike" cap="none" normalizeH="0" baseline="0" smtClean="0">
                          <a:ln>
                            <a:noFill/>
                          </a:ln>
                          <a:solidFill>
                            <a:schemeClr val="tx1"/>
                          </a:solidFill>
                          <a:effectLst/>
                          <a:latin typeface="Tahoma" pitchFamily="34" charset="0"/>
                          <a:hlinkClick r:id="rId5"/>
                        </a:rPr>
                        <a:t>Study Group 4</a:t>
                      </a:r>
                      <a:endParaRPr kumimoji="0" lang="en-US" sz="1000" b="0" i="0" u="none" strike="noStrike" cap="none" normalizeH="0" baseline="0" smtClean="0">
                        <a:ln>
                          <a:noFill/>
                        </a:ln>
                        <a:solidFill>
                          <a:schemeClr val="tx1"/>
                        </a:solidFill>
                        <a:effectLst/>
                        <a:latin typeface="Tahoma" pitchFamily="34" charset="0"/>
                      </a:endParaRPr>
                    </a:p>
                  </a:txBody>
                  <a:tcPr marL="31514" marR="31514" marT="31522" marB="315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 name="Table 3"/>
          <p:cNvGraphicFramePr>
            <a:graphicFrameLocks noGrp="1"/>
          </p:cNvGraphicFramePr>
          <p:nvPr/>
        </p:nvGraphicFramePr>
        <p:xfrm>
          <a:off x="292100" y="3649663"/>
          <a:ext cx="8607425" cy="3005139"/>
        </p:xfrm>
        <a:graphic>
          <a:graphicData uri="http://schemas.openxmlformats.org/drawingml/2006/table">
            <a:tbl>
              <a:tblPr/>
              <a:tblGrid>
                <a:gridCol w="1792288"/>
                <a:gridCol w="2573337"/>
                <a:gridCol w="3094038"/>
                <a:gridCol w="1147762"/>
              </a:tblGrid>
              <a:tr h="200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ahoma" pitchFamily="34" charset="0"/>
                        </a:rPr>
                        <a:t>Relief</a:t>
                      </a:r>
                      <a:endParaRPr kumimoji="0" lang="en-US" sz="1000" b="0" i="0" u="none" strike="noStrike" cap="none" normalizeH="0" baseline="0" dirty="0" smtClean="0">
                        <a:ln>
                          <a:noFill/>
                        </a:ln>
                        <a:solidFill>
                          <a:schemeClr val="tx1"/>
                        </a:solidFill>
                        <a:effectLst/>
                        <a:latin typeface="Tahoma" pitchFamily="34" charset="0"/>
                      </a:endParaRPr>
                    </a:p>
                  </a:txBody>
                  <a:tcPr marL="40155" marR="40155" marT="20077" marB="200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ahoma" pitchFamily="34" charset="0"/>
                      </a:endParaRPr>
                    </a:p>
                  </a:txBody>
                  <a:tcPr marL="40155" marR="40155" marT="20077" marB="200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Tahoma" pitchFamily="34" charset="0"/>
                      </a:endParaRPr>
                    </a:p>
                  </a:txBody>
                  <a:tcPr marL="40155" marR="40155" marT="20077" marB="200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048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n-US" sz="1000" b="0" i="0" u="none" strike="noStrike" cap="none" normalizeH="0" baseline="0" dirty="0" smtClean="0">
                        <a:ln>
                          <a:noFill/>
                        </a:ln>
                        <a:solidFill>
                          <a:schemeClr val="tx1"/>
                        </a:solidFill>
                        <a:effectLst/>
                        <a:latin typeface="Tahoma" pitchFamily="34" charset="0"/>
                      </a:endParaRP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dirty="0" smtClean="0">
                          <a:ln>
                            <a:noFill/>
                          </a:ln>
                          <a:solidFill>
                            <a:schemeClr val="tx1"/>
                          </a:solidFill>
                          <a:effectLst/>
                          <a:latin typeface="Tahoma" pitchFamily="34" charset="0"/>
                        </a:rPr>
                        <a:t>Amateur services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n-US" sz="1000" b="0" i="0" u="none" strike="noStrike" cap="none" normalizeH="0" baseline="0" dirty="0" smtClean="0">
                        <a:ln>
                          <a:noFill/>
                        </a:ln>
                        <a:solidFill>
                          <a:schemeClr val="tx1"/>
                        </a:solidFill>
                        <a:effectLst/>
                        <a:latin typeface="Tahoma" pitchFamily="34" charset="0"/>
                      </a:endParaRP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ahoma" pitchFamily="34" charset="0"/>
                        </a:rPr>
                        <a:t>Assisting in organizing relief operations in areas (especially when other services are still not operational)</a:t>
                      </a: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hlinkClick r:id="rId3"/>
                        </a:rPr>
                        <a:t>Study Group 5</a:t>
                      </a:r>
                      <a:endParaRPr kumimoji="0" lang="en-US" sz="1000" b="0" i="0" u="none" strike="noStrike" cap="none" normalizeH="0" baseline="0" smtClean="0">
                        <a:ln>
                          <a:noFill/>
                        </a:ln>
                        <a:solidFill>
                          <a:schemeClr val="tx1"/>
                        </a:solidFill>
                        <a:effectLst/>
                        <a:latin typeface="Tahoma" pitchFamily="34" charset="0"/>
                      </a:endParaRP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dirty="0" smtClean="0">
                          <a:ln>
                            <a:noFill/>
                          </a:ln>
                          <a:solidFill>
                            <a:schemeClr val="tx1"/>
                          </a:solidFill>
                          <a:effectLst/>
                          <a:latin typeface="Tahoma" pitchFamily="34" charset="0"/>
                        </a:rPr>
                        <a:t>Broadcasting services terrestrial and satellite (radio, television, etc.)</a:t>
                      </a: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rPr>
                        <a:t>Coordination of relief activities by disseminating information from relief planning teams to population</a:t>
                      </a: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hlinkClick r:id="rId4"/>
                        </a:rPr>
                        <a:t>Study Group 6</a:t>
                      </a:r>
                      <a:endParaRPr kumimoji="0" lang="en-US" sz="1000" b="0" i="0" u="none" strike="noStrike" cap="none" normalizeH="0" baseline="0" smtClean="0">
                        <a:ln>
                          <a:noFill/>
                        </a:ln>
                        <a:solidFill>
                          <a:schemeClr val="tx1"/>
                        </a:solidFill>
                        <a:effectLst/>
                        <a:latin typeface="Tahoma" pitchFamily="34" charset="0"/>
                      </a:endParaRP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dirty="0" smtClean="0">
                          <a:ln>
                            <a:noFill/>
                          </a:ln>
                          <a:solidFill>
                            <a:schemeClr val="tx1"/>
                          </a:solidFill>
                          <a:effectLst/>
                          <a:latin typeface="Tahoma" pitchFamily="34" charset="0"/>
                        </a:rPr>
                        <a:t>Earth exploration-satellite service</a:t>
                      </a: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rPr>
                        <a:t>Assessment of damage and providing information for planning relief activities</a:t>
                      </a: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hlinkClick r:id="rId2"/>
                        </a:rPr>
                        <a:t>Study Group 7</a:t>
                      </a:r>
                      <a:endParaRPr kumimoji="0" lang="en-US" sz="1000" b="0" i="0" u="none" strike="noStrike" cap="none" normalizeH="0" baseline="0" smtClean="0">
                        <a:ln>
                          <a:noFill/>
                        </a:ln>
                        <a:solidFill>
                          <a:schemeClr val="tx1"/>
                        </a:solidFill>
                        <a:effectLst/>
                        <a:latin typeface="Tahoma" pitchFamily="34" charset="0"/>
                      </a:endParaRP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dirty="0" smtClean="0">
                          <a:ln>
                            <a:noFill/>
                          </a:ln>
                          <a:solidFill>
                            <a:schemeClr val="tx1"/>
                          </a:solidFill>
                          <a:effectLst/>
                          <a:latin typeface="Tahoma" pitchFamily="34" charset="0"/>
                        </a:rPr>
                        <a:t>Fixed services terrestrial and satellite</a:t>
                      </a: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rPr>
                        <a:t>Exchange of information between different teams/groups for planning and coordination relief activities</a:t>
                      </a: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hlinkClick r:id="rId3"/>
                        </a:rPr>
                        <a:t>Study Group 5</a:t>
                      </a:r>
                      <a:r>
                        <a:rPr kumimoji="0" lang="en-US" sz="1000" b="0" i="0" u="none" strike="noStrike" cap="none" normalizeH="0" baseline="0" smtClean="0">
                          <a:ln>
                            <a:noFill/>
                          </a:ln>
                          <a:solidFill>
                            <a:schemeClr val="tx1"/>
                          </a:solidFill>
                          <a:effectLst/>
                          <a:latin typeface="Tahoma" pitchFamily="34" charset="0"/>
                        </a:rPr>
                        <a:t/>
                      </a:r>
                      <a:br>
                        <a:rPr kumimoji="0" lang="en-US" sz="1000" b="0" i="0" u="none" strike="noStrike" cap="none" normalizeH="0" baseline="0" smtClean="0">
                          <a:ln>
                            <a:noFill/>
                          </a:ln>
                          <a:solidFill>
                            <a:schemeClr val="tx1"/>
                          </a:solidFill>
                          <a:effectLst/>
                          <a:latin typeface="Tahoma" pitchFamily="34" charset="0"/>
                        </a:rPr>
                      </a:br>
                      <a:r>
                        <a:rPr kumimoji="0" lang="en-US" sz="1000" b="0" i="0" u="none" strike="noStrike" cap="none" normalizeH="0" baseline="0" smtClean="0">
                          <a:ln>
                            <a:noFill/>
                          </a:ln>
                          <a:solidFill>
                            <a:schemeClr val="tx1"/>
                          </a:solidFill>
                          <a:effectLst/>
                          <a:latin typeface="Tahoma" pitchFamily="34" charset="0"/>
                          <a:hlinkClick r:id="rId5"/>
                        </a:rPr>
                        <a:t>Study Group 4</a:t>
                      </a:r>
                      <a:endParaRPr kumimoji="0" lang="en-US" sz="1000" b="0" i="0" u="none" strike="noStrike" cap="none" normalizeH="0" baseline="0" smtClean="0">
                        <a:ln>
                          <a:noFill/>
                        </a:ln>
                        <a:solidFill>
                          <a:schemeClr val="tx1"/>
                        </a:solidFill>
                        <a:effectLst/>
                        <a:latin typeface="Tahoma" pitchFamily="34" charset="0"/>
                      </a:endParaRP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fr-FR" sz="1000" b="0" i="0" u="none" strike="noStrike" cap="none" normalizeH="0" baseline="0" dirty="0" smtClean="0">
                          <a:ln>
                            <a:noFill/>
                          </a:ln>
                          <a:solidFill>
                            <a:schemeClr val="tx1"/>
                          </a:solidFill>
                          <a:effectLst/>
                          <a:latin typeface="Tahoma" pitchFamily="34" charset="0"/>
                        </a:rPr>
                        <a:t>Mobile services (land, satellite, maritime services, etc.)</a:t>
                      </a: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rPr>
                        <a:t>Exchange of information between individuals and/or groups of people involved in relief activities</a:t>
                      </a: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hlinkClick r:id="rId3"/>
                        </a:rPr>
                        <a:t>Study Group 5</a:t>
                      </a:r>
                      <a:r>
                        <a:rPr kumimoji="0" lang="en-US" sz="1000" b="0" i="0" u="none" strike="noStrike" cap="none" normalizeH="0" baseline="0" smtClean="0">
                          <a:ln>
                            <a:noFill/>
                          </a:ln>
                          <a:solidFill>
                            <a:schemeClr val="tx1"/>
                          </a:solidFill>
                          <a:effectLst/>
                          <a:latin typeface="Tahoma" pitchFamily="34" charset="0"/>
                        </a:rPr>
                        <a:t/>
                      </a:r>
                      <a:br>
                        <a:rPr kumimoji="0" lang="en-US" sz="1000" b="0" i="0" u="none" strike="noStrike" cap="none" normalizeH="0" baseline="0" smtClean="0">
                          <a:ln>
                            <a:noFill/>
                          </a:ln>
                          <a:solidFill>
                            <a:schemeClr val="tx1"/>
                          </a:solidFill>
                          <a:effectLst/>
                          <a:latin typeface="Tahoma" pitchFamily="34" charset="0"/>
                        </a:rPr>
                      </a:br>
                      <a:r>
                        <a:rPr kumimoji="0" lang="en-US" sz="1000" b="0" i="0" u="none" strike="noStrike" cap="none" normalizeH="0" baseline="0" smtClean="0">
                          <a:ln>
                            <a:noFill/>
                          </a:ln>
                          <a:solidFill>
                            <a:schemeClr val="tx1"/>
                          </a:solidFill>
                          <a:effectLst/>
                          <a:latin typeface="Tahoma" pitchFamily="34" charset="0"/>
                          <a:hlinkClick r:id="rId5"/>
                        </a:rPr>
                        <a:t>Study Group 4</a:t>
                      </a:r>
                      <a:endParaRPr kumimoji="0" lang="en-US" sz="1000" b="0" i="0" u="none" strike="noStrike" cap="none" normalizeH="0" baseline="0" smtClean="0">
                        <a:ln>
                          <a:noFill/>
                        </a:ln>
                        <a:solidFill>
                          <a:schemeClr val="tx1"/>
                        </a:solidFill>
                        <a:effectLst/>
                        <a:latin typeface="Tahoma" pitchFamily="34" charset="0"/>
                      </a:endParaRPr>
                    </a:p>
                  </a:txBody>
                  <a:tcPr marL="20914" marR="20914" marT="20914" marB="209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p:cNvSpPr>
          <p:nvPr>
            <p:ph idx="1"/>
          </p:nvPr>
        </p:nvSpPr>
        <p:spPr bwMode="auto">
          <a:xfrm>
            <a:off x="249238" y="1370013"/>
            <a:ext cx="8362950" cy="45259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Resolution ITU-R 646 (Rev.WRC-12) “Public protection and disaster relief”. This resolution provides recommendations on the use of harmonized frequency bands for PPDR applications, cross-border circulation of equipment, interoperability between agencies, the use of advanced technologies as well as encouragement to manufacturers of equipment used in PPDR to take into account the needs of administrations and PPDR agencies.  </a:t>
            </a:r>
          </a:p>
          <a:p>
            <a:r>
              <a:rPr lang="en-GB" altLang="en-US" smtClean="0"/>
              <a:t>In Resolution 644 (Rev. WRC-12), the ITU-R was asked to study those aspects of Radiocommunications/ICT that are relevant to early warning, disaster mitigation and relief operations; while the ITU- R Study Groups were asked to accelerate their work, particularly in the areas of disaster prediction, detection, mitigation and relief. </a:t>
            </a:r>
          </a:p>
        </p:txBody>
      </p:sp>
      <p:sp>
        <p:nvSpPr>
          <p:cNvPr id="21510" name="Rectangle 6"/>
          <p:cNvSpPr>
            <a:spLocks noGrp="1"/>
          </p:cNvSpPr>
          <p:nvPr>
            <p:ph type="title"/>
          </p:nvPr>
        </p:nvSpPr>
        <p:spPr>
          <a:xfrm>
            <a:off x="192088" y="241300"/>
            <a:ext cx="8645525" cy="1143000"/>
          </a:xfrm>
        </p:spPr>
        <p:txBody>
          <a:bodyPr>
            <a:normAutofit fontScale="90000"/>
          </a:bodyPr>
          <a:lstStyle/>
          <a:p>
            <a:pPr>
              <a:defRPr/>
            </a:pPr>
            <a:r>
              <a:rPr smtClean="0"/>
              <a:t>Activities in Working Party 5A</a:t>
            </a:r>
            <a:br>
              <a:rPr smtClean="0"/>
            </a:br>
            <a:r>
              <a:rPr sz="2200" b="0" smtClean="0"/>
              <a:t>Land Mobile Systems above 30 MHz*(excluding IMT); wireless access in the fixed service; amateur and amateur-satellite services</a:t>
            </a: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bwMode="auto">
          <a:xfrm>
            <a:off x="249238" y="1370013"/>
            <a:ext cx="8588375" cy="45259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smtClean="0"/>
          </a:p>
          <a:p>
            <a:r>
              <a:rPr lang="en-GB" altLang="en-US" smtClean="0"/>
              <a:t>In Resolution 647 (Rev.WRC-12), the ITU-R was invited to conduct studies in support of the establishment of appropriate spectrum management guidelines applicable in emergency and disaster relief operations.</a:t>
            </a:r>
            <a:endParaRPr lang="en-US" altLang="en-US" smtClean="0"/>
          </a:p>
          <a:p>
            <a:r>
              <a:rPr lang="en-GB" altLang="en-US" smtClean="0"/>
              <a:t>WRC-12 agreed upon Agenda Item 1.3 for WRC-15: “to review and revise Resolution 646 (Rev.WRC 12) for broadband public protection and disaster relief (PPDR), in accordance with Resolution 648 (WRC-12)”. </a:t>
            </a:r>
            <a:endParaRPr lang="en-US" altLang="en-US" smtClean="0"/>
          </a:p>
          <a:p>
            <a:r>
              <a:rPr lang="en-US" altLang="en-US" smtClean="0"/>
              <a:t>Recommendation ITU-R </a:t>
            </a:r>
            <a:r>
              <a:rPr lang="en-US" altLang="en-US" smtClean="0">
                <a:hlinkClick r:id="rId2"/>
              </a:rPr>
              <a:t>M.1042</a:t>
            </a:r>
            <a:r>
              <a:rPr lang="en-US" altLang="en-US" smtClean="0"/>
              <a:t> “</a:t>
            </a:r>
            <a:r>
              <a:rPr lang="en-GB" altLang="en-US" smtClean="0"/>
              <a:t>Disaster communications in the amateur and amateur-satellite services” provides guidance on the roles of the amateur and amateur satellite services in providing communications during disaster situations. </a:t>
            </a:r>
            <a:endParaRPr lang="en-US" altLang="en-US" smtClean="0"/>
          </a:p>
        </p:txBody>
      </p:sp>
      <p:sp>
        <p:nvSpPr>
          <p:cNvPr id="3" name="Title 2"/>
          <p:cNvSpPr>
            <a:spLocks noGrp="1"/>
          </p:cNvSpPr>
          <p:nvPr>
            <p:ph type="title"/>
          </p:nvPr>
        </p:nvSpPr>
        <p:spPr>
          <a:xfrm>
            <a:off x="192088" y="241300"/>
            <a:ext cx="8645525" cy="1143000"/>
          </a:xfrm>
        </p:spPr>
        <p:txBody>
          <a:bodyPr>
            <a:normAutofit fontScale="90000"/>
          </a:bodyPr>
          <a:lstStyle/>
          <a:p>
            <a:pPr>
              <a:defRPr/>
            </a:pPr>
            <a:r>
              <a:t>Activities in Working Party 5A</a:t>
            </a:r>
            <a:br/>
            <a:r>
              <a:rPr sz="2200" b="0"/>
              <a:t>Land Mobile Systems above 30 MHz*(excluding IMT); wireless access in the fixed service; amateur and amateur-satellite services</a:t>
            </a:r>
            <a:endParaRPr sz="2200"/>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p:cNvSpPr>
          <p:nvPr>
            <p:ph idx="1"/>
          </p:nvPr>
        </p:nvSpPr>
        <p:spPr bwMode="auto">
          <a:xfrm>
            <a:off x="249238" y="1370013"/>
            <a:ext cx="8362950" cy="45259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sz="2000" smtClean="0"/>
          </a:p>
          <a:p>
            <a:r>
              <a:rPr lang="en-GB" altLang="en-US" sz="2000" smtClean="0"/>
              <a:t>Report ITU-R M.2085</a:t>
            </a:r>
            <a:r>
              <a:rPr lang="en-US" altLang="en-US" sz="2000" smtClean="0"/>
              <a:t> “Role of the amateur and amateur-satellite services in support of disaster mitigation and relief” </a:t>
            </a:r>
            <a:r>
              <a:rPr lang="en-GB" altLang="en-US" sz="2000" smtClean="0"/>
              <a:t>is intended to document the role of the amateur and amateur-satellite services in provision of radiocommunications in support of disaster mitigation and relief. It includes information developed after the South-East Asia tsunami in December 2004.</a:t>
            </a:r>
            <a:endParaRPr lang="en-US" altLang="en-US" sz="2000" smtClean="0"/>
          </a:p>
          <a:p>
            <a:r>
              <a:rPr lang="en-US" altLang="en-US" sz="2000" smtClean="0"/>
              <a:t>Recommendation ITU-R </a:t>
            </a:r>
            <a:r>
              <a:rPr lang="en-US" altLang="en-US" sz="2000" smtClean="0">
                <a:hlinkClick r:id="rId2"/>
              </a:rPr>
              <a:t>M.1637</a:t>
            </a:r>
            <a:r>
              <a:rPr lang="en-US" altLang="en-US" sz="2000" smtClean="0"/>
              <a:t> “Global cross-border circulation of radiocommunication equipment in emergency and disaster relief situations” </a:t>
            </a:r>
            <a:r>
              <a:rPr lang="en-GB" altLang="en-US" sz="2000" smtClean="0"/>
              <a:t>offers guidance to facilitate the global circulation of radiocommunication equipment in emergency and disaster relief situations</a:t>
            </a:r>
            <a:r>
              <a:rPr lang="en-US" altLang="en-US" sz="2000" smtClean="0"/>
              <a:t> including the need for plans and procedures to be in place before a possible disaster event in order to facilitate the speedy authorization of the use of such equipment.</a:t>
            </a:r>
            <a:r>
              <a:rPr lang="en-GB" altLang="en-US" sz="2000" smtClean="0"/>
              <a:t>  </a:t>
            </a:r>
            <a:endParaRPr lang="en-US" altLang="en-US" sz="2000" smtClean="0"/>
          </a:p>
        </p:txBody>
      </p:sp>
      <p:sp>
        <p:nvSpPr>
          <p:cNvPr id="21510" name="Rectangle 6"/>
          <p:cNvSpPr>
            <a:spLocks noGrp="1"/>
          </p:cNvSpPr>
          <p:nvPr>
            <p:ph type="title"/>
          </p:nvPr>
        </p:nvSpPr>
        <p:spPr>
          <a:xfrm>
            <a:off x="192088" y="241300"/>
            <a:ext cx="8645525" cy="1143000"/>
          </a:xfrm>
        </p:spPr>
        <p:txBody>
          <a:bodyPr>
            <a:normAutofit fontScale="90000"/>
          </a:bodyPr>
          <a:lstStyle/>
          <a:p>
            <a:pPr>
              <a:defRPr/>
            </a:pPr>
            <a:r>
              <a:t>Activities in Working Party 5A</a:t>
            </a:r>
            <a:br/>
            <a:r>
              <a:rPr sz="2200" b="0"/>
              <a:t>Land Mobile Systems above 30 MHz*(excluding IMT); wireless access in the fixed service; amateur and amateur-satellite services</a:t>
            </a:r>
            <a:endParaRPr sz="2200" b="0" smtClean="0"/>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bwMode="auto">
          <a:xfrm>
            <a:off x="249238" y="1370013"/>
            <a:ext cx="8588375" cy="45259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smtClean="0"/>
              <a:t>Report ITU-R </a:t>
            </a:r>
            <a:r>
              <a:rPr lang="en-GB" altLang="en-US" sz="2000" smtClean="0">
                <a:hlinkClick r:id="rId2"/>
              </a:rPr>
              <a:t>M.2033</a:t>
            </a:r>
            <a:r>
              <a:rPr lang="en-GB" altLang="en-US" sz="2000" smtClean="0"/>
              <a:t> “Radiocommunication objectives and requirements for Public Protection and Disaster Relief (PPDR)” defines the PPDR objectives and requirements for the implementation of future advanced solutions to satisfy the operational needs of PPDR organizations around the year 2010. Specifically, it identifies objectives, applications, requirements, a methodology for spectrum calculations, spectrum requirements and solutions for interoperability.</a:t>
            </a:r>
            <a:endParaRPr lang="en-US" altLang="en-US" sz="2000" smtClean="0"/>
          </a:p>
          <a:p>
            <a:r>
              <a:rPr lang="en-US" altLang="en-US" sz="2000" smtClean="0"/>
              <a:t>Recommendation ITU-R </a:t>
            </a:r>
            <a:r>
              <a:rPr lang="en-US" altLang="en-US" sz="2000" smtClean="0">
                <a:hlinkClick r:id="rId3"/>
              </a:rPr>
              <a:t>M.2015</a:t>
            </a:r>
            <a:r>
              <a:rPr lang="en-US" altLang="en-US" sz="2000" smtClean="0"/>
              <a:t> </a:t>
            </a:r>
            <a:r>
              <a:rPr lang="en-GB" altLang="en-US" sz="2000" smtClean="0"/>
              <a:t>“Frequency arrangements for public protection and disaster relief radiocommunication systems in UHF bands in accordance with Resolution 646 (Rev.WRC‑12)”  provides guidance on frequency arrangements for public protection and disaster relief radiocommunications in certain regions in some of the bands below 1 GHz identified in Resolution 646 (Rev.WRC-12).</a:t>
            </a:r>
            <a:endParaRPr lang="en-US" altLang="en-US" sz="2000" smtClean="0"/>
          </a:p>
        </p:txBody>
      </p:sp>
      <p:sp>
        <p:nvSpPr>
          <p:cNvPr id="3" name="Title 2"/>
          <p:cNvSpPr>
            <a:spLocks noGrp="1"/>
          </p:cNvSpPr>
          <p:nvPr>
            <p:ph type="title"/>
          </p:nvPr>
        </p:nvSpPr>
        <p:spPr>
          <a:xfrm>
            <a:off x="192088" y="241300"/>
            <a:ext cx="8645525" cy="1143000"/>
          </a:xfrm>
        </p:spPr>
        <p:txBody>
          <a:bodyPr>
            <a:normAutofit fontScale="90000"/>
          </a:bodyPr>
          <a:lstStyle/>
          <a:p>
            <a:pPr>
              <a:defRPr/>
            </a:pPr>
            <a:r>
              <a:t>Activities in Working Party 5A</a:t>
            </a:r>
            <a:br/>
            <a:r>
              <a:rPr sz="2200" b="0"/>
              <a:t>Land Mobile Systems above 30 MHz*(excluding IMT); wireless access in the fixed service; amateur and amateur-satellite services</a:t>
            </a:r>
            <a:endParaRPr sz="2200"/>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bwMode="auto">
          <a:xfrm>
            <a:off x="249238" y="1370013"/>
            <a:ext cx="8588375" cy="45259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a:p>
            <a:r>
              <a:rPr lang="en-US" altLang="en-US" smtClean="0"/>
              <a:t>Recommendation ITU-R </a:t>
            </a:r>
            <a:r>
              <a:rPr lang="en-US" altLang="en-US" smtClean="0">
                <a:hlinkClick r:id="rId2"/>
              </a:rPr>
              <a:t>M.2009</a:t>
            </a:r>
            <a:r>
              <a:rPr lang="en-US" altLang="en-US" smtClean="0"/>
              <a:t> </a:t>
            </a:r>
            <a:r>
              <a:rPr lang="en-GB" altLang="en-US" smtClean="0"/>
              <a:t> “Radio interface standards for use by public protection and disaster relief operations in some parts of the UHF band in accordance with Resolution 646 (WRC‑03)”  </a:t>
            </a:r>
            <a:r>
              <a:rPr lang="en-US" altLang="en-US" smtClean="0"/>
              <a:t>identifies radio interface standards applicable for public protection and disaster relief (PPDR) operations in some parts of the UHF band.</a:t>
            </a:r>
          </a:p>
          <a:p>
            <a:r>
              <a:rPr lang="en-GB" altLang="en-US" smtClean="0"/>
              <a:t>Recommendation ITU-R </a:t>
            </a:r>
            <a:r>
              <a:rPr lang="en-GB" altLang="en-US" smtClean="0">
                <a:hlinkClick r:id="rId3"/>
              </a:rPr>
              <a:t>M.1826</a:t>
            </a:r>
            <a:r>
              <a:rPr lang="en-GB" altLang="en-US" smtClean="0"/>
              <a:t> addresses harmonized frequency channel plans in the band 4 940‑4 990 MHz for broadband public protection and disaster relief radiocommunications in Regions 2 and 3.</a:t>
            </a:r>
            <a:endParaRPr lang="en-US" altLang="en-US" smtClean="0"/>
          </a:p>
          <a:p>
            <a:r>
              <a:rPr lang="en-GB" altLang="en-US" smtClean="0"/>
              <a:t>Recommendation ITU-R </a:t>
            </a:r>
            <a:r>
              <a:rPr lang="en-GB" altLang="en-US" smtClean="0">
                <a:hlinkClick r:id="rId4"/>
              </a:rPr>
              <a:t>M.1746</a:t>
            </a:r>
            <a:r>
              <a:rPr lang="en-GB" altLang="en-US" smtClean="0"/>
              <a:t> addresses system interoperability and harmonized frequency channel plans for the protection of property using data communication.</a:t>
            </a:r>
            <a:endParaRPr lang="en-US" altLang="en-US" smtClean="0"/>
          </a:p>
          <a:p>
            <a:endParaRPr lang="en-US" altLang="en-US" smtClean="0"/>
          </a:p>
        </p:txBody>
      </p:sp>
      <p:sp>
        <p:nvSpPr>
          <p:cNvPr id="3" name="Title 2"/>
          <p:cNvSpPr>
            <a:spLocks noGrp="1"/>
          </p:cNvSpPr>
          <p:nvPr>
            <p:ph type="title"/>
          </p:nvPr>
        </p:nvSpPr>
        <p:spPr>
          <a:xfrm>
            <a:off x="192088" y="241300"/>
            <a:ext cx="8645525" cy="1143000"/>
          </a:xfrm>
        </p:spPr>
        <p:txBody>
          <a:bodyPr>
            <a:normAutofit fontScale="90000"/>
          </a:bodyPr>
          <a:lstStyle/>
          <a:p>
            <a:pPr>
              <a:defRPr/>
            </a:pPr>
            <a:r>
              <a:t>Activities in Working Party 5A</a:t>
            </a:r>
            <a:br/>
            <a:r>
              <a:rPr sz="2200" b="0"/>
              <a:t>Land Mobile Systems above 30 MHz*(excluding IMT); wireless access in the fixed service; amateur and amateur-satellite services</a:t>
            </a:r>
            <a:endParaRPr sz="2200"/>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4"/>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1CF487-885B-478F-89E4-A572F688EFEF}" type="slidenum">
              <a:rPr lang="en-US" altLang="en-US" smtClean="0"/>
              <a:pPr/>
              <a:t>5</a:t>
            </a:fld>
            <a:endParaRPr lang="en-US" altLang="en-US" smtClean="0"/>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65" y="0"/>
            <a:ext cx="9128235" cy="68422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a:spLocks noGrp="1"/>
          </p:cNvSpPr>
          <p:nvPr>
            <p:ph type="title"/>
          </p:nvPr>
        </p:nvSpPr>
        <p:spPr bwMode="auto">
          <a:xfrm>
            <a:off x="1655430" y="1056322"/>
            <a:ext cx="5076446" cy="149769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Estimated damage (US $ billion) caused by reported natural disasters 1900 - 2011</a:t>
            </a:r>
          </a:p>
        </p:txBody>
      </p:sp>
    </p:spTree>
    <p:extLst>
      <p:ext uri="{BB962C8B-B14F-4D97-AF65-F5344CB8AC3E}">
        <p14:creationId xmlns:p14="http://schemas.microsoft.com/office/powerpoint/2010/main" xmlns="" val="21179084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Disaster relief and emergency communication</a:t>
            </a:r>
            <a:br>
              <a:rPr lang="en-US" altLang="en-US" dirty="0" smtClean="0"/>
            </a:br>
            <a:r>
              <a:rPr lang="en-US" altLang="en-US" dirty="0" smtClean="0"/>
              <a:t>in ITU</a:t>
            </a:r>
          </a:p>
        </p:txBody>
      </p:sp>
      <p:sp>
        <p:nvSpPr>
          <p:cNvPr id="9219" name="Content Placeholder 2"/>
          <p:cNvSpPr>
            <a:spLocks noGrp="1"/>
          </p:cNvSpPr>
          <p:nvPr>
            <p:ph idx="1"/>
          </p:nvPr>
        </p:nvSpPr>
        <p:spPr bwMode="auto">
          <a:xfrm>
            <a:off x="457200" y="1125538"/>
            <a:ext cx="8229600" cy="5000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All </a:t>
            </a:r>
            <a:r>
              <a:rPr lang="en-US" altLang="en-US" sz="2800" dirty="0"/>
              <a:t>S</a:t>
            </a:r>
            <a:r>
              <a:rPr lang="en-US" altLang="en-US" sz="2800" dirty="0" smtClean="0"/>
              <a:t>ectors of ITU (ITU-T, ITU-R, ITU-D), and most of the study groups, are working to contribute to disaster relief from the telecommunication/ICT perspective</a:t>
            </a:r>
            <a:endParaRPr lang="en-US" altLang="en-US" sz="2800" dirty="0" smtClean="0">
              <a:solidFill>
                <a:srgbClr val="FF0000"/>
              </a:solidFill>
            </a:endParaRPr>
          </a:p>
          <a:p>
            <a:r>
              <a:rPr lang="en-US" altLang="en-US" sz="2800" dirty="0" smtClean="0"/>
              <a:t>Disaster relief activities include</a:t>
            </a:r>
          </a:p>
          <a:p>
            <a:pPr lvl="1"/>
            <a:r>
              <a:rPr lang="en-US" altLang="en-US" sz="2400" dirty="0" smtClean="0"/>
              <a:t>preparation for possible disasters, </a:t>
            </a:r>
          </a:p>
          <a:p>
            <a:pPr lvl="1"/>
            <a:r>
              <a:rPr lang="en-US" altLang="en-US" sz="2400" dirty="0" smtClean="0"/>
              <a:t>early detection, </a:t>
            </a:r>
          </a:p>
          <a:p>
            <a:pPr lvl="1"/>
            <a:r>
              <a:rPr lang="en-US" altLang="en-US" sz="2400" dirty="0" smtClean="0"/>
              <a:t>rescue, </a:t>
            </a:r>
          </a:p>
          <a:p>
            <a:pPr lvl="1"/>
            <a:r>
              <a:rPr lang="en-US" altLang="en-US" sz="2400" dirty="0" smtClean="0"/>
              <a:t>evacuation assistance, </a:t>
            </a:r>
          </a:p>
          <a:p>
            <a:pPr lvl="1"/>
            <a:r>
              <a:rPr lang="en-US" altLang="en-US" sz="2400" dirty="0" smtClean="0"/>
              <a:t>safety confirmation, </a:t>
            </a:r>
          </a:p>
          <a:p>
            <a:pPr lvl="1"/>
            <a:r>
              <a:rPr lang="en-US" altLang="en-US" sz="2400" dirty="0" smtClean="0"/>
              <a:t>recovery assistance, etc.</a:t>
            </a:r>
          </a:p>
        </p:txBody>
      </p:sp>
      <p:sp>
        <p:nvSpPr>
          <p:cNvPr id="9220" name="Slide Number Placeholder 4"/>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1CF487-885B-478F-89E4-A572F688EFEF}" type="slidenum">
              <a:rPr lang="en-US" altLang="en-US" smtClean="0"/>
              <a:pPr/>
              <a:t>6</a:t>
            </a:fld>
            <a:endParaRPr lang="en-US" altLang="en-US" smtClean="0"/>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Missing and critical items</a:t>
            </a:r>
          </a:p>
        </p:txBody>
      </p:sp>
      <p:sp>
        <p:nvSpPr>
          <p:cNvPr id="11267" name="Content Placeholder 2"/>
          <p:cNvSpPr>
            <a:spLocks noGrp="1"/>
          </p:cNvSpPr>
          <p:nvPr>
            <p:ph idx="1"/>
          </p:nvPr>
        </p:nvSpPr>
        <p:spPr bwMode="auto">
          <a:xfrm>
            <a:off x="378369" y="1150888"/>
            <a:ext cx="8513379" cy="4912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t>A Focus Group tackled the missing and critical issues (Jan 2012 – June 2014)</a:t>
            </a:r>
          </a:p>
          <a:p>
            <a:r>
              <a:rPr lang="en-GB" altLang="en-US" sz="2800" dirty="0" smtClean="0"/>
              <a:t>The items below were identified</a:t>
            </a:r>
          </a:p>
          <a:p>
            <a:pPr lvl="1"/>
            <a:r>
              <a:rPr lang="en-GB" altLang="en-US" sz="2400" dirty="0" smtClean="0"/>
              <a:t>Disaster relief for </a:t>
            </a:r>
            <a:r>
              <a:rPr lang="en-GB" altLang="en-US" sz="2400" dirty="0" smtClean="0">
                <a:solidFill>
                  <a:srgbClr val="FF0000"/>
                </a:solidFill>
              </a:rPr>
              <a:t>individuals</a:t>
            </a:r>
            <a:r>
              <a:rPr lang="en-GB" altLang="en-US" sz="2400" dirty="0" smtClean="0"/>
              <a:t> (victims notifying their relatives, friends, or employers)</a:t>
            </a:r>
          </a:p>
          <a:p>
            <a:pPr lvl="1"/>
            <a:r>
              <a:rPr lang="en-GB" altLang="en-US" sz="2400" dirty="0" smtClean="0"/>
              <a:t>Disaster relief </a:t>
            </a:r>
            <a:r>
              <a:rPr lang="en-GB" altLang="en-US" sz="2400" dirty="0" smtClean="0">
                <a:solidFill>
                  <a:srgbClr val="FF0000"/>
                </a:solidFill>
              </a:rPr>
              <a:t>guidance</a:t>
            </a:r>
            <a:r>
              <a:rPr lang="en-GB" altLang="en-US" sz="2400" dirty="0" smtClean="0"/>
              <a:t> (to show victims the routes to evacuation shelters, home, etc.). </a:t>
            </a:r>
            <a:endParaRPr lang="en-US" altLang="en-US" sz="2400" dirty="0" smtClean="0"/>
          </a:p>
          <a:p>
            <a:pPr lvl="1"/>
            <a:r>
              <a:rPr lang="en-GB" altLang="en-US" sz="2400" dirty="0" smtClean="0"/>
              <a:t>Network </a:t>
            </a:r>
            <a:r>
              <a:rPr lang="en-GB" altLang="en-US" sz="2400" dirty="0" smtClean="0">
                <a:solidFill>
                  <a:srgbClr val="FF0000"/>
                </a:solidFill>
              </a:rPr>
              <a:t>resilience and recovery </a:t>
            </a:r>
            <a:r>
              <a:rPr lang="en-GB" altLang="en-US" sz="2400" dirty="0" smtClean="0"/>
              <a:t>capability of infrastructure </a:t>
            </a:r>
            <a:r>
              <a:rPr lang="en-US" altLang="en-US" sz="2400" dirty="0" smtClean="0"/>
              <a:t>to cope better with disasters</a:t>
            </a:r>
          </a:p>
          <a:p>
            <a:r>
              <a:rPr lang="en-US" altLang="en-US" sz="2800" dirty="0" smtClean="0"/>
              <a:t>Eight technical reports published (July 2014): </a:t>
            </a:r>
          </a:p>
          <a:p>
            <a:pPr marL="0" indent="0">
              <a:buNone/>
            </a:pPr>
            <a:r>
              <a:rPr lang="en-GB" altLang="en-US" dirty="0">
                <a:hlinkClick r:id="rId3"/>
              </a:rPr>
              <a:t>http://www.itu.int/en/ITU-T/focusgroups/drnrr/Pages/default.aspx</a:t>
            </a:r>
            <a:endParaRPr lang="en-US" altLang="en-US" dirty="0" smtClean="0"/>
          </a:p>
        </p:txBody>
      </p:sp>
      <p:sp>
        <p:nvSpPr>
          <p:cNvPr id="11268"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4C661A-92C1-4943-B8F2-FD4E5862A1AC}" type="slidenum">
              <a:rPr lang="en-US" altLang="en-US" sz="1400" smtClean="0">
                <a:solidFill>
                  <a:srgbClr val="646464"/>
                </a:solidFill>
                <a:latin typeface="Verdana" panose="020B0604030504040204" pitchFamily="34" charset="0"/>
              </a:rPr>
              <a:pPr/>
              <a:t>7</a:t>
            </a:fld>
            <a:endParaRPr lang="en-US" altLang="en-US" sz="1400" smtClean="0">
              <a:solidFill>
                <a:srgbClr val="646464"/>
              </a:solidFill>
              <a:latin typeface="Verdana" panose="020B0604030504040204" pitchFamily="34" charset="0"/>
            </a:endParaRPr>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12"/>
          </p:nvPr>
        </p:nvSpPr>
        <p:spPr bwMode="auto">
          <a:xfrm>
            <a:off x="7777163" y="6237288"/>
            <a:ext cx="1366837"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725767-E211-419C-B008-77AE2ABF9E7B}" type="slidenum">
              <a:rPr lang="en-US" altLang="en-US"/>
              <a:pPr/>
              <a:t>8</a:t>
            </a:fld>
            <a:endParaRPr lang="en-US" altLang="en-US"/>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135116"/>
            <a:ext cx="9143999" cy="57254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txBox="1">
            <a:spLocks/>
          </p:cNvSpPr>
          <p:nvPr/>
        </p:nvSpPr>
        <p:spPr bwMode="auto">
          <a:xfrm>
            <a:off x="0" y="0"/>
            <a:ext cx="9144000"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tx2"/>
                </a:solidFill>
                <a:latin typeface="Calibri" pitchFamily="34" charset="0"/>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dirty="0" smtClean="0"/>
              <a:t>Scope of Focus Group on disaster relief systems, </a:t>
            </a:r>
          </a:p>
          <a:p>
            <a:r>
              <a:rPr lang="en-US" altLang="en-US" dirty="0" smtClean="0"/>
              <a:t>network resilience  and recovery (FG-DR&amp;NRR)</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Output of FG </a:t>
            </a:r>
            <a:r>
              <a:rPr lang="en-US" altLang="en-US" dirty="0"/>
              <a:t>on disaster relief systems, </a:t>
            </a:r>
            <a:r>
              <a:rPr lang="en-US" altLang="en-US" dirty="0" smtClean="0"/>
              <a:t/>
            </a:r>
            <a:br>
              <a:rPr lang="en-US" altLang="en-US" dirty="0" smtClean="0"/>
            </a:br>
            <a:r>
              <a:rPr lang="en-US" altLang="en-US" dirty="0" smtClean="0"/>
              <a:t>network </a:t>
            </a:r>
            <a:r>
              <a:rPr lang="en-US" altLang="en-US" dirty="0"/>
              <a:t>resilience  </a:t>
            </a:r>
            <a:r>
              <a:rPr lang="en-US" altLang="en-US" dirty="0" smtClean="0"/>
              <a:t>and recovery</a:t>
            </a:r>
          </a:p>
        </p:txBody>
      </p:sp>
      <p:sp>
        <p:nvSpPr>
          <p:cNvPr id="15363" name="Content Placeholder 2"/>
          <p:cNvSpPr>
            <a:spLocks noGrp="1"/>
          </p:cNvSpPr>
          <p:nvPr>
            <p:ph idx="1"/>
          </p:nvPr>
        </p:nvSpPr>
        <p:spPr bwMode="auto">
          <a:xfrm>
            <a:off x="333487" y="1054249"/>
            <a:ext cx="8563087" cy="561483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800" dirty="0" smtClean="0"/>
              <a:t>Overview (20 pages)</a:t>
            </a:r>
            <a:endParaRPr lang="en-US" altLang="en-US" sz="2800" dirty="0" smtClean="0"/>
          </a:p>
          <a:p>
            <a:r>
              <a:rPr lang="en-GB" altLang="en-US" sz="2800" dirty="0"/>
              <a:t>Terms and Definitions (13 p)</a:t>
            </a:r>
          </a:p>
          <a:p>
            <a:r>
              <a:rPr lang="en-GB" altLang="en-US" sz="2800" dirty="0"/>
              <a:t>Gap Analysis (34 p)</a:t>
            </a:r>
            <a:endParaRPr lang="en-US" altLang="en-US" sz="2800" dirty="0"/>
          </a:p>
          <a:p>
            <a:r>
              <a:rPr lang="en-GB" altLang="en-US" sz="2800" dirty="0" smtClean="0"/>
              <a:t>Promising technologies and use cases (21 p + 127 p)</a:t>
            </a:r>
          </a:p>
          <a:p>
            <a:r>
              <a:rPr lang="en-GB" altLang="en-US" sz="2800" dirty="0" smtClean="0"/>
              <a:t>Requirements </a:t>
            </a:r>
            <a:r>
              <a:rPr lang="en-GB" altLang="en-US" sz="2800" dirty="0"/>
              <a:t>for Disaster Relief Systems (31 p)</a:t>
            </a:r>
            <a:endParaRPr lang="en-US" altLang="en-US" sz="2800" dirty="0"/>
          </a:p>
          <a:p>
            <a:r>
              <a:rPr lang="en-GB" altLang="en-US" sz="2800" dirty="0"/>
              <a:t>Requirements for network resilience </a:t>
            </a:r>
            <a:r>
              <a:rPr lang="en-GB" altLang="en-US" sz="2800" dirty="0" smtClean="0"/>
              <a:t>&amp; recovery </a:t>
            </a:r>
            <a:r>
              <a:rPr lang="en-GB" altLang="en-US" sz="2800" dirty="0"/>
              <a:t>(28 p)</a:t>
            </a:r>
            <a:endParaRPr lang="en-US" altLang="en-US" sz="2800" dirty="0"/>
          </a:p>
          <a:p>
            <a:r>
              <a:rPr lang="en-GB" altLang="en-US" sz="2800" dirty="0"/>
              <a:t>Requirements on the improvement of network resilience and recovery with movable and deployable ICT resource units (25 p)</a:t>
            </a:r>
            <a:endParaRPr lang="en-US" altLang="en-US" sz="2800" dirty="0"/>
          </a:p>
          <a:p>
            <a:r>
              <a:rPr lang="en-GB" altLang="en-US" sz="2800" dirty="0"/>
              <a:t>Technical Report on Telecommunications and Disaster Mitigation (73 p</a:t>
            </a:r>
            <a:r>
              <a:rPr lang="en-GB" altLang="en-US" sz="2800" dirty="0" smtClean="0"/>
              <a:t>)</a:t>
            </a:r>
          </a:p>
        </p:txBody>
      </p:sp>
      <p:sp>
        <p:nvSpPr>
          <p:cNvPr id="15364" name="Slide Number Placeholder 3"/>
          <p:cNvSpPr>
            <a:spLocks noGrp="1"/>
          </p:cNvSpPr>
          <p:nvPr>
            <p:ph type="sldNum" sz="quarter" idx="12"/>
          </p:nvPr>
        </p:nvSpPr>
        <p:spPr bwMode="auto">
          <a:xfrm>
            <a:off x="7308850" y="6237288"/>
            <a:ext cx="1366838" cy="431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92C92C-83EE-4292-B5E3-54C0D8C5001F}" type="slidenum">
              <a:rPr lang="en-US" altLang="en-US" smtClean="0"/>
              <a:pPr/>
              <a:t>9</a:t>
            </a:fld>
            <a:endParaRPr lang="en-US" altLang="en-US" smtClean="0"/>
          </a:p>
        </p:txBody>
      </p:sp>
      <p:sp>
        <p:nvSpPr>
          <p:cNvPr id="2" name="Footer Placeholder 1"/>
          <p:cNvSpPr>
            <a:spLocks noGrp="1"/>
          </p:cNvSpPr>
          <p:nvPr>
            <p:ph type="ftr" sz="quarter" idx="11"/>
          </p:nvPr>
        </p:nvSpPr>
        <p:spPr/>
        <p:txBody>
          <a:bodyPr/>
          <a:lstStyle/>
          <a:p>
            <a:pPr>
              <a:defRPr/>
            </a:pPr>
            <a:r>
              <a:rPr lang="en-US" smtClean="0"/>
              <a:t>GSC-18, 22-23 July 2014, Sophia Antipolis</a:t>
            </a:r>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GSC#18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TSI Presentation Template 2014.ppt [Read-Only] [Compatibility Mode]" id="{AFE42CB8-55C5-4F80-B2E0-2723371E9FC9}" vid="{6B371DB4-0E50-4853-B1AC-155CECE3729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GSC#18_presentation template</Template>
  <TotalTime>1456</TotalTime>
  <Words>4505</Words>
  <Application>Microsoft Office PowerPoint</Application>
  <PresentationFormat>On-screen Show (4:3)</PresentationFormat>
  <Paragraphs>419</Paragraphs>
  <Slides>46</Slides>
  <Notes>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GSC#18_presentation template</vt:lpstr>
      <vt:lpstr>Recent work in ITU on disaster relief &amp; emergency communication</vt:lpstr>
      <vt:lpstr>Natural disasters reported 1900 - 2011</vt:lpstr>
      <vt:lpstr># of people reported killed by natural disasters 1900 - 2011</vt:lpstr>
      <vt:lpstr># of people reported affected by natural disasters 1900 - 2011</vt:lpstr>
      <vt:lpstr>Estimated damage (US $ billion) caused by reported natural disasters 1900 - 2011</vt:lpstr>
      <vt:lpstr>Disaster relief and emergency communication in ITU</vt:lpstr>
      <vt:lpstr>Missing and critical items</vt:lpstr>
      <vt:lpstr>Slide 8</vt:lpstr>
      <vt:lpstr>Output of FG on disaster relief systems,  network resilience  and recovery</vt:lpstr>
      <vt:lpstr>Proposal: Emergency Communication System for  Persons with Hearing and Speaking Disabilities</vt:lpstr>
      <vt:lpstr>Proposal: Digital Signage</vt:lpstr>
      <vt:lpstr>Proposal: Disaster message board service</vt:lpstr>
      <vt:lpstr>Proposal: Disaster voice delivery service</vt:lpstr>
      <vt:lpstr>Proposal: Disaster relief by guidance</vt:lpstr>
      <vt:lpstr>Proposal: Safety confirmation and  broadcast message service</vt:lpstr>
      <vt:lpstr>Proposal: Reconnecting broken optical fibre links</vt:lpstr>
      <vt:lpstr>Proposal: disaster-resilient  wireless mesh network</vt:lpstr>
      <vt:lpstr>Proposal: Resilient network architecture based on  Movable and Deployable Resource Unit (MDRU)</vt:lpstr>
      <vt:lpstr>Proposal: Green cable for tsunami warnings</vt:lpstr>
      <vt:lpstr>Slide 20</vt:lpstr>
      <vt:lpstr>WCIT-12</vt:lpstr>
      <vt:lpstr>Activities within ITU-T</vt:lpstr>
      <vt:lpstr>ITU-T SG2: Emergency Telecommunications Service (ETS)</vt:lpstr>
      <vt:lpstr>International Emergency Preference Scheme (IEPS) </vt:lpstr>
      <vt:lpstr>ITU-T SG17: Common Alerting Protocol</vt:lpstr>
      <vt:lpstr>Other work within ITU-T</vt:lpstr>
      <vt:lpstr>ITU-T SG2: Numbers for disaster relief</vt:lpstr>
      <vt:lpstr>Signalling for IEPS support</vt:lpstr>
      <vt:lpstr>IEPS call marking </vt:lpstr>
      <vt:lpstr>ETS in ITU-T H.323 systems</vt:lpstr>
      <vt:lpstr>Other ITU-T H.323 features</vt:lpstr>
      <vt:lpstr>ETS in ITU-T H.248</vt:lpstr>
      <vt:lpstr>ETS in IPCablecom</vt:lpstr>
      <vt:lpstr>ETS in Next Generation Networks</vt:lpstr>
      <vt:lpstr>Emergency services for IMT-2000 networks</vt:lpstr>
      <vt:lpstr>Alerting object identifier</vt:lpstr>
      <vt:lpstr>ITU-T Recommendations under preparation</vt:lpstr>
      <vt:lpstr>Proposal: Reconnecting broken optical fibre links</vt:lpstr>
      <vt:lpstr>ITU-R: The Role of Mobile in Disaster Relief </vt:lpstr>
      <vt:lpstr>ITU-R Focus on Disaster Relief </vt:lpstr>
      <vt:lpstr>Slide 41</vt:lpstr>
      <vt:lpstr>Activities in Working Party 5A Land Mobile Systems above 30 MHz*(excluding IMT); wireless access in the fixed service; amateur and amateur-satellite services</vt:lpstr>
      <vt:lpstr>Activities in Working Party 5A Land Mobile Systems above 30 MHz*(excluding IMT); wireless access in the fixed service; amateur and amateur-satellite services</vt:lpstr>
      <vt:lpstr>Activities in Working Party 5A Land Mobile Systems above 30 MHz*(excluding IMT); wireless access in the fixed service; amateur and amateur-satellite services</vt:lpstr>
      <vt:lpstr>Activities in Working Party 5A Land Mobile Systems above 30 MHz*(excluding IMT); wireless access in the fixed service; amateur and amateur-satellite services</vt:lpstr>
      <vt:lpstr>Activities in Working Party 5A Land Mobile Systems above 30 MHz*(excluding IMT); wireless access in the fixed service; amateur and amateur-satellite services</vt:lpstr>
    </vt:vector>
  </TitlesOfParts>
  <Company>ETSI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work in ITU on disaster relief &amp; emergency communication</dc:title>
  <dc:creator>ITU-T</dc:creator>
  <dc:description>© ETSI 2014. All rights reserved</dc:description>
  <cp:lastModifiedBy>pritchard</cp:lastModifiedBy>
  <cp:revision>59</cp:revision>
  <dcterms:created xsi:type="dcterms:W3CDTF">2014-05-13T11:32:57Z</dcterms:created>
  <dcterms:modified xsi:type="dcterms:W3CDTF">2014-07-21T17:59:58Z</dcterms:modified>
  <cp:contentStatus>February 2009</cp:contentStatus>
</cp:coreProperties>
</file>