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20"/>
  </p:notesMasterIdLst>
  <p:handoutMasterIdLst>
    <p:handoutMasterId r:id="rId21"/>
  </p:handoutMasterIdLst>
  <p:sldIdLst>
    <p:sldId id="280" r:id="rId4"/>
    <p:sldId id="300" r:id="rId5"/>
    <p:sldId id="295" r:id="rId6"/>
    <p:sldId id="303" r:id="rId7"/>
    <p:sldId id="301" r:id="rId8"/>
    <p:sldId id="302" r:id="rId9"/>
    <p:sldId id="299" r:id="rId10"/>
    <p:sldId id="298" r:id="rId11"/>
    <p:sldId id="297" r:id="rId12"/>
    <p:sldId id="293" r:id="rId13"/>
    <p:sldId id="294" r:id="rId14"/>
    <p:sldId id="281" r:id="rId15"/>
    <p:sldId id="311" r:id="rId16"/>
    <p:sldId id="305" r:id="rId17"/>
    <p:sldId id="310" r:id="rId18"/>
    <p:sldId id="309" r:id="rId19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66"/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470"/>
  </p:normalViewPr>
  <p:slideViewPr>
    <p:cSldViewPr>
      <p:cViewPr varScale="1">
        <p:scale>
          <a:sx n="90" d="100"/>
          <a:sy n="90" d="100"/>
        </p:scale>
        <p:origin x="232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2FBDA2E9-C0F8-2E49-9891-C65C3D0E2E51}" type="datetimeFigureOut">
              <a:rPr lang="en-US"/>
              <a:pPr>
                <a:defRPr/>
              </a:pPr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96C074-BB1C-5C4B-A3CD-8EAF7D33708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BCD06D2-61A3-4D46-A44E-145F1B36D7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7324725" y="6569075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en-CA" altLang="ja-JP" sz="12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Copyright © 2017 ARIB all rights reserved</a:t>
            </a:r>
            <a:endParaRPr lang="en-CA" altLang="ja-JP" sz="120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8D61F9B4-A1A7-6745-9983-FDA8E2612FC6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42398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A680A506-34B5-844F-961C-5683E633592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3627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780CC9C0-3363-5045-B1DC-85A374290CED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4710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7AD0CEF6-E968-0646-ABE8-526B2ACFE149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135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C77C8F2F-886F-6947-9D23-F7D0BEC5C03E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2877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 userDrawn="1"/>
        </p:nvSpPr>
        <p:spPr bwMode="auto">
          <a:xfrm>
            <a:off x="6532563" y="6575425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en-CA" altLang="ja-JP" sz="12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Copyright © 2017 ARIB all rights reserved</a:t>
            </a:r>
            <a:endParaRPr lang="en-CA" altLang="ja-JP" sz="120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BD405074-5690-4C46-B546-C8F95DA79B5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www.arib.or.jp/english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rib.or.jp/english/html/overview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5gmf.jp/wp/wp-content/uploads/2016/07/5GMF_WP101_All.pdf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wmf"/><Relationship Id="rId7" Type="http://schemas.openxmlformats.org/officeDocument/2006/relationships/image" Target="../media/image10.png"/><Relationship Id="rId8" Type="http://schemas.openxmlformats.org/officeDocument/2006/relationships/oleObject" Target="../embeddings/oleObject1.bin"/><Relationship Id="rId9" Type="http://schemas.openxmlformats.org/officeDocument/2006/relationships/package" Target="../embeddings/Microsoft_Excel_Worksheet1.xlsx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06759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GSC-21_011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ARIB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Seiji </a:t>
                      </a:r>
                      <a:r>
                        <a:rPr lang="en-US" sz="18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Nishioka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630363" y="2565400"/>
            <a:ext cx="9144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00CC"/>
                </a:solidFill>
                <a:latin typeface="Verdana" charset="0"/>
              </a:rPr>
              <a:t>ARIB Activity and Strategy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Verdana" charset="0"/>
              </a:rPr>
              <a:t>Seiji Nishioka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Verdana" charset="0"/>
              </a:rPr>
              <a:t>Executive Director, </a:t>
            </a:r>
            <a:r>
              <a:rPr lang="en-US" altLang="ja-JP" sz="2800" b="1">
                <a:solidFill>
                  <a:srgbClr val="0000CC"/>
                </a:solidFill>
                <a:latin typeface="Verdana" charset="0"/>
              </a:rPr>
              <a:t>ARIB</a:t>
            </a:r>
            <a:endParaRPr lang="en-US" altLang="en-US" sz="2800" b="1">
              <a:solidFill>
                <a:srgbClr val="0000CC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42FC47E-C29C-5B45-89C2-D337DE7A153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【UHDTV】 Technology for 4K/8K</a:t>
            </a:r>
          </a:p>
        </p:txBody>
      </p:sp>
      <p:grpSp>
        <p:nvGrpSpPr>
          <p:cNvPr id="17412" name="グループ化 3"/>
          <p:cNvGrpSpPr>
            <a:grpSpLocks/>
          </p:cNvGrpSpPr>
          <p:nvPr/>
        </p:nvGrpSpPr>
        <p:grpSpPr bwMode="auto">
          <a:xfrm>
            <a:off x="1030288" y="990600"/>
            <a:ext cx="8951912" cy="5318125"/>
            <a:chOff x="250825" y="990600"/>
            <a:chExt cx="8664575" cy="54483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990600"/>
              <a:ext cx="3735388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21" y="993774"/>
              <a:ext cx="4657079" cy="544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0D09A48A-FD46-734E-836B-42839AA6EAB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1"/>
          </p:nvPr>
        </p:nvSpPr>
        <p:spPr>
          <a:xfrm>
            <a:off x="622300" y="346075"/>
            <a:ext cx="110172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【ITS】 Enhancement of ITS Connect servicese</a:t>
            </a:r>
          </a:p>
        </p:txBody>
      </p:sp>
      <p:grpSp>
        <p:nvGrpSpPr>
          <p:cNvPr id="18436" name="グループ化 17"/>
          <p:cNvGrpSpPr>
            <a:grpSpLocks/>
          </p:cNvGrpSpPr>
          <p:nvPr/>
        </p:nvGrpSpPr>
        <p:grpSpPr bwMode="auto">
          <a:xfrm>
            <a:off x="1114425" y="819150"/>
            <a:ext cx="9228138" cy="5516563"/>
            <a:chOff x="250825" y="811213"/>
            <a:chExt cx="8777288" cy="5776912"/>
          </a:xfrm>
        </p:grpSpPr>
        <p:grpSp>
          <p:nvGrpSpPr>
            <p:cNvPr id="18437" name="グループ化 6"/>
            <p:cNvGrpSpPr>
              <a:grpSpLocks/>
            </p:cNvGrpSpPr>
            <p:nvPr/>
          </p:nvGrpSpPr>
          <p:grpSpPr bwMode="auto">
            <a:xfrm>
              <a:off x="250825" y="1179513"/>
              <a:ext cx="3994150" cy="3125787"/>
              <a:chOff x="251520" y="1231070"/>
              <a:chExt cx="3993716" cy="3126606"/>
            </a:xfrm>
          </p:grpSpPr>
          <p:sp>
            <p:nvSpPr>
              <p:cNvPr id="63" name="角丸四角形 62"/>
              <p:cNvSpPr/>
              <p:nvPr/>
            </p:nvSpPr>
            <p:spPr>
              <a:xfrm>
                <a:off x="251520" y="1236816"/>
                <a:ext cx="3993360" cy="3121180"/>
              </a:xfrm>
              <a:prstGeom prst="roundRect">
                <a:avLst>
                  <a:gd name="adj" fmla="val 4999"/>
                </a:avLst>
              </a:prstGeom>
              <a:noFill/>
              <a:ln w="25400" cap="flat" cmpd="sng" algn="ctr">
                <a:solidFill>
                  <a:srgbClr val="FFCC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1" lang="ja-JP" altLang="en-US" sz="1000" kern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  <p:pic>
            <p:nvPicPr>
              <p:cNvPr id="18482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846" y="1673805"/>
                <a:ext cx="3497558" cy="263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413067" y="1231827"/>
                <a:ext cx="3721600" cy="585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(1) Broad provision of approaching  </a:t>
                </a:r>
                <a:br>
                  <a:rPr lang="en-US" altLang="ja-JP" sz="1600" b="1" kern="0" dirty="0">
                    <a:solidFill>
                      <a:srgbClr val="000000"/>
                    </a:solidFill>
                  </a:rPr>
                </a:b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emergency vehicle  </a:t>
                </a:r>
                <a:endParaRPr lang="ja-JP" altLang="en-US" sz="1600" b="1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テキスト ボックス 1"/>
            <p:cNvSpPr txBox="1">
              <a:spLocks noChangeArrowheads="1"/>
            </p:cNvSpPr>
            <p:nvPr/>
          </p:nvSpPr>
          <p:spPr bwMode="auto">
            <a:xfrm>
              <a:off x="347461" y="811213"/>
              <a:ext cx="8620254" cy="40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marL="285750" indent="-285750"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ja-JP" sz="2000" b="1" kern="0" dirty="0" smtClean="0">
                  <a:solidFill>
                    <a:srgbClr val="000000"/>
                  </a:solidFill>
                </a:rPr>
                <a:t>Addition </a:t>
              </a:r>
              <a:r>
                <a:rPr lang="en-US" altLang="ja-JP" sz="2000" b="1" kern="0" dirty="0">
                  <a:solidFill>
                    <a:srgbClr val="000000"/>
                  </a:solidFill>
                </a:rPr>
                <a:t>of Infrastructure-to-Infrastructure Communication </a:t>
              </a:r>
              <a:r>
                <a:rPr lang="en-US" altLang="ja-JP" sz="1800" b="1" kern="0" dirty="0">
                  <a:solidFill>
                    <a:srgbClr val="000000"/>
                  </a:solidFill>
                </a:rPr>
                <a:t>(700MHz)</a:t>
              </a:r>
              <a:endParaRPr lang="ja-JP" altLang="en-US" sz="1800" b="1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18439" name="グループ化 5"/>
            <p:cNvGrpSpPr>
              <a:grpSpLocks/>
            </p:cNvGrpSpPr>
            <p:nvPr/>
          </p:nvGrpSpPr>
          <p:grpSpPr bwMode="auto">
            <a:xfrm>
              <a:off x="4240213" y="1179513"/>
              <a:ext cx="4787900" cy="3121025"/>
              <a:chOff x="4256965" y="1223755"/>
              <a:chExt cx="4786888" cy="3122290"/>
            </a:xfrm>
          </p:grpSpPr>
          <p:pic>
            <p:nvPicPr>
              <p:cNvPr id="18478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5777" y="1737345"/>
                <a:ext cx="3548193" cy="200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4256841" y="1236155"/>
                <a:ext cx="4787012" cy="585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(2) Broad provision of traffic signal information</a:t>
                </a:r>
                <a:br>
                  <a:rPr lang="en-US" altLang="ja-JP" sz="1600" b="1" kern="0" dirty="0">
                    <a:solidFill>
                      <a:srgbClr val="000000"/>
                    </a:solidFill>
                  </a:rPr>
                </a:b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(from multiple intersection)  </a:t>
                </a:r>
                <a:endParaRPr lang="ja-JP" altLang="en-US" sz="16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323265" y="1224512"/>
                <a:ext cx="4636049" cy="3121629"/>
              </a:xfrm>
              <a:prstGeom prst="roundRect">
                <a:avLst>
                  <a:gd name="adj" fmla="val 4999"/>
                </a:avLst>
              </a:prstGeom>
              <a:noFill/>
              <a:ln w="25400" cap="flat" cmpd="sng" algn="ctr">
                <a:solidFill>
                  <a:srgbClr val="FFCC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1" lang="ja-JP" altLang="en-US" sz="1000" kern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</p:grpSp>
        <p:grpSp>
          <p:nvGrpSpPr>
            <p:cNvPr id="18440" name="グループ化 9"/>
            <p:cNvGrpSpPr>
              <a:grpSpLocks/>
            </p:cNvGrpSpPr>
            <p:nvPr/>
          </p:nvGrpSpPr>
          <p:grpSpPr bwMode="auto">
            <a:xfrm>
              <a:off x="457200" y="4351338"/>
              <a:ext cx="8245475" cy="2236787"/>
              <a:chOff x="456722" y="4386066"/>
              <a:chExt cx="8246212" cy="2238289"/>
            </a:xfrm>
          </p:grpSpPr>
          <p:pic>
            <p:nvPicPr>
              <p:cNvPr id="18475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8" y="4644135"/>
                <a:ext cx="8066192" cy="193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531724" y="4386897"/>
                <a:ext cx="2079374" cy="337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(3) Failure resistant</a:t>
                </a:r>
                <a:endParaRPr lang="ja-JP" altLang="en-US" sz="16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457209" y="4386897"/>
                <a:ext cx="8245015" cy="2237458"/>
              </a:xfrm>
              <a:prstGeom prst="roundRect">
                <a:avLst>
                  <a:gd name="adj" fmla="val 4999"/>
                </a:avLst>
              </a:prstGeom>
              <a:noFill/>
              <a:ln w="25400" cap="flat" cmpd="sng" algn="ctr">
                <a:solidFill>
                  <a:srgbClr val="FFCC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1" lang="ja-JP" altLang="en-US" sz="1000" kern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</p:grpSp>
        <p:sp>
          <p:nvSpPr>
            <p:cNvPr id="23" name="テキスト ボックス 1"/>
            <p:cNvSpPr txBox="1">
              <a:spLocks noChangeArrowheads="1"/>
            </p:cNvSpPr>
            <p:nvPr/>
          </p:nvSpPr>
          <p:spPr bwMode="auto">
            <a:xfrm>
              <a:off x="5873846" y="1805341"/>
              <a:ext cx="1084138" cy="137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control center 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4" name="テキスト ボックス 1"/>
            <p:cNvSpPr txBox="1">
              <a:spLocks noChangeArrowheads="1"/>
            </p:cNvSpPr>
            <p:nvPr/>
          </p:nvSpPr>
          <p:spPr bwMode="auto">
            <a:xfrm>
              <a:off x="1932899" y="2014805"/>
              <a:ext cx="1198893" cy="154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1"/>
            <p:cNvSpPr txBox="1">
              <a:spLocks noChangeArrowheads="1"/>
            </p:cNvSpPr>
            <p:nvPr/>
          </p:nvSpPr>
          <p:spPr bwMode="auto">
            <a:xfrm>
              <a:off x="4934662" y="2452023"/>
              <a:ext cx="717222" cy="347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information </a:t>
              </a:r>
            </a:p>
            <a:p>
              <a:pPr algn="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[A+B]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6" name="テキスト ボックス 1"/>
            <p:cNvSpPr txBox="1">
              <a:spLocks noChangeArrowheads="1"/>
            </p:cNvSpPr>
            <p:nvPr/>
          </p:nvSpPr>
          <p:spPr bwMode="auto">
            <a:xfrm>
              <a:off x="7580079" y="2407137"/>
              <a:ext cx="717222" cy="347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information </a:t>
              </a:r>
            </a:p>
            <a:p>
              <a:pPr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[A+B]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7" name="テキスト ボックス 1"/>
            <p:cNvSpPr txBox="1">
              <a:spLocks noChangeArrowheads="1"/>
            </p:cNvSpPr>
            <p:nvPr/>
          </p:nvSpPr>
          <p:spPr bwMode="auto">
            <a:xfrm>
              <a:off x="7253932" y="2242558"/>
              <a:ext cx="736851" cy="137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Intersection B 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1"/>
            <p:cNvSpPr txBox="1">
              <a:spLocks noChangeArrowheads="1"/>
            </p:cNvSpPr>
            <p:nvPr/>
          </p:nvSpPr>
          <p:spPr bwMode="auto">
            <a:xfrm>
              <a:off x="5408784" y="2269156"/>
              <a:ext cx="736851" cy="137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Intersection A 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9" name="テキスト ボックス 1"/>
            <p:cNvSpPr txBox="1">
              <a:spLocks noChangeArrowheads="1"/>
            </p:cNvSpPr>
            <p:nvPr/>
          </p:nvSpPr>
          <p:spPr bwMode="auto">
            <a:xfrm>
              <a:off x="6310219" y="2028105"/>
              <a:ext cx="791209" cy="347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Exchanging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information </a:t>
              </a:r>
            </a:p>
          </p:txBody>
        </p:sp>
        <p:sp>
          <p:nvSpPr>
            <p:cNvPr id="30" name="テキスト ボックス 1"/>
            <p:cNvSpPr txBox="1">
              <a:spLocks noChangeArrowheads="1"/>
            </p:cNvSpPr>
            <p:nvPr/>
          </p:nvSpPr>
          <p:spPr bwMode="auto">
            <a:xfrm>
              <a:off x="5528070" y="3303182"/>
              <a:ext cx="2258872" cy="10805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wrap="none" lIns="180000" tIns="0" rIns="18000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700" kern="0" dirty="0" err="1" smtClean="0">
                  <a:solidFill>
                    <a:srgbClr val="000000"/>
                  </a:solidFill>
                </a:rPr>
                <a:t>Intormation</a:t>
              </a:r>
              <a:r>
                <a:rPr lang="en-US" altLang="ja-JP" sz="700" kern="0" dirty="0" smtClean="0">
                  <a:solidFill>
                    <a:srgbClr val="000000"/>
                  </a:solidFill>
                </a:rPr>
                <a:t> provision from multiple intersection</a:t>
              </a:r>
              <a:endParaRPr lang="ja-JP" altLang="en-US" sz="700" kern="0" dirty="0">
                <a:solidFill>
                  <a:srgbClr val="000000"/>
                </a:solidFill>
              </a:endParaRPr>
            </a:p>
          </p:txBody>
        </p:sp>
        <p:sp>
          <p:nvSpPr>
            <p:cNvPr id="31" name="テキスト ボックス 1"/>
            <p:cNvSpPr txBox="1">
              <a:spLocks noChangeArrowheads="1"/>
            </p:cNvSpPr>
            <p:nvPr/>
          </p:nvSpPr>
          <p:spPr bwMode="auto">
            <a:xfrm>
              <a:off x="945398" y="3815207"/>
              <a:ext cx="656825" cy="267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lIns="36000" tIns="36000" rIns="3600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Emergency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vehicle  </a:t>
              </a:r>
            </a:p>
          </p:txBody>
        </p:sp>
        <p:sp>
          <p:nvSpPr>
            <p:cNvPr id="32" name="テキスト ボックス 1"/>
            <p:cNvSpPr txBox="1">
              <a:spLocks noChangeArrowheads="1"/>
            </p:cNvSpPr>
            <p:nvPr/>
          </p:nvSpPr>
          <p:spPr bwMode="auto">
            <a:xfrm>
              <a:off x="3131793" y="2718010"/>
              <a:ext cx="1047899" cy="347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Emergency vehicle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approaching alert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(I</a:t>
              </a:r>
              <a:r>
                <a:rPr lang="ja-JP" altLang="en-US" sz="900" kern="0" dirty="0" smtClean="0">
                  <a:solidFill>
                    <a:srgbClr val="FF0000"/>
                  </a:solidFill>
                </a:rPr>
                <a:t>⇒</a:t>
              </a:r>
              <a:r>
                <a:rPr lang="en-US" altLang="ja-JP" sz="900" kern="0" dirty="0" smtClean="0">
                  <a:solidFill>
                    <a:srgbClr val="FF0000"/>
                  </a:solidFill>
                </a:rPr>
                <a:t>V)</a:t>
              </a:r>
            </a:p>
          </p:txBody>
        </p:sp>
        <p:sp>
          <p:nvSpPr>
            <p:cNvPr id="33" name="テキスト ボックス 1"/>
            <p:cNvSpPr txBox="1">
              <a:spLocks noChangeArrowheads="1"/>
            </p:cNvSpPr>
            <p:nvPr/>
          </p:nvSpPr>
          <p:spPr bwMode="auto">
            <a:xfrm>
              <a:off x="385210" y="2889239"/>
              <a:ext cx="1283450" cy="2310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333399"/>
                  </a:solidFill>
                </a:rPr>
                <a:t>Emergency vehicle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333399"/>
                  </a:solidFill>
                </a:rPr>
                <a:t>approaching  alert (I</a:t>
              </a:r>
              <a:r>
                <a:rPr lang="ja-JP" altLang="en-US" sz="900" kern="0" dirty="0" smtClean="0">
                  <a:solidFill>
                    <a:srgbClr val="333399"/>
                  </a:solidFill>
                </a:rPr>
                <a:t>⇔</a:t>
              </a:r>
              <a:r>
                <a:rPr lang="en-US" altLang="ja-JP" sz="900" kern="0" dirty="0" smtClean="0">
                  <a:solidFill>
                    <a:srgbClr val="333399"/>
                  </a:solidFill>
                </a:rPr>
                <a:t>I)</a:t>
              </a:r>
            </a:p>
          </p:txBody>
        </p:sp>
        <p:sp>
          <p:nvSpPr>
            <p:cNvPr id="34" name="テキスト ボックス 1"/>
            <p:cNvSpPr txBox="1">
              <a:spLocks noChangeArrowheads="1"/>
            </p:cNvSpPr>
            <p:nvPr/>
          </p:nvSpPr>
          <p:spPr bwMode="auto">
            <a:xfrm>
              <a:off x="927279" y="4985552"/>
              <a:ext cx="1197384" cy="152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5" name="テキスト ボックス 1"/>
            <p:cNvSpPr txBox="1">
              <a:spLocks noChangeArrowheads="1"/>
            </p:cNvSpPr>
            <p:nvPr/>
          </p:nvSpPr>
          <p:spPr bwMode="auto">
            <a:xfrm>
              <a:off x="2789036" y="4982227"/>
              <a:ext cx="1197383" cy="1546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テキスト ボックス 1"/>
            <p:cNvSpPr txBox="1">
              <a:spLocks noChangeArrowheads="1"/>
            </p:cNvSpPr>
            <p:nvPr/>
          </p:nvSpPr>
          <p:spPr bwMode="auto">
            <a:xfrm>
              <a:off x="5218531" y="5003838"/>
              <a:ext cx="1198893" cy="154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7" name="テキスト ボックス 1"/>
            <p:cNvSpPr txBox="1">
              <a:spLocks noChangeArrowheads="1"/>
            </p:cNvSpPr>
            <p:nvPr/>
          </p:nvSpPr>
          <p:spPr bwMode="auto">
            <a:xfrm>
              <a:off x="7108977" y="5003838"/>
              <a:ext cx="1198893" cy="154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8" name="テキスト ボックス 1"/>
            <p:cNvSpPr txBox="1">
              <a:spLocks noChangeArrowheads="1"/>
            </p:cNvSpPr>
            <p:nvPr/>
          </p:nvSpPr>
          <p:spPr bwMode="auto">
            <a:xfrm>
              <a:off x="5922164" y="5454354"/>
              <a:ext cx="629646" cy="2310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Secondary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 line</a:t>
              </a:r>
            </a:p>
          </p:txBody>
        </p:sp>
        <p:sp>
          <p:nvSpPr>
            <p:cNvPr id="39" name="テキスト ボックス 1"/>
            <p:cNvSpPr txBox="1">
              <a:spLocks noChangeArrowheads="1"/>
            </p:cNvSpPr>
            <p:nvPr/>
          </p:nvSpPr>
          <p:spPr bwMode="auto">
            <a:xfrm>
              <a:off x="4989020" y="5653845"/>
              <a:ext cx="534519" cy="116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Main line</a:t>
              </a:r>
            </a:p>
          </p:txBody>
        </p:sp>
        <p:sp>
          <p:nvSpPr>
            <p:cNvPr id="40" name="テキスト ボックス 1"/>
            <p:cNvSpPr txBox="1">
              <a:spLocks noChangeArrowheads="1"/>
            </p:cNvSpPr>
            <p:nvPr/>
          </p:nvSpPr>
          <p:spPr bwMode="auto">
            <a:xfrm>
              <a:off x="6449134" y="5221615"/>
              <a:ext cx="637195" cy="1878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Line failure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786436" y="4689641"/>
              <a:ext cx="1197383" cy="257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>
              <a:spAutoFit/>
            </a:bodyPr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200" b="1" u="sng" kern="0" dirty="0">
                  <a:solidFill>
                    <a:srgbClr val="000000"/>
                  </a:solidFill>
                  <a:latin typeface="Arial" charset="0"/>
                  <a:ea typeface="ＭＳ Ｐゴシック" charset="-128"/>
                </a:rPr>
                <a:t>Current system</a:t>
              </a:r>
              <a:endParaRPr kumimoji="1" lang="ja-JP" altLang="en-US" sz="1200" b="1" u="sng" kern="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431433" y="4701277"/>
              <a:ext cx="2640886" cy="257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>
              <a:spAutoFit/>
            </a:bodyPr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200" b="1" u="sng" kern="0" dirty="0">
                  <a:solidFill>
                    <a:srgbClr val="000000"/>
                  </a:solidFill>
                  <a:latin typeface="Arial" charset="0"/>
                  <a:ea typeface="ＭＳ Ｐゴシック" charset="-128"/>
                </a:rPr>
                <a:t>I to I communication added system</a:t>
              </a:r>
              <a:endParaRPr kumimoji="1" lang="ja-JP" altLang="en-US" sz="1200" b="1" u="sng" kern="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テキスト ボックス 1"/>
            <p:cNvSpPr txBox="1">
              <a:spLocks noChangeArrowheads="1"/>
            </p:cNvSpPr>
            <p:nvPr/>
          </p:nvSpPr>
          <p:spPr bwMode="auto">
            <a:xfrm>
              <a:off x="2591234" y="5778526"/>
              <a:ext cx="797249" cy="151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18000" rIns="36000" bIns="1800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Disconnection</a:t>
              </a:r>
            </a:p>
          </p:txBody>
        </p:sp>
        <p:sp>
          <p:nvSpPr>
            <p:cNvPr id="44" name="テキスト ボックス 1"/>
            <p:cNvSpPr txBox="1">
              <a:spLocks noChangeArrowheads="1"/>
            </p:cNvSpPr>
            <p:nvPr/>
          </p:nvSpPr>
          <p:spPr bwMode="auto">
            <a:xfrm>
              <a:off x="2077854" y="5221615"/>
              <a:ext cx="637195" cy="1878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Line failure</a:t>
              </a:r>
            </a:p>
          </p:txBody>
        </p:sp>
        <p:sp>
          <p:nvSpPr>
            <p:cNvPr id="45" name="テキスト ボックス 1"/>
            <p:cNvSpPr txBox="1">
              <a:spLocks noChangeArrowheads="1"/>
            </p:cNvSpPr>
            <p:nvPr/>
          </p:nvSpPr>
          <p:spPr bwMode="auto">
            <a:xfrm>
              <a:off x="6879466" y="5417781"/>
              <a:ext cx="797249" cy="1346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1800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Disconnection</a:t>
              </a:r>
            </a:p>
          </p:txBody>
        </p:sp>
        <p:sp>
          <p:nvSpPr>
            <p:cNvPr id="46" name="テキスト ボックス 1"/>
            <p:cNvSpPr txBox="1">
              <a:spLocks noChangeArrowheads="1"/>
            </p:cNvSpPr>
            <p:nvPr/>
          </p:nvSpPr>
          <p:spPr bwMode="auto">
            <a:xfrm>
              <a:off x="927279" y="6061137"/>
              <a:ext cx="943714" cy="1396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144000" tIns="0" rIns="144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0000CC"/>
                  </a:solidFill>
                </a:rPr>
                <a:t>Interlocking</a:t>
              </a:r>
              <a:endParaRPr lang="ja-JP" altLang="en-US" sz="9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47" name="テキスト ボックス 1"/>
            <p:cNvSpPr txBox="1">
              <a:spLocks noChangeArrowheads="1"/>
            </p:cNvSpPr>
            <p:nvPr/>
          </p:nvSpPr>
          <p:spPr bwMode="auto">
            <a:xfrm>
              <a:off x="5247221" y="6071112"/>
              <a:ext cx="945223" cy="137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144000" tIns="0" rIns="144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0000CC"/>
                  </a:solidFill>
                </a:rPr>
                <a:t>Interlocking</a:t>
              </a:r>
              <a:endParaRPr lang="ja-JP" altLang="en-US" sz="9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48" name="テキスト ボックス 1"/>
            <p:cNvSpPr txBox="1">
              <a:spLocks noChangeArrowheads="1"/>
            </p:cNvSpPr>
            <p:nvPr/>
          </p:nvSpPr>
          <p:spPr bwMode="auto">
            <a:xfrm>
              <a:off x="7092369" y="6056150"/>
              <a:ext cx="945223" cy="137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144000" tIns="0" rIns="144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0000CC"/>
                  </a:solidFill>
                </a:rPr>
                <a:t>Interlocking</a:t>
              </a:r>
              <a:endParaRPr lang="ja-JP" altLang="en-US" sz="9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49" name="テキスト ボックス 1"/>
            <p:cNvSpPr txBox="1">
              <a:spLocks noChangeArrowheads="1"/>
            </p:cNvSpPr>
            <p:nvPr/>
          </p:nvSpPr>
          <p:spPr bwMode="auto">
            <a:xfrm>
              <a:off x="2266597" y="6057812"/>
              <a:ext cx="1540140" cy="1396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FF0000"/>
                  </a:solidFill>
                </a:rPr>
                <a:t>Interlocking does not work</a:t>
              </a:r>
              <a:endParaRPr lang="ja-JP" altLang="en-US" sz="9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76328" y="5949756"/>
              <a:ext cx="619076" cy="38734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ja-JP" altLang="en-US" sz="1000" kern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333287" y="6362036"/>
              <a:ext cx="2772252" cy="1047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ja-JP" altLang="en-US" sz="1000" kern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132631" y="6362036"/>
              <a:ext cx="2772252" cy="1047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ja-JP" altLang="en-US" sz="1000" kern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53" name="テキスト ボックス 1"/>
            <p:cNvSpPr txBox="1">
              <a:spLocks noChangeArrowheads="1"/>
            </p:cNvSpPr>
            <p:nvPr/>
          </p:nvSpPr>
          <p:spPr bwMode="auto">
            <a:xfrm>
              <a:off x="610191" y="5246551"/>
              <a:ext cx="717222" cy="265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3600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information </a:t>
              </a:r>
              <a:endParaRPr lang="en-US" altLang="ja-JP" sz="900" kern="0" dirty="0">
                <a:solidFill>
                  <a:srgbClr val="008000"/>
                </a:solidFill>
              </a:endParaRPr>
            </a:p>
          </p:txBody>
        </p:sp>
        <p:sp>
          <p:nvSpPr>
            <p:cNvPr id="54" name="テキスト ボックス 1"/>
            <p:cNvSpPr txBox="1">
              <a:spLocks noChangeArrowheads="1"/>
            </p:cNvSpPr>
            <p:nvPr/>
          </p:nvSpPr>
          <p:spPr bwMode="auto">
            <a:xfrm>
              <a:off x="4943722" y="5264838"/>
              <a:ext cx="717222" cy="295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36000" rIns="0" bIns="2880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information </a:t>
              </a:r>
            </a:p>
          </p:txBody>
        </p:sp>
        <p:sp>
          <p:nvSpPr>
            <p:cNvPr id="55" name="テキスト ボックス 1"/>
            <p:cNvSpPr txBox="1">
              <a:spLocks noChangeArrowheads="1"/>
            </p:cNvSpPr>
            <p:nvPr/>
          </p:nvSpPr>
          <p:spPr bwMode="auto">
            <a:xfrm>
              <a:off x="2325484" y="3491035"/>
              <a:ext cx="1232112" cy="123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252000" tIns="0" rIns="252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800" b="1" kern="0" dirty="0">
                  <a:solidFill>
                    <a:srgbClr val="000000"/>
                  </a:solidFill>
                </a:rPr>
                <a:t>Display </a:t>
              </a:r>
              <a:r>
                <a:rPr lang="en-US" altLang="ja-JP" sz="800" b="1" kern="0" dirty="0" smtClean="0">
                  <a:solidFill>
                    <a:srgbClr val="000000"/>
                  </a:solidFill>
                </a:rPr>
                <a:t>image </a:t>
              </a:r>
              <a:endParaRPr lang="ja-JP" altLang="en-US" sz="8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56" name="テキスト ボックス 1"/>
            <p:cNvSpPr txBox="1">
              <a:spLocks noChangeArrowheads="1"/>
            </p:cNvSpPr>
            <p:nvPr/>
          </p:nvSpPr>
          <p:spPr bwMode="auto">
            <a:xfrm>
              <a:off x="2388902" y="3278245"/>
              <a:ext cx="782149" cy="119694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000000">
                  <a:lumMod val="50000"/>
                  <a:lumOff val="50000"/>
                </a:srgbClr>
              </a:solidFill>
            </a:ln>
          </p:spPr>
          <p:txBody>
            <a:bodyPr wrap="none" lIns="18000" tIns="0" rIns="18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700" kern="0" dirty="0" smtClean="0">
                  <a:solidFill>
                    <a:srgbClr val="000000"/>
                  </a:solidFill>
                </a:rPr>
                <a:t>On-vehicle device </a:t>
              </a:r>
              <a:endParaRPr lang="ja-JP" altLang="en-US" sz="700" kern="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9D0DA53-07B1-D242-8A63-16BFFFDC9A6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ja-JP" sz="2200">
                <a:solidFill>
                  <a:srgbClr val="0000CC"/>
                </a:solidFill>
                <a:latin typeface="Verdana" charset="0"/>
              </a:rPr>
              <a:t>Seiji</a:t>
            </a:r>
            <a:r>
              <a:rPr lang="ja-JP" altLang="en-US" sz="2200">
                <a:solidFill>
                  <a:srgbClr val="0000CC"/>
                </a:solidFill>
                <a:latin typeface="Verdana" charset="0"/>
              </a:rPr>
              <a:t> </a:t>
            </a:r>
            <a:r>
              <a:rPr lang="en-US" altLang="ja-JP" sz="2200">
                <a:solidFill>
                  <a:srgbClr val="0000CC"/>
                </a:solidFill>
                <a:latin typeface="Verdana" charset="0"/>
              </a:rPr>
              <a:t>NISHIOKA, Executive Director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CC"/>
                </a:solidFill>
                <a:latin typeface="Verdana" charset="0"/>
                <a:hlinkClick r:id="rId2"/>
              </a:rPr>
              <a:t>Email address: </a:t>
            </a:r>
            <a:r>
              <a:rPr lang="en-US" altLang="ja-JP" sz="2200">
                <a:solidFill>
                  <a:srgbClr val="0000CC"/>
                </a:solidFill>
                <a:latin typeface="Verdana" charset="0"/>
                <a:hlinkClick r:id="rId2"/>
              </a:rPr>
              <a:t>s-nishioka@arib.or.jp</a:t>
            </a:r>
            <a:r>
              <a:rPr lang="en-US" altLang="en-US" sz="2200">
                <a:solidFill>
                  <a:srgbClr val="0000CC"/>
                </a:solidFill>
                <a:latin typeface="Verdana" charset="0"/>
                <a:hlinkClick r:id="rId2"/>
              </a:rPr>
              <a:t>  </a:t>
            </a:r>
            <a:endParaRPr lang="en-US" altLang="en-US" sz="2200">
              <a:solidFill>
                <a:srgbClr val="0000CC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Affiliation Name: </a:t>
            </a:r>
            <a:r>
              <a:rPr lang="en-US" altLang="ja-JP" sz="2200">
                <a:solidFill>
                  <a:srgbClr val="0000CC"/>
                </a:solidFill>
                <a:latin typeface="Verdana" charset="0"/>
              </a:rPr>
              <a:t>ARIB</a:t>
            </a: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CC"/>
                </a:solidFill>
                <a:latin typeface="Verdana" charset="0"/>
                <a:hlinkClick r:id="rId3"/>
              </a:rPr>
              <a:t>http://www.arib.or.jp/english/index.html</a:t>
            </a:r>
            <a:endParaRPr lang="en-US" altLang="en-US" sz="2200">
              <a:solidFill>
                <a:srgbClr val="0000CC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CC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4A0D467-BDD2-4B42-A97D-F59DE3916D3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422525" y="2011363"/>
            <a:ext cx="7288213" cy="22098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180000" rIns="720000" bIns="18000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2057400" indent="-4572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None/>
            </a:pPr>
            <a:endParaRPr lang="en-US" altLang="ja-JP" sz="4000" b="1">
              <a:solidFill>
                <a:srgbClr val="66FFFF"/>
              </a:solidFill>
              <a:ea typeface="MS PGothic" charset="-128"/>
            </a:endParaRP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None/>
            </a:pPr>
            <a:r>
              <a:rPr lang="en-US" altLang="ja-JP" sz="4000" b="1">
                <a:solidFill>
                  <a:srgbClr val="66FFFF"/>
                </a:solidFill>
                <a:ea typeface="MS PGothic" charset="-128"/>
              </a:rPr>
              <a:t>Annex Slides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None/>
            </a:pPr>
            <a:endParaRPr lang="en-US" altLang="ja-JP" sz="4000" b="1">
              <a:solidFill>
                <a:srgbClr val="66FFFF"/>
              </a:solidFill>
              <a:ea typeface="MS PGothic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4FEC56E-B42D-C342-A7D3-4E0E7A5411A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ARIB in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</a:p>
        </p:txBody>
      </p:sp>
      <p:grpSp>
        <p:nvGrpSpPr>
          <p:cNvPr id="21508" name="グループ化 3"/>
          <p:cNvGrpSpPr>
            <a:grpSpLocks/>
          </p:cNvGrpSpPr>
          <p:nvPr/>
        </p:nvGrpSpPr>
        <p:grpSpPr bwMode="auto">
          <a:xfrm>
            <a:off x="1270000" y="909638"/>
            <a:ext cx="7762875" cy="5194300"/>
            <a:chOff x="682625" y="909467"/>
            <a:chExt cx="7763664" cy="5194627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82625" y="1374633"/>
              <a:ext cx="7763664" cy="472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ＭＳ Ｐゴシック" pitchFamily="50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Membership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Regular Member :	189 (195)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Supporting Member :	  13 (  </a:t>
              </a:r>
              <a:r>
                <a:rPr lang="ja-JP" altLang="en-US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　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4)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Standardization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Standard (STD) :		165 (166)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Technical Report  (TR):	  70 (  66)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Technical Committee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Study Group :	     	    1 (    3)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R&amp;D Group :	                  4 (    4)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Advanced Wireless Communications Study Committee (ADWICS) 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/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Subcommittee :	                  4 (    4)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Promotion Strategy Committee</a:t>
              </a:r>
              <a:b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Subcommittee :	                  1 (    1)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ISDB-T : 	19 countries (  18)  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(new : El Salvador, January 2017)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Electromagnetic Environment Committee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/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Subcommittee :	                  2 (    2)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973847" y="909467"/>
              <a:ext cx="4429575" cy="34927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defTabSz="914400" eaLnBrk="1" hangingPunct="1">
                <a:lnSpc>
                  <a:spcPts val="2000"/>
                </a:lnSpc>
                <a:spcBef>
                  <a:spcPct val="50000"/>
                </a:spcBef>
                <a:defRPr/>
              </a:pP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[ as of 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31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 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March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, 201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7 (31 March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, 201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6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) ]</a:t>
              </a:r>
              <a:endParaRPr kumimoji="1" lang="ja-JP" altLang="en-US" sz="1000" dirty="0">
                <a:solidFill>
                  <a:srgbClr val="000066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A61FD51-7F88-4D46-BFB9-DDE15502E61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Secretariat</a:t>
            </a:r>
          </a:p>
        </p:txBody>
      </p:sp>
      <p:grpSp>
        <p:nvGrpSpPr>
          <p:cNvPr id="22532" name="グループ化 3"/>
          <p:cNvGrpSpPr>
            <a:grpSpLocks/>
          </p:cNvGrpSpPr>
          <p:nvPr/>
        </p:nvGrpSpPr>
        <p:grpSpPr bwMode="auto">
          <a:xfrm>
            <a:off x="1557338" y="836613"/>
            <a:ext cx="7993062" cy="5256212"/>
            <a:chOff x="671513" y="928688"/>
            <a:chExt cx="8300868" cy="5605939"/>
          </a:xfrm>
        </p:grpSpPr>
        <p:sp>
          <p:nvSpPr>
            <p:cNvPr id="5" name="テキスト ボックス 16"/>
            <p:cNvSpPr txBox="1">
              <a:spLocks noChangeArrowheads="1"/>
            </p:cNvSpPr>
            <p:nvPr/>
          </p:nvSpPr>
          <p:spPr bwMode="auto">
            <a:xfrm>
              <a:off x="2367956" y="5796424"/>
              <a:ext cx="6073565" cy="73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1400">
                  <a:latin typeface="Arial" charset="0"/>
                  <a:ea typeface="MS PGothic" charset="-128"/>
                </a:rPr>
                <a:t>・</a:t>
              </a:r>
              <a:r>
                <a:rPr kumimoji="1" lang="en-US" altLang="ja-JP" sz="1400">
                  <a:latin typeface="Arial" charset="0"/>
                  <a:ea typeface="MS PGothic" charset="-128"/>
                </a:rPr>
                <a:t>Administrative work related to “ARIB Standards”</a:t>
              </a:r>
            </a:p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1400">
                  <a:latin typeface="Arial" charset="0"/>
                  <a:ea typeface="MS PGothic" charset="-128"/>
                </a:rPr>
                <a:t>・</a:t>
              </a:r>
              <a:r>
                <a:rPr kumimoji="1" lang="en-US" altLang="ja-JP" sz="1400">
                  <a:latin typeface="Arial" charset="0"/>
                  <a:ea typeface="MS PGothic" charset="-128"/>
                </a:rPr>
                <a:t>Education and Popularization</a:t>
              </a:r>
            </a:p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1400">
                  <a:latin typeface="Arial" charset="0"/>
                  <a:ea typeface="MS PGothic" charset="-128"/>
                </a:rPr>
                <a:t>・</a:t>
              </a:r>
              <a:r>
                <a:rPr kumimoji="1" lang="en-US" altLang="ja-JP" sz="1400">
                  <a:latin typeface="Arial" charset="0"/>
                  <a:ea typeface="MS PGothic" charset="-128"/>
                </a:rPr>
                <a:t>Correspondence with </a:t>
              </a:r>
              <a:r>
                <a:rPr lang="ja-JP" altLang="ja-JP" sz="1400">
                  <a:latin typeface="Arial" charset="0"/>
                  <a:ea typeface="MS PGothic" charset="-128"/>
                </a:rPr>
                <a:t>other national/international standards organizations</a:t>
              </a:r>
              <a:endParaRPr kumimoji="1" lang="ja-JP" altLang="en-US" sz="1400">
                <a:latin typeface="Arial" charset="0"/>
                <a:ea typeface="MS PGothic" charset="-128"/>
              </a:endParaRPr>
            </a:p>
          </p:txBody>
        </p:sp>
        <p:sp>
          <p:nvSpPr>
            <p:cNvPr id="6" name="テキスト ボックス 1"/>
            <p:cNvSpPr txBox="1">
              <a:spLocks noChangeArrowheads="1"/>
            </p:cNvSpPr>
            <p:nvPr/>
          </p:nvSpPr>
          <p:spPr bwMode="auto">
            <a:xfrm>
              <a:off x="671513" y="928688"/>
              <a:ext cx="5254194" cy="132402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Secretary General : Mr. </a:t>
              </a:r>
              <a:r>
                <a:rPr lang="en-US" altLang="ja-JP" sz="2000" kern="0" dirty="0" err="1">
                  <a:solidFill>
                    <a:srgbClr val="000000"/>
                  </a:solidFill>
                </a:rPr>
                <a:t>Fusaki</a:t>
              </a:r>
              <a:r>
                <a:rPr lang="en-US" altLang="ja-JP" sz="2000" kern="0" dirty="0">
                  <a:solidFill>
                    <a:srgbClr val="000000"/>
                  </a:solidFill>
                </a:rPr>
                <a:t> MATSUI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Managing Director : Mr. </a:t>
              </a:r>
              <a:r>
                <a:rPr lang="en-US" altLang="ja-JP" sz="2000" kern="0" dirty="0" err="1">
                  <a:solidFill>
                    <a:srgbClr val="000000"/>
                  </a:solidFill>
                </a:rPr>
                <a:t>Shunsuke</a:t>
              </a:r>
              <a:r>
                <a:rPr lang="en-US" altLang="ja-JP" sz="2000" kern="0" dirty="0">
                  <a:solidFill>
                    <a:srgbClr val="000000"/>
                  </a:solidFill>
                </a:rPr>
                <a:t> KODAMA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Executive Director : Dr. Shigeki MORIYAMA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Executive Director : Mr. Seiji NISHIOKA</a:t>
              </a:r>
              <a:endParaRPr lang="ja-JP" altLang="en-US" sz="20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2535" name="直線コネクタ 6"/>
            <p:cNvCxnSpPr>
              <a:cxnSpLocks noChangeShapeType="1"/>
            </p:cNvCxnSpPr>
            <p:nvPr/>
          </p:nvCxnSpPr>
          <p:spPr bwMode="auto">
            <a:xfrm>
              <a:off x="1423988" y="2252663"/>
              <a:ext cx="0" cy="33115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6" name="直線コネクタ 7"/>
            <p:cNvCxnSpPr>
              <a:cxnSpLocks noChangeShapeType="1"/>
            </p:cNvCxnSpPr>
            <p:nvPr/>
          </p:nvCxnSpPr>
          <p:spPr bwMode="auto">
            <a:xfrm>
              <a:off x="1412875" y="2598738"/>
              <a:ext cx="4937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テキスト ボックス 6"/>
            <p:cNvSpPr txBox="1">
              <a:spLocks noChangeArrowheads="1"/>
            </p:cNvSpPr>
            <p:nvPr/>
          </p:nvSpPr>
          <p:spPr bwMode="auto">
            <a:xfrm>
              <a:off x="1919528" y="2366151"/>
              <a:ext cx="3831424" cy="46222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Administration Department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0" name="テキスト ボックス 8"/>
            <p:cNvSpPr txBox="1">
              <a:spLocks noChangeArrowheads="1"/>
            </p:cNvSpPr>
            <p:nvPr/>
          </p:nvSpPr>
          <p:spPr bwMode="auto">
            <a:xfrm>
              <a:off x="2367956" y="2799591"/>
              <a:ext cx="1539823" cy="73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 dirty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 dirty="0">
                  <a:solidFill>
                    <a:srgbClr val="000000"/>
                  </a:solidFill>
                </a:rPr>
                <a:t>General Affairs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 dirty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 dirty="0">
                  <a:solidFill>
                    <a:srgbClr val="000000"/>
                  </a:solidFill>
                </a:rPr>
                <a:t>Personal Affairs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 dirty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 dirty="0" smtClean="0">
                  <a:solidFill>
                    <a:srgbClr val="000000"/>
                  </a:solidFill>
                </a:rPr>
                <a:t>Accountants</a:t>
              </a:r>
              <a:endParaRPr lang="ja-JP" altLang="en-US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11" name="テキスト ボックス 14"/>
            <p:cNvSpPr txBox="1">
              <a:spLocks noChangeArrowheads="1"/>
            </p:cNvSpPr>
            <p:nvPr/>
          </p:nvSpPr>
          <p:spPr bwMode="auto">
            <a:xfrm>
              <a:off x="1906339" y="3561498"/>
              <a:ext cx="2787839" cy="46053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R&amp;D Headquarters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2" name="テキスト ボックス 15"/>
            <p:cNvSpPr txBox="1">
              <a:spLocks noChangeArrowheads="1"/>
            </p:cNvSpPr>
            <p:nvPr/>
          </p:nvSpPr>
          <p:spPr bwMode="auto">
            <a:xfrm>
              <a:off x="2369605" y="4022028"/>
              <a:ext cx="3209888" cy="52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>
                  <a:solidFill>
                    <a:srgbClr val="000000"/>
                  </a:solidFill>
                </a:rPr>
                <a:t>Investigation and R&amp;D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>
                  <a:solidFill>
                    <a:srgbClr val="000000"/>
                  </a:solidFill>
                </a:rPr>
                <a:t>Development of Technical Standards</a:t>
              </a:r>
            </a:p>
          </p:txBody>
        </p:sp>
        <p:sp>
          <p:nvSpPr>
            <p:cNvPr id="13" name="テキスト ボックス 16"/>
            <p:cNvSpPr txBox="1">
              <a:spLocks noChangeArrowheads="1"/>
            </p:cNvSpPr>
            <p:nvPr/>
          </p:nvSpPr>
          <p:spPr bwMode="auto">
            <a:xfrm>
              <a:off x="1939311" y="4562136"/>
              <a:ext cx="5649867" cy="4622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Radio Utilization Consulting Department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cxnSp>
          <p:nvCxnSpPr>
            <p:cNvPr id="22542" name="直線コネクタ 13"/>
            <p:cNvCxnSpPr>
              <a:cxnSpLocks noChangeShapeType="1"/>
            </p:cNvCxnSpPr>
            <p:nvPr/>
          </p:nvCxnSpPr>
          <p:spPr bwMode="auto">
            <a:xfrm>
              <a:off x="1436688" y="4794250"/>
              <a:ext cx="4937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直線コネクタ 14"/>
            <p:cNvCxnSpPr>
              <a:cxnSpLocks noChangeShapeType="1"/>
            </p:cNvCxnSpPr>
            <p:nvPr/>
          </p:nvCxnSpPr>
          <p:spPr bwMode="auto">
            <a:xfrm>
              <a:off x="1423988" y="3789363"/>
              <a:ext cx="4953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テキスト ボックス 20"/>
            <p:cNvSpPr txBox="1">
              <a:spLocks noChangeArrowheads="1"/>
            </p:cNvSpPr>
            <p:nvPr/>
          </p:nvSpPr>
          <p:spPr bwMode="auto">
            <a:xfrm>
              <a:off x="1939311" y="5334201"/>
              <a:ext cx="6418130" cy="4622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Planning and International Affairs Department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7" name="テキスト ボックス 22"/>
            <p:cNvSpPr txBox="1">
              <a:spLocks noChangeArrowheads="1"/>
            </p:cNvSpPr>
            <p:nvPr/>
          </p:nvSpPr>
          <p:spPr bwMode="auto">
            <a:xfrm>
              <a:off x="2367956" y="5024359"/>
              <a:ext cx="5201438" cy="30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>
                  <a:solidFill>
                    <a:srgbClr val="000000"/>
                  </a:solidFill>
                </a:rPr>
                <a:t>Consultation and Information Services for Spectrum Utilization</a:t>
              </a:r>
            </a:p>
          </p:txBody>
        </p:sp>
        <p:cxnSp>
          <p:nvCxnSpPr>
            <p:cNvPr id="22546" name="直線コネクタ 17"/>
            <p:cNvCxnSpPr>
              <a:cxnSpLocks noChangeShapeType="1"/>
              <a:stCxn id="11" idx="3"/>
              <a:endCxn id="20" idx="1"/>
            </p:cNvCxnSpPr>
            <p:nvPr/>
          </p:nvCxnSpPr>
          <p:spPr bwMode="auto">
            <a:xfrm flipV="1">
              <a:off x="4694531" y="3787190"/>
              <a:ext cx="1002594" cy="44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直線コネクタ 18"/>
            <p:cNvCxnSpPr>
              <a:cxnSpLocks noChangeShapeType="1"/>
            </p:cNvCxnSpPr>
            <p:nvPr/>
          </p:nvCxnSpPr>
          <p:spPr bwMode="auto">
            <a:xfrm>
              <a:off x="1438275" y="5564188"/>
              <a:ext cx="4953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テキスト ボックス 31"/>
            <p:cNvSpPr txBox="1">
              <a:spLocks noChangeArrowheads="1"/>
            </p:cNvSpPr>
            <p:nvPr/>
          </p:nvSpPr>
          <p:spPr bwMode="auto">
            <a:xfrm>
              <a:off x="5696547" y="3617372"/>
              <a:ext cx="3275834" cy="3386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600" kern="0">
                  <a:solidFill>
                    <a:srgbClr val="000000"/>
                  </a:solidFill>
                </a:rPr>
                <a:t>5G Trial Project Promotion Center</a:t>
              </a: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" name="テキスト ボックス 32"/>
            <p:cNvSpPr txBox="1">
              <a:spLocks noChangeArrowheads="1"/>
            </p:cNvSpPr>
            <p:nvPr/>
          </p:nvSpPr>
          <p:spPr bwMode="auto">
            <a:xfrm>
              <a:off x="5696547" y="4079595"/>
              <a:ext cx="2062440" cy="3386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600" kern="0">
                  <a:solidFill>
                    <a:srgbClr val="000000"/>
                  </a:solidFill>
                </a:rPr>
                <a:t>9 Groups</a:t>
              </a: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" name="テキスト ボックス 31"/>
            <p:cNvSpPr txBox="1">
              <a:spLocks noChangeArrowheads="1"/>
            </p:cNvSpPr>
            <p:nvPr/>
          </p:nvSpPr>
          <p:spPr bwMode="auto">
            <a:xfrm>
              <a:off x="5696547" y="3133138"/>
              <a:ext cx="2065737" cy="3386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600" kern="0">
                  <a:solidFill>
                    <a:srgbClr val="000000"/>
                  </a:solidFill>
                </a:rPr>
                <a:t>Development Center</a:t>
              </a: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cxnSp>
          <p:nvCxnSpPr>
            <p:cNvPr id="22551" name="カギ線コネクタ 22"/>
            <p:cNvCxnSpPr>
              <a:cxnSpLocks noChangeShapeType="1"/>
              <a:stCxn id="21" idx="1"/>
              <a:endCxn id="22" idx="1"/>
            </p:cNvCxnSpPr>
            <p:nvPr/>
          </p:nvCxnSpPr>
          <p:spPr bwMode="auto">
            <a:xfrm rot="10800000">
              <a:off x="5697125" y="3303002"/>
              <a:ext cx="12700" cy="946150"/>
            </a:xfrm>
            <a:prstGeom prst="bentConnector3">
              <a:avLst>
                <a:gd name="adj1" fmla="val 1800000"/>
              </a:avLst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A3EB355-FC95-6B43-BA2D-E539AE2653F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 from Standard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Assembly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766888" y="3529013"/>
          <a:ext cx="6991350" cy="1189037"/>
        </p:xfrm>
        <a:graphic>
          <a:graphicData uri="http://schemas.openxmlformats.org/drawingml/2006/table">
            <a:tbl>
              <a:tblPr/>
              <a:tblGrid>
                <a:gridCol w="3322637"/>
                <a:gridCol w="1833563"/>
                <a:gridCol w="1835150"/>
              </a:tblGrid>
              <a:tr h="3963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STD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TR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Telecommunications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Broadcasting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46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grpSp>
        <p:nvGrpSpPr>
          <p:cNvPr id="23574" name="グループ化 4"/>
          <p:cNvGrpSpPr>
            <a:grpSpLocks/>
          </p:cNvGrpSpPr>
          <p:nvPr/>
        </p:nvGrpSpPr>
        <p:grpSpPr bwMode="auto">
          <a:xfrm>
            <a:off x="1208088" y="1247775"/>
            <a:ext cx="8126412" cy="2249488"/>
            <a:chOff x="566738" y="1179513"/>
            <a:chExt cx="8126412" cy="2249487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566738" y="1179513"/>
              <a:ext cx="8126412" cy="2158999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defTabSz="914400" eaLnBrk="1" hangingPunct="1">
                <a:buClr>
                  <a:srgbClr val="00007D"/>
                </a:buClr>
                <a:buSzPct val="90000"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ARIB Standard (STD)</a:t>
              </a:r>
            </a:p>
            <a:p>
              <a:pPr lvl="1" defTabSz="914400" eaLnBrk="1" hangingPunct="1">
                <a:buClr>
                  <a:srgbClr val="9999FF"/>
                </a:buClr>
                <a:buFont typeface="Wingdings" pitchFamily="2" charset="2"/>
                <a:buChar char="p"/>
                <a:defRPr/>
              </a:pPr>
              <a:r>
                <a:rPr lang="en-US" altLang="ja-JP" sz="2000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Technical requirement for radio systems</a:t>
              </a:r>
            </a:p>
            <a:p>
              <a:pPr defTabSz="914400" eaLnBrk="1" hangingPunct="1">
                <a:buClr>
                  <a:srgbClr val="00007D"/>
                </a:buClr>
                <a:buSzPct val="90000"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ARIB Technical Report (TR)</a:t>
              </a:r>
            </a:p>
            <a:p>
              <a:pPr lvl="1" defTabSz="914400" eaLnBrk="1" hangingPunct="1">
                <a:buClr>
                  <a:srgbClr val="9999FF"/>
                </a:buClr>
                <a:buFont typeface="Wingdings" pitchFamily="2" charset="2"/>
                <a:buChar char="p"/>
                <a:defRPr/>
              </a:pPr>
              <a:r>
                <a:rPr lang="en-US" altLang="ja-JP" sz="2000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Operational guidelines for radio systems</a:t>
              </a:r>
            </a:p>
            <a:p>
              <a:pPr defTabSz="914400" eaLnBrk="1" hangingPunct="1">
                <a:buClr>
                  <a:srgbClr val="00007D"/>
                </a:buClr>
                <a:buSzPct val="90000"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Number of STD and TR</a:t>
              </a:r>
              <a:endParaRPr lang="en-US" altLang="ja-JP" sz="1800" kern="0" dirty="0">
                <a:solidFill>
                  <a:srgbClr val="3333FF"/>
                </a:solidFill>
                <a:latin typeface="Arial"/>
                <a:ea typeface="MS PGothic"/>
              </a:endParaRPr>
            </a:p>
            <a:p>
              <a:pPr marL="0" indent="0" defTabSz="914400" eaLnBrk="1" hangingPunct="1">
                <a:buClr>
                  <a:srgbClr val="00007D"/>
                </a:buClr>
                <a:buFont typeface="Wingdings" pitchFamily="2" charset="2"/>
                <a:buNone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  </a:t>
              </a:r>
              <a:endParaRPr lang="en-US" altLang="ja-JP" sz="2400" b="1" kern="0" dirty="0">
                <a:solidFill>
                  <a:srgbClr val="000000"/>
                </a:solidFill>
                <a:latin typeface="Arial"/>
                <a:ea typeface="MS PGothic"/>
              </a:endParaRPr>
            </a:p>
          </p:txBody>
        </p:sp>
        <p:sp>
          <p:nvSpPr>
            <p:cNvPr id="7" name="テキスト ボックス 2"/>
            <p:cNvSpPr txBox="1">
              <a:spLocks noChangeArrowheads="1"/>
            </p:cNvSpPr>
            <p:nvPr/>
          </p:nvSpPr>
          <p:spPr bwMode="auto">
            <a:xfrm>
              <a:off x="5622925" y="3059112"/>
              <a:ext cx="25320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800" kern="0" dirty="0" smtClean="0">
                  <a:solidFill>
                    <a:srgbClr val="000000"/>
                  </a:solidFill>
                </a:rPr>
                <a:t>[As </a:t>
              </a:r>
              <a:r>
                <a:rPr lang="en-US" altLang="ja-JP" sz="1800" kern="0" dirty="0">
                  <a:solidFill>
                    <a:srgbClr val="000000"/>
                  </a:solidFill>
                </a:rPr>
                <a:t>of 31 March, </a:t>
              </a:r>
              <a:r>
                <a:rPr lang="en-US" altLang="ja-JP" sz="1800" kern="0" dirty="0" smtClean="0">
                  <a:solidFill>
                    <a:srgbClr val="000000"/>
                  </a:solidFill>
                </a:rPr>
                <a:t>2017]</a:t>
              </a:r>
              <a:endParaRPr lang="ja-JP" altLang="en-US" sz="18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66825" y="5035550"/>
            <a:ext cx="76771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58775" algn="l"/>
              </a:tabLs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0850" indent="63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358775" algn="l"/>
              </a:tabLs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Clr>
                <a:srgbClr val="00007D"/>
              </a:buClr>
              <a:buSzPct val="90000"/>
              <a:defRPr/>
            </a:pPr>
            <a:r>
              <a:rPr lang="en-US" altLang="ja-JP" sz="2400" b="1" kern="0" dirty="0">
                <a:solidFill>
                  <a:srgbClr val="000000"/>
                </a:solidFill>
              </a:rPr>
              <a:t>	</a:t>
            </a:r>
            <a:r>
              <a:rPr lang="en-US" altLang="ja-JP" sz="2400" b="1" kern="0" dirty="0" smtClean="0">
                <a:solidFill>
                  <a:srgbClr val="000000"/>
                </a:solidFill>
              </a:rPr>
              <a:t>URL</a:t>
            </a:r>
            <a:r>
              <a:rPr lang="ja-JP" altLang="en-US" sz="2400" b="1" kern="0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kern="0" dirty="0" smtClean="0">
                <a:solidFill>
                  <a:srgbClr val="000000"/>
                </a:solidFill>
              </a:rPr>
              <a:t>for</a:t>
            </a:r>
            <a:r>
              <a:rPr lang="ja-JP" altLang="en-US" sz="2400" b="1" kern="0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kern="0" dirty="0" smtClean="0">
                <a:solidFill>
                  <a:srgbClr val="000000"/>
                </a:solidFill>
              </a:rPr>
              <a:t>ARIB Standards</a:t>
            </a:r>
            <a:endParaRPr lang="en-US" altLang="ja-JP" sz="1800" kern="0" dirty="0">
              <a:solidFill>
                <a:srgbClr val="000000"/>
              </a:solidFill>
            </a:endParaRPr>
          </a:p>
          <a:p>
            <a:pPr lvl="1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2000" kern="0" dirty="0">
                <a:solidFill>
                  <a:srgbClr val="000066"/>
                </a:solidFill>
                <a:hlinkClick r:id="rId2"/>
              </a:rPr>
              <a:t>http://www.arib.or.jp/english/html/overview/index.html</a:t>
            </a:r>
            <a:endParaRPr lang="ja-JP" altLang="en-US" sz="2000" kern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F4F70FB-F032-E34E-A52E-42069D11E49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ARIB Activity  - Work Contents - </a:t>
            </a:r>
            <a:endParaRPr lang="en-US" altLang="en-US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70000" y="1196975"/>
            <a:ext cx="7943850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Study/R&amp;D - Standardization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work on telecom (Radio) &amp; broadcasting fields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develop Standard by consensus</a:t>
            </a: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Promotion of Radio Industry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hold special seminars, monthly seminars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issue yearbook, quarterly bulletin, weekly news</a:t>
            </a: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Consultation on Radio Wave Use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design radio links / select best available frequency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for microwave and satellite links</a:t>
            </a: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Cooperation with SDOs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having MoU and Agreement with 16 organizations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world wide</a:t>
            </a:r>
            <a:endParaRPr kumimoji="1"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6039E1B-0345-FD4B-A070-ABC940431E1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ARIB Activity  - Statistics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5900" y="1081088"/>
            <a:ext cx="8324850" cy="4940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(FY)     	</a:t>
            </a:r>
            <a:r>
              <a:rPr kumimoji="1" lang="en-US" altLang="ja-JP" sz="2400" b="1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2013     2014      2015     2016 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		</a:t>
            </a:r>
            <a:endParaRPr kumimoji="1"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Regular members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208        211        195        189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Supporting members 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4            4            4          13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Income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(100M\)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 fee    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2.4         2.4         2.3        2.3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Business   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	 7.1         6.4         5.3        5.2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- consultation       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3.0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2.4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1.8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2.0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- others              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4.1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4.0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3.5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3.2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Standard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STD (Standard)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	  155           159          166          165    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TR (Technical Report)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	    64             63            66            70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A28D024-B64A-A144-8AE1-57586A567C9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R&amp;D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Items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311275" y="1341438"/>
            <a:ext cx="795178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indent="-192088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Clr>
                <a:srgbClr val="00007D"/>
              </a:buClr>
              <a:buSzTx/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Establishment of 5G Trial Project Promotion Center</a:t>
            </a:r>
            <a:b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</a:b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・</a:t>
            </a:r>
            <a:r>
              <a:rPr lang="en-US" altLang="ja-JP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Actively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involved in the 5G Field Trial led by MIC</a:t>
            </a:r>
          </a:p>
          <a:p>
            <a:pPr marL="0" indent="0" defTabSz="914400" eaLnBrk="1" hangingPunct="1">
              <a:spcBef>
                <a:spcPct val="50000"/>
              </a:spcBef>
              <a:buClr>
                <a:srgbClr val="00007D"/>
              </a:buClr>
              <a:buSzTx/>
              <a:buFont typeface="Wingdings" pitchFamily="2" charset="2"/>
              <a:buNone/>
              <a:defRPr/>
            </a:pPr>
            <a:endParaRPr lang="en-US" altLang="ja-JP" sz="2000" b="1" dirty="0" smtClea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Times New Roman" pitchFamily="18" charset="0"/>
            </a:endParaRPr>
          </a:p>
          <a:p>
            <a:pPr defTabSz="914400" eaLnBrk="1" hangingPunct="1">
              <a:spcBef>
                <a:spcPct val="50000"/>
              </a:spcBef>
              <a:buClr>
                <a:srgbClr val="00007D"/>
              </a:buClr>
              <a:buSzTx/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Development of New Wireless Access System</a:t>
            </a:r>
            <a:r>
              <a:rPr lang="ja-JP" altLang="en-US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towards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IoT</a:t>
            </a: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b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lang="en-US" altLang="ja-JP" sz="2400" b="1" dirty="0" smtClea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914400" eaLnBrk="1" hangingPunct="1">
              <a:spcBef>
                <a:spcPct val="50000"/>
              </a:spcBef>
              <a:buClr>
                <a:srgbClr val="00007D"/>
              </a:buClr>
              <a:buSzTx/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Development of Advanced private wireless communication systems </a:t>
            </a:r>
            <a:b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lang="en-US" altLang="ja-JP" sz="2000" dirty="0" smtClea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AD1B910-F996-A84E-8DAE-40AF352B7262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Standardization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1438" y="1125538"/>
            <a:ext cx="8267700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Three</a:t>
            </a:r>
            <a:r>
              <a:rPr kumimoji="1" lang="ja-JP" altLang="en-US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Pillars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5G	: Collaborate worldwide through 5GMF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UHDTV	: Promote the system worldwide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ITS	: Harmonized</a:t>
            </a:r>
            <a:r>
              <a:rPr kumimoji="1" lang="en-US" altLang="ja-JP" sz="2000" b="1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(co-existence of ITS  			  standards, ITS and other systems)  </a:t>
            </a:r>
            <a:r>
              <a:rPr kumimoji="1" lang="en-US" altLang="ja-JP" sz="2000" b="1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		  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frequency bands for the implementation 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	  of evolving ITS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kumimoji="1" lang="en-US" altLang="ja-JP" sz="2000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Close cooperation with Fora / Consortia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- draft standard with complete specification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- full IPR submission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・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gathering and analyzing information on IPR policy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English Version of ARIB Standards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E653165-1315-7046-B850-DF46DB392AF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171700" y="2032000"/>
            <a:ext cx="7954963" cy="23336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180000" rIns="720000" bIns="18000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2057400" indent="-4572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>
                <a:solidFill>
                  <a:srgbClr val="66FFFF"/>
                </a:solidFill>
                <a:ea typeface="MS PGothic" charset="-128"/>
              </a:rPr>
              <a:t>Three Pillars</a:t>
            </a:r>
            <a:r>
              <a:rPr lang="ja-JP" altLang="en-US" b="1">
                <a:solidFill>
                  <a:srgbClr val="66FFFF"/>
                </a:solidFill>
                <a:ea typeface="MS PGothic" charset="-128"/>
              </a:rPr>
              <a:t> </a:t>
            </a:r>
            <a:r>
              <a:rPr lang="en-US" altLang="ja-JP" b="1">
                <a:solidFill>
                  <a:srgbClr val="66FFFF"/>
                </a:solidFill>
                <a:ea typeface="MS PGothic" charset="-128"/>
              </a:rPr>
              <a:t>on Standardization</a:t>
            </a:r>
          </a:p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ja-JP" b="1">
              <a:solidFill>
                <a:srgbClr val="66FFFF"/>
              </a:solidFill>
              <a:ea typeface="MS PGothic" charset="-128"/>
            </a:endParaRPr>
          </a:p>
          <a:p>
            <a:pPr lvl="3" defTabSz="914400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u"/>
            </a:pPr>
            <a:r>
              <a:rPr lang="en-US" altLang="ja-JP" sz="2400" b="1">
                <a:solidFill>
                  <a:srgbClr val="66FFFF"/>
                </a:solidFill>
                <a:ea typeface="MS PGothic" charset="-128"/>
              </a:rPr>
              <a:t>5G</a:t>
            </a:r>
          </a:p>
          <a:p>
            <a:pPr lvl="3" defTabSz="914400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u"/>
            </a:pPr>
            <a:r>
              <a:rPr lang="en-US" altLang="ja-JP" sz="2400" b="1">
                <a:solidFill>
                  <a:srgbClr val="66FFFF"/>
                </a:solidFill>
                <a:ea typeface="MS PGothic" charset="-128"/>
              </a:rPr>
              <a:t>UHDTV</a:t>
            </a:r>
          </a:p>
          <a:p>
            <a:pPr lvl="3" defTabSz="914400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u"/>
            </a:pPr>
            <a:r>
              <a:rPr lang="en-US" altLang="ja-JP" sz="2400" b="1">
                <a:solidFill>
                  <a:srgbClr val="66FFFF"/>
                </a:solidFill>
                <a:ea typeface="MS PGothic" charset="-128"/>
              </a:rPr>
              <a:t>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19B1F69-53FC-B642-AED0-EBD5C224E39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【5G】 Action plan (mid-term) of 5GMF</a:t>
            </a:r>
          </a:p>
        </p:txBody>
      </p:sp>
      <p:grpSp>
        <p:nvGrpSpPr>
          <p:cNvPr id="14340" name="グループ化 9"/>
          <p:cNvGrpSpPr>
            <a:grpSpLocks/>
          </p:cNvGrpSpPr>
          <p:nvPr/>
        </p:nvGrpSpPr>
        <p:grpSpPr bwMode="auto">
          <a:xfrm>
            <a:off x="923925" y="749300"/>
            <a:ext cx="9347200" cy="5416550"/>
            <a:chOff x="211138" y="1068388"/>
            <a:chExt cx="8770937" cy="5200650"/>
          </a:xfrm>
        </p:grpSpPr>
        <p:sp>
          <p:nvSpPr>
            <p:cNvPr id="11" name="コンテンツ プレースホルダー 6"/>
            <p:cNvSpPr txBox="1">
              <a:spLocks/>
            </p:cNvSpPr>
            <p:nvPr/>
          </p:nvSpPr>
          <p:spPr bwMode="auto">
            <a:xfrm>
              <a:off x="745915" y="5499306"/>
              <a:ext cx="7696914" cy="76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defRPr/>
              </a:pPr>
              <a:r>
                <a:rPr lang="en-US" altLang="ja-JP" sz="2000" kern="0" dirty="0">
                  <a:solidFill>
                    <a:srgbClr val="2D2D8A"/>
                  </a:solidFill>
                  <a:latin typeface="Calibri" pitchFamily="34" charset="0"/>
                  <a:ea typeface="メイリオ" pitchFamily="50" charset="-128"/>
                  <a:cs typeface="Tahoma" pitchFamily="34" charset="0"/>
                </a:rPr>
                <a:t>5GMF White Paper</a:t>
              </a:r>
              <a:r>
                <a:rPr lang="en-US" altLang="ja-JP" sz="2400" kern="0" dirty="0">
                  <a:solidFill>
                    <a:srgbClr val="2D2D8A"/>
                  </a:solidFill>
                  <a:latin typeface="Calibri" pitchFamily="34" charset="0"/>
                  <a:ea typeface="メイリオ" pitchFamily="50" charset="-128"/>
                  <a:cs typeface="Tahoma" pitchFamily="34" charset="0"/>
                </a:rPr>
                <a:t> 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defRPr/>
              </a:pPr>
              <a:r>
                <a:rPr lang="en-US" altLang="ja-JP" sz="2000" kern="0" dirty="0">
                  <a:solidFill>
                    <a:srgbClr val="2D2D8A"/>
                  </a:solidFill>
                  <a:latin typeface="Calibri" pitchFamily="34" charset="0"/>
                  <a:ea typeface="メイリオ" pitchFamily="50" charset="-128"/>
                  <a:cs typeface="Tahoma" pitchFamily="34" charset="0"/>
                  <a:hlinkClick r:id="rId2"/>
                </a:rPr>
                <a:t>http://5gmf.jp/wp/wp-content/uploads/2016/07/5GMF_WP101_All.pdf</a:t>
              </a:r>
              <a:endParaRPr lang="en-US" altLang="ja-JP" sz="2000" kern="0" dirty="0">
                <a:solidFill>
                  <a:srgbClr val="2D2D8A"/>
                </a:solidFill>
                <a:latin typeface="Calibri" pitchFamily="34" charset="0"/>
                <a:ea typeface="メイリオ" pitchFamily="50" charset="-128"/>
                <a:cs typeface="Tahoma" pitchFamily="34" charset="0"/>
              </a:endParaRPr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8" y="1068388"/>
              <a:ext cx="8770937" cy="438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12"/>
            <p:cNvSpPr>
              <a:spLocks noChangeArrowheads="1"/>
            </p:cNvSpPr>
            <p:nvPr/>
          </p:nvSpPr>
          <p:spPr bwMode="auto">
            <a:xfrm>
              <a:off x="7352421" y="4872849"/>
              <a:ext cx="680761" cy="571584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72000" tIns="36000" rIns="72000" bIns="36000" anchor="ctr">
              <a:spAutoFit/>
            </a:bodyPr>
            <a:lstStyle/>
            <a:p>
              <a:pPr algn="ctr" defTabSz="914400" eaLnBrk="1" fontAlgn="auto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2020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Tokyo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Olympic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Paralympic</a:t>
              </a:r>
            </a:p>
          </p:txBody>
        </p:sp>
        <p:sp>
          <p:nvSpPr>
            <p:cNvPr id="14" name="正方形/長方形 13"/>
            <p:cNvSpPr>
              <a:spLocks noChangeArrowheads="1"/>
            </p:cNvSpPr>
            <p:nvPr/>
          </p:nvSpPr>
          <p:spPr bwMode="auto">
            <a:xfrm>
              <a:off x="6178593" y="4877423"/>
              <a:ext cx="646499" cy="446597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72000" tIns="36000" rIns="72000" bIns="36000" anchor="ctr">
              <a:spAutoFit/>
            </a:bodyPr>
            <a:lstStyle/>
            <a:p>
              <a:pPr algn="ctr" defTabSz="914400" eaLnBrk="1" fontAlgn="auto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2019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Rugby WC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Tokyo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F1878E0-B596-FB4B-882D-AFFA2B9CACD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【5G】 Image of 5G Verification Trial</a:t>
            </a:r>
          </a:p>
        </p:txBody>
      </p:sp>
      <p:grpSp>
        <p:nvGrpSpPr>
          <p:cNvPr id="15364" name="グループ化 3"/>
          <p:cNvGrpSpPr>
            <a:grpSpLocks/>
          </p:cNvGrpSpPr>
          <p:nvPr/>
        </p:nvGrpSpPr>
        <p:grpSpPr bwMode="auto">
          <a:xfrm>
            <a:off x="882650" y="863600"/>
            <a:ext cx="9099550" cy="5483225"/>
            <a:chOff x="100013" y="863600"/>
            <a:chExt cx="8956675" cy="5715750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4392405" y="3757882"/>
              <a:ext cx="3292343" cy="436873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Coverage and outdoor driving experiments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in a large premise</a:t>
              </a:r>
              <a:endParaRPr lang="ja-JP" altLang="en-US" sz="1400" kern="0" dirty="0">
                <a:solidFill>
                  <a:prstClr val="black"/>
                </a:solidFill>
                <a:latin typeface="Calibri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15366" name="グループ化 11"/>
            <p:cNvGrpSpPr>
              <a:grpSpLocks/>
            </p:cNvGrpSpPr>
            <p:nvPr/>
          </p:nvGrpSpPr>
          <p:grpSpPr bwMode="auto">
            <a:xfrm>
              <a:off x="4338638" y="4590213"/>
              <a:ext cx="4554537" cy="1989137"/>
              <a:chOff x="4338638" y="4419110"/>
              <a:chExt cx="4554537" cy="1988600"/>
            </a:xfrm>
          </p:grpSpPr>
          <p:sp>
            <p:nvSpPr>
              <p:cNvPr id="31" name="角丸四角形 30"/>
              <p:cNvSpPr/>
              <p:nvPr/>
            </p:nvSpPr>
            <p:spPr bwMode="auto">
              <a:xfrm>
                <a:off x="4339277" y="4419153"/>
                <a:ext cx="4553341" cy="1988557"/>
              </a:xfrm>
              <a:prstGeom prst="roundRect">
                <a:avLst>
                  <a:gd name="adj" fmla="val 6463"/>
                </a:avLst>
              </a:prstGeom>
              <a:solidFill>
                <a:srgbClr val="D8E3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prstClr val="white"/>
                  </a:solidFill>
                  <a:latin typeface="Calibri"/>
                  <a:ea typeface="メイリオ"/>
                </a:endParaRPr>
              </a:p>
            </p:txBody>
          </p:sp>
          <p:grpSp>
            <p:nvGrpSpPr>
              <p:cNvPr id="15392" name="グループ化 14"/>
              <p:cNvGrpSpPr>
                <a:grpSpLocks/>
              </p:cNvGrpSpPr>
              <p:nvPr/>
            </p:nvGrpSpPr>
            <p:grpSpPr bwMode="auto">
              <a:xfrm>
                <a:off x="4467412" y="4512215"/>
                <a:ext cx="4330877" cy="1845821"/>
                <a:chOff x="567532" y="1837866"/>
                <a:chExt cx="8883576" cy="4362011"/>
              </a:xfrm>
            </p:grpSpPr>
            <p:pic>
              <p:nvPicPr>
                <p:cNvPr id="15393" name="図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6700" y="2440417"/>
                  <a:ext cx="5214408" cy="3208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正方形/長方形 33"/>
                <p:cNvSpPr/>
                <p:nvPr/>
              </p:nvSpPr>
              <p:spPr>
                <a:xfrm>
                  <a:off x="7346482" y="3592287"/>
                  <a:ext cx="166669" cy="164203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5" name="二等辺三角形 34"/>
                <p:cNvSpPr/>
                <p:nvPr/>
              </p:nvSpPr>
              <p:spPr>
                <a:xfrm rot="20036944">
                  <a:off x="7667000" y="3584468"/>
                  <a:ext cx="326929" cy="1489552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6" name="二等辺三角形 35"/>
                <p:cNvSpPr/>
                <p:nvPr/>
              </p:nvSpPr>
              <p:spPr>
                <a:xfrm rot="365278">
                  <a:off x="7205454" y="3639202"/>
                  <a:ext cx="320518" cy="1470005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7211864" y="3228694"/>
                  <a:ext cx="307697" cy="152475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8" name="二等辺三角形 37"/>
                <p:cNvSpPr/>
                <p:nvPr/>
              </p:nvSpPr>
              <p:spPr>
                <a:xfrm rot="2261099">
                  <a:off x="6410569" y="3076221"/>
                  <a:ext cx="333339" cy="2396576"/>
                </a:xfrm>
                <a:prstGeom prst="triangle">
                  <a:avLst/>
                </a:prstGeom>
                <a:solidFill>
                  <a:srgbClr val="00B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15399" name="図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532" y="1837866"/>
                  <a:ext cx="3379693" cy="43620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正方形/長方形 39"/>
                <p:cNvSpPr/>
                <p:nvPr/>
              </p:nvSpPr>
              <p:spPr>
                <a:xfrm>
                  <a:off x="2259860" y="3525823"/>
                  <a:ext cx="288466" cy="25021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2138063" y="2395953"/>
                  <a:ext cx="480777" cy="258033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2" name="二等辺三角形 41"/>
                <p:cNvSpPr/>
                <p:nvPr/>
              </p:nvSpPr>
              <p:spPr>
                <a:xfrm rot="20036944">
                  <a:off x="2740637" y="3490638"/>
                  <a:ext cx="304491" cy="2009528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3" name="二等辺三角形 42"/>
                <p:cNvSpPr/>
                <p:nvPr/>
              </p:nvSpPr>
              <p:spPr>
                <a:xfrm rot="365278">
                  <a:off x="2170115" y="3639202"/>
                  <a:ext cx="298081" cy="2009528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4" name="二等辺三角形 43"/>
                <p:cNvSpPr/>
                <p:nvPr/>
              </p:nvSpPr>
              <p:spPr>
                <a:xfrm rot="1115631">
                  <a:off x="1740620" y="2419411"/>
                  <a:ext cx="301287" cy="3037748"/>
                </a:xfrm>
                <a:prstGeom prst="triangle">
                  <a:avLst/>
                </a:prstGeom>
                <a:solidFill>
                  <a:srgbClr val="00B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 bwMode="auto">
                <a:xfrm>
                  <a:off x="6461852" y="2810369"/>
                  <a:ext cx="442315" cy="97738"/>
                </a:xfrm>
                <a:prstGeom prst="rect">
                  <a:avLst/>
                </a:prstGeom>
                <a:solidFill>
                  <a:srgbClr val="89B6FF"/>
                </a:solidFill>
                <a:ln w="9525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4406" tIns="42203" rIns="84406" bIns="42203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Times New Roman" pitchFamily="18" charset="0"/>
                    <a:ea typeface="メイリオ"/>
                  </a:endParaRPr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 bwMode="auto">
                <a:xfrm>
                  <a:off x="6461852" y="3052764"/>
                  <a:ext cx="442315" cy="97738"/>
                </a:xfrm>
                <a:prstGeom prst="rect">
                  <a:avLst/>
                </a:prstGeom>
                <a:solidFill>
                  <a:srgbClr val="00B050"/>
                </a:solidFill>
                <a:ln w="9525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4406" tIns="42203" rIns="84406" bIns="42203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Times New Roman" pitchFamily="18" charset="0"/>
                    <a:ea typeface="メイリオ"/>
                  </a:endParaRPr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 bwMode="auto">
                <a:xfrm>
                  <a:off x="5208627" y="2904199"/>
                  <a:ext cx="355774" cy="410505"/>
                </a:xfrm>
                <a:custGeom>
                  <a:avLst/>
                  <a:gdLst>
                    <a:gd name="connsiteX0" fmla="*/ 83344 w 357187"/>
                    <a:gd name="connsiteY0" fmla="*/ 0 h 411956"/>
                    <a:gd name="connsiteX1" fmla="*/ 0 w 357187"/>
                    <a:gd name="connsiteY1" fmla="*/ 340518 h 411956"/>
                    <a:gd name="connsiteX2" fmla="*/ 357187 w 357187"/>
                    <a:gd name="connsiteY2" fmla="*/ 411956 h 411956"/>
                    <a:gd name="connsiteX3" fmla="*/ 350044 w 357187"/>
                    <a:gd name="connsiteY3" fmla="*/ 59531 h 411956"/>
                    <a:gd name="connsiteX4" fmla="*/ 83344 w 357187"/>
                    <a:gd name="connsiteY4" fmla="*/ 0 h 4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7187" h="411956">
                      <a:moveTo>
                        <a:pt x="83344" y="0"/>
                      </a:moveTo>
                      <a:lnTo>
                        <a:pt x="0" y="340518"/>
                      </a:lnTo>
                      <a:lnTo>
                        <a:pt x="357187" y="411956"/>
                      </a:lnTo>
                      <a:lnTo>
                        <a:pt x="350044" y="59531"/>
                      </a:lnTo>
                      <a:lnTo>
                        <a:pt x="83344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4406" tIns="42203" rIns="84406" bIns="42203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Times New Roman" pitchFamily="18" charset="0"/>
                    <a:ea typeface="メイリオ"/>
                  </a:endParaRPr>
                </a:p>
              </p:txBody>
            </p:sp>
          </p:grpSp>
        </p:grpSp>
        <p:sp>
          <p:nvSpPr>
            <p:cNvPr id="7" name="コンテンツ プレースホルダー 2"/>
            <p:cNvSpPr txBox="1">
              <a:spLocks/>
            </p:cNvSpPr>
            <p:nvPr/>
          </p:nvSpPr>
          <p:spPr bwMode="auto">
            <a:xfrm>
              <a:off x="4751797" y="4161658"/>
              <a:ext cx="3298594" cy="438527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>
              <a:lvl1pPr marL="340678" indent="-340678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8139" indent="-2839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35608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589842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44083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498325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52569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06811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61048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defTabSz="914400">
                <a:lnSpc>
                  <a:spcPts val="14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Outdoor trial in open square environments</a:t>
              </a:r>
            </a:p>
            <a:p>
              <a:pPr marL="0" indent="0" defTabSz="914400">
                <a:lnSpc>
                  <a:spcPts val="14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crowded with </a:t>
              </a:r>
              <a:r>
                <a:rPr lang="en-US" altLang="ja-JP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people</a:t>
              </a:r>
              <a:endParaRPr lang="en-US" altLang="ja-JP" sz="1400" kern="0" dirty="0">
                <a:solidFill>
                  <a:prstClr val="black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コンテンツ プレースホルダー 3"/>
            <p:cNvSpPr txBox="1">
              <a:spLocks/>
            </p:cNvSpPr>
            <p:nvPr/>
          </p:nvSpPr>
          <p:spPr bwMode="auto">
            <a:xfrm>
              <a:off x="379714" y="2708725"/>
              <a:ext cx="4018941" cy="1955998"/>
            </a:xfrm>
            <a:prstGeom prst="rect">
              <a:avLst/>
            </a:prstGeom>
          </p:spPr>
          <p:txBody>
            <a:bodyPr/>
            <a:lstStyle>
              <a:lvl1pPr marL="340678" indent="-340678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8139" indent="-2839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35608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589842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44083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498325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52569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06811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61048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endParaRPr lang="ja-JP" altLang="en-US" sz="1100" kern="0" dirty="0">
                <a:solidFill>
                  <a:prstClr val="black"/>
                </a:solidFill>
                <a:latin typeface="Calibri"/>
                <a:ea typeface="メイリオ"/>
              </a:endParaRPr>
            </a:p>
          </p:txBody>
        </p:sp>
        <p:grpSp>
          <p:nvGrpSpPr>
            <p:cNvPr id="15369" name="グループ化 8"/>
            <p:cNvGrpSpPr>
              <a:grpSpLocks/>
            </p:cNvGrpSpPr>
            <p:nvPr/>
          </p:nvGrpSpPr>
          <p:grpSpPr bwMode="auto">
            <a:xfrm>
              <a:off x="260350" y="3759950"/>
              <a:ext cx="3890963" cy="1244600"/>
              <a:chOff x="260350" y="3564015"/>
              <a:chExt cx="3890963" cy="1244924"/>
            </a:xfrm>
          </p:grpSpPr>
          <p:sp>
            <p:nvSpPr>
              <p:cNvPr id="23" name="角丸四角形 22"/>
              <p:cNvSpPr/>
              <p:nvPr/>
            </p:nvSpPr>
            <p:spPr bwMode="auto">
              <a:xfrm>
                <a:off x="260958" y="3563601"/>
                <a:ext cx="3862683" cy="1244749"/>
              </a:xfrm>
              <a:prstGeom prst="roundRect">
                <a:avLst>
                  <a:gd name="adj" fmla="val 6463"/>
                </a:avLst>
              </a:prstGeom>
              <a:solidFill>
                <a:srgbClr val="D8E3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prstClr val="white"/>
                  </a:solidFill>
                  <a:latin typeface="Calibri"/>
                  <a:ea typeface="メイリオ"/>
                </a:endParaRPr>
              </a:p>
            </p:txBody>
          </p:sp>
          <p:pic>
            <p:nvPicPr>
              <p:cNvPr id="15384" name="図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6" b="10361"/>
              <a:stretch>
                <a:fillRect/>
              </a:stretch>
            </p:blipFill>
            <p:spPr bwMode="auto">
              <a:xfrm>
                <a:off x="412750" y="3629025"/>
                <a:ext cx="3529013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平行四辺形 24"/>
              <p:cNvSpPr/>
              <p:nvPr/>
            </p:nvSpPr>
            <p:spPr bwMode="auto">
              <a:xfrm rot="19405652">
                <a:off x="2775139" y="4318396"/>
                <a:ext cx="81254" cy="36416"/>
              </a:xfrm>
              <a:prstGeom prst="parallelogram">
                <a:avLst>
                  <a:gd name="adj" fmla="val 6631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1F497D">
                    <a:lumMod val="85000"/>
                    <a:lumOff val="1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" name="涙形 25"/>
              <p:cNvSpPr/>
              <p:nvPr/>
            </p:nvSpPr>
            <p:spPr bwMode="auto">
              <a:xfrm rot="21171423" flipH="1">
                <a:off x="2862644" y="4290257"/>
                <a:ext cx="1134429" cy="465125"/>
              </a:xfrm>
              <a:prstGeom prst="teardrop">
                <a:avLst/>
              </a:prstGeom>
              <a:solidFill>
                <a:srgbClr val="92D050"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" name="平行四辺形 26"/>
              <p:cNvSpPr/>
              <p:nvPr/>
            </p:nvSpPr>
            <p:spPr bwMode="auto">
              <a:xfrm rot="19405652">
                <a:off x="2929835" y="4242254"/>
                <a:ext cx="81254" cy="36416"/>
              </a:xfrm>
              <a:prstGeom prst="parallelogram">
                <a:avLst>
                  <a:gd name="adj" fmla="val 6631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1F497D">
                    <a:lumMod val="85000"/>
                    <a:lumOff val="1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" name="涙形 27"/>
              <p:cNvSpPr/>
              <p:nvPr/>
            </p:nvSpPr>
            <p:spPr bwMode="auto">
              <a:xfrm rot="21171423" flipH="1">
                <a:off x="3017339" y="4212459"/>
                <a:ext cx="1134429" cy="465126"/>
              </a:xfrm>
              <a:prstGeom prst="teardrop">
                <a:avLst/>
              </a:prstGeom>
              <a:solidFill>
                <a:srgbClr val="92D050"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15389" name="図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4142" flipH="1">
                <a:off x="3230563" y="4498975"/>
                <a:ext cx="212725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雲形吹き出し 29"/>
              <p:cNvSpPr/>
              <p:nvPr/>
            </p:nvSpPr>
            <p:spPr bwMode="auto">
              <a:xfrm rot="17072068">
                <a:off x="3090403" y="4387869"/>
                <a:ext cx="41382" cy="193759"/>
              </a:xfrm>
              <a:prstGeom prst="cloudCallou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5370" name="グループ化 7"/>
            <p:cNvGrpSpPr>
              <a:grpSpLocks/>
            </p:cNvGrpSpPr>
            <p:nvPr/>
          </p:nvGrpSpPr>
          <p:grpSpPr bwMode="auto">
            <a:xfrm>
              <a:off x="254000" y="5306175"/>
              <a:ext cx="3868738" cy="1273175"/>
              <a:chOff x="254000" y="5184195"/>
              <a:chExt cx="3868738" cy="1273371"/>
            </a:xfrm>
          </p:grpSpPr>
          <p:sp>
            <p:nvSpPr>
              <p:cNvPr id="16" name="角丸四角形 15"/>
              <p:cNvSpPr/>
              <p:nvPr/>
            </p:nvSpPr>
            <p:spPr bwMode="auto">
              <a:xfrm>
                <a:off x="254709" y="5184813"/>
                <a:ext cx="3867371" cy="1272753"/>
              </a:xfrm>
              <a:prstGeom prst="roundRect">
                <a:avLst>
                  <a:gd name="adj" fmla="val 6463"/>
                </a:avLst>
              </a:prstGeom>
              <a:solidFill>
                <a:srgbClr val="D8E3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prstClr val="white"/>
                  </a:solidFill>
                  <a:latin typeface="Calibri"/>
                  <a:ea typeface="メイリオ"/>
                </a:endParaRPr>
              </a:p>
            </p:txBody>
          </p:sp>
          <p:grpSp>
            <p:nvGrpSpPr>
              <p:cNvPr id="15377" name="グループ化 36"/>
              <p:cNvGrpSpPr>
                <a:grpSpLocks/>
              </p:cNvGrpSpPr>
              <p:nvPr/>
            </p:nvGrpSpPr>
            <p:grpSpPr bwMode="auto">
              <a:xfrm>
                <a:off x="400050" y="5286375"/>
                <a:ext cx="3529013" cy="1073150"/>
                <a:chOff x="350838" y="2008016"/>
                <a:chExt cx="9243881" cy="3519487"/>
              </a:xfrm>
            </p:grpSpPr>
            <p:pic>
              <p:nvPicPr>
                <p:cNvPr id="15378" name="図 4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838" y="2008016"/>
                  <a:ext cx="9243881" cy="3519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正方形/長方形 18"/>
                <p:cNvSpPr/>
                <p:nvPr/>
              </p:nvSpPr>
              <p:spPr>
                <a:xfrm>
                  <a:off x="4799871" y="2896225"/>
                  <a:ext cx="343812" cy="28768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0" name="二等辺三角形 19"/>
                <p:cNvSpPr/>
                <p:nvPr/>
              </p:nvSpPr>
              <p:spPr>
                <a:xfrm rot="2109436">
                  <a:off x="4042665" y="2836520"/>
                  <a:ext cx="323348" cy="2496862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1" name="二等辺三角形 20"/>
                <p:cNvSpPr/>
                <p:nvPr/>
              </p:nvSpPr>
              <p:spPr>
                <a:xfrm rot="17707294">
                  <a:off x="3413891" y="1210379"/>
                  <a:ext cx="320251" cy="5971688"/>
                </a:xfrm>
                <a:prstGeom prst="triangle">
                  <a:avLst/>
                </a:prstGeom>
                <a:solidFill>
                  <a:srgbClr val="00B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2" name="平行四辺形 21"/>
                <p:cNvSpPr/>
                <p:nvPr/>
              </p:nvSpPr>
              <p:spPr>
                <a:xfrm rot="21235224">
                  <a:off x="600453" y="2917937"/>
                  <a:ext cx="397020" cy="260542"/>
                </a:xfrm>
                <a:prstGeom prst="parallelogram">
                  <a:avLst>
                    <a:gd name="adj" fmla="val 14999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  <p:sp>
          <p:nvSpPr>
            <p:cNvPr id="11" name="コンテンツ プレースホルダー 2"/>
            <p:cNvSpPr txBox="1">
              <a:spLocks/>
            </p:cNvSpPr>
            <p:nvPr/>
          </p:nvSpPr>
          <p:spPr bwMode="auto">
            <a:xfrm>
              <a:off x="631288" y="5048642"/>
              <a:ext cx="3290781" cy="259806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>
              <a:lvl1pPr marL="340678" indent="-340678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8139" indent="-2839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35608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589842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44083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498325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52569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06811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61048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defTabSz="914400">
                <a:lnSpc>
                  <a:spcPts val="14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Indoor environments crowded </a:t>
              </a:r>
              <a:r>
                <a:rPr lang="en-US" altLang="ja-JP" sz="1400" kern="0" dirty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with </a:t>
              </a:r>
              <a:r>
                <a:rPr lang="en-US" altLang="ja-JP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people</a:t>
              </a:r>
              <a:endParaRPr lang="en-US" altLang="ja-JP" sz="1400" kern="0" dirty="0">
                <a:solidFill>
                  <a:prstClr val="black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フローチャート : 抜出し 30"/>
            <p:cNvSpPr>
              <a:spLocks noChangeAspect="1"/>
            </p:cNvSpPr>
            <p:nvPr/>
          </p:nvSpPr>
          <p:spPr bwMode="auto">
            <a:xfrm rot="10800000">
              <a:off x="429717" y="5091667"/>
              <a:ext cx="181259" cy="226710"/>
            </a:xfrm>
            <a:prstGeom prst="flowChartExtra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1931" tIns="35965" rIns="71931" bIns="35965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prstClr val="black"/>
                </a:solidFill>
                <a:latin typeface="Arial" charset="0"/>
                <a:ea typeface="メイリオ"/>
              </a:endParaRPr>
            </a:p>
          </p:txBody>
        </p:sp>
        <p:sp>
          <p:nvSpPr>
            <p:cNvPr id="13" name="フローチャート : 抜出し 30"/>
            <p:cNvSpPr>
              <a:spLocks noChangeAspect="1"/>
            </p:cNvSpPr>
            <p:nvPr/>
          </p:nvSpPr>
          <p:spPr bwMode="auto">
            <a:xfrm rot="16200000">
              <a:off x="4164664" y="3858067"/>
              <a:ext cx="182030" cy="226573"/>
            </a:xfrm>
            <a:prstGeom prst="flowChartExtra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1931" tIns="35965" rIns="71931" bIns="35965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prstClr val="black"/>
                </a:solidFill>
                <a:latin typeface="Arial" charset="0"/>
                <a:ea typeface="メイリオ"/>
              </a:endParaRPr>
            </a:p>
          </p:txBody>
        </p:sp>
        <p:sp>
          <p:nvSpPr>
            <p:cNvPr id="14" name="フローチャート : 抜出し 30"/>
            <p:cNvSpPr>
              <a:spLocks noChangeAspect="1"/>
            </p:cNvSpPr>
            <p:nvPr/>
          </p:nvSpPr>
          <p:spPr bwMode="auto">
            <a:xfrm rot="10800000">
              <a:off x="4526786" y="4373475"/>
              <a:ext cx="181259" cy="226710"/>
            </a:xfrm>
            <a:prstGeom prst="flowChartExtra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1931" tIns="35965" rIns="71931" bIns="35965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prstClr val="black"/>
                </a:solidFill>
                <a:latin typeface="Arial" charset="0"/>
                <a:ea typeface="メイリオ"/>
              </a:endParaRPr>
            </a:p>
          </p:txBody>
        </p:sp>
        <p:graphicFrame>
          <p:nvGraphicFramePr>
            <p:cNvPr id="15375" name="オブジェクト 2"/>
            <p:cNvGraphicFramePr>
              <a:graphicFrameLocks noChangeAspect="1"/>
            </p:cNvGraphicFramePr>
            <p:nvPr/>
          </p:nvGraphicFramePr>
          <p:xfrm>
            <a:off x="100013" y="863600"/>
            <a:ext cx="8956675" cy="285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ワークシート" r:id="rId9" imgW="8734478" imgH="2562300" progId="Excel.Sheet.12">
                    <p:embed/>
                  </p:oleObj>
                </mc:Choice>
                <mc:Fallback>
                  <p:oleObj name="ワークシート" r:id="rId9" imgW="8734478" imgH="2562300" progId="Excel.Sheet.12">
                    <p:embed/>
                    <p:pic>
                      <p:nvPicPr>
                        <p:cNvPr id="0" name="オブジェクト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3" y="863600"/>
                          <a:ext cx="8956675" cy="285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BA50561-5D19-8B49-985D-C841E847778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【UHDTV】 Japan’s Roadmap for 4K/8K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19150"/>
            <a:ext cx="8867775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55489</TotalTime>
  <Words>500</Words>
  <Application>Microsoft Macintosh PowerPoint</Application>
  <PresentationFormat>Custom</PresentationFormat>
  <Paragraphs>183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メイリオ</vt:lpstr>
      <vt:lpstr>Wingdings</vt:lpstr>
      <vt:lpstr>Tahoma</vt:lpstr>
      <vt:lpstr>HGP創英角ｺﾞｼｯｸUB</vt:lpstr>
      <vt:lpstr>Office Theme</vt:lpstr>
      <vt:lpstr>1_Office Theme</vt:lpstr>
      <vt:lpstr>ワークシート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187</cp:revision>
  <cp:lastPrinted>1601-01-01T00:00:00Z</cp:lastPrinted>
  <dcterms:created xsi:type="dcterms:W3CDTF">2016-04-13T17:12:01Z</dcterms:created>
  <dcterms:modified xsi:type="dcterms:W3CDTF">2017-08-31T17:10:33Z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