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3"/>
  </p:notesMasterIdLst>
  <p:handoutMasterIdLst>
    <p:handoutMasterId r:id="rId14"/>
  </p:handoutMasterIdLst>
  <p:sldIdLst>
    <p:sldId id="280" r:id="rId5"/>
    <p:sldId id="286" r:id="rId6"/>
    <p:sldId id="284" r:id="rId7"/>
    <p:sldId id="292" r:id="rId8"/>
    <p:sldId id="290" r:id="rId9"/>
    <p:sldId id="293" r:id="rId10"/>
    <p:sldId id="291" r:id="rId11"/>
    <p:sldId id="281" r:id="rId12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843"/>
    <p:restoredTop sz="88244" autoAdjust="0"/>
  </p:normalViewPr>
  <p:slideViewPr>
    <p:cSldViewPr>
      <p:cViewPr varScale="1">
        <p:scale>
          <a:sx n="108" d="100"/>
          <a:sy n="108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eeswijk, Frans" userId="bb54afe4-e243-4206-8f8c-a316d2ef188d" providerId="ADAL" clId="{8C666D85-4BE2-49C6-B355-9AED0F11D067}"/>
    <pc:docChg chg="modSld">
      <pc:chgData name="Vreeswijk, Frans" userId="bb54afe4-e243-4206-8f8c-a316d2ef188d" providerId="ADAL" clId="{8C666D85-4BE2-49C6-B355-9AED0F11D067}" dt="2017-09-12T04:16:36.549" v="0" actId="20577"/>
      <pc:docMkLst>
        <pc:docMk/>
      </pc:docMkLst>
      <pc:sldChg chg="modSp">
        <pc:chgData name="Vreeswijk, Frans" userId="bb54afe4-e243-4206-8f8c-a316d2ef188d" providerId="ADAL" clId="{8C666D85-4BE2-49C6-B355-9AED0F11D067}" dt="2017-09-12T04:16:36.549" v="0" actId="20577"/>
        <pc:sldMkLst>
          <pc:docMk/>
          <pc:sldMk cId="2944606931" sldId="292"/>
        </pc:sldMkLst>
        <pc:spChg chg="mod">
          <ac:chgData name="Vreeswijk, Frans" userId="bb54afe4-e243-4206-8f8c-a316d2ef188d" providerId="ADAL" clId="{8C666D85-4BE2-49C6-B355-9AED0F11D067}" dt="2017-09-12T04:16:36.549" v="0" actId="20577"/>
          <ac:spMkLst>
            <pc:docMk/>
            <pc:sldMk cId="2944606931" sldId="292"/>
            <ac:spMk id="1126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AF47419F-17F8-40A9-A0FF-E7CA01FC99E4}" type="datetimeFigureOut">
              <a:rPr lang="en-US"/>
              <a:pPr>
                <a:defRPr/>
              </a:pPr>
              <a:t>9/12/17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231769-242D-4F39-BAC7-6410D76E2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2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C2BBDCE8-DEAF-4CE7-8107-244A6A60C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9CA6788E-A82E-4D8F-83B5-E42225F5E46D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824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4D739623-C2CE-418A-A1F7-CFF824FB9A8A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208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F87469EE-D11F-4F0B-8AA5-42D197D38494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32410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Pg.  </a:t>
            </a:r>
            <a:fld id="{BEB27D33-E6BB-4584-A8D1-E734A3F5CD1B}" type="slidenum">
              <a:rPr lang="en-US" altLang="en-US"/>
              <a:pPr/>
              <a:t>‹#›</a:t>
            </a:fld>
            <a:r>
              <a:rPr lang="en-US" alt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4519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D1F3AA4A-7B0B-42FB-BBE3-55842181B614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339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9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en-US" altLang="en-US" dirty="0"/>
              <a:t>Pg  </a:t>
            </a:r>
            <a:fld id="{7C0744EF-F510-439E-AAB7-B1277FBC924B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ec.ch/seg8" TargetMode="External"/><Relationship Id="rId3" Type="http://schemas.openxmlformats.org/officeDocument/2006/relationships/hyperlink" Target="http://www.iec.ch/seg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www.iec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15519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GSC-21_0xx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IEC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Frans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Vreeswijk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2.05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263" name="Subtitle 2"/>
          <p:cNvSpPr txBox="1">
            <a:spLocks/>
          </p:cNvSpPr>
          <p:nvPr/>
        </p:nvSpPr>
        <p:spPr bwMode="auto">
          <a:xfrm>
            <a:off x="1557338" y="2708275"/>
            <a:ext cx="9144000" cy="19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3600" b="1" dirty="0">
                <a:solidFill>
                  <a:srgbClr val="006DA7"/>
                </a:solidFill>
                <a:latin typeface="Verdana" pitchFamily="34" charset="0"/>
              </a:rPr>
              <a:t>IEC Priorities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>
                <a:solidFill>
                  <a:srgbClr val="006DA7"/>
                </a:solidFill>
                <a:latin typeface="Verdana" pitchFamily="34" charset="0"/>
              </a:rPr>
              <a:t>Frans Vreeswijk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dirty="0">
                <a:solidFill>
                  <a:srgbClr val="006DA7"/>
                </a:solidFill>
                <a:latin typeface="Verdana" pitchFamily="34" charset="0"/>
              </a:rPr>
              <a:t>General Secretary &amp; CEO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427276C5-63F1-4135-925E-12BE377D1A10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2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IEC in Figures (2017)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74" y="2492896"/>
            <a:ext cx="6993251" cy="3593312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477788" y="1412875"/>
            <a:ext cx="8784976" cy="863997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GB" altLang="en-US" sz="2400" dirty="0">
                <a:ea typeface="Verdana" pitchFamily="34" charset="0"/>
                <a:cs typeface="Verdana" pitchFamily="34" charset="0"/>
              </a:rPr>
              <a:t>World’s leading provider of International Standards and</a:t>
            </a:r>
            <a:br>
              <a:rPr lang="en-GB" altLang="en-US" sz="2400" dirty="0">
                <a:ea typeface="Verdana" pitchFamily="34" charset="0"/>
                <a:cs typeface="Verdana" pitchFamily="34" charset="0"/>
              </a:rPr>
            </a:br>
            <a:r>
              <a:rPr lang="en-GB" altLang="en-US" sz="2400" dirty="0">
                <a:ea typeface="Verdana" pitchFamily="34" charset="0"/>
                <a:cs typeface="Verdana" pitchFamily="34" charset="0"/>
              </a:rPr>
              <a:t>Conformity Assessment Systems in Electrotechnology</a:t>
            </a:r>
            <a:endParaRPr lang="en-US" alt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2"/>
          </p:nvPr>
        </p:nvSpPr>
        <p:spPr>
          <a:xfrm>
            <a:off x="477788" y="2564904"/>
            <a:ext cx="5338837" cy="31683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83 Members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87 Affiliates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216 Committees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20 000 Experts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10 000 International Standards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4 Conformity Assessment Systems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1 million Certificates issued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3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Recent Achievements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10801722" cy="40323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Technical Activities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TC 123 (Management of Assets in Power Systems)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TC 124 (Wearable Electronic Devices and Technologies)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SyC LVDC (Low Voltage Direct Current and Low Voltage Direct Current for Electricity Access)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of Systems Activities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Better description of content and nature of SyC deliverables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deliverables, processes and categories of membership for SyCs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Increased outreach and cooperation with other SDOs and consortia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Future Standards Development and Business Platform under 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 of New Masterplan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10441682" cy="432038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Strategy Document to provide guidance and direction to the work of IEC Management Boards, National Committees, Technical Committees and IEC Central Office</a:t>
            </a:r>
            <a:endParaRPr lang="en-US" alt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Wide ranging and inclusive consultations started in 2016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Redefinition of Mission, Vision, Values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 of 4 Strategic Themes (market and societal relevance, sustainable business model, flexible organization, agile operations)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Strong focus on stakeholder engagement and collaboration with other SDOs and consortia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Adopted in September 2017, Implementation plan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94460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5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Standardization Evaluation Groups (SEGs)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77788" y="1760636"/>
            <a:ext cx="5611366" cy="10081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SEG 8 – </a:t>
            </a:r>
            <a:r>
              <a:rPr lang="en-GB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 Technologies and Architectures of Electrotechnical Systems</a:t>
            </a: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565826" y="2552724"/>
            <a:ext cx="5516240" cy="2460452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Identify new technical areas and anticipate emerging technology and market trends that might impact the activities of IEC committees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Disseminate knowledge across IEC and foster collaboration among IEC committees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Act as IEC central point for spectrum related issues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www.iec.ch/seg8</a:t>
            </a:r>
            <a:endParaRPr lang="en-GB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387702" y="1760636"/>
            <a:ext cx="5611366" cy="10081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SEG 9 – </a:t>
            </a:r>
            <a:r>
              <a:rPr lang="en-GB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Home/Office Building Systems</a:t>
            </a: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6475740" y="2552724"/>
            <a:ext cx="5516240" cy="2460452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Evaluate technology and market evolution trends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existing standards and standardization projects within and outside IEC and identify and prioritize gaps and opportunities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Recommend to SMB the structure most appropriate for standardization of smart homes and buildings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www.iec.ch/seg9</a:t>
            </a:r>
            <a:endParaRPr lang="en-GB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ontent Placeholder 4"/>
          <p:cNvSpPr>
            <a:spLocks noGrp="1"/>
          </p:cNvSpPr>
          <p:nvPr>
            <p:ph sz="half" idx="12"/>
          </p:nvPr>
        </p:nvSpPr>
        <p:spPr>
          <a:xfrm>
            <a:off x="2777504" y="5157192"/>
            <a:ext cx="6845300" cy="792088"/>
          </a:xfrm>
        </p:spPr>
        <p:txBody>
          <a:bodyPr/>
          <a:lstStyle/>
          <a:p>
            <a:pPr marL="0" indent="0" algn="ctr">
              <a:lnSpc>
                <a:spcPct val="100000"/>
              </a:lnSpc>
            </a:pPr>
            <a:r>
              <a:rPr lang="en-US" alt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Participation in SEGs is open to all experts</a:t>
            </a:r>
            <a:br>
              <a:rPr lang="en-US" alt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from within and outside IEC community</a:t>
            </a:r>
          </a:p>
        </p:txBody>
      </p:sp>
    </p:spTree>
    <p:extLst>
      <p:ext uri="{BB962C8B-B14F-4D97-AF65-F5344CB8AC3E}">
        <p14:creationId xmlns:p14="http://schemas.microsoft.com/office/powerpoint/2010/main" val="23584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6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Involvement in JTC 1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7417346" cy="40323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IEC collaborates very closely with ISO to ensure JTC 1 plays a leading role in international IT standardization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Administrative support of newly created SC 41 (IoT and related technologies)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Active participation in emerging standardization activities (e.g. JTC 1 Emerging Technology &amp; Innovations, SG 3 on 3D Printing &amp; Scanning)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Strong pipeline of marketing and communication activities to promote JTC 1 (e.g. IEC e-tech)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4" y="3724121"/>
            <a:ext cx="3600400" cy="247382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1691234"/>
            <a:ext cx="3312368" cy="22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5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7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Market Strategy Board (MSB) Activities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7561362" cy="374431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MSB identifies strategic technology directions and market needs in the IEC’s area of activity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It consists of 15 executive level technology officers and publishes 1 to 2 white papers annually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Vertical Edge Intelligence</a:t>
            </a: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white paper to</a:t>
            </a:r>
            <a:b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be released during IEC GM (PL: Huawei)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white paper on </a:t>
            </a:r>
            <a:r>
              <a:rPr lang="en-GB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Application of Artificial</a:t>
            </a:r>
            <a:br>
              <a:rPr lang="en-GB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Intelligence across Vertical Industries</a:t>
            </a: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planned for mid 2018 (PL: Haier)</a:t>
            </a:r>
            <a:endParaRPr lang="en-US" alt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3501008"/>
            <a:ext cx="29284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2" y="1180953"/>
            <a:ext cx="2520280" cy="2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643633CD-9321-421C-9759-37B0B850CF17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8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itchFamily="34" charset="0"/>
              </a:rPr>
              <a:t>Thank you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For more information, please contact: Frans Vreeswijk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itchFamily="34" charset="0"/>
                <a:hlinkClick r:id="rId2"/>
              </a:rPr>
              <a:t>frvr@iec.ch </a:t>
            </a: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Affiliation Name</a:t>
            </a:r>
            <a:r>
              <a:rPr lang="en-US" altLang="en-US" sz="2200" dirty="0" smtClean="0">
                <a:solidFill>
                  <a:srgbClr val="000000"/>
                </a:solidFill>
                <a:latin typeface="Verdana" pitchFamily="34" charset="0"/>
              </a:rPr>
              <a:t>: IEC  </a:t>
            </a:r>
            <a:endParaRPr lang="en-US" altLang="en-US" sz="220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  <a:hlinkClick r:id="rId3"/>
              </a:rPr>
              <a:t>www.iec.ch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A31D7-A009-443D-8686-5D25B8AA5A0E}">
  <ds:schemaRefs>
    <ds:schemaRef ds:uri="http://schemas.microsoft.com/sharepoint/v3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55545</TotalTime>
  <Words>492</Words>
  <Application>Microsoft Macintosh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196</cp:revision>
  <cp:lastPrinted>1601-01-01T00:00:00Z</cp:lastPrinted>
  <dcterms:created xsi:type="dcterms:W3CDTF">2016-04-13T17:12:01Z</dcterms:created>
  <dcterms:modified xsi:type="dcterms:W3CDTF">2017-09-12T15:19:36Z</dcterms:modified>
</cp:coreProperties>
</file>