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6"/>
  </p:notesMasterIdLst>
  <p:handoutMasterIdLst>
    <p:handoutMasterId r:id="rId17"/>
  </p:handoutMasterIdLst>
  <p:sldIdLst>
    <p:sldId id="280" r:id="rId4"/>
    <p:sldId id="302" r:id="rId5"/>
    <p:sldId id="284" r:id="rId6"/>
    <p:sldId id="290" r:id="rId7"/>
    <p:sldId id="292" r:id="rId8"/>
    <p:sldId id="296" r:id="rId9"/>
    <p:sldId id="297" r:id="rId10"/>
    <p:sldId id="298" r:id="rId11"/>
    <p:sldId id="299" r:id="rId12"/>
    <p:sldId id="300" r:id="rId13"/>
    <p:sldId id="301" r:id="rId14"/>
    <p:sldId id="303" r:id="rId15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902"/>
    <p:restoredTop sz="94388" autoAdjust="0"/>
  </p:normalViewPr>
  <p:slideViewPr>
    <p:cSldViewPr>
      <p:cViewPr varScale="1">
        <p:scale>
          <a:sx n="92" d="100"/>
          <a:sy n="92" d="100"/>
        </p:scale>
        <p:origin x="148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33C39-C32D-4DE3-B290-2CB233EF6A46}" type="doc">
      <dgm:prSet loTypeId="urn:microsoft.com/office/officeart/2005/8/layout/venn1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8A2F73-E2BE-4500-9361-1ACF488428CF}">
      <dgm:prSet phldrT="[Text]" custT="1"/>
      <dgm:spPr>
        <a:xfrm>
          <a:off x="4161523" y="2309621"/>
          <a:ext cx="2822871" cy="2822871"/>
        </a:xfrm>
      </dgm:spPr>
      <dgm:t>
        <a:bodyPr/>
        <a:lstStyle/>
        <a:p>
          <a:r>
            <a:rPr lang="en-US" sz="2400" b="1" dirty="0">
              <a:latin typeface="Calibri"/>
              <a:ea typeface="+mn-ea"/>
              <a:cs typeface="+mn-cs"/>
            </a:rPr>
            <a:t>Innovation Agenda</a:t>
          </a:r>
          <a:br>
            <a:rPr lang="en-US" sz="2400" b="1" dirty="0">
              <a:latin typeface="Calibri"/>
              <a:ea typeface="+mn-ea"/>
              <a:cs typeface="+mn-cs"/>
            </a:rPr>
          </a:br>
          <a:r>
            <a:rPr lang="en-US" sz="2400" b="1" dirty="0">
              <a:latin typeface="Calibri"/>
              <a:ea typeface="+mn-ea"/>
              <a:cs typeface="+mn-cs"/>
            </a:rPr>
            <a:t>(2-5 years)</a:t>
          </a:r>
        </a:p>
      </dgm:t>
    </dgm:pt>
    <dgm:pt modelId="{E5790EF0-B0AB-4C0D-A92D-115E97256B23}" type="parTrans" cxnId="{C5F0BC0F-7BD7-42C2-BB5A-2CB49E1A640B}">
      <dgm:prSet/>
      <dgm:spPr/>
      <dgm:t>
        <a:bodyPr/>
        <a:lstStyle/>
        <a:p>
          <a:endParaRPr lang="en-US"/>
        </a:p>
      </dgm:t>
    </dgm:pt>
    <dgm:pt modelId="{39434C21-B2F6-4383-B951-1BA835212883}" type="sibTrans" cxnId="{C5F0BC0F-7BD7-42C2-BB5A-2CB49E1A640B}">
      <dgm:prSet/>
      <dgm:spPr>
        <a:xfrm>
          <a:off x="3954900" y="1877694"/>
          <a:ext cx="3613275" cy="3613275"/>
        </a:xfrm>
      </dgm:spPr>
      <dgm:t>
        <a:bodyPr/>
        <a:lstStyle/>
        <a:p>
          <a:endParaRPr lang="en-US"/>
        </a:p>
      </dgm:t>
    </dgm:pt>
    <dgm:pt modelId="{F01AD863-6DF0-43D6-AB29-E08D94680781}">
      <dgm:prSet phldrT="[Text]" custT="1"/>
      <dgm:spPr>
        <a:xfrm>
          <a:off x="2519126" y="1642397"/>
          <a:ext cx="2052997" cy="2052997"/>
        </a:xfrm>
      </dgm:spPr>
      <dgm:t>
        <a:bodyPr/>
        <a:lstStyle/>
        <a:p>
          <a:r>
            <a:rPr lang="en-US" sz="2400" b="1" dirty="0">
              <a:latin typeface="Calibri"/>
              <a:ea typeface="+mn-ea"/>
              <a:cs typeface="+mn-cs"/>
            </a:rPr>
            <a:t>Standards/</a:t>
          </a:r>
          <a:br>
            <a:rPr lang="en-US" sz="2400" b="1" dirty="0">
              <a:latin typeface="Calibri"/>
              <a:ea typeface="+mn-ea"/>
              <a:cs typeface="+mn-cs"/>
            </a:rPr>
          </a:br>
          <a:r>
            <a:rPr lang="en-US" sz="2400" b="1" dirty="0">
              <a:latin typeface="Calibri"/>
              <a:ea typeface="+mn-ea"/>
              <a:cs typeface="+mn-cs"/>
            </a:rPr>
            <a:t>Solutions (perpetual)</a:t>
          </a:r>
        </a:p>
      </dgm:t>
    </dgm:pt>
    <dgm:pt modelId="{4AB3E07C-348B-4EE8-8FBF-A5D10DE8E2FD}" type="parTrans" cxnId="{EB4E110F-E29F-41E7-8ED2-DFF436FF459A}">
      <dgm:prSet/>
      <dgm:spPr/>
      <dgm:t>
        <a:bodyPr/>
        <a:lstStyle/>
        <a:p>
          <a:endParaRPr lang="en-US"/>
        </a:p>
      </dgm:t>
    </dgm:pt>
    <dgm:pt modelId="{00915C59-A401-4105-9838-3C3A89840853}" type="sibTrans" cxnId="{EB4E110F-E29F-41E7-8ED2-DFF436FF459A}">
      <dgm:prSet/>
      <dgm:spPr>
        <a:xfrm>
          <a:off x="2155544" y="1184120"/>
          <a:ext cx="2625270" cy="2625270"/>
        </a:xfrm>
      </dgm:spPr>
      <dgm:t>
        <a:bodyPr/>
        <a:lstStyle/>
        <a:p>
          <a:endParaRPr lang="en-US"/>
        </a:p>
      </dgm:t>
    </dgm:pt>
    <dgm:pt modelId="{05EDD805-776C-47C9-B409-681AFE7B68A9}">
      <dgm:prSet phldrT="[Text]" custT="1"/>
      <dgm:spPr>
        <a:xfrm rot="20700000">
          <a:off x="3669014" y="226039"/>
          <a:ext cx="2011518" cy="2011518"/>
        </a:xfrm>
      </dgm:spPr>
      <dgm:t>
        <a:bodyPr/>
        <a:lstStyle/>
        <a:p>
          <a:r>
            <a:rPr lang="en-US" sz="2400" b="1" dirty="0" smtClean="0">
              <a:latin typeface="Calibri"/>
              <a:ea typeface="+mn-ea"/>
              <a:cs typeface="+mn-cs"/>
            </a:rPr>
            <a:t> TOPS </a:t>
          </a:r>
          <a:r>
            <a:rPr lang="en-US" sz="2400" b="1" dirty="0">
              <a:latin typeface="Calibri"/>
              <a:ea typeface="+mn-ea"/>
              <a:cs typeface="+mn-cs"/>
            </a:rPr>
            <a:t>Council </a:t>
          </a:r>
          <a:r>
            <a:rPr lang="en-US" sz="2400" b="1" dirty="0" smtClean="0">
              <a:latin typeface="Calibri"/>
              <a:ea typeface="+mn-ea"/>
              <a:cs typeface="+mn-cs"/>
            </a:rPr>
            <a:t>(</a:t>
          </a:r>
          <a:r>
            <a:rPr lang="en-US" sz="2400" b="1" dirty="0">
              <a:latin typeface="Calibri"/>
              <a:ea typeface="+mn-ea"/>
              <a:cs typeface="+mn-cs"/>
            </a:rPr>
            <a:t>near-term to 2 years)</a:t>
          </a:r>
        </a:p>
      </dgm:t>
    </dgm:pt>
    <dgm:pt modelId="{3E14F2F6-7CCE-43F1-8835-5F43E367F93F}" type="parTrans" cxnId="{55CC6FDD-CC63-4C56-B3D9-D206A202C365}">
      <dgm:prSet/>
      <dgm:spPr/>
      <dgm:t>
        <a:bodyPr/>
        <a:lstStyle/>
        <a:p>
          <a:endParaRPr lang="en-US"/>
        </a:p>
      </dgm:t>
    </dgm:pt>
    <dgm:pt modelId="{7960AD89-923D-4087-BD69-1AEA20FFE86D}" type="sibTrans" cxnId="{55CC6FDD-CC63-4C56-B3D9-D206A202C365}">
      <dgm:prSet/>
      <dgm:spPr>
        <a:xfrm>
          <a:off x="3203729" y="-218585"/>
          <a:ext cx="2830569" cy="2830569"/>
        </a:xfrm>
      </dgm:spPr>
      <dgm:t>
        <a:bodyPr/>
        <a:lstStyle/>
        <a:p>
          <a:endParaRPr lang="en-US"/>
        </a:p>
      </dgm:t>
    </dgm:pt>
    <dgm:pt modelId="{D608A364-BB47-459A-8F71-8F3950ED6742}" type="pres">
      <dgm:prSet presAssocID="{C1733C39-C32D-4DE3-B290-2CB233EF6A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8D700-6B11-4E09-B142-93689BD976A6}" type="pres">
      <dgm:prSet presAssocID="{FF8A2F73-E2BE-4500-9361-1ACF488428CF}" presName="circ1" presStyleLbl="vennNode1" presStyleIdx="0" presStyleCnt="3" custLinFactNeighborX="62" custLinFactNeighborY="-2899"/>
      <dgm:spPr/>
      <dgm:t>
        <a:bodyPr/>
        <a:lstStyle/>
        <a:p>
          <a:endParaRPr lang="en-US"/>
        </a:p>
      </dgm:t>
    </dgm:pt>
    <dgm:pt modelId="{DDA65CF7-4F27-4524-914E-1BF4F286547E}" type="pres">
      <dgm:prSet presAssocID="{FF8A2F73-E2BE-4500-9361-1ACF488428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16347-3D77-44DF-9866-55E640AA60FE}" type="pres">
      <dgm:prSet presAssocID="{F01AD863-6DF0-43D6-AB29-E08D94680781}" presName="circ2" presStyleLbl="vennNode1" presStyleIdx="1" presStyleCnt="3"/>
      <dgm:spPr/>
      <dgm:t>
        <a:bodyPr/>
        <a:lstStyle/>
        <a:p>
          <a:endParaRPr lang="en-US"/>
        </a:p>
      </dgm:t>
    </dgm:pt>
    <dgm:pt modelId="{E48ECF8C-3588-4CDF-86ED-41B0E223375A}" type="pres">
      <dgm:prSet presAssocID="{F01AD863-6DF0-43D6-AB29-E08D946807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791A9-4C15-45A5-A663-A02A7C013372}" type="pres">
      <dgm:prSet presAssocID="{05EDD805-776C-47C9-B409-681AFE7B68A9}" presName="circ3" presStyleLbl="vennNode1" presStyleIdx="2" presStyleCnt="3" custLinFactNeighborX="-3605" custLinFactNeighborY="2122"/>
      <dgm:spPr/>
      <dgm:t>
        <a:bodyPr/>
        <a:lstStyle/>
        <a:p>
          <a:endParaRPr lang="en-US"/>
        </a:p>
      </dgm:t>
    </dgm:pt>
    <dgm:pt modelId="{103918C1-B9E2-4E0F-B2D7-F535B92803BA}" type="pres">
      <dgm:prSet presAssocID="{05EDD805-776C-47C9-B409-681AFE7B68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2D528-8E38-450B-B2D8-7992217364F5}" type="presOf" srcId="{F01AD863-6DF0-43D6-AB29-E08D94680781}" destId="{B8216347-3D77-44DF-9866-55E640AA60FE}" srcOrd="0" destOrd="0" presId="urn:microsoft.com/office/officeart/2005/8/layout/venn1"/>
    <dgm:cxn modelId="{EB4E110F-E29F-41E7-8ED2-DFF436FF459A}" srcId="{C1733C39-C32D-4DE3-B290-2CB233EF6A46}" destId="{F01AD863-6DF0-43D6-AB29-E08D94680781}" srcOrd="1" destOrd="0" parTransId="{4AB3E07C-348B-4EE8-8FBF-A5D10DE8E2FD}" sibTransId="{00915C59-A401-4105-9838-3C3A89840853}"/>
    <dgm:cxn modelId="{9646900A-4DF9-4907-97E4-757E77F4F71F}" type="presOf" srcId="{F01AD863-6DF0-43D6-AB29-E08D94680781}" destId="{E48ECF8C-3588-4CDF-86ED-41B0E223375A}" srcOrd="1" destOrd="0" presId="urn:microsoft.com/office/officeart/2005/8/layout/venn1"/>
    <dgm:cxn modelId="{55CC6FDD-CC63-4C56-B3D9-D206A202C365}" srcId="{C1733C39-C32D-4DE3-B290-2CB233EF6A46}" destId="{05EDD805-776C-47C9-B409-681AFE7B68A9}" srcOrd="2" destOrd="0" parTransId="{3E14F2F6-7CCE-43F1-8835-5F43E367F93F}" sibTransId="{7960AD89-923D-4087-BD69-1AEA20FFE86D}"/>
    <dgm:cxn modelId="{C5F0BC0F-7BD7-42C2-BB5A-2CB49E1A640B}" srcId="{C1733C39-C32D-4DE3-B290-2CB233EF6A46}" destId="{FF8A2F73-E2BE-4500-9361-1ACF488428CF}" srcOrd="0" destOrd="0" parTransId="{E5790EF0-B0AB-4C0D-A92D-115E97256B23}" sibTransId="{39434C21-B2F6-4383-B951-1BA835212883}"/>
    <dgm:cxn modelId="{B9BF5229-2839-4E29-AAA8-A55FC6D95225}" type="presOf" srcId="{05EDD805-776C-47C9-B409-681AFE7B68A9}" destId="{103918C1-B9E2-4E0F-B2D7-F535B92803BA}" srcOrd="1" destOrd="0" presId="urn:microsoft.com/office/officeart/2005/8/layout/venn1"/>
    <dgm:cxn modelId="{53F47EB4-D64A-4439-A930-29C2D119827A}" type="presOf" srcId="{C1733C39-C32D-4DE3-B290-2CB233EF6A46}" destId="{D608A364-BB47-459A-8F71-8F3950ED6742}" srcOrd="0" destOrd="0" presId="urn:microsoft.com/office/officeart/2005/8/layout/venn1"/>
    <dgm:cxn modelId="{A3855274-32C7-4322-8FF7-E94BB34399AB}" type="presOf" srcId="{FF8A2F73-E2BE-4500-9361-1ACF488428CF}" destId="{FF18D700-6B11-4E09-B142-93689BD976A6}" srcOrd="0" destOrd="0" presId="urn:microsoft.com/office/officeart/2005/8/layout/venn1"/>
    <dgm:cxn modelId="{DF4CD3B4-4EDA-4792-B9AC-93EC51894F5E}" type="presOf" srcId="{05EDD805-776C-47C9-B409-681AFE7B68A9}" destId="{9EF791A9-4C15-45A5-A663-A02A7C013372}" srcOrd="0" destOrd="0" presId="urn:microsoft.com/office/officeart/2005/8/layout/venn1"/>
    <dgm:cxn modelId="{9FB488DC-9C26-4548-A2FC-6BA781EAB7E6}" type="presOf" srcId="{FF8A2F73-E2BE-4500-9361-1ACF488428CF}" destId="{DDA65CF7-4F27-4524-914E-1BF4F286547E}" srcOrd="1" destOrd="0" presId="urn:microsoft.com/office/officeart/2005/8/layout/venn1"/>
    <dgm:cxn modelId="{815ADE7B-E051-44C2-9B45-F9944CA08835}" type="presParOf" srcId="{D608A364-BB47-459A-8F71-8F3950ED6742}" destId="{FF18D700-6B11-4E09-B142-93689BD976A6}" srcOrd="0" destOrd="0" presId="urn:microsoft.com/office/officeart/2005/8/layout/venn1"/>
    <dgm:cxn modelId="{93754889-D143-49EB-A17E-A168F83CEA15}" type="presParOf" srcId="{D608A364-BB47-459A-8F71-8F3950ED6742}" destId="{DDA65CF7-4F27-4524-914E-1BF4F286547E}" srcOrd="1" destOrd="0" presId="urn:microsoft.com/office/officeart/2005/8/layout/venn1"/>
    <dgm:cxn modelId="{890527E3-CC88-499A-B76E-6CF195754526}" type="presParOf" srcId="{D608A364-BB47-459A-8F71-8F3950ED6742}" destId="{B8216347-3D77-44DF-9866-55E640AA60FE}" srcOrd="2" destOrd="0" presId="urn:microsoft.com/office/officeart/2005/8/layout/venn1"/>
    <dgm:cxn modelId="{9913C4BE-E495-47A4-9C07-03EDD64959A6}" type="presParOf" srcId="{D608A364-BB47-459A-8F71-8F3950ED6742}" destId="{E48ECF8C-3588-4CDF-86ED-41B0E223375A}" srcOrd="3" destOrd="0" presId="urn:microsoft.com/office/officeart/2005/8/layout/venn1"/>
    <dgm:cxn modelId="{A37DDDFE-9DCB-4CFE-82FE-90EB29518871}" type="presParOf" srcId="{D608A364-BB47-459A-8F71-8F3950ED6742}" destId="{9EF791A9-4C15-45A5-A663-A02A7C013372}" srcOrd="4" destOrd="0" presId="urn:microsoft.com/office/officeart/2005/8/layout/venn1"/>
    <dgm:cxn modelId="{06B54A05-3FCF-4D52-A1B5-918B306C9778}" type="presParOf" srcId="{D608A364-BB47-459A-8F71-8F3950ED6742}" destId="{103918C1-B9E2-4E0F-B2D7-F535B92803B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0B763-CEC3-43AD-AACA-82B56425A32F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325144-65EA-4791-96FE-F642670C720D}">
      <dgm:prSet phldrT="[Text]"/>
      <dgm:spPr>
        <a:xfrm>
          <a:off x="3337" y="40765"/>
          <a:ext cx="3253841" cy="100754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Robocalling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A5B232-1E1B-4BE7-A833-F9F913BB52B7}" type="parTrans" cxnId="{EA4868CB-D1F4-4B18-8C94-DA8F0E46C7AC}">
      <dgm:prSet/>
      <dgm:spPr/>
      <dgm:t>
        <a:bodyPr/>
        <a:lstStyle/>
        <a:p>
          <a:endParaRPr lang="en-US"/>
        </a:p>
      </dgm:t>
    </dgm:pt>
    <dgm:pt modelId="{0C1EEDD1-25D6-4E68-A1BE-CB295A7CF6FE}" type="sibTrans" cxnId="{EA4868CB-D1F4-4B18-8C94-DA8F0E46C7AC}">
      <dgm:prSet/>
      <dgm:spPr/>
      <dgm:t>
        <a:bodyPr/>
        <a:lstStyle/>
        <a:p>
          <a:endParaRPr lang="en-US"/>
        </a:p>
      </dgm:t>
    </dgm:pt>
    <dgm:pt modelId="{720F8213-8DE3-4355-839E-BC7CCB809103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Top industry and gov’t priority</a:t>
          </a:r>
        </a:p>
      </dgm:t>
    </dgm:pt>
    <dgm:pt modelId="{F76EA31E-C1AC-4368-B934-16F9899790C3}" type="parTrans" cxnId="{FE29A755-5A5C-4F20-8F5A-91580EDF61A4}">
      <dgm:prSet/>
      <dgm:spPr/>
      <dgm:t>
        <a:bodyPr/>
        <a:lstStyle/>
        <a:p>
          <a:endParaRPr lang="en-US"/>
        </a:p>
      </dgm:t>
    </dgm:pt>
    <dgm:pt modelId="{5E524C77-83D7-41EC-B547-EB5A8B551BCE}" type="sibTrans" cxnId="{FE29A755-5A5C-4F20-8F5A-91580EDF61A4}">
      <dgm:prSet/>
      <dgm:spPr/>
      <dgm:t>
        <a:bodyPr/>
        <a:lstStyle/>
        <a:p>
          <a:endParaRPr lang="en-US"/>
        </a:p>
      </dgm:t>
    </dgm:pt>
    <dgm:pt modelId="{786D7CDC-CEAE-4EE4-81B7-7A97C815B61F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with SIP Forum to develop SHAKEN</a:t>
          </a:r>
        </a:p>
      </dgm:t>
    </dgm:pt>
    <dgm:pt modelId="{037CE74B-C133-4E8A-81DB-873B663FD1AE}" type="parTrans" cxnId="{1C8C7686-C222-459D-83BF-76462D7EA675}">
      <dgm:prSet/>
      <dgm:spPr/>
      <dgm:t>
        <a:bodyPr/>
        <a:lstStyle/>
        <a:p>
          <a:endParaRPr lang="en-US"/>
        </a:p>
      </dgm:t>
    </dgm:pt>
    <dgm:pt modelId="{54D8F9D3-DE85-4D4E-B1ED-32E3C95CD5A8}" type="sibTrans" cxnId="{1C8C7686-C222-459D-83BF-76462D7EA675}">
      <dgm:prSet/>
      <dgm:spPr/>
      <dgm:t>
        <a:bodyPr/>
        <a:lstStyle/>
        <a:p>
          <a:endParaRPr lang="en-US"/>
        </a:p>
      </dgm:t>
    </dgm:pt>
    <dgm:pt modelId="{557B5E29-D2FB-4E39-AE26-E3A9AE2D2759}">
      <dgm:prSet phldrT="[Text]"/>
      <dgm:spPr>
        <a:xfrm>
          <a:off x="3712716" y="40765"/>
          <a:ext cx="3253841" cy="1007549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Services</a:t>
          </a:r>
        </a:p>
      </dgm:t>
    </dgm:pt>
    <dgm:pt modelId="{8A37E962-6F0B-46FC-9485-8E88F280AFD2}" type="parTrans" cxnId="{9F2F6286-9E86-4081-9AD3-B745E486D1DB}">
      <dgm:prSet/>
      <dgm:spPr/>
      <dgm:t>
        <a:bodyPr/>
        <a:lstStyle/>
        <a:p>
          <a:endParaRPr lang="en-US"/>
        </a:p>
      </dgm:t>
    </dgm:pt>
    <dgm:pt modelId="{7433C538-1247-4E8F-AD96-933955C6E8CF}" type="sibTrans" cxnId="{9F2F6286-9E86-4081-9AD3-B745E486D1DB}">
      <dgm:prSet/>
      <dgm:spPr/>
      <dgm:t>
        <a:bodyPr/>
        <a:lstStyle/>
        <a:p>
          <a:endParaRPr lang="en-US"/>
        </a:p>
      </dgm:t>
    </dgm:pt>
    <dgm:pt modelId="{29F79D92-A8CB-4DA0-AC3B-4297B5A11FAA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Wireless Emergency Alerts</a:t>
          </a:r>
        </a:p>
      </dgm:t>
    </dgm:pt>
    <dgm:pt modelId="{97151D01-AC52-4B3B-AA49-2E4544DC45AB}" type="parTrans" cxnId="{B85922CE-4B52-448F-A7A1-7D117C4D8943}">
      <dgm:prSet/>
      <dgm:spPr/>
      <dgm:t>
        <a:bodyPr/>
        <a:lstStyle/>
        <a:p>
          <a:endParaRPr lang="en-US"/>
        </a:p>
      </dgm:t>
    </dgm:pt>
    <dgm:pt modelId="{EC866450-B583-4BA1-86DC-9D386092E156}" type="sibTrans" cxnId="{B85922CE-4B52-448F-A7A1-7D117C4D8943}">
      <dgm:prSet/>
      <dgm:spPr/>
      <dgm:t>
        <a:bodyPr/>
        <a:lstStyle/>
        <a:p>
          <a:endParaRPr lang="en-US"/>
        </a:p>
      </dgm:t>
    </dgm:pt>
    <dgm:pt modelId="{840D2198-FA1C-4883-A3B7-6F7727E627B5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Real-Time Text</a:t>
          </a:r>
        </a:p>
      </dgm:t>
    </dgm:pt>
    <dgm:pt modelId="{AEBDA092-3939-4292-B66F-5AB352E20CCF}" type="parTrans" cxnId="{FA063F52-37A8-458D-A9FE-973174D12606}">
      <dgm:prSet/>
      <dgm:spPr/>
      <dgm:t>
        <a:bodyPr/>
        <a:lstStyle/>
        <a:p>
          <a:endParaRPr lang="en-US"/>
        </a:p>
      </dgm:t>
    </dgm:pt>
    <dgm:pt modelId="{1E2C9154-E1F2-4E20-A222-6E0F2ACA9A40}" type="sibTrans" cxnId="{FA063F52-37A8-458D-A9FE-973174D12606}">
      <dgm:prSet/>
      <dgm:spPr/>
      <dgm:t>
        <a:bodyPr/>
        <a:lstStyle/>
        <a:p>
          <a:endParaRPr lang="en-US"/>
        </a:p>
      </dgm:t>
    </dgm:pt>
    <dgm:pt modelId="{03F18AA5-BCCE-489E-A8E1-425F2F24EE05}">
      <dgm:prSet phldrT="[Text]"/>
      <dgm:spPr>
        <a:xfrm>
          <a:off x="7422096" y="40765"/>
          <a:ext cx="3253841" cy="1007549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Synchronization</a:t>
          </a:r>
        </a:p>
      </dgm:t>
    </dgm:pt>
    <dgm:pt modelId="{82DF58B9-8495-4EEF-BB31-A2E15E6F36D4}" type="parTrans" cxnId="{4B849E8E-F0B8-4E9D-A1ED-423497F4B1C2}">
      <dgm:prSet/>
      <dgm:spPr/>
      <dgm:t>
        <a:bodyPr/>
        <a:lstStyle/>
        <a:p>
          <a:endParaRPr lang="en-US"/>
        </a:p>
      </dgm:t>
    </dgm:pt>
    <dgm:pt modelId="{FB1F9143-1881-4014-9486-49AB31E30064}" type="sibTrans" cxnId="{4B849E8E-F0B8-4E9D-A1ED-423497F4B1C2}">
      <dgm:prSet/>
      <dgm:spPr/>
      <dgm:t>
        <a:bodyPr/>
        <a:lstStyle/>
        <a:p>
          <a:endParaRPr lang="en-US"/>
        </a:p>
      </dgm:t>
    </dgm:pt>
    <dgm:pt modelId="{4A06FCBA-440B-4CA7-8068-ED6164E803D0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GPS vulnerability and alternatives</a:t>
          </a:r>
        </a:p>
      </dgm:t>
    </dgm:pt>
    <dgm:pt modelId="{C91C31A7-92BC-4501-994B-86B63205C407}" type="parTrans" cxnId="{746ED52E-916B-4652-9058-4B37C1F74D6B}">
      <dgm:prSet/>
      <dgm:spPr/>
      <dgm:t>
        <a:bodyPr/>
        <a:lstStyle/>
        <a:p>
          <a:endParaRPr lang="en-US"/>
        </a:p>
      </dgm:t>
    </dgm:pt>
    <dgm:pt modelId="{55E7D641-8B59-42DF-B93B-3AF7E87E543E}" type="sibTrans" cxnId="{746ED52E-916B-4652-9058-4B37C1F74D6B}">
      <dgm:prSet/>
      <dgm:spPr/>
      <dgm:t>
        <a:bodyPr/>
        <a:lstStyle/>
        <a:p>
          <a:endParaRPr lang="en-US"/>
        </a:p>
      </dgm:t>
    </dgm:pt>
    <dgm:pt modelId="{AB218706-E18C-4ABA-BF02-3F47170E494D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Location Accuracy</a:t>
          </a:r>
        </a:p>
      </dgm:t>
    </dgm:pt>
    <dgm:pt modelId="{6FD35E45-9915-49B8-8515-2F5A68709BED}" type="parTrans" cxnId="{42C3441E-8B12-4C62-9FF3-0390627DE9E2}">
      <dgm:prSet/>
      <dgm:spPr/>
      <dgm:t>
        <a:bodyPr/>
        <a:lstStyle/>
        <a:p>
          <a:endParaRPr lang="en-US"/>
        </a:p>
      </dgm:t>
    </dgm:pt>
    <dgm:pt modelId="{FE21A79D-07A2-4194-80EB-BD9C06F5068F}" type="sibTrans" cxnId="{42C3441E-8B12-4C62-9FF3-0390627DE9E2}">
      <dgm:prSet/>
      <dgm:spPr/>
      <dgm:t>
        <a:bodyPr/>
        <a:lstStyle/>
        <a:p>
          <a:endParaRPr lang="en-US"/>
        </a:p>
      </dgm:t>
    </dgm:pt>
    <dgm:pt modelId="{17F0FE9D-477B-4E0C-896F-62DEC7910CBE}">
      <dgm:prSet phldrT="[Text]"/>
      <dgm:spPr>
        <a:xfrm>
          <a:off x="3712716" y="1048315"/>
          <a:ext cx="3253841" cy="32281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Earthquake Early Warning</a:t>
          </a:r>
        </a:p>
      </dgm:t>
    </dgm:pt>
    <dgm:pt modelId="{98745958-008C-4BF3-90D5-3D7838C41C08}" type="parTrans" cxnId="{853F6CD2-06E6-4563-A440-8595D3549A5D}">
      <dgm:prSet/>
      <dgm:spPr/>
      <dgm:t>
        <a:bodyPr/>
        <a:lstStyle/>
        <a:p>
          <a:endParaRPr lang="en-US"/>
        </a:p>
      </dgm:t>
    </dgm:pt>
    <dgm:pt modelId="{025F9239-1A7C-47BA-BD55-2031C595E54B}" type="sibTrans" cxnId="{853F6CD2-06E6-4563-A440-8595D3549A5D}">
      <dgm:prSet/>
      <dgm:spPr/>
      <dgm:t>
        <a:bodyPr/>
        <a:lstStyle/>
        <a:p>
          <a:endParaRPr lang="en-US"/>
        </a:p>
      </dgm:t>
    </dgm:pt>
    <dgm:pt modelId="{84326872-B3EE-4FA9-8966-9E69DC248F99}">
      <dgm:prSet phldrT="[Text]"/>
      <dgm:spPr>
        <a:xfrm>
          <a:off x="3337" y="1048315"/>
          <a:ext cx="3253841" cy="32281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Builds on ATIS 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Anti-Spoofing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 </a:t>
          </a:r>
        </a:p>
      </dgm:t>
    </dgm:pt>
    <dgm:pt modelId="{1B2E70B0-D7FC-405E-8565-600F0DE94176}" type="parTrans" cxnId="{775D0336-8827-4EC6-9F41-56364D2EB90F}">
      <dgm:prSet/>
      <dgm:spPr/>
      <dgm:t>
        <a:bodyPr/>
        <a:lstStyle/>
        <a:p>
          <a:endParaRPr lang="en-US"/>
        </a:p>
      </dgm:t>
    </dgm:pt>
    <dgm:pt modelId="{C37DB302-3A4B-4D9E-89A9-B447D20C77D4}" type="sibTrans" cxnId="{775D0336-8827-4EC6-9F41-56364D2EB90F}">
      <dgm:prSet/>
      <dgm:spPr/>
      <dgm:t>
        <a:bodyPr/>
        <a:lstStyle/>
        <a:p>
          <a:endParaRPr lang="en-US"/>
        </a:p>
      </dgm:t>
    </dgm:pt>
    <dgm:pt modelId="{AB36D90F-AD56-490F-9C3C-06BD92A69D70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&amp; Money workshops for financial markets</a:t>
          </a:r>
        </a:p>
      </dgm:t>
    </dgm:pt>
    <dgm:pt modelId="{946963C4-CEEF-4605-BADE-1F970F383589}" type="parTrans" cxnId="{5134BA4A-E3AA-465C-A6EE-92E52FE9CACB}">
      <dgm:prSet/>
      <dgm:spPr/>
      <dgm:t>
        <a:bodyPr/>
        <a:lstStyle/>
        <a:p>
          <a:endParaRPr lang="en-US"/>
        </a:p>
      </dgm:t>
    </dgm:pt>
    <dgm:pt modelId="{A79F0648-682E-4251-972B-1F5F2DF138E8}" type="sibTrans" cxnId="{5134BA4A-E3AA-465C-A6EE-92E52FE9CACB}">
      <dgm:prSet/>
      <dgm:spPr/>
      <dgm:t>
        <a:bodyPr/>
        <a:lstStyle/>
        <a:p>
          <a:endParaRPr lang="en-US"/>
        </a:p>
      </dgm:t>
    </dgm:pt>
    <dgm:pt modelId="{C84B6183-FE63-4BA5-958A-2BB9C33B8D4F}">
      <dgm:prSet phldrT="[Text]"/>
      <dgm:spPr>
        <a:xfrm>
          <a:off x="7422096" y="1048315"/>
          <a:ext cx="3253841" cy="32281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Workshop on Sync and Timing Systems</a:t>
          </a:r>
        </a:p>
      </dgm:t>
    </dgm:pt>
    <dgm:pt modelId="{4A8DF017-349C-4212-A36A-E912F7B2B2A5}" type="parTrans" cxnId="{D68C6F79-5155-420B-B1E4-932F7C715B06}">
      <dgm:prSet/>
      <dgm:spPr/>
      <dgm:t>
        <a:bodyPr/>
        <a:lstStyle/>
        <a:p>
          <a:endParaRPr lang="en-US"/>
        </a:p>
      </dgm:t>
    </dgm:pt>
    <dgm:pt modelId="{AF886E0C-92E3-4202-B628-D17E5919ED2C}" type="sibTrans" cxnId="{D68C6F79-5155-420B-B1E4-932F7C715B06}">
      <dgm:prSet/>
      <dgm:spPr/>
      <dgm:t>
        <a:bodyPr/>
        <a:lstStyle/>
        <a:p>
          <a:endParaRPr lang="en-US"/>
        </a:p>
      </dgm:t>
    </dgm:pt>
    <dgm:pt modelId="{FD50B504-7E98-487F-BFA5-3F73F27D35F4}" type="pres">
      <dgm:prSet presAssocID="{BA00B763-CEC3-43AD-AACA-82B56425A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527C3-7D44-4BEF-ABC2-84CF4FB151E7}" type="pres">
      <dgm:prSet presAssocID="{67325144-65EA-4791-96FE-F642670C720D}" presName="composite" presStyleCnt="0"/>
      <dgm:spPr/>
    </dgm:pt>
    <dgm:pt modelId="{40523D43-DBAB-48AE-BBF7-CFD5A0AE2695}" type="pres">
      <dgm:prSet presAssocID="{67325144-65EA-4791-96FE-F642670C720D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E774FE-77B1-4752-B05B-DFAB0208ADD0}" type="pres">
      <dgm:prSet presAssocID="{67325144-65EA-4791-96FE-F642670C720D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01AEB1-C4DA-477E-A6C7-BA0A75666086}" type="pres">
      <dgm:prSet presAssocID="{0C1EEDD1-25D6-4E68-A1BE-CB295A7CF6FE}" presName="space" presStyleCnt="0"/>
      <dgm:spPr/>
    </dgm:pt>
    <dgm:pt modelId="{74E09099-593A-454A-90BA-91708E099ACD}" type="pres">
      <dgm:prSet presAssocID="{557B5E29-D2FB-4E39-AE26-E3A9AE2D2759}" presName="composite" presStyleCnt="0"/>
      <dgm:spPr/>
    </dgm:pt>
    <dgm:pt modelId="{CA514DB3-D05C-497E-8588-19CAD92704C5}" type="pres">
      <dgm:prSet presAssocID="{557B5E29-D2FB-4E39-AE26-E3A9AE2D2759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D3673E6-0B22-4584-AC9E-D347AAEFB718}" type="pres">
      <dgm:prSet presAssocID="{557B5E29-D2FB-4E39-AE26-E3A9AE2D2759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09E4482-DC80-4D3D-95FE-BD680B18F3F6}" type="pres">
      <dgm:prSet presAssocID="{7433C538-1247-4E8F-AD96-933955C6E8CF}" presName="space" presStyleCnt="0"/>
      <dgm:spPr/>
    </dgm:pt>
    <dgm:pt modelId="{A3A87425-2877-40A6-B8A8-B12C202C8F0E}" type="pres">
      <dgm:prSet presAssocID="{03F18AA5-BCCE-489E-A8E1-425F2F24EE05}" presName="composite" presStyleCnt="0"/>
      <dgm:spPr/>
    </dgm:pt>
    <dgm:pt modelId="{00ECF133-F2DA-4EDA-9E3A-F13EF6DE2B49}" type="pres">
      <dgm:prSet presAssocID="{03F18AA5-BCCE-489E-A8E1-425F2F24EE05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348D92-C7A8-4E53-886C-85027A7746F0}" type="pres">
      <dgm:prSet presAssocID="{03F18AA5-BCCE-489E-A8E1-425F2F24EE05}" presName="desTx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7F933FD-127E-4D3A-9E6E-E8BA7ECCA122}" type="presOf" srcId="{4A06FCBA-440B-4CA7-8068-ED6164E803D0}" destId="{D3348D92-C7A8-4E53-886C-85027A7746F0}" srcOrd="0" destOrd="0" presId="urn:microsoft.com/office/officeart/2005/8/layout/hList1"/>
    <dgm:cxn modelId="{6FFB3FCE-4128-453F-8948-5E41F6C9806B}" type="presOf" srcId="{557B5E29-D2FB-4E39-AE26-E3A9AE2D2759}" destId="{CA514DB3-D05C-497E-8588-19CAD92704C5}" srcOrd="0" destOrd="0" presId="urn:microsoft.com/office/officeart/2005/8/layout/hList1"/>
    <dgm:cxn modelId="{5134BA4A-E3AA-465C-A6EE-92E52FE9CACB}" srcId="{03F18AA5-BCCE-489E-A8E1-425F2F24EE05}" destId="{AB36D90F-AD56-490F-9C3C-06BD92A69D70}" srcOrd="1" destOrd="0" parTransId="{946963C4-CEEF-4605-BADE-1F970F383589}" sibTransId="{A79F0648-682E-4251-972B-1F5F2DF138E8}"/>
    <dgm:cxn modelId="{B331241B-B84A-4BEC-980A-7EF5D2D67232}" type="presOf" srcId="{03F18AA5-BCCE-489E-A8E1-425F2F24EE05}" destId="{00ECF133-F2DA-4EDA-9E3A-F13EF6DE2B49}" srcOrd="0" destOrd="0" presId="urn:microsoft.com/office/officeart/2005/8/layout/hList1"/>
    <dgm:cxn modelId="{FE29A755-5A5C-4F20-8F5A-91580EDF61A4}" srcId="{67325144-65EA-4791-96FE-F642670C720D}" destId="{720F8213-8DE3-4355-839E-BC7CCB809103}" srcOrd="0" destOrd="0" parTransId="{F76EA31E-C1AC-4368-B934-16F9899790C3}" sibTransId="{5E524C77-83D7-41EC-B547-EB5A8B551BCE}"/>
    <dgm:cxn modelId="{42C3441E-8B12-4C62-9FF3-0390627DE9E2}" srcId="{557B5E29-D2FB-4E39-AE26-E3A9AE2D2759}" destId="{AB218706-E18C-4ABA-BF02-3F47170E494D}" srcOrd="2" destOrd="0" parTransId="{6FD35E45-9915-49B8-8515-2F5A68709BED}" sibTransId="{FE21A79D-07A2-4194-80EB-BD9C06F5068F}"/>
    <dgm:cxn modelId="{B85922CE-4B52-448F-A7A1-7D117C4D8943}" srcId="{557B5E29-D2FB-4E39-AE26-E3A9AE2D2759}" destId="{29F79D92-A8CB-4DA0-AC3B-4297B5A11FAA}" srcOrd="0" destOrd="0" parTransId="{97151D01-AC52-4B3B-AA49-2E4544DC45AB}" sibTransId="{EC866450-B583-4BA1-86DC-9D386092E156}"/>
    <dgm:cxn modelId="{746ED52E-916B-4652-9058-4B37C1F74D6B}" srcId="{03F18AA5-BCCE-489E-A8E1-425F2F24EE05}" destId="{4A06FCBA-440B-4CA7-8068-ED6164E803D0}" srcOrd="0" destOrd="0" parTransId="{C91C31A7-92BC-4501-994B-86B63205C407}" sibTransId="{55E7D641-8B59-42DF-B93B-3AF7E87E543E}"/>
    <dgm:cxn modelId="{1C8C7686-C222-459D-83BF-76462D7EA675}" srcId="{67325144-65EA-4791-96FE-F642670C720D}" destId="{786D7CDC-CEAE-4EE4-81B7-7A97C815B61F}" srcOrd="1" destOrd="0" parTransId="{037CE74B-C133-4E8A-81DB-873B663FD1AE}" sibTransId="{54D8F9D3-DE85-4D4E-B1ED-32E3C95CD5A8}"/>
    <dgm:cxn modelId="{B8E3272F-ABE8-4C96-8DC5-3083F1BCB726}" type="presOf" srcId="{17F0FE9D-477B-4E0C-896F-62DEC7910CBE}" destId="{AD3673E6-0B22-4584-AC9E-D347AAEFB718}" srcOrd="0" destOrd="3" presId="urn:microsoft.com/office/officeart/2005/8/layout/hList1"/>
    <dgm:cxn modelId="{FA063F52-37A8-458D-A9FE-973174D12606}" srcId="{557B5E29-D2FB-4E39-AE26-E3A9AE2D2759}" destId="{840D2198-FA1C-4883-A3B7-6F7727E627B5}" srcOrd="1" destOrd="0" parTransId="{AEBDA092-3939-4292-B66F-5AB352E20CCF}" sibTransId="{1E2C9154-E1F2-4E20-A222-6E0F2ACA9A40}"/>
    <dgm:cxn modelId="{1EE3AA66-18ED-4DD9-AE31-53DBAD2DC298}" type="presOf" srcId="{AB218706-E18C-4ABA-BF02-3F47170E494D}" destId="{AD3673E6-0B22-4584-AC9E-D347AAEFB718}" srcOrd="0" destOrd="2" presId="urn:microsoft.com/office/officeart/2005/8/layout/hList1"/>
    <dgm:cxn modelId="{879C6F59-D7DF-441C-8688-66A08A282CA0}" type="presOf" srcId="{C84B6183-FE63-4BA5-958A-2BB9C33B8D4F}" destId="{D3348D92-C7A8-4E53-886C-85027A7746F0}" srcOrd="0" destOrd="2" presId="urn:microsoft.com/office/officeart/2005/8/layout/hList1"/>
    <dgm:cxn modelId="{5FA1CCF8-65EC-4E2A-99FD-62489A144F9E}" type="presOf" srcId="{29F79D92-A8CB-4DA0-AC3B-4297B5A11FAA}" destId="{AD3673E6-0B22-4584-AC9E-D347AAEFB718}" srcOrd="0" destOrd="0" presId="urn:microsoft.com/office/officeart/2005/8/layout/hList1"/>
    <dgm:cxn modelId="{2C0051B4-8C9B-4BAC-AF5F-71AEE72D080A}" type="presOf" srcId="{720F8213-8DE3-4355-839E-BC7CCB809103}" destId="{64E774FE-77B1-4752-B05B-DFAB0208ADD0}" srcOrd="0" destOrd="0" presId="urn:microsoft.com/office/officeart/2005/8/layout/hList1"/>
    <dgm:cxn modelId="{E1912ACC-38AE-4C48-9380-9904A9E4F199}" type="presOf" srcId="{786D7CDC-CEAE-4EE4-81B7-7A97C815B61F}" destId="{64E774FE-77B1-4752-B05B-DFAB0208ADD0}" srcOrd="0" destOrd="1" presId="urn:microsoft.com/office/officeart/2005/8/layout/hList1"/>
    <dgm:cxn modelId="{853F6CD2-06E6-4563-A440-8595D3549A5D}" srcId="{557B5E29-D2FB-4E39-AE26-E3A9AE2D2759}" destId="{17F0FE9D-477B-4E0C-896F-62DEC7910CBE}" srcOrd="3" destOrd="0" parTransId="{98745958-008C-4BF3-90D5-3D7838C41C08}" sibTransId="{025F9239-1A7C-47BA-BD55-2031C595E54B}"/>
    <dgm:cxn modelId="{EA4868CB-D1F4-4B18-8C94-DA8F0E46C7AC}" srcId="{BA00B763-CEC3-43AD-AACA-82B56425A32F}" destId="{67325144-65EA-4791-96FE-F642670C720D}" srcOrd="0" destOrd="0" parTransId="{97A5B232-1E1B-4BE7-A833-F9F913BB52B7}" sibTransId="{0C1EEDD1-25D6-4E68-A1BE-CB295A7CF6FE}"/>
    <dgm:cxn modelId="{9F2F6286-9E86-4081-9AD3-B745E486D1DB}" srcId="{BA00B763-CEC3-43AD-AACA-82B56425A32F}" destId="{557B5E29-D2FB-4E39-AE26-E3A9AE2D2759}" srcOrd="1" destOrd="0" parTransId="{8A37E962-6F0B-46FC-9485-8E88F280AFD2}" sibTransId="{7433C538-1247-4E8F-AD96-933955C6E8CF}"/>
    <dgm:cxn modelId="{20EFC465-95DF-4FE0-BA39-89D356CCCA34}" type="presOf" srcId="{67325144-65EA-4791-96FE-F642670C720D}" destId="{40523D43-DBAB-48AE-BBF7-CFD5A0AE2695}" srcOrd="0" destOrd="0" presId="urn:microsoft.com/office/officeart/2005/8/layout/hList1"/>
    <dgm:cxn modelId="{562D9DBC-F13D-46BA-9894-381EA8BA7413}" type="presOf" srcId="{84326872-B3EE-4FA9-8966-9E69DC248F99}" destId="{64E774FE-77B1-4752-B05B-DFAB0208ADD0}" srcOrd="0" destOrd="2" presId="urn:microsoft.com/office/officeart/2005/8/layout/hList1"/>
    <dgm:cxn modelId="{BC95C086-CC8F-4CE9-8443-29AD7C4E7B5C}" type="presOf" srcId="{BA00B763-CEC3-43AD-AACA-82B56425A32F}" destId="{FD50B504-7E98-487F-BFA5-3F73F27D35F4}" srcOrd="0" destOrd="0" presId="urn:microsoft.com/office/officeart/2005/8/layout/hList1"/>
    <dgm:cxn modelId="{775D0336-8827-4EC6-9F41-56364D2EB90F}" srcId="{67325144-65EA-4791-96FE-F642670C720D}" destId="{84326872-B3EE-4FA9-8966-9E69DC248F99}" srcOrd="2" destOrd="0" parTransId="{1B2E70B0-D7FC-405E-8565-600F0DE94176}" sibTransId="{C37DB302-3A4B-4D9E-89A9-B447D20C77D4}"/>
    <dgm:cxn modelId="{85E1E7BE-C61B-45E7-8D41-0306315BC7B0}" type="presOf" srcId="{840D2198-FA1C-4883-A3B7-6F7727E627B5}" destId="{AD3673E6-0B22-4584-AC9E-D347AAEFB718}" srcOrd="0" destOrd="1" presId="urn:microsoft.com/office/officeart/2005/8/layout/hList1"/>
    <dgm:cxn modelId="{3708E4CD-9ECF-454A-BD14-2487C207F100}" type="presOf" srcId="{AB36D90F-AD56-490F-9C3C-06BD92A69D70}" destId="{D3348D92-C7A8-4E53-886C-85027A7746F0}" srcOrd="0" destOrd="1" presId="urn:microsoft.com/office/officeart/2005/8/layout/hList1"/>
    <dgm:cxn modelId="{D68C6F79-5155-420B-B1E4-932F7C715B06}" srcId="{03F18AA5-BCCE-489E-A8E1-425F2F24EE05}" destId="{C84B6183-FE63-4BA5-958A-2BB9C33B8D4F}" srcOrd="2" destOrd="0" parTransId="{4A8DF017-349C-4212-A36A-E912F7B2B2A5}" sibTransId="{AF886E0C-92E3-4202-B628-D17E5919ED2C}"/>
    <dgm:cxn modelId="{4B849E8E-F0B8-4E9D-A1ED-423497F4B1C2}" srcId="{BA00B763-CEC3-43AD-AACA-82B56425A32F}" destId="{03F18AA5-BCCE-489E-A8E1-425F2F24EE05}" srcOrd="2" destOrd="0" parTransId="{82DF58B9-8495-4EEF-BB31-A2E15E6F36D4}" sibTransId="{FB1F9143-1881-4014-9486-49AB31E30064}"/>
    <dgm:cxn modelId="{A9578A05-043F-40AA-A7AE-6418A21A58F4}" type="presParOf" srcId="{FD50B504-7E98-487F-BFA5-3F73F27D35F4}" destId="{064527C3-7D44-4BEF-ABC2-84CF4FB151E7}" srcOrd="0" destOrd="0" presId="urn:microsoft.com/office/officeart/2005/8/layout/hList1"/>
    <dgm:cxn modelId="{32D98590-6E33-4596-B409-CEF90DAEDE79}" type="presParOf" srcId="{064527C3-7D44-4BEF-ABC2-84CF4FB151E7}" destId="{40523D43-DBAB-48AE-BBF7-CFD5A0AE2695}" srcOrd="0" destOrd="0" presId="urn:microsoft.com/office/officeart/2005/8/layout/hList1"/>
    <dgm:cxn modelId="{564A9C5C-4206-4CE3-A01E-0233C18F396C}" type="presParOf" srcId="{064527C3-7D44-4BEF-ABC2-84CF4FB151E7}" destId="{64E774FE-77B1-4752-B05B-DFAB0208ADD0}" srcOrd="1" destOrd="0" presId="urn:microsoft.com/office/officeart/2005/8/layout/hList1"/>
    <dgm:cxn modelId="{C8ABFA23-A4F2-46CA-BC1A-C78366089425}" type="presParOf" srcId="{FD50B504-7E98-487F-BFA5-3F73F27D35F4}" destId="{4701AEB1-C4DA-477E-A6C7-BA0A75666086}" srcOrd="1" destOrd="0" presId="urn:microsoft.com/office/officeart/2005/8/layout/hList1"/>
    <dgm:cxn modelId="{3591B7A3-3BBF-4E06-AFE9-06D20529BEFF}" type="presParOf" srcId="{FD50B504-7E98-487F-BFA5-3F73F27D35F4}" destId="{74E09099-593A-454A-90BA-91708E099ACD}" srcOrd="2" destOrd="0" presId="urn:microsoft.com/office/officeart/2005/8/layout/hList1"/>
    <dgm:cxn modelId="{CF1279AC-E768-4F08-8294-3370B7AF217A}" type="presParOf" srcId="{74E09099-593A-454A-90BA-91708E099ACD}" destId="{CA514DB3-D05C-497E-8588-19CAD92704C5}" srcOrd="0" destOrd="0" presId="urn:microsoft.com/office/officeart/2005/8/layout/hList1"/>
    <dgm:cxn modelId="{B3A014B5-A17A-44C6-8E3F-CF3B15F30EA7}" type="presParOf" srcId="{74E09099-593A-454A-90BA-91708E099ACD}" destId="{AD3673E6-0B22-4584-AC9E-D347AAEFB718}" srcOrd="1" destOrd="0" presId="urn:microsoft.com/office/officeart/2005/8/layout/hList1"/>
    <dgm:cxn modelId="{D4661446-34AF-4D8B-9384-E6B693EA77C6}" type="presParOf" srcId="{FD50B504-7E98-487F-BFA5-3F73F27D35F4}" destId="{809E4482-DC80-4D3D-95FE-BD680B18F3F6}" srcOrd="3" destOrd="0" presId="urn:microsoft.com/office/officeart/2005/8/layout/hList1"/>
    <dgm:cxn modelId="{2C898A5E-519E-4E11-B3C3-557B00D6850E}" type="presParOf" srcId="{FD50B504-7E98-487F-BFA5-3F73F27D35F4}" destId="{A3A87425-2877-40A6-B8A8-B12C202C8F0E}" srcOrd="4" destOrd="0" presId="urn:microsoft.com/office/officeart/2005/8/layout/hList1"/>
    <dgm:cxn modelId="{0AB11F53-1647-4227-97CF-1D76FE9D8D09}" type="presParOf" srcId="{A3A87425-2877-40A6-B8A8-B12C202C8F0E}" destId="{00ECF133-F2DA-4EDA-9E3A-F13EF6DE2B49}" srcOrd="0" destOrd="0" presId="urn:microsoft.com/office/officeart/2005/8/layout/hList1"/>
    <dgm:cxn modelId="{D4B01BC7-C42B-4EDA-A635-FCE1919A80E8}" type="presParOf" srcId="{A3A87425-2877-40A6-B8A8-B12C202C8F0E}" destId="{D3348D92-C7A8-4E53-886C-85027A7746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8D700-6B11-4E09-B142-93689BD976A6}">
      <dsp:nvSpPr>
        <dsp:cNvPr id="0" name=""/>
        <dsp:cNvSpPr/>
      </dsp:nvSpPr>
      <dsp:spPr>
        <a:xfrm>
          <a:off x="2880309" y="0"/>
          <a:ext cx="3079495" cy="30794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/>
              <a:ea typeface="+mn-ea"/>
              <a:cs typeface="+mn-cs"/>
            </a:rPr>
            <a:t>Innovation Agenda</a:t>
          </a:r>
          <a:br>
            <a:rPr lang="en-US" sz="2400" b="1" kern="1200" dirty="0">
              <a:latin typeface="Calibri"/>
              <a:ea typeface="+mn-ea"/>
              <a:cs typeface="+mn-cs"/>
            </a:rPr>
          </a:br>
          <a:r>
            <a:rPr lang="en-US" sz="2400" b="1" kern="1200" dirty="0">
              <a:latin typeface="Calibri"/>
              <a:ea typeface="+mn-ea"/>
              <a:cs typeface="+mn-cs"/>
            </a:rPr>
            <a:t>(2-5 years)</a:t>
          </a:r>
        </a:p>
      </dsp:txBody>
      <dsp:txXfrm>
        <a:off x="3290909" y="538911"/>
        <a:ext cx="2258296" cy="1385773"/>
      </dsp:txXfrm>
    </dsp:sp>
    <dsp:sp modelId="{B8216347-3D77-44DF-9866-55E640AA60FE}">
      <dsp:nvSpPr>
        <dsp:cNvPr id="0" name=""/>
        <dsp:cNvSpPr/>
      </dsp:nvSpPr>
      <dsp:spPr>
        <a:xfrm>
          <a:off x="3989585" y="1988841"/>
          <a:ext cx="3079495" cy="307949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libri"/>
              <a:ea typeface="+mn-ea"/>
              <a:cs typeface="+mn-cs"/>
            </a:rPr>
            <a:t>Standards/</a:t>
          </a:r>
          <a:br>
            <a:rPr lang="en-US" sz="2400" b="1" kern="1200" dirty="0">
              <a:latin typeface="Calibri"/>
              <a:ea typeface="+mn-ea"/>
              <a:cs typeface="+mn-cs"/>
            </a:rPr>
          </a:br>
          <a:r>
            <a:rPr lang="en-US" sz="2400" b="1" kern="1200" dirty="0">
              <a:latin typeface="Calibri"/>
              <a:ea typeface="+mn-ea"/>
              <a:cs typeface="+mn-cs"/>
            </a:rPr>
            <a:t>Solutions (perpetual)</a:t>
          </a:r>
        </a:p>
      </dsp:txBody>
      <dsp:txXfrm>
        <a:off x="4931397" y="2784377"/>
        <a:ext cx="1847697" cy="1693722"/>
      </dsp:txXfrm>
    </dsp:sp>
    <dsp:sp modelId="{9EF791A9-4C15-45A5-A663-A02A7C013372}">
      <dsp:nvSpPr>
        <dsp:cNvPr id="0" name=""/>
        <dsp:cNvSpPr/>
      </dsp:nvSpPr>
      <dsp:spPr>
        <a:xfrm>
          <a:off x="1656200" y="2052997"/>
          <a:ext cx="3079495" cy="307949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/>
              <a:ea typeface="+mn-ea"/>
              <a:cs typeface="+mn-cs"/>
            </a:rPr>
            <a:t> TOPS </a:t>
          </a:r>
          <a:r>
            <a:rPr lang="en-US" sz="2400" b="1" kern="1200" dirty="0">
              <a:latin typeface="Calibri"/>
              <a:ea typeface="+mn-ea"/>
              <a:cs typeface="+mn-cs"/>
            </a:rPr>
            <a:t>Council </a:t>
          </a:r>
          <a:r>
            <a:rPr lang="en-US" sz="2400" b="1" kern="1200" dirty="0" smtClean="0">
              <a:latin typeface="Calibri"/>
              <a:ea typeface="+mn-ea"/>
              <a:cs typeface="+mn-cs"/>
            </a:rPr>
            <a:t>(</a:t>
          </a:r>
          <a:r>
            <a:rPr lang="en-US" sz="2400" b="1" kern="1200" dirty="0">
              <a:latin typeface="Calibri"/>
              <a:ea typeface="+mn-ea"/>
              <a:cs typeface="+mn-cs"/>
            </a:rPr>
            <a:t>near-term to 2 years)</a:t>
          </a:r>
        </a:p>
      </dsp:txBody>
      <dsp:txXfrm>
        <a:off x="1946185" y="2848533"/>
        <a:ext cx="1847697" cy="1693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3D43-DBAB-48AE-BBF7-CFD5A0AE2695}">
      <dsp:nvSpPr>
        <dsp:cNvPr id="0" name=""/>
        <dsp:cNvSpPr/>
      </dsp:nvSpPr>
      <dsp:spPr>
        <a:xfrm>
          <a:off x="3337" y="57938"/>
          <a:ext cx="3253841" cy="74880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Robocalling</a:t>
          </a:r>
          <a:endParaRPr lang="en-US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37" y="57938"/>
        <a:ext cx="3253841" cy="748800"/>
      </dsp:txXfrm>
    </dsp:sp>
    <dsp:sp modelId="{64E774FE-77B1-4752-B05B-DFAB0208ADD0}">
      <dsp:nvSpPr>
        <dsp:cNvPr id="0" name=""/>
        <dsp:cNvSpPr/>
      </dsp:nvSpPr>
      <dsp:spPr>
        <a:xfrm>
          <a:off x="3337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Top industry and gov’t priority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Partnership with SIP Forum to develop SHAKEN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Builds on ATIS </a:t>
          </a:r>
          <a:r>
            <a:rPr lang="en-US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Anti-Spoofing </a:t>
          </a: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report </a:t>
          </a:r>
        </a:p>
      </dsp:txBody>
      <dsp:txXfrm>
        <a:off x="3337" y="806738"/>
        <a:ext cx="3253841" cy="3452523"/>
      </dsp:txXfrm>
    </dsp:sp>
    <dsp:sp modelId="{CA514DB3-D05C-497E-8588-19CAD92704C5}">
      <dsp:nvSpPr>
        <dsp:cNvPr id="0" name=""/>
        <dsp:cNvSpPr/>
      </dsp:nvSpPr>
      <dsp:spPr>
        <a:xfrm>
          <a:off x="3712716" y="57938"/>
          <a:ext cx="3253841" cy="748800"/>
        </a:xfrm>
        <a:prstGeom prst="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Services</a:t>
          </a:r>
        </a:p>
      </dsp:txBody>
      <dsp:txXfrm>
        <a:off x="3712716" y="57938"/>
        <a:ext cx="3253841" cy="748800"/>
      </dsp:txXfrm>
    </dsp:sp>
    <dsp:sp modelId="{AD3673E6-0B22-4584-AC9E-D347AAEFB718}">
      <dsp:nvSpPr>
        <dsp:cNvPr id="0" name=""/>
        <dsp:cNvSpPr/>
      </dsp:nvSpPr>
      <dsp:spPr>
        <a:xfrm>
          <a:off x="3712716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Wireless Emergency Alerts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Real-Time Text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Location Accuracy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Earthquake Early Warning</a:t>
          </a:r>
        </a:p>
      </dsp:txBody>
      <dsp:txXfrm>
        <a:off x="3712716" y="806738"/>
        <a:ext cx="3253841" cy="3452523"/>
      </dsp:txXfrm>
    </dsp:sp>
    <dsp:sp modelId="{00ECF133-F2DA-4EDA-9E3A-F13EF6DE2B49}">
      <dsp:nvSpPr>
        <dsp:cNvPr id="0" name=""/>
        <dsp:cNvSpPr/>
      </dsp:nvSpPr>
      <dsp:spPr>
        <a:xfrm>
          <a:off x="7422096" y="57938"/>
          <a:ext cx="3253841" cy="748800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Synchronization</a:t>
          </a:r>
        </a:p>
      </dsp:txBody>
      <dsp:txXfrm>
        <a:off x="7422096" y="57938"/>
        <a:ext cx="3253841" cy="748800"/>
      </dsp:txXfrm>
    </dsp:sp>
    <dsp:sp modelId="{D3348D92-C7A8-4E53-886C-85027A7746F0}">
      <dsp:nvSpPr>
        <dsp:cNvPr id="0" name=""/>
        <dsp:cNvSpPr/>
      </dsp:nvSpPr>
      <dsp:spPr>
        <a:xfrm>
          <a:off x="7422096" y="806738"/>
          <a:ext cx="3253841" cy="3452523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GPS vulnerability and alternatives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&amp; Money workshops for financial markets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Workshop on Sync and Timing Systems</a:t>
          </a:r>
        </a:p>
      </dsp:txBody>
      <dsp:txXfrm>
        <a:off x="7422096" y="806738"/>
        <a:ext cx="3253841" cy="345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AB58B0E-B479-974E-BADF-7010FDAD106B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5DC165-5C04-9A43-8435-8C462AFA10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DFABB6B-A432-1646-AAA8-7FB109EC1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8B0E4FA-DD90-C944-AC2C-ABD56AE6F3D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4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085F9C3D-5D00-1F43-8960-9A5F00ED452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580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A21001C-479A-1B48-997E-0E79BD2AAA6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8107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DABCED2A-EC7C-D345-8A26-3A72E19E61F1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982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FA5C03DE-38F5-D54C-8AEA-67C71FA778F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297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3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D4F29638-F428-4C40-BDA2-D9EB383D9EB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9" r:id="rId2"/>
    <p:sldLayoutId id="2147484640" r:id="rId3"/>
    <p:sldLayoutId id="2147484641" r:id="rId4"/>
    <p:sldLayoutId id="21474846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s.org/whitepapers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ti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68947"/>
              </p:ext>
            </p:extLst>
          </p:nvPr>
        </p:nvGraphicFramePr>
        <p:xfrm>
          <a:off x="549275" y="404813"/>
          <a:ext cx="7386638" cy="1511299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54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/>
                        <a:t>Document No: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 smtClean="0"/>
                        <a:t>GSC-21_040</a:t>
                      </a:r>
                      <a:endParaRPr lang="en-US" sz="1500" dirty="0"/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1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ATIS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13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Susan Miller, ATIS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36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2.02</a:t>
                      </a:r>
                    </a:p>
                  </a:txBody>
                  <a:tcPr marL="91441" marR="91441" marT="39150" marB="3915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ATIS Priorities and Initiatives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Susan Miller, </a:t>
            </a:r>
            <a:br>
              <a:rPr lang="en-US" altLang="en-US" sz="28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President &amp; CEO, ATIS</a:t>
            </a:r>
          </a:p>
        </p:txBody>
      </p:sp>
      <p:pic>
        <p:nvPicPr>
          <p:cNvPr id="6168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021388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72CC6A-D415-A943-9D47-2E7A1A9DD74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 Strategic Initiatives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1631950"/>
            <a:ext cx="10161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Solving technical and operational challenges…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2636838"/>
            <a:ext cx="52752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Calling Party Anti-Spoofing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oneM2M Open Source Community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Wi-Fi Emergency Calling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Neutral Host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Intelligent Programmatic Peering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7199313" y="2636838"/>
            <a:ext cx="466248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Testbeds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NFV Characterization and Capacity Planning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Open Source IoT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Reliability Implications of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9255B90-456A-9646-A122-A4B9DF296A7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 Solutions/Standards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1052513"/>
            <a:ext cx="1107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Leading the industry to solve complex issues, including:</a:t>
            </a:r>
          </a:p>
        </p:txBody>
      </p:sp>
      <p:graphicFrame>
        <p:nvGraphicFramePr>
          <p:cNvPr id="10" name="Diagram 9">
            <a:extLst>
              <a:ext uri="{FF2B5EF4-FFF2-40B4-BE49-F238E27FC236}"/>
            </a:extLst>
          </p:cNvPr>
          <p:cNvGraphicFramePr/>
          <p:nvPr/>
        </p:nvGraphicFramePr>
        <p:xfrm>
          <a:off x="728430" y="1700808"/>
          <a:ext cx="10679275" cy="431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AAA8272-F250-3446-8B74-D7DCD8FFF84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27163"/>
            <a:ext cx="11180763" cy="452278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600" dirty="0" smtClean="0"/>
              <a:t>…thank you for your time and attention.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600" dirty="0" smtClean="0"/>
              <a:t>For additional information, please visit: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ATIS | </a:t>
            </a:r>
            <a:r>
              <a:rPr lang="en-US" sz="2400" dirty="0" smtClean="0">
                <a:hlinkClick r:id="rId2"/>
              </a:rPr>
              <a:t>www.atis.org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ATIS White Papers | </a:t>
            </a:r>
            <a:r>
              <a:rPr lang="en-US" sz="2400" dirty="0" smtClean="0">
                <a:hlinkClick r:id="rId3"/>
              </a:rPr>
              <a:t>http://www.atis.org/whitepapers</a:t>
            </a:r>
            <a:r>
              <a:rPr lang="en-US" sz="2400" dirty="0" smtClean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1741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In Closing…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8" y="4149080"/>
            <a:ext cx="2307804" cy="88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991BB56-C89A-EC4F-A28B-2991285A91C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717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9050"/>
            <a:ext cx="122158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 txBox="1">
            <a:spLocks/>
          </p:cNvSpPr>
          <p:nvPr/>
        </p:nvSpPr>
        <p:spPr bwMode="auto">
          <a:xfrm>
            <a:off x="1828800" y="476250"/>
            <a:ext cx="85312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altLang="en-US" sz="3200" b="1" i="1">
                <a:solidFill>
                  <a:srgbClr val="FFFFFF"/>
                </a:solidFill>
                <a:latin typeface="Arial" charset="0"/>
              </a:rPr>
              <a:t>Advancing the Information and Communications Industry Transformation</a:t>
            </a:r>
          </a:p>
        </p:txBody>
      </p:sp>
      <p:sp>
        <p:nvSpPr>
          <p:cNvPr id="7173" name="Content Placeholder 4"/>
          <p:cNvSpPr txBox="1">
            <a:spLocks/>
          </p:cNvSpPr>
          <p:nvPr/>
        </p:nvSpPr>
        <p:spPr bwMode="auto">
          <a:xfrm>
            <a:off x="1828800" y="2276475"/>
            <a:ext cx="8531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ts val="1038"/>
              </a:spcBef>
              <a:buFont typeface="Arial" charset="0"/>
              <a:buNone/>
            </a:pPr>
            <a:r>
              <a:rPr lang="en-US" altLang="en-US" sz="2800">
                <a:solidFill>
                  <a:srgbClr val="FFFFFF"/>
                </a:solidFill>
                <a:latin typeface="Arial" charset="0"/>
              </a:rPr>
              <a:t>In a rapidly changing industry, innovation needs a home. ATIS is where technology companies convene to find solutions to their most pressing shared challenges.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07C526E-8394-AB4D-B859-21A7FDE2341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477838" y="693738"/>
            <a:ext cx="11129962" cy="790575"/>
          </a:xfrm>
        </p:spPr>
        <p:txBody>
          <a:bodyPr/>
          <a:lstStyle/>
          <a:p>
            <a:pPr marL="0" indent="0"/>
            <a:r>
              <a:rPr lang="en-US" altLang="en-US"/>
              <a:t>ATIS - The Entire ICT Ecosystem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95438"/>
            <a:ext cx="10364788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1ACBFDA-4B5C-7F42-808C-3D9DBCE202A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sz="3200"/>
              <a:t>The ATIS Landscape </a:t>
            </a:r>
          </a:p>
        </p:txBody>
      </p:sp>
      <p:graphicFrame>
        <p:nvGraphicFramePr>
          <p:cNvPr id="10" name="Diagram 9">
            <a:extLst>
              <a:ext uri="{FF2B5EF4-FFF2-40B4-BE49-F238E27FC236}"/>
            </a:extLst>
          </p:cNvPr>
          <p:cNvGraphicFramePr/>
          <p:nvPr/>
        </p:nvGraphicFramePr>
        <p:xfrm>
          <a:off x="981844" y="1005840"/>
          <a:ext cx="8836297" cy="51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46038" y="3284538"/>
            <a:ext cx="32131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 TOPS Council: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Addresses potential implementation challenges and promotes widespread adoption of new technologies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7078663" y="1700213"/>
            <a:ext cx="42719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 Innovation Agenda:</a:t>
            </a:r>
            <a:r>
              <a:rPr lang="en-US" b="1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i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Identifies forward-looking business and technology opportunities and collaboration with other industries</a:t>
            </a: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8086725" y="4295775"/>
            <a:ext cx="3911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Standards/Solutions: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Develops broad industry and core network solutions to ensure interworking across the ICT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60C1B22-B4B4-674D-B127-EE54F75E5A8A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ATIS’ Innovation Agenda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/>
        </p:nvGraphicFramePr>
        <p:xfrm>
          <a:off x="406400" y="1501775"/>
          <a:ext cx="11510963" cy="4518106"/>
        </p:xfrm>
        <a:graphic>
          <a:graphicData uri="http://schemas.openxmlformats.org/drawingml/2006/table">
            <a:tbl>
              <a:tblPr/>
              <a:tblGrid>
                <a:gridCol w="2003425"/>
                <a:gridCol w="9507538"/>
              </a:tblGrid>
              <a:tr h="39687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Innovation Topic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Summary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Smart Cities*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Technology Roadmap was published in May 2017: includes a technology framework, an assessment of key technology enablers and an analysis applied to city application sectors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Phase II addressing Smart City data sharing frameworks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Connected Car – Cybersecurity*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Improving Vehicle Cybersecurity: ICT Industry Experience and Perspectives published in August 2017; will foster dialog with the automotive industry</a:t>
                      </a:r>
                      <a:endParaRPr kumimoji="0" lang="en-US" altLang="x-none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Microsoft YaHei" charset="-122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Evolution of Content Optimized Networks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Developed use cases to evaluate information-centric networking (ICN) with respect to IP-based solutions to assess incremental value:  (1) augmented reality; (2) more efficient video delivery; (3) multi-access collaboration; and (4) Smart Mobility IoT applications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Findings to be published in 3Q 2017 as part of a Phase II eCON Report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Unmanned Aerial Vehicles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Unmanned Aerial Vehicles Utilization of Cellular Services: Enabling Scalable and Safe Operations released in September 2017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Next steps will be to evaluate the scope of work for Phase II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Microsoft YaHei" charset="-122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5G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Optimizing User Experience in 5G report to be published in October 2017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Published two white papers capturing North American perspective and disruptive use cases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Cybersecurity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Published two white papers in May 2017 addressing IoT Security and Architecture Risk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defTabSz="4572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Launching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4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24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1pPr>
                      <a:lvl2pPr marL="457200">
                        <a:lnSpc>
                          <a:spcPct val="94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2pPr>
                      <a:lvl3pPr marL="914400">
                        <a:lnSpc>
                          <a:spcPct val="94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 sz="1600"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3pPr>
                      <a:lvl4pPr marL="1371600">
                        <a:lnSpc>
                          <a:spcPct val="94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4pPr>
                      <a:lvl5pPr marL="1828800">
                        <a:lnSpc>
                          <a:spcPct val="94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5pPr>
                      <a:lvl6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6pPr>
                      <a:lvl7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7pPr>
                      <a:lvl8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8pPr>
                      <a:lvl9pPr indent="-228600" eaLnBrk="0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Verdana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icrosoft YaHei" charset="-122"/>
                        </a:rPr>
                        <a:t>Next Gen Identity Management and Artificial Intelligence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0276" name="TextBox 1"/>
          <p:cNvSpPr txBox="1">
            <a:spLocks noChangeArrowheads="1"/>
          </p:cNvSpPr>
          <p:nvPr/>
        </p:nvSpPr>
        <p:spPr bwMode="auto">
          <a:xfrm>
            <a:off x="261938" y="6577013"/>
            <a:ext cx="741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i="1">
                <a:solidFill>
                  <a:schemeClr val="tx1"/>
                </a:solidFill>
              </a:rPr>
              <a:t>* To be presented in more detail in ATIS’ strategic topic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FC1D27E-19E8-9840-8815-1CD5A102550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Evolution to Content Optimized Networks  </a:t>
            </a:r>
          </a:p>
        </p:txBody>
      </p:sp>
      <p:sp>
        <p:nvSpPr>
          <p:cNvPr id="11268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eCON is focused on the evolution path to ICN-based solutions.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Phase 1 Report (released in early 2017) is a comprehensive assessment of market and technology drivers, early trials, standards and deployment </a:t>
            </a:r>
            <a:br>
              <a:rPr lang="en-US" altLang="en-US" sz="2400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scenarios.</a:t>
            </a:r>
          </a:p>
        </p:txBody>
      </p:sp>
      <p:pic>
        <p:nvPicPr>
          <p:cNvPr id="7" name="Picture 2" descr="C:\Users\mnawrocki\AppData\Local\Microsoft\Windows\Temporary Internet Files\Content.Outlook\I92UHP8M\ATIS-I-0000055 (eCON) - COVER (2)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469873"/>
            <a:ext cx="1734991" cy="22039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2925" y="3883025"/>
            <a:ext cx="11537950" cy="163195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Phase II work (underway) will provide a detailed comparative assessment of IP and ICN solutions to key use cases: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Augmented and virtual reality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Video delivery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>
                <a:solidFill>
                  <a:schemeClr val="tx1"/>
                </a:solidFill>
              </a:rPr>
              <a:t>IoT (Smart Mobility)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6E5CC85-FB5C-8448-96B9-E04EF93C55A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472184"/>
            <a:ext cx="1728192" cy="2203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pPr marL="0" indent="0"/>
            <a:r>
              <a:rPr lang="en-US" altLang="en-US"/>
              <a:t>Unmanned Aerial Vehicles</a:t>
            </a:r>
          </a:p>
        </p:txBody>
      </p:sp>
      <p:sp>
        <p:nvSpPr>
          <p:cNvPr id="9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UAVs,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"drone"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technology,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advancing to provide a diverse set of applications.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ATIS’ UAV initiative defines how to advance this technology for market introduction and develop consensus industry positions to educate regulatory and legislative audiences.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4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2925" y="3883025"/>
            <a:ext cx="11537950" cy="163195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Focus on Low Altitude UAVs for near term applications (recovery, reconnaissance, etc.).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Providing cellular communications to and from drones is a key work area; Next phase “CoWs” – Cells on Wings.</a:t>
            </a:r>
          </a:p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Coordination with government agencies and adjoining industries.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522A1D-E8B0-6747-AA71-15AFAB4EC06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5G</a:t>
            </a:r>
          </a:p>
        </p:txBody>
      </p:sp>
      <p:sp>
        <p:nvSpPr>
          <p:cNvPr id="13316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49275" y="2565400"/>
            <a:ext cx="11161713" cy="32385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White papers providing North American perspective include: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5G Reimagined: A North American Perspective</a:t>
            </a:r>
            <a:r>
              <a:rPr lang="en-US" altLang="en-US" sz="2000">
                <a:solidFill>
                  <a:schemeClr val="tx1"/>
                </a:solidFill>
              </a:rPr>
              <a:t>, concisely captures the North American vision and goals for 5G (released in 1Q 2017).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Network aspects of Optimized User Experience (OUx),</a:t>
            </a:r>
            <a:r>
              <a:rPr lang="en-US" altLang="en-US" sz="2000">
                <a:solidFill>
                  <a:schemeClr val="tx1"/>
                </a:solidFill>
              </a:rPr>
              <a:t> explores new service concepts and technical approaches to enhance services and operations (planned for October 2017).</a:t>
            </a: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</a:pPr>
            <a:r>
              <a:rPr lang="en-US" altLang="en-US" sz="2000" i="1">
                <a:solidFill>
                  <a:schemeClr val="tx1"/>
                </a:solidFill>
              </a:rPr>
              <a:t>Subscriptionless Devices and Services in Service Provider Networks,</a:t>
            </a:r>
            <a:r>
              <a:rPr lang="en-US" altLang="en-US" sz="2000">
                <a:solidFill>
                  <a:schemeClr val="tx1"/>
                </a:solidFill>
              </a:rPr>
              <a:t> investigates new architectural models that can be applied to enhance IoT network solutions (planned for end of 2017).</a:t>
            </a:r>
          </a:p>
        </p:txBody>
      </p:sp>
      <p:sp>
        <p:nvSpPr>
          <p:cNvPr id="13317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49500" y="1412875"/>
            <a:ext cx="9217025" cy="1152525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Developed high-level use cases from users’ perspective to identify key high-level requirements for standardization.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196752"/>
            <a:ext cx="1737360" cy="1303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7C75DE0-4E5F-D14D-B5E9-17D284E315E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Cybersecurity</a:t>
            </a:r>
          </a:p>
        </p:txBody>
      </p:sp>
      <p:pic>
        <p:nvPicPr>
          <p:cNvPr id="14342" name="Picture 6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7" y="1234021"/>
            <a:ext cx="1728216" cy="98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2351088" y="1484313"/>
            <a:ext cx="9504362" cy="1079500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400"/>
              <a:t>Broad effort focused on enhancing security capabilities for service provider networks and services.</a:t>
            </a:r>
          </a:p>
        </p:txBody>
      </p:sp>
      <p:sp>
        <p:nvSpPr>
          <p:cNvPr id="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333375" y="2420938"/>
            <a:ext cx="11377613" cy="1944687"/>
          </a:xfrm>
        </p:spPr>
        <p:txBody>
          <a:bodyPr/>
          <a:lstStyle/>
          <a:p>
            <a:pPr marL="339725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Developed white papers addressing key security concerns</a:t>
            </a:r>
            <a:r>
              <a:rPr lang="en-US" alt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alt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defRPr/>
            </a:pP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Architectural 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Analysis (ARA) </a:t>
            </a: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defining overall </a:t>
            </a: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 designed to evaluate security risks and mitigations in network 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architectures.</a:t>
            </a:r>
            <a:endParaRPr lang="en-US" alt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39775" lvl="1" indent="-339725" eaLnBrk="1" hangingPunct="1">
              <a:lnSpc>
                <a:spcPct val="100000"/>
              </a:lnSpc>
              <a:buClr>
                <a:srgbClr val="0072A8"/>
              </a:buClr>
              <a:buSzPct val="110000"/>
              <a:defRPr/>
            </a:pP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Securing 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of Things (</a:t>
            </a:r>
            <a:r>
              <a:rPr lang="en-US" altLang="en-US" sz="20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r>
              <a:rPr lang="en-US" altLang="en-US" sz="20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Services Involving Network </a:t>
            </a:r>
            <a:r>
              <a:rPr lang="en-US" altLang="en-US" sz="2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Operators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smtClean="0"/>
              <a:t>identifying relationships and levels </a:t>
            </a:r>
            <a:r>
              <a:rPr lang="en-US" sz="2000" dirty="0"/>
              <a:t>of partnering </a:t>
            </a:r>
            <a:r>
              <a:rPr lang="en-US" sz="2000" dirty="0" smtClean="0"/>
              <a:t>between </a:t>
            </a:r>
            <a:r>
              <a:rPr lang="en-US" sz="2000" dirty="0"/>
              <a:t>a network operator and an </a:t>
            </a:r>
            <a:r>
              <a:rPr lang="en-US" sz="2000" dirty="0" err="1"/>
              <a:t>IoT</a:t>
            </a:r>
            <a:r>
              <a:rPr lang="en-US" sz="2000" dirty="0"/>
              <a:t> service </a:t>
            </a:r>
            <a:r>
              <a:rPr lang="en-US" sz="2000" dirty="0" smtClean="0"/>
              <a:t>provider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activity includes an Architectural Risk Analysis for </a:t>
            </a:r>
            <a:r>
              <a:rPr lang="en-US" altLang="en-US" sz="2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Services.</a:t>
            </a:r>
            <a:endParaRPr lang="en-US" alt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55883</TotalTime>
  <Words>844</Words>
  <Application>Microsoft Macintosh PowerPoint</Application>
  <PresentationFormat>Custom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249</cp:revision>
  <cp:lastPrinted>1601-01-01T00:00:00Z</cp:lastPrinted>
  <dcterms:created xsi:type="dcterms:W3CDTF">2016-04-13T17:12:01Z</dcterms:created>
  <dcterms:modified xsi:type="dcterms:W3CDTF">2017-09-21T22:25:12Z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