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xlsx" ContentType="application/vnd.openxmlformats-officedocument.spreadsheetml.sheet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55" r:id="rId2"/>
    <p:sldMasterId id="2147483657" r:id="rId3"/>
  </p:sldMasterIdLst>
  <p:notesMasterIdLst>
    <p:notesMasterId r:id="rId24"/>
  </p:notesMasterIdLst>
  <p:handoutMasterIdLst>
    <p:handoutMasterId r:id="rId25"/>
  </p:handoutMasterIdLst>
  <p:sldIdLst>
    <p:sldId id="280" r:id="rId4"/>
    <p:sldId id="284" r:id="rId5"/>
    <p:sldId id="291" r:id="rId6"/>
    <p:sldId id="313" r:id="rId7"/>
    <p:sldId id="314" r:id="rId8"/>
    <p:sldId id="315" r:id="rId9"/>
    <p:sldId id="316" r:id="rId10"/>
    <p:sldId id="321" r:id="rId11"/>
    <p:sldId id="317" r:id="rId12"/>
    <p:sldId id="318" r:id="rId13"/>
    <p:sldId id="319" r:id="rId14"/>
    <p:sldId id="320" r:id="rId15"/>
    <p:sldId id="322" r:id="rId16"/>
    <p:sldId id="323" r:id="rId17"/>
    <p:sldId id="324" r:id="rId18"/>
    <p:sldId id="327" r:id="rId19"/>
    <p:sldId id="325" r:id="rId20"/>
    <p:sldId id="328" r:id="rId21"/>
    <p:sldId id="329" r:id="rId22"/>
    <p:sldId id="281" r:id="rId23"/>
  </p:sldIdLst>
  <p:sldSz cx="12188825" cy="6858000"/>
  <p:notesSz cx="7772400" cy="10058400"/>
  <p:defaultTextStyle>
    <a:defPPr>
      <a:defRPr lang="en-GB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1pPr>
    <a:lvl2pPr marL="742950" indent="-28575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2pPr>
    <a:lvl3pPr marL="11430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3pPr>
    <a:lvl4pPr marL="16002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4pPr>
    <a:lvl5pPr marL="20574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29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3300"/>
    <a:srgbClr val="FF9900"/>
    <a:srgbClr val="9AD35B"/>
    <a:srgbClr val="66CCFF"/>
    <a:srgbClr val="006DA7"/>
    <a:srgbClr val="0072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 autoAdjust="0"/>
    <p:restoredTop sz="94494"/>
  </p:normalViewPr>
  <p:slideViewPr>
    <p:cSldViewPr>
      <p:cViewPr varScale="1">
        <p:scale>
          <a:sx n="86" d="100"/>
          <a:sy n="86" d="100"/>
        </p:scale>
        <p:origin x="960" y="20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29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30" Type="http://schemas.microsoft.com/office/2015/10/relationships/revisionInfo" Target="revisionInfo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780492369009429"/>
          <c:y val="0.0448613919291872"/>
          <c:w val="0.727820550209002"/>
          <c:h val="0.80241530918392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Full Member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Sheet1!$A$2:$A$17</c:f>
              <c:numCache>
                <c:formatCode>General</c:formatCode>
                <c:ptCount val="16"/>
                <c:pt idx="0">
                  <c:v>2002.0</c:v>
                </c:pt>
                <c:pt idx="1">
                  <c:v>2003.0</c:v>
                </c:pt>
                <c:pt idx="2">
                  <c:v>2004.0</c:v>
                </c:pt>
                <c:pt idx="3">
                  <c:v>2005.0</c:v>
                </c:pt>
                <c:pt idx="4">
                  <c:v>2006.0</c:v>
                </c:pt>
                <c:pt idx="5">
                  <c:v>2007.0</c:v>
                </c:pt>
                <c:pt idx="6">
                  <c:v>2008.0</c:v>
                </c:pt>
                <c:pt idx="7">
                  <c:v>2009.0</c:v>
                </c:pt>
                <c:pt idx="8">
                  <c:v>2010.0</c:v>
                </c:pt>
                <c:pt idx="9">
                  <c:v>2011.0</c:v>
                </c:pt>
                <c:pt idx="10">
                  <c:v>2012.0</c:v>
                </c:pt>
                <c:pt idx="11">
                  <c:v>2013.0</c:v>
                </c:pt>
                <c:pt idx="12">
                  <c:v>2014.0</c:v>
                </c:pt>
                <c:pt idx="13">
                  <c:v>2015.0</c:v>
                </c:pt>
                <c:pt idx="14">
                  <c:v>2016.0</c:v>
                </c:pt>
                <c:pt idx="15">
                  <c:v>2017.0</c:v>
                </c:pt>
              </c:numCache>
            </c:numRef>
          </c:cat>
          <c:val>
            <c:numRef>
              <c:f>Sheet1!$B$2:$B$17</c:f>
              <c:numCache>
                <c:formatCode>General</c:formatCode>
                <c:ptCount val="16"/>
                <c:pt idx="0">
                  <c:v>109.0</c:v>
                </c:pt>
                <c:pt idx="1">
                  <c:v>127.0</c:v>
                </c:pt>
                <c:pt idx="2">
                  <c:v>149.0</c:v>
                </c:pt>
                <c:pt idx="3">
                  <c:v>148.0</c:v>
                </c:pt>
                <c:pt idx="4">
                  <c:v>160.0</c:v>
                </c:pt>
                <c:pt idx="5">
                  <c:v>170.0</c:v>
                </c:pt>
                <c:pt idx="6">
                  <c:v>184.0</c:v>
                </c:pt>
                <c:pt idx="7">
                  <c:v>230.0</c:v>
                </c:pt>
                <c:pt idx="8">
                  <c:v>271.0</c:v>
                </c:pt>
                <c:pt idx="9">
                  <c:v>289.0</c:v>
                </c:pt>
                <c:pt idx="10">
                  <c:v>305.0</c:v>
                </c:pt>
                <c:pt idx="11">
                  <c:v>324.0</c:v>
                </c:pt>
                <c:pt idx="12">
                  <c:v>338.0</c:v>
                </c:pt>
                <c:pt idx="13">
                  <c:v>351.0</c:v>
                </c:pt>
                <c:pt idx="14">
                  <c:v>358.0</c:v>
                </c:pt>
                <c:pt idx="15">
                  <c:v>474.0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738-4441-8D07-2992E0049B4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Associate Member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Sheet1!$A$2:$A$17</c:f>
              <c:numCache>
                <c:formatCode>General</c:formatCode>
                <c:ptCount val="16"/>
                <c:pt idx="0">
                  <c:v>2002.0</c:v>
                </c:pt>
                <c:pt idx="1">
                  <c:v>2003.0</c:v>
                </c:pt>
                <c:pt idx="2">
                  <c:v>2004.0</c:v>
                </c:pt>
                <c:pt idx="3">
                  <c:v>2005.0</c:v>
                </c:pt>
                <c:pt idx="4">
                  <c:v>2006.0</c:v>
                </c:pt>
                <c:pt idx="5">
                  <c:v>2007.0</c:v>
                </c:pt>
                <c:pt idx="6">
                  <c:v>2008.0</c:v>
                </c:pt>
                <c:pt idx="7">
                  <c:v>2009.0</c:v>
                </c:pt>
                <c:pt idx="8">
                  <c:v>2010.0</c:v>
                </c:pt>
                <c:pt idx="9">
                  <c:v>2011.0</c:v>
                </c:pt>
                <c:pt idx="10">
                  <c:v>2012.0</c:v>
                </c:pt>
                <c:pt idx="11">
                  <c:v>2013.0</c:v>
                </c:pt>
                <c:pt idx="12">
                  <c:v>2014.0</c:v>
                </c:pt>
                <c:pt idx="13">
                  <c:v>2015.0</c:v>
                </c:pt>
                <c:pt idx="14">
                  <c:v>2016.0</c:v>
                </c:pt>
                <c:pt idx="15">
                  <c:v>2017.0</c:v>
                </c:pt>
              </c:numCache>
            </c:numRef>
          </c:cat>
          <c:val>
            <c:numRef>
              <c:f>Sheet1!$C$2:$C$17</c:f>
              <c:numCache>
                <c:formatCode>General</c:formatCode>
                <c:ptCount val="16"/>
                <c:pt idx="0">
                  <c:v>0.0</c:v>
                </c:pt>
                <c:pt idx="1">
                  <c:v>19.0</c:v>
                </c:pt>
                <c:pt idx="2">
                  <c:v>12.0</c:v>
                </c:pt>
                <c:pt idx="3">
                  <c:v>13.0</c:v>
                </c:pt>
                <c:pt idx="4">
                  <c:v>11.0</c:v>
                </c:pt>
                <c:pt idx="5">
                  <c:v>8.0</c:v>
                </c:pt>
                <c:pt idx="6">
                  <c:v>10.0</c:v>
                </c:pt>
                <c:pt idx="7">
                  <c:v>11.0</c:v>
                </c:pt>
                <c:pt idx="8">
                  <c:v>10.0</c:v>
                </c:pt>
                <c:pt idx="9">
                  <c:v>8.0</c:v>
                </c:pt>
                <c:pt idx="10">
                  <c:v>9.0</c:v>
                </c:pt>
                <c:pt idx="11">
                  <c:v>11.0</c:v>
                </c:pt>
                <c:pt idx="12">
                  <c:v>10.0</c:v>
                </c:pt>
                <c:pt idx="13">
                  <c:v>9.0</c:v>
                </c:pt>
                <c:pt idx="14">
                  <c:v>13.0</c:v>
                </c:pt>
                <c:pt idx="15">
                  <c:v>7.0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738-4441-8D07-2992E0049B4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Observer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Sheet1!$A$2:$A$17</c:f>
              <c:numCache>
                <c:formatCode>General</c:formatCode>
                <c:ptCount val="16"/>
                <c:pt idx="0">
                  <c:v>2002.0</c:v>
                </c:pt>
                <c:pt idx="1">
                  <c:v>2003.0</c:v>
                </c:pt>
                <c:pt idx="2">
                  <c:v>2004.0</c:v>
                </c:pt>
                <c:pt idx="3">
                  <c:v>2005.0</c:v>
                </c:pt>
                <c:pt idx="4">
                  <c:v>2006.0</c:v>
                </c:pt>
                <c:pt idx="5">
                  <c:v>2007.0</c:v>
                </c:pt>
                <c:pt idx="6">
                  <c:v>2008.0</c:v>
                </c:pt>
                <c:pt idx="7">
                  <c:v>2009.0</c:v>
                </c:pt>
                <c:pt idx="8">
                  <c:v>2010.0</c:v>
                </c:pt>
                <c:pt idx="9">
                  <c:v>2011.0</c:v>
                </c:pt>
                <c:pt idx="10">
                  <c:v>2012.0</c:v>
                </c:pt>
                <c:pt idx="11">
                  <c:v>2013.0</c:v>
                </c:pt>
                <c:pt idx="12">
                  <c:v>2014.0</c:v>
                </c:pt>
                <c:pt idx="13">
                  <c:v>2015.0</c:v>
                </c:pt>
                <c:pt idx="14">
                  <c:v>2016.0</c:v>
                </c:pt>
                <c:pt idx="15">
                  <c:v>2017.0</c:v>
                </c:pt>
              </c:numCache>
            </c:numRef>
          </c:cat>
          <c:val>
            <c:numRef>
              <c:f>Sheet1!$D$2:$D$17</c:f>
              <c:numCache>
                <c:formatCode>General</c:formatCode>
                <c:ptCount val="16"/>
                <c:pt idx="0">
                  <c:v>0.0</c:v>
                </c:pt>
                <c:pt idx="1">
                  <c:v>19.0</c:v>
                </c:pt>
                <c:pt idx="2">
                  <c:v>12.0</c:v>
                </c:pt>
                <c:pt idx="3">
                  <c:v>25.0</c:v>
                </c:pt>
                <c:pt idx="4">
                  <c:v>29.0</c:v>
                </c:pt>
                <c:pt idx="5">
                  <c:v>29.0</c:v>
                </c:pt>
                <c:pt idx="6">
                  <c:v>36.0</c:v>
                </c:pt>
                <c:pt idx="7">
                  <c:v>30.0</c:v>
                </c:pt>
                <c:pt idx="8">
                  <c:v>31.0</c:v>
                </c:pt>
                <c:pt idx="9">
                  <c:v>35.0</c:v>
                </c:pt>
                <c:pt idx="10">
                  <c:v>31.0</c:v>
                </c:pt>
                <c:pt idx="11">
                  <c:v>34.0</c:v>
                </c:pt>
                <c:pt idx="12">
                  <c:v>32.0</c:v>
                </c:pt>
                <c:pt idx="13">
                  <c:v>33.0</c:v>
                </c:pt>
                <c:pt idx="14">
                  <c:v>29.0</c:v>
                </c:pt>
                <c:pt idx="15">
                  <c:v>3.0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738-4441-8D07-2992E0049B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191441760"/>
        <c:axId val="-1191440400"/>
      </c:barChart>
      <c:catAx>
        <c:axId val="-11914417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-1191440400"/>
        <c:crosses val="autoZero"/>
        <c:auto val="1"/>
        <c:lblAlgn val="ctr"/>
        <c:lblOffset val="100"/>
        <c:noMultiLvlLbl val="0"/>
      </c:catAx>
      <c:valAx>
        <c:axId val="-11914404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-11914417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05869787109945"/>
          <c:y val="0.403532905593793"/>
          <c:w val="0.194130212890055"/>
          <c:h val="0.316966614387524"/>
        </c:manualLayout>
      </c:layout>
      <c:overlay val="0"/>
      <c:txPr>
        <a:bodyPr rot="0" spcFirstLastPara="0" vertOverflow="ellipsis" vert="horz" wrap="square" anchor="ctr" anchorCtr="1"/>
        <a:lstStyle/>
        <a:p>
          <a:pPr>
            <a:defRPr lang="zh-CN" sz="12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lang="zh-CN"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48276902887139"/>
          <c:y val="0.0"/>
          <c:w val="0.375668635170604"/>
          <c:h val="0.626114391951006"/>
        </c:manualLayout>
      </c:layout>
      <c:pieChart>
        <c:varyColors val="1"/>
        <c:ser>
          <c:idx val="0"/>
          <c:order val="0"/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60E0-408A-8C9F-D3B0BB69E12D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60E0-408A-8C9F-D3B0BB69E12D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60E0-408A-8C9F-D3B0BB69E12D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60E0-408A-8C9F-D3B0BB69E12D}"/>
              </c:ext>
            </c:extLst>
          </c:dPt>
          <c:dPt>
            <c:idx val="4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60E0-408A-8C9F-D3B0BB69E12D}"/>
              </c:ext>
            </c:extLst>
          </c:dPt>
          <c:dPt>
            <c:idx val="5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60E0-408A-8C9F-D3B0BB69E12D}"/>
              </c:ext>
            </c:extLst>
          </c:dPt>
          <c:dPt>
            <c:idx val="6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60E0-408A-8C9F-D3B0BB69E12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Sheet1!$K$1:$K$7</c:f>
              <c:strCache>
                <c:ptCount val="7"/>
                <c:pt idx="0">
                  <c:v>Operator</c:v>
                </c:pt>
                <c:pt idx="1">
                  <c:v>Manufacturer</c:v>
                </c:pt>
                <c:pt idx="2">
                  <c:v>Channel business</c:v>
                </c:pt>
                <c:pt idx="3">
                  <c:v>IT enterprise</c:v>
                </c:pt>
                <c:pt idx="4">
                  <c:v>Internet company</c:v>
                </c:pt>
                <c:pt idx="5">
                  <c:v>Vertical industry</c:v>
                </c:pt>
                <c:pt idx="6">
                  <c:v>Research institute</c:v>
                </c:pt>
              </c:strCache>
            </c:strRef>
          </c:cat>
          <c:val>
            <c:numRef>
              <c:f>Sheet1!$L$1:$L$7</c:f>
              <c:numCache>
                <c:formatCode>General</c:formatCode>
                <c:ptCount val="7"/>
                <c:pt idx="0">
                  <c:v>7.0</c:v>
                </c:pt>
                <c:pt idx="1">
                  <c:v>291.0</c:v>
                </c:pt>
                <c:pt idx="2">
                  <c:v>4.0</c:v>
                </c:pt>
                <c:pt idx="3">
                  <c:v>43.0</c:v>
                </c:pt>
                <c:pt idx="4">
                  <c:v>16.0</c:v>
                </c:pt>
                <c:pt idx="5">
                  <c:v>45.0</c:v>
                </c:pt>
                <c:pt idx="6">
                  <c:v>78.0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60E0-408A-8C9F-D3B0BB69E1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>
        <c:manualLayout>
          <c:xMode val="edge"/>
          <c:yMode val="edge"/>
          <c:x val="0.0458477690288714"/>
          <c:y val="0.68634842519685"/>
          <c:w val="0.947193132108486"/>
          <c:h val="0.244207130358705"/>
        </c:manualLayout>
      </c:layout>
      <c:overlay val="0"/>
      <c:txPr>
        <a:bodyPr rot="0" spcFirstLastPara="0" vertOverflow="ellipsis" vert="horz" wrap="square" anchor="ctr" anchorCtr="1"/>
        <a:lstStyle/>
        <a:p>
          <a:pPr>
            <a:defRPr lang="zh-CN"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lang="zh-CN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D09D-4BD0-A31D-7ED57EB1C0A7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D09D-4BD0-A31D-7ED57EB1C0A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Sheet1!$L$14:$L$15</c:f>
              <c:strCache>
                <c:ptCount val="2"/>
                <c:pt idx="0">
                  <c:v>multi-national company</c:v>
                </c:pt>
                <c:pt idx="1">
                  <c:v>domestic company</c:v>
                </c:pt>
              </c:strCache>
            </c:strRef>
          </c:cat>
          <c:val>
            <c:numRef>
              <c:f>Sheet1!$M$14:$M$15</c:f>
              <c:numCache>
                <c:formatCode>General</c:formatCode>
                <c:ptCount val="2"/>
                <c:pt idx="0">
                  <c:v>87.0</c:v>
                </c:pt>
                <c:pt idx="1">
                  <c:v>397.0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09D-4BD0-A31D-7ED57EB1C0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>
        <c:manualLayout>
          <c:xMode val="edge"/>
          <c:yMode val="edge"/>
          <c:x val="0.0339171715963184"/>
          <c:y val="0.646632207719072"/>
          <c:w val="0.961065757650859"/>
          <c:h val="0.283125842199473"/>
        </c:manualLayout>
      </c:layout>
      <c:overlay val="0"/>
      <c:txPr>
        <a:bodyPr rot="0" spcFirstLastPara="0" vertOverflow="ellipsis" vert="horz" wrap="square" anchor="ctr" anchorCtr="1"/>
        <a:lstStyle/>
        <a:p>
          <a:pPr>
            <a:defRPr lang="zh-CN"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lang="zh-CN"/>
      </a:pPr>
      <a:endParaRPr lang="en-US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#1">
  <dgm:title val=""/>
  <dgm:desc val=""/>
  <dgm:catLst>
    <dgm:cat type="colorful" pri="10400"/>
  </dgm:catLst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#3">
  <dgm:title val=""/>
  <dgm:desc val=""/>
  <dgm:catLst>
    <dgm:cat type="accent2" pri="11200"/>
  </dgm:catLst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5D5EED-9075-47D1-B7C9-91E7D78D3989}" type="doc">
      <dgm:prSet loTypeId="urn:microsoft.com/office/officeart/2005/8/layout/vList3" loCatId="list" qsTypeId="urn:microsoft.com/office/officeart/2005/8/quickstyle/3d2#1" qsCatId="3D" csTypeId="urn:microsoft.com/office/officeart/2005/8/colors/colorful4#1" csCatId="colorful" phldr="1"/>
      <dgm:spPr/>
      <dgm:t>
        <a:bodyPr/>
        <a:lstStyle/>
        <a:p>
          <a:endParaRPr lang="zh-CN" altLang="en-US"/>
        </a:p>
      </dgm:t>
    </dgm:pt>
    <dgm:pt modelId="{2956486B-6090-4D95-A0B3-35DA4FC484EE}">
      <dgm:prSet/>
      <dgm:spPr>
        <a:xfrm rot="10800000">
          <a:off x="1593168" y="579"/>
          <a:ext cx="5472684" cy="858843"/>
        </a:xfr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 algn="l"/>
          <a:r>
            <a:rPr lang="en-US" altLang="zh-CN" dirty="0"/>
            <a:t>CCSA updated</a:t>
          </a:r>
          <a:endParaRPr lang="zh-CN" altLang="en-US" dirty="0">
            <a:solidFill>
              <a:sysClr val="window" lastClr="FFFFFF"/>
            </a:solidFill>
            <a:latin typeface="+mn-lt"/>
            <a:ea typeface="宋体" panose="02010600030101010101" pitchFamily="2" charset="-122"/>
            <a:cs typeface="+mn-cs"/>
          </a:endParaRPr>
        </a:p>
      </dgm:t>
    </dgm:pt>
    <dgm:pt modelId="{530193FA-82FE-42A3-B1B4-7D1053E49DA5}" type="parTrans" cxnId="{0CEAE4AD-EDB3-4B3E-85FF-D1DE539CE7FF}">
      <dgm:prSet/>
      <dgm:spPr/>
      <dgm:t>
        <a:bodyPr/>
        <a:lstStyle/>
        <a:p>
          <a:pPr algn="l"/>
          <a:endParaRPr lang="zh-CN" altLang="en-US">
            <a:latin typeface="+mn-lt"/>
          </a:endParaRPr>
        </a:p>
      </dgm:t>
    </dgm:pt>
    <dgm:pt modelId="{AFA35783-CE26-4320-B879-AF3C58AC2065}" type="sibTrans" cxnId="{0CEAE4AD-EDB3-4B3E-85FF-D1DE539CE7FF}">
      <dgm:prSet/>
      <dgm:spPr/>
      <dgm:t>
        <a:bodyPr/>
        <a:lstStyle/>
        <a:p>
          <a:pPr algn="l"/>
          <a:endParaRPr lang="zh-CN" altLang="en-US">
            <a:latin typeface="+mn-lt"/>
          </a:endParaRPr>
        </a:p>
      </dgm:t>
    </dgm:pt>
    <dgm:pt modelId="{5311CAFE-DDA2-47A2-B83E-95F6CF1923D6}">
      <dgm:prSet/>
      <dgm:spPr>
        <a:xfrm rot="10800000">
          <a:off x="1593168" y="1115794"/>
          <a:ext cx="5472684" cy="858843"/>
        </a:xfrm>
        <a:gradFill rotWithShape="0">
          <a:gsLst>
            <a:gs pos="0">
              <a:srgbClr val="8064A2">
                <a:hueOff val="-1488257"/>
                <a:satOff val="8966"/>
                <a:lumOff val="719"/>
                <a:alphaOff val="0"/>
                <a:shade val="51000"/>
                <a:satMod val="130000"/>
              </a:srgbClr>
            </a:gs>
            <a:gs pos="80000">
              <a:srgbClr val="8064A2">
                <a:hueOff val="-1488257"/>
                <a:satOff val="8966"/>
                <a:lumOff val="719"/>
                <a:alphaOff val="0"/>
                <a:shade val="93000"/>
                <a:satMod val="130000"/>
              </a:srgbClr>
            </a:gs>
            <a:gs pos="100000">
              <a:srgbClr val="8064A2">
                <a:hueOff val="-1488257"/>
                <a:satOff val="8966"/>
                <a:lumOff val="719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 algn="l"/>
          <a:r>
            <a:rPr lang="en-US" altLang="zh-CN" dirty="0"/>
            <a:t>Activities on 5G</a:t>
          </a:r>
          <a:endParaRPr lang="zh-CN" altLang="en-US" dirty="0">
            <a:solidFill>
              <a:sysClr val="window" lastClr="FFFFFF"/>
            </a:solidFill>
            <a:latin typeface="+mn-lt"/>
            <a:ea typeface="宋体" panose="02010600030101010101" pitchFamily="2" charset="-122"/>
            <a:cs typeface="+mn-cs"/>
          </a:endParaRPr>
        </a:p>
      </dgm:t>
    </dgm:pt>
    <dgm:pt modelId="{A87913F8-B575-4824-B094-4A3B7CF8C88C}" type="parTrans" cxnId="{B3139AFE-1C3D-4B8F-84A8-878D811B3B58}">
      <dgm:prSet/>
      <dgm:spPr/>
      <dgm:t>
        <a:bodyPr/>
        <a:lstStyle/>
        <a:p>
          <a:pPr algn="l"/>
          <a:endParaRPr lang="zh-CN" altLang="en-US">
            <a:latin typeface="+mn-lt"/>
          </a:endParaRPr>
        </a:p>
      </dgm:t>
    </dgm:pt>
    <dgm:pt modelId="{97BDB796-A182-4B7F-B39D-4FB56AF7C28B}" type="sibTrans" cxnId="{B3139AFE-1C3D-4B8F-84A8-878D811B3B58}">
      <dgm:prSet/>
      <dgm:spPr/>
      <dgm:t>
        <a:bodyPr/>
        <a:lstStyle/>
        <a:p>
          <a:pPr algn="l"/>
          <a:endParaRPr lang="zh-CN" altLang="en-US">
            <a:latin typeface="+mn-lt"/>
          </a:endParaRPr>
        </a:p>
      </dgm:t>
    </dgm:pt>
    <dgm:pt modelId="{81314651-3940-46DE-926F-18F4D26674BF}">
      <dgm:prSet/>
      <dgm:spPr>
        <a:xfrm rot="10800000">
          <a:off x="1593168" y="2231010"/>
          <a:ext cx="5472684" cy="858843"/>
        </a:xfrm>
        <a:gradFill rotWithShape="0">
          <a:gsLst>
            <a:gs pos="0">
              <a:srgbClr val="8064A2">
                <a:hueOff val="-2976513"/>
                <a:satOff val="17933"/>
                <a:lumOff val="1437"/>
                <a:alphaOff val="0"/>
                <a:shade val="51000"/>
                <a:satMod val="130000"/>
              </a:srgbClr>
            </a:gs>
            <a:gs pos="80000">
              <a:srgbClr val="8064A2">
                <a:hueOff val="-2976513"/>
                <a:satOff val="17933"/>
                <a:lumOff val="1437"/>
                <a:alphaOff val="0"/>
                <a:shade val="93000"/>
                <a:satMod val="130000"/>
              </a:srgbClr>
            </a:gs>
            <a:gs pos="100000">
              <a:srgbClr val="8064A2">
                <a:hueOff val="-2976513"/>
                <a:satOff val="17933"/>
                <a:lumOff val="1437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 algn="l"/>
          <a:r>
            <a:rPr lang="en-US" altLang="zh-CN" dirty="0"/>
            <a:t>Some activities on industrial IoT Deployment</a:t>
          </a:r>
          <a:endParaRPr lang="zh-CN" altLang="en-US" dirty="0">
            <a:solidFill>
              <a:sysClr val="window" lastClr="FFFFFF"/>
            </a:solidFill>
            <a:latin typeface="+mn-lt"/>
            <a:ea typeface="宋体" panose="02010600030101010101" pitchFamily="2" charset="-122"/>
            <a:cs typeface="+mn-cs"/>
          </a:endParaRPr>
        </a:p>
      </dgm:t>
    </dgm:pt>
    <dgm:pt modelId="{743225EA-E82B-4B38-B13F-6E5B6067B928}" type="parTrans" cxnId="{3D7518C1-B483-47A7-A3A4-A8516E22DF0E}">
      <dgm:prSet/>
      <dgm:spPr/>
      <dgm:t>
        <a:bodyPr/>
        <a:lstStyle/>
        <a:p>
          <a:pPr algn="l"/>
          <a:endParaRPr lang="zh-CN" altLang="en-US">
            <a:latin typeface="+mn-lt"/>
          </a:endParaRPr>
        </a:p>
      </dgm:t>
    </dgm:pt>
    <dgm:pt modelId="{CC4359A0-DB90-4BB9-A006-DA85D1A902CA}" type="sibTrans" cxnId="{3D7518C1-B483-47A7-A3A4-A8516E22DF0E}">
      <dgm:prSet/>
      <dgm:spPr/>
      <dgm:t>
        <a:bodyPr/>
        <a:lstStyle/>
        <a:p>
          <a:pPr algn="l"/>
          <a:endParaRPr lang="zh-CN" altLang="en-US">
            <a:latin typeface="+mn-lt"/>
          </a:endParaRPr>
        </a:p>
      </dgm:t>
    </dgm:pt>
    <dgm:pt modelId="{F999073B-75B7-4BE7-A44F-D667630E2A5A}" type="pres">
      <dgm:prSet presAssocID="{6D5D5EED-9075-47D1-B7C9-91E7D78D3989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C78C53C-ECE1-4229-9589-22C86842D238}" type="pres">
      <dgm:prSet presAssocID="{2956486B-6090-4D95-A0B3-35DA4FC484EE}" presName="composite" presStyleCnt="0"/>
      <dgm:spPr/>
    </dgm:pt>
    <dgm:pt modelId="{236ABFBF-9B82-4F42-805B-FF4D6C533D93}" type="pres">
      <dgm:prSet presAssocID="{2956486B-6090-4D95-A0B3-35DA4FC484EE}" presName="imgShp" presStyleLbl="fgImgPlace1" presStyleIdx="0" presStyleCnt="3"/>
      <dgm:spPr>
        <a:xfrm>
          <a:off x="1163747" y="579"/>
          <a:ext cx="858843" cy="858843"/>
        </a:xfrm>
        <a:prstGeom prst="ellipse">
          <a:avLst/>
        </a:prstGeom>
        <a:solidFill>
          <a:srgbClr val="8064A2">
            <a:tint val="5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ysClr val="window" lastClr="FFFFFF"/>
          </a:contourClr>
        </a:sp3d>
      </dgm:spPr>
    </dgm:pt>
    <dgm:pt modelId="{CDA17599-1275-417C-A660-BED51A074890}" type="pres">
      <dgm:prSet presAssocID="{2956486B-6090-4D95-A0B3-35DA4FC484EE}" presName="txShp" presStyleLbl="node1" presStyleIdx="0" presStyleCnt="3" custScaleX="92349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en-US"/>
        </a:p>
      </dgm:t>
    </dgm:pt>
    <dgm:pt modelId="{B38E0276-D78C-4898-8D84-8B6279AB8136}" type="pres">
      <dgm:prSet presAssocID="{AFA35783-CE26-4320-B879-AF3C58AC2065}" presName="spacing" presStyleCnt="0"/>
      <dgm:spPr/>
    </dgm:pt>
    <dgm:pt modelId="{49AE9B32-D964-4C5A-A05F-6B5BCC24D976}" type="pres">
      <dgm:prSet presAssocID="{5311CAFE-DDA2-47A2-B83E-95F6CF1923D6}" presName="composite" presStyleCnt="0"/>
      <dgm:spPr/>
    </dgm:pt>
    <dgm:pt modelId="{21A7ECE7-E18A-4FDC-B9B0-ADE4DFD39970}" type="pres">
      <dgm:prSet presAssocID="{5311CAFE-DDA2-47A2-B83E-95F6CF1923D6}" presName="imgShp" presStyleLbl="fgImgPlace1" presStyleIdx="1" presStyleCnt="3"/>
      <dgm:spPr>
        <a:xfrm>
          <a:off x="1163747" y="1115794"/>
          <a:ext cx="858843" cy="858843"/>
        </a:xfrm>
        <a:prstGeom prst="ellipse">
          <a:avLst/>
        </a:prstGeom>
        <a:solidFill>
          <a:srgbClr val="8064A2">
            <a:tint val="50000"/>
            <a:hueOff val="-1327093"/>
            <a:satOff val="7537"/>
            <a:lumOff val="598"/>
            <a:alphaOff val="0"/>
          </a:srgb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ysClr val="window" lastClr="FFFFFF"/>
          </a:contourClr>
        </a:sp3d>
      </dgm:spPr>
    </dgm:pt>
    <dgm:pt modelId="{A73D402A-E905-43A2-86AA-F98CDF616553}" type="pres">
      <dgm:prSet presAssocID="{5311CAFE-DDA2-47A2-B83E-95F6CF1923D6}" presName="txShp" presStyleLbl="node1" presStyleIdx="1" presStyleCnt="3" custScaleX="92349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en-US"/>
        </a:p>
      </dgm:t>
    </dgm:pt>
    <dgm:pt modelId="{068EBB1F-C7C5-412F-803B-5CBB52DF100F}" type="pres">
      <dgm:prSet presAssocID="{97BDB796-A182-4B7F-B39D-4FB56AF7C28B}" presName="spacing" presStyleCnt="0"/>
      <dgm:spPr/>
    </dgm:pt>
    <dgm:pt modelId="{57AD516F-DD00-4BA6-A674-FD7EFC0F0A3E}" type="pres">
      <dgm:prSet presAssocID="{81314651-3940-46DE-926F-18F4D26674BF}" presName="composite" presStyleCnt="0"/>
      <dgm:spPr/>
    </dgm:pt>
    <dgm:pt modelId="{2919D157-18D2-4683-8C47-8048A2563323}" type="pres">
      <dgm:prSet presAssocID="{81314651-3940-46DE-926F-18F4D26674BF}" presName="imgShp" presStyleLbl="fgImgPlace1" presStyleIdx="2" presStyleCnt="3"/>
      <dgm:spPr>
        <a:xfrm>
          <a:off x="1163747" y="2231010"/>
          <a:ext cx="858843" cy="858843"/>
        </a:xfrm>
        <a:prstGeom prst="ellipse">
          <a:avLst/>
        </a:prstGeom>
        <a:solidFill>
          <a:srgbClr val="8064A2">
            <a:tint val="50000"/>
            <a:hueOff val="-2654186"/>
            <a:satOff val="15073"/>
            <a:lumOff val="1197"/>
            <a:alphaOff val="0"/>
          </a:srgb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ysClr val="window" lastClr="FFFFFF"/>
          </a:contourClr>
        </a:sp3d>
      </dgm:spPr>
    </dgm:pt>
    <dgm:pt modelId="{5DF7D190-1222-459B-B833-D0100096BDA1}" type="pres">
      <dgm:prSet presAssocID="{81314651-3940-46DE-926F-18F4D26674BF}" presName="txShp" presStyleLbl="node1" presStyleIdx="2" presStyleCnt="3" custScaleX="92349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en-US"/>
        </a:p>
      </dgm:t>
    </dgm:pt>
  </dgm:ptLst>
  <dgm:cxnLst>
    <dgm:cxn modelId="{ADDA8280-2696-4D7B-8E37-39DF80FC5B84}" type="presOf" srcId="{6D5D5EED-9075-47D1-B7C9-91E7D78D3989}" destId="{F999073B-75B7-4BE7-A44F-D667630E2A5A}" srcOrd="0" destOrd="0" presId="urn:microsoft.com/office/officeart/2005/8/layout/vList3"/>
    <dgm:cxn modelId="{BAF3473D-6C7B-45DC-891C-7E42C2996651}" type="presOf" srcId="{81314651-3940-46DE-926F-18F4D26674BF}" destId="{5DF7D190-1222-459B-B833-D0100096BDA1}" srcOrd="0" destOrd="0" presId="urn:microsoft.com/office/officeart/2005/8/layout/vList3"/>
    <dgm:cxn modelId="{B3139AFE-1C3D-4B8F-84A8-878D811B3B58}" srcId="{6D5D5EED-9075-47D1-B7C9-91E7D78D3989}" destId="{5311CAFE-DDA2-47A2-B83E-95F6CF1923D6}" srcOrd="1" destOrd="0" parTransId="{A87913F8-B575-4824-B094-4A3B7CF8C88C}" sibTransId="{97BDB796-A182-4B7F-B39D-4FB56AF7C28B}"/>
    <dgm:cxn modelId="{CE3723B3-2485-4E47-B740-36B94D374588}" type="presOf" srcId="{2956486B-6090-4D95-A0B3-35DA4FC484EE}" destId="{CDA17599-1275-417C-A660-BED51A074890}" srcOrd="0" destOrd="0" presId="urn:microsoft.com/office/officeart/2005/8/layout/vList3"/>
    <dgm:cxn modelId="{8058F097-AE82-4B46-908B-4C0B6E17672A}" type="presOf" srcId="{5311CAFE-DDA2-47A2-B83E-95F6CF1923D6}" destId="{A73D402A-E905-43A2-86AA-F98CDF616553}" srcOrd="0" destOrd="0" presId="urn:microsoft.com/office/officeart/2005/8/layout/vList3"/>
    <dgm:cxn modelId="{3D7518C1-B483-47A7-A3A4-A8516E22DF0E}" srcId="{6D5D5EED-9075-47D1-B7C9-91E7D78D3989}" destId="{81314651-3940-46DE-926F-18F4D26674BF}" srcOrd="2" destOrd="0" parTransId="{743225EA-E82B-4B38-B13F-6E5B6067B928}" sibTransId="{CC4359A0-DB90-4BB9-A006-DA85D1A902CA}"/>
    <dgm:cxn modelId="{0CEAE4AD-EDB3-4B3E-85FF-D1DE539CE7FF}" srcId="{6D5D5EED-9075-47D1-B7C9-91E7D78D3989}" destId="{2956486B-6090-4D95-A0B3-35DA4FC484EE}" srcOrd="0" destOrd="0" parTransId="{530193FA-82FE-42A3-B1B4-7D1053E49DA5}" sibTransId="{AFA35783-CE26-4320-B879-AF3C58AC2065}"/>
    <dgm:cxn modelId="{E1D235BA-D9A9-421B-828E-9CF375B455CE}" type="presParOf" srcId="{F999073B-75B7-4BE7-A44F-D667630E2A5A}" destId="{4C78C53C-ECE1-4229-9589-22C86842D238}" srcOrd="0" destOrd="0" presId="urn:microsoft.com/office/officeart/2005/8/layout/vList3"/>
    <dgm:cxn modelId="{9A346AFD-9C17-4EB8-95C9-6E6BF12E9B48}" type="presParOf" srcId="{4C78C53C-ECE1-4229-9589-22C86842D238}" destId="{236ABFBF-9B82-4F42-805B-FF4D6C533D93}" srcOrd="0" destOrd="0" presId="urn:microsoft.com/office/officeart/2005/8/layout/vList3"/>
    <dgm:cxn modelId="{70F54AC1-4977-469E-A1A8-D5834A715E16}" type="presParOf" srcId="{4C78C53C-ECE1-4229-9589-22C86842D238}" destId="{CDA17599-1275-417C-A660-BED51A074890}" srcOrd="1" destOrd="0" presId="urn:microsoft.com/office/officeart/2005/8/layout/vList3"/>
    <dgm:cxn modelId="{C168F5A5-6595-4D50-AAB3-7E962464BCF4}" type="presParOf" srcId="{F999073B-75B7-4BE7-A44F-D667630E2A5A}" destId="{B38E0276-D78C-4898-8D84-8B6279AB8136}" srcOrd="1" destOrd="0" presId="urn:microsoft.com/office/officeart/2005/8/layout/vList3"/>
    <dgm:cxn modelId="{EB5B5036-B3ED-45C7-8EEF-560266E0DE55}" type="presParOf" srcId="{F999073B-75B7-4BE7-A44F-D667630E2A5A}" destId="{49AE9B32-D964-4C5A-A05F-6B5BCC24D976}" srcOrd="2" destOrd="0" presId="urn:microsoft.com/office/officeart/2005/8/layout/vList3"/>
    <dgm:cxn modelId="{D972A01B-B5D0-4E94-9BEC-C660355DEEF3}" type="presParOf" srcId="{49AE9B32-D964-4C5A-A05F-6B5BCC24D976}" destId="{21A7ECE7-E18A-4FDC-B9B0-ADE4DFD39970}" srcOrd="0" destOrd="0" presId="urn:microsoft.com/office/officeart/2005/8/layout/vList3"/>
    <dgm:cxn modelId="{5B84C985-EF13-4D9B-B52E-D5556A9666D9}" type="presParOf" srcId="{49AE9B32-D964-4C5A-A05F-6B5BCC24D976}" destId="{A73D402A-E905-43A2-86AA-F98CDF616553}" srcOrd="1" destOrd="0" presId="urn:microsoft.com/office/officeart/2005/8/layout/vList3"/>
    <dgm:cxn modelId="{B9D17B76-F5FD-4B81-B233-B6C4A59615CB}" type="presParOf" srcId="{F999073B-75B7-4BE7-A44F-D667630E2A5A}" destId="{068EBB1F-C7C5-412F-803B-5CBB52DF100F}" srcOrd="3" destOrd="0" presId="urn:microsoft.com/office/officeart/2005/8/layout/vList3"/>
    <dgm:cxn modelId="{D106FBA5-10DC-4012-8B09-8AC0A927AAD8}" type="presParOf" srcId="{F999073B-75B7-4BE7-A44F-D667630E2A5A}" destId="{57AD516F-DD00-4BA6-A674-FD7EFC0F0A3E}" srcOrd="4" destOrd="0" presId="urn:microsoft.com/office/officeart/2005/8/layout/vList3"/>
    <dgm:cxn modelId="{4B3DEBB1-E12E-4FB5-A130-3FC55C113F0D}" type="presParOf" srcId="{57AD516F-DD00-4BA6-A674-FD7EFC0F0A3E}" destId="{2919D157-18D2-4683-8C47-8048A2563323}" srcOrd="0" destOrd="0" presId="urn:microsoft.com/office/officeart/2005/8/layout/vList3"/>
    <dgm:cxn modelId="{1FC1B384-B76A-4F73-A41A-2139968B4C0F}" type="presParOf" srcId="{57AD516F-DD00-4BA6-A674-FD7EFC0F0A3E}" destId="{5DF7D190-1222-459B-B833-D0100096BDA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006EE9-8B08-4FBE-B869-CE5C5E038849}" type="doc">
      <dgm:prSet loTypeId="urn:microsoft.com/office/officeart/2005/8/layout/process1" loCatId="process" qsTypeId="urn:microsoft.com/office/officeart/2005/8/quickstyle/simple1#3" qsCatId="simple" csTypeId="urn:microsoft.com/office/officeart/2005/8/colors/accent2_2#3" csCatId="accent2" phldr="1"/>
      <dgm:spPr/>
      <dgm:t>
        <a:bodyPr/>
        <a:lstStyle/>
        <a:p>
          <a:endParaRPr lang="zh-CN" altLang="en-US"/>
        </a:p>
      </dgm:t>
    </dgm:pt>
    <dgm:pt modelId="{07737878-6A55-4126-81C3-B76913FF18E7}">
      <dgm:prSet custT="1"/>
      <dgm:spPr>
        <a:xfrm>
          <a:off x="7652" y="0"/>
          <a:ext cx="1584027" cy="525781"/>
        </a:xfrm>
        <a:prstGeom prst="roundRect">
          <a:avLst>
            <a:gd name="adj" fmla="val 10000"/>
          </a:avLst>
        </a:prstGeom>
        <a:solidFill>
          <a:srgbClr val="333399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rtl="0"/>
          <a:r>
            <a:rPr lang="en-US" sz="1400" b="1" i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Broad participators</a:t>
          </a:r>
          <a:endParaRPr lang="zh-CN" altLang="en-US" sz="1400" b="1" dirty="0">
            <a:solidFill>
              <a:srgbClr val="FFFFFF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gm:t>
    </dgm:pt>
    <dgm:pt modelId="{3F7B27F0-127C-46C1-A520-DF95504A14B2}" type="parTrans" cxnId="{A58EBDD0-2898-4B6C-B54F-AF505C96C248}">
      <dgm:prSet/>
      <dgm:spPr/>
      <dgm:t>
        <a:bodyPr/>
        <a:lstStyle/>
        <a:p>
          <a:endParaRPr lang="zh-CN" altLang="en-US" sz="14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47B7D02E-DF91-461B-A464-33D70FEDA7D2}" type="sibTrans" cxnId="{A58EBDD0-2898-4B6C-B54F-AF505C96C248}">
      <dgm:prSet custT="1"/>
      <dgm:spPr>
        <a:xfrm>
          <a:off x="1750082" y="66471"/>
          <a:ext cx="335813" cy="392838"/>
        </a:xfrm>
        <a:prstGeom prst="rightArrow">
          <a:avLst>
            <a:gd name="adj1" fmla="val 60000"/>
            <a:gd name="adj2" fmla="val 50000"/>
          </a:avLst>
        </a:prstGeom>
        <a:solidFill>
          <a:srgbClr val="333399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zh-CN" altLang="en-US" sz="1400" b="1">
            <a:solidFill>
              <a:srgbClr val="FFFFFF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gm:t>
    </dgm:pt>
    <dgm:pt modelId="{ED7F9484-AE15-4022-9F53-70A72B2A2FA7}">
      <dgm:prSet custT="1"/>
      <dgm:spPr>
        <a:xfrm>
          <a:off x="2225291" y="0"/>
          <a:ext cx="1584027" cy="525781"/>
        </a:xfrm>
        <a:prstGeom prst="roundRect">
          <a:avLst>
            <a:gd name="adj" fmla="val 10000"/>
          </a:avLst>
        </a:prstGeom>
        <a:solidFill>
          <a:srgbClr val="333399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rtl="0"/>
          <a:r>
            <a:rPr lang="en-US" altLang="zh-CN" sz="14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Joint test specifications</a:t>
          </a:r>
          <a:endParaRPr lang="zh-CN" altLang="en-US" sz="1400" b="1" dirty="0">
            <a:solidFill>
              <a:srgbClr val="FFFFFF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gm:t>
    </dgm:pt>
    <dgm:pt modelId="{11AA776A-5067-46D2-8358-9A10B8890D4F}" type="parTrans" cxnId="{832836F1-11A0-4F56-807A-8B9FD986FE20}">
      <dgm:prSet/>
      <dgm:spPr/>
      <dgm:t>
        <a:bodyPr/>
        <a:lstStyle/>
        <a:p>
          <a:endParaRPr lang="zh-CN" altLang="en-US" sz="14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88582EA5-0342-41ED-96D8-42A535E56A1D}" type="sibTrans" cxnId="{832836F1-11A0-4F56-807A-8B9FD986FE20}">
      <dgm:prSet custT="1"/>
      <dgm:spPr>
        <a:xfrm>
          <a:off x="3967721" y="66471"/>
          <a:ext cx="335813" cy="392838"/>
        </a:xfrm>
        <a:prstGeom prst="rightArrow">
          <a:avLst>
            <a:gd name="adj1" fmla="val 60000"/>
            <a:gd name="adj2" fmla="val 50000"/>
          </a:avLst>
        </a:prstGeom>
        <a:solidFill>
          <a:srgbClr val="333399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zh-CN" altLang="en-US" sz="1400" b="1">
            <a:solidFill>
              <a:srgbClr val="FFFFFF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gm:t>
    </dgm:pt>
    <dgm:pt modelId="{CE9A949F-2F17-4707-A632-1B7326DB7293}">
      <dgm:prSet custT="1"/>
      <dgm:spPr>
        <a:xfrm>
          <a:off x="4442930" y="0"/>
          <a:ext cx="1584027" cy="525781"/>
        </a:xfrm>
        <a:prstGeom prst="roundRect">
          <a:avLst>
            <a:gd name="adj" fmla="val 10000"/>
          </a:avLst>
        </a:prstGeom>
        <a:solidFill>
          <a:srgbClr val="333399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rtl="0"/>
          <a:r>
            <a:rPr lang="en-US" sz="1400" b="1" i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Multi-vendor interoperability</a:t>
          </a:r>
          <a:endParaRPr lang="zh-CN" altLang="en-US" sz="1400" b="1" dirty="0">
            <a:solidFill>
              <a:srgbClr val="FFFFFF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gm:t>
    </dgm:pt>
    <dgm:pt modelId="{E0761BF9-39CB-4F7D-96BA-5059C563E426}" type="parTrans" cxnId="{2E66BEA7-DB67-4427-AE12-9E24FABDCDE2}">
      <dgm:prSet/>
      <dgm:spPr/>
      <dgm:t>
        <a:bodyPr/>
        <a:lstStyle/>
        <a:p>
          <a:endParaRPr lang="zh-CN" altLang="en-US" sz="14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07C4BB35-1708-4612-9EC9-A9C58DC6D241}" type="sibTrans" cxnId="{2E66BEA7-DB67-4427-AE12-9E24FABDCDE2}">
      <dgm:prSet custT="1"/>
      <dgm:spPr>
        <a:xfrm>
          <a:off x="6185360" y="66471"/>
          <a:ext cx="335813" cy="392838"/>
        </a:xfrm>
        <a:prstGeom prst="rightArrow">
          <a:avLst>
            <a:gd name="adj1" fmla="val 60000"/>
            <a:gd name="adj2" fmla="val 50000"/>
          </a:avLst>
        </a:prstGeom>
        <a:solidFill>
          <a:srgbClr val="333399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zh-CN" altLang="en-US" sz="1400" b="1">
            <a:solidFill>
              <a:srgbClr val="FFFFFF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gm:t>
    </dgm:pt>
    <dgm:pt modelId="{256392F5-89A8-49A6-963A-5B6DF4E8ADD3}">
      <dgm:prSet custT="1"/>
      <dgm:spPr>
        <a:xfrm>
          <a:off x="6660568" y="0"/>
          <a:ext cx="1584027" cy="525781"/>
        </a:xfrm>
        <a:prstGeom prst="roundRect">
          <a:avLst>
            <a:gd name="adj" fmla="val 10000"/>
          </a:avLst>
        </a:prstGeom>
        <a:solidFill>
          <a:srgbClr val="333399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marL="0" marR="0" indent="0" defTabSz="62230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en-US" sz="1400" b="1" i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Integration with vertical industries</a:t>
          </a:r>
          <a:endParaRPr lang="en-US" altLang="zh-CN" sz="1400" b="1" dirty="0">
            <a:solidFill>
              <a:srgbClr val="FFFFFF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gm:t>
    </dgm:pt>
    <dgm:pt modelId="{94F2A70E-14C8-4933-890E-38D6F3C3A270}" type="parTrans" cxnId="{848208EB-DD8F-41F3-80D0-8BB1DA6F22F6}">
      <dgm:prSet/>
      <dgm:spPr/>
      <dgm:t>
        <a:bodyPr/>
        <a:lstStyle/>
        <a:p>
          <a:endParaRPr lang="zh-CN" altLang="en-US" sz="14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F37A249D-1C8E-4A1D-BE0F-B012D5DD9E3C}" type="sibTrans" cxnId="{848208EB-DD8F-41F3-80D0-8BB1DA6F22F6}">
      <dgm:prSet/>
      <dgm:spPr/>
      <dgm:t>
        <a:bodyPr/>
        <a:lstStyle/>
        <a:p>
          <a:endParaRPr lang="zh-CN" altLang="en-US" sz="14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62A64BE5-1FF8-4D64-BA5D-A745723CE477}" type="pres">
      <dgm:prSet presAssocID="{26006EE9-8B08-4FBE-B869-CE5C5E03884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3C873DB-B9F7-46DD-96A3-E5DF60BC0E44}" type="pres">
      <dgm:prSet presAssocID="{07737878-6A55-4126-81C3-B76913FF18E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77C057-0789-4550-BE28-B0FC421321A0}" type="pres">
      <dgm:prSet presAssocID="{47B7D02E-DF91-461B-A464-33D70FEDA7D2}" presName="sibTrans" presStyleLbl="sibTrans2D1" presStyleIdx="0" presStyleCnt="3"/>
      <dgm:spPr/>
      <dgm:t>
        <a:bodyPr/>
        <a:lstStyle/>
        <a:p>
          <a:endParaRPr lang="en-US"/>
        </a:p>
      </dgm:t>
    </dgm:pt>
    <dgm:pt modelId="{F32A0EA8-9A21-44CF-BFE9-0963A764F033}" type="pres">
      <dgm:prSet presAssocID="{47B7D02E-DF91-461B-A464-33D70FEDA7D2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9F270E0D-7538-4433-9E8C-E86BA87DAF2E}" type="pres">
      <dgm:prSet presAssocID="{ED7F9484-AE15-4022-9F53-70A72B2A2FA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1CC5AD-C75D-41D6-A46C-E099AFC70112}" type="pres">
      <dgm:prSet presAssocID="{88582EA5-0342-41ED-96D8-42A535E56A1D}" presName="sibTrans" presStyleLbl="sibTrans2D1" presStyleIdx="1" presStyleCnt="3"/>
      <dgm:spPr/>
      <dgm:t>
        <a:bodyPr/>
        <a:lstStyle/>
        <a:p>
          <a:endParaRPr lang="en-US"/>
        </a:p>
      </dgm:t>
    </dgm:pt>
    <dgm:pt modelId="{EC23CDE7-4449-401D-8FEA-486E8A76740B}" type="pres">
      <dgm:prSet presAssocID="{88582EA5-0342-41ED-96D8-42A535E56A1D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7A9EED7B-D32C-4240-B71E-03223C62C700}" type="pres">
      <dgm:prSet presAssocID="{CE9A949F-2F17-4707-A632-1B7326DB729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CADEB4-B824-4922-A5C1-98519FC32621}" type="pres">
      <dgm:prSet presAssocID="{07C4BB35-1708-4612-9EC9-A9C58DC6D241}" presName="sibTrans" presStyleLbl="sibTrans2D1" presStyleIdx="2" presStyleCnt="3"/>
      <dgm:spPr/>
      <dgm:t>
        <a:bodyPr/>
        <a:lstStyle/>
        <a:p>
          <a:endParaRPr lang="en-US"/>
        </a:p>
      </dgm:t>
    </dgm:pt>
    <dgm:pt modelId="{3170AEB7-4AD7-4E6F-A05B-86056A1F809E}" type="pres">
      <dgm:prSet presAssocID="{07C4BB35-1708-4612-9EC9-A9C58DC6D241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BE29DD24-DA71-4A14-9EB7-E107CB7D79DD}" type="pres">
      <dgm:prSet presAssocID="{256392F5-89A8-49A6-963A-5B6DF4E8ADD3}" presName="node" presStyleLbl="node1" presStyleIdx="3" presStyleCnt="4" custScaleX="1449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335362B-9304-497D-B212-A77B761F8175}" type="presOf" srcId="{88582EA5-0342-41ED-96D8-42A535E56A1D}" destId="{EC23CDE7-4449-401D-8FEA-486E8A76740B}" srcOrd="1" destOrd="0" presId="urn:microsoft.com/office/officeart/2005/8/layout/process1"/>
    <dgm:cxn modelId="{84DBD6E2-BCEB-4897-8D2F-3701037613ED}" type="presOf" srcId="{07C4BB35-1708-4612-9EC9-A9C58DC6D241}" destId="{75CADEB4-B824-4922-A5C1-98519FC32621}" srcOrd="0" destOrd="0" presId="urn:microsoft.com/office/officeart/2005/8/layout/process1"/>
    <dgm:cxn modelId="{C9486644-A019-489D-8C62-DFCC9765F618}" type="presOf" srcId="{47B7D02E-DF91-461B-A464-33D70FEDA7D2}" destId="{D077C057-0789-4550-BE28-B0FC421321A0}" srcOrd="0" destOrd="0" presId="urn:microsoft.com/office/officeart/2005/8/layout/process1"/>
    <dgm:cxn modelId="{A2E00CB1-408A-4473-B1E2-7BA905AFEFCB}" type="presOf" srcId="{26006EE9-8B08-4FBE-B869-CE5C5E038849}" destId="{62A64BE5-1FF8-4D64-BA5D-A745723CE477}" srcOrd="0" destOrd="0" presId="urn:microsoft.com/office/officeart/2005/8/layout/process1"/>
    <dgm:cxn modelId="{6CCB0320-7361-4EAA-AACA-F8EA05948BFA}" type="presOf" srcId="{CE9A949F-2F17-4707-A632-1B7326DB7293}" destId="{7A9EED7B-D32C-4240-B71E-03223C62C700}" srcOrd="0" destOrd="0" presId="urn:microsoft.com/office/officeart/2005/8/layout/process1"/>
    <dgm:cxn modelId="{38BBAEC2-88E5-497B-B04A-3FB64F7B31C0}" type="presOf" srcId="{88582EA5-0342-41ED-96D8-42A535E56A1D}" destId="{0D1CC5AD-C75D-41D6-A46C-E099AFC70112}" srcOrd="0" destOrd="0" presId="urn:microsoft.com/office/officeart/2005/8/layout/process1"/>
    <dgm:cxn modelId="{7905A2D7-50AA-48F3-9E7E-FF9F169DDA8F}" type="presOf" srcId="{ED7F9484-AE15-4022-9F53-70A72B2A2FA7}" destId="{9F270E0D-7538-4433-9E8C-E86BA87DAF2E}" srcOrd="0" destOrd="0" presId="urn:microsoft.com/office/officeart/2005/8/layout/process1"/>
    <dgm:cxn modelId="{653A506D-F3EC-49F5-B1AE-135B8B25779B}" type="presOf" srcId="{07C4BB35-1708-4612-9EC9-A9C58DC6D241}" destId="{3170AEB7-4AD7-4E6F-A05B-86056A1F809E}" srcOrd="1" destOrd="0" presId="urn:microsoft.com/office/officeart/2005/8/layout/process1"/>
    <dgm:cxn modelId="{832836F1-11A0-4F56-807A-8B9FD986FE20}" srcId="{26006EE9-8B08-4FBE-B869-CE5C5E038849}" destId="{ED7F9484-AE15-4022-9F53-70A72B2A2FA7}" srcOrd="1" destOrd="0" parTransId="{11AA776A-5067-46D2-8358-9A10B8890D4F}" sibTransId="{88582EA5-0342-41ED-96D8-42A535E56A1D}"/>
    <dgm:cxn modelId="{9BA7623C-6996-495E-97D0-6CA7BD638D63}" type="presOf" srcId="{47B7D02E-DF91-461B-A464-33D70FEDA7D2}" destId="{F32A0EA8-9A21-44CF-BFE9-0963A764F033}" srcOrd="1" destOrd="0" presId="urn:microsoft.com/office/officeart/2005/8/layout/process1"/>
    <dgm:cxn modelId="{A58EBDD0-2898-4B6C-B54F-AF505C96C248}" srcId="{26006EE9-8B08-4FBE-B869-CE5C5E038849}" destId="{07737878-6A55-4126-81C3-B76913FF18E7}" srcOrd="0" destOrd="0" parTransId="{3F7B27F0-127C-46C1-A520-DF95504A14B2}" sibTransId="{47B7D02E-DF91-461B-A464-33D70FEDA7D2}"/>
    <dgm:cxn modelId="{848208EB-DD8F-41F3-80D0-8BB1DA6F22F6}" srcId="{26006EE9-8B08-4FBE-B869-CE5C5E038849}" destId="{256392F5-89A8-49A6-963A-5B6DF4E8ADD3}" srcOrd="3" destOrd="0" parTransId="{94F2A70E-14C8-4933-890E-38D6F3C3A270}" sibTransId="{F37A249D-1C8E-4A1D-BE0F-B012D5DD9E3C}"/>
    <dgm:cxn modelId="{835E9792-E168-491F-BD4E-7324AA98901E}" type="presOf" srcId="{07737878-6A55-4126-81C3-B76913FF18E7}" destId="{F3C873DB-B9F7-46DD-96A3-E5DF60BC0E44}" srcOrd="0" destOrd="0" presId="urn:microsoft.com/office/officeart/2005/8/layout/process1"/>
    <dgm:cxn modelId="{C84FF2A9-6F0D-41D0-A33C-194940AF8B56}" type="presOf" srcId="{256392F5-89A8-49A6-963A-5B6DF4E8ADD3}" destId="{BE29DD24-DA71-4A14-9EB7-E107CB7D79DD}" srcOrd="0" destOrd="0" presId="urn:microsoft.com/office/officeart/2005/8/layout/process1"/>
    <dgm:cxn modelId="{2E66BEA7-DB67-4427-AE12-9E24FABDCDE2}" srcId="{26006EE9-8B08-4FBE-B869-CE5C5E038849}" destId="{CE9A949F-2F17-4707-A632-1B7326DB7293}" srcOrd="2" destOrd="0" parTransId="{E0761BF9-39CB-4F7D-96BA-5059C563E426}" sibTransId="{07C4BB35-1708-4612-9EC9-A9C58DC6D241}"/>
    <dgm:cxn modelId="{D45D5268-3F32-4C1B-9E37-C6ECBA25AA6B}" type="presParOf" srcId="{62A64BE5-1FF8-4D64-BA5D-A745723CE477}" destId="{F3C873DB-B9F7-46DD-96A3-E5DF60BC0E44}" srcOrd="0" destOrd="0" presId="urn:microsoft.com/office/officeart/2005/8/layout/process1"/>
    <dgm:cxn modelId="{527AB54E-949F-4587-A26B-BFA36D189B68}" type="presParOf" srcId="{62A64BE5-1FF8-4D64-BA5D-A745723CE477}" destId="{D077C057-0789-4550-BE28-B0FC421321A0}" srcOrd="1" destOrd="0" presId="urn:microsoft.com/office/officeart/2005/8/layout/process1"/>
    <dgm:cxn modelId="{164B385E-A9E2-457B-9548-8C68A69D9A30}" type="presParOf" srcId="{D077C057-0789-4550-BE28-B0FC421321A0}" destId="{F32A0EA8-9A21-44CF-BFE9-0963A764F033}" srcOrd="0" destOrd="0" presId="urn:microsoft.com/office/officeart/2005/8/layout/process1"/>
    <dgm:cxn modelId="{B34AC1DD-CEAF-4F61-B269-8987C33ACB59}" type="presParOf" srcId="{62A64BE5-1FF8-4D64-BA5D-A745723CE477}" destId="{9F270E0D-7538-4433-9E8C-E86BA87DAF2E}" srcOrd="2" destOrd="0" presId="urn:microsoft.com/office/officeart/2005/8/layout/process1"/>
    <dgm:cxn modelId="{895F854E-F6A7-4893-8B8F-612DB6FE74E9}" type="presParOf" srcId="{62A64BE5-1FF8-4D64-BA5D-A745723CE477}" destId="{0D1CC5AD-C75D-41D6-A46C-E099AFC70112}" srcOrd="3" destOrd="0" presId="urn:microsoft.com/office/officeart/2005/8/layout/process1"/>
    <dgm:cxn modelId="{629EF827-9099-4FAD-82B4-C5ADBD788E40}" type="presParOf" srcId="{0D1CC5AD-C75D-41D6-A46C-E099AFC70112}" destId="{EC23CDE7-4449-401D-8FEA-486E8A76740B}" srcOrd="0" destOrd="0" presId="urn:microsoft.com/office/officeart/2005/8/layout/process1"/>
    <dgm:cxn modelId="{31696206-3CD9-4B63-A642-8422EC055148}" type="presParOf" srcId="{62A64BE5-1FF8-4D64-BA5D-A745723CE477}" destId="{7A9EED7B-D32C-4240-B71E-03223C62C700}" srcOrd="4" destOrd="0" presId="urn:microsoft.com/office/officeart/2005/8/layout/process1"/>
    <dgm:cxn modelId="{C0601B9E-3538-48DA-890B-AAF288E83B2B}" type="presParOf" srcId="{62A64BE5-1FF8-4D64-BA5D-A745723CE477}" destId="{75CADEB4-B824-4922-A5C1-98519FC32621}" srcOrd="5" destOrd="0" presId="urn:microsoft.com/office/officeart/2005/8/layout/process1"/>
    <dgm:cxn modelId="{79C391F0-CFF6-4911-9CF2-0EEA0ED1FC9A}" type="presParOf" srcId="{75CADEB4-B824-4922-A5C1-98519FC32621}" destId="{3170AEB7-4AD7-4E6F-A05B-86056A1F809E}" srcOrd="0" destOrd="0" presId="urn:microsoft.com/office/officeart/2005/8/layout/process1"/>
    <dgm:cxn modelId="{F507901C-C816-4462-80E2-30CF82258B64}" type="presParOf" srcId="{62A64BE5-1FF8-4D64-BA5D-A745723CE477}" destId="{BE29DD24-DA71-4A14-9EB7-E107CB7D79DD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A17599-1275-417C-A660-BED51A074890}">
      <dsp:nvSpPr>
        <dsp:cNvPr id="0" name=""/>
        <dsp:cNvSpPr/>
      </dsp:nvSpPr>
      <dsp:spPr>
        <a:xfrm rot="10800000">
          <a:off x="2690946" y="448"/>
          <a:ext cx="7252344" cy="1049003"/>
        </a:xfrm>
        <a:prstGeom prst="homePlate">
          <a:avLst/>
        </a:prstGeo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2581" tIns="110490" rIns="206248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900" kern="1200" dirty="0"/>
            <a:t>CCSA updated</a:t>
          </a:r>
          <a:endParaRPr lang="zh-CN" altLang="en-US" sz="2900" kern="1200" dirty="0">
            <a:solidFill>
              <a:sysClr val="window" lastClr="FFFFFF"/>
            </a:solidFill>
            <a:latin typeface="+mn-lt"/>
            <a:ea typeface="宋体" panose="02010600030101010101" pitchFamily="2" charset="-122"/>
            <a:cs typeface="+mn-cs"/>
          </a:endParaRPr>
        </a:p>
      </dsp:txBody>
      <dsp:txXfrm rot="10800000">
        <a:off x="2953197" y="448"/>
        <a:ext cx="6990093" cy="1049003"/>
      </dsp:txXfrm>
    </dsp:sp>
    <dsp:sp modelId="{236ABFBF-9B82-4F42-805B-FF4D6C533D93}">
      <dsp:nvSpPr>
        <dsp:cNvPr id="0" name=""/>
        <dsp:cNvSpPr/>
      </dsp:nvSpPr>
      <dsp:spPr>
        <a:xfrm>
          <a:off x="1866020" y="448"/>
          <a:ext cx="1049003" cy="1049003"/>
        </a:xfrm>
        <a:prstGeom prst="ellipse">
          <a:avLst/>
        </a:prstGeom>
        <a:solidFill>
          <a:srgbClr val="8064A2">
            <a:tint val="5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3D402A-E905-43A2-86AA-F98CDF616553}">
      <dsp:nvSpPr>
        <dsp:cNvPr id="0" name=""/>
        <dsp:cNvSpPr/>
      </dsp:nvSpPr>
      <dsp:spPr>
        <a:xfrm rot="10800000">
          <a:off x="2690946" y="1311702"/>
          <a:ext cx="7252344" cy="1049003"/>
        </a:xfrm>
        <a:prstGeom prst="homePlate">
          <a:avLst/>
        </a:prstGeom>
        <a:gradFill rotWithShape="0">
          <a:gsLst>
            <a:gs pos="0">
              <a:srgbClr val="8064A2">
                <a:hueOff val="-1488257"/>
                <a:satOff val="8966"/>
                <a:lumOff val="719"/>
                <a:alphaOff val="0"/>
                <a:shade val="51000"/>
                <a:satMod val="130000"/>
              </a:srgbClr>
            </a:gs>
            <a:gs pos="80000">
              <a:srgbClr val="8064A2">
                <a:hueOff val="-1488257"/>
                <a:satOff val="8966"/>
                <a:lumOff val="719"/>
                <a:alphaOff val="0"/>
                <a:shade val="93000"/>
                <a:satMod val="130000"/>
              </a:srgbClr>
            </a:gs>
            <a:gs pos="100000">
              <a:srgbClr val="8064A2">
                <a:hueOff val="-1488257"/>
                <a:satOff val="8966"/>
                <a:lumOff val="719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2581" tIns="110490" rIns="206248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900" kern="1200" dirty="0"/>
            <a:t>Activities on 5G</a:t>
          </a:r>
          <a:endParaRPr lang="zh-CN" altLang="en-US" sz="2900" kern="1200" dirty="0">
            <a:solidFill>
              <a:sysClr val="window" lastClr="FFFFFF"/>
            </a:solidFill>
            <a:latin typeface="+mn-lt"/>
            <a:ea typeface="宋体" panose="02010600030101010101" pitchFamily="2" charset="-122"/>
            <a:cs typeface="+mn-cs"/>
          </a:endParaRPr>
        </a:p>
      </dsp:txBody>
      <dsp:txXfrm rot="10800000">
        <a:off x="2953197" y="1311702"/>
        <a:ext cx="6990093" cy="1049003"/>
      </dsp:txXfrm>
    </dsp:sp>
    <dsp:sp modelId="{21A7ECE7-E18A-4FDC-B9B0-ADE4DFD39970}">
      <dsp:nvSpPr>
        <dsp:cNvPr id="0" name=""/>
        <dsp:cNvSpPr/>
      </dsp:nvSpPr>
      <dsp:spPr>
        <a:xfrm>
          <a:off x="1866020" y="1311702"/>
          <a:ext cx="1049003" cy="1049003"/>
        </a:xfrm>
        <a:prstGeom prst="ellipse">
          <a:avLst/>
        </a:prstGeom>
        <a:solidFill>
          <a:srgbClr val="8064A2">
            <a:tint val="50000"/>
            <a:hueOff val="-1327093"/>
            <a:satOff val="7537"/>
            <a:lumOff val="598"/>
            <a:alphaOff val="0"/>
          </a:srgb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F7D190-1222-459B-B833-D0100096BDA1}">
      <dsp:nvSpPr>
        <dsp:cNvPr id="0" name=""/>
        <dsp:cNvSpPr/>
      </dsp:nvSpPr>
      <dsp:spPr>
        <a:xfrm rot="10800000">
          <a:off x="2690946" y="2622956"/>
          <a:ext cx="7252344" cy="1049003"/>
        </a:xfrm>
        <a:prstGeom prst="homePlate">
          <a:avLst/>
        </a:prstGeom>
        <a:gradFill rotWithShape="0">
          <a:gsLst>
            <a:gs pos="0">
              <a:srgbClr val="8064A2">
                <a:hueOff val="-2976513"/>
                <a:satOff val="17933"/>
                <a:lumOff val="1437"/>
                <a:alphaOff val="0"/>
                <a:shade val="51000"/>
                <a:satMod val="130000"/>
              </a:srgbClr>
            </a:gs>
            <a:gs pos="80000">
              <a:srgbClr val="8064A2">
                <a:hueOff val="-2976513"/>
                <a:satOff val="17933"/>
                <a:lumOff val="1437"/>
                <a:alphaOff val="0"/>
                <a:shade val="93000"/>
                <a:satMod val="130000"/>
              </a:srgbClr>
            </a:gs>
            <a:gs pos="100000">
              <a:srgbClr val="8064A2">
                <a:hueOff val="-2976513"/>
                <a:satOff val="17933"/>
                <a:lumOff val="1437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2581" tIns="110490" rIns="206248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900" kern="1200" dirty="0"/>
            <a:t>Some activities on industrial IoT Deployment</a:t>
          </a:r>
          <a:endParaRPr lang="zh-CN" altLang="en-US" sz="2900" kern="1200" dirty="0">
            <a:solidFill>
              <a:sysClr val="window" lastClr="FFFFFF"/>
            </a:solidFill>
            <a:latin typeface="+mn-lt"/>
            <a:ea typeface="宋体" panose="02010600030101010101" pitchFamily="2" charset="-122"/>
            <a:cs typeface="+mn-cs"/>
          </a:endParaRPr>
        </a:p>
      </dsp:txBody>
      <dsp:txXfrm rot="10800000">
        <a:off x="2953197" y="2622956"/>
        <a:ext cx="6990093" cy="1049003"/>
      </dsp:txXfrm>
    </dsp:sp>
    <dsp:sp modelId="{2919D157-18D2-4683-8C47-8048A2563323}">
      <dsp:nvSpPr>
        <dsp:cNvPr id="0" name=""/>
        <dsp:cNvSpPr/>
      </dsp:nvSpPr>
      <dsp:spPr>
        <a:xfrm>
          <a:off x="1866020" y="2622956"/>
          <a:ext cx="1049003" cy="1049003"/>
        </a:xfrm>
        <a:prstGeom prst="ellipse">
          <a:avLst/>
        </a:prstGeom>
        <a:solidFill>
          <a:srgbClr val="8064A2">
            <a:tint val="50000"/>
            <a:hueOff val="-2654186"/>
            <a:satOff val="15073"/>
            <a:lumOff val="1197"/>
            <a:alphaOff val="0"/>
          </a:srgb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C873DB-B9F7-46DD-96A3-E5DF60BC0E44}">
      <dsp:nvSpPr>
        <dsp:cNvPr id="0" name=""/>
        <dsp:cNvSpPr/>
      </dsp:nvSpPr>
      <dsp:spPr>
        <a:xfrm>
          <a:off x="4319" y="0"/>
          <a:ext cx="1551581" cy="525782"/>
        </a:xfrm>
        <a:prstGeom prst="roundRect">
          <a:avLst>
            <a:gd name="adj" fmla="val 10000"/>
          </a:avLst>
        </a:prstGeom>
        <a:solidFill>
          <a:srgbClr val="333399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0" kern="12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Broad participators</a:t>
          </a:r>
          <a:endParaRPr lang="zh-CN" altLang="en-US" sz="1400" b="1" kern="1200" dirty="0">
            <a:solidFill>
              <a:srgbClr val="FFFFFF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sp:txBody>
      <dsp:txXfrm>
        <a:off x="19719" y="15400"/>
        <a:ext cx="1520781" cy="494982"/>
      </dsp:txXfrm>
    </dsp:sp>
    <dsp:sp modelId="{D077C057-0789-4550-BE28-B0FC421321A0}">
      <dsp:nvSpPr>
        <dsp:cNvPr id="0" name=""/>
        <dsp:cNvSpPr/>
      </dsp:nvSpPr>
      <dsp:spPr>
        <a:xfrm>
          <a:off x="1711059" y="70494"/>
          <a:ext cx="328935" cy="384792"/>
        </a:xfrm>
        <a:prstGeom prst="rightArrow">
          <a:avLst>
            <a:gd name="adj1" fmla="val 60000"/>
            <a:gd name="adj2" fmla="val 50000"/>
          </a:avLst>
        </a:prstGeom>
        <a:solidFill>
          <a:srgbClr val="333399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400" b="1" kern="1200">
            <a:solidFill>
              <a:srgbClr val="FFFFFF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sp:txBody>
      <dsp:txXfrm>
        <a:off x="1711059" y="147452"/>
        <a:ext cx="230255" cy="230876"/>
      </dsp:txXfrm>
    </dsp:sp>
    <dsp:sp modelId="{9F270E0D-7538-4433-9E8C-E86BA87DAF2E}">
      <dsp:nvSpPr>
        <dsp:cNvPr id="0" name=""/>
        <dsp:cNvSpPr/>
      </dsp:nvSpPr>
      <dsp:spPr>
        <a:xfrm>
          <a:off x="2176534" y="0"/>
          <a:ext cx="1551581" cy="525782"/>
        </a:xfrm>
        <a:prstGeom prst="roundRect">
          <a:avLst>
            <a:gd name="adj" fmla="val 10000"/>
          </a:avLst>
        </a:prstGeom>
        <a:solidFill>
          <a:srgbClr val="333399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400" b="1" kern="12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Joint test specifications</a:t>
          </a:r>
          <a:endParaRPr lang="zh-CN" altLang="en-US" sz="1400" b="1" kern="1200" dirty="0">
            <a:solidFill>
              <a:srgbClr val="FFFFFF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sp:txBody>
      <dsp:txXfrm>
        <a:off x="2191934" y="15400"/>
        <a:ext cx="1520781" cy="494982"/>
      </dsp:txXfrm>
    </dsp:sp>
    <dsp:sp modelId="{0D1CC5AD-C75D-41D6-A46C-E099AFC70112}">
      <dsp:nvSpPr>
        <dsp:cNvPr id="0" name=""/>
        <dsp:cNvSpPr/>
      </dsp:nvSpPr>
      <dsp:spPr>
        <a:xfrm>
          <a:off x="3883274" y="70494"/>
          <a:ext cx="328935" cy="384792"/>
        </a:xfrm>
        <a:prstGeom prst="rightArrow">
          <a:avLst>
            <a:gd name="adj1" fmla="val 60000"/>
            <a:gd name="adj2" fmla="val 50000"/>
          </a:avLst>
        </a:prstGeom>
        <a:solidFill>
          <a:srgbClr val="333399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400" b="1" kern="1200">
            <a:solidFill>
              <a:srgbClr val="FFFFFF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sp:txBody>
      <dsp:txXfrm>
        <a:off x="3883274" y="147452"/>
        <a:ext cx="230255" cy="230876"/>
      </dsp:txXfrm>
    </dsp:sp>
    <dsp:sp modelId="{7A9EED7B-D32C-4240-B71E-03223C62C700}">
      <dsp:nvSpPr>
        <dsp:cNvPr id="0" name=""/>
        <dsp:cNvSpPr/>
      </dsp:nvSpPr>
      <dsp:spPr>
        <a:xfrm>
          <a:off x="4348749" y="0"/>
          <a:ext cx="1551581" cy="525782"/>
        </a:xfrm>
        <a:prstGeom prst="roundRect">
          <a:avLst>
            <a:gd name="adj" fmla="val 10000"/>
          </a:avLst>
        </a:prstGeom>
        <a:solidFill>
          <a:srgbClr val="333399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0" kern="12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Multi-vendor interoperability</a:t>
          </a:r>
          <a:endParaRPr lang="zh-CN" altLang="en-US" sz="1400" b="1" kern="1200" dirty="0">
            <a:solidFill>
              <a:srgbClr val="FFFFFF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sp:txBody>
      <dsp:txXfrm>
        <a:off x="4364149" y="15400"/>
        <a:ext cx="1520781" cy="494982"/>
      </dsp:txXfrm>
    </dsp:sp>
    <dsp:sp modelId="{75CADEB4-B824-4922-A5C1-98519FC32621}">
      <dsp:nvSpPr>
        <dsp:cNvPr id="0" name=""/>
        <dsp:cNvSpPr/>
      </dsp:nvSpPr>
      <dsp:spPr>
        <a:xfrm>
          <a:off x="6055489" y="70494"/>
          <a:ext cx="328935" cy="384792"/>
        </a:xfrm>
        <a:prstGeom prst="rightArrow">
          <a:avLst>
            <a:gd name="adj1" fmla="val 60000"/>
            <a:gd name="adj2" fmla="val 50000"/>
          </a:avLst>
        </a:prstGeom>
        <a:solidFill>
          <a:srgbClr val="333399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400" b="1" kern="1200">
            <a:solidFill>
              <a:srgbClr val="FFFFFF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sp:txBody>
      <dsp:txXfrm>
        <a:off x="6055489" y="147452"/>
        <a:ext cx="230255" cy="230876"/>
      </dsp:txXfrm>
    </dsp:sp>
    <dsp:sp modelId="{BE29DD24-DA71-4A14-9EB7-E107CB7D79DD}">
      <dsp:nvSpPr>
        <dsp:cNvPr id="0" name=""/>
        <dsp:cNvSpPr/>
      </dsp:nvSpPr>
      <dsp:spPr>
        <a:xfrm>
          <a:off x="6520963" y="0"/>
          <a:ext cx="2249188" cy="525782"/>
        </a:xfrm>
        <a:prstGeom prst="roundRect">
          <a:avLst>
            <a:gd name="adj" fmla="val 10000"/>
          </a:avLst>
        </a:prstGeom>
        <a:solidFill>
          <a:srgbClr val="333399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62230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en-US" sz="1400" b="1" i="0" kern="12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Integration with vertical industries</a:t>
          </a:r>
          <a:endParaRPr lang="en-US" altLang="zh-CN" sz="1400" b="1" kern="1200" dirty="0">
            <a:solidFill>
              <a:srgbClr val="FFFFFF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sp:txBody>
      <dsp:txXfrm>
        <a:off x="6536363" y="15400"/>
        <a:ext cx="2218388" cy="4949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48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20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402138" y="0"/>
            <a:ext cx="3368675" cy="5048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 smtClean="0"/>
            </a:lvl1pPr>
          </a:lstStyle>
          <a:p>
            <a:pPr>
              <a:defRPr/>
            </a:pPr>
            <a:fld id="{A8A85E99-8F14-4508-B206-F7369F58E179}" type="datetimeFigureOut">
              <a:rPr lang="en-US" altLang="zh-CN"/>
              <a:t>9/26/17</a:t>
            </a:fld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53575"/>
            <a:ext cx="3368675" cy="5048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>
              <a:defRPr sz="120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402138" y="9553575"/>
            <a:ext cx="3368675" cy="5048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smtClean="0"/>
            </a:lvl1pPr>
          </a:lstStyle>
          <a:p>
            <a:pPr>
              <a:defRPr/>
            </a:pPr>
            <a:fld id="{FA45768F-CBEB-4EEF-8E50-F9B6B2731445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534988" y="763588"/>
            <a:ext cx="6702425" cy="377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665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/>
          <a:lstStyle/>
          <a:p>
            <a:pPr lvl="0"/>
            <a:endParaRPr lang="en-US" altLang="en-US" noProof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/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/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/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/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1AE2A5D-CF71-4E4A-8F4F-476E80001ECD}" type="slidenum">
              <a:rPr lang="en-US" altLang="en-US"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MS PGothic" panose="020B0600070205080204" pitchFamily="34" charset="-128"/>
        <a:cs typeface="MS PGothic" panose="020B0600070205080204" pitchFamily="34" charset="-128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98501"/>
            <a:ext cx="10966450" cy="4522787"/>
          </a:xfrm>
        </p:spPr>
        <p:txBody>
          <a:bodyPr/>
          <a:lstStyle>
            <a:lvl1pPr>
              <a:buFont typeface="Arial" panose="020B0604020202020204" pitchFamily="34" charset="0"/>
              <a:buChar char="•"/>
              <a:defRPr sz="2200"/>
            </a:lvl1pPr>
            <a:lvl2pPr marL="800100" indent="-342900">
              <a:buFont typeface="Arial" panose="020B0604020202020204" pitchFamily="34" charset="0"/>
              <a:buChar char="•"/>
              <a:defRPr sz="2000"/>
            </a:lvl2pPr>
            <a:lvl3pPr marL="1200150" indent="-285750">
              <a:buFont typeface="Arial" panose="020B0604020202020204" pitchFamily="34" charset="0"/>
              <a:buChar char="•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612774" y="620688"/>
            <a:ext cx="9154046" cy="648072"/>
          </a:xfrm>
        </p:spPr>
        <p:txBody>
          <a:bodyPr/>
          <a:lstStyle>
            <a:lvl1pPr>
              <a:defRPr b="1">
                <a:solidFill>
                  <a:srgbClr val="006DA7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Pg  </a:t>
            </a:r>
            <a:fld id="{2D2A6AAE-4114-4DD5-87F2-8EAB717E03A6}" type="slidenum">
              <a:rPr lang="en-US" altLang="en-US"/>
              <a:t>‹#›</a:t>
            </a:fld>
            <a:r>
              <a:rPr lang="en-US" altLang="en-US"/>
              <a:t> | 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>
            <a:spLocks noChangeArrowheads="1"/>
          </p:cNvSpPr>
          <p:nvPr userDrawn="1"/>
        </p:nvSpPr>
        <p:spPr bwMode="auto">
          <a:xfrm>
            <a:off x="4581525" y="6292850"/>
            <a:ext cx="3529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400">
                <a:solidFill>
                  <a:srgbClr val="404040"/>
                </a:solidFill>
                <a:latin typeface="Verdana" panose="020B0604030504040204" pitchFamily="34" charset="0"/>
              </a:rPr>
              <a:t>26-27 September 2017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133972" y="1988840"/>
            <a:ext cx="8105949" cy="3175794"/>
          </a:xfrm>
        </p:spPr>
        <p:txBody>
          <a:bodyPr/>
          <a:lstStyle/>
          <a:p>
            <a:pPr lvl="1"/>
            <a:endParaRPr lang="en-IN" dirty="0"/>
          </a:p>
        </p:txBody>
      </p:sp>
      <p:sp>
        <p:nvSpPr>
          <p:cNvPr id="7" name="Content Placeholder 2"/>
          <p:cNvSpPr>
            <a:spLocks noGrp="1"/>
          </p:cNvSpPr>
          <p:nvPr>
            <p:ph idx="11"/>
          </p:nvPr>
        </p:nvSpPr>
        <p:spPr>
          <a:xfrm>
            <a:off x="2422004" y="620689"/>
            <a:ext cx="9154046" cy="648072"/>
          </a:xfrm>
        </p:spPr>
        <p:txBody>
          <a:bodyPr/>
          <a:lstStyle>
            <a:lvl1pPr>
              <a:defRPr b="1">
                <a:solidFill>
                  <a:srgbClr val="006DA7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2"/>
          <p:cNvSpPr>
            <a:spLocks noGrp="1" noChangeArrowheads="1"/>
          </p:cNvSpPr>
          <p:nvPr>
            <p:ph type="sldNum" idx="12"/>
          </p:nvPr>
        </p:nvSpPr>
        <p:spPr>
          <a:xfrm>
            <a:off x="365125" y="6308725"/>
            <a:ext cx="2527300" cy="354013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/>
              <a:t>Pg  </a:t>
            </a:r>
            <a:fld id="{A61F1254-CD32-4E11-90BB-8061246CD544}" type="slidenum">
              <a:rPr lang="en-US" altLang="en-US"/>
              <a:t>‹#›</a:t>
            </a:fld>
            <a:r>
              <a:rPr lang="en-US" altLang="en-US"/>
              <a:t> | 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/>
          <p:cNvSpPr txBox="1">
            <a:spLocks noChangeArrowheads="1"/>
          </p:cNvSpPr>
          <p:nvPr userDrawn="1"/>
        </p:nvSpPr>
        <p:spPr bwMode="auto">
          <a:xfrm>
            <a:off x="4581525" y="6292850"/>
            <a:ext cx="3529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400">
                <a:solidFill>
                  <a:srgbClr val="404040"/>
                </a:solidFill>
                <a:latin typeface="Verdana" panose="020B0604030504040204" pitchFamily="34" charset="0"/>
              </a:rPr>
              <a:t>26-27 September 2017</a:t>
            </a:r>
          </a:p>
        </p:txBody>
      </p:sp>
      <p:sp>
        <p:nvSpPr>
          <p:cNvPr id="3" name="Slide Number Placeholder 2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/>
              <a:t>Pg.  </a:t>
            </a:r>
            <a:fld id="{8EDAAE69-33E7-405E-BD5D-402CD4519054}" type="slidenum">
              <a:rPr lang="en-US" altLang="en-US"/>
              <a:t>‹#›</a:t>
            </a:fld>
            <a:r>
              <a:rPr lang="en-US" altLang="en-US"/>
              <a:t> |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>
            <a:spLocks noChangeArrowheads="1"/>
          </p:cNvSpPr>
          <p:nvPr userDrawn="1"/>
        </p:nvSpPr>
        <p:spPr bwMode="auto">
          <a:xfrm>
            <a:off x="4581525" y="6292850"/>
            <a:ext cx="3529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400">
                <a:solidFill>
                  <a:srgbClr val="404040"/>
                </a:solidFill>
                <a:latin typeface="Verdana" panose="020B0604030504040204" pitchFamily="34" charset="0"/>
              </a:rPr>
              <a:t>26-27 September 2017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2494012" y="2852935"/>
            <a:ext cx="8105949" cy="2967633"/>
          </a:xfrm>
        </p:spPr>
        <p:txBody>
          <a:bodyPr/>
          <a:lstStyle/>
          <a:p>
            <a:pPr lvl="1"/>
            <a:endParaRPr lang="en-IN" dirty="0"/>
          </a:p>
        </p:txBody>
      </p:sp>
      <p:sp>
        <p:nvSpPr>
          <p:cNvPr id="7" name="Content Placeholder 2"/>
          <p:cNvSpPr>
            <a:spLocks noGrp="1"/>
          </p:cNvSpPr>
          <p:nvPr>
            <p:ph idx="11"/>
          </p:nvPr>
        </p:nvSpPr>
        <p:spPr>
          <a:xfrm>
            <a:off x="2422004" y="620689"/>
            <a:ext cx="9154046" cy="648072"/>
          </a:xfrm>
        </p:spPr>
        <p:txBody>
          <a:bodyPr/>
          <a:lstStyle>
            <a:lvl1pPr>
              <a:defRPr b="1">
                <a:solidFill>
                  <a:srgbClr val="006DA7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12"/>
          </p:nvPr>
        </p:nvSpPr>
        <p:spPr>
          <a:xfrm>
            <a:off x="2453988" y="1412776"/>
            <a:ext cx="5156200" cy="1296144"/>
          </a:xfrm>
        </p:spPr>
        <p:txBody>
          <a:bodyPr/>
          <a:lstStyle>
            <a:lvl2pPr marL="742950" marR="0" indent="-285750" algn="l" defTabSz="457200" rtl="0" eaLnBrk="0" fontAlgn="base" latinLnBrk="0" hangingPunct="0">
              <a:lnSpc>
                <a:spcPct val="94000"/>
              </a:lnSpc>
              <a:spcBef>
                <a:spcPct val="0"/>
              </a:spcBef>
              <a:spcAft>
                <a:spcPts val="114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sldNum" idx="13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/>
              <a:t>Pg  </a:t>
            </a:r>
            <a:fld id="{DF2A583A-B8E8-4431-A8D0-D0A3FD8EF568}" type="slidenum">
              <a:rPr lang="en-US" altLang="en-US"/>
              <a:t>‹#›</a:t>
            </a:fld>
            <a:r>
              <a:rPr lang="en-US" altLang="en-US"/>
              <a:t> | 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8"/>
          <p:cNvSpPr txBox="1">
            <a:spLocks noChangeArrowheads="1"/>
          </p:cNvSpPr>
          <p:nvPr userDrawn="1"/>
        </p:nvSpPr>
        <p:spPr bwMode="auto">
          <a:xfrm>
            <a:off x="4581525" y="6292850"/>
            <a:ext cx="3529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400">
                <a:solidFill>
                  <a:srgbClr val="404040"/>
                </a:solidFill>
                <a:latin typeface="Verdana" panose="020B0604030504040204" pitchFamily="34" charset="0"/>
              </a:rPr>
              <a:t>26-27 September 2017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6200" cy="595709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6200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613" y="1681163"/>
            <a:ext cx="5181600" cy="595709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3" y="2505075"/>
            <a:ext cx="518160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2422004" y="620689"/>
            <a:ext cx="9154046" cy="648072"/>
          </a:xfrm>
        </p:spPr>
        <p:txBody>
          <a:bodyPr/>
          <a:lstStyle>
            <a:lvl1pPr>
              <a:defRPr b="1">
                <a:solidFill>
                  <a:srgbClr val="006DA7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sldNum" idx="12"/>
          </p:nvPr>
        </p:nvSpPr>
        <p:spPr>
          <a:xfrm>
            <a:off x="365125" y="6308725"/>
            <a:ext cx="2527300" cy="3540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Pg  </a:t>
            </a:r>
            <a:fld id="{A82AB88E-9E03-44BE-99FE-F9171C5D5A8C}" type="slidenum">
              <a:rPr lang="en-US" altLang="en-US"/>
              <a:t>‹#›</a:t>
            </a:fld>
            <a:r>
              <a:rPr lang="en-US" altLang="en-US"/>
              <a:t> | 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>
            <a:spLocks noChangeArrowheads="1"/>
          </p:cNvSpPr>
          <p:nvPr userDrawn="1"/>
        </p:nvSpPr>
        <p:spPr bwMode="auto">
          <a:xfrm>
            <a:off x="4581525" y="6292850"/>
            <a:ext cx="3529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400">
                <a:solidFill>
                  <a:srgbClr val="404040"/>
                </a:solidFill>
                <a:latin typeface="Verdana" panose="020B0604030504040204" pitchFamily="34" charset="0"/>
              </a:rPr>
              <a:t>26-27 September 2017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133972" y="1988840"/>
            <a:ext cx="8105949" cy="3175794"/>
          </a:xfrm>
        </p:spPr>
        <p:txBody>
          <a:bodyPr/>
          <a:lstStyle/>
          <a:p>
            <a:pPr lvl="1"/>
            <a:endParaRPr lang="en-IN" dirty="0"/>
          </a:p>
        </p:txBody>
      </p:sp>
      <p:sp>
        <p:nvSpPr>
          <p:cNvPr id="7" name="Content Placeholder 2"/>
          <p:cNvSpPr>
            <a:spLocks noGrp="1"/>
          </p:cNvSpPr>
          <p:nvPr>
            <p:ph idx="11"/>
          </p:nvPr>
        </p:nvSpPr>
        <p:spPr>
          <a:xfrm>
            <a:off x="2422004" y="620689"/>
            <a:ext cx="9154046" cy="648072"/>
          </a:xfrm>
        </p:spPr>
        <p:txBody>
          <a:bodyPr/>
          <a:lstStyle>
            <a:lvl1pPr>
              <a:defRPr b="1">
                <a:solidFill>
                  <a:srgbClr val="006DA7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2"/>
          <p:cNvSpPr>
            <a:spLocks noGrp="1" noChangeArrowheads="1"/>
          </p:cNvSpPr>
          <p:nvPr>
            <p:ph type="sldNum" idx="12"/>
          </p:nvPr>
        </p:nvSpPr>
        <p:spPr>
          <a:xfrm>
            <a:off x="365125" y="6308725"/>
            <a:ext cx="2527300" cy="3540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Pg  </a:t>
            </a:r>
            <a:fld id="{5C9A7BF7-F555-45C0-B0CB-264674F79481}" type="slidenum">
              <a:rPr lang="en-US" altLang="en-US"/>
              <a:t>‹#›</a:t>
            </a:fld>
            <a:r>
              <a:rPr lang="en-US" altLang="en-US"/>
              <a:t> | 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/>
          <p:cNvSpPr txBox="1">
            <a:spLocks noChangeArrowheads="1"/>
          </p:cNvSpPr>
          <p:nvPr userDrawn="1"/>
        </p:nvSpPr>
        <p:spPr bwMode="auto">
          <a:xfrm>
            <a:off x="4581525" y="6292850"/>
            <a:ext cx="3529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400">
                <a:solidFill>
                  <a:srgbClr val="404040"/>
                </a:solidFill>
                <a:latin typeface="Verdana" panose="020B0604030504040204" pitchFamily="34" charset="0"/>
              </a:rPr>
              <a:t>26-27 September 2017</a:t>
            </a:r>
          </a:p>
        </p:txBody>
      </p:sp>
      <p:sp>
        <p:nvSpPr>
          <p:cNvPr id="3" name="Slide Number Placeholder 2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Pg.  </a:t>
            </a:r>
            <a:fld id="{B0C75B5B-1014-4517-8A20-FAD8100CE474}" type="slidenum">
              <a:rPr lang="en-US" altLang="en-US"/>
              <a:t>‹#›</a:t>
            </a:fld>
            <a:r>
              <a:rPr lang="en-US" altLang="en-US"/>
              <a:t> |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>
            <a:spLocks noChangeArrowheads="1"/>
          </p:cNvSpPr>
          <p:nvPr userDrawn="1"/>
        </p:nvSpPr>
        <p:spPr bwMode="auto">
          <a:xfrm>
            <a:off x="4581525" y="6292850"/>
            <a:ext cx="3529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400">
                <a:solidFill>
                  <a:srgbClr val="404040"/>
                </a:solidFill>
                <a:latin typeface="Verdana" panose="020B0604030504040204" pitchFamily="34" charset="0"/>
              </a:rPr>
              <a:t>26-27 September 2017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2494012" y="2852935"/>
            <a:ext cx="8105949" cy="2967633"/>
          </a:xfrm>
        </p:spPr>
        <p:txBody>
          <a:bodyPr/>
          <a:lstStyle/>
          <a:p>
            <a:pPr lvl="1"/>
            <a:endParaRPr lang="en-IN" dirty="0"/>
          </a:p>
        </p:txBody>
      </p:sp>
      <p:sp>
        <p:nvSpPr>
          <p:cNvPr id="7" name="Content Placeholder 2"/>
          <p:cNvSpPr>
            <a:spLocks noGrp="1"/>
          </p:cNvSpPr>
          <p:nvPr>
            <p:ph idx="11"/>
          </p:nvPr>
        </p:nvSpPr>
        <p:spPr>
          <a:xfrm>
            <a:off x="2422004" y="620689"/>
            <a:ext cx="9154046" cy="648072"/>
          </a:xfrm>
        </p:spPr>
        <p:txBody>
          <a:bodyPr/>
          <a:lstStyle>
            <a:lvl1pPr>
              <a:defRPr b="1">
                <a:solidFill>
                  <a:srgbClr val="006DA7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12"/>
          </p:nvPr>
        </p:nvSpPr>
        <p:spPr>
          <a:xfrm>
            <a:off x="2453988" y="1412776"/>
            <a:ext cx="5156200" cy="1296144"/>
          </a:xfrm>
        </p:spPr>
        <p:txBody>
          <a:bodyPr/>
          <a:lstStyle>
            <a:lvl2pPr marL="742950" marR="0" indent="-285750" algn="l" defTabSz="457200" rtl="0" eaLnBrk="0" fontAlgn="base" latinLnBrk="0" hangingPunct="0">
              <a:lnSpc>
                <a:spcPct val="94000"/>
              </a:lnSpc>
              <a:spcBef>
                <a:spcPct val="0"/>
              </a:spcBef>
              <a:spcAft>
                <a:spcPts val="114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sldNum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Pg  </a:t>
            </a:r>
            <a:fld id="{8CE622F3-5C10-4C34-AB53-531CE0DDF4C4}" type="slidenum">
              <a:rPr lang="en-US" altLang="en-US"/>
              <a:t>‹#›</a:t>
            </a:fld>
            <a:r>
              <a:rPr lang="en-US" altLang="en-US"/>
              <a:t> | 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 userDrawn="1"/>
        </p:nvCxnSpPr>
        <p:spPr>
          <a:xfrm>
            <a:off x="0" y="1196975"/>
            <a:ext cx="12188825" cy="1588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441" y="214290"/>
            <a:ext cx="10969943" cy="857256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441" y="1340768"/>
            <a:ext cx="10969943" cy="4785395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3213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mtClean="0"/>
            </a:lvl1pPr>
          </a:lstStyle>
          <a:p>
            <a:pPr>
              <a:defRPr/>
            </a:pPr>
            <a:fld id="{AC2855E5-A0F2-4A18-800F-DA055F42DE7C}" type="datetimeFigureOut">
              <a:rPr lang="zh-CN" altLang="en-US"/>
              <a:t>2017/9/26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4013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96ABA1D7-5E3D-407D-8FE7-E1DA896B07A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Char char="•"/>
              <a:defRPr sz="2200"/>
            </a:lvl1pPr>
            <a:lvl2pPr marL="800100" indent="-342900">
              <a:buFont typeface="Arial" panose="020B0604020202020204" pitchFamily="34" charset="0"/>
              <a:buChar char="•"/>
              <a:defRPr sz="20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621804" y="620688"/>
            <a:ext cx="9154046" cy="648072"/>
          </a:xfrm>
        </p:spPr>
        <p:txBody>
          <a:bodyPr/>
          <a:lstStyle>
            <a:lvl1pPr>
              <a:defRPr b="1">
                <a:solidFill>
                  <a:srgbClr val="006DA7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Pg  </a:t>
            </a:r>
            <a:fld id="{8A7BBBD3-FCA1-4C00-AE96-09E257A30111}" type="slidenum">
              <a:rPr lang="en-US" altLang="en-US"/>
              <a:t>‹#›</a:t>
            </a:fld>
            <a:r>
              <a:rPr lang="en-US" altLang="en-US"/>
              <a:t> | 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8"/>
          <p:cNvSpPr txBox="1">
            <a:spLocks noChangeArrowheads="1"/>
          </p:cNvSpPr>
          <p:nvPr userDrawn="1"/>
        </p:nvSpPr>
        <p:spPr bwMode="auto">
          <a:xfrm>
            <a:off x="4581525" y="6292850"/>
            <a:ext cx="3529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400">
                <a:solidFill>
                  <a:srgbClr val="404040"/>
                </a:solidFill>
                <a:latin typeface="Verdana" panose="020B0604030504040204" pitchFamily="34" charset="0"/>
              </a:rPr>
              <a:t>26-27 September 2017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6200" cy="595709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6200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613" y="1681163"/>
            <a:ext cx="5181600" cy="595709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3" y="2505075"/>
            <a:ext cx="518160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2422004" y="620689"/>
            <a:ext cx="9154046" cy="648072"/>
          </a:xfrm>
        </p:spPr>
        <p:txBody>
          <a:bodyPr/>
          <a:lstStyle>
            <a:lvl1pPr>
              <a:defRPr b="1">
                <a:solidFill>
                  <a:srgbClr val="006DA7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sldNum" idx="12"/>
          </p:nvPr>
        </p:nvSpPr>
        <p:spPr>
          <a:xfrm>
            <a:off x="365125" y="6308725"/>
            <a:ext cx="2527300" cy="354013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/>
              <a:t>Pg  </a:t>
            </a:r>
            <a:fld id="{90CAE456-E877-4A08-838C-F4B3C7928C18}" type="slidenum">
              <a:rPr lang="en-US" altLang="en-US"/>
              <a:t>‹#›</a:t>
            </a:fld>
            <a:r>
              <a:rPr lang="en-US" altLang="en-US"/>
              <a:t> | 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jpeg"/><Relationship Id="rId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theme" Target="../theme/theme2.xml"/><Relationship Id="rId3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2.xml"/><Relationship Id="rId6" Type="http://schemas.openxmlformats.org/officeDocument/2006/relationships/theme" Target="../theme/theme3.xml"/><Relationship Id="rId7" Type="http://schemas.openxmlformats.org/officeDocument/2006/relationships/image" Target="../media/image1.jpeg"/><Relationship Id="rId8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2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ChangeArrowheads="1"/>
          </p:cNvSpPr>
          <p:nvPr/>
        </p:nvSpPr>
        <p:spPr bwMode="auto">
          <a:xfrm>
            <a:off x="4037013" y="6356350"/>
            <a:ext cx="411321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sldNum"/>
          </p:nvPr>
        </p:nvSpPr>
        <p:spPr bwMode="auto">
          <a:xfrm>
            <a:off x="365125" y="6315075"/>
            <a:ext cx="2527300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/>
          <a:lstStyle>
            <a:lvl1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r>
              <a:rPr lang="en-US" altLang="en-US"/>
              <a:t>Pg  </a:t>
            </a:r>
            <a:fld id="{4358A60E-0AEB-4C91-AA9D-4BC53AFE3F36}" type="slidenum">
              <a:rPr lang="en-US" altLang="en-US"/>
              <a:t>‹#›</a:t>
            </a:fld>
            <a:r>
              <a:rPr lang="en-US" altLang="en-US"/>
              <a:t> | 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3050"/>
            <a:ext cx="10966450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/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417638"/>
            <a:ext cx="10966450" cy="452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1240" rIns="0" bIns="0" numCol="1" anchor="t" anchorCtr="0" compatLnSpc="1"/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  <a:p>
            <a:pPr lvl="4"/>
            <a:r>
              <a:rPr lang="en-GB" altLang="en-US"/>
              <a:t>Eighth Outline Level</a:t>
            </a:r>
          </a:p>
          <a:p>
            <a:pPr lvl="4"/>
            <a:r>
              <a:rPr lang="en-GB" altLang="en-US"/>
              <a:t>Ninth Outline Level</a:t>
            </a:r>
          </a:p>
        </p:txBody>
      </p:sp>
      <p:pic>
        <p:nvPicPr>
          <p:cNvPr id="1030" name="Picture 3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7388" y="6237288"/>
            <a:ext cx="1098550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31" name="Straight Connector 9"/>
          <p:cNvCxnSpPr>
            <a:cxnSpLocks noChangeShapeType="1"/>
          </p:cNvCxnSpPr>
          <p:nvPr userDrawn="1"/>
        </p:nvCxnSpPr>
        <p:spPr bwMode="auto">
          <a:xfrm>
            <a:off x="365125" y="6092825"/>
            <a:ext cx="11580813" cy="0"/>
          </a:xfrm>
          <a:prstGeom prst="line">
            <a:avLst/>
          </a:prstGeom>
          <a:noFill/>
          <a:ln w="9525">
            <a:solidFill>
              <a:srgbClr val="006DA7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32" name="TextBox 7"/>
          <p:cNvSpPr txBox="1">
            <a:spLocks noChangeArrowheads="1"/>
          </p:cNvSpPr>
          <p:nvPr userDrawn="1"/>
        </p:nvSpPr>
        <p:spPr bwMode="auto">
          <a:xfrm>
            <a:off x="4581525" y="6292850"/>
            <a:ext cx="3529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400">
                <a:solidFill>
                  <a:srgbClr val="404040"/>
                </a:solidFill>
                <a:latin typeface="Verdana" panose="020B0604030504040204" pitchFamily="34" charset="0"/>
              </a:rPr>
              <a:t>26-27 September 2017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hdr="0" ftr="0" dt="0"/>
  <p:txStyles>
    <p:titleStyle>
      <a:lvl1pPr algn="l" defTabSz="457200" rtl="0" eaLnBrk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FFFFFF"/>
          </a:solidFill>
          <a:latin typeface="+mj-lt"/>
          <a:ea typeface="微软雅黑" panose="020B0503020204020204" pitchFamily="34" charset="-122"/>
          <a:cs typeface="微软雅黑" panose="020B0503020204020204" pitchFamily="34" charset="-122"/>
        </a:defRPr>
      </a:lvl1pPr>
      <a:lvl2pPr algn="l" defTabSz="457200" rtl="0" eaLnBrk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FFFFFF"/>
          </a:solidFill>
          <a:latin typeface="Consolas" panose="020B0609020204030204" charset="0"/>
          <a:ea typeface="微软雅黑" panose="020B0503020204020204" pitchFamily="34" charset="-122"/>
          <a:cs typeface="微软雅黑" panose="020B0503020204020204" pitchFamily="34" charset="-122"/>
        </a:defRPr>
      </a:lvl2pPr>
      <a:lvl3pPr algn="l" defTabSz="457200" rtl="0" eaLnBrk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FFFFFF"/>
          </a:solidFill>
          <a:latin typeface="Consolas" panose="020B0609020204030204" charset="0"/>
          <a:ea typeface="微软雅黑" panose="020B0503020204020204" pitchFamily="34" charset="-122"/>
          <a:cs typeface="微软雅黑" panose="020B0503020204020204" pitchFamily="34" charset="-122"/>
        </a:defRPr>
      </a:lvl3pPr>
      <a:lvl4pPr algn="l" defTabSz="457200" rtl="0" eaLnBrk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FFFFFF"/>
          </a:solidFill>
          <a:latin typeface="Consolas" panose="020B0609020204030204" charset="0"/>
          <a:ea typeface="微软雅黑" panose="020B0503020204020204" pitchFamily="34" charset="-122"/>
          <a:cs typeface="微软雅黑" panose="020B0503020204020204" pitchFamily="34" charset="-122"/>
        </a:defRPr>
      </a:lvl4pPr>
      <a:lvl5pPr algn="l" defTabSz="457200" rtl="0" eaLnBrk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FFFFFF"/>
          </a:solidFill>
          <a:latin typeface="Consolas" panose="020B0609020204030204" charset="0"/>
          <a:ea typeface="微软雅黑" panose="020B0503020204020204" pitchFamily="34" charset="-122"/>
          <a:cs typeface="微软雅黑" panose="020B0503020204020204" pitchFamily="34" charset="-122"/>
        </a:defRPr>
      </a:lvl5pPr>
      <a:lvl6pPr marL="2514600" indent="-228600" algn="l" defTabSz="457200" rtl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FFFFFF"/>
          </a:solidFill>
          <a:latin typeface="Trebuchet MS" panose="020B0603020202020204" pitchFamily="34" charset="0"/>
          <a:ea typeface="微软雅黑" panose="020B0503020204020204" pitchFamily="34" charset="-122"/>
        </a:defRPr>
      </a:lvl6pPr>
      <a:lvl7pPr marL="2971800" indent="-228600" algn="l" defTabSz="457200" rtl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FFFFFF"/>
          </a:solidFill>
          <a:latin typeface="Trebuchet MS" panose="020B0603020202020204" pitchFamily="34" charset="0"/>
          <a:ea typeface="微软雅黑" panose="020B0503020204020204" pitchFamily="34" charset="-122"/>
        </a:defRPr>
      </a:lvl7pPr>
      <a:lvl8pPr marL="3429000" indent="-228600" algn="l" defTabSz="457200" rtl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FFFFFF"/>
          </a:solidFill>
          <a:latin typeface="Trebuchet MS" panose="020B0603020202020204" pitchFamily="34" charset="0"/>
          <a:ea typeface="微软雅黑" panose="020B0503020204020204" pitchFamily="34" charset="-122"/>
        </a:defRPr>
      </a:lvl8pPr>
      <a:lvl9pPr marL="3886200" indent="-228600" algn="l" defTabSz="457200" rtl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FFFFFF"/>
          </a:solidFill>
          <a:latin typeface="Trebuchet MS" panose="020B0603020202020204" pitchFamily="34" charset="0"/>
          <a:ea typeface="微软雅黑" panose="020B0503020204020204" pitchFamily="34" charset="-122"/>
        </a:defRPr>
      </a:lvl9pPr>
    </p:titleStyle>
    <p:bodyStyle>
      <a:lvl1pPr marL="342900" indent="-342900" algn="l" defTabSz="457200" rtl="0" eaLnBrk="0" fontAlgn="base" hangingPunct="0">
        <a:lnSpc>
          <a:spcPct val="94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742950" indent="-285750" algn="l" defTabSz="457200" rtl="0" eaLnBrk="0" fontAlgn="base" hangingPunct="0">
        <a:lnSpc>
          <a:spcPct val="94000"/>
        </a:lnSpc>
        <a:spcBef>
          <a:spcPct val="0"/>
        </a:spcBef>
        <a:spcAft>
          <a:spcPts val="114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457200" rtl="0" eaLnBrk="0" fontAlgn="base" hangingPunct="0">
        <a:lnSpc>
          <a:spcPct val="94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457200" rtl="0" eaLnBrk="0" fontAlgn="base" hangingPunct="0">
        <a:lnSpc>
          <a:spcPct val="94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457200" rtl="0" eaLnBrk="0" fontAlgn="base" hangingPunct="0">
        <a:lnSpc>
          <a:spcPct val="94000"/>
        </a:lnSpc>
        <a:spcBef>
          <a:spcPct val="0"/>
        </a:spcBef>
        <a:spcAft>
          <a:spcPts val="29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</p:sldLayoutIdLst>
  <p:hf hdr="0" ftr="0" dt="0"/>
  <p:txStyles>
    <p:titleStyle>
      <a:lvl1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微软雅黑" panose="020B0503020204020204" pitchFamily="34" charset="-122"/>
          <a:cs typeface="微软雅黑" panose="020B0503020204020204" pitchFamily="34" charset="-122"/>
        </a:defRPr>
      </a:lvl1pPr>
      <a:lvl2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微软雅黑" panose="020B0503020204020204" pitchFamily="34" charset="-122"/>
          <a:cs typeface="微软雅黑" panose="020B0503020204020204" pitchFamily="34" charset="-122"/>
        </a:defRPr>
      </a:lvl2pPr>
      <a:lvl3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微软雅黑" panose="020B0503020204020204" pitchFamily="34" charset="-122"/>
          <a:cs typeface="微软雅黑" panose="020B0503020204020204" pitchFamily="34" charset="-122"/>
        </a:defRPr>
      </a:lvl3pPr>
      <a:lvl4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微软雅黑" panose="020B0503020204020204" pitchFamily="34" charset="-122"/>
          <a:cs typeface="微软雅黑" panose="020B0503020204020204" pitchFamily="34" charset="-122"/>
        </a:defRPr>
      </a:lvl4pPr>
      <a:lvl5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微软雅黑" panose="020B0503020204020204" pitchFamily="34" charset="-122"/>
          <a:cs typeface="微软雅黑" panose="020B0503020204020204" pitchFamily="34" charset="-122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342900" indent="-342900" algn="l" defTabSz="457200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微软雅黑" panose="020B0503020204020204" pitchFamily="34" charset="-122"/>
          <a:cs typeface="微软雅黑" panose="020B0503020204020204" pitchFamily="34" charset="-122"/>
        </a:defRPr>
      </a:lvl1pPr>
      <a:lvl2pPr marL="742950" indent="-285750" algn="l" defTabSz="457200" rtl="0" eaLnBrk="0" fontAlgn="base" hangingPunct="0">
        <a:lnSpc>
          <a:spcPct val="93000"/>
        </a:lnSpc>
        <a:spcBef>
          <a:spcPct val="0"/>
        </a:spcBef>
        <a:spcAft>
          <a:spcPts val="114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微软雅黑" panose="020B0503020204020204" pitchFamily="34" charset="-122"/>
          <a:cs typeface="微软雅黑" panose="020B0503020204020204" pitchFamily="34" charset="-122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微软雅黑" panose="020B0503020204020204" pitchFamily="34" charset="-122"/>
          <a:cs typeface="微软雅黑" panose="020B0503020204020204" pitchFamily="34" charset="-122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微软雅黑" panose="020B0503020204020204" pitchFamily="34" charset="-122"/>
          <a:cs typeface="微软雅黑" panose="020B0503020204020204" pitchFamily="34" charset="-122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9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微软雅黑" panose="020B0503020204020204" pitchFamily="34" charset="-122"/>
          <a:cs typeface="微软雅黑" panose="020B0503020204020204" pitchFamily="34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4037013" y="6356350"/>
            <a:ext cx="411321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sldNum"/>
          </p:nvPr>
        </p:nvSpPr>
        <p:spPr bwMode="auto">
          <a:xfrm>
            <a:off x="365125" y="6315075"/>
            <a:ext cx="2527300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/>
          <a:lstStyle>
            <a:lvl1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 smtClean="0">
                <a:solidFill>
                  <a:srgbClr val="000000"/>
                </a:solidFill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r>
              <a:rPr lang="en-US" altLang="en-US"/>
              <a:t>Pg  </a:t>
            </a:r>
            <a:fld id="{1573F7D5-5134-4383-B87B-C1840E4731EE}" type="slidenum">
              <a:rPr lang="en-US" altLang="en-US"/>
              <a:t>‹#›</a:t>
            </a:fld>
            <a:r>
              <a:rPr lang="en-US" altLang="en-US"/>
              <a:t> | 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3050"/>
            <a:ext cx="10966450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/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2053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417638"/>
            <a:ext cx="10966450" cy="452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1240" rIns="0" bIns="0" numCol="1" anchor="t" anchorCtr="0" compatLnSpc="1"/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  <a:p>
            <a:pPr lvl="4"/>
            <a:r>
              <a:rPr lang="en-GB" altLang="en-US"/>
              <a:t>Eighth Outline Level</a:t>
            </a:r>
          </a:p>
          <a:p>
            <a:pPr lvl="4"/>
            <a:r>
              <a:rPr lang="en-GB" altLang="en-US"/>
              <a:t>Ninth Outline Level</a:t>
            </a:r>
          </a:p>
        </p:txBody>
      </p:sp>
      <p:pic>
        <p:nvPicPr>
          <p:cNvPr id="2054" name="Picture 3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7388" y="6237288"/>
            <a:ext cx="1098550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55" name="Straight Connector 9"/>
          <p:cNvCxnSpPr>
            <a:cxnSpLocks noChangeShapeType="1"/>
          </p:cNvCxnSpPr>
          <p:nvPr userDrawn="1"/>
        </p:nvCxnSpPr>
        <p:spPr bwMode="auto">
          <a:xfrm>
            <a:off x="365125" y="6092825"/>
            <a:ext cx="11580813" cy="0"/>
          </a:xfrm>
          <a:prstGeom prst="line">
            <a:avLst/>
          </a:prstGeom>
          <a:noFill/>
          <a:ln w="9525">
            <a:solidFill>
              <a:srgbClr val="006DA7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56" name="TextBox 7"/>
          <p:cNvSpPr txBox="1">
            <a:spLocks noChangeArrowheads="1"/>
          </p:cNvSpPr>
          <p:nvPr userDrawn="1"/>
        </p:nvSpPr>
        <p:spPr bwMode="auto">
          <a:xfrm>
            <a:off x="4581525" y="6292850"/>
            <a:ext cx="3529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400">
                <a:solidFill>
                  <a:srgbClr val="404040"/>
                </a:solidFill>
                <a:latin typeface="Verdana" panose="020B0604030504040204" pitchFamily="34" charset="0"/>
              </a:rPr>
              <a:t>26-27 September 2017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</p:sldLayoutIdLst>
  <p:hf hdr="0" ftr="0" dt="0"/>
  <p:txStyles>
    <p:titleStyle>
      <a:lvl1pPr algn="l" defTabSz="457200" rtl="0" eaLnBrk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FFFFFF"/>
          </a:solidFill>
          <a:latin typeface="+mj-lt"/>
          <a:ea typeface="微软雅黑" panose="020B0503020204020204" pitchFamily="34" charset="-122"/>
          <a:cs typeface="微软雅黑" panose="020B0503020204020204" pitchFamily="34" charset="-122"/>
        </a:defRPr>
      </a:lvl1pPr>
      <a:lvl2pPr algn="l" defTabSz="457200" rtl="0" eaLnBrk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FFFFFF"/>
          </a:solidFill>
          <a:latin typeface="Consolas" panose="020B0609020204030204" charset="0"/>
          <a:ea typeface="微软雅黑" panose="020B0503020204020204" pitchFamily="34" charset="-122"/>
          <a:cs typeface="微软雅黑" panose="020B0503020204020204" pitchFamily="34" charset="-122"/>
        </a:defRPr>
      </a:lvl2pPr>
      <a:lvl3pPr algn="l" defTabSz="457200" rtl="0" eaLnBrk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FFFFFF"/>
          </a:solidFill>
          <a:latin typeface="Consolas" panose="020B0609020204030204" charset="0"/>
          <a:ea typeface="微软雅黑" panose="020B0503020204020204" pitchFamily="34" charset="-122"/>
          <a:cs typeface="微软雅黑" panose="020B0503020204020204" pitchFamily="34" charset="-122"/>
        </a:defRPr>
      </a:lvl3pPr>
      <a:lvl4pPr algn="l" defTabSz="457200" rtl="0" eaLnBrk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FFFFFF"/>
          </a:solidFill>
          <a:latin typeface="Consolas" panose="020B0609020204030204" charset="0"/>
          <a:ea typeface="微软雅黑" panose="020B0503020204020204" pitchFamily="34" charset="-122"/>
          <a:cs typeface="微软雅黑" panose="020B0503020204020204" pitchFamily="34" charset="-122"/>
        </a:defRPr>
      </a:lvl4pPr>
      <a:lvl5pPr algn="l" defTabSz="457200" rtl="0" eaLnBrk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FFFFFF"/>
          </a:solidFill>
          <a:latin typeface="Consolas" panose="020B0609020204030204" charset="0"/>
          <a:ea typeface="微软雅黑" panose="020B0503020204020204" pitchFamily="34" charset="-122"/>
          <a:cs typeface="微软雅黑" panose="020B0503020204020204" pitchFamily="34" charset="-122"/>
        </a:defRPr>
      </a:lvl5pPr>
      <a:lvl6pPr marL="2514600" indent="-228600" algn="l" defTabSz="457200" rtl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FFFFFF"/>
          </a:solidFill>
          <a:latin typeface="Trebuchet MS" panose="020B0603020202020204" pitchFamily="34" charset="0"/>
          <a:ea typeface="微软雅黑" panose="020B0503020204020204" pitchFamily="34" charset="-122"/>
        </a:defRPr>
      </a:lvl6pPr>
      <a:lvl7pPr marL="2971800" indent="-228600" algn="l" defTabSz="457200" rtl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FFFFFF"/>
          </a:solidFill>
          <a:latin typeface="Trebuchet MS" panose="020B0603020202020204" pitchFamily="34" charset="0"/>
          <a:ea typeface="微软雅黑" panose="020B0503020204020204" pitchFamily="34" charset="-122"/>
        </a:defRPr>
      </a:lvl7pPr>
      <a:lvl8pPr marL="3429000" indent="-228600" algn="l" defTabSz="457200" rtl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FFFFFF"/>
          </a:solidFill>
          <a:latin typeface="Trebuchet MS" panose="020B0603020202020204" pitchFamily="34" charset="0"/>
          <a:ea typeface="微软雅黑" panose="020B0503020204020204" pitchFamily="34" charset="-122"/>
        </a:defRPr>
      </a:lvl8pPr>
      <a:lvl9pPr marL="3886200" indent="-228600" algn="l" defTabSz="457200" rtl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FFFFFF"/>
          </a:solidFill>
          <a:latin typeface="Trebuchet MS" panose="020B0603020202020204" pitchFamily="34" charset="0"/>
          <a:ea typeface="微软雅黑" panose="020B0503020204020204" pitchFamily="34" charset="-122"/>
        </a:defRPr>
      </a:lvl9pPr>
    </p:titleStyle>
    <p:bodyStyle>
      <a:lvl1pPr marL="342900" indent="-342900" algn="l" defTabSz="457200" rtl="0" eaLnBrk="0" fontAlgn="base" hangingPunct="0">
        <a:lnSpc>
          <a:spcPct val="94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742950" indent="-285750" algn="l" defTabSz="457200" rtl="0" eaLnBrk="0" fontAlgn="base" hangingPunct="0">
        <a:lnSpc>
          <a:spcPct val="94000"/>
        </a:lnSpc>
        <a:spcBef>
          <a:spcPct val="0"/>
        </a:spcBef>
        <a:spcAft>
          <a:spcPts val="114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457200" rtl="0" eaLnBrk="0" fontAlgn="base" hangingPunct="0">
        <a:lnSpc>
          <a:spcPct val="94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457200" rtl="0" eaLnBrk="0" fontAlgn="base" hangingPunct="0">
        <a:lnSpc>
          <a:spcPct val="94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457200" rtl="0" eaLnBrk="0" fontAlgn="base" hangingPunct="0">
        <a:lnSpc>
          <a:spcPct val="94000"/>
        </a:lnSpc>
        <a:spcBef>
          <a:spcPct val="0"/>
        </a:spcBef>
        <a:spcAft>
          <a:spcPts val="29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.jpeg"/><Relationship Id="rId20" Type="http://schemas.openxmlformats.org/officeDocument/2006/relationships/image" Target="../media/image26.png"/><Relationship Id="rId21" Type="http://schemas.openxmlformats.org/officeDocument/2006/relationships/image" Target="../media/image27.png"/><Relationship Id="rId22" Type="http://schemas.openxmlformats.org/officeDocument/2006/relationships/image" Target="../media/image28.png"/><Relationship Id="rId23" Type="http://schemas.openxmlformats.org/officeDocument/2006/relationships/image" Target="../media/image29.png"/><Relationship Id="rId24" Type="http://schemas.openxmlformats.org/officeDocument/2006/relationships/image" Target="../media/image30.png"/><Relationship Id="rId25" Type="http://schemas.openxmlformats.org/officeDocument/2006/relationships/image" Target="../media/image31.png"/><Relationship Id="rId26" Type="http://schemas.openxmlformats.org/officeDocument/2006/relationships/image" Target="../media/image32.png"/><Relationship Id="rId10" Type="http://schemas.openxmlformats.org/officeDocument/2006/relationships/image" Target="../media/image16.png"/><Relationship Id="rId11" Type="http://schemas.openxmlformats.org/officeDocument/2006/relationships/image" Target="../media/image17.jpeg"/><Relationship Id="rId12" Type="http://schemas.openxmlformats.org/officeDocument/2006/relationships/image" Target="../media/image18.png"/><Relationship Id="rId13" Type="http://schemas.openxmlformats.org/officeDocument/2006/relationships/image" Target="../media/image19.png"/><Relationship Id="rId14" Type="http://schemas.openxmlformats.org/officeDocument/2006/relationships/image" Target="../media/image20.jpeg"/><Relationship Id="rId15" Type="http://schemas.openxmlformats.org/officeDocument/2006/relationships/image" Target="../media/image21.jpeg"/><Relationship Id="rId16" Type="http://schemas.openxmlformats.org/officeDocument/2006/relationships/image" Target="../media/image22.jpeg"/><Relationship Id="rId17" Type="http://schemas.openxmlformats.org/officeDocument/2006/relationships/image" Target="../media/image23.jpeg"/><Relationship Id="rId18" Type="http://schemas.openxmlformats.org/officeDocument/2006/relationships/image" Target="../media/image24.png"/><Relationship Id="rId19" Type="http://schemas.openxmlformats.org/officeDocument/2006/relationships/image" Target="../media/image25.jpeg"/><Relationship Id="rId1" Type="http://schemas.openxmlformats.org/officeDocument/2006/relationships/slideLayout" Target="../slideLayouts/slideLayout8.xml"/><Relationship Id="rId2" Type="http://schemas.openxmlformats.org/officeDocument/2006/relationships/diagramData" Target="../diagrams/data2.xml"/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7" Type="http://schemas.openxmlformats.org/officeDocument/2006/relationships/image" Target="../media/image13.jpeg"/><Relationship Id="rId8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5.xml"/><Relationship Id="rId2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somitra@iiitd.ac.in" TargetMode="External"/><Relationship Id="rId3" Type="http://schemas.openxmlformats.org/officeDocument/2006/relationships/hyperlink" Target="http://crypto.iiitd.edu.in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4" Type="http://schemas.openxmlformats.org/officeDocument/2006/relationships/chart" Target="../charts/chart3.xml"/><Relationship Id="rId1" Type="http://schemas.openxmlformats.org/officeDocument/2006/relationships/slideLayout" Target="../slideLayouts/slideLayout5.xml"/><Relationship Id="rId2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png"/><Relationship Id="rId3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290" name="Straight Connector 4"/>
          <p:cNvCxnSpPr>
            <a:cxnSpLocks noChangeShapeType="1"/>
          </p:cNvCxnSpPr>
          <p:nvPr/>
        </p:nvCxnSpPr>
        <p:spPr bwMode="auto">
          <a:xfrm>
            <a:off x="549275" y="5876925"/>
            <a:ext cx="11099800" cy="0"/>
          </a:xfrm>
          <a:prstGeom prst="line">
            <a:avLst/>
          </a:prstGeom>
          <a:noFill/>
          <a:ln w="12700">
            <a:solidFill>
              <a:srgbClr val="0070C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TextBox 4"/>
          <p:cNvSpPr txBox="1"/>
          <p:nvPr/>
        </p:nvSpPr>
        <p:spPr>
          <a:xfrm>
            <a:off x="8677275" y="6137275"/>
            <a:ext cx="1439863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HOSTED BY</a:t>
            </a:r>
          </a:p>
        </p:txBody>
      </p:sp>
      <p:pic>
        <p:nvPicPr>
          <p:cNvPr id="12292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5700" y="6021388"/>
            <a:ext cx="160337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Box 7"/>
          <p:cNvSpPr txBox="1">
            <a:spLocks noChangeArrowheads="1"/>
          </p:cNvSpPr>
          <p:nvPr/>
        </p:nvSpPr>
        <p:spPr bwMode="auto">
          <a:xfrm>
            <a:off x="4557713" y="6137275"/>
            <a:ext cx="35290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400">
                <a:solidFill>
                  <a:srgbClr val="404040"/>
                </a:solidFill>
                <a:latin typeface="Verdana" panose="020B0604030504040204" pitchFamily="34" charset="0"/>
              </a:rPr>
              <a:t>26-27 September 2017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9456726"/>
              </p:ext>
            </p:extLst>
          </p:nvPr>
        </p:nvGraphicFramePr>
        <p:xfrm>
          <a:off x="549275" y="404813"/>
          <a:ext cx="7386638" cy="1511302"/>
        </p:xfrm>
        <a:graphic>
          <a:graphicData uri="http://schemas.openxmlformats.org/drawingml/2006/table">
            <a:tbl>
              <a:tblPr firstRow="1" bandRow="1"/>
              <a:tblGrid>
                <a:gridCol w="16306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75594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877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800" dirty="0"/>
                        <a:t>Document No:</a:t>
                      </a:r>
                    </a:p>
                  </a:txBody>
                  <a:tcPr marL="91441" marR="91441" marT="45684" marB="456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800" smtClean="0"/>
                        <a:t>GSC-</a:t>
                      </a:r>
                      <a:r>
                        <a:rPr lang="en-US" altLang="zh-CN" sz="1800" smtClean="0"/>
                        <a:t>21</a:t>
                      </a:r>
                      <a:r>
                        <a:rPr lang="en-US" sz="1800" smtClean="0"/>
                        <a:t>_041</a:t>
                      </a:r>
                      <a:r>
                        <a:rPr lang="en-US" sz="1800" baseline="0" smtClean="0"/>
                        <a:t> (R1)</a:t>
                      </a:r>
                      <a:endParaRPr lang="en-US" sz="1800" dirty="0"/>
                    </a:p>
                  </a:txBody>
                  <a:tcPr marL="91441" marR="91441" marT="45684" marB="456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56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Source:</a:t>
                      </a:r>
                    </a:p>
                  </a:txBody>
                  <a:tcPr marL="91441" marR="91441" marT="45684" marB="456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China Communications Standards Association (CCSA)</a:t>
                      </a:r>
                    </a:p>
                  </a:txBody>
                  <a:tcPr marL="91441" marR="91441" marT="45684" marB="456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56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Contact:</a:t>
                      </a:r>
                    </a:p>
                  </a:txBody>
                  <a:tcPr marL="91441" marR="91441" marT="45684" marB="456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Zemin Yang</a:t>
                      </a:r>
                    </a:p>
                  </a:txBody>
                  <a:tcPr marL="91441" marR="91441" marT="45684" marB="456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21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Agenda Item:</a:t>
                      </a:r>
                    </a:p>
                  </a:txBody>
                  <a:tcPr marL="91441" marR="91441" marT="45684" marB="456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2.03</a:t>
                      </a:r>
                    </a:p>
                  </a:txBody>
                  <a:tcPr marL="91441" marR="91441" marT="45684" marB="456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2311" name="Subtitle 2"/>
          <p:cNvSpPr txBox="1"/>
          <p:nvPr/>
        </p:nvSpPr>
        <p:spPr bwMode="auto">
          <a:xfrm>
            <a:off x="1557338" y="2708275"/>
            <a:ext cx="9144000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685800" indent="-228600">
              <a:defRPr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defTabSz="914400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en-US" sz="3600" b="1" dirty="0">
                <a:solidFill>
                  <a:srgbClr val="006DA7"/>
                </a:solidFill>
                <a:latin typeface="Verdana" panose="020B0604030504040204" pitchFamily="34" charset="0"/>
              </a:rPr>
              <a:t>CCSA Report</a:t>
            </a:r>
          </a:p>
          <a:p>
            <a:pPr algn="ctr" defTabSz="914400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en-US" sz="2800" b="1" dirty="0">
                <a:solidFill>
                  <a:srgbClr val="006DA7"/>
                </a:solidFill>
                <a:latin typeface="Verdana" panose="020B0604030504040204" pitchFamily="34" charset="0"/>
              </a:rPr>
              <a:t>Zemin Yang, Secretary-General, CCSA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内容占位符 8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5G Network Deployment in China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idx="12"/>
          </p:nvPr>
        </p:nvSpPr>
        <p:spPr>
          <a:xfrm>
            <a:off x="365125" y="6099051"/>
            <a:ext cx="2527300" cy="354013"/>
          </a:xfrm>
        </p:spPr>
        <p:txBody>
          <a:bodyPr/>
          <a:lstStyle/>
          <a:p>
            <a:pPr>
              <a:defRPr/>
            </a:pPr>
            <a:r>
              <a:rPr lang="en-US" altLang="en-US"/>
              <a:t>Pg  </a:t>
            </a:r>
            <a:fld id="{90CAE456-E877-4A08-838C-F4B3C7928C18}" type="slidenum">
              <a:rPr lang="en-US" altLang="en-US" smtClean="0"/>
              <a:t>10</a:t>
            </a:fld>
            <a:r>
              <a:rPr lang="en-US" altLang="en-US"/>
              <a:t> | </a:t>
            </a:r>
          </a:p>
        </p:txBody>
      </p:sp>
      <p:cxnSp>
        <p:nvCxnSpPr>
          <p:cNvPr id="10" name="直接连接符 78"/>
          <p:cNvCxnSpPr/>
          <p:nvPr/>
        </p:nvCxnSpPr>
        <p:spPr>
          <a:xfrm flipH="1">
            <a:off x="2427386" y="2592090"/>
            <a:ext cx="1191" cy="345281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11" name="矩形 10"/>
          <p:cNvSpPr/>
          <p:nvPr/>
        </p:nvSpPr>
        <p:spPr>
          <a:xfrm>
            <a:off x="2551211" y="3585071"/>
            <a:ext cx="492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UE</a:t>
            </a:r>
            <a:endParaRPr kumimoji="0" lang="zh-CN" altLang="en-US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2" name="组合 80"/>
          <p:cNvGrpSpPr/>
          <p:nvPr/>
        </p:nvGrpSpPr>
        <p:grpSpPr>
          <a:xfrm>
            <a:off x="823614" y="4385494"/>
            <a:ext cx="2084784" cy="1000125"/>
            <a:chOff x="2123728" y="1124744"/>
            <a:chExt cx="2843808" cy="1701527"/>
          </a:xfrm>
        </p:grpSpPr>
        <p:cxnSp>
          <p:nvCxnSpPr>
            <p:cNvPr id="13" name="直接连接符 111"/>
            <p:cNvCxnSpPr/>
            <p:nvPr/>
          </p:nvCxnSpPr>
          <p:spPr>
            <a:xfrm flipH="1">
              <a:off x="3171180" y="2446594"/>
              <a:ext cx="748059" cy="0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14" name="直接连接符 112"/>
            <p:cNvCxnSpPr/>
            <p:nvPr/>
          </p:nvCxnSpPr>
          <p:spPr>
            <a:xfrm>
              <a:off x="2632273" y="1630980"/>
              <a:ext cx="0" cy="822633"/>
            </a:xfrm>
            <a:prstGeom prst="line">
              <a:avLst/>
            </a:prstGeom>
            <a:ln w="28575" cap="flat" cmpd="sng">
              <a:solidFill>
                <a:srgbClr val="00B050"/>
              </a:solidFill>
              <a:prstDash val="solid"/>
              <a:headEnd type="none" w="med" len="med"/>
              <a:tailEnd type="none" w="med" len="med"/>
            </a:ln>
          </p:spPr>
        </p:cxnSp>
        <p:sp>
          <p:nvSpPr>
            <p:cNvPr id="15" name="椭圆 14"/>
            <p:cNvSpPr/>
            <p:nvPr/>
          </p:nvSpPr>
          <p:spPr>
            <a:xfrm>
              <a:off x="3829039" y="2194275"/>
              <a:ext cx="1138497" cy="631996"/>
            </a:xfrm>
            <a:prstGeom prst="ellipse">
              <a:avLst/>
            </a:pr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NR</a:t>
              </a:r>
              <a:endPara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16" name="直接连接符 114"/>
            <p:cNvCxnSpPr/>
            <p:nvPr/>
          </p:nvCxnSpPr>
          <p:spPr>
            <a:xfrm>
              <a:off x="2752030" y="1630980"/>
              <a:ext cx="0" cy="885913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cxnSp>
        <p:sp>
          <p:nvSpPr>
            <p:cNvPr id="17" name="椭圆 16"/>
            <p:cNvSpPr/>
            <p:nvPr/>
          </p:nvSpPr>
          <p:spPr>
            <a:xfrm>
              <a:off x="2123728" y="2153763"/>
              <a:ext cx="1167731" cy="631996"/>
            </a:xfrm>
            <a:prstGeom prst="ellipse">
              <a:avLst/>
            </a:prstGeom>
            <a:solidFill>
              <a:srgbClr val="DE006F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LTE</a:t>
              </a:r>
              <a:endPara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2242287" y="1124744"/>
              <a:ext cx="958222" cy="506407"/>
            </a:xfrm>
            <a:prstGeom prst="rect">
              <a:avLst/>
            </a:prstGeom>
            <a:solidFill>
              <a:srgbClr val="DE006F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EPC</a:t>
              </a:r>
            </a:p>
          </p:txBody>
        </p:sp>
        <p:cxnSp>
          <p:nvCxnSpPr>
            <p:cNvPr id="19" name="直接连接符 117"/>
            <p:cNvCxnSpPr/>
            <p:nvPr/>
          </p:nvCxnSpPr>
          <p:spPr>
            <a:xfrm flipH="1">
              <a:off x="3260575" y="2573153"/>
              <a:ext cx="569269" cy="0"/>
            </a:xfrm>
            <a:prstGeom prst="line">
              <a:avLst/>
            </a:prstGeom>
            <a:ln w="28575" cap="flat" cmpd="sng">
              <a:solidFill>
                <a:srgbClr val="00B050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20" name="直接连接符 118"/>
            <p:cNvCxnSpPr>
              <a:stCxn id="18" idx="3"/>
            </p:cNvCxnSpPr>
            <p:nvPr/>
          </p:nvCxnSpPr>
          <p:spPr>
            <a:xfrm>
              <a:off x="3200697" y="1377862"/>
              <a:ext cx="1227287" cy="815614"/>
            </a:xfrm>
            <a:prstGeom prst="line">
              <a:avLst/>
            </a:prstGeom>
            <a:ln w="28575" cap="flat" cmpd="sng">
              <a:solidFill>
                <a:srgbClr val="00B050"/>
              </a:solidFill>
              <a:prstDash val="dash"/>
              <a:headEnd type="none" w="med" len="med"/>
              <a:tailEnd type="none" w="med" len="med"/>
            </a:ln>
          </p:spPr>
        </p:cxnSp>
      </p:grpSp>
      <p:grpSp>
        <p:nvGrpSpPr>
          <p:cNvPr id="21" name="组合 81"/>
          <p:cNvGrpSpPr/>
          <p:nvPr/>
        </p:nvGrpSpPr>
        <p:grpSpPr>
          <a:xfrm>
            <a:off x="5088433" y="4385494"/>
            <a:ext cx="2120503" cy="984647"/>
            <a:chOff x="4572000" y="1178749"/>
            <a:chExt cx="2579943" cy="1530171"/>
          </a:xfrm>
        </p:grpSpPr>
        <p:cxnSp>
          <p:nvCxnSpPr>
            <p:cNvPr id="22" name="直接连接符 103"/>
            <p:cNvCxnSpPr/>
            <p:nvPr/>
          </p:nvCxnSpPr>
          <p:spPr>
            <a:xfrm flipH="1">
              <a:off x="5533111" y="2307738"/>
              <a:ext cx="738722" cy="0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23" name="直接连接符 104"/>
            <p:cNvCxnSpPr/>
            <p:nvPr/>
          </p:nvCxnSpPr>
          <p:spPr>
            <a:xfrm>
              <a:off x="5064410" y="1665541"/>
              <a:ext cx="0" cy="728082"/>
            </a:xfrm>
            <a:prstGeom prst="line">
              <a:avLst/>
            </a:prstGeom>
            <a:ln w="28575" cap="flat" cmpd="sng">
              <a:solidFill>
                <a:srgbClr val="00B050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24" name="直接连接符 105"/>
            <p:cNvCxnSpPr/>
            <p:nvPr/>
          </p:nvCxnSpPr>
          <p:spPr>
            <a:xfrm>
              <a:off x="5182672" y="1665541"/>
              <a:ext cx="0" cy="784087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cxnSp>
        <p:sp>
          <p:nvSpPr>
            <p:cNvPr id="25" name="椭圆 24"/>
            <p:cNvSpPr/>
            <p:nvPr/>
          </p:nvSpPr>
          <p:spPr>
            <a:xfrm>
              <a:off x="4572000" y="2113134"/>
              <a:ext cx="1080650" cy="560630"/>
            </a:xfrm>
            <a:prstGeom prst="ellipse">
              <a:avLst/>
            </a:prstGeom>
            <a:solidFill>
              <a:srgbClr val="DE006F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eLTE</a:t>
              </a: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6" name="矩形 107"/>
            <p:cNvSpPr/>
            <p:nvPr/>
          </p:nvSpPr>
          <p:spPr>
            <a:xfrm>
              <a:off x="4666158" y="1178749"/>
              <a:ext cx="844530" cy="510674"/>
            </a:xfrm>
            <a:prstGeom prst="rect">
              <a:avLst/>
            </a:prstGeom>
            <a:solidFill>
              <a:srgbClr val="00B0F0"/>
            </a:solidFill>
            <a:ln w="25400">
              <a:noFill/>
            </a:ln>
          </p:spPr>
          <p:txBody>
            <a:bodyPr anchor="ctr"/>
            <a:lstStyle/>
            <a:p>
              <a:pPr algn="ctr">
                <a:lnSpc>
                  <a:spcPct val="80000"/>
                </a:lnSpc>
              </a:pPr>
              <a:r>
                <a:rPr lang="en-US" altLang="zh-CN" sz="1600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5G Core</a:t>
              </a:r>
            </a:p>
          </p:txBody>
        </p:sp>
        <p:cxnSp>
          <p:nvCxnSpPr>
            <p:cNvPr id="27" name="直接连接符 108"/>
            <p:cNvCxnSpPr/>
            <p:nvPr/>
          </p:nvCxnSpPr>
          <p:spPr>
            <a:xfrm flipH="1">
              <a:off x="5621390" y="2419751"/>
              <a:ext cx="562163" cy="0"/>
            </a:xfrm>
            <a:prstGeom prst="line">
              <a:avLst/>
            </a:prstGeom>
            <a:ln w="28575" cap="flat" cmpd="sng">
              <a:solidFill>
                <a:srgbClr val="00B050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28" name="直接连接符 109"/>
            <p:cNvCxnSpPr>
              <a:stCxn id="26" idx="3"/>
            </p:cNvCxnSpPr>
            <p:nvPr/>
          </p:nvCxnSpPr>
          <p:spPr>
            <a:xfrm>
              <a:off x="5510161" y="1433778"/>
              <a:ext cx="1414980" cy="861709"/>
            </a:xfrm>
            <a:prstGeom prst="line">
              <a:avLst/>
            </a:prstGeom>
            <a:ln w="28575" cap="flat" cmpd="sng">
              <a:solidFill>
                <a:srgbClr val="00B050"/>
              </a:solidFill>
              <a:prstDash val="dash"/>
              <a:headEnd type="none" w="med" len="med"/>
              <a:tailEnd type="none" w="med" len="med"/>
            </a:ln>
          </p:spPr>
        </p:cxnSp>
        <p:sp>
          <p:nvSpPr>
            <p:cNvPr id="29" name="椭圆 28"/>
            <p:cNvSpPr/>
            <p:nvPr/>
          </p:nvSpPr>
          <p:spPr>
            <a:xfrm>
              <a:off x="6184283" y="2148289"/>
              <a:ext cx="967660" cy="560631"/>
            </a:xfrm>
            <a:prstGeom prst="ellipse">
              <a:avLst/>
            </a:pr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NR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30" name="TextBox 113"/>
          <p:cNvSpPr txBox="1"/>
          <p:nvPr/>
        </p:nvSpPr>
        <p:spPr>
          <a:xfrm>
            <a:off x="837828" y="4630990"/>
            <a:ext cx="425053" cy="338554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16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S1</a:t>
            </a:r>
            <a:endParaRPr lang="zh-CN" altLang="en-US" sz="1600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1" name="TextBox 114"/>
          <p:cNvSpPr txBox="1"/>
          <p:nvPr/>
        </p:nvSpPr>
        <p:spPr>
          <a:xfrm>
            <a:off x="1643954" y="5178678"/>
            <a:ext cx="654844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Xx</a:t>
            </a:r>
            <a:endParaRPr lang="zh-CN" altLang="en-US" sz="1600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2" name="TextBox 115"/>
          <p:cNvSpPr txBox="1"/>
          <p:nvPr/>
        </p:nvSpPr>
        <p:spPr>
          <a:xfrm>
            <a:off x="5088433" y="4683224"/>
            <a:ext cx="565547" cy="338554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16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NG</a:t>
            </a:r>
            <a:endParaRPr lang="zh-CN" altLang="en-US" sz="1600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3" name="TextBox 116"/>
          <p:cNvSpPr txBox="1"/>
          <p:nvPr/>
        </p:nvSpPr>
        <p:spPr>
          <a:xfrm>
            <a:off x="5965923" y="4708153"/>
            <a:ext cx="716586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NG</a:t>
            </a:r>
            <a:endParaRPr lang="zh-CN" altLang="en-US" sz="1600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4" name="TextBox 119"/>
          <p:cNvSpPr txBox="1"/>
          <p:nvPr/>
        </p:nvSpPr>
        <p:spPr>
          <a:xfrm>
            <a:off x="1643954" y="4630990"/>
            <a:ext cx="654844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S1</a:t>
            </a:r>
            <a:endParaRPr lang="zh-CN" altLang="en-US" sz="1600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5" name="TextBox 120"/>
          <p:cNvSpPr txBox="1"/>
          <p:nvPr/>
        </p:nvSpPr>
        <p:spPr>
          <a:xfrm>
            <a:off x="6011167" y="5196310"/>
            <a:ext cx="537063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Xx</a:t>
            </a:r>
            <a:endParaRPr lang="zh-CN" altLang="en-US" sz="1600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6" name="圆角矩形 77"/>
          <p:cNvSpPr/>
          <p:nvPr/>
        </p:nvSpPr>
        <p:spPr>
          <a:xfrm>
            <a:off x="643829" y="1957487"/>
            <a:ext cx="9843071" cy="294085"/>
          </a:xfrm>
          <a:prstGeom prst="roundRect">
            <a:avLst>
              <a:gd name="adj" fmla="val 15011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b="0" i="0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Standalone offers larger scale economies and higher performance for long-term development</a:t>
            </a:r>
            <a:endParaRPr kumimoji="0" lang="zh-CN" altLang="en-US" b="0" i="0" u="none" strike="noStrike" kern="1200" cap="none" spc="0" normalizeH="0" baseline="0" noProof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7" name="圆角矩形 77"/>
          <p:cNvSpPr/>
          <p:nvPr/>
        </p:nvSpPr>
        <p:spPr>
          <a:xfrm>
            <a:off x="643829" y="3933056"/>
            <a:ext cx="9843071" cy="294085"/>
          </a:xfrm>
          <a:prstGeom prst="roundRect">
            <a:avLst>
              <a:gd name="adj" fmla="val 15011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b="0" i="0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Non-standalone is an option to meet early service demand in some scenarios</a:t>
            </a:r>
            <a:endParaRPr kumimoji="0" lang="zh-CN" altLang="en-US" b="0" i="0" u="none" strike="noStrike" kern="1200" cap="none" spc="0" normalizeH="0" baseline="0" noProof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8" name="object 65"/>
          <p:cNvSpPr txBox="1"/>
          <p:nvPr/>
        </p:nvSpPr>
        <p:spPr>
          <a:xfrm>
            <a:off x="770805" y="2661146"/>
            <a:ext cx="1075135" cy="1107996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lstStyle/>
          <a:p>
            <a:pPr marL="12700"/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Standalone 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5G 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NR with 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5G Core </a:t>
            </a:r>
            <a:endParaRPr lang="zh-CN" altLang="en-US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9" name="矩形 2"/>
          <p:cNvSpPr/>
          <p:nvPr/>
        </p:nvSpPr>
        <p:spPr>
          <a:xfrm>
            <a:off x="4156174" y="2348880"/>
            <a:ext cx="6258718" cy="147732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Higher performance via innovative technologies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Larger scale economies for the entire life cycle of 5G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Accelerate the maturity of 5G product and industry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Avoid the complexity of 4G/5G integration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Save the total migration cost from 4G to 5G</a:t>
            </a:r>
          </a:p>
        </p:txBody>
      </p:sp>
      <p:cxnSp>
        <p:nvCxnSpPr>
          <p:cNvPr id="40" name="直接连接符 74"/>
          <p:cNvCxnSpPr/>
          <p:nvPr/>
        </p:nvCxnSpPr>
        <p:spPr>
          <a:xfrm>
            <a:off x="2514302" y="2594472"/>
            <a:ext cx="0" cy="355997"/>
          </a:xfrm>
          <a:prstGeom prst="line">
            <a:avLst/>
          </a:prstGeom>
          <a:ln w="28575" cap="flat" cmpd="sng">
            <a:solidFill>
              <a:srgbClr val="00B050"/>
            </a:solidFill>
            <a:prstDash val="sysDash"/>
            <a:headEnd type="none" w="med" len="med"/>
            <a:tailEnd type="none" w="med" len="med"/>
          </a:ln>
        </p:spPr>
      </p:cxnSp>
      <p:sp>
        <p:nvSpPr>
          <p:cNvPr id="41" name="矩形 15"/>
          <p:cNvSpPr/>
          <p:nvPr/>
        </p:nvSpPr>
        <p:spPr>
          <a:xfrm>
            <a:off x="2854052" y="4251176"/>
            <a:ext cx="2446139" cy="155427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287655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Anchored in LTE with Legacy S1 interface</a:t>
            </a:r>
          </a:p>
          <a:p>
            <a:pPr marL="287655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Attach to EPC network</a:t>
            </a:r>
          </a:p>
        </p:txBody>
      </p:sp>
      <p:sp>
        <p:nvSpPr>
          <p:cNvPr id="42" name="矩形 132"/>
          <p:cNvSpPr/>
          <p:nvPr/>
        </p:nvSpPr>
        <p:spPr>
          <a:xfrm>
            <a:off x="7158928" y="4377878"/>
            <a:ext cx="3327971" cy="100027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287655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Anchored in LTE with NG RAN-CN interface</a:t>
            </a:r>
          </a:p>
          <a:p>
            <a:pPr marL="287655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Attach to 5G core network</a:t>
            </a:r>
          </a:p>
        </p:txBody>
      </p:sp>
      <p:sp>
        <p:nvSpPr>
          <p:cNvPr id="45" name="object 22"/>
          <p:cNvSpPr/>
          <p:nvPr/>
        </p:nvSpPr>
        <p:spPr>
          <a:xfrm>
            <a:off x="1716583" y="2864743"/>
            <a:ext cx="1553765" cy="353616"/>
          </a:xfrm>
          <a:custGeom>
            <a:avLst/>
            <a:gdLst>
              <a:gd name="txL" fmla="*/ 0 w 972185"/>
              <a:gd name="txT" fmla="*/ 0 h 307975"/>
              <a:gd name="txR" fmla="*/ 972185 w 972185"/>
              <a:gd name="txB" fmla="*/ 307975 h 307975"/>
            </a:gdLst>
            <a:ahLst/>
            <a:cxnLst/>
            <a:rect l="txL" t="txT" r="txR" b="txB"/>
            <a:pathLst>
              <a:path w="972185" h="307975">
                <a:moveTo>
                  <a:pt x="0" y="153797"/>
                </a:moveTo>
                <a:lnTo>
                  <a:pt x="14130" y="116830"/>
                </a:lnTo>
                <a:lnTo>
                  <a:pt x="54267" y="83108"/>
                </a:lnTo>
                <a:lnTo>
                  <a:pt x="93805" y="62956"/>
                </a:lnTo>
                <a:lnTo>
                  <a:pt x="142398" y="45037"/>
                </a:lnTo>
                <a:lnTo>
                  <a:pt x="199046" y="29667"/>
                </a:lnTo>
                <a:lnTo>
                  <a:pt x="262747" y="17162"/>
                </a:lnTo>
                <a:lnTo>
                  <a:pt x="332500" y="7838"/>
                </a:lnTo>
                <a:lnTo>
                  <a:pt x="407303" y="2012"/>
                </a:lnTo>
                <a:lnTo>
                  <a:pt x="446286" y="509"/>
                </a:lnTo>
                <a:lnTo>
                  <a:pt x="486156" y="0"/>
                </a:lnTo>
                <a:lnTo>
                  <a:pt x="526007" y="509"/>
                </a:lnTo>
                <a:lnTo>
                  <a:pt x="564974" y="2012"/>
                </a:lnTo>
                <a:lnTo>
                  <a:pt x="639749" y="7838"/>
                </a:lnTo>
                <a:lnTo>
                  <a:pt x="709481" y="17162"/>
                </a:lnTo>
                <a:lnTo>
                  <a:pt x="773165" y="29667"/>
                </a:lnTo>
                <a:lnTo>
                  <a:pt x="829802" y="45037"/>
                </a:lnTo>
                <a:lnTo>
                  <a:pt x="878387" y="62956"/>
                </a:lnTo>
                <a:lnTo>
                  <a:pt x="917921" y="83108"/>
                </a:lnTo>
                <a:lnTo>
                  <a:pt x="958055" y="116830"/>
                </a:lnTo>
                <a:lnTo>
                  <a:pt x="972185" y="153797"/>
                </a:lnTo>
                <a:lnTo>
                  <a:pt x="970573" y="166395"/>
                </a:lnTo>
                <a:lnTo>
                  <a:pt x="965821" y="178714"/>
                </a:lnTo>
                <a:lnTo>
                  <a:pt x="933979" y="213598"/>
                </a:lnTo>
                <a:lnTo>
                  <a:pt x="899348" y="234728"/>
                </a:lnTo>
                <a:lnTo>
                  <a:pt x="855163" y="253790"/>
                </a:lnTo>
                <a:lnTo>
                  <a:pt x="802427" y="270464"/>
                </a:lnTo>
                <a:lnTo>
                  <a:pt x="742141" y="284435"/>
                </a:lnTo>
                <a:lnTo>
                  <a:pt x="675308" y="295386"/>
                </a:lnTo>
                <a:lnTo>
                  <a:pt x="602929" y="302999"/>
                </a:lnTo>
                <a:lnTo>
                  <a:pt x="526007" y="306957"/>
                </a:lnTo>
                <a:lnTo>
                  <a:pt x="486156" y="307466"/>
                </a:lnTo>
                <a:lnTo>
                  <a:pt x="446286" y="306957"/>
                </a:lnTo>
                <a:lnTo>
                  <a:pt x="407303" y="305454"/>
                </a:lnTo>
                <a:lnTo>
                  <a:pt x="332500" y="299629"/>
                </a:lnTo>
                <a:lnTo>
                  <a:pt x="262747" y="290308"/>
                </a:lnTo>
                <a:lnTo>
                  <a:pt x="199046" y="277807"/>
                </a:lnTo>
                <a:lnTo>
                  <a:pt x="142398" y="262445"/>
                </a:lnTo>
                <a:lnTo>
                  <a:pt x="93805" y="244537"/>
                </a:lnTo>
                <a:lnTo>
                  <a:pt x="54267" y="224402"/>
                </a:lnTo>
                <a:lnTo>
                  <a:pt x="14130" y="190714"/>
                </a:lnTo>
                <a:lnTo>
                  <a:pt x="0" y="153797"/>
                </a:lnTo>
                <a:close/>
              </a:path>
            </a:pathLst>
          </a:custGeom>
          <a:solidFill>
            <a:srgbClr val="00B0F0"/>
          </a:solidFill>
          <a:ln w="38100">
            <a:noFill/>
          </a:ln>
        </p:spPr>
        <p:txBody>
          <a:bodyPr lIns="0" tIns="0" rIns="0" bIns="0" anchor="ctr"/>
          <a:lstStyle/>
          <a:p>
            <a:pPr algn="ctr"/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G 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NR</a:t>
            </a:r>
            <a:endParaRPr lang="zh-CN" altLang="en-US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2064245" y="2331343"/>
            <a:ext cx="859631" cy="322660"/>
          </a:xfrm>
          <a:prstGeom prst="rect">
            <a:avLst/>
          </a:prstGeom>
          <a:solidFill>
            <a:srgbClr val="00AFEF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5G Core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7" name="object 49"/>
          <p:cNvSpPr/>
          <p:nvPr/>
        </p:nvSpPr>
        <p:spPr>
          <a:xfrm>
            <a:off x="2298798" y="3477915"/>
            <a:ext cx="357188" cy="279797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 w="9525">
            <a:noFill/>
          </a:ln>
        </p:spPr>
        <p:txBody>
          <a:bodyPr lIns="0" tIns="0" rIns="0" bIns="0"/>
          <a:lstStyle/>
          <a:p>
            <a:endParaRPr lang="zh-CN" altLang="en-US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48" name="组合 5"/>
          <p:cNvGrpSpPr/>
          <p:nvPr/>
        </p:nvGrpSpPr>
        <p:grpSpPr>
          <a:xfrm>
            <a:off x="1336120" y="1340768"/>
            <a:ext cx="7195801" cy="508373"/>
            <a:chOff x="1042617" y="1092742"/>
            <a:chExt cx="9593565" cy="677838"/>
          </a:xfrm>
        </p:grpSpPr>
        <p:sp>
          <p:nvSpPr>
            <p:cNvPr id="49" name="燕尾形箭头 33"/>
            <p:cNvSpPr/>
            <p:nvPr/>
          </p:nvSpPr>
          <p:spPr>
            <a:xfrm>
              <a:off x="1042617" y="1348877"/>
              <a:ext cx="3106116" cy="421703"/>
            </a:xfrm>
            <a:prstGeom prst="notchedRightArrow">
              <a:avLst>
                <a:gd name="adj1" fmla="val 100000"/>
                <a:gd name="adj2" fmla="val 23324"/>
              </a:avLst>
            </a:prstGeom>
            <a:solidFill>
              <a:srgbClr val="0684FF"/>
            </a:solidFill>
            <a:ln w="9525">
              <a:noFill/>
            </a:ln>
          </p:spPr>
          <p:txBody>
            <a:bodyPr lIns="0" tIns="0" rIns="0" bIns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Scale Trial</a:t>
              </a:r>
              <a:endPara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50" name="燕尾形箭头 33"/>
            <p:cNvSpPr/>
            <p:nvPr/>
          </p:nvSpPr>
          <p:spPr>
            <a:xfrm>
              <a:off x="4342656" y="1348877"/>
              <a:ext cx="3048620" cy="421703"/>
            </a:xfrm>
            <a:prstGeom prst="notchedRightArrow">
              <a:avLst>
                <a:gd name="adj1" fmla="val 100000"/>
                <a:gd name="adj2" fmla="val 23327"/>
              </a:avLst>
            </a:prstGeom>
            <a:solidFill>
              <a:srgbClr val="0684FF"/>
            </a:solidFill>
            <a:ln w="9525">
              <a:noFill/>
            </a:ln>
          </p:spPr>
          <p:txBody>
            <a:bodyPr lIns="0" tIns="0" rIns="0" bIns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Pre-commercial Trial</a:t>
              </a:r>
              <a:endPara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51" name="燕尾形箭头 33"/>
            <p:cNvSpPr/>
            <p:nvPr/>
          </p:nvSpPr>
          <p:spPr>
            <a:xfrm>
              <a:off x="7537316" y="1348877"/>
              <a:ext cx="3098866" cy="421703"/>
            </a:xfrm>
            <a:prstGeom prst="notchedRightArrow">
              <a:avLst>
                <a:gd name="adj1" fmla="val 100000"/>
                <a:gd name="adj2" fmla="val 23304"/>
              </a:avLst>
            </a:prstGeom>
            <a:solidFill>
              <a:srgbClr val="0684FF"/>
            </a:solidFill>
            <a:ln w="9525">
              <a:noFill/>
            </a:ln>
          </p:spPr>
          <p:txBody>
            <a:bodyPr lIns="0" tIns="0" rIns="0" bIns="0" anchor="ctr"/>
            <a:lstStyle/>
            <a:p>
              <a:pPr algn="ctr"/>
              <a:r>
                <a:rPr lang="en-US" altLang="zh-CN" sz="1600" dirty="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Commercial Deployment</a:t>
              </a:r>
              <a:endParaRPr lang="zh-CN" altLang="en-US" sz="16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53" name="矩形 64"/>
            <p:cNvSpPr/>
            <p:nvPr/>
          </p:nvSpPr>
          <p:spPr>
            <a:xfrm>
              <a:off x="1638838" y="1092742"/>
              <a:ext cx="1849236" cy="140601"/>
            </a:xfrm>
            <a:prstGeom prst="rect">
              <a:avLst/>
            </a:prstGeom>
            <a:noFill/>
            <a:ln w="12700">
              <a:noFill/>
            </a:ln>
          </p:spPr>
          <p:txBody>
            <a:bodyPr lIns="61200" tIns="30599" rIns="61200" bIns="30599" anchor="ctr"/>
            <a:lstStyle/>
            <a:p>
              <a:pPr algn="ctr" defTabSz="815975"/>
              <a:r>
                <a:rPr lang="en-US" altLang="zh-CN" dirty="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2018</a:t>
              </a:r>
              <a:endPara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54" name="矩形 65"/>
            <p:cNvSpPr/>
            <p:nvPr/>
          </p:nvSpPr>
          <p:spPr>
            <a:xfrm>
              <a:off x="4815152" y="1092742"/>
              <a:ext cx="1814784" cy="140601"/>
            </a:xfrm>
            <a:prstGeom prst="rect">
              <a:avLst/>
            </a:prstGeom>
            <a:noFill/>
            <a:ln w="12700">
              <a:noFill/>
            </a:ln>
          </p:spPr>
          <p:txBody>
            <a:bodyPr lIns="61200" tIns="30599" rIns="61200" bIns="30599" anchor="ctr"/>
            <a:lstStyle/>
            <a:p>
              <a:pPr algn="ctr" defTabSz="815975"/>
              <a:r>
                <a:rPr lang="en-US" altLang="zh-CN" dirty="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2019</a:t>
              </a:r>
              <a:endPara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55" name="矩形 66"/>
            <p:cNvSpPr/>
            <p:nvPr/>
          </p:nvSpPr>
          <p:spPr>
            <a:xfrm>
              <a:off x="7826533" y="1092742"/>
              <a:ext cx="2057443" cy="140601"/>
            </a:xfrm>
            <a:prstGeom prst="rect">
              <a:avLst/>
            </a:prstGeom>
            <a:noFill/>
            <a:ln w="12700">
              <a:noFill/>
            </a:ln>
          </p:spPr>
          <p:txBody>
            <a:bodyPr lIns="61200" tIns="30599" rIns="61200" bIns="30599" anchor="ctr"/>
            <a:lstStyle/>
            <a:p>
              <a:pPr algn="ctr" defTabSz="815975"/>
              <a:r>
                <a:rPr lang="en-US" altLang="zh-CN" dirty="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2020</a:t>
              </a:r>
              <a:endPara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57" name="右箭头 56"/>
          <p:cNvSpPr/>
          <p:nvPr/>
        </p:nvSpPr>
        <p:spPr bwMode="auto">
          <a:xfrm>
            <a:off x="3665636" y="2654003"/>
            <a:ext cx="146447" cy="697706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Gill Sans" charset="0"/>
            </a:endParaRPr>
          </a:p>
        </p:txBody>
      </p:sp>
      <p:sp>
        <p:nvSpPr>
          <p:cNvPr id="63" name="矩形 9"/>
          <p:cNvSpPr/>
          <p:nvPr/>
        </p:nvSpPr>
        <p:spPr>
          <a:xfrm>
            <a:off x="657430" y="2204864"/>
            <a:ext cx="9816606" cy="1662113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171450" lvl="1" indent="-171450" eaLnBrk="1" hangingPunct="1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zh-CN" altLang="en-US" sz="1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4" name="矩形 9"/>
          <p:cNvSpPr/>
          <p:nvPr/>
        </p:nvSpPr>
        <p:spPr>
          <a:xfrm>
            <a:off x="670294" y="4173239"/>
            <a:ext cx="9816606" cy="1662113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171450" lvl="1" indent="-171450" eaLnBrk="1" hangingPunct="1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zh-CN" altLang="en-US" sz="1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内容占位符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5G R&amp;D Trials of China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Pg  </a:t>
            </a:r>
            <a:fld id="{90CAE456-E877-4A08-838C-F4B3C7928C18}" type="slidenum">
              <a:rPr lang="en-US" altLang="en-US" smtClean="0"/>
              <a:t>11</a:t>
            </a:fld>
            <a:r>
              <a:rPr lang="en-US" altLang="en-US"/>
              <a:t> | </a:t>
            </a:r>
          </a:p>
        </p:txBody>
      </p:sp>
      <p:sp>
        <p:nvSpPr>
          <p:cNvPr id="88" name="圆角矩形 75"/>
          <p:cNvSpPr/>
          <p:nvPr/>
        </p:nvSpPr>
        <p:spPr>
          <a:xfrm>
            <a:off x="575072" y="1484784"/>
            <a:ext cx="8687681" cy="642318"/>
          </a:xfrm>
          <a:prstGeom prst="roundRect">
            <a:avLst>
              <a:gd name="adj" fmla="val 8407"/>
            </a:avLst>
          </a:prstGeom>
          <a:solidFill>
            <a:srgbClr val="2D2D8A"/>
          </a:solidFill>
          <a:ln w="9525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500" b="1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</a:rPr>
              <a:t>Promote the R&amp;D of 5G key technologies, technical solutions, and global unified standards, accelerate the development of 5G products, and build 5G ecosystem</a:t>
            </a:r>
          </a:p>
        </p:txBody>
      </p:sp>
      <p:graphicFrame>
        <p:nvGraphicFramePr>
          <p:cNvPr id="89" name="图示 88"/>
          <p:cNvGraphicFramePr/>
          <p:nvPr/>
        </p:nvGraphicFramePr>
        <p:xfrm>
          <a:off x="488292" y="5135466"/>
          <a:ext cx="8774472" cy="5257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0" name="圆角矩形 90"/>
          <p:cNvSpPr/>
          <p:nvPr/>
        </p:nvSpPr>
        <p:spPr>
          <a:xfrm>
            <a:off x="1175147" y="2576514"/>
            <a:ext cx="5115271" cy="956072"/>
          </a:xfrm>
          <a:prstGeom prst="roundRect">
            <a:avLst>
              <a:gd name="adj" fmla="val 22157"/>
            </a:avLst>
          </a:prstGeom>
          <a:solidFill>
            <a:srgbClr val="00B0F0">
              <a:alpha val="54901"/>
            </a:srgbClr>
          </a:solidFill>
          <a:ln w="25400">
            <a:noFill/>
          </a:ln>
        </p:spPr>
        <p:txBody>
          <a:bodyPr anchor="ctr"/>
          <a:lstStyle/>
          <a:p>
            <a:pPr algn="ctr" defTabSz="914400"/>
            <a:endParaRPr lang="zh-CN" altLang="en-US" sz="1200" b="1" dirty="0">
              <a:solidFill>
                <a:srgbClr val="000000"/>
              </a:solidFill>
              <a:latin typeface="Microsoft YaHei UI" panose="020B0503020204020204" pitchFamily="2" charset="-122"/>
              <a:ea typeface="Microsoft YaHei UI" panose="020B0503020204020204" pitchFamily="2" charset="-122"/>
            </a:endParaRPr>
          </a:p>
        </p:txBody>
      </p:sp>
      <p:cxnSp>
        <p:nvCxnSpPr>
          <p:cNvPr id="91" name="直接箭头连接符 90"/>
          <p:cNvCxnSpPr/>
          <p:nvPr/>
        </p:nvCxnSpPr>
        <p:spPr bwMode="auto">
          <a:xfrm>
            <a:off x="575072" y="2562523"/>
            <a:ext cx="7795022" cy="2381"/>
          </a:xfrm>
          <a:prstGeom prst="straightConnector1">
            <a:avLst/>
          </a:prstGeom>
          <a:noFill/>
          <a:ln w="6350" cap="flat" cmpd="sng" algn="ctr">
            <a:solidFill>
              <a:srgbClr val="FFFFFF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92" name="直接连接符 92"/>
          <p:cNvCxnSpPr/>
          <p:nvPr/>
        </p:nvCxnSpPr>
        <p:spPr>
          <a:xfrm>
            <a:off x="602456" y="2556272"/>
            <a:ext cx="0" cy="95250"/>
          </a:xfrm>
          <a:prstGeom prst="line">
            <a:avLst/>
          </a:prstGeom>
          <a:ln w="19050" cap="flat" cmpd="sng">
            <a:solidFill>
              <a:srgbClr val="FFFFFF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93" name="圆角矩形 93"/>
          <p:cNvSpPr/>
          <p:nvPr/>
        </p:nvSpPr>
        <p:spPr>
          <a:xfrm>
            <a:off x="5421508" y="2571752"/>
            <a:ext cx="3753613" cy="956072"/>
          </a:xfrm>
          <a:prstGeom prst="roundRect">
            <a:avLst>
              <a:gd name="adj" fmla="val 23093"/>
            </a:avLst>
          </a:prstGeom>
          <a:solidFill>
            <a:srgbClr val="7030A0">
              <a:alpha val="54901"/>
            </a:srgbClr>
          </a:solidFill>
          <a:ln w="25400">
            <a:noFill/>
          </a:ln>
        </p:spPr>
        <p:txBody>
          <a:bodyPr anchor="ctr"/>
          <a:lstStyle/>
          <a:p>
            <a:pPr algn="ctr" defTabSz="914400"/>
            <a:endParaRPr lang="zh-CN" altLang="en-US" sz="1200" b="1" dirty="0">
              <a:solidFill>
                <a:srgbClr val="000000"/>
              </a:solidFill>
              <a:latin typeface="Microsoft YaHei UI" panose="020B0503020204020204" pitchFamily="2" charset="-122"/>
              <a:ea typeface="Microsoft YaHei UI" panose="020B0503020204020204" pitchFamily="2" charset="-122"/>
            </a:endParaRPr>
          </a:p>
        </p:txBody>
      </p:sp>
      <p:sp>
        <p:nvSpPr>
          <p:cNvPr id="94" name="TextBox 12"/>
          <p:cNvSpPr txBox="1"/>
          <p:nvPr/>
        </p:nvSpPr>
        <p:spPr>
          <a:xfrm>
            <a:off x="2043455" y="2219174"/>
            <a:ext cx="1013222" cy="36933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defTabSz="914400"/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Microsoft YaHei UI" panose="020B0503020204020204" pitchFamily="2" charset="-122"/>
                <a:cs typeface="Times New Roman" panose="02020603050405020304" pitchFamily="18" charset="0"/>
              </a:rPr>
              <a:t>2016</a:t>
            </a:r>
          </a:p>
        </p:txBody>
      </p:sp>
      <p:sp>
        <p:nvSpPr>
          <p:cNvPr id="95" name="TextBox 14"/>
          <p:cNvSpPr txBox="1"/>
          <p:nvPr/>
        </p:nvSpPr>
        <p:spPr>
          <a:xfrm>
            <a:off x="3276094" y="2219174"/>
            <a:ext cx="1273969" cy="36933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defTabSz="914400"/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Microsoft YaHei UI" panose="020B0503020204020204" pitchFamily="2" charset="-122"/>
                <a:cs typeface="Times New Roman" panose="02020603050405020304" pitchFamily="18" charset="0"/>
              </a:rPr>
              <a:t>2017</a:t>
            </a:r>
          </a:p>
        </p:txBody>
      </p:sp>
      <p:sp>
        <p:nvSpPr>
          <p:cNvPr id="96" name="TextBox 15"/>
          <p:cNvSpPr txBox="1"/>
          <p:nvPr/>
        </p:nvSpPr>
        <p:spPr>
          <a:xfrm>
            <a:off x="7755063" y="2204864"/>
            <a:ext cx="1272779" cy="36933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defTabSz="914400"/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Microsoft YaHei UI" panose="020B0503020204020204" pitchFamily="2" charset="-122"/>
                <a:cs typeface="Times New Roman" panose="02020603050405020304" pitchFamily="18" charset="0"/>
              </a:rPr>
              <a:t>2020</a:t>
            </a:r>
          </a:p>
        </p:txBody>
      </p:sp>
      <p:cxnSp>
        <p:nvCxnSpPr>
          <p:cNvPr id="97" name="直接连接符 97"/>
          <p:cNvCxnSpPr/>
          <p:nvPr/>
        </p:nvCxnSpPr>
        <p:spPr>
          <a:xfrm>
            <a:off x="602456" y="2612231"/>
            <a:ext cx="0" cy="937022"/>
          </a:xfrm>
          <a:prstGeom prst="line">
            <a:avLst/>
          </a:prstGeom>
          <a:ln w="9525" cap="flat" cmpd="sng">
            <a:solidFill>
              <a:srgbClr val="FFFFFF"/>
            </a:solidFill>
            <a:prstDash val="dash"/>
            <a:headEnd type="none" w="med" len="med"/>
            <a:tailEnd type="none" w="med" len="med"/>
          </a:ln>
        </p:spPr>
      </p:cxnSp>
      <p:grpSp>
        <p:nvGrpSpPr>
          <p:cNvPr id="98" name="组合 55"/>
          <p:cNvGrpSpPr/>
          <p:nvPr/>
        </p:nvGrpSpPr>
        <p:grpSpPr>
          <a:xfrm flipH="1">
            <a:off x="1889522" y="2577704"/>
            <a:ext cx="45244" cy="971550"/>
            <a:chOff x="2316977" y="1353262"/>
            <a:chExt cx="0" cy="1946387"/>
          </a:xfrm>
        </p:grpSpPr>
        <p:cxnSp>
          <p:nvCxnSpPr>
            <p:cNvPr id="99" name="直接连接符 123"/>
            <p:cNvCxnSpPr/>
            <p:nvPr/>
          </p:nvCxnSpPr>
          <p:spPr>
            <a:xfrm>
              <a:off x="2316977" y="1353262"/>
              <a:ext cx="0" cy="153546"/>
            </a:xfrm>
            <a:prstGeom prst="line">
              <a:avLst/>
            </a:prstGeom>
            <a:ln w="19050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100" name="直接连接符 124"/>
            <p:cNvCxnSpPr/>
            <p:nvPr/>
          </p:nvCxnSpPr>
          <p:spPr>
            <a:xfrm>
              <a:off x="2316977" y="1430915"/>
              <a:ext cx="0" cy="1868734"/>
            </a:xfrm>
            <a:prstGeom prst="line">
              <a:avLst/>
            </a:prstGeom>
            <a:ln w="9525" cap="flat" cmpd="sng">
              <a:solidFill>
                <a:srgbClr val="FFFFFF"/>
              </a:solidFill>
              <a:prstDash val="dash"/>
              <a:headEnd type="none" w="med" len="med"/>
              <a:tailEnd type="none" w="med" len="med"/>
            </a:ln>
          </p:spPr>
        </p:cxnSp>
      </p:grpSp>
      <p:grpSp>
        <p:nvGrpSpPr>
          <p:cNvPr id="101" name="组合 56"/>
          <p:cNvGrpSpPr/>
          <p:nvPr/>
        </p:nvGrpSpPr>
        <p:grpSpPr>
          <a:xfrm>
            <a:off x="4800266" y="2577704"/>
            <a:ext cx="44053" cy="971550"/>
            <a:chOff x="6122789" y="1353262"/>
            <a:chExt cx="0" cy="1946387"/>
          </a:xfrm>
        </p:grpSpPr>
        <p:cxnSp>
          <p:nvCxnSpPr>
            <p:cNvPr id="102" name="直接连接符 121"/>
            <p:cNvCxnSpPr/>
            <p:nvPr/>
          </p:nvCxnSpPr>
          <p:spPr>
            <a:xfrm>
              <a:off x="6122789" y="1353262"/>
              <a:ext cx="0" cy="153546"/>
            </a:xfrm>
            <a:prstGeom prst="line">
              <a:avLst/>
            </a:prstGeom>
            <a:ln w="19050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103" name="直接连接符 122"/>
            <p:cNvCxnSpPr/>
            <p:nvPr/>
          </p:nvCxnSpPr>
          <p:spPr>
            <a:xfrm>
              <a:off x="6122789" y="1423650"/>
              <a:ext cx="0" cy="1875999"/>
            </a:xfrm>
            <a:prstGeom prst="line">
              <a:avLst/>
            </a:prstGeom>
            <a:ln w="9525" cap="flat" cmpd="sng">
              <a:solidFill>
                <a:srgbClr val="FFFFFF"/>
              </a:solidFill>
              <a:prstDash val="dash"/>
              <a:headEnd type="none" w="med" len="med"/>
              <a:tailEnd type="none" w="med" len="med"/>
            </a:ln>
          </p:spPr>
        </p:cxnSp>
      </p:grpSp>
      <p:sp>
        <p:nvSpPr>
          <p:cNvPr id="104" name="TextBox 50"/>
          <p:cNvSpPr txBox="1"/>
          <p:nvPr/>
        </p:nvSpPr>
        <p:spPr>
          <a:xfrm>
            <a:off x="810816" y="2219174"/>
            <a:ext cx="1013222" cy="36933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defTabSz="914400"/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Microsoft YaHei UI" panose="020B0503020204020204" pitchFamily="2" charset="-122"/>
                <a:cs typeface="Times New Roman" panose="02020603050405020304" pitchFamily="18" charset="0"/>
              </a:rPr>
              <a:t>2015</a:t>
            </a:r>
          </a:p>
        </p:txBody>
      </p:sp>
      <p:cxnSp>
        <p:nvCxnSpPr>
          <p:cNvPr id="105" name="直接连接符 102"/>
          <p:cNvCxnSpPr/>
          <p:nvPr/>
        </p:nvCxnSpPr>
        <p:spPr>
          <a:xfrm>
            <a:off x="589360" y="3532585"/>
            <a:ext cx="7795022" cy="0"/>
          </a:xfrm>
          <a:prstGeom prst="line">
            <a:avLst/>
          </a:prstGeom>
          <a:ln w="9525" cap="flat" cmpd="sng">
            <a:solidFill>
              <a:srgbClr val="FFFFFF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106" name="五边形 103"/>
          <p:cNvSpPr/>
          <p:nvPr/>
        </p:nvSpPr>
        <p:spPr>
          <a:xfrm>
            <a:off x="4290045" y="3232547"/>
            <a:ext cx="1732359" cy="195263"/>
          </a:xfrm>
          <a:prstGeom prst="homePlate">
            <a:avLst>
              <a:gd name="adj" fmla="val 49986"/>
            </a:avLst>
          </a:prstGeom>
          <a:solidFill>
            <a:srgbClr val="D6EDBD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algn="ctr" defTabSz="914400"/>
            <a:r>
              <a:rPr lang="en-US" altLang="zh-CN" sz="1200" dirty="0">
                <a:solidFill>
                  <a:srgbClr val="000000"/>
                </a:solidFill>
                <a:latin typeface="Times New Roman" panose="02020603050405020304" pitchFamily="18" charset="0"/>
                <a:ea typeface="Microsoft YaHei UI" panose="020B0503020204020204" pitchFamily="2" charset="-122"/>
                <a:cs typeface="Times New Roman" panose="02020603050405020304" pitchFamily="18" charset="0"/>
              </a:rPr>
              <a:t>Step 3: System trial</a:t>
            </a:r>
            <a:endParaRPr lang="zh-CN" altLang="en-US" sz="1200" dirty="0">
              <a:solidFill>
                <a:srgbClr val="000000"/>
              </a:solidFill>
              <a:latin typeface="Times New Roman" panose="02020603050405020304" pitchFamily="18" charset="0"/>
              <a:ea typeface="Microsoft YaHei UI" panose="020B0503020204020204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07" name="组合 61"/>
          <p:cNvGrpSpPr/>
          <p:nvPr/>
        </p:nvGrpSpPr>
        <p:grpSpPr>
          <a:xfrm flipH="1">
            <a:off x="6277069" y="2576513"/>
            <a:ext cx="0" cy="967979"/>
            <a:chOff x="6122789" y="1363232"/>
            <a:chExt cx="0" cy="1936417"/>
          </a:xfrm>
        </p:grpSpPr>
        <p:cxnSp>
          <p:nvCxnSpPr>
            <p:cNvPr id="108" name="直接连接符 119"/>
            <p:cNvCxnSpPr/>
            <p:nvPr/>
          </p:nvCxnSpPr>
          <p:spPr>
            <a:xfrm>
              <a:off x="6122789" y="1363232"/>
              <a:ext cx="0" cy="153546"/>
            </a:xfrm>
            <a:prstGeom prst="line">
              <a:avLst/>
            </a:prstGeom>
            <a:ln w="19050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109" name="直接连接符 120"/>
            <p:cNvCxnSpPr/>
            <p:nvPr/>
          </p:nvCxnSpPr>
          <p:spPr>
            <a:xfrm>
              <a:off x="6122789" y="1423650"/>
              <a:ext cx="0" cy="1875999"/>
            </a:xfrm>
            <a:prstGeom prst="line">
              <a:avLst/>
            </a:prstGeom>
            <a:ln w="9525" cap="flat" cmpd="sng">
              <a:solidFill>
                <a:srgbClr val="FFFFFF"/>
              </a:solidFill>
              <a:prstDash val="dash"/>
              <a:headEnd type="none" w="med" len="med"/>
              <a:tailEnd type="none" w="med" len="med"/>
            </a:ln>
          </p:spPr>
        </p:cxnSp>
      </p:grpSp>
      <p:grpSp>
        <p:nvGrpSpPr>
          <p:cNvPr id="110" name="组合 62"/>
          <p:cNvGrpSpPr/>
          <p:nvPr/>
        </p:nvGrpSpPr>
        <p:grpSpPr>
          <a:xfrm flipH="1">
            <a:off x="7709819" y="2571750"/>
            <a:ext cx="45244" cy="972741"/>
            <a:chOff x="6122789" y="1353262"/>
            <a:chExt cx="0" cy="1946387"/>
          </a:xfrm>
        </p:grpSpPr>
        <p:cxnSp>
          <p:nvCxnSpPr>
            <p:cNvPr id="111" name="直接连接符 117"/>
            <p:cNvCxnSpPr/>
            <p:nvPr/>
          </p:nvCxnSpPr>
          <p:spPr>
            <a:xfrm>
              <a:off x="6122789" y="1423650"/>
              <a:ext cx="0" cy="1875999"/>
            </a:xfrm>
            <a:prstGeom prst="line">
              <a:avLst/>
            </a:prstGeom>
            <a:ln w="9525" cap="flat" cmpd="sng">
              <a:solidFill>
                <a:srgbClr val="FFFFFF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112" name="直接连接符 118"/>
            <p:cNvCxnSpPr/>
            <p:nvPr/>
          </p:nvCxnSpPr>
          <p:spPr>
            <a:xfrm>
              <a:off x="6122789" y="1353262"/>
              <a:ext cx="0" cy="153546"/>
            </a:xfrm>
            <a:prstGeom prst="line">
              <a:avLst/>
            </a:prstGeom>
            <a:ln w="19050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p:spPr>
        </p:cxnSp>
      </p:grpSp>
      <p:grpSp>
        <p:nvGrpSpPr>
          <p:cNvPr id="113" name="组合 63"/>
          <p:cNvGrpSpPr/>
          <p:nvPr/>
        </p:nvGrpSpPr>
        <p:grpSpPr>
          <a:xfrm flipH="1">
            <a:off x="9187811" y="2559844"/>
            <a:ext cx="0" cy="972741"/>
            <a:chOff x="6122789" y="1353262"/>
            <a:chExt cx="0" cy="1946387"/>
          </a:xfrm>
        </p:grpSpPr>
        <p:cxnSp>
          <p:nvCxnSpPr>
            <p:cNvPr id="114" name="直接连接符 115"/>
            <p:cNvCxnSpPr/>
            <p:nvPr/>
          </p:nvCxnSpPr>
          <p:spPr>
            <a:xfrm>
              <a:off x="6122789" y="1353262"/>
              <a:ext cx="0" cy="153546"/>
            </a:xfrm>
            <a:prstGeom prst="line">
              <a:avLst/>
            </a:prstGeom>
            <a:ln w="19050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115" name="直接连接符 116"/>
            <p:cNvCxnSpPr/>
            <p:nvPr/>
          </p:nvCxnSpPr>
          <p:spPr>
            <a:xfrm>
              <a:off x="6122789" y="1423650"/>
              <a:ext cx="0" cy="1875999"/>
            </a:xfrm>
            <a:prstGeom prst="line">
              <a:avLst/>
            </a:prstGeom>
            <a:ln w="9525" cap="flat" cmpd="sng">
              <a:solidFill>
                <a:srgbClr val="FFFFFF"/>
              </a:solidFill>
              <a:prstDash val="dash"/>
              <a:headEnd type="none" w="med" len="med"/>
              <a:tailEnd type="none" w="med" len="med"/>
            </a:ln>
          </p:spPr>
        </p:cxnSp>
      </p:grpSp>
      <p:sp>
        <p:nvSpPr>
          <p:cNvPr id="116" name="TextBox 15"/>
          <p:cNvSpPr txBox="1"/>
          <p:nvPr/>
        </p:nvSpPr>
        <p:spPr>
          <a:xfrm>
            <a:off x="4769480" y="2219174"/>
            <a:ext cx="1272779" cy="36933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defTabSz="914400"/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Microsoft YaHei UI" panose="020B0503020204020204" pitchFamily="2" charset="-122"/>
                <a:cs typeface="Times New Roman" panose="02020603050405020304" pitchFamily="18" charset="0"/>
              </a:rPr>
              <a:t>2018</a:t>
            </a:r>
          </a:p>
        </p:txBody>
      </p:sp>
      <p:sp>
        <p:nvSpPr>
          <p:cNvPr id="117" name="TextBox 15"/>
          <p:cNvSpPr txBox="1"/>
          <p:nvPr/>
        </p:nvSpPr>
        <p:spPr>
          <a:xfrm>
            <a:off x="6261676" y="2219174"/>
            <a:ext cx="1273969" cy="36933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defTabSz="914400"/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Microsoft YaHei UI" panose="020B0503020204020204" pitchFamily="2" charset="-122"/>
                <a:cs typeface="Times New Roman" panose="02020603050405020304" pitchFamily="18" charset="0"/>
              </a:rPr>
              <a:t>2019</a:t>
            </a:r>
          </a:p>
        </p:txBody>
      </p:sp>
      <p:sp>
        <p:nvSpPr>
          <p:cNvPr id="118" name="文本框 65"/>
          <p:cNvSpPr txBox="1"/>
          <p:nvPr/>
        </p:nvSpPr>
        <p:spPr>
          <a:xfrm>
            <a:off x="3134819" y="2697956"/>
            <a:ext cx="2959593" cy="338554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defTabSz="914400"/>
            <a:r>
              <a:rPr lang="en-US" altLang="zh-CN" sz="1600" b="1" dirty="0">
                <a:solidFill>
                  <a:srgbClr val="FFFF00"/>
                </a:solidFill>
                <a:latin typeface="Times New Roman" panose="02020603050405020304" pitchFamily="18" charset="0"/>
                <a:ea typeface="Microsoft YaHei UI" panose="020B0503020204020204" pitchFamily="2" charset="-122"/>
                <a:cs typeface="Times New Roman" panose="02020603050405020304" pitchFamily="18" charset="0"/>
              </a:rPr>
              <a:t>Phase 1: Technology R&amp;D Trial</a:t>
            </a:r>
            <a:endParaRPr lang="zh-CN" altLang="en-US" sz="1600" b="1" dirty="0">
              <a:solidFill>
                <a:srgbClr val="FFFF00"/>
              </a:solidFill>
              <a:latin typeface="Times New Roman" panose="02020603050405020304" pitchFamily="18" charset="0"/>
              <a:ea typeface="Microsoft YaHei UI" panose="020B0503020204020204" pitchFamily="2" charset="-122"/>
              <a:cs typeface="Times New Roman" panose="02020603050405020304" pitchFamily="18" charset="0"/>
            </a:endParaRPr>
          </a:p>
        </p:txBody>
      </p:sp>
      <p:sp>
        <p:nvSpPr>
          <p:cNvPr id="119" name="文本框 66"/>
          <p:cNvSpPr txBox="1"/>
          <p:nvPr/>
        </p:nvSpPr>
        <p:spPr>
          <a:xfrm>
            <a:off x="6304064" y="2947988"/>
            <a:ext cx="2670668" cy="338554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defTabSz="914400"/>
            <a:r>
              <a:rPr lang="en-US" altLang="zh-CN" sz="1600" b="1" dirty="0">
                <a:solidFill>
                  <a:srgbClr val="FFFF00"/>
                </a:solidFill>
                <a:latin typeface="Times New Roman" panose="02020603050405020304" pitchFamily="18" charset="0"/>
                <a:ea typeface="Microsoft YaHei UI" panose="020B0503020204020204" pitchFamily="2" charset="-122"/>
                <a:cs typeface="Times New Roman" panose="02020603050405020304" pitchFamily="18" charset="0"/>
              </a:rPr>
              <a:t>Phase 2: Product R&amp;D Trial</a:t>
            </a:r>
            <a:endParaRPr lang="zh-CN" altLang="en-US" sz="1600" b="1" dirty="0">
              <a:solidFill>
                <a:srgbClr val="FFFF00"/>
              </a:solidFill>
              <a:latin typeface="Times New Roman" panose="02020603050405020304" pitchFamily="18" charset="0"/>
              <a:ea typeface="Microsoft YaHei UI" panose="020B0503020204020204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20" name="组合 70"/>
          <p:cNvGrpSpPr/>
          <p:nvPr/>
        </p:nvGrpSpPr>
        <p:grpSpPr>
          <a:xfrm flipH="1">
            <a:off x="3367516" y="2575322"/>
            <a:ext cx="0" cy="952500"/>
            <a:chOff x="2316977" y="1393142"/>
            <a:chExt cx="0" cy="1906507"/>
          </a:xfrm>
        </p:grpSpPr>
        <p:cxnSp>
          <p:nvCxnSpPr>
            <p:cNvPr id="121" name="直接连接符 113"/>
            <p:cNvCxnSpPr/>
            <p:nvPr/>
          </p:nvCxnSpPr>
          <p:spPr>
            <a:xfrm>
              <a:off x="2316977" y="1393142"/>
              <a:ext cx="0" cy="153546"/>
            </a:xfrm>
            <a:prstGeom prst="line">
              <a:avLst/>
            </a:prstGeom>
            <a:ln w="19050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122" name="直接连接符 114"/>
            <p:cNvCxnSpPr/>
            <p:nvPr/>
          </p:nvCxnSpPr>
          <p:spPr>
            <a:xfrm>
              <a:off x="2316977" y="1430915"/>
              <a:ext cx="0" cy="1868734"/>
            </a:xfrm>
            <a:prstGeom prst="line">
              <a:avLst/>
            </a:prstGeom>
            <a:ln w="9525" cap="flat" cmpd="sng">
              <a:solidFill>
                <a:srgbClr val="FFFFFF"/>
              </a:solidFill>
              <a:prstDash val="dash"/>
              <a:headEnd type="none" w="med" len="med"/>
              <a:tailEnd type="none" w="med" len="med"/>
            </a:ln>
          </p:spPr>
        </p:cxnSp>
      </p:grpSp>
      <p:sp>
        <p:nvSpPr>
          <p:cNvPr id="123" name="五边形 112"/>
          <p:cNvSpPr/>
          <p:nvPr/>
        </p:nvSpPr>
        <p:spPr>
          <a:xfrm>
            <a:off x="2650529" y="2982516"/>
            <a:ext cx="1899533" cy="201215"/>
          </a:xfrm>
          <a:prstGeom prst="homePlate">
            <a:avLst>
              <a:gd name="adj" fmla="val 34501"/>
            </a:avLst>
          </a:prstGeom>
          <a:solidFill>
            <a:srgbClr val="CC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rIns="0" anchor="ctr"/>
          <a:lstStyle/>
          <a:p>
            <a:pPr algn="ctr" defTabSz="914400"/>
            <a:r>
              <a:rPr lang="en-US" altLang="zh-CN" sz="1200" dirty="0">
                <a:solidFill>
                  <a:srgbClr val="000000"/>
                </a:solidFill>
                <a:latin typeface="Times New Roman" panose="02020603050405020304" pitchFamily="18" charset="0"/>
                <a:ea typeface="Microsoft YaHei UI" panose="020B0503020204020204" pitchFamily="2" charset="-122"/>
                <a:cs typeface="Times New Roman" panose="02020603050405020304" pitchFamily="18" charset="0"/>
              </a:rPr>
              <a:t>Step 2: Tech scheme trial</a:t>
            </a:r>
            <a:endParaRPr lang="zh-CN" altLang="en-US" sz="1200" dirty="0">
              <a:solidFill>
                <a:srgbClr val="000000"/>
              </a:solidFill>
              <a:latin typeface="Times New Roman" panose="02020603050405020304" pitchFamily="18" charset="0"/>
              <a:ea typeface="Microsoft YaHei UI" panose="020B0503020204020204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24" name="组合 3"/>
          <p:cNvGrpSpPr/>
          <p:nvPr/>
        </p:nvGrpSpPr>
        <p:grpSpPr>
          <a:xfrm>
            <a:off x="544116" y="3717032"/>
            <a:ext cx="8646640" cy="1154906"/>
            <a:chOff x="616898" y="2182690"/>
            <a:chExt cx="10599120" cy="1540662"/>
          </a:xfrm>
        </p:grpSpPr>
        <p:grpSp>
          <p:nvGrpSpPr>
            <p:cNvPr id="125" name="组合 132"/>
            <p:cNvGrpSpPr/>
            <p:nvPr/>
          </p:nvGrpSpPr>
          <p:grpSpPr>
            <a:xfrm>
              <a:off x="616898" y="2575178"/>
              <a:ext cx="2039762" cy="1148174"/>
              <a:chOff x="-149005" y="5231148"/>
              <a:chExt cx="2641109" cy="1441046"/>
            </a:xfrm>
          </p:grpSpPr>
          <p:sp>
            <p:nvSpPr>
              <p:cNvPr id="159" name="圆角矩形 158"/>
              <p:cNvSpPr/>
              <p:nvPr/>
            </p:nvSpPr>
            <p:spPr bwMode="auto">
              <a:xfrm>
                <a:off x="-149005" y="5230927"/>
                <a:ext cx="2641182" cy="1441267"/>
              </a:xfrm>
              <a:prstGeom prst="roundRect">
                <a:avLst>
                  <a:gd name="adj" fmla="val 8765"/>
                </a:avLst>
              </a:prstGeom>
              <a:solidFill>
                <a:srgbClr val="FFFFFF"/>
              </a:solidFill>
              <a:ln w="12700" cap="flat" cmpd="sng" algn="ctr">
                <a:solidFill>
                  <a:srgbClr val="FAF087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"/>
                  <a:ea typeface="宋体" panose="02010600030101010101" pitchFamily="2" charset="-122"/>
                </a:endParaRPr>
              </a:p>
            </p:txBody>
          </p:sp>
          <p:pic>
            <p:nvPicPr>
              <p:cNvPr id="160" name="Picture 36" descr="http://photo.renwen.com/6/939/693912_1356946553580623.jpg"/>
              <p:cNvPicPr>
                <a:picLocks noChangeAspect="1"/>
              </p:cNvPicPr>
              <p:nvPr/>
            </p:nvPicPr>
            <p:blipFill>
              <a:blip r:embed="rId7"/>
              <a:srcRect l="6447" t="5911" r="8096"/>
              <a:stretch>
                <a:fillRect/>
              </a:stretch>
            </p:blipFill>
            <p:spPr>
              <a:xfrm>
                <a:off x="1272080" y="5523062"/>
                <a:ext cx="1110398" cy="68005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61" name="Picture 38" descr="http://www.chinattl.com/tpxw/201412/W020141230416443388970.jpg"/>
              <p:cNvPicPr>
                <a:picLocks noChangeAspect="1"/>
              </p:cNvPicPr>
              <p:nvPr/>
            </p:nvPicPr>
            <p:blipFill>
              <a:blip r:embed="rId8"/>
              <a:srcRect l="6854" t="13817" r="6288"/>
              <a:stretch>
                <a:fillRect/>
              </a:stretch>
            </p:blipFill>
            <p:spPr>
              <a:xfrm>
                <a:off x="-89402" y="5556188"/>
                <a:ext cx="1231900" cy="756604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126" name="组合 133"/>
            <p:cNvGrpSpPr/>
            <p:nvPr/>
          </p:nvGrpSpPr>
          <p:grpSpPr>
            <a:xfrm>
              <a:off x="4896577" y="2575178"/>
              <a:ext cx="2039762" cy="1148174"/>
              <a:chOff x="4788572" y="5245827"/>
              <a:chExt cx="2641109" cy="1441046"/>
            </a:xfrm>
          </p:grpSpPr>
          <p:sp>
            <p:nvSpPr>
              <p:cNvPr id="152" name="圆角矩形 151"/>
              <p:cNvSpPr/>
              <p:nvPr/>
            </p:nvSpPr>
            <p:spPr bwMode="auto">
              <a:xfrm>
                <a:off x="4788536" y="5245606"/>
                <a:ext cx="2641182" cy="1441267"/>
              </a:xfrm>
              <a:prstGeom prst="roundRect">
                <a:avLst>
                  <a:gd name="adj" fmla="val 8765"/>
                </a:avLst>
              </a:prstGeom>
              <a:solidFill>
                <a:srgbClr val="FFFFFF"/>
              </a:solidFill>
              <a:ln w="12700" cap="flat" cmpd="sng" algn="ctr">
                <a:solidFill>
                  <a:srgbClr val="FAF087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"/>
                  <a:ea typeface="宋体" panose="02010600030101010101" pitchFamily="2" charset="-122"/>
                </a:endParaRPr>
              </a:p>
            </p:txBody>
          </p:sp>
          <p:pic>
            <p:nvPicPr>
              <p:cNvPr id="153" name="Picture 30" descr="http://i1.wp.com/geeklord.com/wp-content/uploads/2010/09/huawei-logo.jpg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02336" y="5308855"/>
                <a:ext cx="541517" cy="49421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54" name="Picture 32" descr="http://upload.wikimedia.org/wikipedia/commons/thumb/e/e9/Ericsson_logo.svg/1135px-Ericsson_logo.svg.png"/>
              <p:cNvPicPr>
                <a:picLocks noChangeAspect="1"/>
              </p:cNvPicPr>
              <p:nvPr/>
            </p:nvPicPr>
            <p:blipFill>
              <a:blip r:embed="rId10"/>
              <a:srcRect l="4607" t="9467" r="5807" b="7697"/>
              <a:stretch>
                <a:fillRect/>
              </a:stretch>
            </p:blipFill>
            <p:spPr>
              <a:xfrm>
                <a:off x="5686857" y="5297691"/>
                <a:ext cx="766094" cy="50537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</a:ln>
            </p:spPr>
          </p:pic>
          <p:pic>
            <p:nvPicPr>
              <p:cNvPr id="155" name="Picture 34" descr="http://www.journaldugeek.com/files/2013/06/samsung-logo1.jpg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186217" y="5920019"/>
                <a:ext cx="1013122" cy="343151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56" name="图片 155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870153" y="5838400"/>
                <a:ext cx="1183084" cy="46471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57" name="Picture 40" descr="http://www.duidea.com/uploadfile/2015/0103/20150103121641906.png"/>
              <p:cNvPicPr>
                <a:picLocks noChangeAspect="1"/>
              </p:cNvPicPr>
              <p:nvPr/>
            </p:nvPicPr>
            <p:blipFill>
              <a:blip r:embed="rId13"/>
              <a:srcRect l="58344" t="33218" r="8820" b="29720"/>
              <a:stretch>
                <a:fillRect/>
              </a:stretch>
            </p:blipFill>
            <p:spPr>
              <a:xfrm>
                <a:off x="6486435" y="5430368"/>
                <a:ext cx="770116" cy="316815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58" name="图片 157"/>
              <p:cNvPicPr>
                <a:picLocks noChangeAspect="1"/>
              </p:cNvPicPr>
              <p:nvPr/>
            </p:nvPicPr>
            <p:blipFill>
              <a:blip r:embed="rId14"/>
              <a:srcRect l="7956" t="18755" r="7359" b="20583"/>
              <a:stretch>
                <a:fillRect/>
              </a:stretch>
            </p:blipFill>
            <p:spPr>
              <a:xfrm>
                <a:off x="4925800" y="6338394"/>
                <a:ext cx="1695927" cy="320636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127" name="组合 135"/>
            <p:cNvGrpSpPr/>
            <p:nvPr/>
          </p:nvGrpSpPr>
          <p:grpSpPr>
            <a:xfrm>
              <a:off x="7036416" y="2575178"/>
              <a:ext cx="2039762" cy="1148174"/>
              <a:chOff x="8130141" y="5216594"/>
              <a:chExt cx="2641109" cy="1441046"/>
            </a:xfrm>
          </p:grpSpPr>
          <p:sp>
            <p:nvSpPr>
              <p:cNvPr id="147" name="圆角矩形 146"/>
              <p:cNvSpPr/>
              <p:nvPr/>
            </p:nvSpPr>
            <p:spPr bwMode="auto">
              <a:xfrm>
                <a:off x="8130087" y="5216373"/>
                <a:ext cx="2641182" cy="1441267"/>
              </a:xfrm>
              <a:prstGeom prst="roundRect">
                <a:avLst>
                  <a:gd name="adj" fmla="val 8765"/>
                </a:avLst>
              </a:prstGeom>
              <a:solidFill>
                <a:srgbClr val="FFFFFF"/>
              </a:solidFill>
              <a:ln w="12700" cap="flat" cmpd="sng" algn="ctr">
                <a:solidFill>
                  <a:srgbClr val="FAF087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"/>
                  <a:ea typeface="宋体" panose="02010600030101010101" pitchFamily="2" charset="-122"/>
                </a:endParaRPr>
              </a:p>
            </p:txBody>
          </p:sp>
          <p:pic>
            <p:nvPicPr>
              <p:cNvPr id="148" name="Picture 50" descr="http://www.hqew.com/file/CMSImages/2014/02/1721944_201402250932041nXZo.jpg"/>
              <p:cNvPicPr>
                <a:picLocks noChangeAspect="1"/>
              </p:cNvPicPr>
              <p:nvPr/>
            </p:nvPicPr>
            <p:blipFill>
              <a:blip r:embed="rId15"/>
              <a:srcRect l="7368" t="31754" r="6390" b="36491"/>
              <a:stretch>
                <a:fillRect/>
              </a:stretch>
            </p:blipFill>
            <p:spPr>
              <a:xfrm>
                <a:off x="8773913" y="6196227"/>
                <a:ext cx="1599639" cy="352434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49" name="Picture 52" descr="http://img.sc115.com/uploads/allimg/110606/2011060622060515.jpg"/>
              <p:cNvPicPr>
                <a:picLocks noChangeAspect="1"/>
              </p:cNvPicPr>
              <p:nvPr/>
            </p:nvPicPr>
            <p:blipFill>
              <a:blip r:embed="rId16"/>
              <a:srcRect l="24538" t="30309" r="25182" b="30943"/>
              <a:stretch>
                <a:fillRect/>
              </a:stretch>
            </p:blipFill>
            <p:spPr>
              <a:xfrm>
                <a:off x="9634152" y="5492397"/>
                <a:ext cx="1112186" cy="496189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50" name="Picture 54" descr="http://www.cqsia.org/CS/ueditor/jsp/upload/20150114/04.jpg"/>
              <p:cNvPicPr>
                <a:picLocks noChangeAspect="1"/>
              </p:cNvPicPr>
              <p:nvPr/>
            </p:nvPicPr>
            <p:blipFill>
              <a:blip r:embed="rId17"/>
              <a:srcRect t="19342" r="4016" b="36613"/>
              <a:stretch>
                <a:fillRect/>
              </a:stretch>
            </p:blipFill>
            <p:spPr>
              <a:xfrm>
                <a:off x="8169396" y="5739835"/>
                <a:ext cx="1516457" cy="36091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51" name="Picture 31"/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174923" y="5310963"/>
                <a:ext cx="1527255" cy="304876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128" name="组合 136"/>
            <p:cNvGrpSpPr/>
            <p:nvPr/>
          </p:nvGrpSpPr>
          <p:grpSpPr>
            <a:xfrm>
              <a:off x="9176256" y="2575178"/>
              <a:ext cx="2039762" cy="1148174"/>
              <a:chOff x="10933760" y="5177963"/>
              <a:chExt cx="2641109" cy="1441046"/>
            </a:xfrm>
          </p:grpSpPr>
          <p:sp>
            <p:nvSpPr>
              <p:cNvPr id="142" name="圆角矩形 141"/>
              <p:cNvSpPr/>
              <p:nvPr/>
            </p:nvSpPr>
            <p:spPr bwMode="auto">
              <a:xfrm>
                <a:off x="10933687" y="5177742"/>
                <a:ext cx="2641182" cy="1441267"/>
              </a:xfrm>
              <a:prstGeom prst="roundRect">
                <a:avLst>
                  <a:gd name="adj" fmla="val 8765"/>
                </a:avLst>
              </a:prstGeom>
              <a:solidFill>
                <a:srgbClr val="FFFFFF"/>
              </a:solidFill>
              <a:ln w="12700" cap="flat" cmpd="sng" algn="ctr">
                <a:solidFill>
                  <a:srgbClr val="FAF087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"/>
                  <a:ea typeface="宋体" panose="02010600030101010101" pitchFamily="2" charset="-122"/>
                </a:endParaRPr>
              </a:p>
            </p:txBody>
          </p:sp>
          <p:pic>
            <p:nvPicPr>
              <p:cNvPr id="143" name="图片 70" descr="logo.jpg"/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2323273" y="5298723"/>
                <a:ext cx="1246921" cy="496996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44" name="图片 139"/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1017324" y="6011536"/>
                <a:ext cx="2206449" cy="54612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45" name="Picture 5"/>
              <p:cNvPicPr>
                <a:picLocks noChangeAspect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0958645" y="5319491"/>
                <a:ext cx="1364030" cy="466749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46" name="图片 141"/>
              <p:cNvPicPr>
                <a:picLocks noChangeAspect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1492902" y="5820122"/>
                <a:ext cx="2057153" cy="492670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sp>
          <p:nvSpPr>
            <p:cNvPr id="129" name="矩形 128"/>
            <p:cNvSpPr/>
            <p:nvPr/>
          </p:nvSpPr>
          <p:spPr bwMode="auto">
            <a:xfrm>
              <a:off x="4753682" y="2231927"/>
              <a:ext cx="2236657" cy="411373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/>
          </p:spPr>
          <p:txBody>
            <a:bodyPr lIns="7620" tIns="7620" rIns="7620" bIns="7620" spcCol="1270" anchor="ctr"/>
            <a:lstStyle/>
            <a:p>
              <a:pPr marL="0" marR="0" lvl="0" indent="0" algn="ctr" defTabSz="7112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1600" b="0" i="0" u="none" strike="noStrike" kern="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Equipment</a:t>
              </a:r>
            </a:p>
          </p:txBody>
        </p:sp>
        <p:sp>
          <p:nvSpPr>
            <p:cNvPr id="130" name="矩形 129"/>
            <p:cNvSpPr/>
            <p:nvPr/>
          </p:nvSpPr>
          <p:spPr bwMode="auto">
            <a:xfrm>
              <a:off x="7152255" y="2246222"/>
              <a:ext cx="1604870" cy="412961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/>
          </p:spPr>
          <p:txBody>
            <a:bodyPr lIns="7620" tIns="7620" rIns="7620" bIns="7620" spcCol="1270" anchor="ctr"/>
            <a:lstStyle/>
            <a:p>
              <a:pPr marL="0" marR="0" lvl="0" indent="0" algn="ctr" defTabSz="7112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1600" b="0" i="0" u="none" strike="noStrike" kern="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Chipset</a:t>
              </a:r>
            </a:p>
          </p:txBody>
        </p:sp>
        <p:sp>
          <p:nvSpPr>
            <p:cNvPr id="131" name="矩形 130"/>
            <p:cNvSpPr/>
            <p:nvPr/>
          </p:nvSpPr>
          <p:spPr bwMode="auto">
            <a:xfrm>
              <a:off x="9212710" y="2182690"/>
              <a:ext cx="1817582" cy="528907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/>
          </p:spPr>
          <p:txBody>
            <a:bodyPr lIns="7620" tIns="7620" rIns="7620" bIns="7620" spcCol="1270" anchor="ctr"/>
            <a:lstStyle/>
            <a:p>
              <a:pPr marL="0" marR="0" lvl="0" indent="0" algn="ctr" defTabSz="7112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1600" b="0" i="0" u="none" strike="noStrike" kern="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Instrument</a:t>
              </a:r>
            </a:p>
          </p:txBody>
        </p:sp>
        <p:sp>
          <p:nvSpPr>
            <p:cNvPr id="132" name="矩形 131"/>
            <p:cNvSpPr/>
            <p:nvPr/>
          </p:nvSpPr>
          <p:spPr bwMode="auto">
            <a:xfrm>
              <a:off x="694680" y="2231927"/>
              <a:ext cx="1646142" cy="411373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/>
          </p:spPr>
          <p:txBody>
            <a:bodyPr lIns="7620" tIns="7620" rIns="7620" bIns="7620" spcCol="1270" anchor="ctr"/>
            <a:lstStyle/>
            <a:p>
              <a:pPr marL="0" marR="0" lvl="0" indent="0" algn="ctr" defTabSz="7112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1600" b="0" i="0" u="none" strike="noStrike" kern="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Research</a:t>
              </a:r>
            </a:p>
          </p:txBody>
        </p:sp>
        <p:sp>
          <p:nvSpPr>
            <p:cNvPr id="133" name="矩形 132"/>
            <p:cNvSpPr/>
            <p:nvPr/>
          </p:nvSpPr>
          <p:spPr bwMode="auto">
            <a:xfrm>
              <a:off x="2924989" y="2227163"/>
              <a:ext cx="1511212" cy="409784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/>
          </p:spPr>
          <p:txBody>
            <a:bodyPr lIns="7620" tIns="7620" rIns="7620" bIns="7620" spcCol="1270" anchor="ctr"/>
            <a:lstStyle/>
            <a:p>
              <a:pPr marL="0" marR="0" lvl="0" indent="0" algn="ctr" defTabSz="7112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1600" b="0" i="0" u="none" strike="noStrike" kern="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Operator</a:t>
              </a:r>
            </a:p>
          </p:txBody>
        </p:sp>
        <p:cxnSp>
          <p:nvCxnSpPr>
            <p:cNvPr id="134" name="直接连接符 45"/>
            <p:cNvCxnSpPr/>
            <p:nvPr/>
          </p:nvCxnSpPr>
          <p:spPr>
            <a:xfrm flipV="1">
              <a:off x="6432848" y="3554555"/>
              <a:ext cx="325595" cy="1402"/>
            </a:xfrm>
            <a:prstGeom prst="line">
              <a:avLst/>
            </a:prstGeom>
            <a:ln w="57150" cap="rnd" cmpd="sng">
              <a:solidFill>
                <a:srgbClr val="000000"/>
              </a:solidFill>
              <a:prstDash val="sysDot"/>
              <a:headEnd type="none" w="med" len="med"/>
              <a:tailEnd type="none" w="med" len="med"/>
            </a:ln>
          </p:spPr>
        </p:cxnSp>
        <p:grpSp>
          <p:nvGrpSpPr>
            <p:cNvPr id="135" name="组合 2"/>
            <p:cNvGrpSpPr/>
            <p:nvPr/>
          </p:nvGrpSpPr>
          <p:grpSpPr>
            <a:xfrm>
              <a:off x="2756737" y="2575178"/>
              <a:ext cx="2039762" cy="1148174"/>
              <a:chOff x="2756737" y="2575178"/>
              <a:chExt cx="2039762" cy="1148174"/>
            </a:xfrm>
          </p:grpSpPr>
          <p:grpSp>
            <p:nvGrpSpPr>
              <p:cNvPr id="136" name="组合 134"/>
              <p:cNvGrpSpPr/>
              <p:nvPr/>
            </p:nvGrpSpPr>
            <p:grpSpPr>
              <a:xfrm>
                <a:off x="2756737" y="2575178"/>
                <a:ext cx="2039762" cy="1148174"/>
                <a:chOff x="2608513" y="5239655"/>
                <a:chExt cx="2641109" cy="1441046"/>
              </a:xfrm>
            </p:grpSpPr>
            <p:sp>
              <p:nvSpPr>
                <p:cNvPr id="138" name="圆角矩形 137"/>
                <p:cNvSpPr/>
                <p:nvPr/>
              </p:nvSpPr>
              <p:spPr bwMode="auto">
                <a:xfrm>
                  <a:off x="2608495" y="5239434"/>
                  <a:ext cx="2641182" cy="1441267"/>
                </a:xfrm>
                <a:prstGeom prst="roundRect">
                  <a:avLst>
                    <a:gd name="adj" fmla="val 8765"/>
                  </a:avLst>
                </a:prstGeom>
                <a:solidFill>
                  <a:srgbClr val="FFFFFF"/>
                </a:solidFill>
                <a:ln w="12700" cap="flat" cmpd="sng" algn="ctr">
                  <a:solidFill>
                    <a:srgbClr val="FAF087"/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"/>
                    <a:ea typeface="宋体" panose="02010600030101010101" pitchFamily="2" charset="-122"/>
                  </a:endParaRPr>
                </a:p>
              </p:txBody>
            </p:sp>
            <p:pic>
              <p:nvPicPr>
                <p:cNvPr id="139" name="图片 148"/>
                <p:cNvPicPr>
                  <a:picLocks noChangeAspect="1"/>
                </p:cNvPicPr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066278" y="5746384"/>
                  <a:ext cx="1182851" cy="77642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140" name="图片 149"/>
                <p:cNvPicPr>
                  <a:picLocks noChangeAspect="1"/>
                </p:cNvPicPr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633690" y="6011536"/>
                  <a:ext cx="1430595" cy="52233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141" name="图片 150"/>
                <p:cNvPicPr>
                  <a:picLocks noChangeAspect="1"/>
                </p:cNvPicPr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649257" y="5328675"/>
                  <a:ext cx="1514950" cy="47158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</p:grpSp>
          <p:pic>
            <p:nvPicPr>
              <p:cNvPr id="137" name="图片 162"/>
              <p:cNvPicPr>
                <a:picLocks noChangeAspect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014891" y="2616502"/>
                <a:ext cx="778704" cy="395160"/>
              </a:xfrm>
              <a:prstGeom prst="rect">
                <a:avLst/>
              </a:prstGeom>
              <a:solidFill>
                <a:srgbClr val="FFC000"/>
              </a:solidFill>
              <a:ln w="12700">
                <a:noFill/>
              </a:ln>
            </p:spPr>
          </p:pic>
        </p:grpSp>
      </p:grpSp>
      <p:grpSp>
        <p:nvGrpSpPr>
          <p:cNvPr id="162" name="组合 163"/>
          <p:cNvGrpSpPr/>
          <p:nvPr/>
        </p:nvGrpSpPr>
        <p:grpSpPr>
          <a:xfrm>
            <a:off x="1307431" y="2593421"/>
            <a:ext cx="1906661" cy="331523"/>
            <a:chOff x="-314655" y="3626010"/>
            <a:chExt cx="2028186" cy="320852"/>
          </a:xfrm>
        </p:grpSpPr>
        <p:sp>
          <p:nvSpPr>
            <p:cNvPr id="163" name="燕尾形 164"/>
            <p:cNvSpPr/>
            <p:nvPr/>
          </p:nvSpPr>
          <p:spPr>
            <a:xfrm>
              <a:off x="-314655" y="3626013"/>
              <a:ext cx="246588" cy="320849"/>
            </a:xfrm>
            <a:prstGeom prst="chevron">
              <a:avLst>
                <a:gd name="adj" fmla="val 50000"/>
              </a:avLst>
            </a:prstGeom>
            <a:solidFill>
              <a:srgbClr val="CC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rIns="0" anchor="ctr"/>
            <a:lstStyle/>
            <a:p>
              <a:pPr algn="ctr" defTabSz="914400">
                <a:lnSpc>
                  <a:spcPct val="80000"/>
                </a:lnSpc>
              </a:pPr>
              <a:endParaRPr lang="zh-CN" altLang="en-US" sz="1200" dirty="0">
                <a:solidFill>
                  <a:srgbClr val="000000"/>
                </a:solidFill>
                <a:latin typeface="Times New Roman" panose="02020603050405020304" pitchFamily="18" charset="0"/>
                <a:ea typeface="Microsoft YaHei UI" panose="020B0503020204020204" pitchFamily="2" charset="-122"/>
                <a:cs typeface="Times New Roman" panose="02020603050405020304" pitchFamily="18" charset="0"/>
                <a:sym typeface="Gill Sans" charset="0"/>
              </a:endParaRPr>
            </a:p>
          </p:txBody>
        </p:sp>
        <p:sp>
          <p:nvSpPr>
            <p:cNvPr id="164" name="燕尾形 165"/>
            <p:cNvSpPr/>
            <p:nvPr/>
          </p:nvSpPr>
          <p:spPr>
            <a:xfrm>
              <a:off x="-63425" y="3626013"/>
              <a:ext cx="246588" cy="320849"/>
            </a:xfrm>
            <a:prstGeom prst="chevron">
              <a:avLst>
                <a:gd name="adj" fmla="val 50000"/>
              </a:avLst>
            </a:prstGeom>
            <a:solidFill>
              <a:srgbClr val="CC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rIns="0" anchor="ctr"/>
            <a:lstStyle/>
            <a:p>
              <a:pPr algn="ctr" defTabSz="914400">
                <a:lnSpc>
                  <a:spcPct val="80000"/>
                </a:lnSpc>
              </a:pPr>
              <a:endParaRPr lang="zh-CN" altLang="en-US" sz="1200" dirty="0">
                <a:solidFill>
                  <a:srgbClr val="000000"/>
                </a:solidFill>
                <a:latin typeface="Times New Roman" panose="02020603050405020304" pitchFamily="18" charset="0"/>
                <a:ea typeface="Microsoft YaHei UI" panose="020B0503020204020204" pitchFamily="2" charset="-122"/>
                <a:cs typeface="Times New Roman" panose="02020603050405020304" pitchFamily="18" charset="0"/>
                <a:sym typeface="Gill Sans" charset="0"/>
              </a:endParaRPr>
            </a:p>
          </p:txBody>
        </p:sp>
        <p:sp>
          <p:nvSpPr>
            <p:cNvPr id="165" name="燕尾形 166"/>
            <p:cNvSpPr/>
            <p:nvPr/>
          </p:nvSpPr>
          <p:spPr>
            <a:xfrm>
              <a:off x="172527" y="3626010"/>
              <a:ext cx="1541004" cy="320849"/>
            </a:xfrm>
            <a:prstGeom prst="chevron">
              <a:avLst>
                <a:gd name="adj" fmla="val 34220"/>
              </a:avLst>
            </a:prstGeom>
            <a:solidFill>
              <a:srgbClr val="CC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rIns="0" anchor="ctr"/>
            <a:lstStyle/>
            <a:p>
              <a:pPr algn="ctr" defTabSz="914400">
                <a:lnSpc>
                  <a:spcPct val="80000"/>
                </a:lnSpc>
              </a:pPr>
              <a:r>
                <a:rPr lang="en-US" altLang="zh-CN" sz="1200" dirty="0">
                  <a:solidFill>
                    <a:srgbClr val="000000"/>
                  </a:solidFill>
                  <a:latin typeface="Times New Roman" panose="02020603050405020304" pitchFamily="18" charset="0"/>
                  <a:ea typeface="Microsoft YaHei UI" panose="020B0503020204020204" pitchFamily="2" charset="-122"/>
                  <a:cs typeface="Times New Roman" panose="02020603050405020304" pitchFamily="18" charset="0"/>
                </a:rPr>
                <a:t>Step 1: Key tech trial</a:t>
              </a:r>
              <a:endParaRPr lang="zh-CN" altLang="en-US" sz="1200" dirty="0">
                <a:solidFill>
                  <a:srgbClr val="000000"/>
                </a:solidFill>
                <a:latin typeface="Times New Roman" panose="02020603050405020304" pitchFamily="18" charset="0"/>
                <a:ea typeface="Microsoft YaHei UI" panose="020B0503020204020204" pitchFamily="2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内容占位符 8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Summary and Outlook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Pg  </a:t>
            </a:r>
            <a:fld id="{90CAE456-E877-4A08-838C-F4B3C7928C18}" type="slidenum">
              <a:rPr lang="en-US" altLang="en-US" smtClean="0"/>
              <a:t>12</a:t>
            </a:fld>
            <a:r>
              <a:rPr lang="en-US" altLang="en-US"/>
              <a:t> | </a:t>
            </a:r>
          </a:p>
        </p:txBody>
      </p:sp>
      <p:sp>
        <p:nvSpPr>
          <p:cNvPr id="10" name="矩形 2"/>
          <p:cNvSpPr/>
          <p:nvPr/>
        </p:nvSpPr>
        <p:spPr>
          <a:xfrm>
            <a:off x="693811" y="1412776"/>
            <a:ext cx="9513451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accent2"/>
                </a:solidFill>
                <a:latin typeface="+mn-lt"/>
                <a:ea typeface="微软雅黑" panose="020B0503020204020204" pitchFamily="34" charset="-122"/>
              </a:rPr>
              <a:t>Building Globally Unified 5G Standards and Ecosystem</a:t>
            </a:r>
            <a:endParaRPr lang="zh-CN" altLang="en-US" sz="2000" b="1" dirty="0">
              <a:solidFill>
                <a:schemeClr val="accent2"/>
              </a:solidFill>
              <a:latin typeface="+mn-lt"/>
              <a:ea typeface="微软雅黑" panose="020B0503020204020204" pitchFamily="34" charset="-122"/>
            </a:endParaRPr>
          </a:p>
        </p:txBody>
      </p:sp>
      <p:grpSp>
        <p:nvGrpSpPr>
          <p:cNvPr id="15" name="组合 17"/>
          <p:cNvGrpSpPr/>
          <p:nvPr/>
        </p:nvGrpSpPr>
        <p:grpSpPr>
          <a:xfrm>
            <a:off x="659805" y="2060848"/>
            <a:ext cx="10187135" cy="3740187"/>
            <a:chOff x="1415480" y="1481943"/>
            <a:chExt cx="9605198" cy="4467159"/>
          </a:xfrm>
        </p:grpSpPr>
        <p:grpSp>
          <p:nvGrpSpPr>
            <p:cNvPr id="16" name="组合 18"/>
            <p:cNvGrpSpPr/>
            <p:nvPr/>
          </p:nvGrpSpPr>
          <p:grpSpPr>
            <a:xfrm>
              <a:off x="1415480" y="1482848"/>
              <a:ext cx="9577064" cy="4466254"/>
              <a:chOff x="921813" y="1486426"/>
              <a:chExt cx="10367319" cy="4466254"/>
            </a:xfrm>
          </p:grpSpPr>
          <p:sp>
            <p:nvSpPr>
              <p:cNvPr id="21" name="直接连接符 20"/>
              <p:cNvSpPr/>
              <p:nvPr/>
            </p:nvSpPr>
            <p:spPr bwMode="auto">
              <a:xfrm>
                <a:off x="921813" y="1486426"/>
                <a:ext cx="10367319" cy="0"/>
              </a:xfrm>
              <a:prstGeom prst="line">
                <a:avLst/>
              </a:prstGeom>
              <a:noFill/>
              <a:ln w="15875" cap="flat" cmpd="sng" algn="ctr">
                <a:gradFill flip="none" rotWithShape="1">
                  <a:gsLst>
                    <a:gs pos="100000">
                      <a:srgbClr val="333399">
                        <a:lumMod val="0"/>
                        <a:lumOff val="100000"/>
                      </a:srgbClr>
                    </a:gs>
                    <a:gs pos="100000">
                      <a:srgbClr val="333399">
                        <a:lumMod val="0"/>
                        <a:lumOff val="100000"/>
                      </a:srgbClr>
                    </a:gs>
                    <a:gs pos="46000">
                      <a:srgbClr val="333399">
                        <a:lumMod val="100000"/>
                      </a:srgb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  <a:prstDash val="solid"/>
                <a:miter lim="800000"/>
              </a:ln>
              <a:effectLst/>
            </p:spPr>
          </p:sp>
          <p:sp>
            <p:nvSpPr>
              <p:cNvPr id="22" name="直接连接符 21"/>
              <p:cNvSpPr/>
              <p:nvPr/>
            </p:nvSpPr>
            <p:spPr bwMode="auto">
              <a:xfrm>
                <a:off x="921813" y="4465223"/>
                <a:ext cx="10367319" cy="0"/>
              </a:xfrm>
              <a:prstGeom prst="line">
                <a:avLst/>
              </a:prstGeom>
              <a:noFill/>
              <a:ln w="15875" cap="flat" cmpd="sng" algn="ctr">
                <a:gradFill flip="none" rotWithShape="1">
                  <a:gsLst>
                    <a:gs pos="100000">
                      <a:srgbClr val="333399">
                        <a:lumMod val="0"/>
                        <a:lumOff val="100000"/>
                      </a:srgbClr>
                    </a:gs>
                    <a:gs pos="100000">
                      <a:srgbClr val="333399">
                        <a:lumMod val="0"/>
                        <a:lumOff val="100000"/>
                      </a:srgbClr>
                    </a:gs>
                    <a:gs pos="46000">
                      <a:srgbClr val="333399">
                        <a:lumMod val="100000"/>
                      </a:srgb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  <a:prstDash val="solid"/>
                <a:miter lim="800000"/>
              </a:ln>
              <a:effectLst/>
            </p:spPr>
          </p:sp>
          <p:sp>
            <p:nvSpPr>
              <p:cNvPr id="23" name="直接连接符 22"/>
              <p:cNvSpPr/>
              <p:nvPr/>
            </p:nvSpPr>
            <p:spPr bwMode="auto">
              <a:xfrm>
                <a:off x="921813" y="2508447"/>
                <a:ext cx="10367319" cy="0"/>
              </a:xfrm>
              <a:prstGeom prst="line">
                <a:avLst/>
              </a:prstGeom>
              <a:noFill/>
              <a:ln w="15875" cap="flat" cmpd="sng" algn="ctr">
                <a:gradFill flip="none" rotWithShape="1">
                  <a:gsLst>
                    <a:gs pos="100000">
                      <a:srgbClr val="333399">
                        <a:lumMod val="0"/>
                        <a:lumOff val="100000"/>
                      </a:srgbClr>
                    </a:gs>
                    <a:gs pos="100000">
                      <a:srgbClr val="333399">
                        <a:lumMod val="0"/>
                        <a:lumOff val="100000"/>
                      </a:srgbClr>
                    </a:gs>
                    <a:gs pos="46000">
                      <a:srgbClr val="333399">
                        <a:lumMod val="100000"/>
                      </a:srgb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  <a:prstDash val="solid"/>
                <a:miter lim="800000"/>
              </a:ln>
              <a:effectLst/>
            </p:spPr>
          </p:sp>
          <p:sp>
            <p:nvSpPr>
              <p:cNvPr id="24" name="直接连接符 23"/>
              <p:cNvSpPr/>
              <p:nvPr/>
            </p:nvSpPr>
            <p:spPr bwMode="auto">
              <a:xfrm>
                <a:off x="921813" y="3440245"/>
                <a:ext cx="10367319" cy="0"/>
              </a:xfrm>
              <a:prstGeom prst="line">
                <a:avLst/>
              </a:prstGeom>
              <a:noFill/>
              <a:ln w="15875" cap="flat" cmpd="sng" algn="ctr">
                <a:gradFill flip="none" rotWithShape="1">
                  <a:gsLst>
                    <a:gs pos="100000">
                      <a:srgbClr val="333399">
                        <a:lumMod val="0"/>
                        <a:lumOff val="100000"/>
                      </a:srgbClr>
                    </a:gs>
                    <a:gs pos="100000">
                      <a:srgbClr val="333399">
                        <a:lumMod val="0"/>
                        <a:lumOff val="100000"/>
                      </a:srgbClr>
                    </a:gs>
                    <a:gs pos="46000">
                      <a:srgbClr val="333399">
                        <a:lumMod val="100000"/>
                      </a:srgb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  <a:prstDash val="solid"/>
                <a:miter lim="800000"/>
              </a:ln>
              <a:effectLst/>
            </p:spPr>
          </p:sp>
          <p:sp>
            <p:nvSpPr>
              <p:cNvPr id="25" name="直接连接符 24"/>
              <p:cNvSpPr/>
              <p:nvPr/>
            </p:nvSpPr>
            <p:spPr bwMode="auto">
              <a:xfrm>
                <a:off x="921813" y="5952680"/>
                <a:ext cx="10367319" cy="0"/>
              </a:xfrm>
              <a:prstGeom prst="line">
                <a:avLst/>
              </a:prstGeom>
              <a:noFill/>
              <a:ln w="15875" cap="flat" cmpd="sng" algn="ctr">
                <a:gradFill flip="none" rotWithShape="1">
                  <a:gsLst>
                    <a:gs pos="100000">
                      <a:srgbClr val="333399">
                        <a:lumMod val="0"/>
                        <a:lumOff val="100000"/>
                      </a:srgbClr>
                    </a:gs>
                    <a:gs pos="100000">
                      <a:srgbClr val="333399">
                        <a:lumMod val="0"/>
                        <a:lumOff val="100000"/>
                      </a:srgbClr>
                    </a:gs>
                    <a:gs pos="46000">
                      <a:srgbClr val="333399">
                        <a:lumMod val="100000"/>
                      </a:srgb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  <a:prstDash val="solid"/>
                <a:miter lim="800000"/>
              </a:ln>
              <a:effectLst/>
            </p:spPr>
          </p:sp>
        </p:grpSp>
        <p:sp>
          <p:nvSpPr>
            <p:cNvPr id="17" name="内容占位符 2"/>
            <p:cNvSpPr txBox="1"/>
            <p:nvPr/>
          </p:nvSpPr>
          <p:spPr>
            <a:xfrm>
              <a:off x="1658827" y="1481943"/>
              <a:ext cx="9225048" cy="111598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marL="558800" indent="-400050" algn="l" eaLnBrk="0" hangingPunct="0">
                <a:lnSpc>
                  <a:spcPct val="12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en-US" altLang="zh-CN" sz="2000" dirty="0">
                  <a:solidFill>
                    <a:schemeClr val="tx1"/>
                  </a:solidFill>
                  <a:latin typeface="+mn-lt"/>
                  <a:ea typeface="微软雅黑 Light" pitchFamily="2" charset="-122"/>
                </a:rPr>
                <a:t>In the framework of globally unified 5G standards, synchronously promote the study of eMBB and IoT standards via technical innovation</a:t>
              </a:r>
            </a:p>
          </p:txBody>
        </p:sp>
        <p:sp>
          <p:nvSpPr>
            <p:cNvPr id="18" name="内容占位符 2"/>
            <p:cNvSpPr txBox="1"/>
            <p:nvPr/>
          </p:nvSpPr>
          <p:spPr>
            <a:xfrm>
              <a:off x="1658826" y="2411689"/>
              <a:ext cx="9333718" cy="111198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marL="558800" indent="-400050" eaLnBrk="0" hangingPunct="0">
                <a:lnSpc>
                  <a:spcPct val="12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en-US" altLang="zh-CN" sz="2000" dirty="0">
                  <a:solidFill>
                    <a:schemeClr val="tx1"/>
                  </a:solidFill>
                  <a:latin typeface="+mn-lt"/>
                  <a:ea typeface="微软雅黑 Light" pitchFamily="2" charset="-122"/>
                  <a:sym typeface="Gill Sans" charset="0"/>
                </a:rPr>
                <a:t>Actively promote 5G low-frequency planning</a:t>
              </a:r>
              <a:r>
                <a:rPr lang="zh-CN" altLang="en-US" sz="2000" dirty="0">
                  <a:solidFill>
                    <a:schemeClr val="tx1"/>
                  </a:solidFill>
                  <a:latin typeface="+mn-lt"/>
                  <a:ea typeface="微软雅黑 Light" pitchFamily="2" charset="-122"/>
                  <a:sym typeface="Gill Sans" charset="0"/>
                </a:rPr>
                <a:t> </a:t>
              </a:r>
              <a:r>
                <a:rPr lang="en-US" altLang="zh-CN" sz="2000" dirty="0">
                  <a:solidFill>
                    <a:schemeClr val="tx1"/>
                  </a:solidFill>
                  <a:latin typeface="+mn-lt"/>
                  <a:ea typeface="微软雅黑 Light" pitchFamily="2" charset="-122"/>
                  <a:sym typeface="Gill Sans" charset="0"/>
                </a:rPr>
                <a:t>&amp; allocation, 5G high-frequency planning study, and global harmonization</a:t>
              </a:r>
            </a:p>
          </p:txBody>
        </p:sp>
        <p:sp>
          <p:nvSpPr>
            <p:cNvPr id="19" name="内容占位符 2"/>
            <p:cNvSpPr txBox="1"/>
            <p:nvPr/>
          </p:nvSpPr>
          <p:spPr>
            <a:xfrm>
              <a:off x="1686960" y="3438833"/>
              <a:ext cx="9333718" cy="111599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marL="558800" indent="-400050" algn="l" eaLnBrk="0" hangingPunct="0">
                <a:lnSpc>
                  <a:spcPct val="12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en-US" altLang="zh-CN" sz="2000" dirty="0">
                  <a:solidFill>
                    <a:schemeClr val="tx1"/>
                  </a:solidFill>
                  <a:latin typeface="+mn-lt"/>
                  <a:ea typeface="微软雅黑 Light" pitchFamily="2" charset="-122"/>
                  <a:sym typeface="Gill Sans" charset="0"/>
                </a:rPr>
                <a:t>Use 5G trial as a carrier to support 5G technology R&amp;D, standardization, industrialization, and commercialization in 2020</a:t>
              </a:r>
            </a:p>
          </p:txBody>
        </p:sp>
        <p:sp>
          <p:nvSpPr>
            <p:cNvPr id="20" name="内容占位符 2"/>
            <p:cNvSpPr txBox="1"/>
            <p:nvPr/>
          </p:nvSpPr>
          <p:spPr>
            <a:xfrm>
              <a:off x="1657917" y="4648005"/>
              <a:ext cx="9225049" cy="111639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marL="558800" indent="-400050" algn="l" eaLnBrk="0" hangingPunct="0">
                <a:lnSpc>
                  <a:spcPct val="12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en-US" altLang="zh-CN" sz="2000" dirty="0">
                  <a:solidFill>
                    <a:schemeClr val="tx1"/>
                  </a:solidFill>
                  <a:latin typeface="+mn-lt"/>
                  <a:ea typeface="微软雅黑 Light" pitchFamily="2" charset="-122"/>
                  <a:sym typeface="Gill Sans" charset="0"/>
                </a:rPr>
                <a:t>Enhance the research and practice on 5G vertical applications, especially in requirements, technical solutions, business model, and industrial ecosystem. </a:t>
              </a: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内容占位符 8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altLang="zh-CN" dirty="0">
                <a:sym typeface="+mn-ea"/>
              </a:rPr>
              <a:t>Activities on </a:t>
            </a:r>
            <a:r>
              <a:rPr lang="en-US" altLang="zh-CN" dirty="0" err="1">
                <a:sym typeface="+mn-ea"/>
              </a:rPr>
              <a:t>IoT</a:t>
            </a:r>
            <a:r>
              <a:rPr lang="en-US" altLang="zh-CN" dirty="0">
                <a:sym typeface="+mn-ea"/>
              </a:rPr>
              <a:t> industrial Employment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en-US"/>
              <a:t>Pg  </a:t>
            </a:r>
            <a:fld id="{A82AB88E-9E03-44BE-99FE-F9171C5D5A8C}" type="slidenum">
              <a:rPr lang="en-US" altLang="en-US" smtClean="0"/>
              <a:t>13</a:t>
            </a:fld>
            <a:r>
              <a:rPr lang="en-US" altLang="en-US"/>
              <a:t> | </a:t>
            </a:r>
          </a:p>
        </p:txBody>
      </p:sp>
      <p:sp>
        <p:nvSpPr>
          <p:cNvPr id="22" name=" 216"/>
          <p:cNvSpPr/>
          <p:nvPr/>
        </p:nvSpPr>
        <p:spPr>
          <a:xfrm>
            <a:off x="7718434" y="2486025"/>
            <a:ext cx="2264410" cy="2182495"/>
          </a:xfrm>
          <a:prstGeom prst="sun">
            <a:avLst/>
          </a:prstGeom>
          <a:solidFill>
            <a:srgbClr val="C695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IoT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Indstr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Employ-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ment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3" name=" 220"/>
          <p:cNvSpPr/>
          <p:nvPr/>
        </p:nvSpPr>
        <p:spPr>
          <a:xfrm rot="20817578">
            <a:off x="4884580" y="4909369"/>
            <a:ext cx="2430780" cy="1396365"/>
          </a:xfrm>
          <a:prstGeom prst="homePlate">
            <a:avLst/>
          </a:prstGeom>
          <a:solidFill>
            <a:srgbClr val="8064A2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All the other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sym typeface="+mn-ea"/>
              </a:rPr>
              <a:t>Factors </a:t>
            </a:r>
            <a:r>
              <a:rPr kumimoji="0" lang="en-US" altLang="zh-CN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Enabling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A big succsess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BUSINESS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1389322" y="1471165"/>
            <a:ext cx="5652533" cy="1870075"/>
            <a:chOff x="727" y="2268"/>
            <a:chExt cx="7679" cy="2945"/>
          </a:xfrm>
        </p:grpSpPr>
        <p:sp>
          <p:nvSpPr>
            <p:cNvPr id="25" name=" 220"/>
            <p:cNvSpPr/>
            <p:nvPr/>
          </p:nvSpPr>
          <p:spPr>
            <a:xfrm rot="180000">
              <a:off x="735" y="2268"/>
              <a:ext cx="3391" cy="1026"/>
            </a:xfrm>
            <a:prstGeom prst="homePlate">
              <a:avLst/>
            </a:prstGeom>
            <a:solidFill>
              <a:srgbClr val="92D050"/>
            </a:solidFill>
            <a:ln w="25400" cap="flat" cmpd="sng" algn="ctr">
              <a:solidFill>
                <a:srgbClr val="C0504D">
                  <a:lumMod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  <a:sym typeface="+mn-ea"/>
                </a:rPr>
                <a:t>Connectivity</a:t>
              </a:r>
              <a:endPara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  <a:sym typeface="+mn-ea"/>
                </a:rPr>
                <a:t>Infrastructure</a:t>
              </a:r>
              <a:endPara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" name=" 220"/>
            <p:cNvSpPr/>
            <p:nvPr/>
          </p:nvSpPr>
          <p:spPr>
            <a:xfrm rot="180000">
              <a:off x="4434" y="2781"/>
              <a:ext cx="3973" cy="2366"/>
            </a:xfrm>
            <a:prstGeom prst="homePlate">
              <a:avLst/>
            </a:prstGeom>
            <a:solidFill>
              <a:srgbClr val="00B05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  <a:sym typeface="+mn-ea"/>
                </a:rPr>
                <a:t>Essential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  <a:sym typeface="+mn-ea"/>
                </a:rPr>
                <a:t>Tech &amp; Standards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rPr>
                <a:t>Could be shared </a:t>
              </a:r>
              <a:r>
                <a:rPr kumimoji="0" lang="en-US" altLang="zh-CN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rPr>
                <a:t>Brd</a:t>
              </a: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7" name=" 220"/>
            <p:cNvSpPr/>
            <p:nvPr/>
          </p:nvSpPr>
          <p:spPr>
            <a:xfrm rot="180000">
              <a:off x="742" y="3258"/>
              <a:ext cx="3391" cy="757"/>
            </a:xfrm>
            <a:prstGeom prst="homePlate">
              <a:avLst/>
            </a:prstGeom>
            <a:solidFill>
              <a:srgbClr val="92D050"/>
            </a:solidFill>
            <a:ln w="25400" cap="flat" cmpd="sng" algn="ctr">
              <a:solidFill>
                <a:srgbClr val="C0504D">
                  <a:lumMod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  <a:sym typeface="+mn-ea"/>
                </a:rPr>
                <a:t>Security</a:t>
              </a:r>
              <a:r>
                <a:rPr kumimoji="0" lang="en-US" altLang="zh-CN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  <a:sym typeface="+mn-ea"/>
                </a:rPr>
                <a:t> </a:t>
              </a:r>
              <a:endParaRPr kumimoji="0" lang="en-US" altLang="zh-CN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8" name=" 220"/>
            <p:cNvSpPr/>
            <p:nvPr/>
          </p:nvSpPr>
          <p:spPr>
            <a:xfrm rot="180000">
              <a:off x="727" y="3971"/>
              <a:ext cx="3391" cy="757"/>
            </a:xfrm>
            <a:prstGeom prst="homePlate">
              <a:avLst/>
            </a:prstGeom>
            <a:solidFill>
              <a:srgbClr val="92D050"/>
            </a:solidFill>
            <a:ln w="25400" cap="flat" cmpd="sng" algn="ctr">
              <a:solidFill>
                <a:srgbClr val="C0504D">
                  <a:lumMod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  <a:sym typeface="+mn-ea"/>
                </a:rPr>
                <a:t>Data Structure</a:t>
              </a:r>
              <a:endParaRPr kumimoji="0" lang="en-US" altLang="zh-CN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9" name=" 220"/>
            <p:cNvSpPr/>
            <p:nvPr/>
          </p:nvSpPr>
          <p:spPr>
            <a:xfrm rot="180000">
              <a:off x="733" y="4691"/>
              <a:ext cx="3391" cy="522"/>
            </a:xfrm>
            <a:prstGeom prst="homePlate">
              <a:avLst/>
            </a:prstGeom>
            <a:solidFill>
              <a:srgbClr val="92D050"/>
            </a:solidFill>
            <a:ln w="25400" cap="flat" cmpd="sng" algn="ctr">
              <a:solidFill>
                <a:srgbClr val="C0504D">
                  <a:lumMod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  <a:sym typeface="+mn-ea"/>
                </a:rPr>
                <a:t>......</a:t>
              </a:r>
              <a:endParaRPr kumimoji="0" lang="en-US" altLang="zh-CN" sz="1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sym typeface="+mn-ea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1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sym typeface="+mn-ea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 rot="1626250">
            <a:off x="1519398" y="2893660"/>
            <a:ext cx="5049123" cy="3050540"/>
            <a:chOff x="1980" y="5876"/>
            <a:chExt cx="7027" cy="4804"/>
          </a:xfrm>
        </p:grpSpPr>
        <p:sp>
          <p:nvSpPr>
            <p:cNvPr id="31" name=" 220"/>
            <p:cNvSpPr/>
            <p:nvPr/>
          </p:nvSpPr>
          <p:spPr>
            <a:xfrm rot="19680000">
              <a:off x="5865" y="5876"/>
              <a:ext cx="3142" cy="1475"/>
            </a:xfrm>
            <a:prstGeom prst="homePlate">
              <a:avLst/>
            </a:prstGeom>
            <a:solidFill>
              <a:srgbClr val="F79646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rPr>
                <a:t>Commercialized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rPr>
                <a:t>Chipset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rPr>
                <a:t>Supply</a:t>
              </a:r>
            </a:p>
          </p:txBody>
        </p:sp>
        <p:sp>
          <p:nvSpPr>
            <p:cNvPr id="32" name=" 7"/>
            <p:cNvSpPr/>
            <p:nvPr/>
          </p:nvSpPr>
          <p:spPr>
            <a:xfrm>
              <a:off x="1980" y="9523"/>
              <a:ext cx="1546" cy="1157"/>
            </a:xfrm>
            <a:prstGeom prst="sun">
              <a:avLst/>
            </a:prstGeom>
            <a:solidFill>
              <a:srgbClr val="C695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rPr>
                <a:t>？</a:t>
              </a:r>
            </a:p>
          </p:txBody>
        </p:sp>
        <p:sp>
          <p:nvSpPr>
            <p:cNvPr id="33" name=" 29"/>
            <p:cNvSpPr/>
            <p:nvPr/>
          </p:nvSpPr>
          <p:spPr>
            <a:xfrm rot="19620000">
              <a:off x="3319" y="7473"/>
              <a:ext cx="2753" cy="2164"/>
            </a:xfrm>
            <a:prstGeom prst="homePlate">
              <a:avLst/>
            </a:prstGeom>
            <a:solidFill>
              <a:srgbClr val="C695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R="0" lvl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r>
                <a:rPr lang="en-US" altLang="zh-CN" sz="1400" b="1" dirty="0">
                  <a:solidFill>
                    <a:srgbClr val="FFFFFF"/>
                  </a:solidFill>
                  <a:latin typeface="Calibri" panose="020F0502020204030204"/>
                  <a:ea typeface="宋体" panose="02010600030101010101" pitchFamily="2" charset="-122"/>
                </a:rPr>
                <a:t>Some</a:t>
              </a:r>
              <a:r>
                <a: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rPr>
                <a:t> standards </a:t>
              </a:r>
            </a:p>
            <a:p>
              <a:pPr marR="0" lvl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r>
                <a:rPr lang="en-US" altLang="zh-CN" sz="1400" b="1" dirty="0">
                  <a:solidFill>
                    <a:srgbClr val="FFFFFF"/>
                  </a:solidFill>
                  <a:latin typeface="Calibri" panose="020F0502020204030204"/>
                  <a:ea typeface="宋体" panose="02010600030101010101" pitchFamily="2" charset="-122"/>
                </a:rPr>
                <a:t>For one or few </a:t>
              </a:r>
              <a:r>
                <a:rPr kumimoji="0" lang="en-US" altLang="zh-CN" sz="1400" b="1" i="0" u="none" strike="noStrike" kern="1200" cap="none" spc="0" normalizeH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rPr>
                <a:t>industry  only</a:t>
              </a:r>
            </a:p>
            <a:p>
              <a:pPr marR="0" lvl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r>
                <a:rPr lang="en-US" altLang="zh-CN" sz="1400" b="1" dirty="0">
                  <a:solidFill>
                    <a:srgbClr val="FFFFFF"/>
                  </a:solidFill>
                  <a:latin typeface="Calibri" panose="020F0502020204030204"/>
                  <a:ea typeface="宋体" panose="02010600030101010101" pitchFamily="2" charset="-122"/>
                </a:rPr>
                <a:t>But need  be </a:t>
              </a:r>
              <a:r>
                <a:rPr kumimoji="0" lang="en-US" altLang="zh-CN" sz="1400" b="1" i="0" u="none" strike="noStrike" kern="1200" cap="none" spc="0" normalizeH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rPr>
                <a:t>adequately converged</a:t>
              </a:r>
              <a:endParaRPr kumimoji="0" lang="zh-CN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内容占位符 8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altLang="zh-CN" dirty="0"/>
              <a:t>Engaged in activities related with all aspects of standards in </a:t>
            </a:r>
            <a:r>
              <a:rPr lang="en-US" altLang="zh-CN" dirty="0" err="1"/>
              <a:t>IoT</a:t>
            </a:r>
            <a:r>
              <a:rPr lang="en-US" altLang="zh-CN" dirty="0"/>
              <a:t> domain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Pg  </a:t>
            </a:r>
            <a:fld id="{A82AB88E-9E03-44BE-99FE-F9171C5D5A8C}" type="slidenum">
              <a:rPr lang="en-US" altLang="en-US" smtClean="0"/>
              <a:t>14</a:t>
            </a:fld>
            <a:r>
              <a:rPr lang="en-US" altLang="en-US"/>
              <a:t> | </a:t>
            </a:r>
          </a:p>
        </p:txBody>
      </p:sp>
      <p:grpSp>
        <p:nvGrpSpPr>
          <p:cNvPr id="69" name="组合 68"/>
          <p:cNvGrpSpPr/>
          <p:nvPr/>
        </p:nvGrpSpPr>
        <p:grpSpPr>
          <a:xfrm>
            <a:off x="1334770" y="4131310"/>
            <a:ext cx="6886575" cy="2283460"/>
            <a:chOff x="2102" y="6290"/>
            <a:chExt cx="10845" cy="3812"/>
          </a:xfrm>
        </p:grpSpPr>
        <p:sp>
          <p:nvSpPr>
            <p:cNvPr id="70" name=" 184"/>
            <p:cNvSpPr/>
            <p:nvPr/>
          </p:nvSpPr>
          <p:spPr>
            <a:xfrm>
              <a:off x="5003" y="6290"/>
              <a:ext cx="7944" cy="2268"/>
            </a:xfrm>
            <a:prstGeom prst="ellipse">
              <a:avLst/>
            </a:prstGeom>
            <a:solidFill>
              <a:srgbClr val="00B05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rPr>
                <a:t>连接层面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rPr>
                <a:t>通用积木</a:t>
              </a:r>
            </a:p>
          </p:txBody>
        </p:sp>
        <p:sp>
          <p:nvSpPr>
            <p:cNvPr id="71" name=" 184"/>
            <p:cNvSpPr/>
            <p:nvPr/>
          </p:nvSpPr>
          <p:spPr>
            <a:xfrm>
              <a:off x="5003" y="6766"/>
              <a:ext cx="7944" cy="2268"/>
            </a:xfrm>
            <a:prstGeom prst="ellipse">
              <a:avLst/>
            </a:prstGeom>
            <a:solidFill>
              <a:srgbClr val="FFC0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rPr>
                <a:t>连接层面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rPr>
                <a:t>通用积木</a:t>
              </a:r>
            </a:p>
          </p:txBody>
        </p:sp>
        <p:sp>
          <p:nvSpPr>
            <p:cNvPr id="72" name=" 184"/>
            <p:cNvSpPr/>
            <p:nvPr/>
          </p:nvSpPr>
          <p:spPr>
            <a:xfrm>
              <a:off x="5000" y="7337"/>
              <a:ext cx="7944" cy="2268"/>
            </a:xfrm>
            <a:prstGeom prst="ellipse">
              <a:avLst/>
            </a:prstGeom>
            <a:solidFill>
              <a:srgbClr val="1F497D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rPr>
                <a:t>连接层面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rPr>
                <a:t>通用积木</a:t>
              </a:r>
            </a:p>
          </p:txBody>
        </p:sp>
        <p:sp>
          <p:nvSpPr>
            <p:cNvPr id="73" name=" 184"/>
            <p:cNvSpPr/>
            <p:nvPr/>
          </p:nvSpPr>
          <p:spPr>
            <a:xfrm>
              <a:off x="5000" y="7834"/>
              <a:ext cx="7944" cy="2268"/>
            </a:xfrm>
            <a:prstGeom prst="ellipse">
              <a:avLst/>
            </a:prstGeom>
            <a:solidFill>
              <a:srgbClr val="984807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rPr>
                <a:t>Connection layer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rPr>
                <a:t>Common blocks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4" name=" 15"/>
            <p:cNvSpPr/>
            <p:nvPr/>
          </p:nvSpPr>
          <p:spPr>
            <a:xfrm>
              <a:off x="2176" y="8909"/>
              <a:ext cx="2384" cy="402"/>
            </a:xfrm>
            <a:prstGeom prst="homePlate">
              <a:avLst/>
            </a:prstGeom>
            <a:solidFill>
              <a:srgbClr val="984807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rPr>
                <a:t>ITU</a:t>
              </a:r>
            </a:p>
          </p:txBody>
        </p:sp>
        <p:sp>
          <p:nvSpPr>
            <p:cNvPr id="75" name=" 15"/>
            <p:cNvSpPr/>
            <p:nvPr/>
          </p:nvSpPr>
          <p:spPr>
            <a:xfrm>
              <a:off x="2102" y="8270"/>
              <a:ext cx="2384" cy="402"/>
            </a:xfrm>
            <a:prstGeom prst="homePlate">
              <a:avLst/>
            </a:prstGeom>
            <a:solidFill>
              <a:srgbClr val="17375E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rPr>
                <a:t>3GPP</a:t>
              </a:r>
            </a:p>
          </p:txBody>
        </p:sp>
        <p:sp>
          <p:nvSpPr>
            <p:cNvPr id="76" name=" 15"/>
            <p:cNvSpPr/>
            <p:nvPr/>
          </p:nvSpPr>
          <p:spPr>
            <a:xfrm>
              <a:off x="2176" y="7699"/>
              <a:ext cx="2384" cy="402"/>
            </a:xfrm>
            <a:prstGeom prst="homePlate">
              <a:avLst/>
            </a:prstGeom>
            <a:solidFill>
              <a:srgbClr val="FFC0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rPr>
                <a:t>IEEE</a:t>
              </a:r>
            </a:p>
          </p:txBody>
        </p:sp>
        <p:sp>
          <p:nvSpPr>
            <p:cNvPr id="77" name=" 15"/>
            <p:cNvSpPr/>
            <p:nvPr/>
          </p:nvSpPr>
          <p:spPr>
            <a:xfrm>
              <a:off x="2176" y="7087"/>
              <a:ext cx="2384" cy="402"/>
            </a:xfrm>
            <a:prstGeom prst="homePlate">
              <a:avLst/>
            </a:prstGeom>
            <a:solidFill>
              <a:srgbClr val="51C988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rPr>
                <a:t>XYZ...</a:t>
              </a: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1010920" y="2741295"/>
            <a:ext cx="7118350" cy="1259205"/>
            <a:chOff x="1336" y="3882"/>
            <a:chExt cx="11210" cy="1983"/>
          </a:xfrm>
        </p:grpSpPr>
        <p:sp>
          <p:nvSpPr>
            <p:cNvPr id="79" name=" 184"/>
            <p:cNvSpPr/>
            <p:nvPr/>
          </p:nvSpPr>
          <p:spPr>
            <a:xfrm>
              <a:off x="4885" y="3882"/>
              <a:ext cx="7661" cy="1440"/>
            </a:xfrm>
            <a:prstGeom prst="ellipse">
              <a:avLst/>
            </a:prstGeom>
            <a:solidFill>
              <a:sysClr val="window" lastClr="FFFFFF">
                <a:lumMod val="6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rPr>
                <a:t>通用积木</a:t>
              </a:r>
            </a:p>
          </p:txBody>
        </p:sp>
        <p:sp>
          <p:nvSpPr>
            <p:cNvPr id="80" name=" 184"/>
            <p:cNvSpPr/>
            <p:nvPr/>
          </p:nvSpPr>
          <p:spPr>
            <a:xfrm>
              <a:off x="4885" y="4401"/>
              <a:ext cx="7661" cy="1440"/>
            </a:xfrm>
            <a:prstGeom prst="ellipse">
              <a:avLst/>
            </a:prstGeom>
            <a:solidFill>
              <a:srgbClr val="F79646">
                <a:lumMod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dirty="0">
                  <a:solidFill>
                    <a:srgbClr val="FFFFFF"/>
                  </a:solidFill>
                  <a:latin typeface="Calibri" panose="020F0502020204030204"/>
                  <a:ea typeface="宋体" panose="02010600030101010101" pitchFamily="2" charset="-122"/>
                  <a:sym typeface="+mn-ea"/>
                </a:rPr>
                <a:t>Application layer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rPr>
                <a:t>Common blocks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1" name=" 15"/>
            <p:cNvSpPr/>
            <p:nvPr/>
          </p:nvSpPr>
          <p:spPr>
            <a:xfrm>
              <a:off x="1338" y="5463"/>
              <a:ext cx="3150" cy="402"/>
            </a:xfrm>
            <a:prstGeom prst="homePlate">
              <a:avLst/>
            </a:prstGeom>
            <a:solidFill>
              <a:srgbClr val="984807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rPr>
                <a:t>oneM2M</a:t>
              </a:r>
            </a:p>
          </p:txBody>
        </p:sp>
        <p:grpSp>
          <p:nvGrpSpPr>
            <p:cNvPr id="82" name="组合 81"/>
            <p:cNvGrpSpPr/>
            <p:nvPr/>
          </p:nvGrpSpPr>
          <p:grpSpPr>
            <a:xfrm>
              <a:off x="1336" y="4324"/>
              <a:ext cx="3152" cy="1105"/>
              <a:chOff x="6426" y="3999"/>
              <a:chExt cx="1784" cy="1105"/>
            </a:xfrm>
          </p:grpSpPr>
          <p:sp>
            <p:nvSpPr>
              <p:cNvPr id="83" name=" 15"/>
              <p:cNvSpPr/>
              <p:nvPr/>
            </p:nvSpPr>
            <p:spPr>
              <a:xfrm>
                <a:off x="6427" y="4277"/>
                <a:ext cx="1783" cy="402"/>
              </a:xfrm>
              <a:prstGeom prst="homePlate">
                <a:avLst/>
              </a:prstGeom>
              <a:solidFill>
                <a:srgbClr val="A6A6A6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rPr>
                  <a:t>...XYZ...</a:t>
                </a:r>
              </a:p>
            </p:txBody>
          </p:sp>
          <p:sp>
            <p:nvSpPr>
              <p:cNvPr id="84" name=" 15"/>
              <p:cNvSpPr/>
              <p:nvPr/>
            </p:nvSpPr>
            <p:spPr>
              <a:xfrm>
                <a:off x="6426" y="4186"/>
                <a:ext cx="1783" cy="402"/>
              </a:xfrm>
              <a:prstGeom prst="homePlate">
                <a:avLst/>
              </a:prstGeom>
              <a:solidFill>
                <a:srgbClr val="17375E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rPr>
                  <a:t>...XYZ...</a:t>
                </a:r>
              </a:p>
            </p:txBody>
          </p:sp>
          <p:sp>
            <p:nvSpPr>
              <p:cNvPr id="85" name=" 15"/>
              <p:cNvSpPr/>
              <p:nvPr/>
            </p:nvSpPr>
            <p:spPr>
              <a:xfrm>
                <a:off x="6426" y="3999"/>
                <a:ext cx="1783" cy="402"/>
              </a:xfrm>
              <a:prstGeom prst="homePlate">
                <a:avLst/>
              </a:prstGeom>
              <a:solidFill>
                <a:srgbClr val="FFC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rPr>
                  <a:t>...XYZ...</a:t>
                </a:r>
              </a:p>
            </p:txBody>
          </p:sp>
          <p:sp>
            <p:nvSpPr>
              <p:cNvPr id="86" name=" 15"/>
              <p:cNvSpPr/>
              <p:nvPr/>
            </p:nvSpPr>
            <p:spPr>
              <a:xfrm>
                <a:off x="6426" y="4702"/>
                <a:ext cx="1783" cy="402"/>
              </a:xfrm>
              <a:prstGeom prst="homePlate">
                <a:avLst/>
              </a:prstGeom>
              <a:solidFill>
                <a:srgbClr val="00B05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en-US" altLang="zh-CN" dirty="0">
                    <a:solidFill>
                      <a:srgbClr val="FFFFFF"/>
                    </a:solidFill>
                    <a:latin typeface="Calibri" panose="020F0502020204030204"/>
                    <a:ea typeface="宋体" panose="02010600030101010101" pitchFamily="2" charset="-122"/>
                  </a:rPr>
                  <a:t>ISO/IEC</a:t>
                </a:r>
                <a:endPara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87" name="组合 86"/>
          <p:cNvGrpSpPr/>
          <p:nvPr/>
        </p:nvGrpSpPr>
        <p:grpSpPr>
          <a:xfrm>
            <a:off x="2258060" y="1431925"/>
            <a:ext cx="4909820" cy="1150620"/>
            <a:chOff x="3300" y="2069"/>
            <a:chExt cx="7732" cy="1812"/>
          </a:xfrm>
        </p:grpSpPr>
        <p:sp>
          <p:nvSpPr>
            <p:cNvPr id="88" name=" 11"/>
            <p:cNvSpPr/>
            <p:nvPr/>
          </p:nvSpPr>
          <p:spPr>
            <a:xfrm>
              <a:off x="6664" y="2069"/>
              <a:ext cx="972" cy="1813"/>
            </a:xfrm>
            <a:prstGeom prst="ellipse">
              <a:avLst/>
            </a:prstGeom>
            <a:solidFill>
              <a:srgbClr val="00B05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sym typeface="+mn-ea"/>
              </a:endParaRPr>
            </a:p>
          </p:txBody>
        </p:sp>
        <p:sp>
          <p:nvSpPr>
            <p:cNvPr id="89" name=" 11"/>
            <p:cNvSpPr/>
            <p:nvPr/>
          </p:nvSpPr>
          <p:spPr>
            <a:xfrm>
              <a:off x="7774" y="2069"/>
              <a:ext cx="972" cy="1813"/>
            </a:xfrm>
            <a:prstGeom prst="ellipse">
              <a:avLst/>
            </a:prstGeom>
            <a:solidFill>
              <a:srgbClr val="FFC0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7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sym typeface="+mn-ea"/>
              </a:endParaRPr>
            </a:p>
          </p:txBody>
        </p:sp>
        <p:sp>
          <p:nvSpPr>
            <p:cNvPr id="90" name=" 11"/>
            <p:cNvSpPr/>
            <p:nvPr/>
          </p:nvSpPr>
          <p:spPr>
            <a:xfrm>
              <a:off x="8839" y="2069"/>
              <a:ext cx="1126" cy="1813"/>
            </a:xfrm>
            <a:prstGeom prst="ellipse">
              <a:avLst/>
            </a:prstGeom>
            <a:solidFill>
              <a:srgbClr val="4F81BD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sym typeface="+mn-ea"/>
              </a:endParaRPr>
            </a:p>
          </p:txBody>
        </p:sp>
        <p:sp>
          <p:nvSpPr>
            <p:cNvPr id="91" name=" 11"/>
            <p:cNvSpPr/>
            <p:nvPr/>
          </p:nvSpPr>
          <p:spPr>
            <a:xfrm>
              <a:off x="10060" y="2069"/>
              <a:ext cx="972" cy="1813"/>
            </a:xfrm>
            <a:prstGeom prst="ellipse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2" name="文本框 24"/>
            <p:cNvSpPr txBox="1"/>
            <p:nvPr/>
          </p:nvSpPr>
          <p:spPr>
            <a:xfrm>
              <a:off x="9016" y="2318"/>
              <a:ext cx="772" cy="1315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rPr>
                <a:t>Household Appliances</a:t>
              </a:r>
            </a:p>
          </p:txBody>
        </p:sp>
        <p:sp>
          <p:nvSpPr>
            <p:cNvPr id="93" name="文本框 25"/>
            <p:cNvSpPr txBox="1"/>
            <p:nvPr/>
          </p:nvSpPr>
          <p:spPr>
            <a:xfrm>
              <a:off x="10256" y="2365"/>
              <a:ext cx="530" cy="1315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rPr>
                <a:t>.....XYZ......</a:t>
              </a:r>
            </a:p>
          </p:txBody>
        </p:sp>
        <p:sp>
          <p:nvSpPr>
            <p:cNvPr id="94" name="文本框 26"/>
            <p:cNvSpPr txBox="1"/>
            <p:nvPr/>
          </p:nvSpPr>
          <p:spPr>
            <a:xfrm>
              <a:off x="7994" y="2364"/>
              <a:ext cx="530" cy="1315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sym typeface="+mn-ea"/>
                </a:rPr>
                <a:t>Automotive</a:t>
              </a:r>
              <a:endParaRPr kumimoji="0" lang="en-US" altLang="zh-CN" sz="1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5" name="文本框 27"/>
            <p:cNvSpPr txBox="1"/>
            <p:nvPr/>
          </p:nvSpPr>
          <p:spPr>
            <a:xfrm>
              <a:off x="6885" y="2254"/>
              <a:ext cx="530" cy="1315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rPr>
                <a:t>Power</a:t>
              </a:r>
              <a:endParaRPr kumimoji="0" lang="en-US" altLang="zh-CN" sz="1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6" name=" 7"/>
            <p:cNvSpPr/>
            <p:nvPr/>
          </p:nvSpPr>
          <p:spPr>
            <a:xfrm>
              <a:off x="3300" y="2318"/>
              <a:ext cx="1585" cy="1363"/>
            </a:xfrm>
            <a:prstGeom prst="sun">
              <a:avLst/>
            </a:prstGeom>
            <a:solidFill>
              <a:srgbClr val="FFC0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rPr>
                <a:t>?</a:t>
              </a:r>
            </a:p>
          </p:txBody>
        </p:sp>
        <p:sp>
          <p:nvSpPr>
            <p:cNvPr id="97" name=" 159"/>
            <p:cNvSpPr/>
            <p:nvPr/>
          </p:nvSpPr>
          <p:spPr>
            <a:xfrm>
              <a:off x="5045" y="2678"/>
              <a:ext cx="1134" cy="681"/>
            </a:xfrm>
            <a:custGeom>
              <a:avLst/>
              <a:gdLst>
                <a:gd name="connsiteX0" fmla="*/ 545178 w 812503"/>
                <a:gd name="connsiteY0" fmla="*/ 0 h 310097"/>
                <a:gd name="connsiteX1" fmla="*/ 812503 w 812503"/>
                <a:gd name="connsiteY1" fmla="*/ 155049 h 310097"/>
                <a:gd name="connsiteX2" fmla="*/ 545178 w 812503"/>
                <a:gd name="connsiteY2" fmla="*/ 310097 h 310097"/>
                <a:gd name="connsiteX3" fmla="*/ 545178 w 812503"/>
                <a:gd name="connsiteY3" fmla="*/ 212220 h 310097"/>
                <a:gd name="connsiteX4" fmla="*/ 0 w 812503"/>
                <a:gd name="connsiteY4" fmla="*/ 259590 h 310097"/>
                <a:gd name="connsiteX5" fmla="*/ 160832 w 812503"/>
                <a:gd name="connsiteY5" fmla="*/ 155049 h 310097"/>
                <a:gd name="connsiteX6" fmla="*/ 0 w 812503"/>
                <a:gd name="connsiteY6" fmla="*/ 50507 h 310097"/>
                <a:gd name="connsiteX7" fmla="*/ 545178 w 812503"/>
                <a:gd name="connsiteY7" fmla="*/ 97878 h 310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503" h="310097">
                  <a:moveTo>
                    <a:pt x="545178" y="0"/>
                  </a:moveTo>
                  <a:lnTo>
                    <a:pt x="812503" y="155049"/>
                  </a:lnTo>
                  <a:lnTo>
                    <a:pt x="545178" y="310097"/>
                  </a:lnTo>
                  <a:lnTo>
                    <a:pt x="545178" y="212220"/>
                  </a:lnTo>
                  <a:lnTo>
                    <a:pt x="0" y="259590"/>
                  </a:lnTo>
                  <a:lnTo>
                    <a:pt x="160832" y="155049"/>
                  </a:lnTo>
                  <a:lnTo>
                    <a:pt x="0" y="50507"/>
                  </a:lnTo>
                  <a:lnTo>
                    <a:pt x="545178" y="97878"/>
                  </a:lnTo>
                  <a:close/>
                </a:path>
              </a:pathLst>
            </a:custGeom>
            <a:solidFill>
              <a:srgbClr val="C0504D">
                <a:lumMod val="60000"/>
                <a:lumOff val="4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内容占位符 7"/>
          <p:cNvSpPr>
            <a:spLocks noGrp="1"/>
          </p:cNvSpPr>
          <p:nvPr>
            <p:ph idx="1"/>
          </p:nvPr>
        </p:nvSpPr>
        <p:spPr>
          <a:xfrm>
            <a:off x="609600" y="1340769"/>
            <a:ext cx="10966450" cy="4752528"/>
          </a:xfrm>
        </p:spPr>
        <p:txBody>
          <a:bodyPr/>
          <a:lstStyle/>
          <a:p>
            <a:r>
              <a:rPr lang="en-US" altLang="zh-CN" sz="2330" dirty="0"/>
              <a:t>These standards(protocals), in terms of technologies, </a:t>
            </a:r>
          </a:p>
          <a:p>
            <a:pPr marL="0" indent="0">
              <a:buNone/>
            </a:pPr>
            <a:r>
              <a:rPr lang="en-US" altLang="zh-CN" sz="2330" dirty="0"/>
              <a:t>    are not complex</a:t>
            </a:r>
            <a:endParaRPr lang="zh-CN" altLang="zh-CN" sz="2330" dirty="0"/>
          </a:p>
          <a:p>
            <a:pPr lvl="0"/>
            <a:r>
              <a:rPr lang="en-US" altLang="zh-CN" sz="2330" dirty="0"/>
              <a:t>With no major IPR issues</a:t>
            </a:r>
            <a:endParaRPr lang="zh-CN" altLang="en-US" sz="2330" dirty="0"/>
          </a:p>
          <a:p>
            <a:pPr lvl="0"/>
            <a:r>
              <a:rPr lang="en-US" altLang="zh-CN" sz="2330" dirty="0"/>
              <a:t>Yet hard to harmonize</a:t>
            </a:r>
            <a:endParaRPr lang="zh-CN" altLang="en-US" sz="2330" dirty="0"/>
          </a:p>
          <a:p>
            <a:pPr lvl="0"/>
            <a:r>
              <a:rPr lang="en-US" altLang="zh-CN" sz="2330" dirty="0"/>
              <a:t>They may affect the widespread </a:t>
            </a:r>
            <a:br>
              <a:rPr lang="en-US" altLang="zh-CN" sz="2330" dirty="0"/>
            </a:br>
            <a:r>
              <a:rPr lang="en-US" altLang="zh-CN" sz="2330" dirty="0"/>
              <a:t>commercialization of certain applications</a:t>
            </a:r>
            <a:endParaRPr lang="zh-CN" altLang="en-US" sz="2330" dirty="0"/>
          </a:p>
          <a:p>
            <a:pPr lvl="1"/>
            <a:r>
              <a:rPr lang="en-US" altLang="zh-CN" dirty="0"/>
              <a:t>With </a:t>
            </a:r>
            <a:r>
              <a:rPr lang="en-US" altLang="zh-CN" dirty="0" err="1"/>
              <a:t>stds</a:t>
            </a:r>
            <a:r>
              <a:rPr lang="en-US" altLang="zh-CN" dirty="0"/>
              <a:t> sufficiently converged, </a:t>
            </a:r>
            <a:br>
              <a:rPr lang="en-US" altLang="zh-CN" dirty="0"/>
            </a:br>
            <a:r>
              <a:rPr lang="en-US" altLang="zh-CN" dirty="0"/>
              <a:t>the commercialization of chips becomes feasible</a:t>
            </a:r>
            <a:endParaRPr lang="zh-CN" altLang="en-US" dirty="0"/>
          </a:p>
          <a:p>
            <a:pPr lvl="1"/>
            <a:r>
              <a:rPr lang="en-US" altLang="zh-CN" dirty="0"/>
              <a:t>The complexity of cross-industry multi-stakeholders </a:t>
            </a:r>
            <a:br>
              <a:rPr lang="en-US" altLang="zh-CN" dirty="0"/>
            </a:br>
            <a:r>
              <a:rPr lang="en-US" altLang="zh-CN" dirty="0"/>
              <a:t>issues makes it hard to converge this </a:t>
            </a:r>
            <a:r>
              <a:rPr lang="en-US" altLang="zh-CN"/>
              <a:t>kind standards</a:t>
            </a:r>
            <a:endParaRPr lang="zh-CN" altLang="en-US" dirty="0"/>
          </a:p>
          <a:p>
            <a:pPr lvl="0"/>
            <a:r>
              <a:rPr lang="en-US" altLang="zh-CN" sz="2330" dirty="0"/>
              <a:t>Working mechanism issues should be considered</a:t>
            </a:r>
            <a:endParaRPr lang="zh-CN" altLang="en-US" sz="2330" dirty="0"/>
          </a:p>
          <a:p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altLang="zh-CN" dirty="0"/>
              <a:t>Some “minor” standards on application side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Pg  </a:t>
            </a:r>
            <a:fld id="{A82AB88E-9E03-44BE-99FE-F9171C5D5A8C}" type="slidenum">
              <a:rPr lang="en-US" altLang="en-US" smtClean="0"/>
              <a:t>15</a:t>
            </a:fld>
            <a:r>
              <a:rPr lang="en-US" altLang="en-US"/>
              <a:t> | </a:t>
            </a:r>
          </a:p>
        </p:txBody>
      </p:sp>
      <p:grpSp>
        <p:nvGrpSpPr>
          <p:cNvPr id="37" name="组合 36"/>
          <p:cNvGrpSpPr/>
          <p:nvPr/>
        </p:nvGrpSpPr>
        <p:grpSpPr>
          <a:xfrm>
            <a:off x="7633830" y="1551305"/>
            <a:ext cx="3835400" cy="2294890"/>
            <a:chOff x="7240" y="2020"/>
            <a:chExt cx="6040" cy="3614"/>
          </a:xfrm>
        </p:grpSpPr>
        <p:sp>
          <p:nvSpPr>
            <p:cNvPr id="38" name=" 11"/>
            <p:cNvSpPr/>
            <p:nvPr/>
          </p:nvSpPr>
          <p:spPr>
            <a:xfrm>
              <a:off x="9834" y="2020"/>
              <a:ext cx="772" cy="3614"/>
            </a:xfrm>
            <a:prstGeom prst="ellipse">
              <a:avLst/>
            </a:prstGeom>
            <a:solidFill>
              <a:srgbClr val="00B05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sym typeface="+mn-ea"/>
              </a:endParaRPr>
            </a:p>
          </p:txBody>
        </p:sp>
        <p:sp>
          <p:nvSpPr>
            <p:cNvPr id="39" name=" 11"/>
            <p:cNvSpPr/>
            <p:nvPr/>
          </p:nvSpPr>
          <p:spPr>
            <a:xfrm>
              <a:off x="10715" y="2020"/>
              <a:ext cx="772" cy="3614"/>
            </a:xfrm>
            <a:prstGeom prst="ellipse">
              <a:avLst/>
            </a:prstGeom>
            <a:solidFill>
              <a:srgbClr val="FFC0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7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sym typeface="+mn-ea"/>
              </a:endParaRPr>
            </a:p>
          </p:txBody>
        </p:sp>
        <p:sp>
          <p:nvSpPr>
            <p:cNvPr id="40" name=" 11"/>
            <p:cNvSpPr/>
            <p:nvPr/>
          </p:nvSpPr>
          <p:spPr>
            <a:xfrm>
              <a:off x="11561" y="2020"/>
              <a:ext cx="894" cy="3614"/>
            </a:xfrm>
            <a:prstGeom prst="ellipse">
              <a:avLst/>
            </a:prstGeom>
            <a:solidFill>
              <a:srgbClr val="4F81BD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sym typeface="+mn-ea"/>
              </a:endParaRPr>
            </a:p>
          </p:txBody>
        </p:sp>
        <p:sp>
          <p:nvSpPr>
            <p:cNvPr id="41" name=" 11"/>
            <p:cNvSpPr/>
            <p:nvPr/>
          </p:nvSpPr>
          <p:spPr>
            <a:xfrm>
              <a:off x="12508" y="2020"/>
              <a:ext cx="772" cy="3614"/>
            </a:xfrm>
            <a:prstGeom prst="ellipse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2" name="文本框 24"/>
            <p:cNvSpPr txBox="1"/>
            <p:nvPr/>
          </p:nvSpPr>
          <p:spPr>
            <a:xfrm>
              <a:off x="11445" y="2516"/>
              <a:ext cx="1063" cy="2621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rPr>
                <a:t>Household Appliances</a:t>
              </a:r>
            </a:p>
          </p:txBody>
        </p:sp>
        <p:sp>
          <p:nvSpPr>
            <p:cNvPr id="43" name="文本框 25"/>
            <p:cNvSpPr txBox="1"/>
            <p:nvPr/>
          </p:nvSpPr>
          <p:spPr>
            <a:xfrm>
              <a:off x="12605" y="2609"/>
              <a:ext cx="675" cy="2621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rPr>
                <a:t>.....XYZ.....</a:t>
              </a:r>
              <a:r>
                <a:rPr kumimoji="0" lang="en-US" altLang="zh-CN" sz="8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rPr>
                <a:t>.</a:t>
              </a:r>
            </a:p>
          </p:txBody>
        </p:sp>
        <p:sp>
          <p:nvSpPr>
            <p:cNvPr id="44" name="文本框 26"/>
            <p:cNvSpPr txBox="1"/>
            <p:nvPr/>
          </p:nvSpPr>
          <p:spPr>
            <a:xfrm>
              <a:off x="10759" y="2517"/>
              <a:ext cx="679" cy="2621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sym typeface="+mn-ea"/>
                </a:rPr>
                <a:t>Automobile</a:t>
              </a:r>
              <a:endParaRPr kumimoji="0" lang="en-US" altLang="zh-CN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5" name="文本框 27"/>
            <p:cNvSpPr txBox="1"/>
            <p:nvPr/>
          </p:nvSpPr>
          <p:spPr>
            <a:xfrm>
              <a:off x="9882" y="2516"/>
              <a:ext cx="675" cy="2621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rPr>
                <a:t>Power</a:t>
              </a:r>
            </a:p>
          </p:txBody>
        </p:sp>
        <p:sp>
          <p:nvSpPr>
            <p:cNvPr id="46" name=" 7"/>
            <p:cNvSpPr/>
            <p:nvPr/>
          </p:nvSpPr>
          <p:spPr>
            <a:xfrm>
              <a:off x="7240" y="2701"/>
              <a:ext cx="2492" cy="2436"/>
            </a:xfrm>
            <a:prstGeom prst="sun">
              <a:avLst/>
            </a:prstGeom>
            <a:solidFill>
              <a:srgbClr val="FFC0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rPr>
                <a:t>?</a:t>
              </a: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8738095" y="4359275"/>
            <a:ext cx="2828925" cy="1605280"/>
            <a:chOff x="6384" y="3882"/>
            <a:chExt cx="6572" cy="6220"/>
          </a:xfrm>
        </p:grpSpPr>
        <p:sp>
          <p:nvSpPr>
            <p:cNvPr id="48" name=" 184"/>
            <p:cNvSpPr/>
            <p:nvPr/>
          </p:nvSpPr>
          <p:spPr>
            <a:xfrm>
              <a:off x="8460" y="6290"/>
              <a:ext cx="4496" cy="2268"/>
            </a:xfrm>
            <a:prstGeom prst="ellipse">
              <a:avLst/>
            </a:prstGeom>
            <a:solidFill>
              <a:srgbClr val="00B05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rPr>
                <a:t>连接层面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rPr>
                <a:t>通用积木</a:t>
              </a:r>
            </a:p>
          </p:txBody>
        </p:sp>
        <p:sp>
          <p:nvSpPr>
            <p:cNvPr id="49" name=" 184"/>
            <p:cNvSpPr/>
            <p:nvPr/>
          </p:nvSpPr>
          <p:spPr>
            <a:xfrm>
              <a:off x="8393" y="3882"/>
              <a:ext cx="4336" cy="1440"/>
            </a:xfrm>
            <a:prstGeom prst="ellipse">
              <a:avLst/>
            </a:prstGeom>
            <a:solidFill>
              <a:sysClr val="window" lastClr="FFFFFF">
                <a:lumMod val="6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rPr>
                <a:t>通用积木</a:t>
              </a:r>
            </a:p>
          </p:txBody>
        </p:sp>
        <p:sp>
          <p:nvSpPr>
            <p:cNvPr id="50" name=" 184"/>
            <p:cNvSpPr/>
            <p:nvPr/>
          </p:nvSpPr>
          <p:spPr>
            <a:xfrm>
              <a:off x="8452" y="6764"/>
              <a:ext cx="4496" cy="2268"/>
            </a:xfrm>
            <a:prstGeom prst="ellipse">
              <a:avLst/>
            </a:prstGeom>
            <a:solidFill>
              <a:srgbClr val="FFC0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rPr>
                <a:t>连接层面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rPr>
                <a:t>通用积木</a:t>
              </a:r>
            </a:p>
          </p:txBody>
        </p:sp>
        <p:sp>
          <p:nvSpPr>
            <p:cNvPr id="51" name=" 184"/>
            <p:cNvSpPr/>
            <p:nvPr/>
          </p:nvSpPr>
          <p:spPr>
            <a:xfrm>
              <a:off x="8458" y="7337"/>
              <a:ext cx="4496" cy="2268"/>
            </a:xfrm>
            <a:prstGeom prst="ellipse">
              <a:avLst/>
            </a:prstGeom>
            <a:solidFill>
              <a:srgbClr val="1F497D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rPr>
                <a:t>连接层面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rPr>
                <a:t>通用积木</a:t>
              </a:r>
            </a:p>
          </p:txBody>
        </p:sp>
        <p:sp>
          <p:nvSpPr>
            <p:cNvPr id="52" name=" 184"/>
            <p:cNvSpPr/>
            <p:nvPr/>
          </p:nvSpPr>
          <p:spPr>
            <a:xfrm>
              <a:off x="8458" y="7834"/>
              <a:ext cx="4496" cy="2268"/>
            </a:xfrm>
            <a:prstGeom prst="ellipse">
              <a:avLst/>
            </a:prstGeom>
            <a:solidFill>
              <a:srgbClr val="984807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200" dirty="0">
                  <a:solidFill>
                    <a:srgbClr val="FFFFFF"/>
                  </a:solidFill>
                  <a:latin typeface="Calibri" panose="020F0502020204030204"/>
                  <a:ea typeface="宋体" panose="02010600030101010101" pitchFamily="2" charset="-122"/>
                </a:rPr>
                <a:t>Connection layer</a:t>
              </a:r>
              <a:endParaRPr lang="zh-CN" altLang="en-US" sz="12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  <a:p>
              <a:pPr lvl="0"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200" dirty="0">
                  <a:solidFill>
                    <a:srgbClr val="FFFFFF"/>
                  </a:solidFill>
                  <a:latin typeface="Calibri" panose="020F0502020204030204"/>
                  <a:ea typeface="宋体" panose="02010600030101010101" pitchFamily="2" charset="-122"/>
                </a:rPr>
                <a:t>Common blocks</a:t>
              </a:r>
              <a:endParaRPr lang="zh-CN" altLang="en-US" sz="12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3" name=" 184"/>
            <p:cNvSpPr/>
            <p:nvPr/>
          </p:nvSpPr>
          <p:spPr>
            <a:xfrm>
              <a:off x="8393" y="4401"/>
              <a:ext cx="4336" cy="1440"/>
            </a:xfrm>
            <a:prstGeom prst="ellipse">
              <a:avLst/>
            </a:prstGeom>
            <a:solidFill>
              <a:srgbClr val="F79646">
                <a:lumMod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200" dirty="0">
                  <a:solidFill>
                    <a:srgbClr val="FFFFFF"/>
                  </a:solidFill>
                  <a:latin typeface="Calibri" panose="020F0502020204030204"/>
                  <a:ea typeface="宋体" panose="02010600030101010101" pitchFamily="2" charset="-122"/>
                  <a:sym typeface="+mn-ea"/>
                </a:rPr>
                <a:t>Application layer</a:t>
              </a:r>
              <a:endParaRPr lang="zh-CN" altLang="en-US" sz="12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  <a:p>
              <a:pPr lvl="0"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200" dirty="0">
                  <a:solidFill>
                    <a:srgbClr val="FFFFFF"/>
                  </a:solidFill>
                  <a:latin typeface="Calibri" panose="020F0502020204030204"/>
                  <a:ea typeface="宋体" panose="02010600030101010101" pitchFamily="2" charset="-122"/>
                </a:rPr>
                <a:t>Common blocks</a:t>
              </a:r>
              <a:endParaRPr lang="zh-CN" altLang="en-US" sz="12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4" name=" 15"/>
            <p:cNvSpPr/>
            <p:nvPr/>
          </p:nvSpPr>
          <p:spPr>
            <a:xfrm>
              <a:off x="6860" y="8909"/>
              <a:ext cx="1349" cy="402"/>
            </a:xfrm>
            <a:prstGeom prst="homePlate">
              <a:avLst/>
            </a:prstGeom>
            <a:solidFill>
              <a:srgbClr val="984807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rPr>
                <a:t>ITU</a:t>
              </a:r>
            </a:p>
          </p:txBody>
        </p:sp>
        <p:sp>
          <p:nvSpPr>
            <p:cNvPr id="55" name=" 15"/>
            <p:cNvSpPr/>
            <p:nvPr/>
          </p:nvSpPr>
          <p:spPr>
            <a:xfrm>
              <a:off x="6818" y="8270"/>
              <a:ext cx="1349" cy="402"/>
            </a:xfrm>
            <a:prstGeom prst="homePlate">
              <a:avLst/>
            </a:prstGeom>
            <a:solidFill>
              <a:srgbClr val="17375E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rPr>
                <a:t>3GPP</a:t>
              </a:r>
            </a:p>
          </p:txBody>
        </p:sp>
        <p:sp>
          <p:nvSpPr>
            <p:cNvPr id="56" name=" 15"/>
            <p:cNvSpPr/>
            <p:nvPr/>
          </p:nvSpPr>
          <p:spPr>
            <a:xfrm>
              <a:off x="6860" y="7699"/>
              <a:ext cx="1349" cy="402"/>
            </a:xfrm>
            <a:prstGeom prst="homePlate">
              <a:avLst/>
            </a:prstGeom>
            <a:solidFill>
              <a:srgbClr val="FFC0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rPr>
                <a:t>IEEE</a:t>
              </a:r>
            </a:p>
          </p:txBody>
        </p:sp>
        <p:sp>
          <p:nvSpPr>
            <p:cNvPr id="57" name=" 15"/>
            <p:cNvSpPr/>
            <p:nvPr/>
          </p:nvSpPr>
          <p:spPr>
            <a:xfrm>
              <a:off x="6860" y="7087"/>
              <a:ext cx="1349" cy="402"/>
            </a:xfrm>
            <a:prstGeom prst="homePlate">
              <a:avLst/>
            </a:prstGeom>
            <a:solidFill>
              <a:srgbClr val="51C988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rPr>
                <a:t>XYZ...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8" name=" 15"/>
            <p:cNvSpPr/>
            <p:nvPr/>
          </p:nvSpPr>
          <p:spPr>
            <a:xfrm>
              <a:off x="6384" y="5199"/>
              <a:ext cx="1783" cy="402"/>
            </a:xfrm>
            <a:prstGeom prst="homePlate">
              <a:avLst/>
            </a:prstGeom>
            <a:solidFill>
              <a:srgbClr val="984807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rPr>
                <a:t>oneM2M</a:t>
              </a:r>
            </a:p>
          </p:txBody>
        </p:sp>
        <p:grpSp>
          <p:nvGrpSpPr>
            <p:cNvPr id="59" name="组合 58"/>
            <p:cNvGrpSpPr/>
            <p:nvPr/>
          </p:nvGrpSpPr>
          <p:grpSpPr>
            <a:xfrm>
              <a:off x="6384" y="4200"/>
              <a:ext cx="1783" cy="804"/>
              <a:chOff x="6426" y="3875"/>
              <a:chExt cx="1783" cy="804"/>
            </a:xfrm>
          </p:grpSpPr>
          <p:sp>
            <p:nvSpPr>
              <p:cNvPr id="60" name=" 15"/>
              <p:cNvSpPr/>
              <p:nvPr/>
            </p:nvSpPr>
            <p:spPr>
              <a:xfrm>
                <a:off x="6427" y="4277"/>
                <a:ext cx="1783" cy="402"/>
              </a:xfrm>
              <a:prstGeom prst="homePlate">
                <a:avLst/>
              </a:prstGeom>
              <a:solidFill>
                <a:srgbClr val="A6A6A6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rPr>
                  <a:t>...XYZ...</a:t>
                </a:r>
              </a:p>
            </p:txBody>
          </p:sp>
          <p:sp>
            <p:nvSpPr>
              <p:cNvPr id="61" name=" 15"/>
              <p:cNvSpPr/>
              <p:nvPr/>
            </p:nvSpPr>
            <p:spPr>
              <a:xfrm>
                <a:off x="6426" y="4186"/>
                <a:ext cx="1783" cy="402"/>
              </a:xfrm>
              <a:prstGeom prst="homePlate">
                <a:avLst/>
              </a:prstGeom>
              <a:solidFill>
                <a:srgbClr val="17375E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rPr>
                  <a:t>...XYZ...</a:t>
                </a:r>
              </a:p>
            </p:txBody>
          </p:sp>
          <p:sp>
            <p:nvSpPr>
              <p:cNvPr id="62" name=" 15"/>
              <p:cNvSpPr/>
              <p:nvPr/>
            </p:nvSpPr>
            <p:spPr>
              <a:xfrm>
                <a:off x="6426" y="3999"/>
                <a:ext cx="1783" cy="402"/>
              </a:xfrm>
              <a:prstGeom prst="homePlate">
                <a:avLst/>
              </a:prstGeom>
              <a:solidFill>
                <a:srgbClr val="FFC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rPr>
                  <a:t>...XYZ...</a:t>
                </a:r>
              </a:p>
            </p:txBody>
          </p:sp>
          <p:sp>
            <p:nvSpPr>
              <p:cNvPr id="63" name=" 15"/>
              <p:cNvSpPr/>
              <p:nvPr/>
            </p:nvSpPr>
            <p:spPr>
              <a:xfrm>
                <a:off x="6427" y="3875"/>
                <a:ext cx="1783" cy="402"/>
              </a:xfrm>
              <a:prstGeom prst="homePlate">
                <a:avLst/>
              </a:prstGeom>
              <a:solidFill>
                <a:srgbClr val="00B05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rPr>
                  <a:t>...XYZ...</a:t>
                </a:r>
              </a:p>
            </p:txBody>
          </p:sp>
        </p:grp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内容占位符 7"/>
          <p:cNvSpPr>
            <a:spLocks noGrp="1"/>
          </p:cNvSpPr>
          <p:nvPr>
            <p:ph idx="1"/>
          </p:nvPr>
        </p:nvSpPr>
        <p:spPr>
          <a:xfrm>
            <a:off x="609600" y="1570509"/>
            <a:ext cx="10966450" cy="4522787"/>
          </a:xfrm>
        </p:spPr>
        <p:txBody>
          <a:bodyPr/>
          <a:lstStyle/>
          <a:p>
            <a:r>
              <a:rPr lang="en-US" altLang="zh-CN" sz="2400" dirty="0"/>
              <a:t>Features of the mechanism</a:t>
            </a:r>
            <a:endParaRPr lang="zh-CN" altLang="en-US" sz="2400" dirty="0"/>
          </a:p>
          <a:p>
            <a:pPr lvl="1"/>
            <a:r>
              <a:rPr lang="en-US" altLang="zh-CN" dirty="0"/>
              <a:t>ICT ecosystem</a:t>
            </a:r>
            <a:endParaRPr lang="zh-CN" altLang="en-US" dirty="0"/>
          </a:p>
          <a:p>
            <a:pPr lvl="1"/>
            <a:r>
              <a:rPr lang="en-US" altLang="zh-CN" dirty="0"/>
              <a:t>Verticals are weak in our Eco and very</a:t>
            </a:r>
          </a:p>
          <a:p>
            <a:pPr marL="457200" lvl="1" indent="0">
              <a:buNone/>
            </a:pPr>
            <a:r>
              <a:rPr lang="en-US" altLang="zh-CN" dirty="0"/>
              <a:t>often, when they don’t like our idea,</a:t>
            </a:r>
          </a:p>
          <a:p>
            <a:pPr marL="457200" lvl="1" indent="0">
              <a:buNone/>
            </a:pPr>
            <a:r>
              <a:rPr lang="en-US" altLang="zh-CN" dirty="0"/>
              <a:t>they vote with foot (just won’t use such </a:t>
            </a:r>
            <a:r>
              <a:rPr lang="en-US" altLang="zh-CN" dirty="0" err="1"/>
              <a:t>stds</a:t>
            </a:r>
            <a:r>
              <a:rPr lang="en-US" altLang="zh-CN" dirty="0"/>
              <a:t>)</a:t>
            </a:r>
            <a:endParaRPr lang="zh-CN" altLang="en-US" dirty="0"/>
          </a:p>
          <a:p>
            <a:r>
              <a:rPr lang="en-US" altLang="zh-CN" sz="2400" dirty="0">
                <a:sym typeface="+mn-ea"/>
              </a:rPr>
              <a:t>Our objectives</a:t>
            </a:r>
            <a:endParaRPr lang="zh-CN" altLang="en-US" sz="2400" dirty="0">
              <a:sym typeface="+mn-ea"/>
            </a:endParaRPr>
          </a:p>
          <a:p>
            <a:pPr lvl="1"/>
            <a:r>
              <a:rPr lang="en-US" altLang="zh-CN" dirty="0">
                <a:sym typeface="+mn-ea"/>
              </a:rPr>
              <a:t>Sufficiently converged “</a:t>
            </a:r>
            <a:r>
              <a:rPr lang="en-US" altLang="zh-CN" dirty="0" err="1">
                <a:sym typeface="+mn-ea"/>
              </a:rPr>
              <a:t>stds</a:t>
            </a:r>
            <a:r>
              <a:rPr lang="en-US" altLang="zh-CN" dirty="0">
                <a:sym typeface="+mn-ea"/>
              </a:rPr>
              <a:t>” that would be</a:t>
            </a:r>
          </a:p>
          <a:p>
            <a:pPr marL="457200" lvl="1" indent="0">
              <a:buNone/>
            </a:pPr>
            <a:r>
              <a:rPr lang="en-US" altLang="zh-CN" dirty="0">
                <a:sym typeface="+mn-ea"/>
              </a:rPr>
              <a:t>practically used by the industries other </a:t>
            </a:r>
            <a:r>
              <a:rPr lang="en-US" altLang="zh-CN" dirty="0" err="1">
                <a:sym typeface="+mn-ea"/>
              </a:rPr>
              <a:t>sectorss</a:t>
            </a:r>
            <a:endParaRPr lang="en-US" altLang="zh-CN" dirty="0">
              <a:sym typeface="+mn-ea"/>
            </a:endParaRPr>
          </a:p>
          <a:p>
            <a:pPr lvl="1"/>
            <a:r>
              <a:rPr lang="en-US" altLang="zh-CN" dirty="0">
                <a:sym typeface="+mn-ea"/>
              </a:rPr>
              <a:t>Not necessarily “perfect” works</a:t>
            </a:r>
            <a:endParaRPr lang="zh-CN" altLang="en-US" dirty="0">
              <a:sym typeface="+mn-ea"/>
            </a:endParaRPr>
          </a:p>
          <a:p>
            <a:r>
              <a:rPr lang="en-US" altLang="zh-CN" sz="2400" dirty="0"/>
              <a:t>Special mechanisms may be needed</a:t>
            </a:r>
            <a:endParaRPr lang="zh-CN" altLang="en-US" sz="2400" dirty="0"/>
          </a:p>
          <a:p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altLang="zh-CN" dirty="0"/>
              <a:t>The formation mechanism of standards in </a:t>
            </a:r>
            <a:r>
              <a:rPr lang="en-US" altLang="zh-CN" dirty="0" err="1"/>
              <a:t>IoT</a:t>
            </a:r>
            <a:r>
              <a:rPr lang="en-US" altLang="zh-CN" dirty="0"/>
              <a:t> application </a:t>
            </a:r>
            <a:r>
              <a:rPr lang="en-US" altLang="zh-CN" dirty="0" err="1"/>
              <a:t>side</a:t>
            </a:r>
            <a:r>
              <a:rPr lang="en-US" altLang="zh-CN" dirty="0"/>
              <a:t>:  ICT </a:t>
            </a:r>
            <a:r>
              <a:rPr lang="en-US" altLang="zh-CN" dirty="0" err="1"/>
              <a:t>in Charge</a:t>
            </a:r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Pg  </a:t>
            </a:r>
            <a:fld id="{A82AB88E-9E03-44BE-99FE-F9171C5D5A8C}" type="slidenum">
              <a:rPr lang="en-US" altLang="en-US" smtClean="0"/>
              <a:t>16</a:t>
            </a:fld>
            <a:r>
              <a:rPr lang="en-US" altLang="en-US"/>
              <a:t> | </a:t>
            </a:r>
          </a:p>
        </p:txBody>
      </p:sp>
      <p:grpSp>
        <p:nvGrpSpPr>
          <p:cNvPr id="41" name="组合 40"/>
          <p:cNvGrpSpPr/>
          <p:nvPr/>
        </p:nvGrpSpPr>
        <p:grpSpPr>
          <a:xfrm>
            <a:off x="7018020" y="1329456"/>
            <a:ext cx="2855595" cy="3258667"/>
            <a:chOff x="6817" y="2116"/>
            <a:chExt cx="7335" cy="8002"/>
          </a:xfrm>
        </p:grpSpPr>
        <p:sp>
          <p:nvSpPr>
            <p:cNvPr id="42" name=" 184"/>
            <p:cNvSpPr/>
            <p:nvPr/>
          </p:nvSpPr>
          <p:spPr>
            <a:xfrm>
              <a:off x="6820" y="3086"/>
              <a:ext cx="7332" cy="7032"/>
            </a:xfrm>
            <a:prstGeom prst="ellipse">
              <a:avLst/>
            </a:prstGeom>
            <a:solidFill>
              <a:srgbClr val="4BACC6">
                <a:lumMod val="60000"/>
                <a:lumOff val="40000"/>
              </a:srgbClr>
            </a:solidFill>
            <a:ln w="76200" cap="flat" cmpd="sng" algn="ctr">
              <a:solidFill>
                <a:srgbClr val="FFC000"/>
              </a:solidFill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3" name="任意多边形 42"/>
            <p:cNvSpPr/>
            <p:nvPr/>
          </p:nvSpPr>
          <p:spPr>
            <a:xfrm>
              <a:off x="8065" y="4296"/>
              <a:ext cx="5121" cy="4221"/>
            </a:xfrm>
            <a:custGeom>
              <a:avLst/>
              <a:gdLst>
                <a:gd name="connisteX0" fmla="*/ 1891030 w 3251835"/>
                <a:gd name="connsiteY0" fmla="*/ 81915 h 2680335"/>
                <a:gd name="connisteX1" fmla="*/ 1183640 w 3251835"/>
                <a:gd name="connsiteY1" fmla="*/ 0 h 2680335"/>
                <a:gd name="connisteX2" fmla="*/ 584835 w 3251835"/>
                <a:gd name="connsiteY2" fmla="*/ 217805 h 2680335"/>
                <a:gd name="connisteX3" fmla="*/ 285750 w 3251835"/>
                <a:gd name="connsiteY3" fmla="*/ 639445 h 2680335"/>
                <a:gd name="connisteX4" fmla="*/ 0 w 3251835"/>
                <a:gd name="connsiteY4" fmla="*/ 1224915 h 2680335"/>
                <a:gd name="connisteX5" fmla="*/ 26670 w 3251835"/>
                <a:gd name="connsiteY5" fmla="*/ 1959610 h 2680335"/>
                <a:gd name="connisteX6" fmla="*/ 326390 w 3251835"/>
                <a:gd name="connsiteY6" fmla="*/ 2680335 h 2680335"/>
                <a:gd name="connisteX7" fmla="*/ 1727835 w 3251835"/>
                <a:gd name="connsiteY7" fmla="*/ 2489835 h 2680335"/>
                <a:gd name="connisteX8" fmla="*/ 1442085 w 3251835"/>
                <a:gd name="connsiteY8" fmla="*/ 1986915 h 2680335"/>
                <a:gd name="connisteX9" fmla="*/ 2176780 w 3251835"/>
                <a:gd name="connsiteY9" fmla="*/ 1755140 h 2680335"/>
                <a:gd name="connisteX10" fmla="*/ 1850390 w 3251835"/>
                <a:gd name="connsiteY10" fmla="*/ 1047750 h 2680335"/>
                <a:gd name="connisteX11" fmla="*/ 3251835 w 3251835"/>
                <a:gd name="connsiteY11" fmla="*/ 952500 h 2680335"/>
                <a:gd name="connisteX12" fmla="*/ 2095500 w 3251835"/>
                <a:gd name="connsiteY12" fmla="*/ 108585 h 2680335"/>
                <a:gd name="connisteX13" fmla="*/ 1945640 w 3251835"/>
                <a:gd name="connsiteY13" fmla="*/ 81915 h 268033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  <a:cxn ang="0">
                  <a:pos x="connisteX9" y="connsiteY9"/>
                </a:cxn>
                <a:cxn ang="0">
                  <a:pos x="connisteX10" y="connsiteY10"/>
                </a:cxn>
                <a:cxn ang="0">
                  <a:pos x="connisteX11" y="connsiteY11"/>
                </a:cxn>
                <a:cxn ang="0">
                  <a:pos x="connisteX12" y="connsiteY12"/>
                </a:cxn>
                <a:cxn ang="0">
                  <a:pos x="connisteX13" y="connsiteY13"/>
                </a:cxn>
              </a:cxnLst>
              <a:rect l="l" t="t" r="r" b="b"/>
              <a:pathLst>
                <a:path w="3251835" h="2680335">
                  <a:moveTo>
                    <a:pt x="1891030" y="81915"/>
                  </a:moveTo>
                  <a:lnTo>
                    <a:pt x="1183640" y="0"/>
                  </a:lnTo>
                  <a:lnTo>
                    <a:pt x="584835" y="217805"/>
                  </a:lnTo>
                  <a:lnTo>
                    <a:pt x="285750" y="639445"/>
                  </a:lnTo>
                  <a:lnTo>
                    <a:pt x="0" y="1224915"/>
                  </a:lnTo>
                  <a:lnTo>
                    <a:pt x="26670" y="1959610"/>
                  </a:lnTo>
                  <a:lnTo>
                    <a:pt x="326390" y="2680335"/>
                  </a:lnTo>
                  <a:lnTo>
                    <a:pt x="1727835" y="2489835"/>
                  </a:lnTo>
                  <a:lnTo>
                    <a:pt x="1442085" y="1986915"/>
                  </a:lnTo>
                  <a:lnTo>
                    <a:pt x="2176780" y="1755140"/>
                  </a:lnTo>
                  <a:lnTo>
                    <a:pt x="1850390" y="1047750"/>
                  </a:lnTo>
                  <a:lnTo>
                    <a:pt x="3251835" y="952500"/>
                  </a:lnTo>
                  <a:lnTo>
                    <a:pt x="2095500" y="108585"/>
                  </a:lnTo>
                  <a:lnTo>
                    <a:pt x="1945640" y="81915"/>
                  </a:lnTo>
                </a:path>
              </a:pathLst>
            </a:custGeom>
            <a:solidFill>
              <a:srgbClr val="F79646">
                <a:lumMod val="50000"/>
              </a:srgbClr>
            </a:solidFill>
            <a:ln w="76200" cap="flat" cmpd="sng" algn="ctr">
              <a:solidFill>
                <a:srgbClr val="FFFF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" name=" 186"/>
            <p:cNvSpPr/>
            <p:nvPr/>
          </p:nvSpPr>
          <p:spPr>
            <a:xfrm rot="2880000">
              <a:off x="6605" y="3137"/>
              <a:ext cx="3629" cy="1588"/>
            </a:xfrm>
            <a:prstGeom prst="ellipse">
              <a:avLst/>
            </a:prstGeom>
            <a:solidFill>
              <a:srgbClr val="00B05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5" name=" 6"/>
            <p:cNvSpPr/>
            <p:nvPr/>
          </p:nvSpPr>
          <p:spPr>
            <a:xfrm>
              <a:off x="6817" y="3086"/>
              <a:ext cx="7332" cy="6963"/>
            </a:xfrm>
            <a:prstGeom prst="ellipse">
              <a:avLst/>
            </a:prstGeom>
            <a:noFill/>
            <a:ln w="76200" cap="flat" cmpd="sng" algn="ctr">
              <a:solidFill>
                <a:srgbClr val="FFC000"/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cxnSp>
          <p:nvCxnSpPr>
            <p:cNvPr id="46" name="直接连接符 45"/>
            <p:cNvCxnSpPr>
              <a:stCxn id="43" idx="3"/>
            </p:cNvCxnSpPr>
            <p:nvPr/>
          </p:nvCxnSpPr>
          <p:spPr>
            <a:xfrm flipV="1">
              <a:off x="8515" y="4296"/>
              <a:ext cx="1393" cy="1007"/>
            </a:xfrm>
            <a:prstGeom prst="line">
              <a:avLst/>
            </a:prstGeom>
            <a:noFill/>
            <a:ln w="76200" cap="flat" cmpd="sng" algn="ctr">
              <a:solidFill>
                <a:srgbClr val="FFFF00"/>
              </a:solidFill>
              <a:prstDash val="solid"/>
            </a:ln>
            <a:effectLst/>
          </p:spPr>
        </p:cxnSp>
        <p:sp>
          <p:nvSpPr>
            <p:cNvPr id="47" name="文本框 19"/>
            <p:cNvSpPr txBox="1"/>
            <p:nvPr/>
          </p:nvSpPr>
          <p:spPr>
            <a:xfrm>
              <a:off x="8667" y="8622"/>
              <a:ext cx="3920" cy="1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ts val="13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rPr>
                <a:t>CCSA Menbership</a:t>
              </a:r>
            </a:p>
          </p:txBody>
        </p:sp>
        <p:sp>
          <p:nvSpPr>
            <p:cNvPr id="48" name="文本框 20"/>
            <p:cNvSpPr txBox="1"/>
            <p:nvPr/>
          </p:nvSpPr>
          <p:spPr>
            <a:xfrm>
              <a:off x="7894" y="6827"/>
              <a:ext cx="2636" cy="7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rPr>
                <a:t>FA_SWG</a:t>
              </a:r>
            </a:p>
          </p:txBody>
        </p:sp>
        <p:sp>
          <p:nvSpPr>
            <p:cNvPr id="49" name="文本框 21"/>
            <p:cNvSpPr txBox="1"/>
            <p:nvPr/>
          </p:nvSpPr>
          <p:spPr>
            <a:xfrm rot="2459826">
              <a:off x="7218" y="3197"/>
              <a:ext cx="2422" cy="1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rPr>
                <a:t>Household</a:t>
              </a:r>
              <a:r>
                <a:rPr kumimoji="0" lang="en-US" altLang="zh-CN" sz="1000" b="1" i="0" u="none" strike="noStrike" kern="0" cap="none" spc="0" normalizeH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rPr>
                <a:t> appliance enterprises</a:t>
              </a:r>
              <a:endParaRPr kumimoji="0" lang="zh-CN" alt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9707245" y="4418806"/>
            <a:ext cx="1775460" cy="1760220"/>
            <a:chOff x="10969" y="7127"/>
            <a:chExt cx="2796" cy="2772"/>
          </a:xfrm>
        </p:grpSpPr>
        <p:sp>
          <p:nvSpPr>
            <p:cNvPr id="51" name=" 184"/>
            <p:cNvSpPr/>
            <p:nvPr/>
          </p:nvSpPr>
          <p:spPr>
            <a:xfrm>
              <a:off x="10969" y="7127"/>
              <a:ext cx="2797" cy="2773"/>
            </a:xfrm>
            <a:prstGeom prst="ellipse">
              <a:avLst/>
            </a:prstGeom>
            <a:solidFill>
              <a:srgbClr val="4BACC6">
                <a:lumMod val="60000"/>
                <a:lumOff val="40000"/>
              </a:srgbClr>
            </a:solidFill>
            <a:ln w="76200" cap="flat" cmpd="sng" algn="ctr">
              <a:solidFill>
                <a:srgbClr val="FFC000"/>
              </a:solidFill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2" name=" 186"/>
            <p:cNvSpPr/>
            <p:nvPr/>
          </p:nvSpPr>
          <p:spPr>
            <a:xfrm rot="2880000" flipH="1">
              <a:off x="11801" y="8762"/>
              <a:ext cx="262" cy="241"/>
            </a:xfrm>
            <a:prstGeom prst="ellipse">
              <a:avLst/>
            </a:prstGeom>
            <a:solidFill>
              <a:srgbClr val="984807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3" name=" 186"/>
            <p:cNvSpPr/>
            <p:nvPr/>
          </p:nvSpPr>
          <p:spPr>
            <a:xfrm rot="2880000" flipH="1">
              <a:off x="11801" y="8175"/>
              <a:ext cx="262" cy="241"/>
            </a:xfrm>
            <a:prstGeom prst="ellipse">
              <a:avLst/>
            </a:prstGeom>
            <a:solidFill>
              <a:srgbClr val="984807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4" name=" 186"/>
            <p:cNvSpPr/>
            <p:nvPr/>
          </p:nvSpPr>
          <p:spPr>
            <a:xfrm rot="2880000" flipH="1">
              <a:off x="12103" y="7780"/>
              <a:ext cx="262" cy="241"/>
            </a:xfrm>
            <a:prstGeom prst="ellipse">
              <a:avLst/>
            </a:prstGeom>
            <a:solidFill>
              <a:srgbClr val="984807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5" name=" 186"/>
            <p:cNvSpPr/>
            <p:nvPr/>
          </p:nvSpPr>
          <p:spPr>
            <a:xfrm rot="2880000" flipH="1">
              <a:off x="11458" y="8542"/>
              <a:ext cx="262" cy="241"/>
            </a:xfrm>
            <a:prstGeom prst="ellipse">
              <a:avLst/>
            </a:prstGeom>
            <a:solidFill>
              <a:srgbClr val="984807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6" name=" 186"/>
            <p:cNvSpPr/>
            <p:nvPr/>
          </p:nvSpPr>
          <p:spPr>
            <a:xfrm rot="2880000" flipH="1">
              <a:off x="12144" y="8909"/>
              <a:ext cx="262" cy="241"/>
            </a:xfrm>
            <a:prstGeom prst="ellipse">
              <a:avLst/>
            </a:prstGeom>
            <a:solidFill>
              <a:srgbClr val="984807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7" name=" 186"/>
            <p:cNvSpPr/>
            <p:nvPr/>
          </p:nvSpPr>
          <p:spPr>
            <a:xfrm rot="2880000" flipH="1">
              <a:off x="12103" y="9264"/>
              <a:ext cx="262" cy="241"/>
            </a:xfrm>
            <a:prstGeom prst="ellipse">
              <a:avLst/>
            </a:prstGeom>
            <a:solidFill>
              <a:srgbClr val="984807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8" name=" 186"/>
            <p:cNvSpPr/>
            <p:nvPr/>
          </p:nvSpPr>
          <p:spPr>
            <a:xfrm rot="2880000" flipH="1">
              <a:off x="12487" y="9020"/>
              <a:ext cx="262" cy="241"/>
            </a:xfrm>
            <a:prstGeom prst="ellipse">
              <a:avLst/>
            </a:prstGeom>
            <a:solidFill>
              <a:srgbClr val="984807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9" name=" 186"/>
            <p:cNvSpPr/>
            <p:nvPr/>
          </p:nvSpPr>
          <p:spPr>
            <a:xfrm rot="2880000" flipH="1">
              <a:off x="12590" y="8406"/>
              <a:ext cx="262" cy="241"/>
            </a:xfrm>
            <a:prstGeom prst="ellipse">
              <a:avLst/>
            </a:prstGeom>
            <a:solidFill>
              <a:srgbClr val="984807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0" name=" 186"/>
            <p:cNvSpPr/>
            <p:nvPr/>
          </p:nvSpPr>
          <p:spPr>
            <a:xfrm rot="2880000" flipH="1">
              <a:off x="12236" y="7424"/>
              <a:ext cx="262" cy="241"/>
            </a:xfrm>
            <a:prstGeom prst="ellipse">
              <a:avLst/>
            </a:prstGeom>
            <a:solidFill>
              <a:srgbClr val="00B05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1" name=" 186"/>
            <p:cNvSpPr/>
            <p:nvPr/>
          </p:nvSpPr>
          <p:spPr>
            <a:xfrm rot="2880000" flipH="1">
              <a:off x="11642" y="9276"/>
              <a:ext cx="262" cy="241"/>
            </a:xfrm>
            <a:prstGeom prst="ellipse">
              <a:avLst/>
            </a:prstGeom>
            <a:solidFill>
              <a:srgbClr val="984807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2" name=" 186"/>
            <p:cNvSpPr/>
            <p:nvPr/>
          </p:nvSpPr>
          <p:spPr>
            <a:xfrm rot="2880000" flipH="1">
              <a:off x="13220" y="8241"/>
              <a:ext cx="262" cy="241"/>
            </a:xfrm>
            <a:prstGeom prst="ellipse">
              <a:avLst/>
            </a:prstGeom>
            <a:solidFill>
              <a:srgbClr val="984807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3" name=" 186"/>
            <p:cNvSpPr/>
            <p:nvPr/>
          </p:nvSpPr>
          <p:spPr>
            <a:xfrm rot="6660000" flipH="1">
              <a:off x="12486" y="7668"/>
              <a:ext cx="262" cy="241"/>
            </a:xfrm>
            <a:prstGeom prst="ellipse">
              <a:avLst/>
            </a:prstGeom>
            <a:solidFill>
              <a:srgbClr val="984807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4" name=" 186"/>
            <p:cNvSpPr/>
            <p:nvPr/>
          </p:nvSpPr>
          <p:spPr>
            <a:xfrm rot="2880000" flipH="1">
              <a:off x="12909" y="8909"/>
              <a:ext cx="262" cy="241"/>
            </a:xfrm>
            <a:prstGeom prst="ellipse">
              <a:avLst/>
            </a:prstGeom>
            <a:solidFill>
              <a:srgbClr val="984807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5" name=" 186"/>
            <p:cNvSpPr/>
            <p:nvPr/>
          </p:nvSpPr>
          <p:spPr>
            <a:xfrm rot="2880000" flipH="1">
              <a:off x="13113" y="8553"/>
              <a:ext cx="262" cy="241"/>
            </a:xfrm>
            <a:prstGeom prst="ellipse">
              <a:avLst/>
            </a:prstGeom>
            <a:solidFill>
              <a:srgbClr val="00B05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6" name=" 186"/>
            <p:cNvSpPr/>
            <p:nvPr/>
          </p:nvSpPr>
          <p:spPr>
            <a:xfrm rot="2880000" flipH="1">
              <a:off x="12155" y="8197"/>
              <a:ext cx="262" cy="241"/>
            </a:xfrm>
            <a:prstGeom prst="ellipse">
              <a:avLst/>
            </a:prstGeom>
            <a:solidFill>
              <a:srgbClr val="00B05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7" name=" 186"/>
            <p:cNvSpPr/>
            <p:nvPr/>
          </p:nvSpPr>
          <p:spPr>
            <a:xfrm rot="2880000" flipH="1">
              <a:off x="12841" y="8039"/>
              <a:ext cx="262" cy="241"/>
            </a:xfrm>
            <a:prstGeom prst="ellipse">
              <a:avLst/>
            </a:prstGeom>
            <a:solidFill>
              <a:srgbClr val="00B05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8" name=" 186"/>
            <p:cNvSpPr/>
            <p:nvPr/>
          </p:nvSpPr>
          <p:spPr>
            <a:xfrm rot="2880000" flipH="1">
              <a:off x="11299" y="8163"/>
              <a:ext cx="262" cy="241"/>
            </a:xfrm>
            <a:prstGeom prst="ellipse">
              <a:avLst/>
            </a:prstGeom>
            <a:solidFill>
              <a:srgbClr val="984807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9" name=" 186"/>
            <p:cNvSpPr/>
            <p:nvPr/>
          </p:nvSpPr>
          <p:spPr>
            <a:xfrm rot="2880000" flipH="1">
              <a:off x="11299" y="8897"/>
              <a:ext cx="262" cy="241"/>
            </a:xfrm>
            <a:prstGeom prst="ellipse">
              <a:avLst/>
            </a:prstGeom>
            <a:solidFill>
              <a:srgbClr val="984807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0" name=" 186"/>
            <p:cNvSpPr/>
            <p:nvPr/>
          </p:nvSpPr>
          <p:spPr>
            <a:xfrm rot="2880000" flipH="1">
              <a:off x="11653" y="7655"/>
              <a:ext cx="262" cy="241"/>
            </a:xfrm>
            <a:prstGeom prst="ellipse">
              <a:avLst/>
            </a:prstGeom>
            <a:solidFill>
              <a:srgbClr val="984807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1" name=" 186"/>
            <p:cNvSpPr/>
            <p:nvPr/>
          </p:nvSpPr>
          <p:spPr>
            <a:xfrm rot="2880000" flipH="1">
              <a:off x="12155" y="8597"/>
              <a:ext cx="262" cy="241"/>
            </a:xfrm>
            <a:prstGeom prst="ellipse">
              <a:avLst/>
            </a:prstGeom>
            <a:solidFill>
              <a:srgbClr val="984807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内容占位符 7"/>
          <p:cNvSpPr>
            <a:spLocks noGrp="1"/>
          </p:cNvSpPr>
          <p:nvPr>
            <p:ph idx="1"/>
          </p:nvPr>
        </p:nvSpPr>
        <p:spPr>
          <a:xfrm>
            <a:off x="609600" y="1268095"/>
            <a:ext cx="10966450" cy="4752975"/>
          </a:xfrm>
        </p:spPr>
        <p:txBody>
          <a:bodyPr/>
          <a:lstStyle/>
          <a:p>
            <a:pPr lvl="0"/>
            <a:r>
              <a:rPr lang="en-US" altLang="zh-CN" sz="2000" dirty="0"/>
              <a:t>The 2 parties: United virticals of a few &amp; many ICT Co.s as the majority</a:t>
            </a:r>
          </a:p>
          <a:p>
            <a:pPr lvl="0"/>
            <a:r>
              <a:rPr lang="en-US" altLang="zh-CN" sz="2000" dirty="0"/>
              <a:t>The procedure</a:t>
            </a:r>
          </a:p>
          <a:p>
            <a:pPr lvl="1">
              <a:spcAft>
                <a:spcPts val="600"/>
              </a:spcAft>
              <a:buFont typeface="+mj-lt"/>
              <a:buAutoNum type="arabicPeriod"/>
            </a:pPr>
            <a:r>
              <a:rPr lang="en-US" altLang="zh-CN" sz="1800" dirty="0"/>
              <a:t>The clients party (united) raises basic </a:t>
            </a:r>
          </a:p>
          <a:p>
            <a:pPr marL="457200" lvl="1" indent="0">
              <a:spcAft>
                <a:spcPts val="600"/>
              </a:spcAft>
              <a:buNone/>
            </a:pPr>
            <a:r>
              <a:rPr lang="en-US" altLang="zh-CN" sz="1800" dirty="0"/>
              <a:t>  requirements and tentative solutions</a:t>
            </a:r>
          </a:p>
          <a:p>
            <a:pPr lvl="1">
              <a:spcAft>
                <a:spcPts val="600"/>
              </a:spcAft>
              <a:buFont typeface="+mj-lt"/>
              <a:buAutoNum type="arabicPeriod" startAt="2"/>
            </a:pPr>
            <a:r>
              <a:rPr lang="en-US" altLang="zh-CN" sz="1800" dirty="0"/>
              <a:t>The server party</a:t>
            </a:r>
            <a:r>
              <a:rPr lang="zh-CN" altLang="en-US" sz="1800" dirty="0"/>
              <a:t> </a:t>
            </a:r>
            <a:r>
              <a:rPr lang="en-US" altLang="zh-CN" sz="1800" dirty="0"/>
              <a:t>(multiple)  offers suggestions </a:t>
            </a:r>
            <a:br>
              <a:rPr lang="en-US" altLang="zh-CN" sz="1800" dirty="0"/>
            </a:br>
            <a:r>
              <a:rPr lang="en-US" altLang="zh-CN" sz="1800" dirty="0"/>
              <a:t>on improvement</a:t>
            </a:r>
            <a:endParaRPr lang="zh-CN" altLang="en-US" sz="1800" dirty="0"/>
          </a:p>
          <a:p>
            <a:pPr lvl="1">
              <a:spcAft>
                <a:spcPts val="600"/>
              </a:spcAft>
              <a:buAutoNum type="arabicPeriod" startAt="2"/>
            </a:pPr>
            <a:r>
              <a:rPr lang="en-US" altLang="zh-CN" sz="1800" dirty="0">
                <a:sym typeface="+mn-ea"/>
              </a:rPr>
              <a:t>The clients </a:t>
            </a:r>
            <a:r>
              <a:rPr lang="en-US" altLang="zh-CN" sz="1800" dirty="0"/>
              <a:t>considers the offers and works out</a:t>
            </a:r>
            <a:br>
              <a:rPr lang="en-US" altLang="zh-CN" sz="1800" dirty="0"/>
            </a:br>
            <a:r>
              <a:rPr lang="en-US" altLang="zh-CN" sz="1800" dirty="0"/>
              <a:t> a new draft of solutions</a:t>
            </a:r>
            <a:endParaRPr lang="zh-CN" altLang="en-US" sz="1800" dirty="0"/>
          </a:p>
          <a:p>
            <a:pPr lvl="1">
              <a:spcAft>
                <a:spcPts val="600"/>
              </a:spcAft>
              <a:buAutoNum type="arabicPeriod" startAt="2"/>
            </a:pPr>
            <a:r>
              <a:rPr lang="en-US" altLang="zh-CN" sz="1800" dirty="0">
                <a:sym typeface="+mn-ea"/>
              </a:rPr>
              <a:t>The server party offers further (if any) solutions </a:t>
            </a:r>
            <a:br>
              <a:rPr lang="en-US" altLang="zh-CN" sz="1800" dirty="0">
                <a:sym typeface="+mn-ea"/>
              </a:rPr>
            </a:br>
            <a:r>
              <a:rPr lang="en-US" altLang="zh-CN" sz="1800" dirty="0">
                <a:sym typeface="+mn-ea"/>
              </a:rPr>
              <a:t>on improvement</a:t>
            </a:r>
          </a:p>
          <a:p>
            <a:pPr lvl="1">
              <a:spcAft>
                <a:spcPts val="600"/>
              </a:spcAft>
              <a:buAutoNum type="arabicPeriod" startAt="2"/>
            </a:pPr>
            <a:r>
              <a:rPr lang="en-US" altLang="zh-CN" sz="1800" dirty="0"/>
              <a:t>Repeat step 3 and 4 if necessary, until</a:t>
            </a:r>
            <a:endParaRPr lang="zh-CN" altLang="en-US" sz="1800" dirty="0"/>
          </a:p>
          <a:p>
            <a:pPr lvl="1">
              <a:spcAft>
                <a:spcPts val="600"/>
              </a:spcAft>
              <a:buAutoNum type="arabicPeriod" startAt="2"/>
            </a:pPr>
            <a:r>
              <a:rPr lang="en-US" altLang="zh-CN" sz="1800" dirty="0">
                <a:sym typeface="+mn-ea"/>
              </a:rPr>
              <a:t>The clients party makes the final decision</a:t>
            </a:r>
            <a:endParaRPr lang="zh-CN" altLang="en-US" sz="2000" dirty="0"/>
          </a:p>
          <a:p>
            <a:r>
              <a:rPr lang="en-US" altLang="zh-CN" sz="2000" dirty="0"/>
              <a:t>Aiming for dredging the whole channel to the success </a:t>
            </a:r>
            <a:br>
              <a:rPr lang="en-US" altLang="zh-CN" sz="2000" dirty="0"/>
            </a:br>
            <a:r>
              <a:rPr lang="en-US" altLang="zh-CN" sz="2000" dirty="0"/>
              <a:t>of a real business</a:t>
            </a:r>
          </a:p>
          <a:p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idx="11"/>
          </p:nvPr>
        </p:nvSpPr>
        <p:spPr>
          <a:xfrm>
            <a:off x="669289" y="620688"/>
            <a:ext cx="9154046" cy="648072"/>
          </a:xfrm>
        </p:spPr>
        <p:txBody>
          <a:bodyPr/>
          <a:lstStyle/>
          <a:p>
            <a:r>
              <a:rPr lang="en-US" altLang="zh-CN" dirty="0"/>
              <a:t>A virtual Client/Server model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Pg  </a:t>
            </a:r>
            <a:fld id="{A82AB88E-9E03-44BE-99FE-F9171C5D5A8C}" type="slidenum">
              <a:rPr lang="en-US" altLang="en-US" smtClean="0"/>
              <a:t>17</a:t>
            </a:fld>
            <a:r>
              <a:rPr lang="en-US" altLang="en-US"/>
              <a:t> | </a:t>
            </a:r>
          </a:p>
        </p:txBody>
      </p:sp>
      <p:sp>
        <p:nvSpPr>
          <p:cNvPr id="61" name="文本框 24"/>
          <p:cNvSpPr txBox="1"/>
          <p:nvPr/>
        </p:nvSpPr>
        <p:spPr>
          <a:xfrm>
            <a:off x="8698976" y="1819610"/>
            <a:ext cx="2896235" cy="645160"/>
          </a:xfrm>
          <a:prstGeom prst="rect">
            <a:avLst/>
          </a:prstGeom>
          <a:solidFill>
            <a:srgbClr val="93CDDD"/>
          </a:solidFill>
        </p:spPr>
        <p:txBody>
          <a:bodyPr wrap="square" rtlCol="0">
            <a:spAutoFit/>
          </a:bodyPr>
          <a:lstStyle/>
          <a:p>
            <a:pPr algn="ctr" defTabSz="914400"/>
            <a:r>
              <a:rPr lang="en-US" altLang="zh-CN" b="1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Membership</a:t>
            </a:r>
          </a:p>
          <a:p>
            <a:pPr algn="ctr" defTabSz="914400"/>
            <a:r>
              <a:rPr lang="en-US" altLang="zh-CN" b="1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@CCSA.TC11.FA_SWG</a:t>
            </a:r>
          </a:p>
        </p:txBody>
      </p:sp>
      <p:grpSp>
        <p:nvGrpSpPr>
          <p:cNvPr id="62" name="组合 61"/>
          <p:cNvGrpSpPr/>
          <p:nvPr/>
        </p:nvGrpSpPr>
        <p:grpSpPr>
          <a:xfrm>
            <a:off x="8883126" y="3959560"/>
            <a:ext cx="2143760" cy="1986280"/>
            <a:chOff x="10058" y="6026"/>
            <a:chExt cx="3376" cy="3128"/>
          </a:xfrm>
        </p:grpSpPr>
        <p:grpSp>
          <p:nvGrpSpPr>
            <p:cNvPr id="63" name="组合 62"/>
            <p:cNvGrpSpPr/>
            <p:nvPr/>
          </p:nvGrpSpPr>
          <p:grpSpPr>
            <a:xfrm>
              <a:off x="10058" y="6026"/>
              <a:ext cx="3376" cy="3128"/>
              <a:chOff x="9067" y="5708"/>
              <a:chExt cx="3376" cy="3128"/>
            </a:xfrm>
          </p:grpSpPr>
          <p:sp>
            <p:nvSpPr>
              <p:cNvPr id="65" name=" 184"/>
              <p:cNvSpPr/>
              <p:nvPr/>
            </p:nvSpPr>
            <p:spPr>
              <a:xfrm>
                <a:off x="9067" y="5708"/>
                <a:ext cx="3376" cy="3128"/>
              </a:xfrm>
              <a:prstGeom prst="ellipse">
                <a:avLst/>
              </a:prstGeom>
              <a:solidFill>
                <a:srgbClr val="4BACC6">
                  <a:lumMod val="60000"/>
                  <a:lumOff val="40000"/>
                </a:srgbClr>
              </a:solidFill>
              <a:ln w="76200" cap="flat" cmpd="sng" algn="ctr">
                <a:solidFill>
                  <a:srgbClr val="FFC000"/>
                </a:solidFill>
                <a:prstDash val="solid"/>
              </a:ln>
              <a:effectLst/>
            </p:spPr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6" name=" 186"/>
              <p:cNvSpPr/>
              <p:nvPr/>
            </p:nvSpPr>
            <p:spPr>
              <a:xfrm rot="2880000" flipH="1">
                <a:off x="10082" y="7543"/>
                <a:ext cx="295" cy="291"/>
              </a:xfrm>
              <a:prstGeom prst="ellipse">
                <a:avLst/>
              </a:prstGeom>
              <a:solidFill>
                <a:srgbClr val="984807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7" name=" 186"/>
              <p:cNvSpPr/>
              <p:nvPr/>
            </p:nvSpPr>
            <p:spPr>
              <a:xfrm rot="2880000" flipH="1">
                <a:off x="10082" y="6881"/>
                <a:ext cx="295" cy="291"/>
              </a:xfrm>
              <a:prstGeom prst="ellipse">
                <a:avLst/>
              </a:prstGeom>
              <a:solidFill>
                <a:srgbClr val="984807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8" name=" 186"/>
              <p:cNvSpPr/>
              <p:nvPr/>
            </p:nvSpPr>
            <p:spPr>
              <a:xfrm rot="2880000" flipH="1">
                <a:off x="10496" y="7129"/>
                <a:ext cx="295" cy="291"/>
              </a:xfrm>
              <a:prstGeom prst="ellipse">
                <a:avLst/>
              </a:prstGeom>
              <a:solidFill>
                <a:srgbClr val="984807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9" name=" 186"/>
              <p:cNvSpPr/>
              <p:nvPr/>
            </p:nvSpPr>
            <p:spPr>
              <a:xfrm rot="2880000" flipH="1">
                <a:off x="9668" y="7295"/>
                <a:ext cx="295" cy="291"/>
              </a:xfrm>
              <a:prstGeom prst="ellipse">
                <a:avLst/>
              </a:prstGeom>
              <a:solidFill>
                <a:srgbClr val="984807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70" name=" 186"/>
              <p:cNvSpPr/>
              <p:nvPr/>
            </p:nvSpPr>
            <p:spPr>
              <a:xfrm rot="2880000" flipH="1">
                <a:off x="10496" y="7709"/>
                <a:ext cx="295" cy="291"/>
              </a:xfrm>
              <a:prstGeom prst="ellipse">
                <a:avLst/>
              </a:prstGeom>
              <a:solidFill>
                <a:srgbClr val="984807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71" name=" 186"/>
              <p:cNvSpPr/>
              <p:nvPr/>
            </p:nvSpPr>
            <p:spPr>
              <a:xfrm rot="2880000" flipH="1">
                <a:off x="10446" y="8109"/>
                <a:ext cx="295" cy="291"/>
              </a:xfrm>
              <a:prstGeom prst="ellipse">
                <a:avLst/>
              </a:prstGeom>
              <a:solidFill>
                <a:srgbClr val="984807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72" name=" 186"/>
              <p:cNvSpPr/>
              <p:nvPr/>
            </p:nvSpPr>
            <p:spPr>
              <a:xfrm rot="2880000" flipH="1">
                <a:off x="10910" y="7834"/>
                <a:ext cx="295" cy="291"/>
              </a:xfrm>
              <a:prstGeom prst="ellipse">
                <a:avLst/>
              </a:prstGeom>
              <a:solidFill>
                <a:srgbClr val="984807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73" name=" 186"/>
              <p:cNvSpPr/>
              <p:nvPr/>
            </p:nvSpPr>
            <p:spPr>
              <a:xfrm rot="2880000" flipH="1">
                <a:off x="10910" y="7281"/>
                <a:ext cx="295" cy="291"/>
              </a:xfrm>
              <a:prstGeom prst="ellipse">
                <a:avLst/>
              </a:prstGeom>
              <a:solidFill>
                <a:srgbClr val="984807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74" name=" 186"/>
              <p:cNvSpPr/>
              <p:nvPr/>
            </p:nvSpPr>
            <p:spPr>
              <a:xfrm rot="2880000" flipH="1">
                <a:off x="10607" y="6033"/>
                <a:ext cx="295" cy="291"/>
              </a:xfrm>
              <a:prstGeom prst="ellipse">
                <a:avLst/>
              </a:prstGeom>
              <a:solidFill>
                <a:srgbClr val="00B05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75" name=" 186"/>
              <p:cNvSpPr/>
              <p:nvPr/>
            </p:nvSpPr>
            <p:spPr>
              <a:xfrm rot="2880000" flipH="1">
                <a:off x="9890" y="8123"/>
                <a:ext cx="295" cy="291"/>
              </a:xfrm>
              <a:prstGeom prst="ellipse">
                <a:avLst/>
              </a:prstGeom>
              <a:solidFill>
                <a:srgbClr val="984807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76" name=" 186"/>
              <p:cNvSpPr/>
              <p:nvPr/>
            </p:nvSpPr>
            <p:spPr>
              <a:xfrm rot="2880000" flipH="1">
                <a:off x="11794" y="6955"/>
                <a:ext cx="295" cy="291"/>
              </a:xfrm>
              <a:prstGeom prst="ellipse">
                <a:avLst/>
              </a:prstGeom>
              <a:solidFill>
                <a:srgbClr val="984807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77" name=" 186"/>
              <p:cNvSpPr/>
              <p:nvPr/>
            </p:nvSpPr>
            <p:spPr>
              <a:xfrm rot="2880000" flipH="1">
                <a:off x="11238" y="6969"/>
                <a:ext cx="295" cy="291"/>
              </a:xfrm>
              <a:prstGeom prst="ellipse">
                <a:avLst/>
              </a:prstGeom>
              <a:solidFill>
                <a:srgbClr val="984807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78" name=" 186"/>
              <p:cNvSpPr/>
              <p:nvPr/>
            </p:nvSpPr>
            <p:spPr>
              <a:xfrm rot="2880000" flipH="1">
                <a:off x="11419" y="7709"/>
                <a:ext cx="295" cy="291"/>
              </a:xfrm>
              <a:prstGeom prst="ellipse">
                <a:avLst/>
              </a:prstGeom>
              <a:solidFill>
                <a:srgbClr val="984807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79" name=" 186"/>
              <p:cNvSpPr/>
              <p:nvPr/>
            </p:nvSpPr>
            <p:spPr>
              <a:xfrm rot="2880000" flipH="1">
                <a:off x="10607" y="6467"/>
                <a:ext cx="295" cy="291"/>
              </a:xfrm>
              <a:prstGeom prst="ellipse">
                <a:avLst/>
              </a:prstGeom>
              <a:solidFill>
                <a:srgbClr val="00B05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80" name=" 186"/>
              <p:cNvSpPr/>
              <p:nvPr/>
            </p:nvSpPr>
            <p:spPr>
              <a:xfrm rot="2880000" flipH="1">
                <a:off x="10304" y="6280"/>
                <a:ext cx="295" cy="291"/>
              </a:xfrm>
              <a:prstGeom prst="ellipse">
                <a:avLst/>
              </a:prstGeom>
              <a:solidFill>
                <a:srgbClr val="00B05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81" name=" 186"/>
              <p:cNvSpPr/>
              <p:nvPr/>
            </p:nvSpPr>
            <p:spPr>
              <a:xfrm rot="2880000" flipH="1">
                <a:off x="11005" y="6280"/>
                <a:ext cx="295" cy="291"/>
              </a:xfrm>
              <a:prstGeom prst="ellipse">
                <a:avLst/>
              </a:prstGeom>
              <a:solidFill>
                <a:srgbClr val="00B05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82" name=" 186"/>
              <p:cNvSpPr/>
              <p:nvPr/>
            </p:nvSpPr>
            <p:spPr>
              <a:xfrm rot="2880000" flipH="1">
                <a:off x="9476" y="6867"/>
                <a:ext cx="295" cy="291"/>
              </a:xfrm>
              <a:prstGeom prst="ellipse">
                <a:avLst/>
              </a:prstGeom>
              <a:solidFill>
                <a:srgbClr val="984807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83" name=" 186"/>
              <p:cNvSpPr/>
              <p:nvPr/>
            </p:nvSpPr>
            <p:spPr>
              <a:xfrm rot="2880000" flipH="1">
                <a:off x="9476" y="7695"/>
                <a:ext cx="295" cy="291"/>
              </a:xfrm>
              <a:prstGeom prst="ellipse">
                <a:avLst/>
              </a:prstGeom>
              <a:solidFill>
                <a:srgbClr val="984807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64" name=" 69"/>
            <p:cNvSpPr/>
            <p:nvPr/>
          </p:nvSpPr>
          <p:spPr>
            <a:xfrm>
              <a:off x="11007" y="6166"/>
              <a:ext cx="1480" cy="1060"/>
            </a:xfrm>
            <a:prstGeom prst="ellipse">
              <a:avLst/>
            </a:prstGeom>
            <a:noFill/>
            <a:ln w="57150" cap="flat" cmpd="sng" algn="ctr">
              <a:solidFill>
                <a:srgbClr val="FFFF00"/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2">
                      <a:lumMod val="60000"/>
                      <a:lumOff val="40000"/>
                    </a:schemeClr>
                  </a:solidFill>
                </a14:hiddenFill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84" name="组合 83"/>
          <p:cNvGrpSpPr/>
          <p:nvPr/>
        </p:nvGrpSpPr>
        <p:grpSpPr>
          <a:xfrm>
            <a:off x="6815566" y="1940260"/>
            <a:ext cx="1775460" cy="1760220"/>
            <a:chOff x="10969" y="7127"/>
            <a:chExt cx="2796" cy="2772"/>
          </a:xfrm>
        </p:grpSpPr>
        <p:sp>
          <p:nvSpPr>
            <p:cNvPr id="85" name=" 184"/>
            <p:cNvSpPr/>
            <p:nvPr/>
          </p:nvSpPr>
          <p:spPr>
            <a:xfrm>
              <a:off x="10969" y="7127"/>
              <a:ext cx="2797" cy="2773"/>
            </a:xfrm>
            <a:prstGeom prst="ellipse">
              <a:avLst/>
            </a:prstGeom>
            <a:solidFill>
              <a:srgbClr val="4BACC6">
                <a:lumMod val="60000"/>
                <a:lumOff val="40000"/>
              </a:srgbClr>
            </a:solidFill>
            <a:ln w="76200" cap="flat" cmpd="sng" algn="ctr">
              <a:solidFill>
                <a:srgbClr val="FFC000"/>
              </a:solidFill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6" name=" 186"/>
            <p:cNvSpPr/>
            <p:nvPr/>
          </p:nvSpPr>
          <p:spPr>
            <a:xfrm rot="2880000" flipH="1">
              <a:off x="11801" y="8762"/>
              <a:ext cx="262" cy="241"/>
            </a:xfrm>
            <a:prstGeom prst="ellipse">
              <a:avLst/>
            </a:prstGeom>
            <a:solidFill>
              <a:srgbClr val="984807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7" name=" 186"/>
            <p:cNvSpPr/>
            <p:nvPr/>
          </p:nvSpPr>
          <p:spPr>
            <a:xfrm rot="2880000" flipH="1">
              <a:off x="11801" y="8175"/>
              <a:ext cx="262" cy="241"/>
            </a:xfrm>
            <a:prstGeom prst="ellipse">
              <a:avLst/>
            </a:prstGeom>
            <a:solidFill>
              <a:srgbClr val="984807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8" name=" 186"/>
            <p:cNvSpPr/>
            <p:nvPr/>
          </p:nvSpPr>
          <p:spPr>
            <a:xfrm rot="2880000" flipH="1">
              <a:off x="12103" y="7780"/>
              <a:ext cx="262" cy="241"/>
            </a:xfrm>
            <a:prstGeom prst="ellipse">
              <a:avLst/>
            </a:prstGeom>
            <a:solidFill>
              <a:srgbClr val="984807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9" name=" 186"/>
            <p:cNvSpPr/>
            <p:nvPr/>
          </p:nvSpPr>
          <p:spPr>
            <a:xfrm rot="2880000" flipH="1">
              <a:off x="11458" y="8542"/>
              <a:ext cx="262" cy="241"/>
            </a:xfrm>
            <a:prstGeom prst="ellipse">
              <a:avLst/>
            </a:prstGeom>
            <a:solidFill>
              <a:srgbClr val="984807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0" name=" 186"/>
            <p:cNvSpPr/>
            <p:nvPr/>
          </p:nvSpPr>
          <p:spPr>
            <a:xfrm rot="2880000" flipH="1">
              <a:off x="12144" y="8909"/>
              <a:ext cx="262" cy="241"/>
            </a:xfrm>
            <a:prstGeom prst="ellipse">
              <a:avLst/>
            </a:prstGeom>
            <a:solidFill>
              <a:srgbClr val="984807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1" name=" 186"/>
            <p:cNvSpPr/>
            <p:nvPr/>
          </p:nvSpPr>
          <p:spPr>
            <a:xfrm rot="2880000" flipH="1">
              <a:off x="12103" y="9264"/>
              <a:ext cx="262" cy="241"/>
            </a:xfrm>
            <a:prstGeom prst="ellipse">
              <a:avLst/>
            </a:prstGeom>
            <a:solidFill>
              <a:srgbClr val="984807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2" name=" 186"/>
            <p:cNvSpPr/>
            <p:nvPr/>
          </p:nvSpPr>
          <p:spPr>
            <a:xfrm rot="2880000" flipH="1">
              <a:off x="12487" y="9020"/>
              <a:ext cx="262" cy="241"/>
            </a:xfrm>
            <a:prstGeom prst="ellipse">
              <a:avLst/>
            </a:prstGeom>
            <a:solidFill>
              <a:srgbClr val="984807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3" name=" 186"/>
            <p:cNvSpPr/>
            <p:nvPr/>
          </p:nvSpPr>
          <p:spPr>
            <a:xfrm rot="2880000" flipH="1">
              <a:off x="12590" y="8406"/>
              <a:ext cx="262" cy="241"/>
            </a:xfrm>
            <a:prstGeom prst="ellipse">
              <a:avLst/>
            </a:prstGeom>
            <a:solidFill>
              <a:srgbClr val="984807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4" name=" 186"/>
            <p:cNvSpPr/>
            <p:nvPr/>
          </p:nvSpPr>
          <p:spPr>
            <a:xfrm rot="2880000" flipH="1">
              <a:off x="12236" y="7424"/>
              <a:ext cx="262" cy="241"/>
            </a:xfrm>
            <a:prstGeom prst="ellipse">
              <a:avLst/>
            </a:prstGeom>
            <a:solidFill>
              <a:srgbClr val="00B05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5" name=" 186"/>
            <p:cNvSpPr/>
            <p:nvPr/>
          </p:nvSpPr>
          <p:spPr>
            <a:xfrm rot="2880000" flipH="1">
              <a:off x="11642" y="9276"/>
              <a:ext cx="262" cy="241"/>
            </a:xfrm>
            <a:prstGeom prst="ellipse">
              <a:avLst/>
            </a:prstGeom>
            <a:solidFill>
              <a:srgbClr val="984807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6" name=" 186"/>
            <p:cNvSpPr/>
            <p:nvPr/>
          </p:nvSpPr>
          <p:spPr>
            <a:xfrm rot="2880000" flipH="1">
              <a:off x="13220" y="8241"/>
              <a:ext cx="262" cy="241"/>
            </a:xfrm>
            <a:prstGeom prst="ellipse">
              <a:avLst/>
            </a:prstGeom>
            <a:solidFill>
              <a:srgbClr val="984807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7" name=" 186"/>
            <p:cNvSpPr/>
            <p:nvPr/>
          </p:nvSpPr>
          <p:spPr>
            <a:xfrm rot="6660000" flipH="1">
              <a:off x="12486" y="7668"/>
              <a:ext cx="262" cy="241"/>
            </a:xfrm>
            <a:prstGeom prst="ellipse">
              <a:avLst/>
            </a:prstGeom>
            <a:solidFill>
              <a:srgbClr val="984807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8" name=" 186"/>
            <p:cNvSpPr/>
            <p:nvPr/>
          </p:nvSpPr>
          <p:spPr>
            <a:xfrm rot="2880000" flipH="1">
              <a:off x="12909" y="8909"/>
              <a:ext cx="262" cy="241"/>
            </a:xfrm>
            <a:prstGeom prst="ellipse">
              <a:avLst/>
            </a:prstGeom>
            <a:solidFill>
              <a:srgbClr val="984807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9" name=" 186"/>
            <p:cNvSpPr/>
            <p:nvPr/>
          </p:nvSpPr>
          <p:spPr>
            <a:xfrm rot="2880000" flipH="1">
              <a:off x="13113" y="8553"/>
              <a:ext cx="262" cy="241"/>
            </a:xfrm>
            <a:prstGeom prst="ellipse">
              <a:avLst/>
            </a:prstGeom>
            <a:solidFill>
              <a:srgbClr val="00B05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0" name=" 186"/>
            <p:cNvSpPr/>
            <p:nvPr/>
          </p:nvSpPr>
          <p:spPr>
            <a:xfrm rot="2880000" flipH="1">
              <a:off x="12155" y="8197"/>
              <a:ext cx="262" cy="241"/>
            </a:xfrm>
            <a:prstGeom prst="ellipse">
              <a:avLst/>
            </a:prstGeom>
            <a:solidFill>
              <a:srgbClr val="00B05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1" name=" 186"/>
            <p:cNvSpPr/>
            <p:nvPr/>
          </p:nvSpPr>
          <p:spPr>
            <a:xfrm rot="2880000" flipH="1">
              <a:off x="12841" y="8039"/>
              <a:ext cx="262" cy="241"/>
            </a:xfrm>
            <a:prstGeom prst="ellipse">
              <a:avLst/>
            </a:prstGeom>
            <a:solidFill>
              <a:srgbClr val="00B05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2" name=" 186"/>
            <p:cNvSpPr/>
            <p:nvPr/>
          </p:nvSpPr>
          <p:spPr>
            <a:xfrm rot="2880000" flipH="1">
              <a:off x="11299" y="8163"/>
              <a:ext cx="262" cy="241"/>
            </a:xfrm>
            <a:prstGeom prst="ellipse">
              <a:avLst/>
            </a:prstGeom>
            <a:solidFill>
              <a:srgbClr val="984807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3" name=" 186"/>
            <p:cNvSpPr/>
            <p:nvPr/>
          </p:nvSpPr>
          <p:spPr>
            <a:xfrm rot="2880000" flipH="1">
              <a:off x="11299" y="8897"/>
              <a:ext cx="262" cy="241"/>
            </a:xfrm>
            <a:prstGeom prst="ellipse">
              <a:avLst/>
            </a:prstGeom>
            <a:solidFill>
              <a:srgbClr val="984807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4" name=" 186"/>
            <p:cNvSpPr/>
            <p:nvPr/>
          </p:nvSpPr>
          <p:spPr>
            <a:xfrm rot="2880000" flipH="1">
              <a:off x="11653" y="7655"/>
              <a:ext cx="262" cy="241"/>
            </a:xfrm>
            <a:prstGeom prst="ellipse">
              <a:avLst/>
            </a:prstGeom>
            <a:solidFill>
              <a:srgbClr val="984807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5" name=" 186"/>
            <p:cNvSpPr/>
            <p:nvPr/>
          </p:nvSpPr>
          <p:spPr>
            <a:xfrm rot="2880000" flipH="1">
              <a:off x="12155" y="8597"/>
              <a:ext cx="262" cy="241"/>
            </a:xfrm>
            <a:prstGeom prst="ellipse">
              <a:avLst/>
            </a:prstGeom>
            <a:solidFill>
              <a:srgbClr val="984807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06" name=" 159"/>
          <p:cNvSpPr/>
          <p:nvPr/>
        </p:nvSpPr>
        <p:spPr>
          <a:xfrm rot="2880000">
            <a:off x="8242411" y="3681430"/>
            <a:ext cx="812800" cy="360045"/>
          </a:xfrm>
          <a:custGeom>
            <a:avLst/>
            <a:gdLst>
              <a:gd name="connsiteX0" fmla="*/ 545178 w 812503"/>
              <a:gd name="connsiteY0" fmla="*/ 0 h 310097"/>
              <a:gd name="connsiteX1" fmla="*/ 812503 w 812503"/>
              <a:gd name="connsiteY1" fmla="*/ 155049 h 310097"/>
              <a:gd name="connsiteX2" fmla="*/ 545178 w 812503"/>
              <a:gd name="connsiteY2" fmla="*/ 310097 h 310097"/>
              <a:gd name="connsiteX3" fmla="*/ 545178 w 812503"/>
              <a:gd name="connsiteY3" fmla="*/ 212220 h 310097"/>
              <a:gd name="connsiteX4" fmla="*/ 0 w 812503"/>
              <a:gd name="connsiteY4" fmla="*/ 259590 h 310097"/>
              <a:gd name="connsiteX5" fmla="*/ 160832 w 812503"/>
              <a:gd name="connsiteY5" fmla="*/ 155049 h 310097"/>
              <a:gd name="connsiteX6" fmla="*/ 0 w 812503"/>
              <a:gd name="connsiteY6" fmla="*/ 50507 h 310097"/>
              <a:gd name="connsiteX7" fmla="*/ 545178 w 812503"/>
              <a:gd name="connsiteY7" fmla="*/ 97878 h 310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2503" h="310097">
                <a:moveTo>
                  <a:pt x="545178" y="0"/>
                </a:moveTo>
                <a:lnTo>
                  <a:pt x="812503" y="155049"/>
                </a:lnTo>
                <a:lnTo>
                  <a:pt x="545178" y="310097"/>
                </a:lnTo>
                <a:lnTo>
                  <a:pt x="545178" y="212220"/>
                </a:lnTo>
                <a:lnTo>
                  <a:pt x="0" y="259590"/>
                </a:lnTo>
                <a:lnTo>
                  <a:pt x="160832" y="155049"/>
                </a:lnTo>
                <a:lnTo>
                  <a:pt x="0" y="50507"/>
                </a:lnTo>
                <a:lnTo>
                  <a:pt x="545178" y="97878"/>
                </a:lnTo>
                <a:close/>
              </a:path>
            </a:pathLst>
          </a:custGeom>
          <a:solidFill>
            <a:srgbClr val="4F81BD"/>
          </a:solidFill>
          <a:ln w="25400" cap="flat" cmpd="sng" algn="ctr">
            <a:noFill/>
            <a:prstDash val="solid"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107" name="组合 106"/>
          <p:cNvGrpSpPr/>
          <p:nvPr/>
        </p:nvGrpSpPr>
        <p:grpSpPr>
          <a:xfrm>
            <a:off x="9132681" y="2483185"/>
            <a:ext cx="1439545" cy="603885"/>
            <a:chOff x="10280" y="2963"/>
            <a:chExt cx="2267" cy="951"/>
          </a:xfrm>
        </p:grpSpPr>
        <p:sp>
          <p:nvSpPr>
            <p:cNvPr id="108" name=" 186"/>
            <p:cNvSpPr/>
            <p:nvPr/>
          </p:nvSpPr>
          <p:spPr>
            <a:xfrm rot="2880000" flipH="1">
              <a:off x="10278" y="3541"/>
              <a:ext cx="295" cy="291"/>
            </a:xfrm>
            <a:prstGeom prst="ellipse">
              <a:avLst/>
            </a:prstGeom>
            <a:solidFill>
              <a:srgbClr val="984807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9" name=" 186"/>
            <p:cNvSpPr/>
            <p:nvPr/>
          </p:nvSpPr>
          <p:spPr>
            <a:xfrm rot="2880000" flipH="1">
              <a:off x="10278" y="3024"/>
              <a:ext cx="295" cy="291"/>
            </a:xfrm>
            <a:prstGeom prst="ellipse">
              <a:avLst/>
            </a:prstGeom>
            <a:solidFill>
              <a:srgbClr val="00B05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0" name="文本框 7"/>
            <p:cNvSpPr txBox="1"/>
            <p:nvPr/>
          </p:nvSpPr>
          <p:spPr>
            <a:xfrm>
              <a:off x="10792" y="2963"/>
              <a:ext cx="1754" cy="43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rPr>
                <a:t>A virtical Co. </a:t>
              </a:r>
            </a:p>
          </p:txBody>
        </p:sp>
        <p:sp>
          <p:nvSpPr>
            <p:cNvPr id="111" name="文本框 8"/>
            <p:cNvSpPr txBox="1"/>
            <p:nvPr/>
          </p:nvSpPr>
          <p:spPr>
            <a:xfrm>
              <a:off x="10793" y="3480"/>
              <a:ext cx="1754" cy="43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rPr>
                <a:t>A ICT Co. </a:t>
              </a: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内容占位符 7"/>
          <p:cNvSpPr>
            <a:spLocks noGrp="1"/>
          </p:cNvSpPr>
          <p:nvPr>
            <p:ph idx="1"/>
          </p:nvPr>
        </p:nvSpPr>
        <p:spPr>
          <a:xfrm>
            <a:off x="609600" y="1146810"/>
            <a:ext cx="10966450" cy="4874260"/>
          </a:xfrm>
        </p:spPr>
        <p:txBody>
          <a:bodyPr/>
          <a:lstStyle/>
          <a:p>
            <a:r>
              <a:rPr lang="en-US" altLang="zh-CN" sz="2400" dirty="0"/>
              <a:t>Model 1: The classical working model </a:t>
            </a:r>
            <a:br>
              <a:rPr lang="en-US" altLang="zh-CN" sz="2400" dirty="0"/>
            </a:br>
            <a:r>
              <a:rPr lang="en-US" altLang="zh-CN" sz="2400" dirty="0"/>
              <a:t>of ICT-SDOs </a:t>
            </a:r>
            <a:endParaRPr lang="zh-CN" altLang="en-US" sz="2400" dirty="0"/>
          </a:p>
          <a:p>
            <a:r>
              <a:rPr lang="en-US" altLang="zh-CN" sz="2400" dirty="0"/>
              <a:t>Model 2: </a:t>
            </a:r>
            <a:r>
              <a:rPr lang="en-US" altLang="zh-CN" sz="2400" dirty="0">
                <a:sym typeface="+mn-ea"/>
              </a:rPr>
              <a:t>What CCSA tried in this case</a:t>
            </a:r>
            <a:endParaRPr lang="en-US" altLang="zh-CN" sz="2400" dirty="0"/>
          </a:p>
          <a:p>
            <a:r>
              <a:rPr lang="en-US" altLang="zh-CN" sz="2400" dirty="0"/>
              <a:t>Model 3: </a:t>
            </a:r>
            <a:r>
              <a:rPr lang="en-US" altLang="zh-CN" sz="2400" dirty="0">
                <a:sym typeface="+mn-ea"/>
              </a:rPr>
              <a:t>Vertical-industry-in-charge model</a:t>
            </a:r>
            <a:endParaRPr lang="zh-CN" altLang="en-US" sz="2400" dirty="0"/>
          </a:p>
          <a:p>
            <a:r>
              <a:rPr lang="en-US" altLang="zh-CN" sz="2400" dirty="0"/>
              <a:t>Model 4: A best practice project with one or</a:t>
            </a:r>
          </a:p>
          <a:p>
            <a:pPr marL="0" indent="0">
              <a:buNone/>
            </a:pPr>
            <a:r>
              <a:rPr lang="en-US" altLang="zh-CN" sz="2400" dirty="0"/>
              <a:t> a few virticals in charge </a:t>
            </a:r>
          </a:p>
        </p:txBody>
      </p:sp>
      <p:sp>
        <p:nvSpPr>
          <p:cNvPr id="9" name="内容占位符 8"/>
          <p:cNvSpPr>
            <a:spLocks noGrp="1"/>
          </p:cNvSpPr>
          <p:nvPr>
            <p:ph idx="11"/>
          </p:nvPr>
        </p:nvSpPr>
        <p:spPr>
          <a:xfrm>
            <a:off x="114300" y="344805"/>
            <a:ext cx="9879330" cy="648335"/>
          </a:xfrm>
        </p:spPr>
        <p:txBody>
          <a:bodyPr/>
          <a:lstStyle/>
          <a:p>
            <a:r>
              <a:rPr lang="en-US" altLang="zh-CN" dirty="0"/>
              <a:t>Comparison of some possible models in this case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idx="12"/>
          </p:nvPr>
        </p:nvSpPr>
        <p:spPr>
          <a:xfrm>
            <a:off x="765820" y="6315075"/>
            <a:ext cx="2527300" cy="354013"/>
          </a:xfrm>
        </p:spPr>
        <p:txBody>
          <a:bodyPr/>
          <a:lstStyle/>
          <a:p>
            <a:pPr>
              <a:defRPr/>
            </a:pPr>
            <a:r>
              <a:rPr lang="en-US" altLang="en-US"/>
              <a:t>Pg  </a:t>
            </a:r>
            <a:fld id="{A82AB88E-9E03-44BE-99FE-F9171C5D5A8C}" type="slidenum">
              <a:rPr lang="en-US" altLang="en-US" smtClean="0"/>
              <a:t>18</a:t>
            </a:fld>
            <a:r>
              <a:rPr lang="en-US" altLang="en-US"/>
              <a:t> | </a:t>
            </a:r>
          </a:p>
        </p:txBody>
      </p:sp>
      <p:grpSp>
        <p:nvGrpSpPr>
          <p:cNvPr id="118" name="组合 117"/>
          <p:cNvGrpSpPr/>
          <p:nvPr/>
        </p:nvGrpSpPr>
        <p:grpSpPr>
          <a:xfrm>
            <a:off x="7414026" y="1243647"/>
            <a:ext cx="1776730" cy="1537970"/>
            <a:chOff x="6425" y="2111"/>
            <a:chExt cx="2798" cy="2422"/>
          </a:xfrm>
        </p:grpSpPr>
        <p:sp>
          <p:nvSpPr>
            <p:cNvPr id="119" name=" 184"/>
            <p:cNvSpPr/>
            <p:nvPr/>
          </p:nvSpPr>
          <p:spPr>
            <a:xfrm>
              <a:off x="6425" y="2111"/>
              <a:ext cx="2799" cy="2422"/>
            </a:xfrm>
            <a:prstGeom prst="ellipse">
              <a:avLst/>
            </a:prstGeom>
            <a:solidFill>
              <a:srgbClr val="4BACC6">
                <a:lumMod val="60000"/>
                <a:lumOff val="40000"/>
              </a:srgbClr>
            </a:solidFill>
            <a:ln w="762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0" name="文本框 17"/>
            <p:cNvSpPr txBox="1"/>
            <p:nvPr/>
          </p:nvSpPr>
          <p:spPr>
            <a:xfrm>
              <a:off x="7049" y="3943"/>
              <a:ext cx="1554" cy="5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rPr>
                <a:t>CCSA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rPr>
                <a:t>Menbership</a:t>
              </a:r>
            </a:p>
          </p:txBody>
        </p:sp>
        <p:sp>
          <p:nvSpPr>
            <p:cNvPr id="121" name=" 186"/>
            <p:cNvSpPr/>
            <p:nvPr/>
          </p:nvSpPr>
          <p:spPr>
            <a:xfrm rot="2880000" flipH="1">
              <a:off x="6694" y="2776"/>
              <a:ext cx="295" cy="291"/>
            </a:xfrm>
            <a:prstGeom prst="ellipse">
              <a:avLst/>
            </a:prstGeom>
            <a:solidFill>
              <a:srgbClr val="00B05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2" name=" 186"/>
            <p:cNvSpPr/>
            <p:nvPr/>
          </p:nvSpPr>
          <p:spPr>
            <a:xfrm rot="2880000" flipH="1">
              <a:off x="7677" y="2610"/>
              <a:ext cx="295" cy="291"/>
            </a:xfrm>
            <a:prstGeom prst="ellipse">
              <a:avLst/>
            </a:prstGeom>
            <a:solidFill>
              <a:srgbClr val="00B05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3" name=" 186"/>
            <p:cNvSpPr/>
            <p:nvPr/>
          </p:nvSpPr>
          <p:spPr>
            <a:xfrm rot="2880000" flipH="1">
              <a:off x="7677" y="3315"/>
              <a:ext cx="295" cy="291"/>
            </a:xfrm>
            <a:prstGeom prst="ellipse">
              <a:avLst/>
            </a:prstGeom>
            <a:solidFill>
              <a:srgbClr val="00B05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4" name=" 186"/>
            <p:cNvSpPr/>
            <p:nvPr/>
          </p:nvSpPr>
          <p:spPr>
            <a:xfrm rot="2880000" flipH="1">
              <a:off x="7884" y="3024"/>
              <a:ext cx="295" cy="291"/>
            </a:xfrm>
            <a:prstGeom prst="ellipse">
              <a:avLst/>
            </a:prstGeom>
            <a:solidFill>
              <a:srgbClr val="984807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5" name=" 186"/>
            <p:cNvSpPr/>
            <p:nvPr/>
          </p:nvSpPr>
          <p:spPr>
            <a:xfrm rot="2880000" flipH="1">
              <a:off x="7428" y="3024"/>
              <a:ext cx="295" cy="291"/>
            </a:xfrm>
            <a:prstGeom prst="ellipse">
              <a:avLst/>
            </a:prstGeom>
            <a:solidFill>
              <a:srgbClr val="984807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6" name=" 186"/>
            <p:cNvSpPr/>
            <p:nvPr/>
          </p:nvSpPr>
          <p:spPr>
            <a:xfrm rot="2880000" flipH="1">
              <a:off x="7263" y="3315"/>
              <a:ext cx="295" cy="291"/>
            </a:xfrm>
            <a:prstGeom prst="ellipse">
              <a:avLst/>
            </a:prstGeom>
            <a:solidFill>
              <a:srgbClr val="984807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7" name=" 186"/>
            <p:cNvSpPr/>
            <p:nvPr/>
          </p:nvSpPr>
          <p:spPr>
            <a:xfrm rot="2880000" flipH="1">
              <a:off x="6874" y="3176"/>
              <a:ext cx="295" cy="291"/>
            </a:xfrm>
            <a:prstGeom prst="ellipse">
              <a:avLst/>
            </a:prstGeom>
            <a:solidFill>
              <a:srgbClr val="984807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8" name=" 186"/>
            <p:cNvSpPr/>
            <p:nvPr/>
          </p:nvSpPr>
          <p:spPr>
            <a:xfrm rot="2880000" flipH="1">
              <a:off x="7052" y="2776"/>
              <a:ext cx="295" cy="291"/>
            </a:xfrm>
            <a:prstGeom prst="ellipse">
              <a:avLst/>
            </a:prstGeom>
            <a:solidFill>
              <a:srgbClr val="984807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9" name=" 186"/>
            <p:cNvSpPr/>
            <p:nvPr/>
          </p:nvSpPr>
          <p:spPr>
            <a:xfrm rot="2880000" flipH="1">
              <a:off x="7288" y="2362"/>
              <a:ext cx="295" cy="291"/>
            </a:xfrm>
            <a:prstGeom prst="ellipse">
              <a:avLst/>
            </a:prstGeom>
            <a:solidFill>
              <a:srgbClr val="984807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0" name=" 186"/>
            <p:cNvSpPr/>
            <p:nvPr/>
          </p:nvSpPr>
          <p:spPr>
            <a:xfrm rot="2880000" flipH="1">
              <a:off x="7884" y="2362"/>
              <a:ext cx="295" cy="291"/>
            </a:xfrm>
            <a:prstGeom prst="ellipse">
              <a:avLst/>
            </a:prstGeom>
            <a:solidFill>
              <a:srgbClr val="984807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1" name=" 186"/>
            <p:cNvSpPr/>
            <p:nvPr/>
          </p:nvSpPr>
          <p:spPr>
            <a:xfrm rot="2880000" flipH="1">
              <a:off x="8298" y="2610"/>
              <a:ext cx="295" cy="291"/>
            </a:xfrm>
            <a:prstGeom prst="ellipse">
              <a:avLst/>
            </a:prstGeom>
            <a:solidFill>
              <a:srgbClr val="984807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2" name=" 186"/>
            <p:cNvSpPr/>
            <p:nvPr/>
          </p:nvSpPr>
          <p:spPr>
            <a:xfrm rot="2880000" flipH="1">
              <a:off x="8298" y="2901"/>
              <a:ext cx="295" cy="291"/>
            </a:xfrm>
            <a:prstGeom prst="ellipse">
              <a:avLst/>
            </a:prstGeom>
            <a:solidFill>
              <a:srgbClr val="984807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3" name=" 186"/>
            <p:cNvSpPr/>
            <p:nvPr/>
          </p:nvSpPr>
          <p:spPr>
            <a:xfrm rot="2880000" flipH="1">
              <a:off x="8298" y="3190"/>
              <a:ext cx="295" cy="291"/>
            </a:xfrm>
            <a:prstGeom prst="ellipse">
              <a:avLst/>
            </a:prstGeom>
            <a:solidFill>
              <a:srgbClr val="984807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4" name=" 186"/>
            <p:cNvSpPr/>
            <p:nvPr/>
          </p:nvSpPr>
          <p:spPr>
            <a:xfrm rot="2880000" flipH="1">
              <a:off x="8248" y="3590"/>
              <a:ext cx="295" cy="291"/>
            </a:xfrm>
            <a:prstGeom prst="ellipse">
              <a:avLst/>
            </a:prstGeom>
            <a:solidFill>
              <a:srgbClr val="984807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5" name=" 186"/>
            <p:cNvSpPr/>
            <p:nvPr/>
          </p:nvSpPr>
          <p:spPr>
            <a:xfrm rot="2880000" flipH="1">
              <a:off x="8712" y="3315"/>
              <a:ext cx="295" cy="291"/>
            </a:xfrm>
            <a:prstGeom prst="ellipse">
              <a:avLst/>
            </a:prstGeom>
            <a:solidFill>
              <a:srgbClr val="984807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6" name=" 186"/>
            <p:cNvSpPr/>
            <p:nvPr/>
          </p:nvSpPr>
          <p:spPr>
            <a:xfrm rot="2880000" flipH="1">
              <a:off x="6874" y="3604"/>
              <a:ext cx="295" cy="291"/>
            </a:xfrm>
            <a:prstGeom prst="ellipse">
              <a:avLst/>
            </a:prstGeom>
            <a:solidFill>
              <a:srgbClr val="984807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7" name=" 186"/>
            <p:cNvSpPr/>
            <p:nvPr/>
          </p:nvSpPr>
          <p:spPr>
            <a:xfrm rot="2880000" flipH="1">
              <a:off x="6485" y="3315"/>
              <a:ext cx="295" cy="291"/>
            </a:xfrm>
            <a:prstGeom prst="ellipse">
              <a:avLst/>
            </a:prstGeom>
            <a:solidFill>
              <a:srgbClr val="984807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8" name=" 186"/>
            <p:cNvSpPr/>
            <p:nvPr/>
          </p:nvSpPr>
          <p:spPr>
            <a:xfrm rot="2880000" flipH="1">
              <a:off x="8712" y="2762"/>
              <a:ext cx="295" cy="291"/>
            </a:xfrm>
            <a:prstGeom prst="ellipse">
              <a:avLst/>
            </a:prstGeom>
            <a:solidFill>
              <a:srgbClr val="984807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39" name="组合 138"/>
          <p:cNvGrpSpPr/>
          <p:nvPr/>
        </p:nvGrpSpPr>
        <p:grpSpPr>
          <a:xfrm>
            <a:off x="10004165" y="4917759"/>
            <a:ext cx="1487805" cy="1179288"/>
            <a:chOff x="8727" y="4474"/>
            <a:chExt cx="2799" cy="2422"/>
          </a:xfrm>
        </p:grpSpPr>
        <p:sp>
          <p:nvSpPr>
            <p:cNvPr id="140" name=" 184"/>
            <p:cNvSpPr/>
            <p:nvPr/>
          </p:nvSpPr>
          <p:spPr>
            <a:xfrm>
              <a:off x="8727" y="4474"/>
              <a:ext cx="2799" cy="2422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762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1" name="文本框 44"/>
            <p:cNvSpPr txBox="1"/>
            <p:nvPr/>
          </p:nvSpPr>
          <p:spPr>
            <a:xfrm>
              <a:off x="9022" y="5557"/>
              <a:ext cx="2260" cy="132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rPr>
                <a:t>A project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rPr>
                <a:t>Charged by a few </a:t>
              </a:r>
              <a:r>
                <a:rPr kumimoji="0" lang="en-US" altLang="zh-CN" sz="1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rPr>
                <a:t>Vtcs</a:t>
              </a:r>
              <a:endParaRPr kumimoji="0" lang="en-US" altLang="zh-CN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2" name=" 186"/>
            <p:cNvSpPr/>
            <p:nvPr/>
          </p:nvSpPr>
          <p:spPr>
            <a:xfrm rot="2880000" flipH="1">
              <a:off x="9949" y="4684"/>
              <a:ext cx="295" cy="291"/>
            </a:xfrm>
            <a:prstGeom prst="ellipse">
              <a:avLst/>
            </a:prstGeom>
            <a:solidFill>
              <a:srgbClr val="00B05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3" name=" 186"/>
            <p:cNvSpPr/>
            <p:nvPr/>
          </p:nvSpPr>
          <p:spPr>
            <a:xfrm rot="2880000" flipH="1">
              <a:off x="9284" y="4945"/>
              <a:ext cx="295" cy="291"/>
            </a:xfrm>
            <a:prstGeom prst="ellipse">
              <a:avLst/>
            </a:prstGeom>
            <a:solidFill>
              <a:srgbClr val="00B05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4" name=" 186"/>
            <p:cNvSpPr/>
            <p:nvPr/>
          </p:nvSpPr>
          <p:spPr>
            <a:xfrm rot="2880000" flipH="1">
              <a:off x="10680" y="4945"/>
              <a:ext cx="295" cy="291"/>
            </a:xfrm>
            <a:prstGeom prst="ellipse">
              <a:avLst/>
            </a:prstGeom>
            <a:solidFill>
              <a:srgbClr val="00B05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5" name=" 186"/>
            <p:cNvSpPr/>
            <p:nvPr/>
          </p:nvSpPr>
          <p:spPr>
            <a:xfrm rot="2880000" flipH="1">
              <a:off x="9979" y="5359"/>
              <a:ext cx="295" cy="291"/>
            </a:xfrm>
            <a:prstGeom prst="ellipse">
              <a:avLst/>
            </a:prstGeom>
            <a:solidFill>
              <a:srgbClr val="984807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46" name="组合 145"/>
          <p:cNvGrpSpPr/>
          <p:nvPr/>
        </p:nvGrpSpPr>
        <p:grpSpPr>
          <a:xfrm>
            <a:off x="9335387" y="1700808"/>
            <a:ext cx="1439545" cy="603885"/>
            <a:chOff x="10280" y="2963"/>
            <a:chExt cx="2267" cy="951"/>
          </a:xfrm>
        </p:grpSpPr>
        <p:sp>
          <p:nvSpPr>
            <p:cNvPr id="147" name=" 186"/>
            <p:cNvSpPr/>
            <p:nvPr/>
          </p:nvSpPr>
          <p:spPr>
            <a:xfrm rot="2880000" flipH="1">
              <a:off x="10278" y="3541"/>
              <a:ext cx="295" cy="291"/>
            </a:xfrm>
            <a:prstGeom prst="ellipse">
              <a:avLst/>
            </a:prstGeom>
            <a:solidFill>
              <a:srgbClr val="984807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8" name=" 186"/>
            <p:cNvSpPr/>
            <p:nvPr/>
          </p:nvSpPr>
          <p:spPr>
            <a:xfrm rot="2880000" flipH="1">
              <a:off x="10278" y="3024"/>
              <a:ext cx="295" cy="291"/>
            </a:xfrm>
            <a:prstGeom prst="ellipse">
              <a:avLst/>
            </a:prstGeom>
            <a:solidFill>
              <a:srgbClr val="00B05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9" name="文本框 50"/>
            <p:cNvSpPr txBox="1"/>
            <p:nvPr/>
          </p:nvSpPr>
          <p:spPr>
            <a:xfrm>
              <a:off x="10792" y="2963"/>
              <a:ext cx="1754" cy="43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rPr>
                <a:t>A vertical Co. </a:t>
              </a:r>
            </a:p>
          </p:txBody>
        </p:sp>
        <p:sp>
          <p:nvSpPr>
            <p:cNvPr id="150" name="文本框 51"/>
            <p:cNvSpPr txBox="1"/>
            <p:nvPr/>
          </p:nvSpPr>
          <p:spPr>
            <a:xfrm>
              <a:off x="10793" y="3480"/>
              <a:ext cx="1754" cy="43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rPr>
                <a:t>An ICT Co. </a:t>
              </a:r>
            </a:p>
          </p:txBody>
        </p:sp>
      </p:grpSp>
      <p:grpSp>
        <p:nvGrpSpPr>
          <p:cNvPr id="151" name="组合 150"/>
          <p:cNvGrpSpPr/>
          <p:nvPr/>
        </p:nvGrpSpPr>
        <p:grpSpPr>
          <a:xfrm>
            <a:off x="8153775" y="2832417"/>
            <a:ext cx="1678940" cy="1608455"/>
            <a:chOff x="10058" y="6026"/>
            <a:chExt cx="3376" cy="3128"/>
          </a:xfrm>
        </p:grpSpPr>
        <p:grpSp>
          <p:nvGrpSpPr>
            <p:cNvPr id="152" name="组合 151"/>
            <p:cNvGrpSpPr/>
            <p:nvPr/>
          </p:nvGrpSpPr>
          <p:grpSpPr>
            <a:xfrm>
              <a:off x="10058" y="6026"/>
              <a:ext cx="3376" cy="3128"/>
              <a:chOff x="9067" y="5708"/>
              <a:chExt cx="3376" cy="3128"/>
            </a:xfrm>
          </p:grpSpPr>
          <p:sp>
            <p:nvSpPr>
              <p:cNvPr id="154" name=" 184"/>
              <p:cNvSpPr/>
              <p:nvPr/>
            </p:nvSpPr>
            <p:spPr>
              <a:xfrm>
                <a:off x="9067" y="5708"/>
                <a:ext cx="3376" cy="3128"/>
              </a:xfrm>
              <a:prstGeom prst="ellipse">
                <a:avLst/>
              </a:prstGeom>
              <a:solidFill>
                <a:srgbClr val="4BACC6">
                  <a:lumMod val="60000"/>
                  <a:lumOff val="40000"/>
                </a:srgbClr>
              </a:solidFill>
              <a:ln w="76200" cap="flat" cmpd="sng" algn="ctr">
                <a:solidFill>
                  <a:srgbClr val="FFC000"/>
                </a:solidFill>
                <a:prstDash val="solid"/>
              </a:ln>
              <a:effectLst/>
            </p:spPr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5" name=" 186"/>
              <p:cNvSpPr/>
              <p:nvPr/>
            </p:nvSpPr>
            <p:spPr>
              <a:xfrm rot="2880000" flipH="1">
                <a:off x="10082" y="7543"/>
                <a:ext cx="295" cy="291"/>
              </a:xfrm>
              <a:prstGeom prst="ellipse">
                <a:avLst/>
              </a:prstGeom>
              <a:solidFill>
                <a:srgbClr val="984807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6" name=" 186"/>
              <p:cNvSpPr/>
              <p:nvPr/>
            </p:nvSpPr>
            <p:spPr>
              <a:xfrm rot="2880000" flipH="1">
                <a:off x="10082" y="6881"/>
                <a:ext cx="295" cy="291"/>
              </a:xfrm>
              <a:prstGeom prst="ellipse">
                <a:avLst/>
              </a:prstGeom>
              <a:solidFill>
                <a:srgbClr val="984807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7" name=" 186"/>
              <p:cNvSpPr/>
              <p:nvPr/>
            </p:nvSpPr>
            <p:spPr>
              <a:xfrm rot="2880000" flipH="1">
                <a:off x="10496" y="7129"/>
                <a:ext cx="295" cy="291"/>
              </a:xfrm>
              <a:prstGeom prst="ellipse">
                <a:avLst/>
              </a:prstGeom>
              <a:solidFill>
                <a:srgbClr val="984807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8" name=" 186"/>
              <p:cNvSpPr/>
              <p:nvPr/>
            </p:nvSpPr>
            <p:spPr>
              <a:xfrm rot="2880000" flipH="1">
                <a:off x="9668" y="7295"/>
                <a:ext cx="295" cy="291"/>
              </a:xfrm>
              <a:prstGeom prst="ellipse">
                <a:avLst/>
              </a:prstGeom>
              <a:solidFill>
                <a:srgbClr val="984807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9" name=" 186"/>
              <p:cNvSpPr/>
              <p:nvPr/>
            </p:nvSpPr>
            <p:spPr>
              <a:xfrm rot="2880000" flipH="1">
                <a:off x="10496" y="7709"/>
                <a:ext cx="295" cy="291"/>
              </a:xfrm>
              <a:prstGeom prst="ellipse">
                <a:avLst/>
              </a:prstGeom>
              <a:solidFill>
                <a:srgbClr val="984807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0" name=" 186"/>
              <p:cNvSpPr/>
              <p:nvPr/>
            </p:nvSpPr>
            <p:spPr>
              <a:xfrm rot="2880000" flipH="1">
                <a:off x="10446" y="8109"/>
                <a:ext cx="295" cy="291"/>
              </a:xfrm>
              <a:prstGeom prst="ellipse">
                <a:avLst/>
              </a:prstGeom>
              <a:solidFill>
                <a:srgbClr val="984807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1" name=" 186"/>
              <p:cNvSpPr/>
              <p:nvPr/>
            </p:nvSpPr>
            <p:spPr>
              <a:xfrm rot="2880000" flipH="1">
                <a:off x="10910" y="7834"/>
                <a:ext cx="295" cy="291"/>
              </a:xfrm>
              <a:prstGeom prst="ellipse">
                <a:avLst/>
              </a:prstGeom>
              <a:solidFill>
                <a:srgbClr val="984807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2" name=" 186"/>
              <p:cNvSpPr/>
              <p:nvPr/>
            </p:nvSpPr>
            <p:spPr>
              <a:xfrm rot="2880000" flipH="1">
                <a:off x="10910" y="7281"/>
                <a:ext cx="295" cy="291"/>
              </a:xfrm>
              <a:prstGeom prst="ellipse">
                <a:avLst/>
              </a:prstGeom>
              <a:solidFill>
                <a:srgbClr val="984807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3" name=" 186"/>
              <p:cNvSpPr/>
              <p:nvPr/>
            </p:nvSpPr>
            <p:spPr>
              <a:xfrm rot="2880000" flipH="1">
                <a:off x="10607" y="6033"/>
                <a:ext cx="295" cy="291"/>
              </a:xfrm>
              <a:prstGeom prst="ellipse">
                <a:avLst/>
              </a:prstGeom>
              <a:solidFill>
                <a:srgbClr val="00B05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4" name=" 186"/>
              <p:cNvSpPr/>
              <p:nvPr/>
            </p:nvSpPr>
            <p:spPr>
              <a:xfrm rot="2880000" flipH="1">
                <a:off x="9890" y="8123"/>
                <a:ext cx="295" cy="291"/>
              </a:xfrm>
              <a:prstGeom prst="ellipse">
                <a:avLst/>
              </a:prstGeom>
              <a:solidFill>
                <a:srgbClr val="984807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5" name=" 186"/>
              <p:cNvSpPr/>
              <p:nvPr/>
            </p:nvSpPr>
            <p:spPr>
              <a:xfrm rot="2880000" flipH="1">
                <a:off x="11794" y="6955"/>
                <a:ext cx="295" cy="291"/>
              </a:xfrm>
              <a:prstGeom prst="ellipse">
                <a:avLst/>
              </a:prstGeom>
              <a:solidFill>
                <a:srgbClr val="984807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6" name=" 186"/>
              <p:cNvSpPr/>
              <p:nvPr/>
            </p:nvSpPr>
            <p:spPr>
              <a:xfrm rot="2880000" flipH="1">
                <a:off x="11238" y="6969"/>
                <a:ext cx="295" cy="291"/>
              </a:xfrm>
              <a:prstGeom prst="ellipse">
                <a:avLst/>
              </a:prstGeom>
              <a:solidFill>
                <a:srgbClr val="984807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7" name=" 186"/>
              <p:cNvSpPr/>
              <p:nvPr/>
            </p:nvSpPr>
            <p:spPr>
              <a:xfrm rot="2880000" flipH="1">
                <a:off x="11419" y="7709"/>
                <a:ext cx="295" cy="291"/>
              </a:xfrm>
              <a:prstGeom prst="ellipse">
                <a:avLst/>
              </a:prstGeom>
              <a:solidFill>
                <a:srgbClr val="984807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8" name=" 186"/>
              <p:cNvSpPr/>
              <p:nvPr/>
            </p:nvSpPr>
            <p:spPr>
              <a:xfrm rot="2880000" flipH="1">
                <a:off x="10607" y="6467"/>
                <a:ext cx="295" cy="291"/>
              </a:xfrm>
              <a:prstGeom prst="ellipse">
                <a:avLst/>
              </a:prstGeom>
              <a:solidFill>
                <a:srgbClr val="00B05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9" name=" 186"/>
              <p:cNvSpPr/>
              <p:nvPr/>
            </p:nvSpPr>
            <p:spPr>
              <a:xfrm rot="2880000" flipH="1">
                <a:off x="10304" y="6280"/>
                <a:ext cx="295" cy="291"/>
              </a:xfrm>
              <a:prstGeom prst="ellipse">
                <a:avLst/>
              </a:prstGeom>
              <a:solidFill>
                <a:srgbClr val="00B05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0" name=" 186"/>
              <p:cNvSpPr/>
              <p:nvPr/>
            </p:nvSpPr>
            <p:spPr>
              <a:xfrm rot="2880000" flipH="1">
                <a:off x="11005" y="6280"/>
                <a:ext cx="295" cy="291"/>
              </a:xfrm>
              <a:prstGeom prst="ellipse">
                <a:avLst/>
              </a:prstGeom>
              <a:solidFill>
                <a:srgbClr val="00B05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1" name=" 186"/>
              <p:cNvSpPr/>
              <p:nvPr/>
            </p:nvSpPr>
            <p:spPr>
              <a:xfrm rot="2880000" flipH="1">
                <a:off x="9476" y="6867"/>
                <a:ext cx="295" cy="291"/>
              </a:xfrm>
              <a:prstGeom prst="ellipse">
                <a:avLst/>
              </a:prstGeom>
              <a:solidFill>
                <a:srgbClr val="984807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2" name=" 186"/>
              <p:cNvSpPr/>
              <p:nvPr/>
            </p:nvSpPr>
            <p:spPr>
              <a:xfrm rot="2880000" flipH="1">
                <a:off x="9476" y="7695"/>
                <a:ext cx="295" cy="291"/>
              </a:xfrm>
              <a:prstGeom prst="ellipse">
                <a:avLst/>
              </a:prstGeom>
              <a:solidFill>
                <a:srgbClr val="984807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153" name=" 69"/>
            <p:cNvSpPr/>
            <p:nvPr/>
          </p:nvSpPr>
          <p:spPr>
            <a:xfrm>
              <a:off x="11007" y="6166"/>
              <a:ext cx="1480" cy="1060"/>
            </a:xfrm>
            <a:prstGeom prst="ellipse">
              <a:avLst/>
            </a:prstGeom>
            <a:noFill/>
            <a:ln w="57150" cap="flat" cmpd="sng" algn="ctr">
              <a:solidFill>
                <a:srgbClr val="FFFF00"/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2">
                      <a:lumMod val="60000"/>
                      <a:lumOff val="40000"/>
                    </a:schemeClr>
                  </a:solidFill>
                </a14:hiddenFill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73" name="组合 172"/>
          <p:cNvGrpSpPr/>
          <p:nvPr/>
        </p:nvGrpSpPr>
        <p:grpSpPr>
          <a:xfrm>
            <a:off x="8216030" y="4893747"/>
            <a:ext cx="1487805" cy="1179287"/>
            <a:chOff x="8727" y="4474"/>
            <a:chExt cx="2799" cy="2422"/>
          </a:xfrm>
        </p:grpSpPr>
        <p:sp>
          <p:nvSpPr>
            <p:cNvPr id="174" name=" 184"/>
            <p:cNvSpPr/>
            <p:nvPr/>
          </p:nvSpPr>
          <p:spPr>
            <a:xfrm>
              <a:off x="8727" y="4474"/>
              <a:ext cx="2799" cy="2422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762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5" name="文本框 97"/>
            <p:cNvSpPr txBox="1"/>
            <p:nvPr/>
          </p:nvSpPr>
          <p:spPr>
            <a:xfrm>
              <a:off x="9051" y="6330"/>
              <a:ext cx="2260" cy="56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rPr>
                <a:t>Vtc in charge</a:t>
              </a:r>
            </a:p>
          </p:txBody>
        </p:sp>
        <p:sp>
          <p:nvSpPr>
            <p:cNvPr id="176" name=" 186"/>
            <p:cNvSpPr/>
            <p:nvPr/>
          </p:nvSpPr>
          <p:spPr>
            <a:xfrm rot="2880000" flipH="1">
              <a:off x="9949" y="4684"/>
              <a:ext cx="295" cy="291"/>
            </a:xfrm>
            <a:prstGeom prst="ellipse">
              <a:avLst/>
            </a:prstGeom>
            <a:solidFill>
              <a:srgbClr val="00B05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7" name=" 186"/>
            <p:cNvSpPr/>
            <p:nvPr/>
          </p:nvSpPr>
          <p:spPr>
            <a:xfrm rot="2880000" flipH="1">
              <a:off x="9284" y="4945"/>
              <a:ext cx="295" cy="291"/>
            </a:xfrm>
            <a:prstGeom prst="ellipse">
              <a:avLst/>
            </a:prstGeom>
            <a:solidFill>
              <a:srgbClr val="00B05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8" name=" 186"/>
            <p:cNvSpPr/>
            <p:nvPr/>
          </p:nvSpPr>
          <p:spPr>
            <a:xfrm rot="2880000" flipH="1">
              <a:off x="10680" y="4945"/>
              <a:ext cx="295" cy="291"/>
            </a:xfrm>
            <a:prstGeom prst="ellipse">
              <a:avLst/>
            </a:prstGeom>
            <a:solidFill>
              <a:srgbClr val="00B05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9" name=" 186"/>
            <p:cNvSpPr/>
            <p:nvPr/>
          </p:nvSpPr>
          <p:spPr>
            <a:xfrm rot="2880000" flipH="1">
              <a:off x="10564" y="5968"/>
              <a:ext cx="295" cy="291"/>
            </a:xfrm>
            <a:prstGeom prst="ellipse">
              <a:avLst/>
            </a:prstGeom>
            <a:solidFill>
              <a:srgbClr val="984807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0" name=" 186"/>
            <p:cNvSpPr/>
            <p:nvPr/>
          </p:nvSpPr>
          <p:spPr>
            <a:xfrm rot="2880000" flipH="1">
              <a:off x="10186" y="5968"/>
              <a:ext cx="295" cy="291"/>
            </a:xfrm>
            <a:prstGeom prst="ellipse">
              <a:avLst/>
            </a:prstGeom>
            <a:solidFill>
              <a:srgbClr val="984807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1" name=" 186"/>
            <p:cNvSpPr/>
            <p:nvPr/>
          </p:nvSpPr>
          <p:spPr>
            <a:xfrm rot="2880000" flipH="1">
              <a:off x="9667" y="5207"/>
              <a:ext cx="295" cy="291"/>
            </a:xfrm>
            <a:prstGeom prst="ellipse">
              <a:avLst/>
            </a:prstGeom>
            <a:solidFill>
              <a:srgbClr val="00B05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2" name=" 186"/>
            <p:cNvSpPr/>
            <p:nvPr/>
          </p:nvSpPr>
          <p:spPr>
            <a:xfrm rot="2880000" flipH="1">
              <a:off x="10013" y="5370"/>
              <a:ext cx="295" cy="291"/>
            </a:xfrm>
            <a:prstGeom prst="ellipse">
              <a:avLst/>
            </a:prstGeom>
            <a:solidFill>
              <a:srgbClr val="00B05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3" name=" 186"/>
            <p:cNvSpPr/>
            <p:nvPr/>
          </p:nvSpPr>
          <p:spPr>
            <a:xfrm rot="2880000" flipH="1">
              <a:off x="9463" y="5640"/>
              <a:ext cx="295" cy="291"/>
            </a:xfrm>
            <a:prstGeom prst="ellipse">
              <a:avLst/>
            </a:prstGeom>
            <a:solidFill>
              <a:srgbClr val="00B05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4" name=" 186"/>
            <p:cNvSpPr/>
            <p:nvPr/>
          </p:nvSpPr>
          <p:spPr>
            <a:xfrm rot="2880000" flipH="1">
              <a:off x="9103" y="5640"/>
              <a:ext cx="295" cy="291"/>
            </a:xfrm>
            <a:prstGeom prst="ellipse">
              <a:avLst/>
            </a:prstGeom>
            <a:solidFill>
              <a:srgbClr val="00B05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5" name=" 186"/>
            <p:cNvSpPr/>
            <p:nvPr/>
          </p:nvSpPr>
          <p:spPr>
            <a:xfrm rot="2880000" flipH="1">
              <a:off x="11049" y="5622"/>
              <a:ext cx="295" cy="291"/>
            </a:xfrm>
            <a:prstGeom prst="ellipse">
              <a:avLst/>
            </a:prstGeom>
            <a:solidFill>
              <a:srgbClr val="00B05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6" name=" 186"/>
            <p:cNvSpPr/>
            <p:nvPr/>
          </p:nvSpPr>
          <p:spPr>
            <a:xfrm rot="2880000" flipH="1">
              <a:off x="10535" y="5349"/>
              <a:ext cx="295" cy="291"/>
            </a:xfrm>
            <a:prstGeom prst="ellipse">
              <a:avLst/>
            </a:prstGeom>
            <a:solidFill>
              <a:srgbClr val="00B05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7" name=" 186"/>
            <p:cNvSpPr/>
            <p:nvPr/>
          </p:nvSpPr>
          <p:spPr>
            <a:xfrm rot="2880000" flipH="1">
              <a:off x="9790" y="6225"/>
              <a:ext cx="295" cy="291"/>
            </a:xfrm>
            <a:prstGeom prst="ellipse">
              <a:avLst/>
            </a:prstGeom>
            <a:solidFill>
              <a:srgbClr val="00B05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8" name=" 186"/>
            <p:cNvSpPr/>
            <p:nvPr/>
          </p:nvSpPr>
          <p:spPr>
            <a:xfrm rot="2880000" flipH="1">
              <a:off x="10922" y="6073"/>
              <a:ext cx="295" cy="291"/>
            </a:xfrm>
            <a:prstGeom prst="ellipse">
              <a:avLst/>
            </a:prstGeom>
            <a:solidFill>
              <a:srgbClr val="00B05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89" name="组合 188"/>
          <p:cNvGrpSpPr/>
          <p:nvPr/>
        </p:nvGrpSpPr>
        <p:grpSpPr>
          <a:xfrm>
            <a:off x="9946380" y="2465387"/>
            <a:ext cx="354330" cy="354330"/>
            <a:chOff x="6425" y="2111"/>
            <a:chExt cx="2799" cy="2422"/>
          </a:xfrm>
        </p:grpSpPr>
        <p:sp>
          <p:nvSpPr>
            <p:cNvPr id="190" name=" 184"/>
            <p:cNvSpPr/>
            <p:nvPr/>
          </p:nvSpPr>
          <p:spPr>
            <a:xfrm>
              <a:off x="6425" y="2111"/>
              <a:ext cx="2799" cy="2422"/>
            </a:xfrm>
            <a:prstGeom prst="ellipse">
              <a:avLst/>
            </a:prstGeom>
            <a:solidFill>
              <a:srgbClr val="4BACC6">
                <a:lumMod val="60000"/>
                <a:lumOff val="40000"/>
              </a:srgbClr>
            </a:solidFill>
            <a:ln w="762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1" name=" 186"/>
            <p:cNvSpPr/>
            <p:nvPr/>
          </p:nvSpPr>
          <p:spPr>
            <a:xfrm rot="2880000" flipH="1">
              <a:off x="6694" y="2776"/>
              <a:ext cx="295" cy="291"/>
            </a:xfrm>
            <a:prstGeom prst="ellipse">
              <a:avLst/>
            </a:prstGeom>
            <a:solidFill>
              <a:srgbClr val="00B05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2" name=" 186"/>
            <p:cNvSpPr/>
            <p:nvPr/>
          </p:nvSpPr>
          <p:spPr>
            <a:xfrm rot="2880000" flipH="1">
              <a:off x="7677" y="2610"/>
              <a:ext cx="295" cy="291"/>
            </a:xfrm>
            <a:prstGeom prst="ellipse">
              <a:avLst/>
            </a:prstGeom>
            <a:solidFill>
              <a:srgbClr val="00B05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3" name=" 186"/>
            <p:cNvSpPr/>
            <p:nvPr/>
          </p:nvSpPr>
          <p:spPr>
            <a:xfrm rot="2880000" flipH="1">
              <a:off x="7677" y="3315"/>
              <a:ext cx="295" cy="291"/>
            </a:xfrm>
            <a:prstGeom prst="ellipse">
              <a:avLst/>
            </a:prstGeom>
            <a:solidFill>
              <a:srgbClr val="00B05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4" name=" 186"/>
            <p:cNvSpPr/>
            <p:nvPr/>
          </p:nvSpPr>
          <p:spPr>
            <a:xfrm rot="2880000" flipH="1">
              <a:off x="7884" y="3024"/>
              <a:ext cx="295" cy="291"/>
            </a:xfrm>
            <a:prstGeom prst="ellipse">
              <a:avLst/>
            </a:prstGeom>
            <a:solidFill>
              <a:srgbClr val="984807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5" name=" 186"/>
            <p:cNvSpPr/>
            <p:nvPr/>
          </p:nvSpPr>
          <p:spPr>
            <a:xfrm rot="2880000" flipH="1">
              <a:off x="7428" y="3024"/>
              <a:ext cx="295" cy="291"/>
            </a:xfrm>
            <a:prstGeom prst="ellipse">
              <a:avLst/>
            </a:prstGeom>
            <a:solidFill>
              <a:srgbClr val="984807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6" name=" 186"/>
            <p:cNvSpPr/>
            <p:nvPr/>
          </p:nvSpPr>
          <p:spPr>
            <a:xfrm rot="2880000" flipH="1">
              <a:off x="7263" y="3315"/>
              <a:ext cx="295" cy="291"/>
            </a:xfrm>
            <a:prstGeom prst="ellipse">
              <a:avLst/>
            </a:prstGeom>
            <a:solidFill>
              <a:srgbClr val="984807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7" name=" 186"/>
            <p:cNvSpPr/>
            <p:nvPr/>
          </p:nvSpPr>
          <p:spPr>
            <a:xfrm rot="2880000" flipH="1">
              <a:off x="6874" y="3176"/>
              <a:ext cx="295" cy="291"/>
            </a:xfrm>
            <a:prstGeom prst="ellipse">
              <a:avLst/>
            </a:prstGeom>
            <a:solidFill>
              <a:srgbClr val="984807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8" name=" 186"/>
            <p:cNvSpPr/>
            <p:nvPr/>
          </p:nvSpPr>
          <p:spPr>
            <a:xfrm rot="2880000" flipH="1">
              <a:off x="7052" y="2776"/>
              <a:ext cx="295" cy="291"/>
            </a:xfrm>
            <a:prstGeom prst="ellipse">
              <a:avLst/>
            </a:prstGeom>
            <a:solidFill>
              <a:srgbClr val="984807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9" name=" 186"/>
            <p:cNvSpPr/>
            <p:nvPr/>
          </p:nvSpPr>
          <p:spPr>
            <a:xfrm rot="2880000" flipH="1">
              <a:off x="7288" y="2362"/>
              <a:ext cx="295" cy="291"/>
            </a:xfrm>
            <a:prstGeom prst="ellipse">
              <a:avLst/>
            </a:prstGeom>
            <a:solidFill>
              <a:srgbClr val="984807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0" name=" 186"/>
            <p:cNvSpPr/>
            <p:nvPr/>
          </p:nvSpPr>
          <p:spPr>
            <a:xfrm rot="2880000" flipH="1">
              <a:off x="7884" y="2362"/>
              <a:ext cx="295" cy="291"/>
            </a:xfrm>
            <a:prstGeom prst="ellipse">
              <a:avLst/>
            </a:prstGeom>
            <a:solidFill>
              <a:srgbClr val="984807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1" name=" 186"/>
            <p:cNvSpPr/>
            <p:nvPr/>
          </p:nvSpPr>
          <p:spPr>
            <a:xfrm rot="2880000" flipH="1">
              <a:off x="8298" y="2610"/>
              <a:ext cx="295" cy="291"/>
            </a:xfrm>
            <a:prstGeom prst="ellipse">
              <a:avLst/>
            </a:prstGeom>
            <a:solidFill>
              <a:srgbClr val="984807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2" name=" 186"/>
            <p:cNvSpPr/>
            <p:nvPr/>
          </p:nvSpPr>
          <p:spPr>
            <a:xfrm rot="2880000" flipH="1">
              <a:off x="8298" y="2901"/>
              <a:ext cx="295" cy="291"/>
            </a:xfrm>
            <a:prstGeom prst="ellipse">
              <a:avLst/>
            </a:prstGeom>
            <a:solidFill>
              <a:srgbClr val="984807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3" name=" 186"/>
            <p:cNvSpPr/>
            <p:nvPr/>
          </p:nvSpPr>
          <p:spPr>
            <a:xfrm rot="2880000" flipH="1">
              <a:off x="8298" y="3190"/>
              <a:ext cx="295" cy="291"/>
            </a:xfrm>
            <a:prstGeom prst="ellipse">
              <a:avLst/>
            </a:prstGeom>
            <a:solidFill>
              <a:srgbClr val="984807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4" name=" 186"/>
            <p:cNvSpPr/>
            <p:nvPr/>
          </p:nvSpPr>
          <p:spPr>
            <a:xfrm rot="2880000" flipH="1">
              <a:off x="8248" y="3590"/>
              <a:ext cx="295" cy="291"/>
            </a:xfrm>
            <a:prstGeom prst="ellipse">
              <a:avLst/>
            </a:prstGeom>
            <a:solidFill>
              <a:srgbClr val="984807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5" name=" 186"/>
            <p:cNvSpPr/>
            <p:nvPr/>
          </p:nvSpPr>
          <p:spPr>
            <a:xfrm rot="2880000" flipH="1">
              <a:off x="8712" y="3315"/>
              <a:ext cx="295" cy="291"/>
            </a:xfrm>
            <a:prstGeom prst="ellipse">
              <a:avLst/>
            </a:prstGeom>
            <a:solidFill>
              <a:srgbClr val="984807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6" name=" 186"/>
            <p:cNvSpPr/>
            <p:nvPr/>
          </p:nvSpPr>
          <p:spPr>
            <a:xfrm rot="2880000" flipH="1">
              <a:off x="6874" y="3604"/>
              <a:ext cx="295" cy="291"/>
            </a:xfrm>
            <a:prstGeom prst="ellipse">
              <a:avLst/>
            </a:prstGeom>
            <a:solidFill>
              <a:srgbClr val="984807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7" name=" 186"/>
            <p:cNvSpPr/>
            <p:nvPr/>
          </p:nvSpPr>
          <p:spPr>
            <a:xfrm rot="2880000" flipH="1">
              <a:off x="6485" y="3315"/>
              <a:ext cx="295" cy="291"/>
            </a:xfrm>
            <a:prstGeom prst="ellipse">
              <a:avLst/>
            </a:prstGeom>
            <a:solidFill>
              <a:srgbClr val="984807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8" name=" 186"/>
            <p:cNvSpPr/>
            <p:nvPr/>
          </p:nvSpPr>
          <p:spPr>
            <a:xfrm rot="2880000" flipH="1">
              <a:off x="8712" y="2762"/>
              <a:ext cx="295" cy="291"/>
            </a:xfrm>
            <a:prstGeom prst="ellipse">
              <a:avLst/>
            </a:prstGeom>
            <a:solidFill>
              <a:srgbClr val="984807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9" name="组合 208"/>
          <p:cNvGrpSpPr/>
          <p:nvPr/>
        </p:nvGrpSpPr>
        <p:grpSpPr>
          <a:xfrm>
            <a:off x="9965430" y="3059747"/>
            <a:ext cx="340360" cy="291465"/>
            <a:chOff x="8727" y="4474"/>
            <a:chExt cx="2799" cy="2422"/>
          </a:xfrm>
        </p:grpSpPr>
        <p:sp>
          <p:nvSpPr>
            <p:cNvPr id="210" name=" 184"/>
            <p:cNvSpPr/>
            <p:nvPr/>
          </p:nvSpPr>
          <p:spPr>
            <a:xfrm>
              <a:off x="8727" y="4474"/>
              <a:ext cx="2799" cy="2422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762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1" name=" 186"/>
            <p:cNvSpPr/>
            <p:nvPr/>
          </p:nvSpPr>
          <p:spPr>
            <a:xfrm rot="2880000" flipH="1">
              <a:off x="9949" y="4684"/>
              <a:ext cx="295" cy="291"/>
            </a:xfrm>
            <a:prstGeom prst="ellipse">
              <a:avLst/>
            </a:prstGeom>
            <a:solidFill>
              <a:srgbClr val="00B05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2" name=" 186"/>
            <p:cNvSpPr/>
            <p:nvPr/>
          </p:nvSpPr>
          <p:spPr>
            <a:xfrm rot="2880000" flipH="1">
              <a:off x="9284" y="4945"/>
              <a:ext cx="295" cy="291"/>
            </a:xfrm>
            <a:prstGeom prst="ellipse">
              <a:avLst/>
            </a:prstGeom>
            <a:solidFill>
              <a:srgbClr val="00B05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3" name=" 186"/>
            <p:cNvSpPr/>
            <p:nvPr/>
          </p:nvSpPr>
          <p:spPr>
            <a:xfrm rot="2880000" flipH="1">
              <a:off x="10680" y="4945"/>
              <a:ext cx="295" cy="291"/>
            </a:xfrm>
            <a:prstGeom prst="ellipse">
              <a:avLst/>
            </a:prstGeom>
            <a:solidFill>
              <a:srgbClr val="00B05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4" name=" 186"/>
            <p:cNvSpPr/>
            <p:nvPr/>
          </p:nvSpPr>
          <p:spPr>
            <a:xfrm rot="2880000" flipH="1">
              <a:off x="10564" y="5968"/>
              <a:ext cx="295" cy="291"/>
            </a:xfrm>
            <a:prstGeom prst="ellipse">
              <a:avLst/>
            </a:prstGeom>
            <a:solidFill>
              <a:srgbClr val="984807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5" name=" 186"/>
            <p:cNvSpPr/>
            <p:nvPr/>
          </p:nvSpPr>
          <p:spPr>
            <a:xfrm rot="2880000" flipH="1">
              <a:off x="10186" y="5968"/>
              <a:ext cx="295" cy="291"/>
            </a:xfrm>
            <a:prstGeom prst="ellipse">
              <a:avLst/>
            </a:prstGeom>
            <a:solidFill>
              <a:srgbClr val="984807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6" name=" 186"/>
            <p:cNvSpPr/>
            <p:nvPr/>
          </p:nvSpPr>
          <p:spPr>
            <a:xfrm rot="2880000" flipH="1">
              <a:off x="9667" y="5207"/>
              <a:ext cx="295" cy="291"/>
            </a:xfrm>
            <a:prstGeom prst="ellipse">
              <a:avLst/>
            </a:prstGeom>
            <a:solidFill>
              <a:srgbClr val="00B05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7" name=" 186"/>
            <p:cNvSpPr/>
            <p:nvPr/>
          </p:nvSpPr>
          <p:spPr>
            <a:xfrm rot="2880000" flipH="1">
              <a:off x="10013" y="5370"/>
              <a:ext cx="295" cy="291"/>
            </a:xfrm>
            <a:prstGeom prst="ellipse">
              <a:avLst/>
            </a:prstGeom>
            <a:solidFill>
              <a:srgbClr val="00B05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8" name=" 186"/>
            <p:cNvSpPr/>
            <p:nvPr/>
          </p:nvSpPr>
          <p:spPr>
            <a:xfrm rot="2880000" flipH="1">
              <a:off x="9463" y="5640"/>
              <a:ext cx="295" cy="291"/>
            </a:xfrm>
            <a:prstGeom prst="ellipse">
              <a:avLst/>
            </a:prstGeom>
            <a:solidFill>
              <a:srgbClr val="00B05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9" name=" 186"/>
            <p:cNvSpPr/>
            <p:nvPr/>
          </p:nvSpPr>
          <p:spPr>
            <a:xfrm rot="2880000" flipH="1">
              <a:off x="9103" y="5640"/>
              <a:ext cx="295" cy="291"/>
            </a:xfrm>
            <a:prstGeom prst="ellipse">
              <a:avLst/>
            </a:prstGeom>
            <a:solidFill>
              <a:srgbClr val="00B05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0" name=" 186"/>
            <p:cNvSpPr/>
            <p:nvPr/>
          </p:nvSpPr>
          <p:spPr>
            <a:xfrm rot="2880000" flipH="1">
              <a:off x="11049" y="5622"/>
              <a:ext cx="295" cy="291"/>
            </a:xfrm>
            <a:prstGeom prst="ellipse">
              <a:avLst/>
            </a:prstGeom>
            <a:solidFill>
              <a:srgbClr val="00B05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1" name=" 186"/>
            <p:cNvSpPr/>
            <p:nvPr/>
          </p:nvSpPr>
          <p:spPr>
            <a:xfrm rot="2880000" flipH="1">
              <a:off x="10535" y="5349"/>
              <a:ext cx="295" cy="291"/>
            </a:xfrm>
            <a:prstGeom prst="ellipse">
              <a:avLst/>
            </a:prstGeom>
            <a:solidFill>
              <a:srgbClr val="00B05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2" name=" 186"/>
            <p:cNvSpPr/>
            <p:nvPr/>
          </p:nvSpPr>
          <p:spPr>
            <a:xfrm rot="2880000" flipH="1">
              <a:off x="9790" y="6225"/>
              <a:ext cx="295" cy="291"/>
            </a:xfrm>
            <a:prstGeom prst="ellipse">
              <a:avLst/>
            </a:prstGeom>
            <a:solidFill>
              <a:srgbClr val="00B05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3" name=" 186"/>
            <p:cNvSpPr/>
            <p:nvPr/>
          </p:nvSpPr>
          <p:spPr>
            <a:xfrm rot="2880000" flipH="1">
              <a:off x="10922" y="6073"/>
              <a:ext cx="295" cy="291"/>
            </a:xfrm>
            <a:prstGeom prst="ellipse">
              <a:avLst/>
            </a:prstGeom>
            <a:solidFill>
              <a:srgbClr val="00B05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24" name="文本框 152"/>
          <p:cNvSpPr txBox="1"/>
          <p:nvPr/>
        </p:nvSpPr>
        <p:spPr>
          <a:xfrm>
            <a:off x="10325475" y="3062922"/>
            <a:ext cx="1416685" cy="27559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914400"/>
            <a:r>
              <a:rPr lang="en-US" altLang="zh-CN" sz="1200" b="1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Virtical in charge </a:t>
            </a:r>
          </a:p>
        </p:txBody>
      </p:sp>
      <p:sp>
        <p:nvSpPr>
          <p:cNvPr id="225" name="文本框 153"/>
          <p:cNvSpPr txBox="1"/>
          <p:nvPr/>
        </p:nvSpPr>
        <p:spPr>
          <a:xfrm>
            <a:off x="10325475" y="2495232"/>
            <a:ext cx="1259205" cy="27559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914400"/>
            <a:r>
              <a:rPr lang="en-US" altLang="zh-CN" sz="1200" b="1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ICT in charge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内容占位符 7">
            <a:extLst>
              <a:ext uri="{FF2B5EF4-FFF2-40B4-BE49-F238E27FC236}">
                <a16:creationId xmlns:a16="http://schemas.microsoft.com/office/drawing/2014/main" xmlns="" id="{910913F3-6DEC-48C8-934F-BEE10E4DEE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060848"/>
            <a:ext cx="8941196" cy="3960440"/>
          </a:xfrm>
        </p:spPr>
        <p:txBody>
          <a:bodyPr/>
          <a:lstStyle/>
          <a:p>
            <a:pPr lvl="1"/>
            <a:r>
              <a:rPr lang="en-US" altLang="zh-CN" sz="2800" dirty="0"/>
              <a:t>The industrial IoT deployment and the way we have relative standards created might show a </a:t>
            </a:r>
            <a:r>
              <a:rPr lang="en-US" altLang="zh-CN" sz="2800" dirty="0" err="1"/>
              <a:t>colourful</a:t>
            </a:r>
            <a:r>
              <a:rPr lang="en-US" altLang="zh-CN" sz="2800" dirty="0"/>
              <a:t> complexity</a:t>
            </a:r>
          </a:p>
          <a:p>
            <a:pPr lvl="1"/>
            <a:endParaRPr lang="en-US" altLang="zh-CN" sz="2800" dirty="0"/>
          </a:p>
          <a:p>
            <a:pPr lvl="1"/>
            <a:r>
              <a:rPr lang="en-US" altLang="zh-CN" sz="2800" dirty="0"/>
              <a:t>Should we need adjust ourselves and get used to this</a:t>
            </a:r>
            <a:endParaRPr lang="zh-CN" altLang="en-US" sz="2800" dirty="0"/>
          </a:p>
          <a:p>
            <a:endParaRPr lang="zh-CN" altLang="en-US" dirty="0"/>
          </a:p>
        </p:txBody>
      </p:sp>
      <p:sp>
        <p:nvSpPr>
          <p:cNvPr id="9" name="内容占位符 8">
            <a:extLst>
              <a:ext uri="{FF2B5EF4-FFF2-40B4-BE49-F238E27FC236}">
                <a16:creationId xmlns:a16="http://schemas.microsoft.com/office/drawing/2014/main" xmlns="" id="{8D532D06-1CD3-40E3-B2CA-A55DA52D1EDB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pPr algn="ctr"/>
            <a:r>
              <a:rPr lang="en-US" altLang="zh-CN" sz="5400" dirty="0"/>
              <a:t>?</a:t>
            </a:r>
            <a:endParaRPr lang="zh-CN" altLang="en-US" sz="5400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6F6BEDF5-91D2-4E5E-BBDD-D12E8B70FCC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US" altLang="en-US"/>
              <a:t>Pg  </a:t>
            </a:r>
            <a:fld id="{A82AB88E-9E03-44BE-99FE-F9171C5D5A8C}" type="slidenum">
              <a:rPr lang="en-US" altLang="en-US" smtClean="0"/>
              <a:pPr/>
              <a:t>19</a:t>
            </a:fld>
            <a:r>
              <a:rPr lang="en-US" altLang="en-US"/>
              <a:t> | </a:t>
            </a:r>
          </a:p>
        </p:txBody>
      </p:sp>
    </p:spTree>
    <p:extLst>
      <p:ext uri="{BB962C8B-B14F-4D97-AF65-F5344CB8AC3E}">
        <p14:creationId xmlns:p14="http://schemas.microsoft.com/office/powerpoint/2010/main" val="268766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lide Number Placeholder 2"/>
          <p:cNvSpPr>
            <a:spLocks noGrp="1"/>
          </p:cNvSpPr>
          <p:nvPr>
            <p:ph type="sldNum" sz="quarter" idx="13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  <a:latin typeface="Verdana" panose="020B0604030504040204" pitchFamily="34" charset="0"/>
              </a:rPr>
              <a:t>Pg  </a:t>
            </a:r>
            <a:fld id="{BD7322EC-7B86-4A09-AA4F-51C68FD28F36}" type="slidenum">
              <a:rPr lang="en-US" altLang="en-US" smtClean="0">
                <a:solidFill>
                  <a:srgbClr val="000000"/>
                </a:solidFill>
                <a:latin typeface="Verdana" panose="020B0604030504040204" pitchFamily="34" charset="0"/>
              </a:rPr>
              <a:t>2</a:t>
            </a:fld>
            <a:r>
              <a:rPr lang="en-US" altLang="en-US">
                <a:solidFill>
                  <a:srgbClr val="000000"/>
                </a:solidFill>
                <a:latin typeface="Verdana" panose="020B0604030504040204" pitchFamily="34" charset="0"/>
              </a:rPr>
              <a:t> | </a:t>
            </a:r>
          </a:p>
        </p:txBody>
      </p:sp>
      <p:sp>
        <p:nvSpPr>
          <p:cNvPr id="13315" name="Content Placeholder 3"/>
          <p:cNvSpPr>
            <a:spLocks noGrp="1"/>
          </p:cNvSpPr>
          <p:nvPr>
            <p:ph idx="11"/>
          </p:nvPr>
        </p:nvSpPr>
        <p:spPr>
          <a:xfrm>
            <a:off x="549275" y="620713"/>
            <a:ext cx="11026775" cy="647700"/>
          </a:xfrm>
        </p:spPr>
        <p:txBody>
          <a:bodyPr/>
          <a:lstStyle/>
          <a:p>
            <a:r>
              <a:rPr lang="en-US" altLang="en-US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Contents</a:t>
            </a:r>
          </a:p>
        </p:txBody>
      </p:sp>
      <p:graphicFrame>
        <p:nvGraphicFramePr>
          <p:cNvPr id="7" name="内容占位符 2"/>
          <p:cNvGraphicFramePr/>
          <p:nvPr>
            <p:extLst>
              <p:ext uri="{D42A27DB-BD31-4B8C-83A1-F6EECF244321}">
                <p14:modId xmlns:p14="http://schemas.microsoft.com/office/powerpoint/2010/main" val="3108208499"/>
              </p:ext>
            </p:extLst>
          </p:nvPr>
        </p:nvGraphicFramePr>
        <p:xfrm>
          <a:off x="-458316" y="1700809"/>
          <a:ext cx="11809312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Slide Number Placeholder 2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  <a:latin typeface="Verdana" panose="020B0604030504040204" pitchFamily="34" charset="0"/>
              </a:rPr>
              <a:t>Pg  </a:t>
            </a:r>
            <a:fld id="{5AE6E30D-1F4B-46FE-9F34-BD97771917E1}" type="slidenum">
              <a:rPr lang="en-US" altLang="en-US" smtClean="0">
                <a:solidFill>
                  <a:srgbClr val="000000"/>
                </a:solidFill>
                <a:latin typeface="Verdana" panose="020B0604030504040204" pitchFamily="34" charset="0"/>
              </a:rPr>
              <a:t>20</a:t>
            </a:fld>
            <a:r>
              <a:rPr lang="en-US" altLang="en-US">
                <a:solidFill>
                  <a:srgbClr val="000000"/>
                </a:solidFill>
                <a:latin typeface="Verdana" panose="020B0604030504040204" pitchFamily="34" charset="0"/>
              </a:rPr>
              <a:t> | </a:t>
            </a:r>
          </a:p>
        </p:txBody>
      </p:sp>
      <p:sp>
        <p:nvSpPr>
          <p:cNvPr id="44035" name="Rectangle 4"/>
          <p:cNvSpPr>
            <a:spLocks noChangeArrowheads="1"/>
          </p:cNvSpPr>
          <p:nvPr/>
        </p:nvSpPr>
        <p:spPr bwMode="auto">
          <a:xfrm>
            <a:off x="1846263" y="2133600"/>
            <a:ext cx="8137525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000"/>
              </a:spcBef>
              <a:buSzPct val="100000"/>
            </a:pPr>
            <a:r>
              <a:rPr lang="en-US" altLang="en-US" sz="3600" b="1">
                <a:solidFill>
                  <a:srgbClr val="006DA7"/>
                </a:solidFill>
                <a:latin typeface="Verdana" panose="020B0604030504040204" pitchFamily="34" charset="0"/>
              </a:rPr>
              <a:t>Thank you</a:t>
            </a:r>
          </a:p>
        </p:txBody>
      </p:sp>
      <p:sp>
        <p:nvSpPr>
          <p:cNvPr id="44036" name="Rectangle 5"/>
          <p:cNvSpPr>
            <a:spLocks noChangeArrowheads="1"/>
          </p:cNvSpPr>
          <p:nvPr/>
        </p:nvSpPr>
        <p:spPr bwMode="auto">
          <a:xfrm>
            <a:off x="1198563" y="3068638"/>
            <a:ext cx="9694862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marL="215900" indent="-214630"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104000"/>
              </a:lnSpc>
              <a:buSzPct val="100000"/>
            </a:pPr>
            <a:r>
              <a:rPr lang="en-US" altLang="en-US" sz="2200" dirty="0">
                <a:solidFill>
                  <a:srgbClr val="000000"/>
                </a:solidFill>
                <a:latin typeface="Verdana" panose="020B0604030504040204" pitchFamily="34" charset="0"/>
              </a:rPr>
              <a:t>For more information, please contact:  </a:t>
            </a:r>
            <a:r>
              <a:rPr lang="en-US" altLang="zh-CN" sz="2200" dirty="0">
                <a:solidFill>
                  <a:srgbClr val="000000"/>
                </a:solidFill>
                <a:latin typeface="Verdana" panose="020B0604030504040204" pitchFamily="34" charset="0"/>
              </a:rPr>
              <a:t>Zemin Yang</a:t>
            </a:r>
            <a:endParaRPr lang="en-US" altLang="en-US" sz="22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algn="ctr" eaLnBrk="1" hangingPunct="1">
              <a:lnSpc>
                <a:spcPct val="104000"/>
              </a:lnSpc>
              <a:buSzPct val="100000"/>
            </a:pPr>
            <a:r>
              <a:rPr lang="en-US" altLang="en-US" sz="2200" dirty="0">
                <a:solidFill>
                  <a:srgbClr val="006DA7"/>
                </a:solidFill>
                <a:latin typeface="Verdana" panose="020B0604030504040204" pitchFamily="34" charset="0"/>
                <a:hlinkClick r:id="rId2"/>
              </a:rPr>
              <a:t>Email address: Yangzemin@ccsa.org.cn  </a:t>
            </a:r>
            <a:endParaRPr lang="en-US" altLang="en-US" sz="2200" dirty="0">
              <a:solidFill>
                <a:srgbClr val="006DA7"/>
              </a:solidFill>
              <a:latin typeface="Verdana" panose="020B0604030504040204" pitchFamily="34" charset="0"/>
            </a:endParaRPr>
          </a:p>
          <a:p>
            <a:pPr algn="ctr" eaLnBrk="1" hangingPunct="1">
              <a:lnSpc>
                <a:spcPct val="104000"/>
              </a:lnSpc>
              <a:buSzPct val="100000"/>
            </a:pPr>
            <a:endParaRPr lang="en-US" altLang="en-US" sz="2200" dirty="0">
              <a:solidFill>
                <a:srgbClr val="006DA7"/>
              </a:solidFill>
              <a:latin typeface="Verdana" panose="020B0604030504040204" pitchFamily="34" charset="0"/>
            </a:endParaRPr>
          </a:p>
          <a:p>
            <a:pPr algn="ctr"/>
            <a:r>
              <a:rPr lang="en-US" altLang="en-US" sz="2200" dirty="0">
                <a:solidFill>
                  <a:srgbClr val="000000"/>
                </a:solidFill>
                <a:latin typeface="Verdana" panose="020B0604030504040204" pitchFamily="34" charset="0"/>
              </a:rPr>
              <a:t>Affiliation Name:  </a:t>
            </a:r>
          </a:p>
          <a:p>
            <a:pPr algn="ctr"/>
            <a:r>
              <a:rPr lang="en-US" altLang="en-US" sz="2200" dirty="0">
                <a:solidFill>
                  <a:srgbClr val="006DA7"/>
                </a:solidFill>
                <a:latin typeface="Verdana" panose="020B0604030504040204" pitchFamily="34" charset="0"/>
                <a:hlinkClick r:id="rId3"/>
              </a:rPr>
              <a:t>Affiliation </a:t>
            </a:r>
            <a:r>
              <a:rPr lang="en-US" altLang="en-US" sz="2200" dirty="0" err="1">
                <a:solidFill>
                  <a:srgbClr val="006DA7"/>
                </a:solidFill>
                <a:latin typeface="Verdana" panose="020B0604030504040204" pitchFamily="34" charset="0"/>
                <a:hlinkClick r:id="rId3"/>
              </a:rPr>
              <a:t>url</a:t>
            </a:r>
            <a:r>
              <a:rPr lang="en-US" altLang="en-US" sz="2200" dirty="0">
                <a:solidFill>
                  <a:srgbClr val="006DA7"/>
                </a:solidFill>
                <a:latin typeface="Verdana" panose="020B0604030504040204" pitchFamily="34" charset="0"/>
                <a:hlinkClick r:id="rId3"/>
              </a:rPr>
              <a:t> </a:t>
            </a:r>
            <a:r>
              <a:rPr lang="en-US" altLang="en-US" sz="2200" dirty="0">
                <a:solidFill>
                  <a:srgbClr val="006DA7"/>
                </a:solidFill>
                <a:latin typeface="Verdana" panose="020B0604030504040204" pitchFamily="34" charset="0"/>
              </a:rPr>
              <a:t> </a:t>
            </a:r>
          </a:p>
          <a:p>
            <a:pPr algn="ctr" eaLnBrk="1" hangingPunct="1">
              <a:lnSpc>
                <a:spcPct val="104000"/>
              </a:lnSpc>
              <a:buSzPct val="100000"/>
            </a:pPr>
            <a:endParaRPr lang="en-US" altLang="en-US" sz="2200" dirty="0">
              <a:solidFill>
                <a:srgbClr val="006DA7"/>
              </a:solidFill>
              <a:latin typeface="Verdana" panose="020B0604030504040204" pitchFamily="34" charset="0"/>
            </a:endParaRPr>
          </a:p>
          <a:p>
            <a:pPr algn="ctr" eaLnBrk="1" hangingPunct="1">
              <a:lnSpc>
                <a:spcPct val="104000"/>
              </a:lnSpc>
              <a:buSzPct val="100000"/>
            </a:pPr>
            <a:endParaRPr lang="en-US" altLang="en-US" sz="2200" dirty="0">
              <a:solidFill>
                <a:srgbClr val="006DA7"/>
              </a:solidFill>
              <a:latin typeface="Verdana" panose="020B0604030504040204" pitchFamily="34" charset="0"/>
            </a:endParaRPr>
          </a:p>
          <a:p>
            <a:pPr algn="ctr" eaLnBrk="1" hangingPunct="1">
              <a:lnSpc>
                <a:spcPct val="104000"/>
              </a:lnSpc>
              <a:buSzPct val="100000"/>
            </a:pPr>
            <a:endParaRPr lang="en-US" altLang="en-US" sz="2200" dirty="0">
              <a:solidFill>
                <a:srgbClr val="006DA7"/>
              </a:solidFill>
              <a:latin typeface="Verdana" panose="020B0604030504040204" pitchFamily="34" charset="0"/>
            </a:endParaRPr>
          </a:p>
          <a:p>
            <a:pPr algn="ctr" eaLnBrk="1" hangingPunct="1">
              <a:lnSpc>
                <a:spcPct val="104000"/>
              </a:lnSpc>
              <a:buSzPct val="100000"/>
            </a:pPr>
            <a:endParaRPr lang="en-US" altLang="en-US" sz="2400" dirty="0">
              <a:solidFill>
                <a:srgbClr val="000000"/>
              </a:solidFill>
            </a:endParaRPr>
          </a:p>
          <a:p>
            <a:pPr algn="ctr" eaLnBrk="1" hangingPunct="1">
              <a:lnSpc>
                <a:spcPct val="104000"/>
              </a:lnSpc>
              <a:buSzPct val="100000"/>
            </a:pPr>
            <a:endParaRPr lang="en-US" altLang="en-US" sz="2200" dirty="0">
              <a:solidFill>
                <a:srgbClr val="000000"/>
              </a:solidFill>
            </a:endParaRPr>
          </a:p>
          <a:p>
            <a:pPr algn="ctr" eaLnBrk="1" hangingPunct="1">
              <a:lnSpc>
                <a:spcPct val="104000"/>
              </a:lnSpc>
              <a:buSzPct val="100000"/>
            </a:pPr>
            <a:r>
              <a:rPr lang="en-US" altLang="en-US" sz="2200" dirty="0">
                <a:solidFill>
                  <a:srgbClr val="000000"/>
                </a:solidFill>
              </a:rPr>
              <a:t> </a:t>
            </a:r>
          </a:p>
          <a:p>
            <a:pPr algn="ctr" eaLnBrk="1" hangingPunct="1">
              <a:lnSpc>
                <a:spcPct val="104000"/>
              </a:lnSpc>
              <a:buSzPct val="100000"/>
            </a:pPr>
            <a:endParaRPr lang="en-US" altLang="en-US" sz="2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Slide Number Placeholder 2"/>
          <p:cNvSpPr>
            <a:spLocks noGrp="1"/>
          </p:cNvSpPr>
          <p:nvPr>
            <p:ph type="sldNum" sz="quarter" idx="13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  <a:latin typeface="Verdana" panose="020B0604030504040204" pitchFamily="34" charset="0"/>
              </a:rPr>
              <a:t>Pg  </a:t>
            </a:r>
            <a:fld id="{13EEFD58-B94B-4399-865C-F5FE1F02338C}" type="slidenum">
              <a:rPr lang="en-US" altLang="en-US" smtClean="0">
                <a:solidFill>
                  <a:srgbClr val="000000"/>
                </a:solidFill>
                <a:latin typeface="Verdana" panose="020B0604030504040204" pitchFamily="34" charset="0"/>
              </a:rPr>
              <a:t>3</a:t>
            </a:fld>
            <a:r>
              <a:rPr lang="en-US" altLang="en-US">
                <a:solidFill>
                  <a:srgbClr val="000000"/>
                </a:solidFill>
                <a:latin typeface="Verdana" panose="020B0604030504040204" pitchFamily="34" charset="0"/>
              </a:rPr>
              <a:t> | </a:t>
            </a:r>
          </a:p>
        </p:txBody>
      </p:sp>
      <p:sp>
        <p:nvSpPr>
          <p:cNvPr id="2" name="Content Placeholder 3"/>
          <p:cNvSpPr>
            <a:spLocks noGrp="1"/>
          </p:cNvSpPr>
          <p:nvPr>
            <p:ph idx="11"/>
          </p:nvPr>
        </p:nvSpPr>
        <p:spPr>
          <a:xfrm>
            <a:off x="693738" y="620713"/>
            <a:ext cx="9433122" cy="647700"/>
          </a:xfrm>
        </p:spPr>
        <p:txBody>
          <a:bodyPr/>
          <a:lstStyle/>
          <a:p>
            <a:r>
              <a:rPr lang="en-US" alt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CCSA membership</a:t>
            </a:r>
          </a:p>
        </p:txBody>
      </p:sp>
      <p:graphicFrame>
        <p:nvGraphicFramePr>
          <p:cNvPr id="9" name="内容占位符 3"/>
          <p:cNvGraphicFramePr/>
          <p:nvPr/>
        </p:nvGraphicFramePr>
        <p:xfrm>
          <a:off x="549796" y="1772816"/>
          <a:ext cx="5925244" cy="39933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图表 10"/>
          <p:cNvGraphicFramePr/>
          <p:nvPr/>
        </p:nvGraphicFramePr>
        <p:xfrm>
          <a:off x="6742484" y="148478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图表 12"/>
          <p:cNvGraphicFramePr/>
          <p:nvPr/>
        </p:nvGraphicFramePr>
        <p:xfrm>
          <a:off x="7174532" y="4221088"/>
          <a:ext cx="3744416" cy="2132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1"/>
          <p:cNvSpPr>
            <a:spLocks noGrp="1"/>
          </p:cNvSpPr>
          <p:nvPr>
            <p:ph idx="1"/>
          </p:nvPr>
        </p:nvSpPr>
        <p:spPr>
          <a:xfrm>
            <a:off x="549275" y="1417638"/>
            <a:ext cx="11026775" cy="4522787"/>
          </a:xfrm>
        </p:spPr>
        <p:txBody>
          <a:bodyPr/>
          <a:lstStyle/>
          <a:p>
            <a:pPr eaLnBrk="1" hangingPunct="1">
              <a:lnSpc>
                <a:spcPct val="104000"/>
              </a:lnSpc>
              <a:buClr>
                <a:srgbClr val="0070C0"/>
              </a:buClr>
              <a:buSzPct val="110000"/>
            </a:pPr>
            <a:r>
              <a:rPr lang="en-US" alt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Newly established STs/TC:</a:t>
            </a:r>
          </a:p>
          <a:p>
            <a:pPr lvl="1" eaLnBrk="1" hangingPunct="1">
              <a:lnSpc>
                <a:spcPct val="104000"/>
              </a:lnSpc>
              <a:buClr>
                <a:srgbClr val="0070C0"/>
              </a:buClr>
              <a:buSzPct val="110000"/>
            </a:pPr>
            <a:r>
              <a:rPr lang="en-US" alt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ST7: Quantum Communication and Information Technology Special Task Group </a:t>
            </a:r>
          </a:p>
          <a:p>
            <a:pPr lvl="1" eaLnBrk="1" hangingPunct="1">
              <a:lnSpc>
                <a:spcPct val="104000"/>
              </a:lnSpc>
              <a:buClr>
                <a:srgbClr val="0070C0"/>
              </a:buClr>
              <a:buSzPct val="110000"/>
            </a:pPr>
            <a:r>
              <a:rPr lang="en-US" alt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ST8: Industrial Internet Special Task Group </a:t>
            </a:r>
          </a:p>
          <a:p>
            <a:pPr lvl="1" eaLnBrk="1" hangingPunct="1">
              <a:lnSpc>
                <a:spcPct val="104000"/>
              </a:lnSpc>
              <a:buClr>
                <a:srgbClr val="0070C0"/>
              </a:buClr>
              <a:buSzPct val="110000"/>
            </a:pPr>
            <a:r>
              <a:rPr lang="en-US" alt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ST9: Navigation and Location Service Special Task Group </a:t>
            </a:r>
          </a:p>
          <a:p>
            <a:pPr eaLnBrk="1" hangingPunct="1">
              <a:lnSpc>
                <a:spcPct val="104000"/>
              </a:lnSpc>
              <a:buClr>
                <a:srgbClr val="0070C0"/>
              </a:buClr>
              <a:buSzPct val="110000"/>
            </a:pPr>
            <a:r>
              <a:rPr lang="en-US" alt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Adjustment to existing TCs:</a:t>
            </a:r>
          </a:p>
          <a:p>
            <a:pPr lvl="1" eaLnBrk="1" hangingPunct="1">
              <a:lnSpc>
                <a:spcPct val="104000"/>
              </a:lnSpc>
              <a:buClr>
                <a:srgbClr val="0070C0"/>
              </a:buClr>
              <a:buSzPct val="110000"/>
            </a:pPr>
            <a:r>
              <a:rPr lang="en-US" alt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old TC1 and TC3 merged as the new TC3 named “Network and Service Capability”</a:t>
            </a:r>
          </a:p>
          <a:p>
            <a:pPr lvl="1" eaLnBrk="1" hangingPunct="1">
              <a:lnSpc>
                <a:spcPct val="104000"/>
              </a:lnSpc>
              <a:buClr>
                <a:srgbClr val="0070C0"/>
              </a:buClr>
              <a:buSzPct val="110000"/>
            </a:pPr>
            <a:r>
              <a:rPr lang="en-US" alt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 TC1 named “Internet and Application Technology” (working on areas such as data center and cloud computing, and so forth)</a:t>
            </a:r>
          </a:p>
        </p:txBody>
      </p:sp>
      <p:sp>
        <p:nvSpPr>
          <p:cNvPr id="10243" name="Slide Number Placeholder 2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  <a:latin typeface="Verdana" panose="020B0604030504040204" pitchFamily="34" charset="0"/>
              </a:rPr>
              <a:t>Pg  </a:t>
            </a:r>
            <a:fld id="{6B33B022-6C3A-49A4-920F-FF988929010A}" type="slidenum">
              <a:rPr lang="en-US" altLang="en-US" smtClean="0">
                <a:solidFill>
                  <a:srgbClr val="000000"/>
                </a:solidFill>
                <a:latin typeface="Verdana" panose="020B0604030504040204" pitchFamily="34" charset="0"/>
              </a:rPr>
              <a:t>4</a:t>
            </a:fld>
            <a:r>
              <a:rPr lang="en-US" altLang="en-US">
                <a:solidFill>
                  <a:srgbClr val="000000"/>
                </a:solidFill>
                <a:latin typeface="Verdana" panose="020B0604030504040204" pitchFamily="34" charset="0"/>
              </a:rPr>
              <a:t> | </a:t>
            </a:r>
          </a:p>
        </p:txBody>
      </p:sp>
      <p:sp>
        <p:nvSpPr>
          <p:cNvPr id="15364" name="Content Placeholder 3"/>
          <p:cNvSpPr>
            <a:spLocks noGrp="1"/>
          </p:cNvSpPr>
          <p:nvPr>
            <p:ph idx="11"/>
          </p:nvPr>
        </p:nvSpPr>
        <p:spPr>
          <a:xfrm>
            <a:off x="549275" y="620713"/>
            <a:ext cx="11026775" cy="647700"/>
          </a:xfrm>
        </p:spPr>
        <p:txBody>
          <a:bodyPr/>
          <a:lstStyle/>
          <a:p>
            <a:r>
              <a:rPr lang="en-US" altLang="zh-CN">
                <a:latin typeface="Verdana" panose="020B0604030504040204" pitchFamily="34" charset="0"/>
                <a:ea typeface="宋体" panose="02010600030101010101" pitchFamily="2" charset="-122"/>
              </a:rPr>
              <a:t>Changes to CCSA structure</a:t>
            </a:r>
            <a:endParaRPr lang="en-US" altLang="en-US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Slide Number Placeholder 2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  <a:latin typeface="Verdana" panose="020B0604030504040204" pitchFamily="34" charset="0"/>
              </a:rPr>
              <a:t>Pg  </a:t>
            </a:r>
            <a:fld id="{0A179A3F-CD5E-46CE-891F-8D51C6B1C551}" type="slidenum">
              <a:rPr lang="en-US" altLang="en-US" smtClean="0">
                <a:solidFill>
                  <a:srgbClr val="000000"/>
                </a:solidFill>
                <a:latin typeface="Verdana" panose="020B0604030504040204" pitchFamily="34" charset="0"/>
              </a:rPr>
              <a:t>5</a:t>
            </a:fld>
            <a:r>
              <a:rPr lang="en-US" altLang="en-US">
                <a:solidFill>
                  <a:srgbClr val="000000"/>
                </a:solidFill>
                <a:latin typeface="Verdana" panose="020B0604030504040204" pitchFamily="34" charset="0"/>
              </a:rPr>
              <a:t> | </a:t>
            </a:r>
          </a:p>
        </p:txBody>
      </p:sp>
      <p:sp>
        <p:nvSpPr>
          <p:cNvPr id="16387" name="Content Placeholder 3"/>
          <p:cNvSpPr>
            <a:spLocks noGrp="1"/>
          </p:cNvSpPr>
          <p:nvPr>
            <p:ph idx="11"/>
          </p:nvPr>
        </p:nvSpPr>
        <p:spPr>
          <a:xfrm>
            <a:off x="622300" y="620713"/>
            <a:ext cx="10953750" cy="647700"/>
          </a:xfrm>
        </p:spPr>
        <p:txBody>
          <a:bodyPr/>
          <a:lstStyle/>
          <a:p>
            <a:r>
              <a:rPr lang="en-US" altLang="zh-CN">
                <a:solidFill>
                  <a:srgbClr val="1F497D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Organizational Structure in 2017</a:t>
            </a:r>
            <a:endParaRPr lang="en-US" altLang="en-US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6388" name="Picture 2" descr="F:\CCSA\组织结构图 - Eng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01800" y="1196975"/>
            <a:ext cx="8280400" cy="4865688"/>
          </a:xfrm>
          <a:noFill/>
        </p:spPr>
      </p:pic>
      <p:sp>
        <p:nvSpPr>
          <p:cNvPr id="5" name="圆角矩形 4"/>
          <p:cNvSpPr/>
          <p:nvPr/>
        </p:nvSpPr>
        <p:spPr>
          <a:xfrm>
            <a:off x="7318548" y="4725144"/>
            <a:ext cx="1080120" cy="165618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线形标注 1(带强调线) 5"/>
          <p:cNvSpPr/>
          <p:nvPr/>
        </p:nvSpPr>
        <p:spPr>
          <a:xfrm>
            <a:off x="8902724" y="4911208"/>
            <a:ext cx="1728192" cy="576064"/>
          </a:xfrm>
          <a:prstGeom prst="accentCallout1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FF0000"/>
                </a:solidFill>
              </a:rPr>
              <a:t>Newly established STs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1"/>
          <p:cNvSpPr>
            <a:spLocks noGrp="1"/>
          </p:cNvSpPr>
          <p:nvPr>
            <p:ph idx="1"/>
          </p:nvPr>
        </p:nvSpPr>
        <p:spPr>
          <a:xfrm>
            <a:off x="549275" y="1417638"/>
            <a:ext cx="11026775" cy="4522787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SzPct val="110000"/>
            </a:pPr>
            <a:r>
              <a:rPr lang="en-US" altLang="en-US" sz="2000" b="1" dirty="0">
                <a:solidFill>
                  <a:srgbClr val="1F497D"/>
                </a:solidFill>
                <a:latin typeface="+mn-lt"/>
                <a:ea typeface="+mn-ea"/>
                <a:cs typeface="Arial" panose="020B0604020202020204" pitchFamily="34" charset="0"/>
              </a:rPr>
              <a:t>NGN</a:t>
            </a:r>
          </a:p>
          <a:p>
            <a:pPr lvl="1" ea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C0"/>
              </a:buClr>
              <a:buSzPct val="110000"/>
            </a:pPr>
            <a:r>
              <a:rPr lang="en-US" alt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5G</a:t>
            </a:r>
          </a:p>
          <a:p>
            <a:pPr lvl="1" ea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C0"/>
              </a:buClr>
              <a:buSzPct val="110000"/>
            </a:pPr>
            <a:r>
              <a:rPr lang="en-US" alt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SND, NFV</a:t>
            </a:r>
          </a:p>
          <a:p>
            <a:pPr lvl="1" ea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C0"/>
              </a:buClr>
              <a:buSzPct val="110000"/>
            </a:pPr>
            <a:r>
              <a:rPr lang="en-US" alt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IDC, cloud computing</a:t>
            </a:r>
          </a:p>
          <a:p>
            <a:pPr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SzPct val="110000"/>
            </a:pPr>
            <a:r>
              <a:rPr lang="en-US" altLang="en-US" sz="2000" b="1" dirty="0" err="1">
                <a:solidFill>
                  <a:srgbClr val="1F497D"/>
                </a:solidFill>
                <a:latin typeface="+mn-lt"/>
                <a:ea typeface="+mn-ea"/>
                <a:cs typeface="Arial" panose="020B0604020202020204" pitchFamily="34" charset="0"/>
              </a:rPr>
              <a:t>IoT</a:t>
            </a:r>
            <a:r>
              <a:rPr lang="en-US" altLang="en-US" sz="2000" b="1" dirty="0">
                <a:solidFill>
                  <a:srgbClr val="1F497D"/>
                </a:solidFill>
                <a:latin typeface="+mn-lt"/>
                <a:ea typeface="+mn-ea"/>
                <a:cs typeface="Arial" panose="020B0604020202020204" pitchFamily="34" charset="0"/>
              </a:rPr>
              <a:t>/M2M applications</a:t>
            </a:r>
          </a:p>
          <a:p>
            <a:pPr lvl="1" ea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C0"/>
              </a:buClr>
              <a:buSzPct val="110000"/>
            </a:pPr>
            <a:r>
              <a:rPr lang="en-US" alt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Industrial Internet </a:t>
            </a:r>
          </a:p>
          <a:p>
            <a:pPr lvl="1" ea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C0"/>
              </a:buClr>
              <a:buSzPct val="110000"/>
            </a:pPr>
            <a:r>
              <a:rPr lang="en-US" alt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Connected Car</a:t>
            </a:r>
          </a:p>
          <a:p>
            <a:pPr lvl="1" ea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C0"/>
              </a:buClr>
              <a:buSzPct val="110000"/>
            </a:pPr>
            <a:r>
              <a:rPr lang="en-US" alt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Connected appliances and Smart home</a:t>
            </a:r>
          </a:p>
          <a:p>
            <a:pPr lvl="1" ea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C0"/>
              </a:buClr>
              <a:buSzPct val="110000"/>
            </a:pPr>
            <a:r>
              <a:rPr lang="en-US" altLang="zh-CN" b="1" dirty="0">
                <a:solidFill>
                  <a:srgbClr val="C00000"/>
                </a:solidFill>
              </a:rPr>
              <a:t>Standards on application side for some industry sectors</a:t>
            </a:r>
          </a:p>
          <a:p>
            <a:pPr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SzPct val="110000"/>
            </a:pPr>
            <a:r>
              <a:rPr lang="en-US" altLang="en-US" sz="2000" b="1" dirty="0">
                <a:solidFill>
                  <a:srgbClr val="1F497D"/>
                </a:solidFill>
                <a:latin typeface="+mn-lt"/>
                <a:ea typeface="+mn-ea"/>
                <a:cs typeface="Arial" panose="020B0604020202020204" pitchFamily="34" charset="0"/>
              </a:rPr>
              <a:t>Network and information security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altLang="zh-CN" sz="1800" b="1" dirty="0">
                <a:solidFill>
                  <a:srgbClr val="C00000"/>
                </a:solidFill>
              </a:rPr>
              <a:t>Quantum Communication and Information Technology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altLang="zh-CN" sz="1800" b="1" dirty="0" err="1">
                <a:solidFill>
                  <a:srgbClr val="C00000"/>
                </a:solidFill>
              </a:rPr>
              <a:t>Blockchain</a:t>
            </a:r>
            <a:endParaRPr lang="en-US" alt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SzPct val="110000"/>
            </a:pPr>
            <a:r>
              <a:rPr lang="en-US" altLang="en-US" sz="2000" b="1" dirty="0">
                <a:solidFill>
                  <a:srgbClr val="1F497D"/>
                </a:solidFill>
                <a:latin typeface="+mn-lt"/>
                <a:ea typeface="+mn-ea"/>
                <a:cs typeface="Arial" panose="020B0604020202020204" pitchFamily="34" charset="0"/>
              </a:rPr>
              <a:t>Green ICT</a:t>
            </a:r>
          </a:p>
        </p:txBody>
      </p:sp>
      <p:sp>
        <p:nvSpPr>
          <p:cNvPr id="10243" name="Slide Number Placeholder 2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  <a:latin typeface="Verdana" panose="020B0604030504040204" pitchFamily="34" charset="0"/>
              </a:rPr>
              <a:t>Pg  </a:t>
            </a:r>
            <a:fld id="{768B88D9-6E1E-40CF-835B-D93C4BC80147}" type="slidenum">
              <a:rPr lang="en-US" altLang="en-US" smtClean="0">
                <a:solidFill>
                  <a:srgbClr val="000000"/>
                </a:solidFill>
                <a:latin typeface="Verdana" panose="020B0604030504040204" pitchFamily="34" charset="0"/>
              </a:rPr>
              <a:t>6</a:t>
            </a:fld>
            <a:r>
              <a:rPr lang="en-US" altLang="en-US">
                <a:solidFill>
                  <a:srgbClr val="000000"/>
                </a:solidFill>
                <a:latin typeface="Verdana" panose="020B0604030504040204" pitchFamily="34" charset="0"/>
              </a:rPr>
              <a:t> | </a:t>
            </a:r>
          </a:p>
        </p:txBody>
      </p:sp>
      <p:sp>
        <p:nvSpPr>
          <p:cNvPr id="17412" name="Content Placeholder 3"/>
          <p:cNvSpPr>
            <a:spLocks noGrp="1"/>
          </p:cNvSpPr>
          <p:nvPr>
            <p:ph idx="11"/>
          </p:nvPr>
        </p:nvSpPr>
        <p:spPr>
          <a:xfrm>
            <a:off x="549275" y="620713"/>
            <a:ext cx="11026775" cy="647700"/>
          </a:xfrm>
        </p:spPr>
        <p:txBody>
          <a:bodyPr/>
          <a:lstStyle/>
          <a:p>
            <a:r>
              <a:rPr lang="en-US" altLang="zh-CN" dirty="0">
                <a:latin typeface="Verdana" panose="020B0604030504040204" pitchFamily="34" charset="0"/>
                <a:ea typeface="宋体" panose="02010600030101010101" pitchFamily="2" charset="-122"/>
              </a:rPr>
              <a:t>Hot areas of CCSA activities</a:t>
            </a:r>
            <a:endParaRPr lang="en-US" alt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7413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050" y="2205038"/>
            <a:ext cx="2349500" cy="176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4" descr="https://timgsa.baidu.com/timg?image&amp;quality=80&amp;size=b9999_10000&amp;sec=1502792247058&amp;di=6862ad0f82ab9222f069b12d2c0d32eb&amp;imgtype=0&amp;src=http%3A%2F%2Fimages.ofweek.com%2FUpload%2FNews%2F2016-7%2FZack%2F0720%2F20160720_151118_0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8708" y="4725144"/>
            <a:ext cx="2825690" cy="1295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内容占位符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SzPct val="110000"/>
            </a:pPr>
            <a:r>
              <a:rPr lang="en-US" altLang="zh-CN" sz="2000" b="1" dirty="0">
                <a:solidFill>
                  <a:srgbClr val="1F497D"/>
                </a:solidFill>
                <a:latin typeface="+mn-lt"/>
                <a:ea typeface="+mn-ea"/>
                <a:cs typeface="Arial" panose="020B0604020202020204" pitchFamily="34" charset="0"/>
              </a:rPr>
              <a:t>Standardization</a:t>
            </a:r>
          </a:p>
          <a:p>
            <a:pPr lvl="1">
              <a:spcAft>
                <a:spcPts val="600"/>
              </a:spcAft>
            </a:pPr>
            <a:r>
              <a:rPr lang="en-US" altLang="zh-CN" dirty="0">
                <a:latin typeface="Verdana" panose="020B0604030504040204" pitchFamily="34" charset="0"/>
                <a:ea typeface="宋体" panose="02010600030101010101" pitchFamily="2" charset="-122"/>
              </a:rPr>
              <a:t>Keep pace with activities of ITU and 3GPP on 5G</a:t>
            </a:r>
          </a:p>
          <a:p>
            <a:pPr lvl="1">
              <a:spcAft>
                <a:spcPts val="600"/>
              </a:spcAft>
            </a:pPr>
            <a:r>
              <a:rPr lang="en-US" altLang="zh-CN" dirty="0">
                <a:latin typeface="Verdana" panose="020B0604030504040204" pitchFamily="34" charset="0"/>
                <a:ea typeface="宋体" panose="02010600030101010101" pitchFamily="2" charset="-122"/>
              </a:rPr>
              <a:t>Being part of IMT-2020 Promotion Group of China: draw and coordinate the efforts of </a:t>
            </a:r>
            <a:r>
              <a:rPr lang="en-US" altLang="zh-CN" dirty="0">
                <a:ea typeface="宋体" panose="02010600030101010101" pitchFamily="2" charset="-122"/>
              </a:rPr>
              <a:t>Chinese</a:t>
            </a:r>
            <a:r>
              <a:rPr lang="en-US" altLang="zh-CN" dirty="0">
                <a:latin typeface="Verdana" panose="020B0604030504040204" pitchFamily="34" charset="0"/>
                <a:ea typeface="宋体" panose="02010600030101010101" pitchFamily="2" charset="-122"/>
              </a:rPr>
              <a:t> ICT industry and cooperate with international SDOs</a:t>
            </a:r>
          </a:p>
          <a:p>
            <a:pPr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SzPct val="110000"/>
            </a:pPr>
            <a:r>
              <a:rPr lang="en-US" altLang="zh-CN" sz="2000" b="1" dirty="0">
                <a:solidFill>
                  <a:srgbClr val="1F497D"/>
                </a:solidFill>
                <a:latin typeface="+mn-lt"/>
                <a:ea typeface="+mn-ea"/>
                <a:cs typeface="Arial" panose="020B0604020202020204" pitchFamily="34" charset="0"/>
              </a:rPr>
              <a:t>Test and verification</a:t>
            </a:r>
          </a:p>
          <a:p>
            <a:pPr lvl="1">
              <a:spcAft>
                <a:spcPts val="600"/>
              </a:spcAft>
            </a:pPr>
            <a:r>
              <a:rPr lang="en-US" altLang="zh-CN" dirty="0">
                <a:latin typeface="Verdana" panose="020B0604030504040204" pitchFamily="34" charset="0"/>
                <a:ea typeface="宋体" panose="02010600030101010101" pitchFamily="2" charset="-122"/>
              </a:rPr>
              <a:t>Test and verification on key technology &amp; product under R/D</a:t>
            </a:r>
          </a:p>
          <a:p>
            <a:pPr lvl="1">
              <a:spcAft>
                <a:spcPts val="600"/>
              </a:spcAft>
            </a:pPr>
            <a:r>
              <a:rPr lang="en-US" altLang="zh-CN" dirty="0">
                <a:latin typeface="Verdana" panose="020B0604030504040204" pitchFamily="34" charset="0"/>
                <a:ea typeface="宋体" panose="02010600030101010101" pitchFamily="2" charset="-122"/>
              </a:rPr>
              <a:t>Plans and specifications for test and certification</a:t>
            </a:r>
          </a:p>
          <a:p>
            <a:pPr lvl="1">
              <a:spcAft>
                <a:spcPts val="600"/>
              </a:spcAft>
            </a:pPr>
            <a:r>
              <a:rPr lang="en-US" altLang="zh-CN" dirty="0">
                <a:latin typeface="Verdana" panose="020B0604030504040204" pitchFamily="34" charset="0"/>
                <a:ea typeface="宋体" panose="02010600030101010101" pitchFamily="2" charset="-122"/>
              </a:rPr>
              <a:t>In house test &amp; field trial (30 base stations and 6 venders so far)</a:t>
            </a:r>
          </a:p>
          <a:p>
            <a:pPr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SzPct val="110000"/>
            </a:pPr>
            <a:r>
              <a:rPr lang="en-US" altLang="zh-CN" sz="2000" b="1" dirty="0">
                <a:solidFill>
                  <a:srgbClr val="1F497D"/>
                </a:solidFill>
                <a:latin typeface="+mn-lt"/>
                <a:ea typeface="+mn-ea"/>
                <a:cs typeface="Arial" panose="020B0604020202020204" pitchFamily="34" charset="0"/>
              </a:rPr>
              <a:t>Spectrum planning</a:t>
            </a:r>
          </a:p>
          <a:p>
            <a:pPr lvl="1">
              <a:spcAft>
                <a:spcPts val="600"/>
              </a:spcAft>
            </a:pPr>
            <a:r>
              <a:rPr lang="en-US" altLang="zh-CN" dirty="0">
                <a:latin typeface="Verdana" panose="020B0604030504040204" pitchFamily="34" charset="0"/>
                <a:ea typeface="宋体" panose="02010600030101010101" pitchFamily="2" charset="-122"/>
              </a:rPr>
              <a:t>Reflects industry's requirements and thoughts on 5G spectrum</a:t>
            </a:r>
          </a:p>
          <a:p>
            <a:pPr lvl="1">
              <a:spcAft>
                <a:spcPts val="600"/>
              </a:spcAft>
            </a:pPr>
            <a:r>
              <a:rPr lang="en-US" altLang="zh-CN" dirty="0">
                <a:latin typeface="Verdana" panose="020B0604030504040204" pitchFamily="34" charset="0"/>
                <a:ea typeface="宋体" panose="02010600030101010101" pitchFamily="2" charset="-122"/>
              </a:rPr>
              <a:t>Assists the gov’t with 5G spectrum planning above and below 6GHz</a:t>
            </a:r>
          </a:p>
        </p:txBody>
      </p:sp>
      <p:sp>
        <p:nvSpPr>
          <p:cNvPr id="18435" name="内容占位符 8"/>
          <p:cNvSpPr>
            <a:spLocks noGrp="1"/>
          </p:cNvSpPr>
          <p:nvPr>
            <p:ph idx="11"/>
          </p:nvPr>
        </p:nvSpPr>
        <p:spPr>
          <a:xfrm>
            <a:off x="622300" y="620713"/>
            <a:ext cx="9153525" cy="647700"/>
          </a:xfrm>
        </p:spPr>
        <p:txBody>
          <a:bodyPr/>
          <a:lstStyle/>
          <a:p>
            <a:r>
              <a:rPr lang="en-US" altLang="zh-CN" dirty="0">
                <a:latin typeface="Verdana" panose="020B0604030504040204" pitchFamily="34" charset="0"/>
                <a:ea typeface="宋体" panose="02010600030101010101" pitchFamily="2" charset="-122"/>
              </a:rPr>
              <a:t>Some activities on 5G</a:t>
            </a:r>
            <a:endParaRPr lang="zh-CN" altLang="en-US" dirty="0"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18436" name="灯片编号占位符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en-US" altLang="en-US" dirty="0" err="1">
                <a:solidFill>
                  <a:srgbClr val="000000"/>
                </a:solidFill>
                <a:latin typeface="Verdana" panose="020B0604030504040204" pitchFamily="34" charset="0"/>
              </a:rPr>
              <a:t>Pg</a:t>
            </a:r>
            <a:r>
              <a:rPr lang="en-US" altLang="en-US" dirty="0">
                <a:solidFill>
                  <a:srgbClr val="000000"/>
                </a:solidFill>
                <a:latin typeface="Verdana" panose="020B0604030504040204" pitchFamily="34" charset="0"/>
              </a:rPr>
              <a:t>  </a:t>
            </a:r>
            <a:fld id="{1FC0A639-18E0-4AFD-AAA7-49F51C96C5C1}" type="slidenum">
              <a:rPr lang="en-US" altLang="en-US" dirty="0">
                <a:solidFill>
                  <a:srgbClr val="000000"/>
                </a:solidFill>
                <a:latin typeface="Verdana" panose="020B0604030504040204" pitchFamily="34" charset="0"/>
              </a:rPr>
              <a:t>7</a:t>
            </a:fld>
            <a:r>
              <a:rPr lang="en-US" altLang="en-US" dirty="0">
                <a:solidFill>
                  <a:srgbClr val="000000"/>
                </a:solidFill>
                <a:latin typeface="Verdana" panose="020B0604030504040204" pitchFamily="34" charset="0"/>
              </a:rPr>
              <a:t> | </a:t>
            </a:r>
          </a:p>
        </p:txBody>
      </p:sp>
      <p:pic>
        <p:nvPicPr>
          <p:cNvPr id="1843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53" b="26920"/>
          <a:stretch>
            <a:fillRect/>
          </a:stretch>
        </p:blipFill>
        <p:spPr bwMode="auto">
          <a:xfrm>
            <a:off x="6454775" y="620713"/>
            <a:ext cx="2998788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内容占位符 8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China 5G Evaluation Work Plan</a:t>
            </a:r>
            <a:endParaRPr lang="zh-CN" altLang="en-US" dirty="0"/>
          </a:p>
        </p:txBody>
      </p:sp>
      <p:sp>
        <p:nvSpPr>
          <p:cNvPr id="172" name="圆角矩形 171"/>
          <p:cNvSpPr/>
          <p:nvPr/>
        </p:nvSpPr>
        <p:spPr bwMode="auto">
          <a:xfrm>
            <a:off x="1061266" y="3677246"/>
            <a:ext cx="8836819" cy="2391046"/>
          </a:xfrm>
          <a:prstGeom prst="roundRect">
            <a:avLst>
              <a:gd name="adj" fmla="val 11019"/>
            </a:avLst>
          </a:prstGeom>
          <a:solidFill>
            <a:srgbClr val="2D2D8A">
              <a:lumMod val="75000"/>
            </a:srgbClr>
          </a:solidFill>
          <a:ln w="9525" cap="flat" cmpd="sng" algn="ctr">
            <a:solidFill>
              <a:srgbClr val="FFFFFF">
                <a:lumMod val="6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" charset="0"/>
              <a:ea typeface="宋体" panose="02010600030101010101" pitchFamily="2" charset="-122"/>
              <a:cs typeface="Heiti SC Light" charset="0"/>
              <a:sym typeface="Gill Sans" charset="0"/>
            </a:endParaRPr>
          </a:p>
        </p:txBody>
      </p:sp>
      <p:sp>
        <p:nvSpPr>
          <p:cNvPr id="173" name="圆角矩形 172"/>
          <p:cNvSpPr/>
          <p:nvPr/>
        </p:nvSpPr>
        <p:spPr bwMode="auto">
          <a:xfrm>
            <a:off x="1077935" y="2600498"/>
            <a:ext cx="8836819" cy="1044526"/>
          </a:xfrm>
          <a:prstGeom prst="roundRect">
            <a:avLst/>
          </a:prstGeom>
          <a:solidFill>
            <a:srgbClr val="2D2D8A">
              <a:lumMod val="75000"/>
            </a:srgbClr>
          </a:solidFill>
          <a:ln w="9525" cap="flat" cmpd="sng" algn="ctr">
            <a:solidFill>
              <a:srgbClr val="FFFFFF">
                <a:lumMod val="6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" charset="0"/>
              <a:ea typeface="宋体" panose="02010600030101010101" pitchFamily="2" charset="-122"/>
              <a:cs typeface="Heiti SC Light" charset="0"/>
              <a:sym typeface="Gill Sans" charset="0"/>
            </a:endParaRPr>
          </a:p>
        </p:txBody>
      </p:sp>
      <p:sp>
        <p:nvSpPr>
          <p:cNvPr id="174" name="圆角矩形 173"/>
          <p:cNvSpPr/>
          <p:nvPr/>
        </p:nvSpPr>
        <p:spPr bwMode="auto">
          <a:xfrm>
            <a:off x="1077935" y="1196752"/>
            <a:ext cx="8836819" cy="1366739"/>
          </a:xfrm>
          <a:prstGeom prst="roundRect">
            <a:avLst/>
          </a:prstGeom>
          <a:solidFill>
            <a:srgbClr val="2D2D8A">
              <a:lumMod val="75000"/>
            </a:srgbClr>
          </a:solidFill>
          <a:ln w="9525" cap="flat" cmpd="sng" algn="ctr">
            <a:solidFill>
              <a:srgbClr val="FFFFFF">
                <a:lumMod val="6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" charset="0"/>
              <a:ea typeface="宋体" panose="02010600030101010101" pitchFamily="2" charset="-122"/>
              <a:cs typeface="Heiti SC Light" charset="0"/>
              <a:sym typeface="Gill Sans" charset="0"/>
            </a:endParaRPr>
          </a:p>
        </p:txBody>
      </p:sp>
      <p:cxnSp>
        <p:nvCxnSpPr>
          <p:cNvPr id="175" name="直接箭头连接符 174"/>
          <p:cNvCxnSpPr/>
          <p:nvPr/>
        </p:nvCxnSpPr>
        <p:spPr>
          <a:xfrm flipV="1">
            <a:off x="7228680" y="2183928"/>
            <a:ext cx="17860" cy="1052513"/>
          </a:xfrm>
          <a:prstGeom prst="straightConnector1">
            <a:avLst/>
          </a:prstGeom>
          <a:noFill/>
          <a:ln w="41275" cap="flat" cmpd="sng" algn="ctr">
            <a:solidFill>
              <a:srgbClr val="00B050"/>
            </a:solidFill>
            <a:prstDash val="solid"/>
            <a:miter lim="800000"/>
            <a:headEnd w="lg" len="lg"/>
            <a:tailEnd type="triangle" w="lg" len="lg"/>
          </a:ln>
          <a:effectLst/>
        </p:spPr>
      </p:cxnSp>
      <p:sp>
        <p:nvSpPr>
          <p:cNvPr id="176" name="Rectangle 199"/>
          <p:cNvSpPr/>
          <p:nvPr/>
        </p:nvSpPr>
        <p:spPr>
          <a:xfrm>
            <a:off x="2886494" y="1268760"/>
            <a:ext cx="387927" cy="369332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lstStyle/>
          <a:p>
            <a:pPr defTabSz="0">
              <a:tabLst>
                <a:tab pos="1187450" algn="l"/>
              </a:tabLst>
            </a:pPr>
            <a:r>
              <a:rPr lang="en-GB" altLang="zh-CN" sz="1200" b="1" dirty="0">
                <a:solidFill>
                  <a:srgbClr val="FFFF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No</a:t>
            </a:r>
            <a:r>
              <a:rPr lang="en-GB" altLang="ja-JP" sz="1200" b="1" dirty="0">
                <a:solidFill>
                  <a:srgbClr val="FFFF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.27</a:t>
            </a:r>
            <a:br>
              <a:rPr lang="en-GB" altLang="ja-JP" sz="1200" b="1" dirty="0">
                <a:solidFill>
                  <a:srgbClr val="FFFF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</a:br>
            <a:r>
              <a:rPr lang="en-US" altLang="ja-JP" sz="1200" b="1" dirty="0">
                <a:solidFill>
                  <a:srgbClr val="FFFF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(</a:t>
            </a:r>
            <a:r>
              <a:rPr lang="en-US" altLang="zh-CN" sz="1200" b="1" dirty="0">
                <a:solidFill>
                  <a:srgbClr val="FFFF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Jun.)</a:t>
            </a:r>
            <a:endParaRPr lang="en-GB" altLang="ja-JP" sz="1200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7" name="Rectangle 200"/>
          <p:cNvSpPr/>
          <p:nvPr/>
        </p:nvSpPr>
        <p:spPr>
          <a:xfrm>
            <a:off x="3419894" y="1268760"/>
            <a:ext cx="381515" cy="369332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lstStyle/>
          <a:p>
            <a:pPr defTabSz="0">
              <a:tabLst>
                <a:tab pos="1187450" algn="l"/>
              </a:tabLst>
            </a:pPr>
            <a:r>
              <a:rPr lang="en-GB" altLang="zh-CN" sz="1200" b="1" dirty="0">
                <a:solidFill>
                  <a:srgbClr val="FFFF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No.</a:t>
            </a:r>
            <a:r>
              <a:rPr lang="en-GB" altLang="ja-JP" sz="1200" b="1" dirty="0">
                <a:solidFill>
                  <a:srgbClr val="FFFF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28</a:t>
            </a:r>
            <a:br>
              <a:rPr lang="en-GB" altLang="ja-JP" sz="1200" b="1" dirty="0">
                <a:solidFill>
                  <a:srgbClr val="FFFF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</a:br>
            <a:r>
              <a:rPr lang="en-US" altLang="ja-JP" sz="1200" b="1" dirty="0">
                <a:solidFill>
                  <a:srgbClr val="FFFF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(</a:t>
            </a:r>
            <a:r>
              <a:rPr lang="en-US" altLang="zh-CN" sz="1200" b="1" dirty="0">
                <a:solidFill>
                  <a:srgbClr val="FFFF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Oct.)</a:t>
            </a:r>
            <a:endParaRPr lang="en-GB" altLang="ja-JP" sz="1200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8" name="Rectangle 201"/>
          <p:cNvSpPr/>
          <p:nvPr/>
        </p:nvSpPr>
        <p:spPr>
          <a:xfrm>
            <a:off x="4067594" y="1285429"/>
            <a:ext cx="379912" cy="369332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lstStyle/>
          <a:p>
            <a:pPr defTabSz="0">
              <a:tabLst>
                <a:tab pos="1187450" algn="l"/>
              </a:tabLst>
            </a:pPr>
            <a:r>
              <a:rPr lang="en-GB" altLang="zh-CN" sz="1200" b="1" dirty="0">
                <a:solidFill>
                  <a:srgbClr val="FFFF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No.</a:t>
            </a:r>
            <a:r>
              <a:rPr lang="en-GB" altLang="ja-JP" sz="1200" b="1" dirty="0">
                <a:solidFill>
                  <a:srgbClr val="FFFF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29</a:t>
            </a:r>
          </a:p>
          <a:p>
            <a:pPr defTabSz="0">
              <a:tabLst>
                <a:tab pos="1187450" algn="l"/>
              </a:tabLst>
            </a:pPr>
            <a:r>
              <a:rPr lang="en-GB" altLang="ja-JP" sz="1200" b="1" dirty="0">
                <a:solidFill>
                  <a:srgbClr val="FFFF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(Jan.)</a:t>
            </a:r>
            <a:endParaRPr lang="en-GB" altLang="ja-JP" sz="1200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9" name="Rectangle 202"/>
          <p:cNvSpPr/>
          <p:nvPr/>
        </p:nvSpPr>
        <p:spPr>
          <a:xfrm>
            <a:off x="4716485" y="1277094"/>
            <a:ext cx="387927" cy="369332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lstStyle/>
          <a:p>
            <a:pPr defTabSz="0">
              <a:tabLst>
                <a:tab pos="1187450" algn="l"/>
              </a:tabLst>
            </a:pPr>
            <a:r>
              <a:rPr lang="en-GB" altLang="zh-CN" sz="1200" b="1" dirty="0">
                <a:solidFill>
                  <a:srgbClr val="FFFF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No.</a:t>
            </a:r>
            <a:r>
              <a:rPr lang="en-GB" altLang="ja-JP" sz="1200" b="1" dirty="0">
                <a:solidFill>
                  <a:srgbClr val="FFFF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30</a:t>
            </a:r>
            <a:br>
              <a:rPr lang="en-GB" altLang="ja-JP" sz="1200" b="1" dirty="0">
                <a:solidFill>
                  <a:srgbClr val="FFFF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</a:br>
            <a:r>
              <a:rPr lang="en-GB" altLang="ja-JP" sz="1200" b="1" dirty="0">
                <a:solidFill>
                  <a:srgbClr val="FFFF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(Jun.)</a:t>
            </a:r>
            <a:endParaRPr lang="en-GB" altLang="ja-JP" sz="1200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0" name="Rectangle 203"/>
          <p:cNvSpPr/>
          <p:nvPr/>
        </p:nvSpPr>
        <p:spPr>
          <a:xfrm>
            <a:off x="5292747" y="1277094"/>
            <a:ext cx="381515" cy="369332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lstStyle/>
          <a:p>
            <a:pPr defTabSz="0">
              <a:tabLst>
                <a:tab pos="1187450" algn="l"/>
              </a:tabLst>
            </a:pPr>
            <a:r>
              <a:rPr lang="en-GB" altLang="zh-CN" sz="1200" b="1" dirty="0">
                <a:solidFill>
                  <a:srgbClr val="FFFF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No.</a:t>
            </a:r>
            <a:r>
              <a:rPr lang="en-GB" altLang="ja-JP" sz="1200" b="1" dirty="0">
                <a:solidFill>
                  <a:srgbClr val="FFFF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31</a:t>
            </a:r>
            <a:br>
              <a:rPr lang="en-GB" altLang="ja-JP" sz="1200" b="1" dirty="0">
                <a:solidFill>
                  <a:srgbClr val="FFFF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</a:br>
            <a:r>
              <a:rPr lang="en-GB" altLang="ja-JP" sz="1200" b="1" dirty="0">
                <a:solidFill>
                  <a:srgbClr val="FFFF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(Oct.)</a:t>
            </a:r>
            <a:endParaRPr lang="en-GB" altLang="ja-JP" sz="1200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1" name="Rectangle 204"/>
          <p:cNvSpPr/>
          <p:nvPr/>
        </p:nvSpPr>
        <p:spPr>
          <a:xfrm>
            <a:off x="6886994" y="1291382"/>
            <a:ext cx="379912" cy="369332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lstStyle/>
          <a:p>
            <a:pPr defTabSz="0">
              <a:tabLst>
                <a:tab pos="1187450" algn="l"/>
              </a:tabLst>
            </a:pPr>
            <a:r>
              <a:rPr lang="en-GB" altLang="zh-CN" sz="1200" b="1" dirty="0">
                <a:solidFill>
                  <a:srgbClr val="FFFF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No.</a:t>
            </a:r>
            <a:r>
              <a:rPr lang="en-GB" altLang="ja-JP" sz="1200" b="1" dirty="0">
                <a:solidFill>
                  <a:srgbClr val="FFFF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32</a:t>
            </a:r>
          </a:p>
          <a:p>
            <a:pPr defTabSz="0">
              <a:tabLst>
                <a:tab pos="1187450" algn="l"/>
              </a:tabLst>
            </a:pPr>
            <a:r>
              <a:rPr lang="en-GB" altLang="ja-JP" sz="1200" b="1" dirty="0">
                <a:solidFill>
                  <a:srgbClr val="FFFF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(Jul.)</a:t>
            </a:r>
            <a:endParaRPr lang="en-GB" altLang="ja-JP" sz="1200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2" name="Rectangle 205"/>
          <p:cNvSpPr/>
          <p:nvPr/>
        </p:nvSpPr>
        <p:spPr>
          <a:xfrm>
            <a:off x="7476354" y="1293763"/>
            <a:ext cx="389530" cy="369332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lstStyle/>
          <a:p>
            <a:pPr defTabSz="0">
              <a:tabLst>
                <a:tab pos="1187450" algn="l"/>
              </a:tabLst>
            </a:pPr>
            <a:r>
              <a:rPr lang="en-GB" altLang="zh-CN" sz="1200" b="1" dirty="0">
                <a:solidFill>
                  <a:srgbClr val="FFFF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No</a:t>
            </a:r>
            <a:r>
              <a:rPr lang="en-GB" altLang="ja-JP" sz="1200" b="1" dirty="0">
                <a:solidFill>
                  <a:srgbClr val="FFFF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.33</a:t>
            </a:r>
            <a:br>
              <a:rPr lang="en-GB" altLang="ja-JP" sz="1200" b="1" dirty="0">
                <a:solidFill>
                  <a:srgbClr val="FFFF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</a:br>
            <a:r>
              <a:rPr lang="en-GB" altLang="ja-JP" sz="1200" b="1" dirty="0">
                <a:solidFill>
                  <a:srgbClr val="FFFF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(Dec.)</a:t>
            </a:r>
            <a:endParaRPr lang="en-GB" altLang="ja-JP" sz="1200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3" name="Rectangle 206"/>
          <p:cNvSpPr/>
          <p:nvPr/>
        </p:nvSpPr>
        <p:spPr>
          <a:xfrm>
            <a:off x="8028804" y="1293763"/>
            <a:ext cx="389530" cy="369332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lstStyle/>
          <a:p>
            <a:pPr defTabSz="0">
              <a:tabLst>
                <a:tab pos="1187450" algn="l"/>
              </a:tabLst>
            </a:pPr>
            <a:r>
              <a:rPr lang="en-GB" altLang="zh-CN" sz="1200" b="1" dirty="0">
                <a:solidFill>
                  <a:srgbClr val="FFFF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No.</a:t>
            </a:r>
            <a:r>
              <a:rPr lang="en-GB" altLang="ja-JP" sz="1200" b="1" dirty="0">
                <a:solidFill>
                  <a:srgbClr val="FFFF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34</a:t>
            </a:r>
            <a:br>
              <a:rPr lang="en-GB" altLang="ja-JP" sz="1200" b="1" dirty="0">
                <a:solidFill>
                  <a:srgbClr val="FFFF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</a:br>
            <a:r>
              <a:rPr lang="en-GB" altLang="ja-JP" sz="1200" b="1" dirty="0">
                <a:solidFill>
                  <a:srgbClr val="FFFF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(Feb.)</a:t>
            </a:r>
            <a:endParaRPr lang="en-GB" altLang="ja-JP" sz="1200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4" name="Rectangle 207"/>
          <p:cNvSpPr/>
          <p:nvPr/>
        </p:nvSpPr>
        <p:spPr>
          <a:xfrm>
            <a:off x="8532438" y="1293763"/>
            <a:ext cx="387927" cy="369332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lstStyle/>
          <a:p>
            <a:pPr defTabSz="0">
              <a:tabLst>
                <a:tab pos="1187450" algn="l"/>
              </a:tabLst>
            </a:pPr>
            <a:r>
              <a:rPr lang="en-GB" altLang="zh-CN" sz="1200" b="1" dirty="0">
                <a:solidFill>
                  <a:srgbClr val="FFFF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No.</a:t>
            </a:r>
            <a:r>
              <a:rPr lang="en-GB" altLang="ja-JP" sz="1200" b="1" dirty="0">
                <a:solidFill>
                  <a:srgbClr val="FFFF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35</a:t>
            </a:r>
          </a:p>
          <a:p>
            <a:pPr defTabSz="0">
              <a:tabLst>
                <a:tab pos="1187450" algn="l"/>
              </a:tabLst>
            </a:pPr>
            <a:r>
              <a:rPr lang="en-GB" altLang="ja-JP" sz="1200" b="1" dirty="0">
                <a:solidFill>
                  <a:srgbClr val="FFFF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(Jun.)</a:t>
            </a:r>
            <a:endParaRPr lang="en-GB" altLang="ja-JP" sz="1200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5" name="Rectangle 278"/>
          <p:cNvSpPr/>
          <p:nvPr/>
        </p:nvSpPr>
        <p:spPr>
          <a:xfrm>
            <a:off x="9007497" y="1298526"/>
            <a:ext cx="381515" cy="369332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lstStyle/>
          <a:p>
            <a:pPr defTabSz="0">
              <a:tabLst>
                <a:tab pos="1187450" algn="l"/>
              </a:tabLst>
            </a:pPr>
            <a:r>
              <a:rPr lang="en-GB" altLang="zh-CN" sz="1200" b="1" dirty="0">
                <a:solidFill>
                  <a:srgbClr val="FFFF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No.</a:t>
            </a:r>
            <a:r>
              <a:rPr lang="en-GB" altLang="ja-JP" sz="1200" b="1" dirty="0">
                <a:solidFill>
                  <a:srgbClr val="FFFF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36</a:t>
            </a:r>
            <a:br>
              <a:rPr lang="en-GB" altLang="ja-JP" sz="1200" b="1" dirty="0">
                <a:solidFill>
                  <a:srgbClr val="FFFF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</a:br>
            <a:r>
              <a:rPr lang="en-GB" altLang="ja-JP" sz="1200" b="1" dirty="0">
                <a:solidFill>
                  <a:srgbClr val="FFFF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(Oct.)</a:t>
            </a:r>
            <a:endParaRPr lang="en-GB" altLang="ja-JP" sz="1200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6" name="Rectangle 284"/>
          <p:cNvSpPr/>
          <p:nvPr/>
        </p:nvSpPr>
        <p:spPr>
          <a:xfrm>
            <a:off x="2260225" y="1281857"/>
            <a:ext cx="389530" cy="369332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lstStyle/>
          <a:p>
            <a:pPr defTabSz="0">
              <a:tabLst>
                <a:tab pos="1187450" algn="l"/>
              </a:tabLst>
            </a:pPr>
            <a:r>
              <a:rPr lang="en-GB" altLang="zh-CN" sz="1200" b="1" dirty="0">
                <a:solidFill>
                  <a:srgbClr val="FFFF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No.</a:t>
            </a:r>
            <a:r>
              <a:rPr lang="en-GB" altLang="ja-JP" sz="1200" b="1" dirty="0">
                <a:solidFill>
                  <a:srgbClr val="FFFF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26</a:t>
            </a:r>
          </a:p>
          <a:p>
            <a:pPr defTabSz="0">
              <a:tabLst>
                <a:tab pos="1187450" algn="l"/>
              </a:tabLst>
            </a:pPr>
            <a:r>
              <a:rPr lang="en-GB" altLang="ja-JP" sz="1200" b="1" dirty="0">
                <a:solidFill>
                  <a:srgbClr val="FFFF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(Feb.)</a:t>
            </a:r>
            <a:endParaRPr lang="en-GB" altLang="ja-JP" sz="1200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7" name="Freeform 194"/>
          <p:cNvSpPr>
            <a:spLocks noEditPoints="1"/>
          </p:cNvSpPr>
          <p:nvPr/>
        </p:nvSpPr>
        <p:spPr bwMode="auto">
          <a:xfrm>
            <a:off x="3413835" y="2000715"/>
            <a:ext cx="4168995" cy="84535"/>
          </a:xfrm>
          <a:custGeom>
            <a:avLst/>
            <a:gdLst>
              <a:gd name="T0" fmla="*/ 2147483646 w 6616"/>
              <a:gd name="T1" fmla="*/ 2147483646 h 200"/>
              <a:gd name="T2" fmla="*/ 2147483646 w 6616"/>
              <a:gd name="T3" fmla="*/ 2147483646 h 200"/>
              <a:gd name="T4" fmla="*/ 2147483646 w 6616"/>
              <a:gd name="T5" fmla="*/ 2147483646 h 200"/>
              <a:gd name="T6" fmla="*/ 2147483646 w 6616"/>
              <a:gd name="T7" fmla="*/ 2147483646 h 200"/>
              <a:gd name="T8" fmla="*/ 2147483646 w 6616"/>
              <a:gd name="T9" fmla="*/ 2147483646 h 200"/>
              <a:gd name="T10" fmla="*/ 2147483646 w 6616"/>
              <a:gd name="T11" fmla="*/ 2147483646 h 200"/>
              <a:gd name="T12" fmla="*/ 2147483646 w 6616"/>
              <a:gd name="T13" fmla="*/ 2147483646 h 200"/>
              <a:gd name="T14" fmla="*/ 2147483646 w 6616"/>
              <a:gd name="T15" fmla="*/ 2147483646 h 200"/>
              <a:gd name="T16" fmla="*/ 0 w 6616"/>
              <a:gd name="T17" fmla="*/ 2147483646 h 200"/>
              <a:gd name="T18" fmla="*/ 2147483646 w 6616"/>
              <a:gd name="T19" fmla="*/ 0 h 200"/>
              <a:gd name="T20" fmla="*/ 2147483646 w 6616"/>
              <a:gd name="T21" fmla="*/ 2147483646 h 200"/>
              <a:gd name="T22" fmla="*/ 2147483646 w 6616"/>
              <a:gd name="T23" fmla="*/ 0 h 200"/>
              <a:gd name="T24" fmla="*/ 2147483646 w 6616"/>
              <a:gd name="T25" fmla="*/ 2147483646 h 200"/>
              <a:gd name="T26" fmla="*/ 2147483646 w 6616"/>
              <a:gd name="T27" fmla="*/ 2147483646 h 200"/>
              <a:gd name="T28" fmla="*/ 2147483646 w 6616"/>
              <a:gd name="T29" fmla="*/ 0 h 20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6616" h="200">
                <a:moveTo>
                  <a:pt x="166" y="84"/>
                </a:moveTo>
                <a:lnTo>
                  <a:pt x="6450" y="84"/>
                </a:lnTo>
                <a:cubicBezTo>
                  <a:pt x="6459" y="84"/>
                  <a:pt x="6466" y="91"/>
                  <a:pt x="6466" y="100"/>
                </a:cubicBezTo>
                <a:cubicBezTo>
                  <a:pt x="6466" y="110"/>
                  <a:pt x="6459" y="117"/>
                  <a:pt x="6450" y="117"/>
                </a:cubicBezTo>
                <a:lnTo>
                  <a:pt x="166" y="117"/>
                </a:lnTo>
                <a:cubicBezTo>
                  <a:pt x="157" y="117"/>
                  <a:pt x="150" y="110"/>
                  <a:pt x="150" y="100"/>
                </a:cubicBezTo>
                <a:cubicBezTo>
                  <a:pt x="150" y="91"/>
                  <a:pt x="157" y="84"/>
                  <a:pt x="166" y="84"/>
                </a:cubicBezTo>
                <a:close/>
                <a:moveTo>
                  <a:pt x="200" y="200"/>
                </a:moveTo>
                <a:lnTo>
                  <a:pt x="0" y="100"/>
                </a:lnTo>
                <a:lnTo>
                  <a:pt x="200" y="0"/>
                </a:lnTo>
                <a:lnTo>
                  <a:pt x="200" y="200"/>
                </a:lnTo>
                <a:close/>
                <a:moveTo>
                  <a:pt x="6416" y="0"/>
                </a:moveTo>
                <a:lnTo>
                  <a:pt x="6616" y="100"/>
                </a:lnTo>
                <a:lnTo>
                  <a:pt x="6416" y="200"/>
                </a:lnTo>
                <a:lnTo>
                  <a:pt x="6416" y="0"/>
                </a:lnTo>
                <a:close/>
              </a:path>
            </a:pathLst>
          </a:custGeom>
          <a:noFill/>
          <a:ln w="25400" cap="flat" cmpd="sng" algn="ctr">
            <a:solidFill>
              <a:srgbClr val="99FFCC"/>
            </a:solidFill>
            <a:prstDash val="solid"/>
            <a:miter lim="800000"/>
            <a:headEnd type="arrow"/>
            <a:tailEnd type="arrow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"/>
              <a:ea typeface="宋体" panose="02010600030101010101" pitchFamily="2" charset="-122"/>
            </a:endParaRPr>
          </a:p>
        </p:txBody>
      </p:sp>
      <p:sp>
        <p:nvSpPr>
          <p:cNvPr id="188" name="右箭头 187"/>
          <p:cNvSpPr/>
          <p:nvPr/>
        </p:nvSpPr>
        <p:spPr>
          <a:xfrm>
            <a:off x="2179263" y="1556792"/>
            <a:ext cx="7556897" cy="336947"/>
          </a:xfrm>
          <a:prstGeom prst="rightArrow">
            <a:avLst/>
          </a:prstGeom>
          <a:solidFill>
            <a:srgbClr val="FAF087"/>
          </a:solidFill>
          <a:ln w="12700" cap="flat" cmpd="sng" algn="ctr">
            <a:solidFill>
              <a:srgbClr val="FAF087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ea typeface="宋体" panose="02010600030101010101" pitchFamily="2" charset="-122"/>
            </a:endParaRPr>
          </a:p>
        </p:txBody>
      </p:sp>
      <p:sp>
        <p:nvSpPr>
          <p:cNvPr id="189" name="矩形 46"/>
          <p:cNvSpPr/>
          <p:nvPr/>
        </p:nvSpPr>
        <p:spPr>
          <a:xfrm>
            <a:off x="3561946" y="1815207"/>
            <a:ext cx="3972626" cy="4616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defTabSz="914400"/>
            <a:r>
              <a:rPr lang="en-US" altLang="zh-CN" sz="12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Step 3 : Submission&amp;Reception of RITs and SRITs</a:t>
            </a:r>
            <a:endParaRPr lang="zh-CN" altLang="en-US" sz="12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/>
            <a:endParaRPr lang="zh-CN" altLang="en-US" sz="12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0" name="Freeform 194"/>
          <p:cNvSpPr>
            <a:spLocks noEditPoints="1"/>
          </p:cNvSpPr>
          <p:nvPr/>
        </p:nvSpPr>
        <p:spPr bwMode="auto">
          <a:xfrm flipV="1">
            <a:off x="5579688" y="2303161"/>
            <a:ext cx="3884333" cy="45719"/>
          </a:xfrm>
          <a:custGeom>
            <a:avLst/>
            <a:gdLst>
              <a:gd name="T0" fmla="*/ 2147483646 w 6616"/>
              <a:gd name="T1" fmla="*/ 2147483646 h 200"/>
              <a:gd name="T2" fmla="*/ 2147483646 w 6616"/>
              <a:gd name="T3" fmla="*/ 2147483646 h 200"/>
              <a:gd name="T4" fmla="*/ 2147483646 w 6616"/>
              <a:gd name="T5" fmla="*/ 2147483646 h 200"/>
              <a:gd name="T6" fmla="*/ 2147483646 w 6616"/>
              <a:gd name="T7" fmla="*/ 2147483646 h 200"/>
              <a:gd name="T8" fmla="*/ 2147483646 w 6616"/>
              <a:gd name="T9" fmla="*/ 2147483646 h 200"/>
              <a:gd name="T10" fmla="*/ 2147483646 w 6616"/>
              <a:gd name="T11" fmla="*/ 2147483646 h 200"/>
              <a:gd name="T12" fmla="*/ 2147483646 w 6616"/>
              <a:gd name="T13" fmla="*/ 2147483646 h 200"/>
              <a:gd name="T14" fmla="*/ 2147483646 w 6616"/>
              <a:gd name="T15" fmla="*/ 2147483646 h 200"/>
              <a:gd name="T16" fmla="*/ 0 w 6616"/>
              <a:gd name="T17" fmla="*/ 2147483646 h 200"/>
              <a:gd name="T18" fmla="*/ 2147483646 w 6616"/>
              <a:gd name="T19" fmla="*/ 0 h 200"/>
              <a:gd name="T20" fmla="*/ 2147483646 w 6616"/>
              <a:gd name="T21" fmla="*/ 2147483646 h 200"/>
              <a:gd name="T22" fmla="*/ 2147483646 w 6616"/>
              <a:gd name="T23" fmla="*/ 0 h 200"/>
              <a:gd name="T24" fmla="*/ 2147483646 w 6616"/>
              <a:gd name="T25" fmla="*/ 2147483646 h 200"/>
              <a:gd name="T26" fmla="*/ 2147483646 w 6616"/>
              <a:gd name="T27" fmla="*/ 2147483646 h 200"/>
              <a:gd name="T28" fmla="*/ 2147483646 w 6616"/>
              <a:gd name="T29" fmla="*/ 0 h 20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6616" h="200">
                <a:moveTo>
                  <a:pt x="166" y="84"/>
                </a:moveTo>
                <a:lnTo>
                  <a:pt x="6450" y="84"/>
                </a:lnTo>
                <a:cubicBezTo>
                  <a:pt x="6459" y="84"/>
                  <a:pt x="6466" y="91"/>
                  <a:pt x="6466" y="100"/>
                </a:cubicBezTo>
                <a:cubicBezTo>
                  <a:pt x="6466" y="110"/>
                  <a:pt x="6459" y="117"/>
                  <a:pt x="6450" y="117"/>
                </a:cubicBezTo>
                <a:lnTo>
                  <a:pt x="166" y="117"/>
                </a:lnTo>
                <a:cubicBezTo>
                  <a:pt x="157" y="117"/>
                  <a:pt x="150" y="110"/>
                  <a:pt x="150" y="100"/>
                </a:cubicBezTo>
                <a:cubicBezTo>
                  <a:pt x="150" y="91"/>
                  <a:pt x="157" y="84"/>
                  <a:pt x="166" y="84"/>
                </a:cubicBezTo>
                <a:close/>
                <a:moveTo>
                  <a:pt x="200" y="200"/>
                </a:moveTo>
                <a:lnTo>
                  <a:pt x="0" y="100"/>
                </a:lnTo>
                <a:lnTo>
                  <a:pt x="200" y="0"/>
                </a:lnTo>
                <a:lnTo>
                  <a:pt x="200" y="200"/>
                </a:lnTo>
                <a:close/>
                <a:moveTo>
                  <a:pt x="6416" y="0"/>
                </a:moveTo>
                <a:lnTo>
                  <a:pt x="6616" y="100"/>
                </a:lnTo>
                <a:lnTo>
                  <a:pt x="6416" y="200"/>
                </a:lnTo>
                <a:lnTo>
                  <a:pt x="6416" y="0"/>
                </a:lnTo>
                <a:close/>
              </a:path>
            </a:pathLst>
          </a:custGeom>
          <a:noFill/>
          <a:ln w="25400" cap="flat" cmpd="sng" algn="ctr">
            <a:solidFill>
              <a:srgbClr val="99FFCC"/>
            </a:solidFill>
            <a:prstDash val="solid"/>
            <a:miter lim="800000"/>
            <a:headEnd type="arrow"/>
            <a:tailEnd type="arrow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"/>
              <a:ea typeface="宋体" panose="02010600030101010101" pitchFamily="2" charset="-122"/>
            </a:endParaRPr>
          </a:p>
        </p:txBody>
      </p:sp>
      <p:sp>
        <p:nvSpPr>
          <p:cNvPr id="191" name="矩形 50"/>
          <p:cNvSpPr/>
          <p:nvPr/>
        </p:nvSpPr>
        <p:spPr>
          <a:xfrm>
            <a:off x="5668273" y="2103239"/>
            <a:ext cx="3810515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914400"/>
            <a:r>
              <a:rPr lang="en-US" altLang="zh-CN" sz="12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Step 4: Evaluation of candidate RITs and SRITs by Independent Evaluation Groups</a:t>
            </a:r>
            <a:endParaRPr lang="zh-CN" altLang="en-US" sz="12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2" name="燕尾形 191"/>
          <p:cNvSpPr/>
          <p:nvPr/>
        </p:nvSpPr>
        <p:spPr>
          <a:xfrm>
            <a:off x="2195931" y="2679228"/>
            <a:ext cx="2952750" cy="280988"/>
          </a:xfrm>
          <a:prstGeom prst="chevron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1" i="0" u="none" strike="noStrike" kern="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</a:rPr>
              <a:t>Rel-15</a:t>
            </a:r>
            <a:endParaRPr kumimoji="0" lang="zh-CN" altLang="en-US" sz="1200" b="1" i="0" u="none" strike="noStrike" kern="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193" name="燕尾形 192"/>
          <p:cNvSpPr/>
          <p:nvPr/>
        </p:nvSpPr>
        <p:spPr>
          <a:xfrm>
            <a:off x="5004616" y="2676846"/>
            <a:ext cx="2736056" cy="282179"/>
          </a:xfrm>
          <a:prstGeom prst="chevron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1" i="0" u="none" strike="noStrike" kern="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</a:rPr>
              <a:t>Rel-16</a:t>
            </a:r>
            <a:endParaRPr kumimoji="0" lang="zh-CN" altLang="en-US" sz="1200" b="1" i="0" u="none" strike="noStrike" kern="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3318691" y="3009031"/>
            <a:ext cx="2103835" cy="255985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1" i="0" u="none" strike="noStrike" kern="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</a:rPr>
              <a:t>3GPP Self Evaluation</a:t>
            </a:r>
            <a:endParaRPr kumimoji="0" lang="zh-CN" altLang="en-US" sz="1200" b="1" i="0" u="none" strike="noStrike" kern="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cxnSp>
        <p:nvCxnSpPr>
          <p:cNvPr id="195" name="直接箭头连接符 194"/>
          <p:cNvCxnSpPr/>
          <p:nvPr/>
        </p:nvCxnSpPr>
        <p:spPr>
          <a:xfrm flipH="1" flipV="1">
            <a:off x="5505869" y="2168450"/>
            <a:ext cx="2381" cy="1087041"/>
          </a:xfrm>
          <a:prstGeom prst="straightConnector1">
            <a:avLst/>
          </a:prstGeom>
          <a:noFill/>
          <a:ln w="41275" cap="flat" cmpd="sng" algn="ctr">
            <a:solidFill>
              <a:srgbClr val="00B050"/>
            </a:solidFill>
            <a:prstDash val="solid"/>
            <a:miter lim="800000"/>
            <a:headEnd w="lg" len="lg"/>
            <a:tailEnd type="triangle" w="lg" len="lg"/>
          </a:ln>
          <a:effectLst/>
        </p:spPr>
      </p:cxnSp>
      <p:sp>
        <p:nvSpPr>
          <p:cNvPr id="196" name="等腰三角形 195"/>
          <p:cNvSpPr/>
          <p:nvPr/>
        </p:nvSpPr>
        <p:spPr>
          <a:xfrm>
            <a:off x="5438004" y="3317677"/>
            <a:ext cx="140494" cy="113110"/>
          </a:xfrm>
          <a:prstGeom prst="triangle">
            <a:avLst/>
          </a:prstGeom>
          <a:solidFill>
            <a:srgbClr val="00B050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"/>
              <a:ea typeface="宋体" panose="02010600030101010101" pitchFamily="2" charset="-122"/>
            </a:endParaRPr>
          </a:p>
        </p:txBody>
      </p:sp>
      <p:sp>
        <p:nvSpPr>
          <p:cNvPr id="197" name="等腰三角形 196"/>
          <p:cNvSpPr/>
          <p:nvPr/>
        </p:nvSpPr>
        <p:spPr>
          <a:xfrm>
            <a:off x="7002485" y="3298627"/>
            <a:ext cx="140494" cy="113110"/>
          </a:xfrm>
          <a:prstGeom prst="triangle">
            <a:avLst/>
          </a:prstGeom>
          <a:solidFill>
            <a:srgbClr val="00B050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"/>
              <a:ea typeface="宋体" panose="02010600030101010101" pitchFamily="2" charset="-122"/>
            </a:endParaRPr>
          </a:p>
        </p:txBody>
      </p:sp>
      <p:sp>
        <p:nvSpPr>
          <p:cNvPr id="198" name="文本框 66"/>
          <p:cNvSpPr txBox="1"/>
          <p:nvPr/>
        </p:nvSpPr>
        <p:spPr>
          <a:xfrm>
            <a:off x="5134394" y="3230487"/>
            <a:ext cx="1150739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defTabSz="914400"/>
            <a:r>
              <a:rPr lang="en-US" altLang="zh-CN" sz="12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en-US" altLang="zh-CN" sz="1200" b="1" baseline="30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</a:t>
            </a:r>
            <a:r>
              <a:rPr lang="en-US" altLang="zh-CN" sz="12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Submission</a:t>
            </a:r>
          </a:p>
        </p:txBody>
      </p:sp>
      <p:sp>
        <p:nvSpPr>
          <p:cNvPr id="199" name="文本框 67"/>
          <p:cNvSpPr txBox="1"/>
          <p:nvPr/>
        </p:nvSpPr>
        <p:spPr>
          <a:xfrm>
            <a:off x="6684588" y="3230487"/>
            <a:ext cx="1285874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defTabSz="914400"/>
            <a:r>
              <a:rPr lang="en-US" altLang="zh-CN" sz="12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US" altLang="zh-CN" sz="1200" b="1" baseline="30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nd</a:t>
            </a:r>
            <a:r>
              <a:rPr lang="en-US" altLang="zh-CN" sz="12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Submission</a:t>
            </a:r>
          </a:p>
        </p:txBody>
      </p:sp>
      <p:sp>
        <p:nvSpPr>
          <p:cNvPr id="200" name="Rectangle 199"/>
          <p:cNvSpPr/>
          <p:nvPr/>
        </p:nvSpPr>
        <p:spPr>
          <a:xfrm>
            <a:off x="2961504" y="4457600"/>
            <a:ext cx="387927" cy="369332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lstStyle/>
          <a:p>
            <a:pPr defTabSz="0">
              <a:tabLst>
                <a:tab pos="1187450" algn="l"/>
              </a:tabLst>
            </a:pPr>
            <a:r>
              <a:rPr lang="en-GB" altLang="zh-CN" sz="1200" b="1" dirty="0">
                <a:solidFill>
                  <a:srgbClr val="FFFF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No</a:t>
            </a:r>
            <a:r>
              <a:rPr lang="en-GB" altLang="ja-JP" sz="1200" b="1" dirty="0">
                <a:solidFill>
                  <a:srgbClr val="FFFF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.27</a:t>
            </a:r>
            <a:br>
              <a:rPr lang="en-GB" altLang="ja-JP" sz="1200" b="1" dirty="0">
                <a:solidFill>
                  <a:srgbClr val="FFFF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</a:br>
            <a:r>
              <a:rPr lang="en-US" altLang="ja-JP" sz="1200" b="1" dirty="0">
                <a:solidFill>
                  <a:srgbClr val="FFFF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(</a:t>
            </a:r>
            <a:r>
              <a:rPr lang="en-US" altLang="zh-CN" sz="1200" b="1" dirty="0">
                <a:solidFill>
                  <a:srgbClr val="FFFF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Jun.)</a:t>
            </a:r>
            <a:endParaRPr lang="en-GB" altLang="ja-JP" sz="1200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1" name="Rectangle 200"/>
          <p:cNvSpPr/>
          <p:nvPr/>
        </p:nvSpPr>
        <p:spPr>
          <a:xfrm>
            <a:off x="3494903" y="4457600"/>
            <a:ext cx="381515" cy="369332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lstStyle/>
          <a:p>
            <a:pPr defTabSz="0">
              <a:tabLst>
                <a:tab pos="1187450" algn="l"/>
              </a:tabLst>
            </a:pPr>
            <a:r>
              <a:rPr lang="en-GB" altLang="zh-CN" sz="1200" b="1" dirty="0">
                <a:solidFill>
                  <a:srgbClr val="FFFF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No.</a:t>
            </a:r>
            <a:r>
              <a:rPr lang="en-GB" altLang="ja-JP" sz="1200" b="1" dirty="0">
                <a:solidFill>
                  <a:srgbClr val="FFFF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28</a:t>
            </a:r>
            <a:br>
              <a:rPr lang="en-GB" altLang="ja-JP" sz="1200" b="1" dirty="0">
                <a:solidFill>
                  <a:srgbClr val="FFFF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</a:br>
            <a:r>
              <a:rPr lang="en-US" altLang="ja-JP" sz="1200" b="1" dirty="0">
                <a:solidFill>
                  <a:srgbClr val="FFFF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(</a:t>
            </a:r>
            <a:r>
              <a:rPr lang="en-US" altLang="zh-CN" sz="1200" b="1" dirty="0">
                <a:solidFill>
                  <a:srgbClr val="FFFF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Oct.)</a:t>
            </a:r>
            <a:endParaRPr lang="en-GB" altLang="ja-JP" sz="1200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2" name="Rectangle 201"/>
          <p:cNvSpPr/>
          <p:nvPr/>
        </p:nvSpPr>
        <p:spPr>
          <a:xfrm>
            <a:off x="4142603" y="4473079"/>
            <a:ext cx="379912" cy="369332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lstStyle/>
          <a:p>
            <a:pPr defTabSz="0">
              <a:tabLst>
                <a:tab pos="1187450" algn="l"/>
              </a:tabLst>
            </a:pPr>
            <a:r>
              <a:rPr lang="en-GB" altLang="zh-CN" sz="1200" b="1" dirty="0">
                <a:solidFill>
                  <a:srgbClr val="FFFF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No.</a:t>
            </a:r>
            <a:r>
              <a:rPr lang="en-GB" altLang="ja-JP" sz="1200" b="1" dirty="0">
                <a:solidFill>
                  <a:srgbClr val="FFFF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29</a:t>
            </a:r>
          </a:p>
          <a:p>
            <a:pPr defTabSz="0">
              <a:tabLst>
                <a:tab pos="1187450" algn="l"/>
              </a:tabLst>
            </a:pPr>
            <a:r>
              <a:rPr lang="en-GB" altLang="ja-JP" sz="1200" b="1" dirty="0">
                <a:solidFill>
                  <a:srgbClr val="FFFF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(Jan.)</a:t>
            </a:r>
            <a:endParaRPr lang="en-GB" altLang="ja-JP" sz="1200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3" name="Rectangle 202"/>
          <p:cNvSpPr/>
          <p:nvPr/>
        </p:nvSpPr>
        <p:spPr>
          <a:xfrm>
            <a:off x="4791494" y="4526161"/>
            <a:ext cx="387927" cy="369332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lstStyle/>
          <a:p>
            <a:pPr defTabSz="0">
              <a:tabLst>
                <a:tab pos="1187450" algn="l"/>
              </a:tabLst>
            </a:pPr>
            <a:r>
              <a:rPr lang="en-GB" altLang="zh-CN" sz="1200" b="1" dirty="0">
                <a:solidFill>
                  <a:srgbClr val="FFFF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No.</a:t>
            </a:r>
            <a:r>
              <a:rPr lang="en-GB" altLang="ja-JP" sz="1200" b="1" dirty="0">
                <a:solidFill>
                  <a:srgbClr val="FFFF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30</a:t>
            </a:r>
            <a:br>
              <a:rPr lang="en-GB" altLang="ja-JP" sz="1200" b="1" dirty="0">
                <a:solidFill>
                  <a:srgbClr val="FFFF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</a:br>
            <a:r>
              <a:rPr lang="en-GB" altLang="ja-JP" sz="1200" b="1" dirty="0">
                <a:solidFill>
                  <a:srgbClr val="FFFF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(Jun.)</a:t>
            </a:r>
            <a:endParaRPr lang="en-GB" altLang="ja-JP" sz="1200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4" name="Rectangle 203"/>
          <p:cNvSpPr/>
          <p:nvPr/>
        </p:nvSpPr>
        <p:spPr>
          <a:xfrm>
            <a:off x="5366566" y="4464744"/>
            <a:ext cx="381515" cy="369332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lstStyle/>
          <a:p>
            <a:pPr defTabSz="0">
              <a:tabLst>
                <a:tab pos="1187450" algn="l"/>
              </a:tabLst>
            </a:pPr>
            <a:r>
              <a:rPr lang="en-GB" altLang="zh-CN" sz="1200" b="1" dirty="0">
                <a:solidFill>
                  <a:srgbClr val="FFFF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No.</a:t>
            </a:r>
            <a:r>
              <a:rPr lang="en-GB" altLang="ja-JP" sz="1200" b="1" dirty="0">
                <a:solidFill>
                  <a:srgbClr val="FFFF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31</a:t>
            </a:r>
            <a:br>
              <a:rPr lang="en-GB" altLang="ja-JP" sz="1200" b="1" dirty="0">
                <a:solidFill>
                  <a:srgbClr val="FFFF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</a:br>
            <a:r>
              <a:rPr lang="en-GB" altLang="ja-JP" sz="1200" b="1" dirty="0">
                <a:solidFill>
                  <a:srgbClr val="FFFF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(Oct.)</a:t>
            </a:r>
            <a:endParaRPr lang="en-GB" altLang="ja-JP" sz="1200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5" name="Rectangle 204"/>
          <p:cNvSpPr/>
          <p:nvPr/>
        </p:nvSpPr>
        <p:spPr>
          <a:xfrm>
            <a:off x="6962004" y="4479032"/>
            <a:ext cx="379912" cy="369332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lstStyle/>
          <a:p>
            <a:pPr defTabSz="0">
              <a:tabLst>
                <a:tab pos="1187450" algn="l"/>
              </a:tabLst>
            </a:pPr>
            <a:r>
              <a:rPr lang="en-GB" altLang="zh-CN" sz="1200" b="1" dirty="0">
                <a:solidFill>
                  <a:srgbClr val="FFFF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No.</a:t>
            </a:r>
            <a:r>
              <a:rPr lang="en-GB" altLang="ja-JP" sz="1200" b="1" dirty="0">
                <a:solidFill>
                  <a:srgbClr val="FFFF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32</a:t>
            </a:r>
          </a:p>
          <a:p>
            <a:pPr defTabSz="0">
              <a:tabLst>
                <a:tab pos="1187450" algn="l"/>
              </a:tabLst>
            </a:pPr>
            <a:r>
              <a:rPr lang="en-GB" altLang="ja-JP" sz="1200" b="1" dirty="0">
                <a:solidFill>
                  <a:srgbClr val="FFFF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(Jul.)</a:t>
            </a:r>
            <a:endParaRPr lang="en-GB" altLang="ja-JP" sz="1200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6" name="Rectangle 205"/>
          <p:cNvSpPr/>
          <p:nvPr/>
        </p:nvSpPr>
        <p:spPr>
          <a:xfrm>
            <a:off x="7551363" y="4481413"/>
            <a:ext cx="389530" cy="369332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lstStyle/>
          <a:p>
            <a:pPr defTabSz="0">
              <a:tabLst>
                <a:tab pos="1187450" algn="l"/>
              </a:tabLst>
            </a:pPr>
            <a:r>
              <a:rPr lang="en-GB" altLang="zh-CN" sz="1200" b="1" dirty="0">
                <a:solidFill>
                  <a:srgbClr val="FFFF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No</a:t>
            </a:r>
            <a:r>
              <a:rPr lang="en-GB" altLang="ja-JP" sz="1200" b="1" dirty="0">
                <a:solidFill>
                  <a:srgbClr val="FFFF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.33</a:t>
            </a:r>
            <a:br>
              <a:rPr lang="en-GB" altLang="ja-JP" sz="1200" b="1" dirty="0">
                <a:solidFill>
                  <a:srgbClr val="FFFF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</a:br>
            <a:r>
              <a:rPr lang="en-GB" altLang="ja-JP" sz="1200" b="1" dirty="0">
                <a:solidFill>
                  <a:srgbClr val="FFFF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(Dec.)</a:t>
            </a:r>
            <a:endParaRPr lang="en-GB" altLang="ja-JP" sz="1200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7" name="Rectangle 206"/>
          <p:cNvSpPr/>
          <p:nvPr/>
        </p:nvSpPr>
        <p:spPr>
          <a:xfrm>
            <a:off x="8103813" y="4481413"/>
            <a:ext cx="389530" cy="369332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lstStyle/>
          <a:p>
            <a:pPr defTabSz="0">
              <a:tabLst>
                <a:tab pos="1187450" algn="l"/>
              </a:tabLst>
            </a:pPr>
            <a:r>
              <a:rPr lang="en-GB" altLang="zh-CN" sz="1200" b="1" dirty="0">
                <a:solidFill>
                  <a:srgbClr val="FFFF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No.</a:t>
            </a:r>
            <a:r>
              <a:rPr lang="en-GB" altLang="ja-JP" sz="1200" b="1" dirty="0">
                <a:solidFill>
                  <a:srgbClr val="FFFF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34</a:t>
            </a:r>
            <a:br>
              <a:rPr lang="en-GB" altLang="ja-JP" sz="1200" b="1" dirty="0">
                <a:solidFill>
                  <a:srgbClr val="FFFF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</a:br>
            <a:r>
              <a:rPr lang="en-GB" altLang="ja-JP" sz="1200" b="1" dirty="0">
                <a:solidFill>
                  <a:srgbClr val="FFFF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(Feb.)</a:t>
            </a:r>
            <a:endParaRPr lang="en-GB" altLang="ja-JP" sz="1200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8" name="Rectangle 207"/>
          <p:cNvSpPr/>
          <p:nvPr/>
        </p:nvSpPr>
        <p:spPr>
          <a:xfrm>
            <a:off x="8607447" y="4481413"/>
            <a:ext cx="387927" cy="369332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lstStyle/>
          <a:p>
            <a:pPr defTabSz="0">
              <a:tabLst>
                <a:tab pos="1187450" algn="l"/>
              </a:tabLst>
            </a:pPr>
            <a:r>
              <a:rPr lang="en-GB" altLang="zh-CN" sz="1200" b="1" dirty="0">
                <a:solidFill>
                  <a:srgbClr val="FFFF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No.</a:t>
            </a:r>
            <a:r>
              <a:rPr lang="en-GB" altLang="ja-JP" sz="1200" b="1" dirty="0">
                <a:solidFill>
                  <a:srgbClr val="FFFF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35</a:t>
            </a:r>
          </a:p>
          <a:p>
            <a:pPr defTabSz="0">
              <a:tabLst>
                <a:tab pos="1187450" algn="l"/>
              </a:tabLst>
            </a:pPr>
            <a:r>
              <a:rPr lang="en-GB" altLang="ja-JP" sz="1200" b="1" dirty="0">
                <a:solidFill>
                  <a:srgbClr val="FFFF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(Jun.)</a:t>
            </a:r>
            <a:endParaRPr lang="en-GB" altLang="ja-JP" sz="1200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9" name="Rectangle 278"/>
          <p:cNvSpPr/>
          <p:nvPr/>
        </p:nvSpPr>
        <p:spPr>
          <a:xfrm>
            <a:off x="9082506" y="4486175"/>
            <a:ext cx="381515" cy="369332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lstStyle/>
          <a:p>
            <a:pPr defTabSz="0">
              <a:tabLst>
                <a:tab pos="1187450" algn="l"/>
              </a:tabLst>
            </a:pPr>
            <a:r>
              <a:rPr lang="en-GB" altLang="zh-CN" sz="1200" b="1" dirty="0">
                <a:solidFill>
                  <a:srgbClr val="FFFF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No.</a:t>
            </a:r>
            <a:r>
              <a:rPr lang="en-GB" altLang="ja-JP" sz="1200" b="1" dirty="0">
                <a:solidFill>
                  <a:srgbClr val="FFFF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36</a:t>
            </a:r>
            <a:br>
              <a:rPr lang="en-GB" altLang="ja-JP" sz="1200" b="1" dirty="0">
                <a:solidFill>
                  <a:srgbClr val="FFFF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</a:br>
            <a:r>
              <a:rPr lang="en-GB" altLang="ja-JP" sz="1200" b="1" dirty="0">
                <a:solidFill>
                  <a:srgbClr val="FFFF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(Oct.)</a:t>
            </a:r>
            <a:endParaRPr lang="en-GB" altLang="ja-JP" sz="1200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0" name="Rectangle 284"/>
          <p:cNvSpPr/>
          <p:nvPr/>
        </p:nvSpPr>
        <p:spPr>
          <a:xfrm>
            <a:off x="2335235" y="4470698"/>
            <a:ext cx="389530" cy="369332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lstStyle/>
          <a:p>
            <a:pPr defTabSz="0">
              <a:tabLst>
                <a:tab pos="1187450" algn="l"/>
              </a:tabLst>
            </a:pPr>
            <a:r>
              <a:rPr lang="en-GB" altLang="zh-CN" sz="1200" b="1" dirty="0">
                <a:solidFill>
                  <a:srgbClr val="FFFF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No.</a:t>
            </a:r>
            <a:r>
              <a:rPr lang="en-GB" altLang="ja-JP" sz="1200" b="1" dirty="0">
                <a:solidFill>
                  <a:srgbClr val="FFFF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26</a:t>
            </a:r>
          </a:p>
          <a:p>
            <a:pPr defTabSz="0">
              <a:tabLst>
                <a:tab pos="1187450" algn="l"/>
              </a:tabLst>
            </a:pPr>
            <a:r>
              <a:rPr lang="en-GB" altLang="ja-JP" sz="1200" b="1" dirty="0">
                <a:solidFill>
                  <a:srgbClr val="FFFF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(Feb.)</a:t>
            </a:r>
            <a:endParaRPr lang="en-GB" altLang="ja-JP" sz="1200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1" name="右箭头 210"/>
          <p:cNvSpPr/>
          <p:nvPr/>
        </p:nvSpPr>
        <p:spPr>
          <a:xfrm>
            <a:off x="2270941" y="4777085"/>
            <a:ext cx="7558088" cy="380107"/>
          </a:xfrm>
          <a:prstGeom prst="rightArrow">
            <a:avLst/>
          </a:prstGeom>
          <a:solidFill>
            <a:srgbClr val="FAF08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"/>
              <a:ea typeface="宋体" panose="02010600030101010101" pitchFamily="2" charset="-122"/>
            </a:endParaRPr>
          </a:p>
        </p:txBody>
      </p:sp>
      <p:sp>
        <p:nvSpPr>
          <p:cNvPr id="212" name="Rectangle 288"/>
          <p:cNvSpPr/>
          <p:nvPr/>
        </p:nvSpPr>
        <p:spPr>
          <a:xfrm>
            <a:off x="2909116" y="4880297"/>
            <a:ext cx="304800" cy="18415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lstStyle/>
          <a:p>
            <a:pPr defTabSz="0">
              <a:tabLst>
                <a:tab pos="1187450" algn="l"/>
              </a:tabLst>
            </a:pPr>
            <a:r>
              <a:rPr lang="en-GB" altLang="zh-CN" sz="1200" b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20</a:t>
            </a:r>
            <a:r>
              <a:rPr lang="en-GB" altLang="ja-JP" sz="1200" b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17</a:t>
            </a:r>
            <a:endParaRPr lang="en-GB" altLang="ja-JP" sz="1200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3" name="Rectangle 289"/>
          <p:cNvSpPr/>
          <p:nvPr/>
        </p:nvSpPr>
        <p:spPr>
          <a:xfrm>
            <a:off x="4821260" y="4869160"/>
            <a:ext cx="304800" cy="18415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lstStyle/>
          <a:p>
            <a:pPr defTabSz="0">
              <a:tabLst>
                <a:tab pos="1187450" algn="l"/>
              </a:tabLst>
            </a:pPr>
            <a:r>
              <a:rPr lang="en-GB" altLang="zh-CN" sz="1200" b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20</a:t>
            </a:r>
            <a:r>
              <a:rPr lang="en-GB" altLang="ja-JP" sz="1200" b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18</a:t>
            </a:r>
            <a:endParaRPr lang="en-GB" altLang="ja-JP" sz="1200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4" name="Rectangle 290"/>
          <p:cNvSpPr/>
          <p:nvPr/>
        </p:nvSpPr>
        <p:spPr>
          <a:xfrm>
            <a:off x="6864372" y="4886251"/>
            <a:ext cx="304800" cy="18415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lstStyle/>
          <a:p>
            <a:pPr defTabSz="0">
              <a:tabLst>
                <a:tab pos="1187450" algn="l"/>
              </a:tabLst>
            </a:pPr>
            <a:r>
              <a:rPr lang="en-GB" altLang="zh-CN" sz="1200" b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20</a:t>
            </a:r>
            <a:r>
              <a:rPr lang="en-GB" altLang="ja-JP" sz="1200" b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19</a:t>
            </a:r>
            <a:endParaRPr lang="en-GB" altLang="ja-JP" sz="1200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5" name="Rectangle 291"/>
          <p:cNvSpPr/>
          <p:nvPr/>
        </p:nvSpPr>
        <p:spPr>
          <a:xfrm>
            <a:off x="8659835" y="4886251"/>
            <a:ext cx="304800" cy="18415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lstStyle/>
          <a:p>
            <a:pPr defTabSz="0">
              <a:tabLst>
                <a:tab pos="1187450" algn="l"/>
              </a:tabLst>
            </a:pPr>
            <a:r>
              <a:rPr lang="en-GB" altLang="zh-CN" sz="1200" b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20</a:t>
            </a:r>
            <a:r>
              <a:rPr lang="en-GB" altLang="ja-JP" sz="1200" b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20</a:t>
            </a:r>
            <a:endParaRPr lang="en-GB" altLang="ja-JP" sz="1200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6" name="左大括号 215"/>
          <p:cNvSpPr/>
          <p:nvPr/>
        </p:nvSpPr>
        <p:spPr>
          <a:xfrm rot="16200000">
            <a:off x="3809229" y="4162451"/>
            <a:ext cx="272654" cy="2118122"/>
          </a:xfrm>
          <a:prstGeom prst="leftBrace">
            <a:avLst/>
          </a:prstGeom>
          <a:noFill/>
          <a:ln w="6350" cap="flat" cmpd="sng" algn="ctr">
            <a:solidFill>
              <a:srgbClr val="FAF087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"/>
              <a:ea typeface="宋体" panose="02010600030101010101" pitchFamily="2" charset="-122"/>
            </a:endParaRPr>
          </a:p>
        </p:txBody>
      </p:sp>
      <p:cxnSp>
        <p:nvCxnSpPr>
          <p:cNvPr id="217" name="直接连接符 216"/>
          <p:cNvCxnSpPr/>
          <p:nvPr/>
        </p:nvCxnSpPr>
        <p:spPr>
          <a:xfrm flipH="1" flipV="1">
            <a:off x="3975916" y="4921970"/>
            <a:ext cx="2381" cy="119063"/>
          </a:xfrm>
          <a:prstGeom prst="line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</p:cxnSp>
      <p:cxnSp>
        <p:nvCxnSpPr>
          <p:cNvPr id="218" name="直接连接符 217"/>
          <p:cNvCxnSpPr/>
          <p:nvPr/>
        </p:nvCxnSpPr>
        <p:spPr>
          <a:xfrm flipH="1" flipV="1">
            <a:off x="6034506" y="4900538"/>
            <a:ext cx="1191" cy="119063"/>
          </a:xfrm>
          <a:prstGeom prst="line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</p:cxnSp>
      <p:cxnSp>
        <p:nvCxnSpPr>
          <p:cNvPr id="219" name="直接连接符 218"/>
          <p:cNvCxnSpPr/>
          <p:nvPr/>
        </p:nvCxnSpPr>
        <p:spPr>
          <a:xfrm flipH="1" flipV="1">
            <a:off x="7908550" y="4900538"/>
            <a:ext cx="1191" cy="119063"/>
          </a:xfrm>
          <a:prstGeom prst="line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</p:cxnSp>
      <p:sp>
        <p:nvSpPr>
          <p:cNvPr id="220" name="文本框 99"/>
          <p:cNvSpPr txBox="1"/>
          <p:nvPr/>
        </p:nvSpPr>
        <p:spPr>
          <a:xfrm>
            <a:off x="2771003" y="5374957"/>
            <a:ext cx="2377678" cy="646331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Consideration/evaluation on major technical features and configuration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" charset="0"/>
              <a:ea typeface="微软雅黑" panose="020B0503020204020204" pitchFamily="34" charset="-122"/>
            </a:endParaRPr>
          </a:p>
        </p:txBody>
      </p:sp>
      <p:sp>
        <p:nvSpPr>
          <p:cNvPr id="221" name="左大括号 220"/>
          <p:cNvSpPr/>
          <p:nvPr/>
        </p:nvSpPr>
        <p:spPr>
          <a:xfrm rot="5400000">
            <a:off x="5041525" y="4184948"/>
            <a:ext cx="219075" cy="383381"/>
          </a:xfrm>
          <a:prstGeom prst="leftBrace">
            <a:avLst/>
          </a:prstGeom>
          <a:noFill/>
          <a:ln w="6350" cap="flat" cmpd="sng" algn="ctr">
            <a:solidFill>
              <a:srgbClr val="FAF087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"/>
              <a:ea typeface="宋体" panose="02010600030101010101" pitchFamily="2" charset="-122"/>
            </a:endParaRPr>
          </a:p>
        </p:txBody>
      </p:sp>
      <p:sp>
        <p:nvSpPr>
          <p:cNvPr id="222" name="文本框 101"/>
          <p:cNvSpPr txBox="1"/>
          <p:nvPr/>
        </p:nvSpPr>
        <p:spPr>
          <a:xfrm>
            <a:off x="4095573" y="3770423"/>
            <a:ext cx="2541985" cy="461665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Internal coordination for evaluation submission to 3GPP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" charset="0"/>
              <a:ea typeface="微软雅黑" panose="020B0503020204020204" pitchFamily="34" charset="-122"/>
            </a:endParaRPr>
          </a:p>
        </p:txBody>
      </p:sp>
      <p:sp>
        <p:nvSpPr>
          <p:cNvPr id="223" name="左大括号 222"/>
          <p:cNvSpPr/>
          <p:nvPr/>
        </p:nvSpPr>
        <p:spPr>
          <a:xfrm rot="16200000">
            <a:off x="6183335" y="4383807"/>
            <a:ext cx="203597" cy="1610916"/>
          </a:xfrm>
          <a:prstGeom prst="leftBrace">
            <a:avLst/>
          </a:prstGeom>
          <a:noFill/>
          <a:ln w="6350" cap="flat" cmpd="sng" algn="ctr">
            <a:solidFill>
              <a:srgbClr val="FAF087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"/>
              <a:ea typeface="宋体" panose="02010600030101010101" pitchFamily="2" charset="-122"/>
            </a:endParaRPr>
          </a:p>
        </p:txBody>
      </p:sp>
      <p:sp>
        <p:nvSpPr>
          <p:cNvPr id="224" name="文本框 103"/>
          <p:cNvSpPr txBox="1"/>
          <p:nvPr/>
        </p:nvSpPr>
        <p:spPr>
          <a:xfrm>
            <a:off x="5432050" y="5371385"/>
            <a:ext cx="1994296" cy="646331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Evaluation on possible 3GPP updated technical features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" charset="0"/>
              <a:ea typeface="微软雅黑" panose="020B0503020204020204" pitchFamily="34" charset="-122"/>
            </a:endParaRPr>
          </a:p>
        </p:txBody>
      </p:sp>
      <p:sp>
        <p:nvSpPr>
          <p:cNvPr id="225" name="左大括号 224"/>
          <p:cNvSpPr/>
          <p:nvPr/>
        </p:nvSpPr>
        <p:spPr>
          <a:xfrm rot="5400000">
            <a:off x="7354910" y="4084935"/>
            <a:ext cx="203597" cy="567929"/>
          </a:xfrm>
          <a:prstGeom prst="leftBrace">
            <a:avLst/>
          </a:prstGeom>
          <a:noFill/>
          <a:ln w="63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"/>
              <a:ea typeface="宋体" panose="02010600030101010101" pitchFamily="2" charset="-122"/>
            </a:endParaRPr>
          </a:p>
        </p:txBody>
      </p:sp>
      <p:sp>
        <p:nvSpPr>
          <p:cNvPr id="226" name="文本框 107"/>
          <p:cNvSpPr txBox="1"/>
          <p:nvPr/>
        </p:nvSpPr>
        <p:spPr>
          <a:xfrm>
            <a:off x="6820319" y="3768103"/>
            <a:ext cx="1088231" cy="646331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ChEG preliminary results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" charset="0"/>
              <a:ea typeface="微软雅黑" panose="020B0503020204020204" pitchFamily="34" charset="-122"/>
            </a:endParaRPr>
          </a:p>
        </p:txBody>
      </p:sp>
      <p:cxnSp>
        <p:nvCxnSpPr>
          <p:cNvPr id="227" name="直接箭头连接符 226"/>
          <p:cNvCxnSpPr/>
          <p:nvPr/>
        </p:nvCxnSpPr>
        <p:spPr>
          <a:xfrm flipV="1">
            <a:off x="5142729" y="3296568"/>
            <a:ext cx="0" cy="509588"/>
          </a:xfrm>
          <a:prstGeom prst="straightConnector1">
            <a:avLst/>
          </a:prstGeom>
          <a:noFill/>
          <a:ln w="22225" cap="flat" cmpd="sng" algn="ctr">
            <a:solidFill>
              <a:srgbClr val="FFFF00"/>
            </a:solidFill>
            <a:prstDash val="solid"/>
            <a:miter lim="800000"/>
            <a:headEnd w="lg" len="lg"/>
            <a:tailEnd type="triangle" w="lg" len="lg"/>
          </a:ln>
          <a:effectLst/>
        </p:spPr>
      </p:cxnSp>
      <p:cxnSp>
        <p:nvCxnSpPr>
          <p:cNvPr id="228" name="直接箭头连接符 227"/>
          <p:cNvCxnSpPr/>
          <p:nvPr/>
        </p:nvCxnSpPr>
        <p:spPr>
          <a:xfrm flipV="1">
            <a:off x="7468019" y="2492896"/>
            <a:ext cx="13097" cy="1306116"/>
          </a:xfrm>
          <a:prstGeom prst="straightConnector1">
            <a:avLst/>
          </a:prstGeom>
          <a:noFill/>
          <a:ln w="22225" cap="flat" cmpd="sng" algn="ctr">
            <a:solidFill>
              <a:srgbClr val="FF0000"/>
            </a:solidFill>
            <a:prstDash val="solid"/>
            <a:miter lim="800000"/>
            <a:headEnd w="lg" len="lg"/>
            <a:tailEnd type="triangle" w="lg" len="lg"/>
          </a:ln>
          <a:effectLst/>
        </p:spPr>
      </p:cxnSp>
      <p:sp>
        <p:nvSpPr>
          <p:cNvPr id="229" name="左大括号 228"/>
          <p:cNvSpPr/>
          <p:nvPr/>
        </p:nvSpPr>
        <p:spPr>
          <a:xfrm rot="5400000">
            <a:off x="8132388" y="4239716"/>
            <a:ext cx="197644" cy="242888"/>
          </a:xfrm>
          <a:prstGeom prst="leftBrace">
            <a:avLst/>
          </a:prstGeom>
          <a:noFill/>
          <a:ln w="63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"/>
              <a:ea typeface="宋体" panose="02010600030101010101" pitchFamily="2" charset="-122"/>
            </a:endParaRPr>
          </a:p>
        </p:txBody>
      </p:sp>
      <p:sp>
        <p:nvSpPr>
          <p:cNvPr id="230" name="文本框 116"/>
          <p:cNvSpPr txBox="1"/>
          <p:nvPr/>
        </p:nvSpPr>
        <p:spPr>
          <a:xfrm>
            <a:off x="8046663" y="3768103"/>
            <a:ext cx="971550" cy="461665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ChEG final results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" charset="0"/>
              <a:ea typeface="微软雅黑" panose="020B0503020204020204" pitchFamily="34" charset="-122"/>
            </a:endParaRPr>
          </a:p>
        </p:txBody>
      </p:sp>
      <p:cxnSp>
        <p:nvCxnSpPr>
          <p:cNvPr id="231" name="直接箭头连接符 230"/>
          <p:cNvCxnSpPr/>
          <p:nvPr/>
        </p:nvCxnSpPr>
        <p:spPr>
          <a:xfrm flipH="1" flipV="1">
            <a:off x="8238354" y="2492896"/>
            <a:ext cx="5954" cy="1298972"/>
          </a:xfrm>
          <a:prstGeom prst="straightConnector1">
            <a:avLst/>
          </a:prstGeom>
          <a:noFill/>
          <a:ln w="22225" cap="flat" cmpd="sng" algn="ctr">
            <a:solidFill>
              <a:srgbClr val="FF0000"/>
            </a:solidFill>
            <a:prstDash val="solid"/>
            <a:miter lim="800000"/>
            <a:headEnd w="lg" len="lg"/>
            <a:tailEnd type="triangle" w="lg" len="lg"/>
          </a:ln>
          <a:effectLst/>
        </p:spPr>
      </p:cxnSp>
      <p:cxnSp>
        <p:nvCxnSpPr>
          <p:cNvPr id="232" name="直接连接符 231"/>
          <p:cNvCxnSpPr/>
          <p:nvPr/>
        </p:nvCxnSpPr>
        <p:spPr>
          <a:xfrm flipH="1" flipV="1">
            <a:off x="3883047" y="1667000"/>
            <a:ext cx="1191" cy="119063"/>
          </a:xfrm>
          <a:prstGeom prst="line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</p:cxnSp>
      <p:sp>
        <p:nvSpPr>
          <p:cNvPr id="233" name="Rectangle 288"/>
          <p:cNvSpPr/>
          <p:nvPr/>
        </p:nvSpPr>
        <p:spPr>
          <a:xfrm>
            <a:off x="2955550" y="1626518"/>
            <a:ext cx="304800" cy="18415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lstStyle/>
          <a:p>
            <a:pPr defTabSz="0">
              <a:tabLst>
                <a:tab pos="1187450" algn="l"/>
              </a:tabLst>
            </a:pPr>
            <a:r>
              <a:rPr lang="en-GB" altLang="zh-CN" sz="1200" b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20</a:t>
            </a:r>
            <a:r>
              <a:rPr lang="en-GB" altLang="ja-JP" sz="1200" b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17</a:t>
            </a:r>
            <a:endParaRPr lang="en-GB" altLang="ja-JP" sz="1200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4" name="Rectangle 289"/>
          <p:cNvSpPr/>
          <p:nvPr/>
        </p:nvSpPr>
        <p:spPr>
          <a:xfrm>
            <a:off x="4699816" y="1625327"/>
            <a:ext cx="304800" cy="18415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lstStyle/>
          <a:p>
            <a:pPr defTabSz="0">
              <a:tabLst>
                <a:tab pos="1187450" algn="l"/>
              </a:tabLst>
            </a:pPr>
            <a:r>
              <a:rPr lang="en-GB" altLang="zh-CN" sz="1200" b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20</a:t>
            </a:r>
            <a:r>
              <a:rPr lang="en-GB" altLang="ja-JP" sz="1200" b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18</a:t>
            </a:r>
            <a:endParaRPr lang="en-GB" altLang="ja-JP" sz="1200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5" name="Rectangle 290"/>
          <p:cNvSpPr/>
          <p:nvPr/>
        </p:nvSpPr>
        <p:spPr>
          <a:xfrm>
            <a:off x="6789363" y="1634852"/>
            <a:ext cx="304800" cy="18415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lstStyle/>
          <a:p>
            <a:pPr defTabSz="0">
              <a:tabLst>
                <a:tab pos="1187450" algn="l"/>
              </a:tabLst>
            </a:pPr>
            <a:r>
              <a:rPr lang="en-GB" altLang="zh-CN" sz="1200" b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20</a:t>
            </a:r>
            <a:r>
              <a:rPr lang="en-GB" altLang="ja-JP" sz="1200" b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19</a:t>
            </a:r>
            <a:endParaRPr lang="en-GB" altLang="ja-JP" sz="1200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6" name="Rectangle 291"/>
          <p:cNvSpPr/>
          <p:nvPr/>
        </p:nvSpPr>
        <p:spPr>
          <a:xfrm>
            <a:off x="8620544" y="1621756"/>
            <a:ext cx="304800" cy="18415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lstStyle/>
          <a:p>
            <a:pPr defTabSz="0">
              <a:tabLst>
                <a:tab pos="1187450" algn="l"/>
              </a:tabLst>
            </a:pPr>
            <a:r>
              <a:rPr lang="en-GB" altLang="zh-CN" sz="1200" b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20</a:t>
            </a:r>
            <a:r>
              <a:rPr lang="en-GB" altLang="ja-JP" sz="1200" b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20</a:t>
            </a:r>
            <a:endParaRPr lang="en-GB" altLang="ja-JP" sz="1200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cxnSp>
        <p:nvCxnSpPr>
          <p:cNvPr id="237" name="直接连接符 236"/>
          <p:cNvCxnSpPr/>
          <p:nvPr/>
        </p:nvCxnSpPr>
        <p:spPr>
          <a:xfrm flipH="1" flipV="1">
            <a:off x="5955925" y="1655093"/>
            <a:ext cx="2381" cy="119063"/>
          </a:xfrm>
          <a:prstGeom prst="line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</p:cxnSp>
      <p:cxnSp>
        <p:nvCxnSpPr>
          <p:cNvPr id="238" name="直接连接符 237"/>
          <p:cNvCxnSpPr/>
          <p:nvPr/>
        </p:nvCxnSpPr>
        <p:spPr>
          <a:xfrm flipH="1" flipV="1">
            <a:off x="7910931" y="1667000"/>
            <a:ext cx="2381" cy="119063"/>
          </a:xfrm>
          <a:prstGeom prst="line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</p:cxnSp>
      <p:sp>
        <p:nvSpPr>
          <p:cNvPr id="239" name="椭圆 238"/>
          <p:cNvSpPr/>
          <p:nvPr/>
        </p:nvSpPr>
        <p:spPr>
          <a:xfrm>
            <a:off x="3791369" y="5250582"/>
            <a:ext cx="134541" cy="111919"/>
          </a:xfrm>
          <a:prstGeom prst="ellipse">
            <a:avLst/>
          </a:prstGeom>
          <a:solidFill>
            <a:srgbClr val="FAF087"/>
          </a:solidFill>
          <a:ln w="12700" cap="flat" cmpd="sng" algn="ctr">
            <a:solidFill>
              <a:srgbClr val="FAF087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1" i="0" u="none" strike="noStrike" kern="0" cap="none" spc="0" normalizeH="0" baseline="0" noProof="0">
                <a:ln>
                  <a:noFill/>
                </a:ln>
                <a:solidFill>
                  <a:srgbClr val="222267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endParaRPr kumimoji="0" lang="zh-CN" altLang="en-US" sz="1200" b="1" i="0" u="none" strike="noStrike" kern="0" cap="none" spc="0" normalizeH="0" baseline="0" noProof="0">
              <a:ln>
                <a:noFill/>
              </a:ln>
              <a:solidFill>
                <a:srgbClr val="222267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40" name="椭圆 239"/>
          <p:cNvSpPr/>
          <p:nvPr/>
        </p:nvSpPr>
        <p:spPr>
          <a:xfrm>
            <a:off x="5073672" y="4196854"/>
            <a:ext cx="167879" cy="117872"/>
          </a:xfrm>
          <a:prstGeom prst="ellipse">
            <a:avLst/>
          </a:prstGeom>
          <a:solidFill>
            <a:srgbClr val="FAF087"/>
          </a:solidFill>
          <a:ln w="12700" cap="flat" cmpd="sng" algn="ctr">
            <a:solidFill>
              <a:srgbClr val="FAF087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1" i="0" u="none" strike="noStrike" kern="0" cap="none" spc="0" normalizeH="0" baseline="0" noProof="0">
                <a:ln>
                  <a:noFill/>
                </a:ln>
                <a:solidFill>
                  <a:srgbClr val="222267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endParaRPr kumimoji="0" lang="zh-CN" altLang="en-US" sz="1200" b="1" i="0" u="none" strike="noStrike" kern="0" cap="none" spc="0" normalizeH="0" baseline="0" noProof="0">
              <a:ln>
                <a:noFill/>
              </a:ln>
              <a:solidFill>
                <a:srgbClr val="222267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41" name="椭圆 240"/>
          <p:cNvSpPr/>
          <p:nvPr/>
        </p:nvSpPr>
        <p:spPr>
          <a:xfrm>
            <a:off x="6178572" y="5261297"/>
            <a:ext cx="134541" cy="111919"/>
          </a:xfrm>
          <a:prstGeom prst="ellipse">
            <a:avLst/>
          </a:prstGeom>
          <a:solidFill>
            <a:srgbClr val="FAF087"/>
          </a:solidFill>
          <a:ln w="12700" cap="flat" cmpd="sng" algn="ctr">
            <a:solidFill>
              <a:srgbClr val="FAF087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1" i="0" u="none" strike="noStrike" kern="0" cap="none" spc="0" normalizeH="0" baseline="0" noProof="0">
                <a:ln>
                  <a:noFill/>
                </a:ln>
                <a:solidFill>
                  <a:srgbClr val="222267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endParaRPr kumimoji="0" lang="zh-CN" altLang="en-US" sz="1200" b="1" i="0" u="none" strike="noStrike" kern="0" cap="none" spc="0" normalizeH="0" baseline="0" noProof="0">
              <a:ln>
                <a:noFill/>
              </a:ln>
              <a:solidFill>
                <a:srgbClr val="222267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42" name="椭圆 241"/>
          <p:cNvSpPr/>
          <p:nvPr/>
        </p:nvSpPr>
        <p:spPr>
          <a:xfrm>
            <a:off x="7238229" y="4239716"/>
            <a:ext cx="198835" cy="142875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4</a:t>
            </a:r>
            <a:endParaRPr kumimoji="0" lang="zh-CN" altLang="en-US" sz="12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43" name="椭圆 242"/>
          <p:cNvSpPr/>
          <p:nvPr/>
        </p:nvSpPr>
        <p:spPr>
          <a:xfrm>
            <a:off x="8302647" y="4213523"/>
            <a:ext cx="155972" cy="150019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5</a:t>
            </a:r>
            <a:endParaRPr kumimoji="0" lang="zh-CN" altLang="en-US" sz="12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cxnSp>
        <p:nvCxnSpPr>
          <p:cNvPr id="244" name="直接箭头连接符 243"/>
          <p:cNvCxnSpPr/>
          <p:nvPr/>
        </p:nvCxnSpPr>
        <p:spPr>
          <a:xfrm>
            <a:off x="2335235" y="2056085"/>
            <a:ext cx="796529" cy="4763"/>
          </a:xfrm>
          <a:prstGeom prst="straightConnector1">
            <a:avLst/>
          </a:prstGeom>
          <a:noFill/>
          <a:ln w="25400" cap="flat" cmpd="sng" algn="ctr">
            <a:solidFill>
              <a:srgbClr val="FF6600"/>
            </a:solidFill>
            <a:prstDash val="solid"/>
            <a:miter lim="800000"/>
            <a:headEnd type="arrow"/>
            <a:tailEnd type="arrow"/>
          </a:ln>
          <a:effectLst/>
        </p:spPr>
      </p:cxnSp>
      <p:sp>
        <p:nvSpPr>
          <p:cNvPr id="245" name="矩形 113"/>
          <p:cNvSpPr/>
          <p:nvPr/>
        </p:nvSpPr>
        <p:spPr>
          <a:xfrm>
            <a:off x="2061964" y="1815207"/>
            <a:ext cx="1313259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defTabSz="914400"/>
            <a:r>
              <a:rPr lang="en-US" altLang="zh-CN" sz="12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Evaluation</a:t>
            </a:r>
          </a:p>
          <a:p>
            <a:pPr algn="ctr" defTabSz="914400"/>
            <a:r>
              <a:rPr lang="en-US" altLang="zh-CN" sz="12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method</a:t>
            </a:r>
            <a:endParaRPr lang="zh-CN" altLang="en-US" sz="12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6" name="矩形 245"/>
          <p:cNvSpPr/>
          <p:nvPr/>
        </p:nvSpPr>
        <p:spPr>
          <a:xfrm>
            <a:off x="5446340" y="2960217"/>
            <a:ext cx="1803900" cy="282178"/>
          </a:xfrm>
          <a:prstGeom prst="rect">
            <a:avLst/>
          </a:prstGeom>
          <a:noFill/>
          <a:ln w="47625" cap="flat" cmpd="sng" algn="ctr">
            <a:solidFill>
              <a:srgbClr val="00B050"/>
            </a:solidFill>
            <a:prstDash val="sysDash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1" i="0" u="none" strike="noStrike" kern="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</a:rPr>
              <a:t>Updates on 3GPP SE</a:t>
            </a:r>
            <a:endParaRPr kumimoji="0" lang="zh-CN" altLang="en-US" sz="1200" b="1" i="0" u="none" strike="noStrike" kern="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47" name="五角星 246"/>
          <p:cNvSpPr/>
          <p:nvPr/>
        </p:nvSpPr>
        <p:spPr>
          <a:xfrm>
            <a:off x="2638844" y="4563566"/>
            <a:ext cx="197644" cy="114300"/>
          </a:xfrm>
          <a:prstGeom prst="star5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"/>
              <a:ea typeface="宋体" panose="02010600030101010101" pitchFamily="2" charset="-122"/>
            </a:endParaRPr>
          </a:p>
        </p:txBody>
      </p:sp>
      <p:sp>
        <p:nvSpPr>
          <p:cNvPr id="248" name="TextBox 119"/>
          <p:cNvSpPr txBox="1"/>
          <p:nvPr/>
        </p:nvSpPr>
        <p:spPr>
          <a:xfrm>
            <a:off x="1582164" y="3771627"/>
            <a:ext cx="2377678" cy="461665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Establishment of Chinese Evaluation Group (ChEG)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" charset="0"/>
              <a:ea typeface="微软雅黑" panose="020B0503020204020204" pitchFamily="34" charset="-122"/>
            </a:endParaRPr>
          </a:p>
        </p:txBody>
      </p:sp>
      <p:cxnSp>
        <p:nvCxnSpPr>
          <p:cNvPr id="249" name="直接连接符 15"/>
          <p:cNvCxnSpPr/>
          <p:nvPr/>
        </p:nvCxnSpPr>
        <p:spPr>
          <a:xfrm flipV="1">
            <a:off x="2734094" y="4234954"/>
            <a:ext cx="0" cy="317897"/>
          </a:xfrm>
          <a:prstGeom prst="line">
            <a:avLst/>
          </a:prstGeom>
          <a:ln w="25400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</p:cxnSp>
      <p:pic>
        <p:nvPicPr>
          <p:cNvPr id="250" name="图片 249" descr="3GPP_TM_RD副本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1285" y="2818531"/>
            <a:ext cx="740569" cy="446485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1" name="图片 250" descr="ITU-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1285" y="1556792"/>
            <a:ext cx="509588" cy="54411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2" name="图片 120"/>
          <p:cNvPicPr>
            <a:picLocks noChangeAspect="1"/>
          </p:cNvPicPr>
          <p:nvPr/>
        </p:nvPicPr>
        <p:blipFill>
          <a:blip r:embed="rId4">
            <a:biLevel thresh="50000"/>
            <a:grayscl/>
          </a:blip>
          <a:stretch>
            <a:fillRect/>
          </a:stretch>
        </p:blipFill>
        <p:spPr>
          <a:xfrm>
            <a:off x="1077935" y="4787429"/>
            <a:ext cx="1008459" cy="37028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CF6B7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View and Progress on 5G Spectrum</a:t>
            </a:r>
            <a:endParaRPr lang="zh-CN" altLang="en-US" dirty="0"/>
          </a:p>
        </p:txBody>
      </p:sp>
      <p:sp>
        <p:nvSpPr>
          <p:cNvPr id="19460" name="灯片编号占位符 6"/>
          <p:cNvSpPr>
            <a:spLocks noGrp="1"/>
          </p:cNvSpPr>
          <p:nvPr>
            <p:ph type="sldNum" idx="12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Verdana" panose="020B0604030504040204" pitchFamily="34" charset="0"/>
              </a:rPr>
              <a:t>Pg  </a:t>
            </a:r>
            <a:fld id="{565EA504-0268-4BF8-BB25-3A75655C0D26}" type="slidenum">
              <a:rPr lang="en-US" altLang="en-US">
                <a:solidFill>
                  <a:srgbClr val="000000"/>
                </a:solidFill>
                <a:latin typeface="Verdana" panose="020B0604030504040204" pitchFamily="34" charset="0"/>
              </a:rPr>
              <a:t>9</a:t>
            </a:fld>
            <a:r>
              <a:rPr lang="en-US" altLang="en-US">
                <a:solidFill>
                  <a:srgbClr val="000000"/>
                </a:solidFill>
                <a:latin typeface="Verdana" panose="020B0604030504040204" pitchFamily="34" charset="0"/>
              </a:rPr>
              <a:t> | </a:t>
            </a:r>
          </a:p>
        </p:txBody>
      </p:sp>
      <p:sp>
        <p:nvSpPr>
          <p:cNvPr id="34" name="内容占位符 2"/>
          <p:cNvSpPr txBox="1"/>
          <p:nvPr/>
        </p:nvSpPr>
        <p:spPr>
          <a:xfrm>
            <a:off x="496840" y="1340768"/>
            <a:ext cx="5998690" cy="35004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419100" indent="-299720" algn="l" rtl="0" eaLnBrk="0" fontAlgn="base" hangingPunct="0">
              <a:lnSpc>
                <a:spcPct val="120000"/>
              </a:lnSpc>
              <a:spcBef>
                <a:spcPts val="45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Gill Sans" charset="0"/>
              </a:defRPr>
            </a:lvl1pPr>
            <a:lvl2pPr marL="586105" indent="-299720" algn="l" rtl="0" eaLnBrk="0" fontAlgn="base" hangingPunct="0">
              <a:lnSpc>
                <a:spcPct val="120000"/>
              </a:lnSpc>
              <a:spcBef>
                <a:spcPts val="45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buChar char="−"/>
              <a:defRPr sz="2100" kern="12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Gill Sans" charset="0"/>
              </a:defRPr>
            </a:lvl2pPr>
            <a:lvl3pPr marL="752475" indent="-299720" algn="l" rtl="0" eaLnBrk="0" fontAlgn="base" hangingPunct="0">
              <a:lnSpc>
                <a:spcPct val="120000"/>
              </a:lnSpc>
              <a:spcBef>
                <a:spcPts val="45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Gill Sans" charset="0"/>
              </a:defRPr>
            </a:lvl3pPr>
            <a:lvl4pPr marL="919480" indent="-299720" algn="l" rtl="0" eaLnBrk="0" fontAlgn="base" hangingPunct="0">
              <a:lnSpc>
                <a:spcPct val="120000"/>
              </a:lnSpc>
              <a:spcBef>
                <a:spcPts val="45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buChar char="−"/>
              <a:defRPr sz="2100" kern="12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Gill Sans" charset="0"/>
              </a:defRPr>
            </a:lvl4pPr>
            <a:lvl5pPr marL="1085850" indent="-299720" algn="l" rtl="0" eaLnBrk="0" fontAlgn="base" hangingPunct="0">
              <a:lnSpc>
                <a:spcPct val="120000"/>
              </a:lnSpc>
              <a:spcBef>
                <a:spcPts val="45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Gill Sans" charset="0"/>
              </a:defRPr>
            </a:lvl5pPr>
            <a:lvl6pPr marL="942975" indent="-85725" algn="l" defTabSz="342900" rtl="0" eaLnBrk="1" latinLnBrk="0" hangingPunct="1">
              <a:lnSpc>
                <a:spcPct val="90000"/>
              </a:lnSpc>
              <a:spcBef>
                <a:spcPct val="38000"/>
              </a:spcBef>
              <a:buFont typeface="Arial" panose="020B0604020202020204" pitchFamily="34" charset="0"/>
              <a:buChar char="•"/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14425" indent="-85725" algn="l" defTabSz="342900" rtl="0" eaLnBrk="1" latinLnBrk="0" hangingPunct="1">
              <a:lnSpc>
                <a:spcPct val="90000"/>
              </a:lnSpc>
              <a:spcBef>
                <a:spcPct val="38000"/>
              </a:spcBef>
              <a:buFont typeface="Arial" panose="020B0604020202020204" pitchFamily="34" charset="0"/>
              <a:buChar char="•"/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85875" indent="-85725" algn="l" defTabSz="342900" rtl="0" eaLnBrk="1" latinLnBrk="0" hangingPunct="1">
              <a:lnSpc>
                <a:spcPct val="90000"/>
              </a:lnSpc>
              <a:spcBef>
                <a:spcPct val="38000"/>
              </a:spcBef>
              <a:buFont typeface="Arial" panose="020B0604020202020204" pitchFamily="34" charset="0"/>
              <a:buChar char="•"/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57325" indent="-85725" algn="l" defTabSz="342900" rtl="0" eaLnBrk="1" latinLnBrk="0" hangingPunct="1">
              <a:lnSpc>
                <a:spcPct val="90000"/>
              </a:lnSpc>
              <a:spcBef>
                <a:spcPct val="38000"/>
              </a:spcBef>
              <a:buFont typeface="Arial" panose="020B0604020202020204" pitchFamily="34" charset="0"/>
              <a:buChar char="•"/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8430" indent="0" algn="ctr" defTabSz="914400">
              <a:buFont typeface="Arial" panose="020B0604020202020204" pitchFamily="34" charset="0"/>
              <a:buNone/>
            </a:pPr>
            <a:r>
              <a:rPr lang="en-US" altLang="zh-CN" sz="1800" b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China 5G Spectrum Need estimated by IMT-2020 PG </a:t>
            </a:r>
            <a:endParaRPr lang="zh-CN" altLang="en-US" sz="1800" b="1" dirty="0">
              <a:latin typeface="Arial" panose="020B0604020202020204" pitchFamily="34" charset="0"/>
              <a:cs typeface="+mn-cs"/>
            </a:endParaRPr>
          </a:p>
        </p:txBody>
      </p:sp>
      <p:sp>
        <p:nvSpPr>
          <p:cNvPr id="35" name="Rectangle 1"/>
          <p:cNvSpPr/>
          <p:nvPr/>
        </p:nvSpPr>
        <p:spPr>
          <a:xfrm>
            <a:off x="477788" y="2852936"/>
            <a:ext cx="7097862" cy="369332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 defTabSz="914400"/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*24.25-43.5 GHz for Micro scenario can also be reused in indoor hotspot</a:t>
            </a:r>
            <a:endParaRPr lang="zh-CN" altLang="en-US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6" name="圆角矩形 6"/>
          <p:cNvSpPr/>
          <p:nvPr/>
        </p:nvSpPr>
        <p:spPr>
          <a:xfrm>
            <a:off x="477788" y="1340768"/>
            <a:ext cx="6881838" cy="1872779"/>
          </a:xfrm>
          <a:prstGeom prst="roundRect">
            <a:avLst>
              <a:gd name="adj" fmla="val 5329"/>
            </a:avLst>
          </a:prstGeom>
          <a:noFill/>
          <a:ln w="9525" cap="flat" cmpd="sng">
            <a:solidFill>
              <a:srgbClr val="7F7F7F"/>
            </a:solidFill>
            <a:prstDash val="solid"/>
            <a:headEnd type="none" w="med" len="med"/>
            <a:tailEnd type="none" w="med" len="med"/>
          </a:ln>
        </p:spPr>
        <p:txBody>
          <a:bodyPr lIns="40500" rIns="40500"/>
          <a:lstStyle/>
          <a:p>
            <a:pPr marL="0" lvl="1" indent="457200" algn="ctr" defTabSz="914400" eaLnBrk="1" hangingPunct="1"/>
            <a:endParaRPr lang="en-US" altLang="zh-CN" dirty="0">
              <a:solidFill>
                <a:srgbClr val="FFFFFF"/>
              </a:solidFill>
              <a:latin typeface="Times New Roman" panose="02020603050405020304" pitchFamily="18" charset="0"/>
              <a:ea typeface="Microsoft YaHei UI" panose="020B0503020204020204" pitchFamily="2" charset="-122"/>
            </a:endParaRPr>
          </a:p>
        </p:txBody>
      </p:sp>
      <p:sp>
        <p:nvSpPr>
          <p:cNvPr id="37" name="圆角矩形 19"/>
          <p:cNvSpPr/>
          <p:nvPr/>
        </p:nvSpPr>
        <p:spPr>
          <a:xfrm>
            <a:off x="496839" y="3613666"/>
            <a:ext cx="10895235" cy="1706479"/>
          </a:xfrm>
          <a:prstGeom prst="roundRect">
            <a:avLst>
              <a:gd name="adj" fmla="val 5329"/>
            </a:avLst>
          </a:prstGeom>
          <a:noFill/>
          <a:ln w="9525" cap="flat" cmpd="sng">
            <a:solidFill>
              <a:srgbClr val="7F7F7F"/>
            </a:solidFill>
            <a:prstDash val="solid"/>
            <a:headEnd type="none" w="med" len="med"/>
            <a:tailEnd type="none" w="med" len="med"/>
          </a:ln>
        </p:spPr>
        <p:txBody>
          <a:bodyPr lIns="40500" rIns="40500"/>
          <a:lstStyle/>
          <a:p>
            <a:pPr marL="444500" indent="-285750" defTabSz="9144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On June 5, MIIT posted a </a:t>
            </a:r>
            <a:r>
              <a:rPr lang="en-US" altLang="zh-CN" b="1" dirty="0">
                <a:solidFill>
                  <a:srgbClr val="CC33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draft of initial 5G spectrum plan</a:t>
            </a:r>
            <a:r>
              <a:rPr lang="en-US" altLang="zh-CN" dirty="0">
                <a:solidFill>
                  <a:srgbClr val="CC33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where </a:t>
            </a:r>
            <a:r>
              <a:rPr lang="en-US" altLang="zh-CN" b="1" dirty="0">
                <a:solidFill>
                  <a:srgbClr val="CC33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3300-3600 MHz and 4800-5000 MHz 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are opened as IMT-2020 frequency bands with the following requirements.</a:t>
            </a:r>
          </a:p>
          <a:p>
            <a:pPr lvl="1" defTabSz="914400" eaLnBrk="1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3300-3400 MHz is used for indoor in principle, but can be used outdoor if it does not cause interference to the existing radiolocation service stations</a:t>
            </a:r>
          </a:p>
          <a:p>
            <a:pPr lvl="1" defTabSz="914400" eaLnBrk="1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In 3300-3600 MHz, IMT-2020 systems should not cause interference to FSS and satellite telemetry</a:t>
            </a:r>
          </a:p>
          <a:p>
            <a:pPr lvl="1" defTabSz="914400" eaLnBrk="1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In 4990-5000MHz, IMT-2020 systems should not cause interference to radio astronomy service.</a:t>
            </a:r>
          </a:p>
        </p:txBody>
      </p:sp>
      <p:sp>
        <p:nvSpPr>
          <p:cNvPr id="38" name="矩形 8"/>
          <p:cNvSpPr/>
          <p:nvPr/>
        </p:nvSpPr>
        <p:spPr>
          <a:xfrm>
            <a:off x="7287617" y="1463586"/>
            <a:ext cx="3775347" cy="167738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444500" indent="-285750" defTabSz="9144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Low-frequency bands (&lt; 6GHz) are the core bands for 5G systems to guarantee connectivity, coverage, mobility and capacity</a:t>
            </a:r>
          </a:p>
          <a:p>
            <a:pPr marL="444500" indent="-285750" defTabSz="9144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High-frequency bands (&gt; 6GHz) are suitable for high traffic off-loading in hotspot areas.</a:t>
            </a:r>
            <a:endParaRPr lang="zh-CN" altLang="en-US" sz="14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39" name="图片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419" y="1700808"/>
            <a:ext cx="5001649" cy="116417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" name="内容占位符 2"/>
          <p:cNvSpPr txBox="1"/>
          <p:nvPr/>
        </p:nvSpPr>
        <p:spPr>
          <a:xfrm>
            <a:off x="640904" y="3284984"/>
            <a:ext cx="8268891" cy="36933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158750" algn="ctr" defTabSz="914400"/>
            <a:r>
              <a:rPr lang="en-US" altLang="zh-CN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China’s 5G Spectrum Plan Goes A Big Step Forward in Recent Days</a:t>
            </a:r>
            <a:endParaRPr lang="zh-CN" altLang="en-US" b="1" dirty="0">
              <a:solidFill>
                <a:schemeClr val="tx1"/>
              </a:solidFill>
              <a:latin typeface="Gill Sans" charset="0"/>
              <a:ea typeface="宋体" panose="02010600030101010101" pitchFamily="2" charset="-122"/>
            </a:endParaRPr>
          </a:p>
        </p:txBody>
      </p:sp>
      <p:sp>
        <p:nvSpPr>
          <p:cNvPr id="42" name="圆角矩形 41"/>
          <p:cNvSpPr/>
          <p:nvPr/>
        </p:nvSpPr>
        <p:spPr>
          <a:xfrm>
            <a:off x="496839" y="5373216"/>
            <a:ext cx="10895235" cy="648072"/>
          </a:xfrm>
          <a:prstGeom prst="roundRect">
            <a:avLst>
              <a:gd name="adj" fmla="val 16250"/>
            </a:avLst>
          </a:prstGeom>
          <a:noFill/>
          <a:ln w="9525" cap="flat" cmpd="sng">
            <a:solidFill>
              <a:srgbClr val="7F7F7F"/>
            </a:solidFill>
            <a:prstDash val="solid"/>
            <a:headEnd type="none" w="med" len="med"/>
            <a:tailEnd type="none" w="med" len="med"/>
          </a:ln>
        </p:spPr>
        <p:txBody>
          <a:bodyPr lIns="40500" rIns="40500"/>
          <a:lstStyle/>
          <a:p>
            <a:pPr marL="285750" lvl="1" defTabSz="914400" eaLnBrk="1" hangingPunct="1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On June 8, MIIT posted a call for proposals on 5G </a:t>
            </a:r>
            <a:r>
              <a:rPr lang="en-US" altLang="zh-CN" b="1" dirty="0">
                <a:solidFill>
                  <a:srgbClr val="CC33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mmWave frequency bands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 including 24.75-27.5GHz, 37-42.5GHz bands, and other millimeter wave bands. The feedback deadline is August 7, 2017.</a:t>
            </a:r>
            <a:endParaRPr lang="en-US" altLang="zh-CN" dirty="0">
              <a:solidFill>
                <a:schemeClr val="tx1"/>
              </a:solidFill>
              <a:latin typeface="Times New Roman" panose="02020603050405020304" pitchFamily="18" charset="0"/>
              <a:ea typeface="Microsoft YaHei UI" panose="020B0503020204020204" pitchFamily="2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2B5DCE"/>
      </a:hlink>
      <a:folHlink>
        <a:srgbClr val="B2B2B2"/>
      </a:folHlink>
    </a:clrScheme>
    <a:fontScheme name="Consolas-Verdana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微软雅黑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微软雅黑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微软雅黑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微软雅黑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Custom 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2B5DCE"/>
      </a:hlink>
      <a:folHlink>
        <a:srgbClr val="B2B2B2"/>
      </a:folHlink>
    </a:clrScheme>
    <a:fontScheme name="Consolas-Verdana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微软雅黑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微软雅黑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1403</Words>
  <Application>Microsoft Macintosh PowerPoint</Application>
  <PresentationFormat>Custom</PresentationFormat>
  <Paragraphs>348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39" baseType="lpstr">
      <vt:lpstr>Arial</vt:lpstr>
      <vt:lpstr>Calibri</vt:lpstr>
      <vt:lpstr>Consolas</vt:lpstr>
      <vt:lpstr>Gill Sans</vt:lpstr>
      <vt:lpstr>Heiti SC Light</vt:lpstr>
      <vt:lpstr>Lucida Sans Unicode</vt:lpstr>
      <vt:lpstr>Microsoft YaHei</vt:lpstr>
      <vt:lpstr>Microsoft YaHei UI</vt:lpstr>
      <vt:lpstr>MS Mincho</vt:lpstr>
      <vt:lpstr>MS PGothic</vt:lpstr>
      <vt:lpstr>Times New Roman</vt:lpstr>
      <vt:lpstr>Trebuchet MS</vt:lpstr>
      <vt:lpstr>Verdana</vt:lpstr>
      <vt:lpstr>宋体</vt:lpstr>
      <vt:lpstr>微软雅黑</vt:lpstr>
      <vt:lpstr>微软雅黑 Light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b.sriv</dc:creator>
  <cp:lastModifiedBy>Microsoft Office User</cp:lastModifiedBy>
  <cp:revision>247</cp:revision>
  <cp:lastPrinted>2113-01-01T00:00:00Z</cp:lastPrinted>
  <dcterms:created xsi:type="dcterms:W3CDTF">2016-04-13T17:12:00Z</dcterms:created>
  <dcterms:modified xsi:type="dcterms:W3CDTF">2017-09-26T06:33:55Z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2052-10.1.0.6750</vt:lpwstr>
  </property>
</Properties>
</file>