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>
  <p:sldMasterIdLst>
    <p:sldMasterId id="2147483648" r:id="rId2"/>
    <p:sldMasterId id="2147484195" r:id="rId3"/>
  </p:sldMasterIdLst>
  <p:notesMasterIdLst>
    <p:notesMasterId r:id="rId14"/>
  </p:notesMasterIdLst>
  <p:handoutMasterIdLst>
    <p:handoutMasterId r:id="rId15"/>
  </p:handoutMasterIdLst>
  <p:sldIdLst>
    <p:sldId id="280" r:id="rId4"/>
    <p:sldId id="284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81" r:id="rId13"/>
  </p:sldIdLst>
  <p:sldSz cx="12188825" cy="6858000"/>
  <p:notesSz cx="7772400" cy="100584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DA7"/>
    <a:srgbClr val="0072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4902"/>
    <p:restoredTop sz="94388" autoAdjust="0"/>
  </p:normalViewPr>
  <p:slideViewPr>
    <p:cSldViewPr>
      <p:cViewPr varScale="1">
        <p:scale>
          <a:sx n="108" d="100"/>
          <a:sy n="108" d="100"/>
        </p:scale>
        <p:origin x="1536" y="19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4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fld id="{7421A98B-79A7-EE4D-B57D-94741D3128D6}" type="datetimeFigureOut">
              <a:rPr lang="en-US"/>
              <a:pPr>
                <a:defRPr/>
              </a:pPr>
              <a:t>9/1/17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1330A4B-A3E5-9A44-A1EC-17CFBDA337A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534988" y="763588"/>
            <a:ext cx="6702425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3075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7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8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E0423242-737D-A847-9FAE-F8851DC471D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MS PGothic" panose="020B0600070205080204" pitchFamily="34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Pg  </a:t>
            </a:r>
            <a:fld id="{3B95CAC1-C76F-B248-B15E-53592DC34631}" type="slidenum">
              <a:rPr lang="en-US" altLang="en-US"/>
              <a:pPr/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176986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59570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59570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xfrm>
            <a:off x="365125" y="6308725"/>
            <a:ext cx="2527300" cy="35401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Pg  </a:t>
            </a:r>
            <a:fld id="{7DFBB69C-59FD-A041-9BD7-0C71CB2E4001}" type="slidenum">
              <a:rPr lang="en-US" altLang="en-US"/>
              <a:pPr/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1817309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133972" y="1988840"/>
            <a:ext cx="8105949" cy="3175794"/>
          </a:xfrm>
        </p:spPr>
        <p:txBody>
          <a:bodyPr/>
          <a:lstStyle/>
          <a:p>
            <a:pPr lvl="1"/>
            <a:endParaRPr lang="en-IN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xfrm>
            <a:off x="365125" y="6308725"/>
            <a:ext cx="2527300" cy="35401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Pg  </a:t>
            </a:r>
            <a:fld id="{9C6B51DC-02B2-A340-9453-42ED0899E27F}" type="slidenum">
              <a:rPr lang="en-US" altLang="en-US"/>
              <a:pPr/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2007027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3" name="Slide Number Placeholder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Pg.  </a:t>
            </a:r>
            <a:fld id="{78D3DA5C-82B3-0E47-B657-F2F901CF0F8F}" type="slidenum">
              <a:rPr lang="en-US" altLang="en-US"/>
              <a:pPr/>
              <a:t>‹#›</a:t>
            </a:fld>
            <a:r>
              <a:rPr lang="en-US" altLang="en-US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59260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494012" y="2852935"/>
            <a:ext cx="8105949" cy="2967633"/>
          </a:xfrm>
        </p:spPr>
        <p:txBody>
          <a:bodyPr/>
          <a:lstStyle/>
          <a:p>
            <a:pPr lvl="1"/>
            <a:endParaRPr lang="en-IN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2453988" y="1412776"/>
            <a:ext cx="5156200" cy="1296144"/>
          </a:xfrm>
        </p:spPr>
        <p:txBody>
          <a:bodyPr/>
          <a:lstStyle>
            <a:lvl2pPr marL="742950" marR="0" indent="-285750" algn="l" defTabSz="457200" rtl="0" eaLnBrk="0" fontAlgn="base" latinLnBrk="0" hangingPunct="0">
              <a:lnSpc>
                <a:spcPct val="94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Pg  </a:t>
            </a:r>
            <a:fld id="{1CA5EC41-0C70-954E-9734-D613EEE430B6}" type="slidenum">
              <a:rPr lang="en-US" altLang="en-US"/>
              <a:pPr/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726664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6689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2.xml"/><Relationship Id="rId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4037013" y="6356350"/>
            <a:ext cx="41132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2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65125" y="6315075"/>
            <a:ext cx="25273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Verdana" charset="0"/>
              </a:defRPr>
            </a:lvl1pPr>
          </a:lstStyle>
          <a:p>
            <a:r>
              <a:rPr lang="en-US" altLang="en-US"/>
              <a:t>Pg  </a:t>
            </a:r>
            <a:fld id="{180F2A51-6FD2-0542-AF09-767637E515E9}" type="slidenum">
              <a:rPr lang="en-US" altLang="en-US"/>
              <a:pPr/>
              <a:t>‹#›</a:t>
            </a:fld>
            <a:r>
              <a:rPr lang="en-US" altLang="en-US"/>
              <a:t> | 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664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7638"/>
            <a:ext cx="10966450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pic>
        <p:nvPicPr>
          <p:cNvPr id="1030" name="Pictur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388" y="6237288"/>
            <a:ext cx="10985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1" name="Straight Connector 9"/>
          <p:cNvCxnSpPr>
            <a:cxnSpLocks noChangeShapeType="1"/>
          </p:cNvCxnSpPr>
          <p:nvPr userDrawn="1"/>
        </p:nvCxnSpPr>
        <p:spPr bwMode="auto">
          <a:xfrm>
            <a:off x="365125" y="6092825"/>
            <a:ext cx="11580813" cy="0"/>
          </a:xfrm>
          <a:prstGeom prst="line">
            <a:avLst/>
          </a:prstGeom>
          <a:noFill/>
          <a:ln w="9525">
            <a:solidFill>
              <a:srgbClr val="006DA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7" r:id="rId1"/>
    <p:sldLayoutId id="2147484469" r:id="rId2"/>
    <p:sldLayoutId id="2147484470" r:id="rId3"/>
    <p:sldLayoutId id="2147484471" r:id="rId4"/>
    <p:sldLayoutId id="2147484472" r:id="rId5"/>
  </p:sldLayoutIdLst>
  <p:hf hdr="0" ftr="0" dt="0"/>
  <p:txStyles>
    <p:titleStyle>
      <a:lvl1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ern="1200">
          <a:solidFill>
            <a:srgbClr val="FFFFFF"/>
          </a:solidFill>
          <a:latin typeface="+mj-lt"/>
          <a:ea typeface="Microsoft YaHei" charset="-122"/>
          <a:cs typeface="Microsoft YaHei" charset="0"/>
        </a:defRPr>
      </a:lvl1pPr>
      <a:lvl2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2pPr>
      <a:lvl3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3pPr>
      <a:lvl4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4pPr>
      <a:lvl5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5pPr>
      <a:lvl6pPr marL="25146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6pPr>
      <a:lvl7pPr marL="29718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7pPr>
      <a:lvl8pPr marL="34290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8pPr>
      <a:lvl9pPr marL="38862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1pPr>
      <a:lvl2pPr marL="7429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2pPr>
      <a:lvl3pPr marL="11430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3pPr>
      <a:lvl4pPr marL="16002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4pPr>
      <a:lvl5pPr marL="20574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68" r:id="rId1"/>
  </p:sldLayoutIdLst>
  <p:hf hdr="0" ftr="0" dt="0"/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kern="1200">
          <a:solidFill>
            <a:srgbClr val="000000"/>
          </a:solidFill>
          <a:latin typeface="+mj-lt"/>
          <a:ea typeface="+mj-ea"/>
          <a:cs typeface="Microsoft YaHei" charset="0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 kern="1200">
          <a:solidFill>
            <a:srgbClr val="000000"/>
          </a:solidFill>
          <a:latin typeface="+mn-lt"/>
          <a:ea typeface="+mn-ea"/>
          <a:cs typeface="Microsoft YaHei" charset="0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000000"/>
          </a:solidFill>
          <a:latin typeface="+mn-lt"/>
          <a:ea typeface="+mn-ea"/>
          <a:cs typeface="Microsoft YaHei" charset="0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 kern="1200">
          <a:solidFill>
            <a:srgbClr val="000000"/>
          </a:solidFill>
          <a:latin typeface="+mn-lt"/>
          <a:ea typeface="+mn-ea"/>
          <a:cs typeface="Microsoft YaHei" charset="0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Microsoft YaHei" charset="0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Microsoft YaHe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mnawrocki@atis.org" TargetMode="External"/><Relationship Id="rId3" Type="http://schemas.openxmlformats.org/officeDocument/2006/relationships/hyperlink" Target="http://www.atis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access.atis.org/apps/group_public/download.php/35648/ATIS-I-0000059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46" name="Straight Connector 4"/>
          <p:cNvCxnSpPr>
            <a:cxnSpLocks noChangeShapeType="1"/>
          </p:cNvCxnSpPr>
          <p:nvPr/>
        </p:nvCxnSpPr>
        <p:spPr bwMode="auto">
          <a:xfrm>
            <a:off x="549275" y="5876925"/>
            <a:ext cx="11099800" cy="0"/>
          </a:xfrm>
          <a:prstGeom prst="line">
            <a:avLst/>
          </a:prstGeom>
          <a:noFill/>
          <a:ln w="127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4">
            <a:extLst>
              <a:ext uri="{FF2B5EF4-FFF2-40B4-BE49-F238E27FC236}"/>
            </a:extLst>
          </p:cNvPr>
          <p:cNvSpPr txBox="1"/>
          <p:nvPr/>
        </p:nvSpPr>
        <p:spPr>
          <a:xfrm>
            <a:off x="8677275" y="6137275"/>
            <a:ext cx="14398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HOSTED BY</a:t>
            </a:r>
          </a:p>
        </p:txBody>
      </p:sp>
      <p:pic>
        <p:nvPicPr>
          <p:cNvPr id="614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700" y="6021388"/>
            <a:ext cx="16033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4557713" y="6137275"/>
            <a:ext cx="3529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graphicFrame>
        <p:nvGraphicFramePr>
          <p:cNvPr id="8" name="Table 7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682280"/>
              </p:ext>
            </p:extLst>
          </p:nvPr>
        </p:nvGraphicFramePr>
        <p:xfrm>
          <a:off x="549275" y="404813"/>
          <a:ext cx="7386638" cy="1511300"/>
        </p:xfrm>
        <a:graphic>
          <a:graphicData uri="http://schemas.openxmlformats.org/drawingml/2006/table">
            <a:tbl>
              <a:tblPr firstRow="1" bandRow="1"/>
              <a:tblGrid>
                <a:gridCol w="1630691">
                  <a:extLst>
                    <a:ext uri="{9D8B030D-6E8A-4147-A177-3AD203B41FA5}"/>
                  </a:extLst>
                </a:gridCol>
                <a:gridCol w="5755947">
                  <a:extLst>
                    <a:ext uri="{9D8B030D-6E8A-4147-A177-3AD203B41FA5}"/>
                  </a:extLst>
                </a:gridCol>
              </a:tblGrid>
              <a:tr h="387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/>
                        <a:t>Document No: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/>
                        <a:t>GSC-21_015</a:t>
                      </a:r>
                      <a:endParaRPr lang="en-US" sz="1800" dirty="0"/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extLst>
                  <a:ext uri="{0D108BD9-81ED-4DB2-BD59-A6C34878D82A}"/>
                </a:extLst>
              </a:tr>
              <a:tr h="3656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Source: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ATIS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3656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Contact: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Michael Nawrocki, ATIS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3921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Agenda Item: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3.01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6167" name="Subtitle 2"/>
          <p:cNvSpPr txBox="1">
            <a:spLocks/>
          </p:cNvSpPr>
          <p:nvPr/>
        </p:nvSpPr>
        <p:spPr bwMode="auto">
          <a:xfrm>
            <a:off x="1557338" y="2708275"/>
            <a:ext cx="91440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 marL="685800" indent="-228600"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algn="ctr" defTabSz="9144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3600" b="1">
                <a:solidFill>
                  <a:srgbClr val="006DA7"/>
                </a:solidFill>
                <a:latin typeface="Verdana" charset="0"/>
              </a:rPr>
              <a:t>ATIS Initiatives in Support </a:t>
            </a:r>
            <a:br>
              <a:rPr lang="en-US" altLang="en-US" sz="3600" b="1">
                <a:solidFill>
                  <a:srgbClr val="006DA7"/>
                </a:solidFill>
                <a:latin typeface="Verdana" charset="0"/>
              </a:rPr>
            </a:br>
            <a:r>
              <a:rPr lang="en-US" altLang="en-US" sz="3600" b="1">
                <a:solidFill>
                  <a:srgbClr val="006DA7"/>
                </a:solidFill>
                <a:latin typeface="Verdana" charset="0"/>
              </a:rPr>
              <a:t>of Artificial Intelligence and Autonomous Systems</a:t>
            </a:r>
          </a:p>
          <a:p>
            <a:pPr algn="ctr" defTabSz="9144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2800" b="1">
                <a:solidFill>
                  <a:srgbClr val="006DA7"/>
                </a:solidFill>
                <a:latin typeface="Verdana" charset="0"/>
              </a:rPr>
              <a:t>Michael Nawrocki, </a:t>
            </a:r>
            <a:br>
              <a:rPr lang="en-US" altLang="en-US" sz="2800" b="1">
                <a:solidFill>
                  <a:srgbClr val="006DA7"/>
                </a:solidFill>
                <a:latin typeface="Verdana" charset="0"/>
              </a:rPr>
            </a:br>
            <a:r>
              <a:rPr lang="en-US" altLang="en-US" sz="2800" b="1">
                <a:solidFill>
                  <a:srgbClr val="006DA7"/>
                </a:solidFill>
                <a:latin typeface="Verdana" charset="0"/>
              </a:rPr>
              <a:t>Vice President of Technology and Solutions</a:t>
            </a:r>
            <a:br>
              <a:rPr lang="en-US" altLang="en-US" sz="2800" b="1">
                <a:solidFill>
                  <a:srgbClr val="006DA7"/>
                </a:solidFill>
                <a:latin typeface="Verdana" charset="0"/>
              </a:rPr>
            </a:br>
            <a:r>
              <a:rPr lang="en-US" altLang="en-US" sz="2800" b="1">
                <a:solidFill>
                  <a:srgbClr val="006DA7"/>
                </a:solidFill>
                <a:latin typeface="Verdana" charset="0"/>
              </a:rPr>
              <a:t>ATIS</a:t>
            </a:r>
          </a:p>
        </p:txBody>
      </p:sp>
      <p:pic>
        <p:nvPicPr>
          <p:cNvPr id="9" name="Picture 8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764" y="2132856"/>
            <a:ext cx="1821805" cy="23722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169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6021388"/>
            <a:ext cx="1803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EC8F245A-CFAD-0D49-BBA0-5D817A1CEECB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10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846263" y="2133600"/>
            <a:ext cx="813752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en-US" altLang="en-US" sz="3600" b="1">
                <a:solidFill>
                  <a:srgbClr val="006DA7"/>
                </a:solidFill>
                <a:latin typeface="Verdana" charset="0"/>
              </a:rPr>
              <a:t>Thank you</a:t>
            </a: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1198563" y="3068638"/>
            <a:ext cx="969486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15900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>
                <a:solidFill>
                  <a:srgbClr val="000000"/>
                </a:solidFill>
                <a:latin typeface="Verdana" charset="0"/>
              </a:rPr>
              <a:t>For more information, please contact:  </a:t>
            </a:r>
            <a:br>
              <a:rPr lang="en-US" altLang="en-US" sz="2200">
                <a:solidFill>
                  <a:srgbClr val="000000"/>
                </a:solidFill>
                <a:latin typeface="Verdana" charset="0"/>
              </a:rPr>
            </a:br>
            <a:r>
              <a:rPr lang="en-US" altLang="en-US" sz="2200">
                <a:solidFill>
                  <a:srgbClr val="000000"/>
                </a:solidFill>
                <a:latin typeface="Verdana" charset="0"/>
              </a:rPr>
              <a:t>Michael Nawrocki, ATIS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>
                <a:solidFill>
                  <a:srgbClr val="006DA7"/>
                </a:solidFill>
                <a:latin typeface="Verdana" charset="0"/>
                <a:hlinkClick r:id="rId2"/>
              </a:rPr>
              <a:t>mnawrocki@atis.org</a:t>
            </a:r>
            <a:r>
              <a:rPr lang="en-US" altLang="en-US" sz="2200">
                <a:solidFill>
                  <a:srgbClr val="006DA7"/>
                </a:solidFill>
                <a:latin typeface="Verdana" charset="0"/>
              </a:rPr>
              <a:t> 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>
              <a:solidFill>
                <a:srgbClr val="006DA7"/>
              </a:solidFill>
              <a:latin typeface="Verdana" charset="0"/>
            </a:endParaRPr>
          </a:p>
          <a:p>
            <a:pPr algn="ctr"/>
            <a:r>
              <a:rPr lang="en-US" altLang="en-US" sz="2200">
                <a:solidFill>
                  <a:srgbClr val="000000"/>
                </a:solidFill>
                <a:latin typeface="Verdana" charset="0"/>
              </a:rPr>
              <a:t>ATIS:  </a:t>
            </a:r>
          </a:p>
          <a:p>
            <a:pPr algn="ctr"/>
            <a:r>
              <a:rPr lang="en-US" altLang="en-US" sz="2200">
                <a:solidFill>
                  <a:srgbClr val="006DA7"/>
                </a:solidFill>
                <a:latin typeface="Verdana" charset="0"/>
                <a:hlinkClick r:id="rId3"/>
              </a:rPr>
              <a:t>www.atis.org</a:t>
            </a:r>
            <a:r>
              <a:rPr lang="en-US" altLang="en-US" sz="2200">
                <a:solidFill>
                  <a:srgbClr val="006DA7"/>
                </a:solidFill>
                <a:latin typeface="Verdana" charset="0"/>
              </a:rPr>
              <a:t> 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>
              <a:solidFill>
                <a:srgbClr val="006DA7"/>
              </a:solidFill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F3C31D71-4701-2C4C-90D1-B2E8D0932146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2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7171" name="Content Placeholder 3"/>
          <p:cNvSpPr>
            <a:spLocks noGrp="1" noChangeArrowheads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Background</a:t>
            </a:r>
          </a:p>
        </p:txBody>
      </p:sp>
      <p:sp>
        <p:nvSpPr>
          <p:cNvPr id="7172" name="Content Placeholder 4"/>
          <p:cNvSpPr>
            <a:spLocks noGrp="1" noChangeArrowheads="1"/>
          </p:cNvSpPr>
          <p:nvPr>
            <p:ph sz="half" idx="12"/>
          </p:nvPr>
        </p:nvSpPr>
        <p:spPr>
          <a:xfrm>
            <a:off x="549275" y="1412875"/>
            <a:ext cx="11377613" cy="1295400"/>
          </a:xfrm>
        </p:spPr>
        <p:txBody>
          <a:bodyPr/>
          <a:lstStyle/>
          <a:p>
            <a:pPr marL="233363" indent="-233363" eaLnBrk="1" hangingPunct="1">
              <a:lnSpc>
                <a:spcPct val="100000"/>
              </a:lnSpc>
              <a:spcAft>
                <a:spcPts val="600"/>
              </a:spcAft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400"/>
              <a:t>ATIS identified the need to spearhead direct industry-to-industry dialog with vehicle OEMs to improve cybersecurity. </a:t>
            </a:r>
          </a:p>
          <a:p>
            <a:pPr marL="233363" indent="-233363" eaLnBrk="1" hangingPunct="1">
              <a:lnSpc>
                <a:spcPct val="100000"/>
              </a:lnSpc>
              <a:spcAft>
                <a:spcPts val="600"/>
              </a:spcAft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400"/>
              <a:t>Connected Car-Cybersecurity initiative was launched in June 2016.</a:t>
            </a:r>
          </a:p>
          <a:p>
            <a:pPr marL="233363" indent="-233363" eaLnBrk="1" hangingPunct="1">
              <a:lnSpc>
                <a:spcPct val="100000"/>
              </a:lnSpc>
              <a:spcAft>
                <a:spcPts val="600"/>
              </a:spcAft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CA" altLang="en-US" sz="2400"/>
              <a:t>ATIS joined the </a:t>
            </a:r>
            <a:r>
              <a:rPr lang="en-US" altLang="en-US" sz="2400"/>
              <a:t>Automotive Information Sharing and Analysis Center (Auto-ISAC, managed by Booz Allen) </a:t>
            </a:r>
            <a:r>
              <a:rPr lang="en-CA" altLang="en-US" sz="2400"/>
              <a:t>as a strategic partner.</a:t>
            </a:r>
          </a:p>
          <a:p>
            <a:pPr marL="233363" indent="-233363" eaLnBrk="1" hangingPunct="1">
              <a:lnSpc>
                <a:spcPct val="100000"/>
              </a:lnSpc>
              <a:spcAft>
                <a:spcPts val="600"/>
              </a:spcAft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400"/>
              <a:t>Objective is to leverage ICT leadership in state-of-art cyber development and standards and begin an industry-to-industry dialog with the OEMs to:</a:t>
            </a:r>
          </a:p>
          <a:p>
            <a:pPr marL="744538" lvl="1" indent="-287338" eaLnBrk="1" hangingPunct="1">
              <a:lnSpc>
                <a:spcPct val="100000"/>
              </a:lnSpc>
              <a:spcAft>
                <a:spcPts val="600"/>
              </a:spcAft>
              <a:buClr>
                <a:srgbClr val="0072A8"/>
              </a:buClr>
              <a:buSzPct val="110000"/>
            </a:pPr>
            <a:r>
              <a:rPr lang="en-US" altLang="en-US"/>
              <a:t>Provide enhanced security for connected vehicles</a:t>
            </a:r>
          </a:p>
          <a:p>
            <a:pPr marL="744538" lvl="1" indent="-287338" eaLnBrk="1" hangingPunct="1">
              <a:lnSpc>
                <a:spcPct val="100000"/>
              </a:lnSpc>
              <a:spcAft>
                <a:spcPts val="600"/>
              </a:spcAft>
              <a:buClr>
                <a:srgbClr val="0072A8"/>
              </a:buClr>
              <a:buSzPct val="110000"/>
            </a:pPr>
            <a:r>
              <a:rPr lang="en-US" altLang="en-US"/>
              <a:t>Identify ICT industry opportunities</a:t>
            </a:r>
          </a:p>
          <a:p>
            <a:pPr marL="744538" lvl="1" indent="-287338" eaLnBrk="1" hangingPunct="1">
              <a:lnSpc>
                <a:spcPct val="100000"/>
              </a:lnSpc>
              <a:spcAft>
                <a:spcPts val="600"/>
              </a:spcAft>
              <a:buClr>
                <a:srgbClr val="0072A8"/>
              </a:buClr>
              <a:buSzPct val="110000"/>
            </a:pPr>
            <a:r>
              <a:rPr lang="en-US" altLang="en-US"/>
              <a:t>Supplement company to company dialogs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4C43329E-0B9D-B447-A802-F906320D762B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3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8195" name="Content Placeholder 3"/>
          <p:cNvSpPr>
            <a:spLocks noGrp="1" noChangeArrowheads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Industry Platform-to-Platform Collaboration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5" y="5583238"/>
            <a:ext cx="445293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1557338"/>
            <a:ext cx="118427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3B19F111-DD62-5341-AC9E-D829CB82AB4E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4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2" name="Content Placeholder 3"/>
          <p:cNvSpPr>
            <a:spLocks noGrp="1" noChangeArrowheads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Connectivity Paths</a:t>
            </a:r>
          </a:p>
        </p:txBody>
      </p:sp>
      <p:pic>
        <p:nvPicPr>
          <p:cNvPr id="9220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1196975"/>
            <a:ext cx="8709025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EA60016E-474B-9A4B-B276-AD027190952A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5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0243" name="Content Placeholder 3"/>
          <p:cNvSpPr>
            <a:spLocks noGrp="1" noChangeArrowheads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Security Framework</a:t>
            </a:r>
          </a:p>
        </p:txBody>
      </p:sp>
      <p:pic>
        <p:nvPicPr>
          <p:cNvPr id="10244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771650"/>
            <a:ext cx="11156950" cy="408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543064F2-274D-CF4B-B9D1-CF93C5F710E7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6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1267" name="Content Placeholder 3"/>
          <p:cNvSpPr>
            <a:spLocks noGrp="1" noChangeArrowheads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Layered Security Model</a:t>
            </a:r>
          </a:p>
        </p:txBody>
      </p:sp>
      <p:pic>
        <p:nvPicPr>
          <p:cNvPr id="11268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547813"/>
            <a:ext cx="11984038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79CF5F24-22C8-2B4E-9FCC-3AE415D06C44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7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2291" name="Content Placeholder 3"/>
          <p:cNvSpPr>
            <a:spLocks noGrp="1" noChangeArrowheads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Cloud Access Security Broker</a:t>
            </a:r>
          </a:p>
        </p:txBody>
      </p:sp>
      <p:pic>
        <p:nvPicPr>
          <p:cNvPr id="12292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341438"/>
            <a:ext cx="10567988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4E3D8A52-09EE-2347-8634-BC5B3EFB0B06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8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3315" name="Content Placeholder 3"/>
          <p:cNvSpPr>
            <a:spLocks noGrp="1" noChangeArrowheads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pPr marL="0" indent="0"/>
            <a:r>
              <a:rPr lang="en-US" altLang="en-US"/>
              <a:t>Potential Work Item: </a:t>
            </a:r>
            <a:br>
              <a:rPr lang="en-US" altLang="en-US"/>
            </a:br>
            <a:r>
              <a:rPr lang="en-US" altLang="en-US"/>
              <a:t>Centralized In-Vehicle Security Model</a:t>
            </a:r>
          </a:p>
        </p:txBody>
      </p:sp>
      <p:pic>
        <p:nvPicPr>
          <p:cNvPr id="1331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1412875"/>
            <a:ext cx="11399837" cy="47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52E588BD-473B-614B-BA23-A480D306D323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9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4339" name="Content Placeholder 3"/>
          <p:cNvSpPr>
            <a:spLocks noGrp="1" noChangeArrowheads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Conclusion</a:t>
            </a:r>
          </a:p>
        </p:txBody>
      </p:sp>
      <p:sp>
        <p:nvSpPr>
          <p:cNvPr id="14340" name="Content Placeholder 4"/>
          <p:cNvSpPr>
            <a:spLocks noGrp="1" noChangeArrowheads="1"/>
          </p:cNvSpPr>
          <p:nvPr>
            <p:ph sz="half" idx="12"/>
          </p:nvPr>
        </p:nvSpPr>
        <p:spPr>
          <a:xfrm>
            <a:off x="549275" y="1412875"/>
            <a:ext cx="11377613" cy="1295400"/>
          </a:xfrm>
        </p:spPr>
        <p:txBody>
          <a:bodyPr/>
          <a:lstStyle/>
          <a:p>
            <a:pPr marL="339725" indent="-339725" eaLnBrk="1" hangingPunct="1">
              <a:lnSpc>
                <a:spcPct val="100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400">
                <a:hlinkClick r:id="rId2"/>
              </a:rPr>
              <a:t>W</a:t>
            </a:r>
            <a:r>
              <a:rPr lang="en-US" altLang="en-US" sz="2400">
                <a:hlinkClick r:id="rId2"/>
              </a:rPr>
              <a:t>hite paper</a:t>
            </a:r>
            <a:r>
              <a:rPr lang="en-US" altLang="en-US" sz="2400"/>
              <a:t> published Aug 2017</a:t>
            </a:r>
          </a:p>
          <a:p>
            <a:pPr marL="796925" lvl="1" indent="-339725" eaLnBrk="1" hangingPunct="1">
              <a:lnSpc>
                <a:spcPct val="100000"/>
              </a:lnSpc>
              <a:buClr>
                <a:srgbClr val="0072A8"/>
              </a:buClr>
              <a:buSzPct val="110000"/>
            </a:pPr>
            <a:r>
              <a:rPr lang="en-US" altLang="en-US">
                <a:solidFill>
                  <a:schemeClr val="tx1"/>
                </a:solidFill>
              </a:rPr>
              <a:t>Significant interest in this Report across industry segments</a:t>
            </a:r>
          </a:p>
          <a:p>
            <a:pPr marL="796925" lvl="1" indent="-339725" eaLnBrk="1" hangingPunct="1">
              <a:lnSpc>
                <a:spcPct val="100000"/>
              </a:lnSpc>
              <a:buClr>
                <a:srgbClr val="0072A8"/>
              </a:buClr>
              <a:buSzPct val="110000"/>
            </a:pPr>
            <a:r>
              <a:rPr lang="en-US" altLang="en-US">
                <a:solidFill>
                  <a:schemeClr val="tx1"/>
                </a:solidFill>
              </a:rPr>
              <a:t>Communicates the complexity surrounding connected car cybersecurity </a:t>
            </a:r>
          </a:p>
          <a:p>
            <a:pPr marL="796925" lvl="1" indent="-339725" eaLnBrk="1" hangingPunct="1">
              <a:lnSpc>
                <a:spcPct val="100000"/>
              </a:lnSpc>
              <a:buClr>
                <a:srgbClr val="0072A8"/>
              </a:buClr>
              <a:buSzPct val="110000"/>
            </a:pPr>
            <a:r>
              <a:rPr lang="en-US" altLang="en-US">
                <a:solidFill>
                  <a:schemeClr val="tx1"/>
                </a:solidFill>
              </a:rPr>
              <a:t>Establishes the foundation for continued engagement on this topic</a:t>
            </a:r>
          </a:p>
          <a:p>
            <a:pPr marL="339725" indent="-339725" eaLnBrk="1" hangingPunct="1">
              <a:lnSpc>
                <a:spcPct val="100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400">
                <a:solidFill>
                  <a:schemeClr val="tx1"/>
                </a:solidFill>
              </a:rPr>
              <a:t>Identified potential topics for industry-to-industry collaboration</a:t>
            </a:r>
          </a:p>
          <a:p>
            <a:pPr marL="796925" lvl="1" indent="-339725" eaLnBrk="1" hangingPunct="1">
              <a:lnSpc>
                <a:spcPct val="100000"/>
              </a:lnSpc>
              <a:buClr>
                <a:srgbClr val="0072A8"/>
              </a:buClr>
              <a:buSzPct val="110000"/>
            </a:pPr>
            <a:r>
              <a:rPr lang="en-US" altLang="en-US">
                <a:solidFill>
                  <a:schemeClr val="tx1"/>
                </a:solidFill>
              </a:rPr>
              <a:t>Potential topics range from in-network security approaches to vehicular-based solutions</a:t>
            </a:r>
          </a:p>
          <a:p>
            <a:pPr marL="796925" lvl="1" indent="-339725" eaLnBrk="1" hangingPunct="1">
              <a:lnSpc>
                <a:spcPct val="100000"/>
              </a:lnSpc>
              <a:buClr>
                <a:srgbClr val="0072A8"/>
              </a:buClr>
              <a:buSzPct val="110000"/>
            </a:pPr>
            <a:r>
              <a:rPr lang="en-US" altLang="en-US">
                <a:solidFill>
                  <a:schemeClr val="tx1"/>
                </a:solidFill>
              </a:rPr>
              <a:t>Cooperation between industries can open up additional opportunities </a:t>
            </a:r>
          </a:p>
          <a:p>
            <a:pPr marL="339725" indent="-339725" eaLnBrk="1" hangingPunct="1">
              <a:lnSpc>
                <a:spcPct val="100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400">
                <a:solidFill>
                  <a:schemeClr val="tx1"/>
                </a:solidFill>
              </a:rPr>
              <a:t>Goal is to continue collaboration with Auto-ISAC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B5DCE"/>
      </a:hlink>
      <a:folHlink>
        <a:srgbClr val="B2B2B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CC221E8A5C574B889E2CBB12A471FC" ma:contentTypeVersion="1" ma:contentTypeDescription="Create a new document." ma:contentTypeScope="" ma:versionID="38d5c50bee8d74d353989a0efe0fe07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1594B0-DA08-470C-9E43-961CF312FC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55562</TotalTime>
  <Words>226</Words>
  <Application>Microsoft Macintosh PowerPoint</Application>
  <PresentationFormat>Custom</PresentationFormat>
  <Paragraphs>50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Calibri</vt:lpstr>
      <vt:lpstr>Microsoft YaHei</vt:lpstr>
      <vt:lpstr>Arial</vt:lpstr>
      <vt:lpstr>Consolas</vt:lpstr>
      <vt:lpstr>Times New Roman</vt:lpstr>
      <vt:lpstr>Verdana</vt:lpstr>
      <vt:lpstr>MS PGothic</vt:lpstr>
      <vt:lpstr>Lucida Sans Unicode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b.sriv</dc:creator>
  <cp:lastModifiedBy>Microsoft Office User</cp:lastModifiedBy>
  <cp:revision>185</cp:revision>
  <cp:lastPrinted>1601-01-01T00:00:00Z</cp:lastPrinted>
  <dcterms:created xsi:type="dcterms:W3CDTF">2016-04-13T17:12:01Z</dcterms:created>
  <dcterms:modified xsi:type="dcterms:W3CDTF">2017-09-01T13:39:26Z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ingExpirationDate">
    <vt:lpwstr/>
  </property>
  <property fmtid="{D5CDD505-2E9C-101B-9397-08002B2CF9AE}" pid="3" name="PublishingStartDate">
    <vt:lpwstr/>
  </property>
</Properties>
</file>