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vsd" ContentType="application/vnd.visio"/>
  <Default Extension="png" ContentType="image/p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 id="2147484195" r:id="rId4"/>
  </p:sldMasterIdLst>
  <p:notesMasterIdLst>
    <p:notesMasterId r:id="rId30"/>
  </p:notesMasterIdLst>
  <p:handoutMasterIdLst>
    <p:handoutMasterId r:id="rId31"/>
  </p:handoutMasterIdLst>
  <p:sldIdLst>
    <p:sldId id="280"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00" r:id="rId19"/>
    <p:sldId id="301" r:id="rId20"/>
    <p:sldId id="297" r:id="rId21"/>
    <p:sldId id="306" r:id="rId22"/>
    <p:sldId id="298" r:id="rId23"/>
    <p:sldId id="299" r:id="rId24"/>
    <p:sldId id="305" r:id="rId25"/>
    <p:sldId id="303" r:id="rId26"/>
    <p:sldId id="304" r:id="rId27"/>
    <p:sldId id="302" r:id="rId28"/>
    <p:sldId id="281" r:id="rId29"/>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5pPr>
    <a:lvl6pPr marL="2286000" algn="l" defTabSz="914400" rtl="0" eaLnBrk="1" latinLnBrk="0" hangingPunct="1">
      <a:defRPr kern="1200">
        <a:solidFill>
          <a:schemeClr val="bg1"/>
        </a:solidFill>
        <a:latin typeface="Calibri" pitchFamily="34" charset="0"/>
        <a:ea typeface="Microsoft YaHei" pitchFamily="34" charset="-122"/>
        <a:cs typeface="+mn-cs"/>
      </a:defRPr>
    </a:lvl6pPr>
    <a:lvl7pPr marL="2743200" algn="l" defTabSz="914400" rtl="0" eaLnBrk="1" latinLnBrk="0" hangingPunct="1">
      <a:defRPr kern="1200">
        <a:solidFill>
          <a:schemeClr val="bg1"/>
        </a:solidFill>
        <a:latin typeface="Calibri" pitchFamily="34" charset="0"/>
        <a:ea typeface="Microsoft YaHei" pitchFamily="34" charset="-122"/>
        <a:cs typeface="+mn-cs"/>
      </a:defRPr>
    </a:lvl7pPr>
    <a:lvl8pPr marL="3200400" algn="l" defTabSz="914400" rtl="0" eaLnBrk="1" latinLnBrk="0" hangingPunct="1">
      <a:defRPr kern="1200">
        <a:solidFill>
          <a:schemeClr val="bg1"/>
        </a:solidFill>
        <a:latin typeface="Calibri" pitchFamily="34" charset="0"/>
        <a:ea typeface="Microsoft YaHei" pitchFamily="34" charset="-122"/>
        <a:cs typeface="+mn-cs"/>
      </a:defRPr>
    </a:lvl8pPr>
    <a:lvl9pPr marL="3657600" algn="l" defTabSz="914400" rtl="0" eaLnBrk="1" latinLnBrk="0" hangingPunct="1">
      <a:defRPr kern="1200">
        <a:solidFill>
          <a:schemeClr val="bg1"/>
        </a:solidFill>
        <a:latin typeface="Calibri" pitchFamily="34"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5" autoAdjust="0"/>
    <p:restoredTop sz="94444"/>
  </p:normalViewPr>
  <p:slideViewPr>
    <p:cSldViewPr>
      <p:cViewPr varScale="1">
        <p:scale>
          <a:sx n="108" d="100"/>
          <a:sy n="108" d="100"/>
        </p:scale>
        <p:origin x="968"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7435010584288"/>
          <c:y val="0.02196477196226"/>
        </c:manualLayout>
      </c:layout>
      <c:overlay val="0"/>
      <c:txPr>
        <a:bodyPr/>
        <a:lstStyle/>
        <a:p>
          <a:pPr algn="l" rtl="0">
            <a:defRPr>
              <a:solidFill>
                <a:schemeClr val="bg1"/>
              </a:solidFill>
            </a:defRPr>
          </a:pPr>
          <a:endParaRPr lang="en-US"/>
        </a:p>
      </c:txPr>
    </c:title>
    <c:autoTitleDeleted val="0"/>
    <c:plotArea>
      <c:layout/>
      <c:doughnutChart>
        <c:varyColors val="1"/>
        <c:ser>
          <c:idx val="0"/>
          <c:order val="0"/>
          <c:tx>
            <c:strRef>
              <c:f>Sheet1!$B$1</c:f>
              <c:strCache>
                <c:ptCount val="1"/>
                <c:pt idx="0">
                  <c:v>GDP Growth 2007 - 2025</c:v>
                </c:pt>
              </c:strCache>
            </c:strRef>
          </c:tx>
          <c:dPt>
            <c:idx val="0"/>
            <c:bubble3D val="0"/>
            <c:spPr>
              <a:solidFill>
                <a:srgbClr val="0070C0"/>
              </a:solidFill>
            </c:spPr>
          </c:dPt>
          <c:dPt>
            <c:idx val="1"/>
            <c:bubble3D val="0"/>
            <c:spPr>
              <a:solidFill>
                <a:schemeClr val="tx2">
                  <a:lumMod val="40000"/>
                  <a:lumOff val="60000"/>
                </a:schemeClr>
              </a:solidFill>
            </c:spPr>
          </c:dPt>
          <c:dPt>
            <c:idx val="2"/>
            <c:bubble3D val="0"/>
            <c:spPr>
              <a:solidFill>
                <a:srgbClr val="7030A0"/>
              </a:solidFill>
            </c:spPr>
          </c:dPt>
          <c:dPt>
            <c:idx val="3"/>
            <c:bubble3D val="0"/>
            <c:spPr>
              <a:solidFill>
                <a:srgbClr val="11AF42"/>
              </a:solidFill>
            </c:spPr>
          </c:dPt>
          <c:dPt>
            <c:idx val="4"/>
            <c:bubble3D val="0"/>
            <c:spPr>
              <a:solidFill>
                <a:schemeClr val="accent2">
                  <a:lumMod val="75000"/>
                </a:schemeClr>
              </a:solidFill>
            </c:spPr>
          </c:dPt>
          <c:dPt>
            <c:idx val="5"/>
            <c:bubble3D val="0"/>
            <c:spPr>
              <a:solidFill>
                <a:srgbClr val="FF0066"/>
              </a:solidFill>
            </c:spPr>
          </c:dPt>
          <c:dLbls>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Develop Economies</c:v>
                </c:pt>
                <c:pt idx="1">
                  <c:v>Emerging Mega Cities</c:v>
                </c:pt>
                <c:pt idx="2">
                  <c:v>Emerging Market Large</c:v>
                </c:pt>
                <c:pt idx="3">
                  <c:v>Emerging Market Medium</c:v>
                </c:pt>
                <c:pt idx="4">
                  <c:v>Emerging Market Small </c:v>
                </c:pt>
                <c:pt idx="5">
                  <c:v>Rural</c:v>
                </c:pt>
              </c:strCache>
            </c:strRef>
          </c:cat>
          <c:val>
            <c:numRef>
              <c:f>Sheet1!$B$2:$B$7</c:f>
              <c:numCache>
                <c:formatCode>General</c:formatCode>
                <c:ptCount val="6"/>
                <c:pt idx="0">
                  <c:v>26.0</c:v>
                </c:pt>
                <c:pt idx="1">
                  <c:v>8.0</c:v>
                </c:pt>
                <c:pt idx="2">
                  <c:v>10.0</c:v>
                </c:pt>
                <c:pt idx="3">
                  <c:v>13.0</c:v>
                </c:pt>
                <c:pt idx="4">
                  <c:v>14.0</c:v>
                </c:pt>
                <c:pt idx="5">
                  <c:v>29.0</c:v>
                </c:pt>
              </c:numCache>
            </c:numRef>
          </c:val>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541848381846258"/>
          <c:y val="0.240948956150469"/>
          <c:w val="0.333256940999979"/>
          <c:h val="0.37951331094531"/>
        </c:manualLayout>
      </c:layout>
      <c:overlay val="0"/>
    </c:legend>
    <c:plotVisOnly val="1"/>
    <c:dispBlanksAs val="zero"/>
    <c:showDLblsOverMax val="0"/>
  </c:chart>
  <c:txPr>
    <a:bodyPr/>
    <a:lstStyle/>
    <a:p>
      <a:pPr>
        <a:defRPr sz="10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49929486815"/>
          <c:y val="0.0560777696216864"/>
          <c:w val="0.893428025197391"/>
          <c:h val="0.852810853585493"/>
        </c:manualLayout>
      </c:layout>
      <c:lineChart>
        <c:grouping val="standard"/>
        <c:varyColors val="0"/>
        <c:ser>
          <c:idx val="0"/>
          <c:order val="0"/>
          <c:tx>
            <c:strRef>
              <c:f>Sheet1!$B$1</c:f>
              <c:strCache>
                <c:ptCount val="1"/>
                <c:pt idx="0">
                  <c:v>Urban</c:v>
                </c:pt>
              </c:strCache>
            </c:strRef>
          </c:tx>
          <c:spPr>
            <a:ln w="57150">
              <a:solidFill>
                <a:srgbClr val="FF0000"/>
              </a:solidFill>
            </a:ln>
          </c:spPr>
          <c:marker>
            <c:symbol val="none"/>
          </c:marker>
          <c:cat>
            <c:numRef>
              <c:f>Sheet1!$A$2:$A$12</c:f>
              <c:numCache>
                <c:formatCode>General</c:formatCode>
                <c:ptCount val="11"/>
                <c:pt idx="0">
                  <c:v>1950.0</c:v>
                </c:pt>
                <c:pt idx="1">
                  <c:v>1960.0</c:v>
                </c:pt>
                <c:pt idx="2">
                  <c:v>1970.0</c:v>
                </c:pt>
                <c:pt idx="3">
                  <c:v>1980.0</c:v>
                </c:pt>
                <c:pt idx="4">
                  <c:v>1990.0</c:v>
                </c:pt>
                <c:pt idx="5">
                  <c:v>2000.0</c:v>
                </c:pt>
                <c:pt idx="6">
                  <c:v>2010.0</c:v>
                </c:pt>
                <c:pt idx="7">
                  <c:v>2020.0</c:v>
                </c:pt>
                <c:pt idx="8">
                  <c:v>2030.0</c:v>
                </c:pt>
                <c:pt idx="9">
                  <c:v>2040.0</c:v>
                </c:pt>
                <c:pt idx="10">
                  <c:v>2050.0</c:v>
                </c:pt>
              </c:numCache>
            </c:numRef>
          </c:cat>
          <c:val>
            <c:numRef>
              <c:f>Sheet1!$B$2:$B$12</c:f>
              <c:numCache>
                <c:formatCode>General</c:formatCode>
                <c:ptCount val="11"/>
                <c:pt idx="0">
                  <c:v>30.0</c:v>
                </c:pt>
                <c:pt idx="1">
                  <c:v>35.0</c:v>
                </c:pt>
                <c:pt idx="2">
                  <c:v>38.0</c:v>
                </c:pt>
                <c:pt idx="3">
                  <c:v>40.0</c:v>
                </c:pt>
                <c:pt idx="4">
                  <c:v>43.0</c:v>
                </c:pt>
                <c:pt idx="5">
                  <c:v>48.0</c:v>
                </c:pt>
                <c:pt idx="6">
                  <c:v>50.0</c:v>
                </c:pt>
                <c:pt idx="7">
                  <c:v>55.0</c:v>
                </c:pt>
                <c:pt idx="8">
                  <c:v>60.0</c:v>
                </c:pt>
                <c:pt idx="9">
                  <c:v>65.0</c:v>
                </c:pt>
                <c:pt idx="10">
                  <c:v>70.0</c:v>
                </c:pt>
              </c:numCache>
            </c:numRef>
          </c:val>
          <c:smooth val="0"/>
        </c:ser>
        <c:ser>
          <c:idx val="1"/>
          <c:order val="1"/>
          <c:tx>
            <c:strRef>
              <c:f>Sheet1!$C$1</c:f>
              <c:strCache>
                <c:ptCount val="1"/>
                <c:pt idx="0">
                  <c:v>Rural</c:v>
                </c:pt>
              </c:strCache>
            </c:strRef>
          </c:tx>
          <c:spPr>
            <a:ln w="57150">
              <a:solidFill>
                <a:srgbClr val="00CC00"/>
              </a:solidFill>
            </a:ln>
          </c:spPr>
          <c:marker>
            <c:symbol val="none"/>
          </c:marker>
          <c:cat>
            <c:numRef>
              <c:f>Sheet1!$A$2:$A$12</c:f>
              <c:numCache>
                <c:formatCode>General</c:formatCode>
                <c:ptCount val="11"/>
                <c:pt idx="0">
                  <c:v>1950.0</c:v>
                </c:pt>
                <c:pt idx="1">
                  <c:v>1960.0</c:v>
                </c:pt>
                <c:pt idx="2">
                  <c:v>1970.0</c:v>
                </c:pt>
                <c:pt idx="3">
                  <c:v>1980.0</c:v>
                </c:pt>
                <c:pt idx="4">
                  <c:v>1990.0</c:v>
                </c:pt>
                <c:pt idx="5">
                  <c:v>2000.0</c:v>
                </c:pt>
                <c:pt idx="6">
                  <c:v>2010.0</c:v>
                </c:pt>
                <c:pt idx="7">
                  <c:v>2020.0</c:v>
                </c:pt>
                <c:pt idx="8">
                  <c:v>2030.0</c:v>
                </c:pt>
                <c:pt idx="9">
                  <c:v>2040.0</c:v>
                </c:pt>
                <c:pt idx="10">
                  <c:v>2050.0</c:v>
                </c:pt>
              </c:numCache>
            </c:numRef>
          </c:cat>
          <c:val>
            <c:numRef>
              <c:f>Sheet1!$C$2:$C$12</c:f>
              <c:numCache>
                <c:formatCode>General</c:formatCode>
                <c:ptCount val="11"/>
                <c:pt idx="0">
                  <c:v>70.0</c:v>
                </c:pt>
                <c:pt idx="1">
                  <c:v>65.0</c:v>
                </c:pt>
                <c:pt idx="2">
                  <c:v>62.0</c:v>
                </c:pt>
                <c:pt idx="3">
                  <c:v>60.0</c:v>
                </c:pt>
                <c:pt idx="4">
                  <c:v>57.0</c:v>
                </c:pt>
                <c:pt idx="5">
                  <c:v>52.0</c:v>
                </c:pt>
                <c:pt idx="6">
                  <c:v>50.0</c:v>
                </c:pt>
                <c:pt idx="7">
                  <c:v>45.0</c:v>
                </c:pt>
                <c:pt idx="8">
                  <c:v>40.0</c:v>
                </c:pt>
                <c:pt idx="9">
                  <c:v>35.0</c:v>
                </c:pt>
                <c:pt idx="10">
                  <c:v>30.0</c:v>
                </c:pt>
              </c:numCache>
            </c:numRef>
          </c:val>
          <c:smooth val="0"/>
        </c:ser>
        <c:dLbls>
          <c:showLegendKey val="0"/>
          <c:showVal val="0"/>
          <c:showCatName val="0"/>
          <c:showSerName val="0"/>
          <c:showPercent val="0"/>
          <c:showBubbleSize val="0"/>
        </c:dLbls>
        <c:smooth val="0"/>
        <c:axId val="-1502636384"/>
        <c:axId val="-1434252960"/>
      </c:lineChart>
      <c:catAx>
        <c:axId val="-1502636384"/>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1434252960"/>
        <c:crosses val="autoZero"/>
        <c:auto val="1"/>
        <c:lblAlgn val="ctr"/>
        <c:lblOffset val="100"/>
        <c:noMultiLvlLbl val="0"/>
      </c:catAx>
      <c:valAx>
        <c:axId val="-143425296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502636384"/>
        <c:crosses val="autoZero"/>
        <c:crossBetween val="between"/>
      </c:valAx>
    </c:plotArea>
    <c:legend>
      <c:legendPos val="r"/>
      <c:layout>
        <c:manualLayout>
          <c:xMode val="edge"/>
          <c:yMode val="edge"/>
          <c:x val="0.514868328331241"/>
          <c:y val="0.434694635432467"/>
          <c:w val="0.358375894300191"/>
          <c:h val="0.267095185669013"/>
        </c:manualLayout>
      </c:layout>
      <c:overlay val="0"/>
      <c:txPr>
        <a:bodyPr/>
        <a:lstStyle/>
        <a:p>
          <a:pPr>
            <a:defRPr sz="1600">
              <a:solidFill>
                <a:schemeClr val="tx1"/>
              </a:solidFill>
            </a:defRPr>
          </a:pPr>
          <a:endParaRPr lang="en-US"/>
        </a:p>
      </c:txPr>
    </c:legend>
    <c:plotVisOnly val="1"/>
    <c:dispBlanksAs val="gap"/>
    <c:showDLblsOverMax val="0"/>
  </c:chart>
  <c:txPr>
    <a:bodyPr/>
    <a:lstStyle/>
    <a:p>
      <a:pPr>
        <a:defRPr sz="1000" b="1">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AD7EE15-2C11-4AA6-AC88-A59F4838E016}" type="datetimeFigureOut">
              <a:rPr lang="en-US"/>
              <a:pPr/>
              <a:t>8/28/17</a:t>
            </a:fld>
            <a:endParaRPr lang="en-US"/>
          </a:p>
        </p:txBody>
      </p:sp>
      <p:sp>
        <p:nvSpPr>
          <p:cNvPr id="4" name="Footer Placeholder 3"/>
          <p:cNvSpPr>
            <a:spLocks noGrp="1"/>
          </p:cNvSpPr>
          <p:nvPr>
            <p:ph type="ftr" sz="quarter" idx="2"/>
          </p:nvPr>
        </p:nvSpPr>
        <p:spPr>
          <a:xfrm>
            <a:off x="0" y="9553575"/>
            <a:ext cx="3368675" cy="5048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005F3E-C0DD-4013-9A4D-5FD013A89A5B}" type="slidenum">
              <a:rPr lang="en-US"/>
              <a:pPr/>
              <a:t>‹#›</a:t>
            </a:fld>
            <a:endParaRPr lang="en-US"/>
          </a:p>
        </p:txBody>
      </p:sp>
    </p:spTree>
    <p:extLst>
      <p:ext uri="{BB962C8B-B14F-4D97-AF65-F5344CB8AC3E}">
        <p14:creationId xmlns:p14="http://schemas.microsoft.com/office/powerpoint/2010/main" val="301388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p:cNvSpPr>
          <p:nvPr>
            <p:ph type="sldImg"/>
          </p:nvPr>
        </p:nvSpPr>
        <p:spPr bwMode="auto">
          <a:xfrm>
            <a:off x="534988" y="763588"/>
            <a:ext cx="6702425" cy="3770312"/>
          </a:xfrm>
          <a:prstGeom prst="rect">
            <a:avLst/>
          </a:prstGeom>
          <a:noFill/>
          <a:ln w="9525">
            <a:noFill/>
            <a:miter lim="800000"/>
            <a:headEnd/>
            <a:tailEnd/>
          </a:ln>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defRPr>
            </a:lvl1pPr>
          </a:lstStyle>
          <a:p>
            <a:fld id="{5D267928-DF5A-4B18-A7AD-B39B364A609B}" type="slidenum">
              <a:rPr lang="en-US" altLang="en-US"/>
              <a:pPr/>
              <a:t>‹#›</a:t>
            </a:fld>
            <a:endParaRPr lang="en-US" altLang="en-US"/>
          </a:p>
        </p:txBody>
      </p:sp>
    </p:spTree>
    <p:extLst>
      <p:ext uri="{BB962C8B-B14F-4D97-AF65-F5344CB8AC3E}">
        <p14:creationId xmlns:p14="http://schemas.microsoft.com/office/powerpoint/2010/main" val="5539337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en-US"/>
              <a:t>Pg  </a:t>
            </a:r>
            <a:fld id="{538A1726-FD8A-4C75-8DD0-6C3CAFCB8035}" type="slidenum">
              <a:rPr lang="en-US" altLang="en-US"/>
              <a:pPr/>
              <a:t>‹#›</a:t>
            </a:fld>
            <a:r>
              <a:rPr lang="en-US" altLang="en-US"/>
              <a:t> |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en-US"/>
              <a:t>Pg  </a:t>
            </a:r>
            <a:fld id="{F9168880-06C3-43FC-951A-0C33C1D0D995}" type="slidenum">
              <a:rPr lang="en-US" altLang="en-US"/>
              <a:pPr/>
              <a:t>‹#›</a:t>
            </a:fld>
            <a:r>
              <a:rPr lang="en-US" altLang="en-US"/>
              <a:t> |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en-US"/>
              <a:t>Pg  </a:t>
            </a:r>
            <a:fld id="{884C7726-935A-4FAC-A474-913F438FC3A6}" type="slidenum">
              <a:rPr lang="en-US" altLang="en-US"/>
              <a:pPr/>
              <a:t>‹#›</a:t>
            </a:fld>
            <a:r>
              <a:rPr lang="en-US" altLang="en-US"/>
              <a:t> |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en-US"/>
              <a:t>Pg.  </a:t>
            </a:r>
            <a:fld id="{8F0776A2-F704-42B0-A065-B4E35C98FDCB}" type="slidenum">
              <a:rPr lang="en-US" altLang="en-US"/>
              <a:pPr/>
              <a:t>‹#›</a:t>
            </a:fld>
            <a:r>
              <a:rPr lang="en-US" alt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sldNum"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en-US"/>
              <a:t>Pg  </a:t>
            </a:r>
            <a:fld id="{81AB2B38-DE2D-4BE0-A2A1-09A1484F530B}" type="slidenum">
              <a:rPr lang="en-US" altLang="en-US"/>
              <a:pPr/>
              <a:t>‹#›</a:t>
            </a:fld>
            <a:r>
              <a:rPr lang="en-US" altLang="en-US"/>
              <a:t> |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w="9525">
            <a:noFill/>
            <a:miter lim="800000"/>
            <a:headEnd/>
            <a:tailEnd/>
          </a:ln>
        </p:spPr>
        <p:txBody>
          <a:bodyPr wrap="none" anchor="ctr"/>
          <a:lstStyle/>
          <a:p>
            <a:pPr eaLnBrk="1">
              <a:lnSpc>
                <a:spcPct val="93000"/>
              </a:lnSpc>
              <a:buClr>
                <a:srgbClr val="000000"/>
              </a:buClr>
              <a:buSzPct val="100000"/>
              <a:buFont typeface="Times New Roman" pitchFamily="18" charset="0"/>
              <a:buNone/>
            </a:pPr>
            <a:endParaRPr lang="en-US" altLang="en-US"/>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pitchFamily="34" charset="0"/>
              </a:defRPr>
            </a:lvl1pPr>
          </a:lstStyle>
          <a:p>
            <a:r>
              <a:rPr lang="en-US" altLang="en-US"/>
              <a:t>Pg  </a:t>
            </a:r>
            <a:fld id="{4C96B30F-1A35-4FC3-87E7-8697544242CB}" type="slidenum">
              <a:rPr lang="en-US" altLang="en-US"/>
              <a:pPr/>
              <a:t>‹#›</a:t>
            </a:fld>
            <a:r>
              <a:rPr lang="en-US" altLang="en-US"/>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w="9525">
            <a:noFill/>
            <a:miter lim="800000"/>
            <a:headEnd/>
            <a:tailEnd/>
          </a:ln>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pic>
        <p:nvPicPr>
          <p:cNvPr id="1030" name="Picture 3"/>
          <p:cNvPicPr>
            <a:picLocks noChangeAspect="1"/>
          </p:cNvPicPr>
          <p:nvPr userDrawn="1"/>
        </p:nvPicPr>
        <p:blipFill>
          <a:blip r:embed="rId8" cstate="print"/>
          <a:srcRect/>
          <a:stretch>
            <a:fillRect/>
          </a:stretch>
        </p:blipFill>
        <p:spPr bwMode="auto">
          <a:xfrm>
            <a:off x="10847388" y="6237288"/>
            <a:ext cx="1098550" cy="420687"/>
          </a:xfrm>
          <a:prstGeom prst="rect">
            <a:avLst/>
          </a:prstGeom>
          <a:noFill/>
          <a:ln w="9525">
            <a:noFill/>
            <a:miter lim="800000"/>
            <a:headEnd/>
            <a:tailEnd/>
          </a:ln>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p:spPr>
      </p:cxnSp>
      <p:sp>
        <p:nvSpPr>
          <p:cNvPr id="1032" name="TextBox 7"/>
          <p:cNvSpPr txBox="1">
            <a:spLocks noChangeArrowheads="1"/>
          </p:cNvSpPr>
          <p:nvPr userDrawn="1"/>
        </p:nvSpPr>
        <p:spPr bwMode="auto">
          <a:xfrm>
            <a:off x="4581525" y="6292850"/>
            <a:ext cx="3529013"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spTree>
  </p:cSld>
  <p:clrMap bg1="lt1" tx1="dk1" bg2="lt2" tx2="dk2" accent1="accent1" accent2="accent2" accent3="accent3" accent4="accent4" accent5="accent5" accent6="accent6" hlink="hlink" folHlink="folHlink"/>
  <p:sldLayoutIdLst>
    <p:sldLayoutId id="2147484337" r:id="rId1"/>
    <p:sldLayoutId id="2147484339" r:id="rId2"/>
    <p:sldLayoutId id="2147484340" r:id="rId3"/>
    <p:sldLayoutId id="2147484341" r:id="rId4"/>
    <p:sldLayoutId id="2147484342" r:id="rId5"/>
  </p:sldLayoutIdLst>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pitchFamily="18"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pitchFamily="18"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pitchFamily="18"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pitchFamily="18"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pitchFamily="18"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pitchFamily="18" charset="0"/>
        <a:defRPr sz="2800" kern="1200">
          <a:solidFill>
            <a:srgbClr val="000000"/>
          </a:solidFill>
          <a:latin typeface="Verdana" charset="0"/>
          <a:ea typeface="Verdana" charset="0"/>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pitchFamily="18"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pitchFamily="18"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pitchFamily="18"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pitchFamily="18"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38" r:id="rId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file:///upload.wikimedia.org/wikipedia/commons/6/6a/Population-growth.jpg" TargetMode="External"/><Relationship Id="rId4" Type="http://schemas.openxmlformats.org/officeDocument/2006/relationships/image" Target="../media/image4.jpeg"/><Relationship Id="rId5" Type="http://schemas.openxmlformats.org/officeDocument/2006/relationships/chart" Target="../charts/chart2.xml"/><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jpe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jpeg"/><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Visio_2003-2010___11111.vsd"/><Relationship Id="rId5" Type="http://schemas.openxmlformats.org/officeDocument/2006/relationships/image" Target="../media/image44.emf"/><Relationship Id="rId6" Type="http://schemas.openxmlformats.org/officeDocument/2006/relationships/image" Target="../media/image45.jpe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omitra@iiitd.ac.in" TargetMode="External"/><Relationship Id="rId3"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8194"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8196" name="Picture 6"/>
          <p:cNvPicPr>
            <a:picLocks noChangeAspect="1"/>
          </p:cNvPicPr>
          <p:nvPr/>
        </p:nvPicPr>
        <p:blipFill>
          <a:blip r:embed="rId3" cstate="print"/>
          <a:srcRect/>
          <a:stretch>
            <a:fillRect/>
          </a:stretch>
        </p:blipFill>
        <p:spPr bwMode="auto">
          <a:xfrm>
            <a:off x="10045700" y="6021388"/>
            <a:ext cx="1603375" cy="612775"/>
          </a:xfrm>
          <a:prstGeom prst="rect">
            <a:avLst/>
          </a:prstGeom>
          <a:noFill/>
          <a:ln w="9525">
            <a:noFill/>
            <a:miter lim="800000"/>
            <a:headEnd/>
            <a:tailEnd/>
          </a:ln>
        </p:spPr>
      </p:pic>
      <p:sp>
        <p:nvSpPr>
          <p:cNvPr id="8197" name="TextBox 7"/>
          <p:cNvSpPr txBox="1">
            <a:spLocks noChangeArrowheads="1"/>
          </p:cNvSpPr>
          <p:nvPr/>
        </p:nvSpPr>
        <p:spPr bwMode="auto">
          <a:xfrm>
            <a:off x="4557713" y="6137275"/>
            <a:ext cx="3529012" cy="307975"/>
          </a:xfrm>
          <a:prstGeom prst="rect">
            <a:avLst/>
          </a:prstGeom>
          <a:noFill/>
          <a:ln w="9525">
            <a:noFill/>
            <a:miter lim="800000"/>
            <a:headEnd/>
            <a:tailEnd/>
          </a:ln>
        </p:spPr>
        <p:txBody>
          <a:bodyPr>
            <a:spAutoFit/>
          </a:bodyPr>
          <a:lstStyle/>
          <a:p>
            <a:r>
              <a:rPr lang="en-US" altLang="en-US" sz="1400">
                <a:solidFill>
                  <a:srgbClr val="404040"/>
                </a:solidFill>
                <a:latin typeface="Verdana" pitchFamily="34"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825565329"/>
              </p:ext>
            </p:extLst>
          </p:nvPr>
        </p:nvGraphicFramePr>
        <p:xfrm>
          <a:off x="549275" y="404813"/>
          <a:ext cx="7386638" cy="1516798"/>
        </p:xfrm>
        <a:graphic>
          <a:graphicData uri="http://schemas.openxmlformats.org/drawingml/2006/table">
            <a:tbl>
              <a:tblPr firstRow="1" bandRow="1"/>
              <a:tblGrid>
                <a:gridCol w="1630691">
                  <a:extLst>
                    <a:ext uri="{9D8B030D-6E8A-4147-A177-3AD203B41FA5}">
                      <a16:colId xmlns="" xmlns:a16="http://schemas.microsoft.com/office/drawing/2014/main" val="20000"/>
                    </a:ext>
                  </a:extLst>
                </a:gridCol>
                <a:gridCol w="5755947">
                  <a:extLst>
                    <a:ext uri="{9D8B030D-6E8A-4147-A177-3AD203B41FA5}">
                      <a16:colId xmlns="" xmlns:a16="http://schemas.microsoft.com/office/drawing/2014/main" val="20001"/>
                    </a:ext>
                  </a:extLst>
                </a:gridCol>
              </a:tblGrid>
              <a:tr h="38781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Document No:</a:t>
                      </a:r>
                      <a:endParaRPr lang="en-US" sz="1800" dirty="0"/>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GSC-21_</a:t>
                      </a:r>
                      <a:r>
                        <a:rPr lang="en-US" sz="1800" baseline="0" dirty="0" smtClean="0">
                          <a:solidFill>
                            <a:schemeClr val="bg1"/>
                          </a:solidFill>
                        </a:rPr>
                        <a:t>006</a:t>
                      </a:r>
                      <a:endParaRPr lang="en-US" sz="1800" baseline="0" dirty="0">
                        <a:solidFill>
                          <a:schemeClr val="bg1"/>
                        </a:solidFill>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16:rowId xmlns="" xmlns:a16="http://schemas.microsoft.com/office/drawing/2014/main" val="10000"/>
                  </a:ext>
                </a:extLst>
              </a:tr>
              <a:tr h="365672">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Source:</a:t>
                      </a:r>
                      <a:endParaRPr lang="en-US" sz="1800" b="1" dirty="0">
                        <a:solidFill>
                          <a:schemeClr val="tx1">
                            <a:lumMod val="75000"/>
                            <a:lumOff val="25000"/>
                          </a:schemeClr>
                        </a:solidFill>
                      </a:endParaRPr>
                    </a:p>
                  </a:txBody>
                  <a:tcPr marL="91441" marR="91441" marT="45685" marB="4568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CCSA</a:t>
                      </a:r>
                      <a:endParaRPr lang="en-US" sz="1800" dirty="0">
                        <a:solidFill>
                          <a:schemeClr val="tx1">
                            <a:lumMod val="75000"/>
                            <a:lumOff val="25000"/>
                          </a:schemeClr>
                        </a:solidFill>
                      </a:endParaRPr>
                    </a:p>
                  </a:txBody>
                  <a:tcPr marL="91441" marR="91441" marT="45685" marB="4568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 xmlns:a16="http://schemas.microsoft.com/office/drawing/2014/main" val="10001"/>
                  </a:ext>
                </a:extLst>
              </a:tr>
              <a:tr h="365672">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Contact:</a:t>
                      </a:r>
                      <a:endParaRPr lang="en-US" sz="1800" b="1" dirty="0">
                        <a:solidFill>
                          <a:schemeClr val="tx1">
                            <a:lumMod val="75000"/>
                            <a:lumOff val="25000"/>
                          </a:schemeClr>
                        </a:solidFill>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457200" rtl="0" eaLnBrk="1" fontAlgn="base" latinLnBrk="0" hangingPunct="0">
                        <a:lnSpc>
                          <a:spcPct val="102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altLang="en-US" sz="1800" b="0" i="0" u="none" strike="noStrike" cap="none" normalizeH="0" baseline="0" dirty="0" smtClean="0">
                          <a:ln>
                            <a:noFill/>
                          </a:ln>
                          <a:solidFill>
                            <a:srgbClr val="000000"/>
                          </a:solidFill>
                          <a:effectLst/>
                          <a:latin typeface="Calibri" pitchFamily="34" charset="0"/>
                          <a:ea typeface="Microsoft YaHei" pitchFamily="34" charset="-122"/>
                        </a:rPr>
                        <a:t>Li </a:t>
                      </a:r>
                      <a:r>
                        <a:rPr kumimoji="0" lang="en-US" altLang="en-US" sz="1800" b="0" i="0" u="none" strike="noStrike" cap="none" normalizeH="0" baseline="0" dirty="0" err="1" smtClean="0">
                          <a:ln>
                            <a:noFill/>
                          </a:ln>
                          <a:solidFill>
                            <a:srgbClr val="000000"/>
                          </a:solidFill>
                          <a:effectLst/>
                          <a:latin typeface="Calibri" pitchFamily="34" charset="0"/>
                          <a:ea typeface="Microsoft YaHei" pitchFamily="34" charset="-122"/>
                        </a:rPr>
                        <a:t>Li</a:t>
                      </a:r>
                      <a:r>
                        <a:rPr kumimoji="0" lang="en-US" altLang="en-US" sz="1800" b="0" i="0" u="none" strike="noStrike" cap="none" normalizeH="0" baseline="0" dirty="0" smtClean="0">
                          <a:ln>
                            <a:noFill/>
                          </a:ln>
                          <a:solidFill>
                            <a:srgbClr val="000000"/>
                          </a:solidFill>
                          <a:effectLst/>
                          <a:latin typeface="Calibri" pitchFamily="34" charset="0"/>
                          <a:ea typeface="Microsoft YaHei" pitchFamily="34" charset="-122"/>
                        </a:rPr>
                        <a:t> (Thomas Li</a:t>
                      </a:r>
                      <a:r>
                        <a:rPr kumimoji="0" lang="en-US" altLang="en-US" sz="1800" b="0" i="0" u="none" strike="noStrike" cap="none" normalizeH="0" baseline="0" dirty="0" smtClean="0">
                          <a:ln>
                            <a:noFill/>
                          </a:ln>
                          <a:solidFill>
                            <a:schemeClr val="tx1"/>
                          </a:solidFill>
                          <a:effectLst/>
                          <a:latin typeface="Calibri" pitchFamily="34" charset="0"/>
                          <a:ea typeface="Microsoft YaHei" pitchFamily="34" charset="-122"/>
                        </a:rPr>
                        <a:t>), thomas.lili@huawei.com</a:t>
                      </a: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16:rowId xmlns="" xmlns:a16="http://schemas.microsoft.com/office/drawing/2014/main" val="10002"/>
                  </a:ext>
                </a:extLst>
              </a:tr>
              <a:tr h="39214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Agenda Item:</a:t>
                      </a:r>
                      <a:endParaRPr lang="en-US" sz="1800" b="1" dirty="0">
                        <a:solidFill>
                          <a:schemeClr val="tx1">
                            <a:lumMod val="75000"/>
                            <a:lumOff val="25000"/>
                          </a:schemeClr>
                        </a:solidFill>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smtClean="0">
                          <a:solidFill>
                            <a:schemeClr val="tx1"/>
                          </a:solidFill>
                        </a:rPr>
                        <a:t>4.02</a:t>
                      </a:r>
                      <a:endParaRPr lang="en-US" sz="1800" dirty="0">
                        <a:solidFill>
                          <a:schemeClr val="tx1"/>
                        </a:solidFill>
                      </a:endParaRPr>
                    </a:p>
                  </a:txBody>
                  <a:tcPr marL="91441" marR="91441" marT="45685" marB="4568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16:rowId xmlns="" xmlns:a16="http://schemas.microsoft.com/office/drawing/2014/main" val="10003"/>
                  </a:ext>
                </a:extLst>
              </a:tr>
            </a:tbl>
          </a:graphicData>
        </a:graphic>
      </p:graphicFrame>
      <p:sp>
        <p:nvSpPr>
          <p:cNvPr id="8215" name="Subtitle 2"/>
          <p:cNvSpPr txBox="1">
            <a:spLocks/>
          </p:cNvSpPr>
          <p:nvPr/>
        </p:nvSpPr>
        <p:spPr bwMode="auto">
          <a:xfrm>
            <a:off x="1557338" y="2924299"/>
            <a:ext cx="9144000" cy="1584821"/>
          </a:xfrm>
          <a:prstGeom prst="rect">
            <a:avLst/>
          </a:prstGeom>
          <a:noFill/>
          <a:ln w="9525">
            <a:noFill/>
            <a:miter lim="800000"/>
            <a:headEnd/>
            <a:tailEnd/>
          </a:ln>
        </p:spPr>
        <p:txBody>
          <a:bodyPr/>
          <a:lstStyle/>
          <a:p>
            <a:pPr lvl="0" algn="ctr" defTabSz="914400" eaLnBrk="1" hangingPunct="1">
              <a:lnSpc>
                <a:spcPct val="90000"/>
              </a:lnSpc>
              <a:spcBef>
                <a:spcPts val="1000"/>
              </a:spcBef>
            </a:pPr>
            <a:r>
              <a:rPr lang="en-US" altLang="en-US" sz="3600" b="1" dirty="0">
                <a:solidFill>
                  <a:srgbClr val="006DA7"/>
                </a:solidFill>
                <a:latin typeface="Verdana" pitchFamily="34" charset="0"/>
              </a:rPr>
              <a:t>Smart City - Achieving Better </a:t>
            </a:r>
            <a:r>
              <a:rPr lang="en-US" altLang="en-US" sz="3600" b="1" dirty="0" smtClean="0">
                <a:solidFill>
                  <a:srgbClr val="006DA7"/>
                </a:solidFill>
                <a:latin typeface="Verdana" pitchFamily="34" charset="0"/>
              </a:rPr>
              <a:t>Life</a:t>
            </a:r>
            <a:endParaRPr lang="en-US" altLang="en-US" sz="3600" b="1" dirty="0">
              <a:solidFill>
                <a:srgbClr val="006DA7"/>
              </a:solidFill>
              <a:latin typeface="Verdana" pitchFamily="34" charset="0"/>
            </a:endParaRPr>
          </a:p>
          <a:p>
            <a:pPr algn="ctr" defTabSz="914400" eaLnBrk="1" hangingPunct="1">
              <a:lnSpc>
                <a:spcPct val="90000"/>
              </a:lnSpc>
              <a:spcBef>
                <a:spcPts val="1000"/>
              </a:spcBef>
              <a:buFont typeface="Arial" charset="0"/>
              <a:buNone/>
            </a:pPr>
            <a:r>
              <a:rPr lang="en-US" altLang="en-US" sz="2000" b="1" dirty="0" smtClean="0">
                <a:solidFill>
                  <a:srgbClr val="006DA7"/>
                </a:solidFill>
                <a:latin typeface="Verdana" pitchFamily="34" charset="0"/>
              </a:rPr>
              <a:t>Thomas Li, Standardization &amp; Industry</a:t>
            </a:r>
          </a:p>
          <a:p>
            <a:pPr algn="ctr" defTabSz="914400" eaLnBrk="1" hangingPunct="1">
              <a:lnSpc>
                <a:spcPct val="90000"/>
              </a:lnSpc>
              <a:spcBef>
                <a:spcPts val="1000"/>
              </a:spcBef>
              <a:buFont typeface="Arial" charset="0"/>
              <a:buNone/>
            </a:pPr>
            <a:r>
              <a:rPr lang="en-US" altLang="en-US" sz="2000" b="1" dirty="0" smtClean="0">
                <a:solidFill>
                  <a:srgbClr val="006DA7"/>
                </a:solidFill>
                <a:latin typeface="Verdana" pitchFamily="34" charset="0"/>
              </a:rPr>
              <a:t>Huawei Technologies Co., Ltd.</a:t>
            </a:r>
            <a:endParaRPr lang="en-US" altLang="en-US" sz="2000" b="1" dirty="0">
              <a:solidFill>
                <a:srgbClr val="006DA7"/>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10</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Guangzhou - </a:t>
            </a:r>
            <a:r>
              <a:rPr lang="en-US" altLang="zh-CN" sz="2800" b="1" dirty="0" smtClean="0">
                <a:solidFill>
                  <a:srgbClr val="006DA7"/>
                </a:solidFill>
                <a:latin typeface="Verdana" pitchFamily="34" charset="0"/>
                <a:ea typeface="Verdana" pitchFamily="34" charset="0"/>
                <a:cs typeface="Verdana" pitchFamily="34" charset="0"/>
              </a:rPr>
              <a:t>Governance </a:t>
            </a:r>
            <a:endParaRPr lang="zh-CN" altLang="en-US" sz="2800" b="1" dirty="0">
              <a:solidFill>
                <a:srgbClr val="006DA7"/>
              </a:solidFill>
              <a:latin typeface="Verdana" pitchFamily="34" charset="0"/>
              <a:ea typeface="Verdana" pitchFamily="34" charset="0"/>
              <a:cs typeface="Verdana" pitchFamily="34" charset="0"/>
            </a:endParaRPr>
          </a:p>
        </p:txBody>
      </p:sp>
      <p:sp>
        <p:nvSpPr>
          <p:cNvPr id="25" name="圆角矩形 12"/>
          <p:cNvSpPr/>
          <p:nvPr/>
        </p:nvSpPr>
        <p:spPr bwMode="auto">
          <a:xfrm>
            <a:off x="333772" y="1173779"/>
            <a:ext cx="6452638" cy="1341730"/>
          </a:xfrm>
          <a:prstGeom prst="rect">
            <a:avLst/>
          </a:prstGeom>
          <a:gradFill flip="none" rotWithShape="1">
            <a:gsLst>
              <a:gs pos="0">
                <a:srgbClr val="E3E9EF"/>
              </a:gs>
              <a:gs pos="100000">
                <a:srgbClr val="EBEFF4"/>
              </a:gs>
            </a:gsLst>
            <a:lin ang="54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a:solidFill>
                  <a:schemeClr val="tx1"/>
                </a:solidFill>
                <a:latin typeface="微软雅黑" pitchFamily="34" charset="-122"/>
                <a:ea typeface="微软雅黑" pitchFamily="34" charset="-122"/>
                <a:sym typeface="Arial"/>
              </a:rPr>
              <a:t>Traditional IT has very low usage efficiency. The speed of new services launching is slow towards 3-6 months.</a:t>
            </a: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a:solidFill>
                  <a:schemeClr val="tx1"/>
                </a:solidFill>
                <a:latin typeface="微软雅黑" pitchFamily="34" charset="-122"/>
                <a:ea typeface="微软雅黑" pitchFamily="34" charset="-122"/>
                <a:sym typeface="Arial"/>
              </a:rPr>
              <a:t>Building governance resource with high cost, complex operation and poor security and stability.</a:t>
            </a:r>
            <a:endParaRPr lang="zh-CN" altLang="en-US" sz="1400" dirty="0">
              <a:solidFill>
                <a:schemeClr val="tx1"/>
              </a:solidFill>
              <a:latin typeface="微软雅黑" pitchFamily="34" charset="-122"/>
              <a:ea typeface="微软雅黑" pitchFamily="34" charset="-122"/>
              <a:sym typeface="Arial"/>
            </a:endParaRPr>
          </a:p>
        </p:txBody>
      </p:sp>
      <p:sp>
        <p:nvSpPr>
          <p:cNvPr id="26" name="自选图形 16"/>
          <p:cNvSpPr>
            <a:spLocks noChangeArrowheads="1"/>
          </p:cNvSpPr>
          <p:nvPr/>
        </p:nvSpPr>
        <p:spPr bwMode="auto">
          <a:xfrm>
            <a:off x="333772" y="836712"/>
            <a:ext cx="6451319"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buSzPct val="60000"/>
            </a:pPr>
            <a:r>
              <a:rPr lang="en-US" altLang="zh-CN" sz="2400" b="1" dirty="0">
                <a:solidFill>
                  <a:schemeClr val="bg1"/>
                </a:solidFill>
                <a:ea typeface="微软雅黑" pitchFamily="34" charset="-122"/>
              </a:rPr>
              <a:t>Challenges</a:t>
            </a:r>
            <a:endParaRPr lang="zh-CN" altLang="en-US" sz="2400" b="1" dirty="0">
              <a:solidFill>
                <a:schemeClr val="bg1"/>
              </a:solidFill>
              <a:ea typeface="微软雅黑" pitchFamily="34" charset="-122"/>
            </a:endParaRPr>
          </a:p>
        </p:txBody>
      </p:sp>
      <p:sp>
        <p:nvSpPr>
          <p:cNvPr id="27" name="圆角矩形 12"/>
          <p:cNvSpPr/>
          <p:nvPr/>
        </p:nvSpPr>
        <p:spPr bwMode="auto">
          <a:xfrm>
            <a:off x="333772" y="2851211"/>
            <a:ext cx="6452638" cy="1369877"/>
          </a:xfrm>
          <a:prstGeom prst="rect">
            <a:avLst/>
          </a:prstGeom>
          <a:gradFill flip="none" rotWithShape="1">
            <a:gsLst>
              <a:gs pos="0">
                <a:srgbClr val="E3E9EF"/>
              </a:gs>
              <a:gs pos="100000">
                <a:srgbClr val="EBEFF4"/>
              </a:gs>
            </a:gsLst>
            <a:lin ang="54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a:solidFill>
                  <a:schemeClr val="tx1"/>
                </a:solidFill>
                <a:latin typeface="微软雅黑" pitchFamily="34" charset="-122"/>
                <a:ea typeface="微软雅黑" pitchFamily="34" charset="-122"/>
                <a:sym typeface="Arial"/>
              </a:rPr>
              <a:t>Virtual Data Center enables leasing on-demand, minutes level  service launching and multiple IT resources and services.</a:t>
            </a:r>
            <a:endParaRPr lang="zh-CN" altLang="en-US" sz="1400" dirty="0">
              <a:solidFill>
                <a:schemeClr val="tx1"/>
              </a:solidFill>
              <a:latin typeface="微软雅黑" pitchFamily="34" charset="-122"/>
              <a:ea typeface="微软雅黑" pitchFamily="34" charset="-122"/>
              <a:sym typeface="Arial"/>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a:solidFill>
                  <a:schemeClr val="tx1"/>
                </a:solidFill>
                <a:latin typeface="微软雅黑" pitchFamily="34" charset="-122"/>
                <a:ea typeface="微软雅黑" pitchFamily="34" charset="-122"/>
                <a:sym typeface="Arial"/>
              </a:rPr>
              <a:t>I</a:t>
            </a:r>
            <a:r>
              <a:rPr lang="en-US" altLang="zh-CN" sz="1400" dirty="0" smtClean="0">
                <a:solidFill>
                  <a:schemeClr val="tx1"/>
                </a:solidFill>
                <a:latin typeface="微软雅黑" pitchFamily="34" charset="-122"/>
                <a:ea typeface="微软雅黑" pitchFamily="34" charset="-122"/>
                <a:sym typeface="Arial"/>
              </a:rPr>
              <a:t>ntensive </a:t>
            </a:r>
            <a:r>
              <a:rPr lang="en-US" altLang="zh-CN" sz="1400" dirty="0">
                <a:solidFill>
                  <a:schemeClr val="tx1"/>
                </a:solidFill>
                <a:latin typeface="微软雅黑" pitchFamily="34" charset="-122"/>
                <a:ea typeface="微软雅黑" pitchFamily="34" charset="-122"/>
                <a:sym typeface="Arial"/>
              </a:rPr>
              <a:t>platform enables unified O&amp;M and service launching.</a:t>
            </a:r>
            <a:endParaRPr lang="zh-CN" altLang="en-US" sz="1400" dirty="0">
              <a:solidFill>
                <a:schemeClr val="tx1"/>
              </a:solidFill>
              <a:latin typeface="微软雅黑" pitchFamily="34" charset="-122"/>
              <a:ea typeface="微软雅黑" pitchFamily="34" charset="-122"/>
              <a:sym typeface="Arial"/>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a:solidFill>
                  <a:schemeClr val="tx1"/>
                </a:solidFill>
                <a:latin typeface="微软雅黑" pitchFamily="34" charset="-122"/>
                <a:ea typeface="微软雅黑" pitchFamily="34" charset="-122"/>
                <a:sym typeface="Arial"/>
              </a:rPr>
              <a:t>Business-based E2E security isolation and reliability design.</a:t>
            </a:r>
            <a:endParaRPr lang="zh-CN" altLang="en-US" sz="1400" dirty="0">
              <a:solidFill>
                <a:schemeClr val="tx1"/>
              </a:solidFill>
              <a:latin typeface="微软雅黑" pitchFamily="34" charset="-122"/>
              <a:ea typeface="微软雅黑" pitchFamily="34" charset="-122"/>
              <a:sym typeface="Arial"/>
            </a:endParaRPr>
          </a:p>
        </p:txBody>
      </p:sp>
      <p:sp>
        <p:nvSpPr>
          <p:cNvPr id="28" name="自选图形 16"/>
          <p:cNvSpPr>
            <a:spLocks noChangeArrowheads="1"/>
          </p:cNvSpPr>
          <p:nvPr/>
        </p:nvSpPr>
        <p:spPr bwMode="auto">
          <a:xfrm>
            <a:off x="333772" y="2514145"/>
            <a:ext cx="6451318" cy="336129"/>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buSzPct val="60000"/>
            </a:pPr>
            <a:r>
              <a:rPr lang="en-US" altLang="zh-CN" sz="2400" b="1" dirty="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sp>
        <p:nvSpPr>
          <p:cNvPr id="29" name="圆角矩形 12"/>
          <p:cNvSpPr/>
          <p:nvPr/>
        </p:nvSpPr>
        <p:spPr bwMode="auto">
          <a:xfrm>
            <a:off x="333772" y="4566564"/>
            <a:ext cx="6451200" cy="1400131"/>
          </a:xfrm>
          <a:prstGeom prst="rect">
            <a:avLst/>
          </a:prstGeom>
          <a:gradFill flip="none" rotWithShape="1">
            <a:gsLst>
              <a:gs pos="0">
                <a:srgbClr val="E3E9EF"/>
              </a:gs>
              <a:gs pos="100000">
                <a:srgbClr val="EBEFF4"/>
              </a:gs>
            </a:gsLst>
            <a:lin ang="54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02546" indent="-202546" defTabSz="897028" fontAlgn="ctr">
              <a:lnSpc>
                <a:spcPct val="150000"/>
              </a:lnSpc>
              <a:buClr>
                <a:schemeClr val="tx2"/>
              </a:buClr>
              <a:buSzPct val="60000"/>
              <a:buFont typeface="Wingdings" pitchFamily="2" charset="2"/>
              <a:buChar char="l"/>
              <a:tabLst>
                <a:tab pos="765266" algn="l"/>
              </a:tabLst>
              <a:defRPr/>
            </a:pPr>
            <a:endParaRPr lang="zh-CN" altLang="en-US" sz="1400" dirty="0">
              <a:solidFill>
                <a:schemeClr val="tx1"/>
              </a:solidFill>
              <a:latin typeface="微软雅黑" pitchFamily="34" charset="-122"/>
              <a:ea typeface="微软雅黑" pitchFamily="34" charset="-122"/>
              <a:sym typeface="Arial"/>
            </a:endParaRPr>
          </a:p>
        </p:txBody>
      </p:sp>
      <p:sp>
        <p:nvSpPr>
          <p:cNvPr id="30" name="自选图形 16"/>
          <p:cNvSpPr>
            <a:spLocks noChangeArrowheads="1"/>
          </p:cNvSpPr>
          <p:nvPr/>
        </p:nvSpPr>
        <p:spPr bwMode="auto">
          <a:xfrm>
            <a:off x="333772" y="4238831"/>
            <a:ext cx="6451318" cy="327734"/>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buSzPct val="60000"/>
            </a:pPr>
            <a:r>
              <a:rPr lang="en-US" altLang="zh-CN" sz="2400" b="1" dirty="0">
                <a:solidFill>
                  <a:schemeClr val="bg1"/>
                </a:solidFill>
                <a:ea typeface="微软雅黑" pitchFamily="34" charset="-122"/>
              </a:rPr>
              <a:t>Benefits</a:t>
            </a:r>
            <a:endParaRPr lang="zh-CN" altLang="en-US" sz="2400" b="1" dirty="0">
              <a:solidFill>
                <a:schemeClr val="bg1"/>
              </a:solidFill>
              <a:ea typeface="微软雅黑" pitchFamily="34" charset="-122"/>
            </a:endParaRPr>
          </a:p>
        </p:txBody>
      </p:sp>
      <p:sp>
        <p:nvSpPr>
          <p:cNvPr id="31" name="Rectangle 295"/>
          <p:cNvSpPr/>
          <p:nvPr/>
        </p:nvSpPr>
        <p:spPr>
          <a:xfrm>
            <a:off x="6717547" y="4564338"/>
            <a:ext cx="4921481" cy="1384942"/>
          </a:xfrm>
          <a:prstGeom prst="rect">
            <a:avLst/>
          </a:prstGeom>
        </p:spPr>
        <p:txBody>
          <a:bodyPr wrap="square" lIns="91388" tIns="45694" rIns="91388" bIns="45694">
            <a:spAutoFit/>
          </a:bodyPr>
          <a:lstStyle/>
          <a:p>
            <a:pPr>
              <a:lnSpc>
                <a:spcPct val="150000"/>
              </a:lnSpc>
            </a:pPr>
            <a:r>
              <a:rPr lang="en-US" altLang="zh-CN" sz="1400" i="1" dirty="0" smtClean="0">
                <a:solidFill>
                  <a:schemeClr val="tx1"/>
                </a:solidFill>
                <a:latin typeface="微软雅黑" pitchFamily="34" charset="-122"/>
                <a:ea typeface="微软雅黑" pitchFamily="34" charset="-122"/>
                <a:cs typeface="Arial" pitchFamily="34" charset="0"/>
              </a:rPr>
              <a:t>We need an intensive mode to unify smart governance platform to mitigate the problems. Huawei provided high quality and implementable solutions and services.</a:t>
            </a:r>
            <a:endParaRPr lang="en-US" altLang="zh-CN" sz="1400" i="1" dirty="0">
              <a:solidFill>
                <a:schemeClr val="tx1"/>
              </a:solidFill>
              <a:latin typeface="微软雅黑" pitchFamily="34" charset="-122"/>
              <a:ea typeface="微软雅黑" pitchFamily="34" charset="-122"/>
              <a:cs typeface="Arial" pitchFamily="34" charset="0"/>
            </a:endParaRPr>
          </a:p>
          <a:p>
            <a:pPr>
              <a:lnSpc>
                <a:spcPct val="150000"/>
              </a:lnSpc>
            </a:pPr>
            <a:r>
              <a:rPr lang="zh-CN" altLang="en-US" sz="1400" i="1" dirty="0">
                <a:solidFill>
                  <a:schemeClr val="tx1"/>
                </a:solidFill>
                <a:latin typeface="微软雅黑" pitchFamily="34" charset="-122"/>
                <a:ea typeface="微软雅黑" pitchFamily="34" charset="-122"/>
                <a:cs typeface="Arial" pitchFamily="34" charset="0"/>
              </a:rPr>
              <a:t>         </a:t>
            </a:r>
            <a:r>
              <a:rPr lang="en-US" altLang="zh-CN" sz="1400" i="1" dirty="0" smtClean="0">
                <a:solidFill>
                  <a:schemeClr val="tx1"/>
                </a:solidFill>
                <a:latin typeface="微软雅黑" pitchFamily="34" charset="-122"/>
                <a:ea typeface="微软雅黑" pitchFamily="34" charset="-122"/>
                <a:cs typeface="Arial" pitchFamily="34" charset="0"/>
              </a:rPr>
              <a:t>--- </a:t>
            </a:r>
            <a:r>
              <a:rPr lang="en-US" altLang="zh-CN" sz="1400" dirty="0" smtClean="0">
                <a:solidFill>
                  <a:schemeClr val="tx1"/>
                </a:solidFill>
                <a:latin typeface="微软雅黑" pitchFamily="34" charset="-122"/>
                <a:ea typeface="微软雅黑" pitchFamily="34" charset="-122"/>
                <a:cs typeface="Arial" pitchFamily="34" charset="0"/>
              </a:rPr>
              <a:t>Guangzhou Technology &amp; Information Agency</a:t>
            </a:r>
            <a:endParaRPr lang="en-US" altLang="en-US" sz="1400" dirty="0">
              <a:solidFill>
                <a:schemeClr val="tx1"/>
              </a:solidFill>
              <a:latin typeface="微软雅黑" pitchFamily="34" charset="-122"/>
              <a:ea typeface="微软雅黑" pitchFamily="34" charset="-122"/>
              <a:cs typeface="Arial" pitchFamily="34" charset="0"/>
            </a:endParaRPr>
          </a:p>
        </p:txBody>
      </p:sp>
      <p:pic>
        <p:nvPicPr>
          <p:cNvPr id="12" name="图片 11" descr="广州3.jpg"/>
          <p:cNvPicPr>
            <a:picLocks noChangeAspect="1"/>
          </p:cNvPicPr>
          <p:nvPr/>
        </p:nvPicPr>
        <p:blipFill>
          <a:blip r:embed="rId2" cstate="print"/>
          <a:stretch>
            <a:fillRect/>
          </a:stretch>
        </p:blipFill>
        <p:spPr>
          <a:xfrm>
            <a:off x="6783428" y="1484785"/>
            <a:ext cx="5040560" cy="2980314"/>
          </a:xfrm>
          <a:prstGeom prst="rect">
            <a:avLst/>
          </a:prstGeom>
        </p:spPr>
      </p:pic>
      <p:sp>
        <p:nvSpPr>
          <p:cNvPr id="13" name="矩形 12"/>
          <p:cNvSpPr/>
          <p:nvPr/>
        </p:nvSpPr>
        <p:spPr>
          <a:xfrm>
            <a:off x="1080191" y="4917165"/>
            <a:ext cx="558154" cy="369326"/>
          </a:xfrm>
          <a:prstGeom prst="rect">
            <a:avLst/>
          </a:prstGeom>
        </p:spPr>
        <p:txBody>
          <a:bodyPr wrap="none" lIns="91434" tIns="45717" rIns="91434" bIns="45717">
            <a:spAutoFit/>
          </a:bodyPr>
          <a:lstStyle/>
          <a:p>
            <a:r>
              <a:rPr kumimoji="1" lang="en-US" altLang="zh-CN" dirty="0" smtClean="0">
                <a:solidFill>
                  <a:srgbClr val="C00000"/>
                </a:solidFill>
                <a:latin typeface="Impact" pitchFamily="34" charset="0"/>
                <a:ea typeface="微软雅黑"/>
                <a:cs typeface="Arial"/>
              </a:rPr>
              <a:t>70</a:t>
            </a:r>
            <a:r>
              <a:rPr kumimoji="1" lang="en-US" altLang="zh-CN" dirty="0">
                <a:solidFill>
                  <a:srgbClr val="C00000"/>
                </a:solidFill>
                <a:latin typeface="Impact" pitchFamily="34" charset="0"/>
                <a:ea typeface="微软雅黑"/>
                <a:cs typeface="Arial"/>
              </a:rPr>
              <a:t>%</a:t>
            </a:r>
            <a:endParaRPr kumimoji="1" lang="zh-CN" altLang="en-US" dirty="0">
              <a:solidFill>
                <a:srgbClr val="C00000"/>
              </a:solidFill>
              <a:latin typeface="Impact" pitchFamily="34" charset="0"/>
              <a:ea typeface="微软雅黑"/>
              <a:cs typeface="Arial"/>
            </a:endParaRPr>
          </a:p>
        </p:txBody>
      </p:sp>
      <p:sp>
        <p:nvSpPr>
          <p:cNvPr id="14" name="矩形 13"/>
          <p:cNvSpPr/>
          <p:nvPr/>
        </p:nvSpPr>
        <p:spPr>
          <a:xfrm>
            <a:off x="1080191" y="5253202"/>
            <a:ext cx="583802" cy="369326"/>
          </a:xfrm>
          <a:prstGeom prst="rect">
            <a:avLst/>
          </a:prstGeom>
        </p:spPr>
        <p:txBody>
          <a:bodyPr wrap="none" lIns="91434" tIns="45717" rIns="91434" bIns="45717">
            <a:spAutoFit/>
          </a:bodyPr>
          <a:lstStyle/>
          <a:p>
            <a:pPr>
              <a:buFont typeface="Wingdings" pitchFamily="2" charset="2"/>
              <a:buNone/>
            </a:pPr>
            <a:r>
              <a:rPr kumimoji="1" lang="en-US" altLang="zh-CN" dirty="0">
                <a:solidFill>
                  <a:srgbClr val="C00000"/>
                </a:solidFill>
                <a:latin typeface="Impact" pitchFamily="34" charset="0"/>
                <a:ea typeface="微软雅黑"/>
                <a:cs typeface="Arial"/>
              </a:rPr>
              <a:t>40%</a:t>
            </a:r>
            <a:endParaRPr kumimoji="1" lang="zh-CN" altLang="en-US" dirty="0">
              <a:solidFill>
                <a:srgbClr val="C00000"/>
              </a:solidFill>
              <a:latin typeface="Impact" pitchFamily="34" charset="0"/>
              <a:ea typeface="微软雅黑"/>
              <a:cs typeface="Arial"/>
            </a:endParaRPr>
          </a:p>
        </p:txBody>
      </p:sp>
      <p:sp>
        <p:nvSpPr>
          <p:cNvPr id="15" name="上箭头 14"/>
          <p:cNvSpPr/>
          <p:nvPr/>
        </p:nvSpPr>
        <p:spPr bwMode="auto">
          <a:xfrm flipH="1" flipV="1">
            <a:off x="1837372" y="5013176"/>
            <a:ext cx="126000" cy="216000"/>
          </a:xfrm>
          <a:prstGeom prst="upArrow">
            <a:avLst/>
          </a:prstGeom>
          <a:solidFill>
            <a:srgbClr val="C00000"/>
          </a:solidFill>
          <a:ln w="28575">
            <a:noFill/>
          </a:ln>
          <a:effectLst/>
          <a:extLst/>
        </p:spPr>
        <p:txBody>
          <a:bodyPr vert="horz" wrap="square" lIns="91434" tIns="45717" rIns="91434" bIns="45717" numCol="1" rtlCol="0" anchor="t" anchorCtr="0" compatLnSpc="1">
            <a:prstTxWarp prst="textNoShape">
              <a:avLst/>
            </a:prstTxWarp>
          </a:bodyPr>
          <a:lstStyle/>
          <a:p>
            <a:endParaRPr lang="zh-CN" altLang="en-US" dirty="0">
              <a:solidFill>
                <a:prstClr val="black"/>
              </a:solidFill>
              <a:ea typeface="宋体" charset="-122"/>
            </a:endParaRPr>
          </a:p>
        </p:txBody>
      </p:sp>
      <p:sp>
        <p:nvSpPr>
          <p:cNvPr id="16" name="上箭头 15"/>
          <p:cNvSpPr/>
          <p:nvPr/>
        </p:nvSpPr>
        <p:spPr bwMode="auto">
          <a:xfrm flipH="1">
            <a:off x="1837372" y="5337224"/>
            <a:ext cx="126000" cy="216000"/>
          </a:xfrm>
          <a:prstGeom prst="upArrow">
            <a:avLst/>
          </a:prstGeom>
          <a:solidFill>
            <a:srgbClr val="C00000"/>
          </a:solidFill>
          <a:ln w="28575">
            <a:noFill/>
          </a:ln>
          <a:effectLst/>
          <a:extLst/>
        </p:spPr>
        <p:txBody>
          <a:bodyPr vert="horz" wrap="square" lIns="91434" tIns="45717" rIns="91434" bIns="45717" numCol="1" rtlCol="0" anchor="t" anchorCtr="0" compatLnSpc="1">
            <a:prstTxWarp prst="textNoShape">
              <a:avLst/>
            </a:prstTxWarp>
          </a:bodyPr>
          <a:lstStyle/>
          <a:p>
            <a:endParaRPr lang="zh-CN" altLang="en-US" dirty="0">
              <a:solidFill>
                <a:prstClr val="black"/>
              </a:solidFill>
              <a:ea typeface="宋体" charset="-122"/>
            </a:endParaRPr>
          </a:p>
        </p:txBody>
      </p:sp>
      <p:sp>
        <p:nvSpPr>
          <p:cNvPr id="17" name="矩形 16"/>
          <p:cNvSpPr/>
          <p:nvPr/>
        </p:nvSpPr>
        <p:spPr>
          <a:xfrm>
            <a:off x="1080191" y="5589240"/>
            <a:ext cx="590214" cy="369326"/>
          </a:xfrm>
          <a:prstGeom prst="rect">
            <a:avLst/>
          </a:prstGeom>
        </p:spPr>
        <p:txBody>
          <a:bodyPr wrap="none" lIns="91434" tIns="45717" rIns="91434" bIns="45717">
            <a:spAutoFit/>
          </a:bodyPr>
          <a:lstStyle/>
          <a:p>
            <a:pPr>
              <a:buFont typeface="Wingdings" pitchFamily="2" charset="2"/>
              <a:buNone/>
            </a:pPr>
            <a:r>
              <a:rPr kumimoji="1" lang="en-US" altLang="zh-CN" dirty="0">
                <a:solidFill>
                  <a:srgbClr val="C00000"/>
                </a:solidFill>
                <a:latin typeface="Impact" pitchFamily="34" charset="0"/>
                <a:ea typeface="微软雅黑"/>
                <a:cs typeface="Arial"/>
              </a:rPr>
              <a:t>30%</a:t>
            </a:r>
            <a:endParaRPr kumimoji="1" lang="zh-CN" altLang="en-US" dirty="0">
              <a:solidFill>
                <a:srgbClr val="C00000"/>
              </a:solidFill>
              <a:latin typeface="Impact" pitchFamily="34" charset="0"/>
              <a:ea typeface="微软雅黑"/>
              <a:cs typeface="Arial"/>
            </a:endParaRPr>
          </a:p>
        </p:txBody>
      </p:sp>
      <p:sp>
        <p:nvSpPr>
          <p:cNvPr id="18" name="矩形 17"/>
          <p:cNvSpPr/>
          <p:nvPr/>
        </p:nvSpPr>
        <p:spPr>
          <a:xfrm>
            <a:off x="1080191" y="4581128"/>
            <a:ext cx="763338" cy="369326"/>
          </a:xfrm>
          <a:prstGeom prst="rect">
            <a:avLst/>
          </a:prstGeom>
        </p:spPr>
        <p:txBody>
          <a:bodyPr wrap="none" lIns="91434" tIns="45717" rIns="91434" bIns="45717">
            <a:spAutoFit/>
          </a:bodyPr>
          <a:lstStyle/>
          <a:p>
            <a:r>
              <a:rPr kumimoji="1" lang="en-US" altLang="zh-CN" dirty="0" smtClean="0">
                <a:solidFill>
                  <a:srgbClr val="C00000"/>
                </a:solidFill>
                <a:latin typeface="Impact" pitchFamily="34" charset="0"/>
                <a:ea typeface="微软雅黑"/>
                <a:cs typeface="Arial"/>
              </a:rPr>
              <a:t>150   +</a:t>
            </a:r>
            <a:endParaRPr kumimoji="1" lang="zh-CN" altLang="en-US" dirty="0">
              <a:solidFill>
                <a:srgbClr val="C00000"/>
              </a:solidFill>
              <a:latin typeface="Impact" pitchFamily="34" charset="0"/>
              <a:ea typeface="微软雅黑"/>
              <a:cs typeface="Arial"/>
            </a:endParaRPr>
          </a:p>
        </p:txBody>
      </p:sp>
      <p:sp>
        <p:nvSpPr>
          <p:cNvPr id="20" name="上箭头 19"/>
          <p:cNvSpPr/>
          <p:nvPr/>
        </p:nvSpPr>
        <p:spPr bwMode="auto">
          <a:xfrm flipH="1">
            <a:off x="1837372" y="5661272"/>
            <a:ext cx="126000" cy="216000"/>
          </a:xfrm>
          <a:prstGeom prst="upArrow">
            <a:avLst/>
          </a:prstGeom>
          <a:solidFill>
            <a:srgbClr val="C00000"/>
          </a:solidFill>
          <a:ln w="28575">
            <a:noFill/>
          </a:ln>
          <a:effectLst/>
          <a:extLst/>
        </p:spPr>
        <p:txBody>
          <a:bodyPr vert="horz" wrap="square" lIns="91434" tIns="45717" rIns="91434" bIns="45717" numCol="1" rtlCol="0" anchor="t" anchorCtr="0" compatLnSpc="1">
            <a:prstTxWarp prst="textNoShape">
              <a:avLst/>
            </a:prstTxWarp>
          </a:bodyPr>
          <a:lstStyle/>
          <a:p>
            <a:endParaRPr lang="zh-CN" altLang="en-US" dirty="0">
              <a:solidFill>
                <a:prstClr val="black"/>
              </a:solidFill>
              <a:ea typeface="宋体" charset="-122"/>
            </a:endParaRPr>
          </a:p>
        </p:txBody>
      </p:sp>
      <p:sp>
        <p:nvSpPr>
          <p:cNvPr id="21" name="Rectangle 344"/>
          <p:cNvSpPr>
            <a:spLocks noChangeAspect="1" noChangeArrowheads="1"/>
          </p:cNvSpPr>
          <p:nvPr/>
        </p:nvSpPr>
        <p:spPr bwMode="auto">
          <a:xfrm>
            <a:off x="2557452" y="4917165"/>
            <a:ext cx="3897000" cy="276999"/>
          </a:xfrm>
          <a:prstGeom prst="rect">
            <a:avLst/>
          </a:prstGeom>
          <a:noFill/>
          <a:ln w="9525" algn="ctr">
            <a:noFill/>
            <a:miter lim="800000"/>
            <a:headEnd/>
            <a:tailEnd/>
          </a:ln>
          <a:effectLst/>
        </p:spPr>
        <p:txBody>
          <a:bodyPr wrap="square" lIns="0" tIns="0" rIns="0" bIns="0">
            <a:spAutoFit/>
          </a:bodyPr>
          <a:lstStyle/>
          <a:p>
            <a:pPr defTabSz="537467" eaLnBrk="0" hangingPunct="0">
              <a:buSzPct val="100000"/>
              <a:defRPr/>
            </a:pPr>
            <a:r>
              <a:rPr kumimoji="1" lang="en-US" altLang="zh-CN" b="1" dirty="0" smtClean="0">
                <a:solidFill>
                  <a:schemeClr val="tx1"/>
                </a:solidFill>
                <a:latin typeface="Arial" pitchFamily="34" charset="0"/>
                <a:ea typeface="微软雅黑" pitchFamily="34" charset="-122"/>
                <a:cs typeface="Arial" pitchFamily="34" charset="0"/>
              </a:rPr>
              <a:t>Service go-to-market</a:t>
            </a:r>
            <a:endParaRPr kumimoji="1" lang="en-US" altLang="zh-CN" b="1" dirty="0">
              <a:solidFill>
                <a:schemeClr val="tx1"/>
              </a:solidFill>
              <a:latin typeface="Arial" pitchFamily="34" charset="0"/>
              <a:ea typeface="微软雅黑" pitchFamily="34" charset="-122"/>
              <a:cs typeface="Arial" pitchFamily="34" charset="0"/>
            </a:endParaRPr>
          </a:p>
        </p:txBody>
      </p:sp>
      <p:sp>
        <p:nvSpPr>
          <p:cNvPr id="22" name="Rectangle 344"/>
          <p:cNvSpPr>
            <a:spLocks noChangeAspect="1" noChangeArrowheads="1"/>
          </p:cNvSpPr>
          <p:nvPr/>
        </p:nvSpPr>
        <p:spPr bwMode="auto">
          <a:xfrm>
            <a:off x="2557452" y="5253202"/>
            <a:ext cx="3969008" cy="276999"/>
          </a:xfrm>
          <a:prstGeom prst="rect">
            <a:avLst/>
          </a:prstGeom>
          <a:noFill/>
          <a:ln w="9525" algn="ctr">
            <a:noFill/>
            <a:miter lim="800000"/>
            <a:headEnd/>
            <a:tailEnd/>
          </a:ln>
          <a:effectLst/>
        </p:spPr>
        <p:txBody>
          <a:bodyPr wrap="square" lIns="0" tIns="0" rIns="0" bIns="0">
            <a:spAutoFit/>
          </a:bodyPr>
          <a:lstStyle/>
          <a:p>
            <a:pPr defTabSz="537467" eaLnBrk="0" hangingPunct="0">
              <a:buSzPct val="100000"/>
              <a:defRPr/>
            </a:pPr>
            <a:r>
              <a:rPr kumimoji="1" lang="en-US" altLang="zh-CN" b="1" dirty="0" smtClean="0">
                <a:solidFill>
                  <a:schemeClr val="tx1"/>
                </a:solidFill>
                <a:latin typeface="Arial" pitchFamily="34" charset="0"/>
                <a:ea typeface="微软雅黑" pitchFamily="34" charset="-122"/>
                <a:cs typeface="Arial" pitchFamily="34" charset="0"/>
              </a:rPr>
              <a:t>Device usage</a:t>
            </a:r>
            <a:endParaRPr kumimoji="1" lang="en-US" altLang="zh-CN" sz="1600" b="1" dirty="0">
              <a:solidFill>
                <a:schemeClr val="tx1"/>
              </a:solidFill>
              <a:latin typeface="Arial" pitchFamily="34" charset="0"/>
              <a:ea typeface="微软雅黑" pitchFamily="34" charset="-122"/>
              <a:cs typeface="Arial" pitchFamily="34" charset="0"/>
            </a:endParaRPr>
          </a:p>
        </p:txBody>
      </p:sp>
      <p:sp>
        <p:nvSpPr>
          <p:cNvPr id="23" name="Rectangle 344"/>
          <p:cNvSpPr>
            <a:spLocks noChangeAspect="1" noChangeArrowheads="1"/>
          </p:cNvSpPr>
          <p:nvPr/>
        </p:nvSpPr>
        <p:spPr bwMode="auto">
          <a:xfrm>
            <a:off x="2557452" y="4581128"/>
            <a:ext cx="3608968" cy="276999"/>
          </a:xfrm>
          <a:prstGeom prst="rect">
            <a:avLst/>
          </a:prstGeom>
          <a:noFill/>
          <a:ln w="9525" algn="ctr">
            <a:noFill/>
            <a:miter lim="800000"/>
            <a:headEnd/>
            <a:tailEnd/>
          </a:ln>
          <a:effectLst/>
        </p:spPr>
        <p:txBody>
          <a:bodyPr wrap="square" lIns="0" tIns="0" rIns="0" bIns="0">
            <a:spAutoFit/>
          </a:bodyPr>
          <a:lstStyle/>
          <a:p>
            <a:pPr defTabSz="537467" eaLnBrk="0" hangingPunct="0">
              <a:buSzPct val="100000"/>
              <a:defRPr/>
            </a:pPr>
            <a:r>
              <a:rPr kumimoji="1" lang="en-US" altLang="zh-CN" b="1" dirty="0" smtClean="0">
                <a:solidFill>
                  <a:schemeClr val="tx1"/>
                </a:solidFill>
                <a:latin typeface="Arial" pitchFamily="34" charset="0"/>
                <a:ea typeface="微软雅黑" pitchFamily="34" charset="-122"/>
                <a:cs typeface="Arial" pitchFamily="34" charset="0"/>
              </a:rPr>
              <a:t>Services across 60 agencies</a:t>
            </a:r>
            <a:endParaRPr kumimoji="1" lang="en-US" altLang="zh-CN" b="1" dirty="0">
              <a:solidFill>
                <a:schemeClr val="tx1"/>
              </a:solidFill>
              <a:latin typeface="Arial" pitchFamily="34" charset="0"/>
              <a:ea typeface="微软雅黑" pitchFamily="34" charset="-122"/>
              <a:cs typeface="Arial" pitchFamily="34" charset="0"/>
            </a:endParaRPr>
          </a:p>
        </p:txBody>
      </p:sp>
      <p:sp>
        <p:nvSpPr>
          <p:cNvPr id="24" name="Rectangle 344"/>
          <p:cNvSpPr>
            <a:spLocks noChangeAspect="1" noChangeArrowheads="1"/>
          </p:cNvSpPr>
          <p:nvPr/>
        </p:nvSpPr>
        <p:spPr bwMode="auto">
          <a:xfrm>
            <a:off x="2557452" y="5589240"/>
            <a:ext cx="3713050" cy="276999"/>
          </a:xfrm>
          <a:prstGeom prst="rect">
            <a:avLst/>
          </a:prstGeom>
          <a:noFill/>
          <a:ln w="9525" algn="ctr">
            <a:noFill/>
            <a:miter lim="800000"/>
            <a:headEnd/>
            <a:tailEnd/>
          </a:ln>
          <a:effectLst/>
        </p:spPr>
        <p:txBody>
          <a:bodyPr wrap="square" lIns="0" tIns="0" rIns="0" bIns="0">
            <a:spAutoFit/>
          </a:bodyPr>
          <a:lstStyle/>
          <a:p>
            <a:pPr defTabSz="537467">
              <a:buSzPct val="100000"/>
              <a:defRPr/>
            </a:pPr>
            <a:r>
              <a:rPr kumimoji="1" lang="en-US" altLang="zh-CN" b="1" dirty="0" smtClean="0">
                <a:solidFill>
                  <a:schemeClr val="tx1"/>
                </a:solidFill>
                <a:latin typeface="Arial" pitchFamily="34" charset="0"/>
                <a:ea typeface="微软雅黑" pitchFamily="34" charset="-122"/>
                <a:cs typeface="Arial" pitchFamily="34" charset="0"/>
              </a:rPr>
              <a:t>O&amp;M efficiency</a:t>
            </a:r>
            <a:endParaRPr kumimoji="1" lang="en-US" altLang="zh-CN" b="1" dirty="0">
              <a:solidFill>
                <a:schemeClr val="tx1"/>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11</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Kenya - </a:t>
            </a:r>
            <a:r>
              <a:rPr lang="en-US" altLang="zh-CN" sz="2800" b="1" dirty="0" smtClean="0">
                <a:solidFill>
                  <a:srgbClr val="006DA7"/>
                </a:solidFill>
                <a:latin typeface="Verdana" pitchFamily="34" charset="0"/>
                <a:ea typeface="Verdana" pitchFamily="34" charset="0"/>
                <a:cs typeface="Verdana" pitchFamily="34" charset="0"/>
              </a:rPr>
              <a:t>Healthcare </a:t>
            </a:r>
            <a:endParaRPr lang="zh-CN" altLang="en-US" sz="2800" b="1" dirty="0">
              <a:solidFill>
                <a:srgbClr val="006DA7"/>
              </a:solidFill>
              <a:latin typeface="Verdana" pitchFamily="34" charset="0"/>
              <a:ea typeface="Verdana" pitchFamily="34" charset="0"/>
              <a:cs typeface="Verdana" pitchFamily="34" charset="0"/>
            </a:endParaRPr>
          </a:p>
        </p:txBody>
      </p:sp>
      <p:sp>
        <p:nvSpPr>
          <p:cNvPr id="12" name="矩形 11"/>
          <p:cNvSpPr/>
          <p:nvPr/>
        </p:nvSpPr>
        <p:spPr bwMode="auto">
          <a:xfrm>
            <a:off x="5482433" y="2146088"/>
            <a:ext cx="6138769" cy="2363032"/>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3" name="圆角矩形 12"/>
          <p:cNvSpPr/>
          <p:nvPr/>
        </p:nvSpPr>
        <p:spPr bwMode="auto">
          <a:xfrm>
            <a:off x="5482433" y="2132677"/>
            <a:ext cx="6031072" cy="2407491"/>
          </a:xfrm>
          <a:prstGeom prst="rect">
            <a:avLst/>
          </a:prstGeom>
          <a:noFill/>
          <a:ln>
            <a:noFill/>
          </a:ln>
          <a:effectLst/>
          <a:extLst/>
        </p:spPr>
        <p:txBody>
          <a:bodyPr wrap="square" lIns="91381" tIns="71964" rIns="91381" bIns="71964" anchor="t" anchorCtr="0">
            <a:spAutoFit/>
          </a:bodyPr>
          <a:lstStyle/>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Low level healthcare: 1/3 of patients can’t be correctly cured, 65% clinics lack of basic medicines.</a:t>
            </a: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Very few specialists: 86% of patients have more cost on road than on cure; every doctor is responsible for 10000 people in average.</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Low efficiency: medical institutions consume 2-4 days per month on report; 50% budget wasted because of low efficiency and corruption.</a:t>
            </a:r>
            <a:endParaRPr lang="zh-CN" altLang="en-US" sz="1400" dirty="0">
              <a:solidFill>
                <a:prstClr val="black"/>
              </a:solidFill>
              <a:latin typeface="微软雅黑" pitchFamily="34" charset="-122"/>
              <a:ea typeface="微软雅黑" pitchFamily="34" charset="-122"/>
            </a:endParaRPr>
          </a:p>
        </p:txBody>
      </p:sp>
      <p:sp>
        <p:nvSpPr>
          <p:cNvPr id="14" name="自选图形 16"/>
          <p:cNvSpPr>
            <a:spLocks noChangeArrowheads="1"/>
          </p:cNvSpPr>
          <p:nvPr/>
        </p:nvSpPr>
        <p:spPr bwMode="auto">
          <a:xfrm>
            <a:off x="5482433" y="1795610"/>
            <a:ext cx="6145829" cy="337246"/>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Challenges</a:t>
            </a:r>
            <a:endParaRPr lang="zh-CN" altLang="en-US" sz="2400" b="1" dirty="0">
              <a:solidFill>
                <a:schemeClr val="bg1"/>
              </a:solidFill>
              <a:ea typeface="微软雅黑" pitchFamily="34" charset="-122"/>
            </a:endParaRPr>
          </a:p>
        </p:txBody>
      </p:sp>
      <p:pic>
        <p:nvPicPr>
          <p:cNvPr id="15" name="Picture 2"/>
          <p:cNvPicPr>
            <a:picLocks noChangeAspect="1" noChangeArrowheads="1"/>
          </p:cNvPicPr>
          <p:nvPr/>
        </p:nvPicPr>
        <p:blipFill>
          <a:blip r:embed="rId2" cstate="print"/>
          <a:srcRect l="15503" t="8628" r="25224"/>
          <a:stretch>
            <a:fillRect/>
          </a:stretch>
        </p:blipFill>
        <p:spPr bwMode="auto">
          <a:xfrm>
            <a:off x="701776" y="1795610"/>
            <a:ext cx="4785508" cy="3711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12</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Kenya - </a:t>
            </a:r>
            <a:r>
              <a:rPr lang="en-US" altLang="zh-CN" sz="2800" b="1" dirty="0" smtClean="0">
                <a:solidFill>
                  <a:srgbClr val="006DA7"/>
                </a:solidFill>
                <a:latin typeface="Verdana" pitchFamily="34" charset="0"/>
                <a:ea typeface="Verdana" pitchFamily="34" charset="0"/>
                <a:cs typeface="Verdana" pitchFamily="34" charset="0"/>
              </a:rPr>
              <a:t>Healthcare </a:t>
            </a:r>
            <a:endParaRPr lang="zh-CN" altLang="en-US" sz="2800" b="1" dirty="0">
              <a:solidFill>
                <a:srgbClr val="006DA7"/>
              </a:solidFill>
              <a:latin typeface="Verdana" pitchFamily="34" charset="0"/>
              <a:ea typeface="Verdana" pitchFamily="34" charset="0"/>
              <a:cs typeface="Verdana" pitchFamily="34" charset="0"/>
            </a:endParaRPr>
          </a:p>
        </p:txBody>
      </p:sp>
      <p:sp>
        <p:nvSpPr>
          <p:cNvPr id="9" name="矩形 8"/>
          <p:cNvSpPr/>
          <p:nvPr/>
        </p:nvSpPr>
        <p:spPr bwMode="auto">
          <a:xfrm>
            <a:off x="5637217" y="4337724"/>
            <a:ext cx="6138402" cy="1368236"/>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0" name="矩形 9"/>
          <p:cNvSpPr/>
          <p:nvPr/>
        </p:nvSpPr>
        <p:spPr bwMode="auto">
          <a:xfrm>
            <a:off x="5637217" y="1988423"/>
            <a:ext cx="6138768" cy="2002993"/>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1" name="圆角矩形 12"/>
          <p:cNvSpPr/>
          <p:nvPr/>
        </p:nvSpPr>
        <p:spPr bwMode="auto">
          <a:xfrm>
            <a:off x="5637217" y="1975013"/>
            <a:ext cx="6031072" cy="2084326"/>
          </a:xfrm>
          <a:prstGeom prst="rect">
            <a:avLst/>
          </a:prstGeom>
          <a:noFill/>
          <a:ln>
            <a:noFill/>
          </a:ln>
          <a:effectLst/>
          <a:extLst/>
        </p:spPr>
        <p:txBody>
          <a:bodyPr wrap="square" lIns="91381" tIns="71964" rIns="91381" bIns="71964" anchor="t" anchorCtr="0">
            <a:spAutoFit/>
          </a:bodyPr>
          <a:lstStyle/>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New fiber networks cover major cities, 3G cover small ones.</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Sharing medical records and patient information through cloud.</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Huawei </a:t>
            </a:r>
            <a:r>
              <a:rPr lang="en-US" altLang="zh-CN" sz="1400" dirty="0" err="1" smtClean="0">
                <a:solidFill>
                  <a:prstClr val="black"/>
                </a:solidFill>
                <a:latin typeface="微软雅黑" pitchFamily="34" charset="-122"/>
                <a:ea typeface="微软雅黑" pitchFamily="34" charset="-122"/>
              </a:rPr>
              <a:t>Matebook</a:t>
            </a:r>
            <a:r>
              <a:rPr lang="en-US" altLang="zh-CN" sz="1400" dirty="0" smtClean="0">
                <a:solidFill>
                  <a:prstClr val="black"/>
                </a:solidFill>
                <a:latin typeface="微软雅黑" pitchFamily="34" charset="-122"/>
                <a:ea typeface="微软雅黑" pitchFamily="34" charset="-122"/>
              </a:rPr>
              <a:t> and </a:t>
            </a:r>
            <a:r>
              <a:rPr lang="en-US" altLang="zh-CN" sz="1400" dirty="0" err="1" smtClean="0">
                <a:solidFill>
                  <a:prstClr val="black"/>
                </a:solidFill>
                <a:latin typeface="微软雅黑" pitchFamily="34" charset="-122"/>
                <a:ea typeface="微软雅黑" pitchFamily="34" charset="-122"/>
              </a:rPr>
              <a:t>Microclinic</a:t>
            </a:r>
            <a:r>
              <a:rPr lang="en-US" altLang="zh-CN" sz="1400" dirty="0" smtClean="0">
                <a:solidFill>
                  <a:prstClr val="black"/>
                </a:solidFill>
                <a:latin typeface="微软雅黑" pitchFamily="34" charset="-122"/>
                <a:ea typeface="微软雅黑" pitchFamily="34" charset="-122"/>
              </a:rPr>
              <a:t> </a:t>
            </a:r>
            <a:r>
              <a:rPr lang="en-US" altLang="zh-CN" sz="1400" dirty="0" err="1" smtClean="0">
                <a:solidFill>
                  <a:prstClr val="black"/>
                </a:solidFill>
                <a:latin typeface="微软雅黑" pitchFamily="34" charset="-122"/>
                <a:ea typeface="微软雅黑" pitchFamily="34" charset="-122"/>
              </a:rPr>
              <a:t>ZiDi</a:t>
            </a:r>
            <a:r>
              <a:rPr lang="en-US" altLang="zh-CN" sz="1400" dirty="0" smtClean="0">
                <a:solidFill>
                  <a:prstClr val="black"/>
                </a:solidFill>
                <a:latin typeface="微软雅黑" pitchFamily="34" charset="-122"/>
                <a:ea typeface="微软雅黑" pitchFamily="34" charset="-122"/>
              </a:rPr>
              <a:t> software achieve high efficiency.</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Huawei real-time video system enables remote diagnosis and remote medical training.</a:t>
            </a:r>
            <a:endParaRPr lang="zh-CN" altLang="en-US" sz="1400" dirty="0">
              <a:solidFill>
                <a:prstClr val="black"/>
              </a:solidFill>
              <a:latin typeface="微软雅黑" pitchFamily="34" charset="-122"/>
              <a:ea typeface="微软雅黑" pitchFamily="34" charset="-122"/>
            </a:endParaRPr>
          </a:p>
        </p:txBody>
      </p:sp>
      <p:sp>
        <p:nvSpPr>
          <p:cNvPr id="16" name="自选图形 16"/>
          <p:cNvSpPr>
            <a:spLocks noChangeArrowheads="1"/>
          </p:cNvSpPr>
          <p:nvPr/>
        </p:nvSpPr>
        <p:spPr bwMode="auto">
          <a:xfrm>
            <a:off x="5637217" y="1651594"/>
            <a:ext cx="6145827"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sp>
        <p:nvSpPr>
          <p:cNvPr id="18" name="圆角矩形 12"/>
          <p:cNvSpPr/>
          <p:nvPr/>
        </p:nvSpPr>
        <p:spPr bwMode="auto">
          <a:xfrm>
            <a:off x="5637217" y="4265733"/>
            <a:ext cx="6031072" cy="1437995"/>
          </a:xfrm>
          <a:prstGeom prst="rect">
            <a:avLst/>
          </a:prstGeom>
          <a:noFill/>
          <a:ln>
            <a:noFill/>
          </a:ln>
          <a:effectLst/>
          <a:extLst/>
        </p:spPr>
        <p:txBody>
          <a:bodyPr wrap="square" lIns="91381" tIns="71964" rIns="91381" bIns="71964" anchor="t" anchorCtr="0">
            <a:spAutoFit/>
          </a:bodyPr>
          <a:lstStyle/>
          <a:p>
            <a:pPr marL="202546" indent="-202546" defTabSz="897028">
              <a:lnSpc>
                <a:spcPct val="150000"/>
              </a:lnSpc>
              <a:buClr>
                <a:srgbClr val="1F497D"/>
              </a:buClr>
              <a:buSzPct val="60000"/>
              <a:buFont typeface="Wingdings" pitchFamily="2" charset="2"/>
              <a:buChar char="l"/>
              <a:tabLst>
                <a:tab pos="765266" algn="l"/>
              </a:tabLst>
              <a:defRPr/>
            </a:pPr>
            <a:r>
              <a:rPr lang="en-US" altLang="zh-CN" sz="1400" b="1" dirty="0" smtClean="0">
                <a:solidFill>
                  <a:srgbClr val="C00000"/>
                </a:solidFill>
                <a:latin typeface="微软雅黑" pitchFamily="34" charset="-122"/>
                <a:ea typeface="微软雅黑" pitchFamily="34" charset="-122"/>
              </a:rPr>
              <a:t>30% </a:t>
            </a:r>
            <a:r>
              <a:rPr lang="en-US" altLang="zh-CN" sz="1400" dirty="0" smtClean="0">
                <a:solidFill>
                  <a:prstClr val="black"/>
                </a:solidFill>
                <a:latin typeface="微软雅黑" pitchFamily="34" charset="-122"/>
                <a:ea typeface="微软雅黑" pitchFamily="34" charset="-122"/>
              </a:rPr>
              <a:t>revenue increased for Digital clinics.</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More than </a:t>
            </a:r>
            <a:r>
              <a:rPr lang="en-US" altLang="zh-CN" sz="1400" b="1" dirty="0" smtClean="0">
                <a:solidFill>
                  <a:srgbClr val="C00000"/>
                </a:solidFill>
                <a:latin typeface="微软雅黑" pitchFamily="34" charset="-122"/>
                <a:ea typeface="微软雅黑" pitchFamily="34" charset="-122"/>
              </a:rPr>
              <a:t>50% </a:t>
            </a:r>
            <a:r>
              <a:rPr lang="en-US" altLang="zh-CN" sz="1400" dirty="0" smtClean="0">
                <a:solidFill>
                  <a:prstClr val="black"/>
                </a:solidFill>
                <a:latin typeface="微软雅黑" pitchFamily="34" charset="-122"/>
                <a:ea typeface="微软雅黑" pitchFamily="34" charset="-122"/>
              </a:rPr>
              <a:t>(at least </a:t>
            </a:r>
            <a:r>
              <a:rPr lang="en-US" altLang="zh-CN" sz="1400" b="1" dirty="0" smtClean="0">
                <a:solidFill>
                  <a:srgbClr val="C00000"/>
                </a:solidFill>
                <a:latin typeface="微软雅黑" pitchFamily="34" charset="-122"/>
                <a:ea typeface="微软雅黑" pitchFamily="34" charset="-122"/>
              </a:rPr>
              <a:t>4000</a:t>
            </a:r>
            <a:r>
              <a:rPr lang="en-US" altLang="zh-CN" sz="1400" dirty="0" smtClean="0">
                <a:solidFill>
                  <a:prstClr val="black"/>
                </a:solidFill>
                <a:latin typeface="微软雅黑" pitchFamily="34" charset="-122"/>
                <a:ea typeface="微软雅黑" pitchFamily="34" charset="-122"/>
              </a:rPr>
              <a:t> people) patients per year enjoy high quality healthcare services.</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More than </a:t>
            </a:r>
            <a:r>
              <a:rPr lang="en-US" altLang="zh-CN" sz="1400" b="1" dirty="0" smtClean="0">
                <a:solidFill>
                  <a:srgbClr val="C00000"/>
                </a:solidFill>
                <a:latin typeface="微软雅黑" pitchFamily="34" charset="-122"/>
                <a:ea typeface="微软雅黑" pitchFamily="34" charset="-122"/>
              </a:rPr>
              <a:t>300 </a:t>
            </a:r>
            <a:r>
              <a:rPr lang="en-US" altLang="zh-CN" sz="1400" dirty="0" smtClean="0">
                <a:solidFill>
                  <a:prstClr val="black"/>
                </a:solidFill>
                <a:latin typeface="微软雅黑" pitchFamily="34" charset="-122"/>
                <a:ea typeface="微软雅黑" pitchFamily="34" charset="-122"/>
              </a:rPr>
              <a:t>doctors per week get medical training.</a:t>
            </a:r>
            <a:endParaRPr lang="zh-CN" altLang="en-US" sz="1400" dirty="0">
              <a:solidFill>
                <a:prstClr val="black"/>
              </a:solidFill>
              <a:latin typeface="微软雅黑" pitchFamily="34" charset="-122"/>
              <a:ea typeface="微软雅黑" pitchFamily="34" charset="-122"/>
            </a:endParaRPr>
          </a:p>
        </p:txBody>
      </p:sp>
      <p:sp>
        <p:nvSpPr>
          <p:cNvPr id="19" name="自选图形 16"/>
          <p:cNvSpPr>
            <a:spLocks noChangeArrowheads="1"/>
          </p:cNvSpPr>
          <p:nvPr/>
        </p:nvSpPr>
        <p:spPr bwMode="auto">
          <a:xfrm>
            <a:off x="5637217" y="3991416"/>
            <a:ext cx="6145598"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Benefits</a:t>
            </a:r>
            <a:endParaRPr lang="zh-CN" altLang="en-US" sz="2400" b="1" dirty="0">
              <a:solidFill>
                <a:schemeClr val="bg1"/>
              </a:solidFill>
              <a:ea typeface="微软雅黑" pitchFamily="34" charset="-122"/>
            </a:endParaRPr>
          </a:p>
        </p:txBody>
      </p:sp>
      <p:pic>
        <p:nvPicPr>
          <p:cNvPr id="13" name="图片 12" descr="内罗毕.jpg"/>
          <p:cNvPicPr>
            <a:picLocks noChangeAspect="1"/>
          </p:cNvPicPr>
          <p:nvPr/>
        </p:nvPicPr>
        <p:blipFill>
          <a:blip r:embed="rId2" cstate="print"/>
          <a:stretch>
            <a:fillRect/>
          </a:stretch>
        </p:blipFill>
        <p:spPr>
          <a:xfrm>
            <a:off x="476653" y="1646216"/>
            <a:ext cx="5184576" cy="2916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13</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Amsterdam - </a:t>
            </a:r>
            <a:r>
              <a:rPr lang="en-US" altLang="zh-CN" sz="2800" b="1" dirty="0" smtClean="0">
                <a:solidFill>
                  <a:srgbClr val="006DA7"/>
                </a:solidFill>
                <a:latin typeface="Verdana" pitchFamily="34" charset="0"/>
                <a:ea typeface="Verdana" pitchFamily="34" charset="0"/>
                <a:cs typeface="Verdana" pitchFamily="34" charset="0"/>
              </a:rPr>
              <a:t>Gymnasium </a:t>
            </a:r>
            <a:endParaRPr lang="zh-CN" altLang="en-US" sz="2800" b="1" dirty="0">
              <a:solidFill>
                <a:srgbClr val="006DA7"/>
              </a:solidFill>
              <a:latin typeface="Verdana" pitchFamily="34" charset="0"/>
              <a:ea typeface="Verdana" pitchFamily="34" charset="0"/>
              <a:cs typeface="Verdana" pitchFamily="34" charset="0"/>
            </a:endParaRPr>
          </a:p>
        </p:txBody>
      </p:sp>
      <p:sp>
        <p:nvSpPr>
          <p:cNvPr id="12" name="矩形 11"/>
          <p:cNvSpPr/>
          <p:nvPr/>
        </p:nvSpPr>
        <p:spPr bwMode="auto">
          <a:xfrm>
            <a:off x="364468" y="2190978"/>
            <a:ext cx="6138769" cy="3011105"/>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3" name="圆角矩形 12"/>
          <p:cNvSpPr/>
          <p:nvPr/>
        </p:nvSpPr>
        <p:spPr bwMode="auto">
          <a:xfrm>
            <a:off x="347420" y="2177568"/>
            <a:ext cx="6080832" cy="3053822"/>
          </a:xfrm>
          <a:prstGeom prst="rect">
            <a:avLst/>
          </a:prstGeom>
          <a:noFill/>
          <a:ln>
            <a:noFill/>
          </a:ln>
          <a:effectLst/>
          <a:extLst/>
        </p:spPr>
        <p:txBody>
          <a:bodyPr wrap="square" lIns="91381" tIns="71964" rIns="91381" bIns="71964" anchor="t" anchorCtr="0">
            <a:spAutoFit/>
          </a:bodyPr>
          <a:lstStyle/>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High density users: many APs needed for 100% Wi-Fi coverage; serious interference when adding new APs.</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Large scale network: massive terminals bring in security risks; high throughput achieves network bottleneck. Securing reliability and scalability is challenging.</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Many kinds of applications: Wi-Fi networks need to identify different applications to provide differentiated services; VIP users should have high quality services; Surveillant video service should be guaranteed.</a:t>
            </a:r>
            <a:endParaRPr lang="zh-CN" altLang="en-US" sz="1400" dirty="0">
              <a:solidFill>
                <a:prstClr val="black"/>
              </a:solidFill>
              <a:latin typeface="微软雅黑" pitchFamily="34" charset="-122"/>
              <a:ea typeface="微软雅黑" pitchFamily="34" charset="-122"/>
            </a:endParaRPr>
          </a:p>
        </p:txBody>
      </p:sp>
      <p:sp>
        <p:nvSpPr>
          <p:cNvPr id="14" name="自选图形 16"/>
          <p:cNvSpPr>
            <a:spLocks noChangeArrowheads="1"/>
          </p:cNvSpPr>
          <p:nvPr/>
        </p:nvSpPr>
        <p:spPr bwMode="auto">
          <a:xfrm>
            <a:off x="357116" y="1867797"/>
            <a:ext cx="6145829"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Challenges</a:t>
            </a:r>
            <a:endParaRPr lang="zh-CN" altLang="en-US" sz="2400" b="1" dirty="0">
              <a:solidFill>
                <a:schemeClr val="bg1"/>
              </a:solidFill>
              <a:ea typeface="微软雅黑" pitchFamily="34" charset="-122"/>
            </a:endParaRPr>
          </a:p>
        </p:txBody>
      </p:sp>
      <p:pic>
        <p:nvPicPr>
          <p:cNvPr id="15" name="图片 14" descr="856-header-84fd6ebb8bb6287536ac58b5d9cdfb91-Amsterdam-ArenA_jpg.png"/>
          <p:cNvPicPr>
            <a:picLocks noChangeAspect="1"/>
          </p:cNvPicPr>
          <p:nvPr/>
        </p:nvPicPr>
        <p:blipFill>
          <a:blip r:embed="rId2" cstate="print"/>
          <a:srcRect l="6616" r="3399"/>
          <a:stretch>
            <a:fillRect/>
          </a:stretch>
        </p:blipFill>
        <p:spPr>
          <a:xfrm>
            <a:off x="6499425" y="1867797"/>
            <a:ext cx="5355627" cy="33478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477788" y="3985504"/>
            <a:ext cx="6145200" cy="1693044"/>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8" name="圆角矩形 12"/>
          <p:cNvSpPr/>
          <p:nvPr/>
        </p:nvSpPr>
        <p:spPr bwMode="auto">
          <a:xfrm>
            <a:off x="477788" y="3972095"/>
            <a:ext cx="6372620" cy="1761161"/>
          </a:xfrm>
          <a:prstGeom prst="rect">
            <a:avLst/>
          </a:prstGeom>
          <a:noFill/>
          <a:ln>
            <a:noFill/>
          </a:ln>
          <a:effectLst/>
          <a:extLst/>
        </p:spPr>
        <p:txBody>
          <a:bodyPr wrap="square" lIns="91381" tIns="71964" rIns="91381" bIns="71964" anchor="t" anchorCtr="0">
            <a:spAutoFit/>
          </a:bodyPr>
          <a:lstStyle/>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User experience and participation promoted</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Good connection enables competition advantage of the Gymnasium</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More revenue caused by higher attendance rate</a:t>
            </a:r>
            <a:endParaRPr lang="zh-CN" altLang="en-US" sz="1400" dirty="0">
              <a:solidFill>
                <a:prstClr val="black"/>
              </a:solidFill>
              <a:latin typeface="微软雅黑" pitchFamily="34" charset="-122"/>
              <a:ea typeface="微软雅黑" pitchFamily="34" charset="-122"/>
            </a:endParaRPr>
          </a:p>
          <a:p>
            <a:pPr marL="202546" indent="-202546" defTabSz="897028">
              <a:lnSpc>
                <a:spcPct val="150000"/>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Remote control on the field, roof and light achieves better management</a:t>
            </a:r>
            <a:endParaRPr lang="zh-CN" altLang="en-US" sz="1400" dirty="0">
              <a:solidFill>
                <a:prstClr val="black"/>
              </a:solidFill>
              <a:latin typeface="微软雅黑" pitchFamily="34" charset="-122"/>
              <a:ea typeface="微软雅黑" pitchFamily="34" charset="-122"/>
            </a:endParaRPr>
          </a:p>
        </p:txBody>
      </p:sp>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14</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Amsterdam - </a:t>
            </a:r>
            <a:r>
              <a:rPr lang="en-US" altLang="zh-CN" sz="2800" b="1" dirty="0" smtClean="0">
                <a:solidFill>
                  <a:srgbClr val="006DA7"/>
                </a:solidFill>
                <a:latin typeface="Verdana" pitchFamily="34" charset="0"/>
                <a:ea typeface="Verdana" pitchFamily="34" charset="0"/>
                <a:cs typeface="Verdana" pitchFamily="34" charset="0"/>
              </a:rPr>
              <a:t>Gymnasium </a:t>
            </a:r>
            <a:endParaRPr lang="zh-CN" altLang="en-US" sz="2800" b="1" dirty="0">
              <a:solidFill>
                <a:srgbClr val="006DA7"/>
              </a:solidFill>
              <a:latin typeface="Verdana" pitchFamily="34" charset="0"/>
              <a:ea typeface="Verdana" pitchFamily="34" charset="0"/>
              <a:cs typeface="Verdana" pitchFamily="34" charset="0"/>
            </a:endParaRPr>
          </a:p>
        </p:txBody>
      </p:sp>
      <p:sp>
        <p:nvSpPr>
          <p:cNvPr id="9" name="矩形 8"/>
          <p:cNvSpPr/>
          <p:nvPr/>
        </p:nvSpPr>
        <p:spPr bwMode="auto">
          <a:xfrm>
            <a:off x="477788" y="1619170"/>
            <a:ext cx="6138769" cy="2015858"/>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marL="251874" indent="-251874" fontAlgn="ctr">
              <a:spcAft>
                <a:spcPts val="600"/>
              </a:spcAft>
              <a:buClr>
                <a:srgbClr val="990000"/>
              </a:buClr>
              <a:buSzPct val="60000"/>
              <a:buFont typeface="Wingdings" pitchFamily="2" charset="2"/>
              <a:buChar char="n"/>
              <a:defRPr/>
            </a:pPr>
            <a:endParaRPr lang="zh-CN" altLang="en-US" sz="1400" dirty="0">
              <a:solidFill>
                <a:prstClr val="white"/>
              </a:solidFill>
              <a:latin typeface="华文细黑" pitchFamily="2" charset="-122"/>
              <a:ea typeface="华文细黑" pitchFamily="2" charset="-122"/>
              <a:sym typeface="Arial"/>
            </a:endParaRPr>
          </a:p>
        </p:txBody>
      </p:sp>
      <p:sp>
        <p:nvSpPr>
          <p:cNvPr id="10" name="圆角矩形 12"/>
          <p:cNvSpPr/>
          <p:nvPr/>
        </p:nvSpPr>
        <p:spPr bwMode="auto">
          <a:xfrm>
            <a:off x="477788" y="1541459"/>
            <a:ext cx="6031072" cy="2120233"/>
          </a:xfrm>
          <a:prstGeom prst="rect">
            <a:avLst/>
          </a:prstGeom>
          <a:noFill/>
          <a:ln>
            <a:noFill/>
          </a:ln>
          <a:effectLst/>
          <a:extLst/>
        </p:spPr>
        <p:txBody>
          <a:bodyPr wrap="square" lIns="91381" tIns="71964" rIns="91381" bIns="71964" anchor="t" anchorCtr="0">
            <a:spAutoFit/>
          </a:bodyPr>
          <a:lstStyle/>
          <a:p>
            <a:pPr marL="202546" indent="-202546" defTabSz="897028">
              <a:lnSpc>
                <a:spcPts val="2199"/>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High density Wi-Fi network optimization: </a:t>
            </a:r>
            <a:r>
              <a:rPr lang="en-US" altLang="zh-CN" sz="1400" b="1" dirty="0" smtClean="0">
                <a:solidFill>
                  <a:srgbClr val="C00000"/>
                </a:solidFill>
                <a:latin typeface="微软雅黑" pitchFamily="34" charset="-122"/>
                <a:ea typeface="微软雅黑" pitchFamily="34" charset="-122"/>
              </a:rPr>
              <a:t>100% </a:t>
            </a:r>
            <a:r>
              <a:rPr lang="en-US" altLang="zh-CN" sz="1400" dirty="0" smtClean="0">
                <a:solidFill>
                  <a:prstClr val="black"/>
                </a:solidFill>
                <a:latin typeface="微软雅黑" pitchFamily="34" charset="-122"/>
                <a:ea typeface="微软雅黑" pitchFamily="34" charset="-122"/>
              </a:rPr>
              <a:t>coverage of the whole Gymnasium; </a:t>
            </a:r>
            <a:r>
              <a:rPr lang="en-US" altLang="zh-CN" sz="1400" b="1" dirty="0" smtClean="0">
                <a:solidFill>
                  <a:srgbClr val="C00000"/>
                </a:solidFill>
                <a:latin typeface="微软雅黑" pitchFamily="34" charset="-122"/>
                <a:ea typeface="微软雅黑" pitchFamily="34" charset="-122"/>
              </a:rPr>
              <a:t>100% </a:t>
            </a:r>
            <a:r>
              <a:rPr lang="en-US" altLang="zh-CN" sz="1400" dirty="0" smtClean="0">
                <a:solidFill>
                  <a:prstClr val="black"/>
                </a:solidFill>
                <a:latin typeface="微软雅黑" pitchFamily="34" charset="-122"/>
                <a:ea typeface="微软雅黑" pitchFamily="34" charset="-122"/>
              </a:rPr>
              <a:t>online users supported at the same time; </a:t>
            </a:r>
            <a:r>
              <a:rPr lang="en-US" altLang="zh-CN" sz="1400" b="1" dirty="0" smtClean="0">
                <a:solidFill>
                  <a:srgbClr val="C00000"/>
                </a:solidFill>
                <a:latin typeface="微软雅黑" pitchFamily="34" charset="-122"/>
                <a:ea typeface="微软雅黑" pitchFamily="34" charset="-122"/>
              </a:rPr>
              <a:t>25% </a:t>
            </a:r>
            <a:r>
              <a:rPr lang="en-US" altLang="zh-CN" sz="1400" dirty="0" smtClean="0">
                <a:solidFill>
                  <a:prstClr val="black"/>
                </a:solidFill>
                <a:latin typeface="微软雅黑" pitchFamily="34" charset="-122"/>
                <a:ea typeface="微软雅黑" pitchFamily="34" charset="-122"/>
              </a:rPr>
              <a:t>users can enjoy video services simultaneously.</a:t>
            </a:r>
            <a:endParaRPr lang="zh-CN" altLang="en-US" sz="1400" dirty="0">
              <a:solidFill>
                <a:prstClr val="black"/>
              </a:solidFill>
              <a:latin typeface="微软雅黑" pitchFamily="34" charset="-122"/>
              <a:ea typeface="微软雅黑" pitchFamily="34" charset="-122"/>
            </a:endParaRPr>
          </a:p>
          <a:p>
            <a:pPr marL="202546" indent="-202546" defTabSz="897028">
              <a:lnSpc>
                <a:spcPts val="2199"/>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SDN-based policy control: experience and security engaged; </a:t>
            </a:r>
            <a:r>
              <a:rPr lang="en-US" altLang="zh-CN" sz="1400" dirty="0" err="1" smtClean="0">
                <a:solidFill>
                  <a:prstClr val="black"/>
                </a:solidFill>
                <a:latin typeface="微软雅黑" pitchFamily="34" charset="-122"/>
                <a:ea typeface="微软雅黑" pitchFamily="34" charset="-122"/>
              </a:rPr>
              <a:t>QoS</a:t>
            </a:r>
            <a:r>
              <a:rPr lang="en-US" altLang="zh-CN" sz="1400" dirty="0" smtClean="0">
                <a:solidFill>
                  <a:prstClr val="black"/>
                </a:solidFill>
                <a:latin typeface="微软雅黑" pitchFamily="34" charset="-122"/>
                <a:ea typeface="微软雅黑" pitchFamily="34" charset="-122"/>
              </a:rPr>
              <a:t> for VIP users and key applications guaranteed.</a:t>
            </a:r>
          </a:p>
          <a:p>
            <a:pPr marL="202546" indent="-202546" defTabSz="897028">
              <a:lnSpc>
                <a:spcPts val="2199"/>
              </a:lnSpc>
              <a:buClr>
                <a:srgbClr val="1F497D"/>
              </a:buClr>
              <a:buSzPct val="60000"/>
              <a:buFont typeface="Wingdings" pitchFamily="2" charset="2"/>
              <a:buChar char="l"/>
              <a:tabLst>
                <a:tab pos="765266" algn="l"/>
              </a:tabLst>
              <a:defRPr/>
            </a:pPr>
            <a:r>
              <a:rPr lang="en-US" altLang="zh-CN" sz="1400" dirty="0" smtClean="0">
                <a:solidFill>
                  <a:prstClr val="black"/>
                </a:solidFill>
                <a:latin typeface="微软雅黑" pitchFamily="34" charset="-122"/>
                <a:ea typeface="微软雅黑" pitchFamily="34" charset="-122"/>
              </a:rPr>
              <a:t>AC functions supported on chip level: innovative features of agile campus achieved; large scale access requirement fulfilled.</a:t>
            </a:r>
            <a:endParaRPr lang="zh-CN" altLang="en-US" sz="1400" dirty="0">
              <a:solidFill>
                <a:prstClr val="black"/>
              </a:solidFill>
              <a:latin typeface="微软雅黑" pitchFamily="34" charset="-122"/>
              <a:ea typeface="微软雅黑" pitchFamily="34" charset="-122"/>
            </a:endParaRPr>
          </a:p>
        </p:txBody>
      </p:sp>
      <p:sp>
        <p:nvSpPr>
          <p:cNvPr id="11" name="自选图形 16"/>
          <p:cNvSpPr>
            <a:spLocks noChangeArrowheads="1"/>
          </p:cNvSpPr>
          <p:nvPr/>
        </p:nvSpPr>
        <p:spPr bwMode="auto">
          <a:xfrm>
            <a:off x="477788" y="1286510"/>
            <a:ext cx="6145829"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pic>
        <p:nvPicPr>
          <p:cNvPr id="16" name="Picture 5" descr="ArenA Area Map"/>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41440"/>
          <a:stretch/>
        </p:blipFill>
        <p:spPr bwMode="auto">
          <a:xfrm>
            <a:off x="6614373" y="2366631"/>
            <a:ext cx="5100431" cy="3311917"/>
          </a:xfrm>
          <a:prstGeom prst="rect">
            <a:avLst/>
          </a:prstGeom>
          <a:noFill/>
        </p:spPr>
      </p:pic>
      <p:sp>
        <p:nvSpPr>
          <p:cNvPr id="19" name="自选图形 16"/>
          <p:cNvSpPr>
            <a:spLocks noChangeArrowheads="1"/>
          </p:cNvSpPr>
          <p:nvPr/>
        </p:nvSpPr>
        <p:spPr bwMode="auto">
          <a:xfrm>
            <a:off x="477788" y="3635028"/>
            <a:ext cx="6145200"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altLang="zh-CN" sz="2400" b="1" dirty="0">
                <a:solidFill>
                  <a:schemeClr val="bg1"/>
                </a:solidFill>
                <a:ea typeface="微软雅黑" pitchFamily="34" charset="-122"/>
              </a:rPr>
              <a:t>Benefits</a:t>
            </a:r>
            <a:endParaRPr lang="zh-CN" altLang="en-US" sz="2400" b="1" dirty="0">
              <a:solidFill>
                <a:schemeClr val="bg1"/>
              </a:solidFill>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15</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err="1" smtClean="0">
                <a:solidFill>
                  <a:srgbClr val="006DA7"/>
                </a:solidFill>
                <a:latin typeface="Verdana" pitchFamily="34" charset="0"/>
                <a:ea typeface="Verdana" pitchFamily="34" charset="0"/>
                <a:cs typeface="Verdana" pitchFamily="34" charset="0"/>
              </a:rPr>
              <a:t>Dunhuang</a:t>
            </a:r>
            <a:r>
              <a:rPr lang="en-US" altLang="zh-CN" sz="2800" b="1" dirty="0" smtClean="0">
                <a:solidFill>
                  <a:srgbClr val="006DA7"/>
                </a:solidFill>
                <a:latin typeface="Verdana" pitchFamily="34" charset="0"/>
                <a:ea typeface="Verdana" pitchFamily="34" charset="0"/>
                <a:cs typeface="Verdana" pitchFamily="34" charset="0"/>
              </a:rPr>
              <a:t> </a:t>
            </a:r>
            <a:r>
              <a:rPr lang="en-US" altLang="zh-CN" sz="2800" b="1" dirty="0">
                <a:solidFill>
                  <a:srgbClr val="006DA7"/>
                </a:solidFill>
                <a:latin typeface="Verdana" pitchFamily="34" charset="0"/>
                <a:ea typeface="Verdana" pitchFamily="34" charset="0"/>
                <a:cs typeface="Verdana" pitchFamily="34" charset="0"/>
              </a:rPr>
              <a:t>- </a:t>
            </a:r>
            <a:r>
              <a:rPr lang="en-US" altLang="zh-CN" sz="2800" b="1" dirty="0" smtClean="0">
                <a:solidFill>
                  <a:srgbClr val="006DA7"/>
                </a:solidFill>
                <a:latin typeface="Verdana" pitchFamily="34" charset="0"/>
                <a:ea typeface="Verdana" pitchFamily="34" charset="0"/>
                <a:cs typeface="Verdana" pitchFamily="34" charset="0"/>
              </a:rPr>
              <a:t>Tourism </a:t>
            </a:r>
            <a:endParaRPr lang="zh-CN" altLang="en-US" sz="2800" b="1" dirty="0">
              <a:solidFill>
                <a:srgbClr val="006DA7"/>
              </a:solidFill>
              <a:latin typeface="Verdana" pitchFamily="34" charset="0"/>
              <a:ea typeface="Verdana" pitchFamily="34" charset="0"/>
              <a:cs typeface="Verdana" pitchFamily="34" charset="0"/>
            </a:endParaRPr>
          </a:p>
        </p:txBody>
      </p:sp>
      <p:sp>
        <p:nvSpPr>
          <p:cNvPr id="14" name="矩形 13"/>
          <p:cNvSpPr/>
          <p:nvPr/>
        </p:nvSpPr>
        <p:spPr bwMode="auto">
          <a:xfrm>
            <a:off x="5521523" y="3451662"/>
            <a:ext cx="6122790" cy="2209586"/>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52000" indent="-252000" fontAlgn="ctr">
              <a:spcBef>
                <a:spcPct val="0"/>
              </a:spcBef>
              <a:spcAft>
                <a:spcPts val="600"/>
              </a:spcAft>
              <a:buClr>
                <a:srgbClr val="990000"/>
              </a:buClr>
              <a:buSzPct val="60000"/>
              <a:buFont typeface="Wingdings" pitchFamily="2" charset="2"/>
              <a:buChar char="n"/>
              <a:defRPr/>
            </a:pPr>
            <a:endParaRPr lang="zh-CN" altLang="en-US" sz="1400" smtClean="0">
              <a:solidFill>
                <a:schemeClr val="tx1"/>
              </a:solidFill>
              <a:latin typeface="微软雅黑" pitchFamily="34" charset="-122"/>
              <a:ea typeface="微软雅黑" pitchFamily="34" charset="-122"/>
              <a:sym typeface="Arial"/>
            </a:endParaRPr>
          </a:p>
        </p:txBody>
      </p:sp>
      <p:sp>
        <p:nvSpPr>
          <p:cNvPr id="15" name="矩形 14"/>
          <p:cNvSpPr/>
          <p:nvPr/>
        </p:nvSpPr>
        <p:spPr bwMode="auto">
          <a:xfrm>
            <a:off x="5502347" y="2022003"/>
            <a:ext cx="6131530" cy="1116000"/>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52000" indent="-252000" fontAlgn="ctr">
              <a:spcBef>
                <a:spcPct val="0"/>
              </a:spcBef>
              <a:spcAft>
                <a:spcPts val="600"/>
              </a:spcAft>
              <a:buClr>
                <a:srgbClr val="990000"/>
              </a:buClr>
              <a:buSzPct val="60000"/>
              <a:buFont typeface="Wingdings" pitchFamily="2" charset="2"/>
              <a:buChar char="n"/>
              <a:defRPr/>
            </a:pPr>
            <a:endParaRPr lang="zh-CN" altLang="en-US" sz="1400" smtClean="0">
              <a:solidFill>
                <a:schemeClr val="tx1"/>
              </a:solidFill>
              <a:latin typeface="微软雅黑" pitchFamily="34" charset="-122"/>
              <a:ea typeface="微软雅黑" pitchFamily="34" charset="-122"/>
              <a:sym typeface="Arial"/>
            </a:endParaRPr>
          </a:p>
        </p:txBody>
      </p:sp>
      <p:sp>
        <p:nvSpPr>
          <p:cNvPr id="20" name="TextBox 19"/>
          <p:cNvSpPr txBox="1"/>
          <p:nvPr/>
        </p:nvSpPr>
        <p:spPr>
          <a:xfrm>
            <a:off x="2526145" y="3185626"/>
            <a:ext cx="2047046" cy="492557"/>
          </a:xfrm>
          <a:prstGeom prst="rect">
            <a:avLst/>
          </a:prstGeom>
          <a:noFill/>
        </p:spPr>
        <p:txBody>
          <a:bodyPr wrap="square" lIns="121944" tIns="60972" rIns="121944" bIns="60972" rtlCol="0">
            <a:noAutofit/>
          </a:bodyPr>
          <a:lstStyle/>
          <a:p>
            <a:pPr fontAlgn="ctr"/>
            <a:r>
              <a:rPr lang="zh-CN" altLang="en-US" smtClean="0">
                <a:solidFill>
                  <a:schemeClr val="tx1"/>
                </a:solidFill>
                <a:latin typeface="微软雅黑" pitchFamily="34" charset="-122"/>
                <a:ea typeface="微软雅黑" pitchFamily="34" charset="-122"/>
              </a:rPr>
              <a:t>案例配图</a:t>
            </a:r>
            <a:endParaRPr lang="zh-CN" altLang="en-US">
              <a:solidFill>
                <a:schemeClr val="tx1"/>
              </a:solidFill>
              <a:latin typeface="微软雅黑" pitchFamily="34" charset="-122"/>
              <a:ea typeface="微软雅黑" pitchFamily="34" charset="-122"/>
            </a:endParaRPr>
          </a:p>
        </p:txBody>
      </p:sp>
      <p:sp>
        <p:nvSpPr>
          <p:cNvPr id="21" name="圆角矩形 12"/>
          <p:cNvSpPr/>
          <p:nvPr/>
        </p:nvSpPr>
        <p:spPr bwMode="auto">
          <a:xfrm>
            <a:off x="5485288" y="1985866"/>
            <a:ext cx="6012899" cy="1116000"/>
          </a:xfrm>
          <a:prstGeom prst="rect">
            <a:avLst/>
          </a:prstGeom>
          <a:noFill/>
          <a:ln>
            <a:noFill/>
          </a:ln>
          <a:effectLst/>
          <a:extLst/>
        </p:spPr>
        <p:txBody>
          <a:bodyPr wrap="square" lIns="91427" tIns="72000" rIns="91427" bIns="72000" anchor="t" anchorCtr="0">
            <a:noAutofit/>
          </a:bodyPr>
          <a:lstStyle/>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err="1" smtClean="0">
                <a:solidFill>
                  <a:schemeClr val="tx1"/>
                </a:solidFill>
                <a:latin typeface="微软雅黑" pitchFamily="34" charset="-122"/>
                <a:ea typeface="微软雅黑" pitchFamily="34" charset="-122"/>
              </a:rPr>
              <a:t>Dunhuang</a:t>
            </a:r>
            <a:r>
              <a:rPr lang="en-US" altLang="zh-CN" sz="1400" dirty="0" smtClean="0">
                <a:solidFill>
                  <a:schemeClr val="tx1"/>
                </a:solidFill>
                <a:latin typeface="微软雅黑" pitchFamily="34" charset="-122"/>
                <a:ea typeface="微软雅黑" pitchFamily="34" charset="-122"/>
              </a:rPr>
              <a:t> is a world famous tourism site of cultural legacies.</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Resident population in </a:t>
            </a:r>
            <a:r>
              <a:rPr lang="en-US" altLang="zh-CN" sz="1400" dirty="0" err="1" smtClean="0">
                <a:solidFill>
                  <a:schemeClr val="tx1"/>
                </a:solidFill>
                <a:latin typeface="微软雅黑" pitchFamily="34" charset="-122"/>
                <a:ea typeface="微软雅黑" pitchFamily="34" charset="-122"/>
              </a:rPr>
              <a:t>Dunhuang</a:t>
            </a:r>
            <a:r>
              <a:rPr lang="en-US" altLang="zh-CN" sz="1400" dirty="0" smtClean="0">
                <a:solidFill>
                  <a:schemeClr val="tx1"/>
                </a:solidFill>
                <a:latin typeface="微软雅黑" pitchFamily="34" charset="-122"/>
                <a:ea typeface="微软雅黑" pitchFamily="34" charset="-122"/>
              </a:rPr>
              <a:t> is 50 thousands, but tourist population on season could be 40 thousands per day.</a:t>
            </a:r>
            <a:endParaRPr lang="zh-CN" altLang="en-US" sz="1400" dirty="0">
              <a:solidFill>
                <a:schemeClr val="tx1"/>
              </a:solidFill>
              <a:latin typeface="微软雅黑" pitchFamily="34" charset="-122"/>
              <a:ea typeface="微软雅黑" pitchFamily="34" charset="-122"/>
            </a:endParaRPr>
          </a:p>
        </p:txBody>
      </p:sp>
      <p:sp>
        <p:nvSpPr>
          <p:cNvPr id="22" name="自选图形 16"/>
          <p:cNvSpPr>
            <a:spLocks noChangeArrowheads="1"/>
          </p:cNvSpPr>
          <p:nvPr/>
        </p:nvSpPr>
        <p:spPr bwMode="auto">
          <a:xfrm>
            <a:off x="5494989" y="1671445"/>
            <a:ext cx="6138583" cy="336078"/>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en-US" altLang="zh-CN" sz="2400" b="1" dirty="0" smtClean="0">
                <a:solidFill>
                  <a:schemeClr val="bg1"/>
                </a:solidFill>
                <a:ea typeface="微软雅黑" pitchFamily="34" charset="-122"/>
              </a:rPr>
              <a:t>Background</a:t>
            </a:r>
            <a:endParaRPr lang="zh-CN" altLang="en-US" sz="2400" b="1" dirty="0">
              <a:solidFill>
                <a:schemeClr val="bg1"/>
              </a:solidFill>
              <a:ea typeface="微软雅黑" pitchFamily="34" charset="-122"/>
            </a:endParaRPr>
          </a:p>
        </p:txBody>
      </p:sp>
      <p:sp>
        <p:nvSpPr>
          <p:cNvPr id="23" name="圆角矩形 12"/>
          <p:cNvSpPr/>
          <p:nvPr/>
        </p:nvSpPr>
        <p:spPr bwMode="auto">
          <a:xfrm>
            <a:off x="5485288" y="3503314"/>
            <a:ext cx="6119070" cy="2085926"/>
          </a:xfrm>
          <a:prstGeom prst="rect">
            <a:avLst/>
          </a:prstGeom>
          <a:noFill/>
          <a:ln>
            <a:noFill/>
          </a:ln>
          <a:effectLst/>
          <a:extLst/>
        </p:spPr>
        <p:txBody>
          <a:bodyPr lIns="91427" tIns="72000" rIns="91427" bIns="72000" anchor="t" anchorCtr="0">
            <a:noAutofit/>
          </a:bodyPr>
          <a:lstStyle/>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Public safety and cultural legacy protection have great challenges when it’s on season.</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In the off season the tourism resources are wasted in idle mode.</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Wide range changing of the population challenges city management and public services, including transportation, education, healthcare and catering etc.</a:t>
            </a:r>
            <a:endParaRPr lang="zh-CN" altLang="en-US" sz="1400" dirty="0">
              <a:solidFill>
                <a:schemeClr val="tx1"/>
              </a:solidFill>
              <a:latin typeface="微软雅黑" pitchFamily="34" charset="-122"/>
              <a:ea typeface="微软雅黑" pitchFamily="34" charset="-122"/>
            </a:endParaRPr>
          </a:p>
        </p:txBody>
      </p:sp>
      <p:sp>
        <p:nvSpPr>
          <p:cNvPr id="24" name="自选图形 16"/>
          <p:cNvSpPr>
            <a:spLocks noChangeArrowheads="1"/>
          </p:cNvSpPr>
          <p:nvPr/>
        </p:nvSpPr>
        <p:spPr bwMode="auto">
          <a:xfrm>
            <a:off x="5494989" y="3141762"/>
            <a:ext cx="6138583" cy="336078"/>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en-US" altLang="zh-CN" sz="2400" b="1" dirty="0" smtClean="0">
                <a:solidFill>
                  <a:schemeClr val="bg1"/>
                </a:solidFill>
                <a:ea typeface="微软雅黑" pitchFamily="34" charset="-122"/>
              </a:rPr>
              <a:t>Challenges</a:t>
            </a:r>
            <a:endParaRPr lang="zh-CN" altLang="en-US" sz="2400" b="1" dirty="0">
              <a:solidFill>
                <a:schemeClr val="bg1"/>
              </a:solidFill>
              <a:ea typeface="微软雅黑" pitchFamily="34" charset="-122"/>
            </a:endParaRPr>
          </a:p>
        </p:txBody>
      </p:sp>
      <p:pic>
        <p:nvPicPr>
          <p:cNvPr id="25" name="Picture 6" descr="C:\Users\y00192780.CHINA\Desktop\2016083023115729145.jpg"/>
          <p:cNvPicPr>
            <a:picLocks noChangeAspect="1" noChangeArrowheads="1"/>
          </p:cNvPicPr>
          <p:nvPr/>
        </p:nvPicPr>
        <p:blipFill>
          <a:blip r:embed="rId2" cstate="print"/>
          <a:srcRect l="4899" r="14276" b="6714"/>
          <a:stretch>
            <a:fillRect/>
          </a:stretch>
        </p:blipFill>
        <p:spPr bwMode="auto">
          <a:xfrm>
            <a:off x="652664" y="1671445"/>
            <a:ext cx="4865684" cy="3096000"/>
          </a:xfrm>
          <a:prstGeom prst="roundRect">
            <a:avLst>
              <a:gd name="adj" fmla="val 77"/>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16</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err="1" smtClean="0">
                <a:solidFill>
                  <a:srgbClr val="006DA7"/>
                </a:solidFill>
                <a:latin typeface="Verdana" pitchFamily="34" charset="0"/>
                <a:ea typeface="Verdana" pitchFamily="34" charset="0"/>
                <a:cs typeface="Verdana" pitchFamily="34" charset="0"/>
              </a:rPr>
              <a:t>Dunhuang</a:t>
            </a:r>
            <a:r>
              <a:rPr lang="en-US" altLang="zh-CN" sz="2800" b="1" dirty="0" smtClean="0">
                <a:solidFill>
                  <a:srgbClr val="006DA7"/>
                </a:solidFill>
                <a:latin typeface="Verdana" pitchFamily="34" charset="0"/>
                <a:ea typeface="Verdana" pitchFamily="34" charset="0"/>
                <a:cs typeface="Verdana" pitchFamily="34" charset="0"/>
              </a:rPr>
              <a:t> </a:t>
            </a:r>
            <a:r>
              <a:rPr lang="en-US" altLang="zh-CN" sz="2800" b="1" dirty="0">
                <a:solidFill>
                  <a:srgbClr val="006DA7"/>
                </a:solidFill>
                <a:latin typeface="Verdana" pitchFamily="34" charset="0"/>
                <a:ea typeface="Verdana" pitchFamily="34" charset="0"/>
                <a:cs typeface="Verdana" pitchFamily="34" charset="0"/>
              </a:rPr>
              <a:t>- </a:t>
            </a:r>
            <a:r>
              <a:rPr lang="en-US" altLang="zh-CN" sz="2800" b="1" dirty="0" smtClean="0">
                <a:solidFill>
                  <a:srgbClr val="006DA7"/>
                </a:solidFill>
                <a:latin typeface="Verdana" pitchFamily="34" charset="0"/>
                <a:ea typeface="Verdana" pitchFamily="34" charset="0"/>
                <a:cs typeface="Verdana" pitchFamily="34" charset="0"/>
              </a:rPr>
              <a:t>Tourism </a:t>
            </a:r>
            <a:endParaRPr lang="zh-CN" altLang="en-US" sz="2800" b="1" dirty="0">
              <a:solidFill>
                <a:srgbClr val="006DA7"/>
              </a:solidFill>
              <a:latin typeface="Verdana" pitchFamily="34" charset="0"/>
              <a:ea typeface="Verdana" pitchFamily="34" charset="0"/>
              <a:cs typeface="Verdana" pitchFamily="34" charset="0"/>
            </a:endParaRPr>
          </a:p>
        </p:txBody>
      </p:sp>
      <p:pic>
        <p:nvPicPr>
          <p:cNvPr id="13" name="图片 12" descr="敦煌5.jpg"/>
          <p:cNvPicPr>
            <a:picLocks noChangeAspect="1"/>
          </p:cNvPicPr>
          <p:nvPr/>
        </p:nvPicPr>
        <p:blipFill>
          <a:blip r:embed="rId2" cstate="print"/>
          <a:stretch>
            <a:fillRect/>
          </a:stretch>
        </p:blipFill>
        <p:spPr>
          <a:xfrm>
            <a:off x="379311" y="1556792"/>
            <a:ext cx="5158308" cy="2912712"/>
          </a:xfrm>
          <a:prstGeom prst="rect">
            <a:avLst/>
          </a:prstGeom>
        </p:spPr>
      </p:pic>
      <p:sp>
        <p:nvSpPr>
          <p:cNvPr id="5" name="矩形 4"/>
          <p:cNvSpPr/>
          <p:nvPr/>
        </p:nvSpPr>
        <p:spPr bwMode="auto">
          <a:xfrm>
            <a:off x="5525445" y="4591541"/>
            <a:ext cx="6168934" cy="1311326"/>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52000" indent="-252000" fontAlgn="ctr">
              <a:spcBef>
                <a:spcPct val="0"/>
              </a:spcBef>
              <a:spcAft>
                <a:spcPts val="600"/>
              </a:spcAft>
              <a:buClr>
                <a:srgbClr val="990000"/>
              </a:buClr>
              <a:buSzPct val="60000"/>
              <a:buFont typeface="Wingdings" pitchFamily="2" charset="2"/>
              <a:buChar char="n"/>
              <a:defRPr/>
            </a:pPr>
            <a:endParaRPr lang="zh-CN" altLang="en-US" sz="1400" smtClean="0">
              <a:solidFill>
                <a:schemeClr val="lt1"/>
              </a:solidFill>
              <a:latin typeface="华文细黑" pitchFamily="2" charset="-122"/>
              <a:ea typeface="华文细黑" pitchFamily="2" charset="-122"/>
              <a:sym typeface="Arial"/>
            </a:endParaRPr>
          </a:p>
        </p:txBody>
      </p:sp>
      <p:sp>
        <p:nvSpPr>
          <p:cNvPr id="6" name="矩形 5"/>
          <p:cNvSpPr/>
          <p:nvPr/>
        </p:nvSpPr>
        <p:spPr bwMode="auto">
          <a:xfrm>
            <a:off x="5533296" y="1907352"/>
            <a:ext cx="6177740" cy="2286428"/>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52000" indent="-252000" fontAlgn="ctr">
              <a:spcBef>
                <a:spcPct val="0"/>
              </a:spcBef>
              <a:spcAft>
                <a:spcPts val="600"/>
              </a:spcAft>
              <a:buClr>
                <a:srgbClr val="990000"/>
              </a:buClr>
              <a:buSzPct val="60000"/>
              <a:buFont typeface="Wingdings" pitchFamily="2" charset="2"/>
              <a:buChar char="n"/>
              <a:defRPr/>
            </a:pPr>
            <a:endParaRPr lang="zh-CN" altLang="en-US" sz="1400" smtClean="0">
              <a:latin typeface="微软雅黑" pitchFamily="34" charset="-122"/>
              <a:ea typeface="微软雅黑" pitchFamily="34" charset="-122"/>
              <a:sym typeface="Arial"/>
            </a:endParaRPr>
          </a:p>
        </p:txBody>
      </p:sp>
      <p:sp>
        <p:nvSpPr>
          <p:cNvPr id="7" name="圆角矩形 12"/>
          <p:cNvSpPr/>
          <p:nvPr/>
        </p:nvSpPr>
        <p:spPr bwMode="auto">
          <a:xfrm>
            <a:off x="5516238" y="1799205"/>
            <a:ext cx="6069359" cy="2394575"/>
          </a:xfrm>
          <a:prstGeom prst="rect">
            <a:avLst/>
          </a:prstGeom>
          <a:noFill/>
          <a:ln>
            <a:noFill/>
          </a:ln>
          <a:effectLst/>
          <a:extLst/>
        </p:spPr>
        <p:txBody>
          <a:bodyPr wrap="square" lIns="91427" tIns="72000" rIns="91427" bIns="72000" anchor="t" anchorCtr="0">
            <a:noAutofit/>
          </a:bodyPr>
          <a:lstStyle/>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IoT system for traffic analyzing and conduction.</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VR/AR/3D exhibition centers increasing experiences and decreasing traffic.</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Big data system achieving accurate marketing.</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Cloud DC for information sharing and collaboration.</a:t>
            </a:r>
            <a:endParaRPr lang="zh-CN" altLang="en-US" sz="1400" dirty="0" smtClean="0">
              <a:solidFill>
                <a:schemeClr val="tx1"/>
              </a:solidFill>
              <a:latin typeface="微软雅黑" pitchFamily="34" charset="-122"/>
              <a:ea typeface="微软雅黑" pitchFamily="34" charset="-122"/>
            </a:endParaRPr>
          </a:p>
          <a:p>
            <a:pPr marL="202647" indent="-202647" defTabSz="897477" eaLnBrk="0" fontAlgn="ctr" hangingPunct="0">
              <a:lnSpc>
                <a:spcPct val="150000"/>
              </a:lnSpc>
              <a:buClr>
                <a:schemeClr val="tx2"/>
              </a:buClr>
              <a:buSzPct val="60000"/>
              <a:buFont typeface="Wingdings" pitchFamily="2" charset="2"/>
              <a:buChar char="l"/>
              <a:tabLst>
                <a:tab pos="765649" algn="l"/>
              </a:tabLst>
              <a:defRPr/>
            </a:pPr>
            <a:r>
              <a:rPr lang="en-US" altLang="zh-CN" sz="1400" dirty="0" smtClean="0">
                <a:solidFill>
                  <a:schemeClr val="tx1"/>
                </a:solidFill>
                <a:latin typeface="微软雅黑" pitchFamily="34" charset="-122"/>
                <a:ea typeface="微软雅黑" pitchFamily="34" charset="-122"/>
              </a:rPr>
              <a:t>Smart home, smart education and smart healthcare developed depending on smart tourism.</a:t>
            </a:r>
            <a:endParaRPr lang="zh-CN" altLang="en-US" sz="1400" dirty="0">
              <a:solidFill>
                <a:schemeClr val="tx1"/>
              </a:solidFill>
              <a:latin typeface="微软雅黑" pitchFamily="34" charset="-122"/>
              <a:ea typeface="微软雅黑" pitchFamily="34" charset="-122"/>
            </a:endParaRPr>
          </a:p>
        </p:txBody>
      </p:sp>
      <p:sp>
        <p:nvSpPr>
          <p:cNvPr id="9" name="自选图形 16"/>
          <p:cNvSpPr>
            <a:spLocks noChangeArrowheads="1"/>
          </p:cNvSpPr>
          <p:nvPr/>
        </p:nvSpPr>
        <p:spPr bwMode="auto">
          <a:xfrm>
            <a:off x="5525941" y="1556792"/>
            <a:ext cx="6184844" cy="336078"/>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en-US" altLang="zh-CN" sz="2400" b="1" dirty="0" smtClean="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sp>
        <p:nvSpPr>
          <p:cNvPr id="11" name="自选图形 16"/>
          <p:cNvSpPr>
            <a:spLocks noChangeArrowheads="1"/>
          </p:cNvSpPr>
          <p:nvPr/>
        </p:nvSpPr>
        <p:spPr bwMode="auto">
          <a:xfrm>
            <a:off x="5525941" y="4247477"/>
            <a:ext cx="6184844" cy="336078"/>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buSzPct val="60000"/>
            </a:pPr>
            <a:r>
              <a:rPr lang="en-US" altLang="zh-CN" sz="2400" b="1" dirty="0" smtClean="0">
                <a:solidFill>
                  <a:schemeClr val="bg1"/>
                </a:solidFill>
                <a:ea typeface="微软雅黑" pitchFamily="34" charset="-122"/>
              </a:rPr>
              <a:t>Benefits</a:t>
            </a:r>
            <a:endParaRPr lang="zh-CN" altLang="en-US" sz="2400" b="1" dirty="0" smtClean="0">
              <a:solidFill>
                <a:schemeClr val="bg1"/>
              </a:solidFill>
              <a:ea typeface="微软雅黑" pitchFamily="34" charset="-122"/>
            </a:endParaRPr>
          </a:p>
        </p:txBody>
      </p:sp>
      <p:sp>
        <p:nvSpPr>
          <p:cNvPr id="19" name="矩形 18"/>
          <p:cNvSpPr/>
          <p:nvPr/>
        </p:nvSpPr>
        <p:spPr>
          <a:xfrm>
            <a:off x="6089127" y="4678731"/>
            <a:ext cx="4824536" cy="1200329"/>
          </a:xfrm>
          <a:prstGeom prst="rect">
            <a:avLst/>
          </a:prstGeom>
        </p:spPr>
        <p:txBody>
          <a:bodyPr wrap="square">
            <a:spAutoFit/>
          </a:bodyPr>
          <a:lstStyle/>
          <a:p>
            <a:pPr marL="285750" indent="-285750" defTabSz="1219281"/>
            <a:r>
              <a:rPr lang="en-US" altLang="zh-CN" sz="3600" dirty="0" smtClean="0">
                <a:solidFill>
                  <a:srgbClr val="C00000"/>
                </a:solidFill>
                <a:latin typeface="Impact" pitchFamily="34" charset="0"/>
                <a:cs typeface="Arial" pitchFamily="34" charset="0"/>
              </a:rPr>
              <a:t>32%      </a:t>
            </a:r>
            <a:r>
              <a:rPr lang="en-US" altLang="zh-CN" sz="2000" dirty="0" err="1" smtClean="0">
                <a:solidFill>
                  <a:schemeClr val="tx1"/>
                </a:solidFill>
                <a:latin typeface="Arial" pitchFamily="34" charset="0"/>
                <a:cs typeface="Arial" pitchFamily="34" charset="0"/>
              </a:rPr>
              <a:t>YoY</a:t>
            </a:r>
            <a:r>
              <a:rPr lang="en-US" altLang="zh-CN" sz="2000" dirty="0" smtClean="0">
                <a:solidFill>
                  <a:schemeClr val="tx1"/>
                </a:solidFill>
                <a:latin typeface="Arial" pitchFamily="34" charset="0"/>
                <a:cs typeface="Arial" pitchFamily="34" charset="0"/>
              </a:rPr>
              <a:t> tourist increase</a:t>
            </a:r>
          </a:p>
          <a:p>
            <a:pPr marL="285750" indent="-285750" defTabSz="1219281"/>
            <a:r>
              <a:rPr lang="en-US" altLang="zh-CN" sz="3600" dirty="0" smtClean="0">
                <a:solidFill>
                  <a:srgbClr val="C00000"/>
                </a:solidFill>
                <a:latin typeface="Impact" pitchFamily="34" charset="0"/>
                <a:cs typeface="Arial" pitchFamily="34" charset="0"/>
              </a:rPr>
              <a:t>6.6</a:t>
            </a:r>
            <a:r>
              <a:rPr lang="en-US" altLang="zh-CN" sz="3600" b="1" dirty="0" smtClean="0">
                <a:solidFill>
                  <a:srgbClr val="FFC000"/>
                </a:solidFill>
                <a:latin typeface="Impact" pitchFamily="34" charset="0"/>
                <a:cs typeface="Arial" pitchFamily="34" charset="0"/>
              </a:rPr>
              <a:t> </a:t>
            </a:r>
            <a:r>
              <a:rPr lang="en-US" altLang="zh-CN" sz="2000" dirty="0" smtClean="0">
                <a:solidFill>
                  <a:schemeClr val="tx1"/>
                </a:solidFill>
                <a:latin typeface="Arial" pitchFamily="34" charset="0"/>
                <a:cs typeface="Arial" pitchFamily="34" charset="0"/>
              </a:rPr>
              <a:t>Millions of tourists / year</a:t>
            </a:r>
          </a:p>
        </p:txBody>
      </p:sp>
      <p:sp>
        <p:nvSpPr>
          <p:cNvPr id="20" name="上箭头 19"/>
          <p:cNvSpPr/>
          <p:nvPr/>
        </p:nvSpPr>
        <p:spPr bwMode="auto">
          <a:xfrm flipH="1">
            <a:off x="7061451" y="4798940"/>
            <a:ext cx="252000" cy="432048"/>
          </a:xfrm>
          <a:prstGeom prst="upArrow">
            <a:avLst/>
          </a:prstGeom>
          <a:solidFill>
            <a:srgbClr val="C00000"/>
          </a:solidFill>
          <a:ln w="28575">
            <a:noFill/>
          </a:ln>
          <a:effectLst/>
          <a:extLst/>
        </p:spPr>
        <p:txBody>
          <a:bodyPr vert="horz" wrap="square" lIns="91434" tIns="45717" rIns="91434" bIns="45717" numCol="1" rtlCol="0" anchor="t" anchorCtr="0" compatLnSpc="1">
            <a:prstTxWarp prst="textNoShape">
              <a:avLst/>
            </a:prstTxWarp>
          </a:bodyPr>
          <a:lstStyle/>
          <a:p>
            <a:endParaRPr lang="zh-CN" altLang="en-US" dirty="0">
              <a:solidFill>
                <a:prstClr val="black"/>
              </a:solidFill>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17</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Newcastle - </a:t>
            </a:r>
            <a:r>
              <a:rPr lang="en-US" altLang="zh-CN" sz="2800" b="1" dirty="0" smtClean="0">
                <a:solidFill>
                  <a:srgbClr val="006DA7"/>
                </a:solidFill>
                <a:latin typeface="Verdana" pitchFamily="34" charset="0"/>
                <a:ea typeface="Verdana" pitchFamily="34" charset="0"/>
                <a:cs typeface="Verdana" pitchFamily="34" charset="0"/>
              </a:rPr>
              <a:t>Education </a:t>
            </a:r>
            <a:endParaRPr lang="zh-CN" altLang="en-US" sz="2800" b="1" dirty="0">
              <a:solidFill>
                <a:srgbClr val="006DA7"/>
              </a:solidFill>
              <a:latin typeface="Verdana" pitchFamily="34" charset="0"/>
              <a:ea typeface="Verdana" pitchFamily="34" charset="0"/>
              <a:cs typeface="Verdana" pitchFamily="34" charset="0"/>
            </a:endParaRPr>
          </a:p>
        </p:txBody>
      </p:sp>
      <p:sp>
        <p:nvSpPr>
          <p:cNvPr id="12" name="矩形 11"/>
          <p:cNvSpPr/>
          <p:nvPr/>
        </p:nvSpPr>
        <p:spPr bwMode="auto">
          <a:xfrm>
            <a:off x="662748" y="1394596"/>
            <a:ext cx="6139446" cy="1358585"/>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marL="251858" indent="-251858" fontAlgn="ctr">
              <a:spcAft>
                <a:spcPts val="600"/>
              </a:spcAft>
              <a:buClr>
                <a:srgbClr val="990000"/>
              </a:buClr>
              <a:buSzPct val="60000"/>
              <a:buFont typeface="Wingdings" pitchFamily="2" charset="2"/>
              <a:buChar char="n"/>
              <a:defRPr/>
            </a:pPr>
            <a:endParaRPr lang="zh-CN" altLang="en-US" sz="1300" dirty="0">
              <a:solidFill>
                <a:prstClr val="white"/>
              </a:solidFill>
              <a:latin typeface="华文细黑" pitchFamily="2" charset="-122"/>
              <a:ea typeface="华文细黑" pitchFamily="2" charset="-122"/>
              <a:sym typeface="Arial"/>
            </a:endParaRPr>
          </a:p>
        </p:txBody>
      </p:sp>
      <p:sp>
        <p:nvSpPr>
          <p:cNvPr id="13" name="圆角矩形 12"/>
          <p:cNvSpPr/>
          <p:nvPr/>
        </p:nvSpPr>
        <p:spPr bwMode="auto">
          <a:xfrm>
            <a:off x="662748" y="1362509"/>
            <a:ext cx="6012580" cy="1437987"/>
          </a:xfrm>
          <a:prstGeom prst="rect">
            <a:avLst/>
          </a:prstGeom>
          <a:noFill/>
          <a:ln>
            <a:noFill/>
          </a:ln>
          <a:effectLst/>
          <a:extLst/>
        </p:spPr>
        <p:txBody>
          <a:bodyPr wrap="square" lIns="91375" tIns="71960" rIns="91375" bIns="71960" anchor="t" anchorCtr="0">
            <a:spAutoFit/>
          </a:bodyPr>
          <a:lstStyle/>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20000+ students and 5000+ staffs in Newcastle University now and still rapidly increasing</a:t>
            </a:r>
            <a:endParaRPr lang="zh-CN" altLang="en-US" sz="1400" dirty="0">
              <a:solidFill>
                <a:prstClr val="black"/>
              </a:solidFill>
              <a:latin typeface="微软雅黑" pitchFamily="34" charset="-122"/>
              <a:ea typeface="微软雅黑" pitchFamily="34" charset="-122"/>
            </a:endParaRPr>
          </a:p>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High requirement on throughput brought from integrative education, Video on demand, online exam etc.</a:t>
            </a:r>
            <a:endParaRPr lang="zh-CN" altLang="en-US" sz="1400" dirty="0">
              <a:solidFill>
                <a:prstClr val="black"/>
              </a:solidFill>
              <a:latin typeface="微软雅黑" pitchFamily="34" charset="-122"/>
              <a:ea typeface="微软雅黑" pitchFamily="34" charset="-122"/>
            </a:endParaRPr>
          </a:p>
        </p:txBody>
      </p:sp>
      <p:sp>
        <p:nvSpPr>
          <p:cNvPr id="14" name="自选图形 16"/>
          <p:cNvSpPr>
            <a:spLocks noChangeArrowheads="1"/>
          </p:cNvSpPr>
          <p:nvPr/>
        </p:nvSpPr>
        <p:spPr bwMode="auto">
          <a:xfrm>
            <a:off x="662748" y="1052736"/>
            <a:ext cx="6146506"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algn="ctr"/>
            <a:r>
              <a:rPr lang="en-US" altLang="zh-CN" sz="2400" b="1" dirty="0">
                <a:solidFill>
                  <a:schemeClr val="bg1"/>
                </a:solidFill>
                <a:ea typeface="微软雅黑" pitchFamily="34" charset="-122"/>
              </a:rPr>
              <a:t>Challenges</a:t>
            </a:r>
            <a:endParaRPr lang="zh-CN" altLang="en-US" sz="2400" b="1" dirty="0">
              <a:solidFill>
                <a:schemeClr val="bg1"/>
              </a:solidFill>
              <a:ea typeface="微软雅黑" pitchFamily="34" charset="-122"/>
            </a:endParaRPr>
          </a:p>
        </p:txBody>
      </p:sp>
      <p:sp>
        <p:nvSpPr>
          <p:cNvPr id="15" name="矩形 14"/>
          <p:cNvSpPr/>
          <p:nvPr/>
        </p:nvSpPr>
        <p:spPr bwMode="auto">
          <a:xfrm>
            <a:off x="662748" y="4436662"/>
            <a:ext cx="6145200" cy="1397016"/>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marL="251858" indent="-251858" fontAlgn="ctr">
              <a:spcAft>
                <a:spcPts val="600"/>
              </a:spcAft>
              <a:buClr>
                <a:srgbClr val="990000"/>
              </a:buClr>
              <a:buSzPct val="60000"/>
              <a:buFont typeface="Wingdings" pitchFamily="2" charset="2"/>
              <a:buChar char="n"/>
              <a:defRPr/>
            </a:pPr>
            <a:endParaRPr lang="zh-CN" altLang="en-US" sz="1300" dirty="0">
              <a:solidFill>
                <a:prstClr val="white"/>
              </a:solidFill>
              <a:latin typeface="华文细黑" pitchFamily="2" charset="-122"/>
              <a:ea typeface="华文细黑" pitchFamily="2" charset="-122"/>
              <a:sym typeface="Arial"/>
            </a:endParaRPr>
          </a:p>
        </p:txBody>
      </p:sp>
      <p:sp>
        <p:nvSpPr>
          <p:cNvPr id="20" name="圆角矩形 12"/>
          <p:cNvSpPr/>
          <p:nvPr/>
        </p:nvSpPr>
        <p:spPr bwMode="auto">
          <a:xfrm>
            <a:off x="662748" y="4436662"/>
            <a:ext cx="6269806" cy="1437987"/>
          </a:xfrm>
          <a:prstGeom prst="rect">
            <a:avLst/>
          </a:prstGeom>
          <a:noFill/>
          <a:ln>
            <a:noFill/>
          </a:ln>
          <a:effectLst/>
          <a:extLst/>
        </p:spPr>
        <p:txBody>
          <a:bodyPr wrap="square" lIns="91375" tIns="71960" rIns="91375" bIns="71960" anchor="t" anchorCtr="0">
            <a:spAutoFit/>
          </a:bodyPr>
          <a:lstStyle/>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E2E super broadband campus network and 100GE core network fulfills rapidly increasing requirement for future 5 years</a:t>
            </a:r>
            <a:endParaRPr lang="zh-CN" altLang="en-US" sz="1400" dirty="0">
              <a:solidFill>
                <a:prstClr val="black"/>
              </a:solidFill>
              <a:latin typeface="微软雅黑" pitchFamily="34" charset="-122"/>
              <a:ea typeface="微软雅黑" pitchFamily="34" charset="-122"/>
            </a:endParaRPr>
          </a:p>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Seamless wireless/wire-line access facilitates service experience</a:t>
            </a:r>
            <a:endParaRPr lang="zh-CN" altLang="en-US" sz="1400" dirty="0">
              <a:solidFill>
                <a:prstClr val="black"/>
              </a:solidFill>
              <a:latin typeface="微软雅黑" pitchFamily="34" charset="-122"/>
              <a:ea typeface="微软雅黑" pitchFamily="34" charset="-122"/>
            </a:endParaRPr>
          </a:p>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Full virtualization decreases TCO dramatically</a:t>
            </a:r>
            <a:endParaRPr lang="zh-CN" altLang="en-US" sz="1400" dirty="0">
              <a:solidFill>
                <a:prstClr val="black"/>
              </a:solidFill>
              <a:latin typeface="微软雅黑" pitchFamily="34" charset="-122"/>
              <a:ea typeface="微软雅黑" pitchFamily="34" charset="-122"/>
            </a:endParaRPr>
          </a:p>
        </p:txBody>
      </p:sp>
      <p:sp>
        <p:nvSpPr>
          <p:cNvPr id="21" name="自选图形 16"/>
          <p:cNvSpPr>
            <a:spLocks noChangeArrowheads="1"/>
          </p:cNvSpPr>
          <p:nvPr/>
        </p:nvSpPr>
        <p:spPr bwMode="auto">
          <a:xfrm>
            <a:off x="662748" y="4179694"/>
            <a:ext cx="6145200"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algn="ctr"/>
            <a:r>
              <a:rPr lang="en-US" altLang="zh-CN" sz="2400" b="1" dirty="0">
                <a:solidFill>
                  <a:schemeClr val="bg1"/>
                </a:solidFill>
                <a:ea typeface="微软雅黑" pitchFamily="34" charset="-122"/>
              </a:rPr>
              <a:t>Benefits</a:t>
            </a:r>
            <a:endParaRPr lang="zh-CN" altLang="en-US" sz="2400" b="1" dirty="0">
              <a:solidFill>
                <a:schemeClr val="bg1"/>
              </a:solidFill>
              <a:ea typeface="微软雅黑" pitchFamily="34" charset="-122"/>
            </a:endParaRPr>
          </a:p>
        </p:txBody>
      </p:sp>
      <p:sp>
        <p:nvSpPr>
          <p:cNvPr id="22" name="矩形 21"/>
          <p:cNvSpPr/>
          <p:nvPr/>
        </p:nvSpPr>
        <p:spPr bwMode="auto">
          <a:xfrm>
            <a:off x="662748" y="3077157"/>
            <a:ext cx="6145200" cy="1102537"/>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marL="251858" indent="-251858" fontAlgn="ctr">
              <a:spcAft>
                <a:spcPts val="600"/>
              </a:spcAft>
              <a:buClr>
                <a:srgbClr val="990000"/>
              </a:buClr>
              <a:buSzPct val="60000"/>
              <a:buFont typeface="Wingdings" pitchFamily="2" charset="2"/>
              <a:buChar char="n"/>
              <a:defRPr/>
            </a:pPr>
            <a:endParaRPr lang="zh-CN" altLang="en-US" sz="1300" dirty="0">
              <a:solidFill>
                <a:prstClr val="white"/>
              </a:solidFill>
              <a:latin typeface="华文细黑" pitchFamily="2" charset="-122"/>
              <a:ea typeface="华文细黑" pitchFamily="2" charset="-122"/>
              <a:sym typeface="Arial"/>
            </a:endParaRPr>
          </a:p>
        </p:txBody>
      </p:sp>
      <p:sp>
        <p:nvSpPr>
          <p:cNvPr id="23" name="自选图形 16"/>
          <p:cNvSpPr>
            <a:spLocks noChangeArrowheads="1"/>
          </p:cNvSpPr>
          <p:nvPr/>
        </p:nvSpPr>
        <p:spPr bwMode="auto">
          <a:xfrm>
            <a:off x="662747" y="2758145"/>
            <a:ext cx="6145200"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algn="ctr"/>
            <a:r>
              <a:rPr lang="en-US" altLang="zh-CN" sz="2400" b="1" dirty="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sp>
        <p:nvSpPr>
          <p:cNvPr id="24" name="圆角矩形 12"/>
          <p:cNvSpPr/>
          <p:nvPr/>
        </p:nvSpPr>
        <p:spPr bwMode="auto">
          <a:xfrm>
            <a:off x="662748" y="3068510"/>
            <a:ext cx="6169954" cy="1114822"/>
          </a:xfrm>
          <a:prstGeom prst="rect">
            <a:avLst/>
          </a:prstGeom>
          <a:noFill/>
          <a:ln>
            <a:noFill/>
          </a:ln>
          <a:effectLst/>
          <a:extLst/>
        </p:spPr>
        <p:txBody>
          <a:bodyPr wrap="square" lIns="91375" tIns="71960" rIns="91375" bIns="71960" anchor="t" anchorCtr="0">
            <a:spAutoFit/>
          </a:bodyPr>
          <a:lstStyle/>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Huawei </a:t>
            </a:r>
            <a:r>
              <a:rPr lang="en-US" altLang="zh-CN" sz="1400" dirty="0" err="1" smtClean="0">
                <a:solidFill>
                  <a:prstClr val="black"/>
                </a:solidFill>
                <a:latin typeface="微软雅黑" pitchFamily="34" charset="-122"/>
                <a:ea typeface="微软雅黑" pitchFamily="34" charset="-122"/>
              </a:rPr>
              <a:t>CloudEngine</a:t>
            </a:r>
            <a:r>
              <a:rPr lang="zh-CN" altLang="en-US" sz="1400" dirty="0" smtClean="0">
                <a:solidFill>
                  <a:prstClr val="black"/>
                </a:solidFill>
                <a:latin typeface="微软雅黑" pitchFamily="34" charset="-122"/>
                <a:ea typeface="微软雅黑" pitchFamily="34" charset="-122"/>
              </a:rPr>
              <a:t> </a:t>
            </a:r>
            <a:r>
              <a:rPr lang="en-US" altLang="zh-CN" sz="1400" dirty="0" smtClean="0">
                <a:solidFill>
                  <a:prstClr val="black"/>
                </a:solidFill>
                <a:latin typeface="微软雅黑" pitchFamily="34" charset="-122"/>
                <a:ea typeface="微软雅黑" pitchFamily="34" charset="-122"/>
              </a:rPr>
              <a:t>12800 switcher-based 100GE core network</a:t>
            </a:r>
            <a:endParaRPr lang="zh-CN" altLang="en-US" sz="1400" dirty="0">
              <a:solidFill>
                <a:prstClr val="black"/>
              </a:solidFill>
              <a:latin typeface="微软雅黑" pitchFamily="34" charset="-122"/>
              <a:ea typeface="微软雅黑" pitchFamily="34" charset="-122"/>
            </a:endParaRPr>
          </a:p>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Anywhere anyone can enjoy free Wi-Fi service in the campus</a:t>
            </a:r>
            <a:endParaRPr lang="zh-CN" altLang="en-US" sz="1400" dirty="0">
              <a:solidFill>
                <a:prstClr val="black"/>
              </a:solidFill>
              <a:latin typeface="微软雅黑" pitchFamily="34" charset="-122"/>
              <a:ea typeface="微软雅黑" pitchFamily="34" charset="-122"/>
            </a:endParaRPr>
          </a:p>
          <a:p>
            <a:pPr marL="202533" indent="-202533" defTabSz="896968">
              <a:lnSpc>
                <a:spcPct val="150000"/>
              </a:lnSpc>
              <a:buClr>
                <a:srgbClr val="1F497D"/>
              </a:buClr>
              <a:buSzPct val="60000"/>
              <a:buFont typeface="Wingdings" pitchFamily="2" charset="2"/>
              <a:buChar char="l"/>
              <a:tabLst>
                <a:tab pos="765215" algn="l"/>
              </a:tabLst>
              <a:defRPr/>
            </a:pPr>
            <a:r>
              <a:rPr lang="en-US" altLang="zh-CN" sz="1400" dirty="0" smtClean="0">
                <a:solidFill>
                  <a:prstClr val="black"/>
                </a:solidFill>
                <a:latin typeface="微软雅黑" pitchFamily="34" charset="-122"/>
                <a:ea typeface="微软雅黑" pitchFamily="34" charset="-122"/>
              </a:rPr>
              <a:t>High density Wi-Fi access at hotspot</a:t>
            </a:r>
            <a:endParaRPr lang="zh-CN" altLang="en-US" sz="1400" dirty="0">
              <a:solidFill>
                <a:prstClr val="black"/>
              </a:solidFill>
              <a:latin typeface="微软雅黑" pitchFamily="34" charset="-122"/>
              <a:ea typeface="微软雅黑" pitchFamily="34" charset="-122"/>
            </a:endParaRPr>
          </a:p>
        </p:txBody>
      </p:sp>
      <p:pic>
        <p:nvPicPr>
          <p:cNvPr id="25" name="图片 24" descr="纽卡斯尔大学.jpg"/>
          <p:cNvPicPr>
            <a:picLocks noChangeAspect="1"/>
          </p:cNvPicPr>
          <p:nvPr/>
        </p:nvPicPr>
        <p:blipFill>
          <a:blip r:embed="rId2" cstate="print"/>
          <a:srcRect r="6652"/>
          <a:stretch>
            <a:fillRect/>
          </a:stretch>
        </p:blipFill>
        <p:spPr>
          <a:xfrm>
            <a:off x="6802441" y="1862673"/>
            <a:ext cx="4764579" cy="397100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18</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Conclusion of the success stories </a:t>
            </a:r>
            <a:endParaRPr lang="zh-CN" altLang="en-US" sz="2800" b="1" dirty="0">
              <a:solidFill>
                <a:srgbClr val="006DA7"/>
              </a:solidFill>
              <a:latin typeface="Verdana" pitchFamily="34" charset="0"/>
              <a:ea typeface="Verdana" pitchFamily="34" charset="0"/>
              <a:cs typeface="Verdana" pitchFamily="34" charset="0"/>
            </a:endParaRPr>
          </a:p>
        </p:txBody>
      </p:sp>
      <p:sp>
        <p:nvSpPr>
          <p:cNvPr id="16" name="Content Placeholder 3"/>
          <p:cNvSpPr txBox="1">
            <a:spLocks/>
          </p:cNvSpPr>
          <p:nvPr/>
        </p:nvSpPr>
        <p:spPr>
          <a:xfrm>
            <a:off x="477788" y="1484784"/>
            <a:ext cx="11233248" cy="4464496"/>
          </a:xfrm>
          <a:prstGeom prst="rect">
            <a:avLst/>
          </a:prstGeom>
        </p:spPr>
        <p:txBody>
          <a:bodyPr/>
          <a:lstStyle/>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Before the readiness of standards related to Smart City, many deployments are already done and more are coming.</a:t>
            </a:r>
          </a:p>
          <a:p>
            <a:pPr marL="342900" indent="-342900">
              <a:lnSpc>
                <a:spcPct val="94000"/>
              </a:lnSpc>
              <a:buClr>
                <a:srgbClr val="000000"/>
              </a:buClr>
              <a:buSzPct val="100000"/>
              <a:buFont typeface="Wingdings" pitchFamily="2" charset="2"/>
              <a:buChar char="l"/>
              <a:defRPr/>
            </a:pPr>
            <a:r>
              <a:rPr lang="en-US" altLang="zh-CN" sz="2800" b="1" dirty="0" smtClean="0">
                <a:solidFill>
                  <a:srgbClr val="C00000"/>
                </a:solidFill>
                <a:latin typeface="Verdana" pitchFamily="34" charset="0"/>
                <a:ea typeface="Verdana" pitchFamily="34" charset="0"/>
                <a:cs typeface="Verdana" pitchFamily="34" charset="0"/>
              </a:rPr>
              <a:t>Cloud and basic communication infrastructure are fundamental.</a:t>
            </a:r>
          </a:p>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Standardization should absorb the requirements from the deployments, test-beds, as well as creative usage ideas of ICT.</a:t>
            </a:r>
          </a:p>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Existing common ICT standards could be directly used for Smart City, e.g. NB-IoT, </a:t>
            </a:r>
            <a:r>
              <a:rPr lang="en-US" altLang="zh-CN" sz="2800" b="1" dirty="0" err="1" smtClean="0">
                <a:solidFill>
                  <a:srgbClr val="C00000"/>
                </a:solidFill>
                <a:latin typeface="Verdana" pitchFamily="34" charset="0"/>
                <a:ea typeface="Verdana" pitchFamily="34" charset="0"/>
                <a:cs typeface="Verdana" pitchFamily="34" charset="0"/>
              </a:rPr>
              <a:t>eLTE</a:t>
            </a:r>
            <a:r>
              <a:rPr lang="en-US" altLang="zh-CN" sz="2800" b="1" dirty="0" smtClean="0">
                <a:solidFill>
                  <a:srgbClr val="C00000"/>
                </a:solidFill>
                <a:latin typeface="Verdana" pitchFamily="34" charset="0"/>
                <a:ea typeface="Verdana" pitchFamily="34" charset="0"/>
                <a:cs typeface="Verdana" pitchFamily="34" charset="0"/>
              </a:rPr>
              <a:t>, oneM2M, etc. There is no need to invent wheel.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363600" y="6314400"/>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19</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Landscape </a:t>
            </a:r>
            <a:r>
              <a:rPr lang="en-US" altLang="zh-CN" sz="2800" b="1" dirty="0">
                <a:solidFill>
                  <a:srgbClr val="006DA7"/>
                </a:solidFill>
                <a:latin typeface="Verdana" pitchFamily="34" charset="0"/>
                <a:ea typeface="Verdana" pitchFamily="34" charset="0"/>
                <a:cs typeface="Verdana" pitchFamily="34" charset="0"/>
              </a:rPr>
              <a:t>of Standardization in </a:t>
            </a:r>
            <a:r>
              <a:rPr lang="en-US" altLang="zh-CN" sz="2800" b="1" dirty="0" smtClean="0">
                <a:solidFill>
                  <a:srgbClr val="006DA7"/>
                </a:solidFill>
                <a:latin typeface="Verdana" pitchFamily="34" charset="0"/>
                <a:ea typeface="Verdana" pitchFamily="34" charset="0"/>
                <a:cs typeface="Verdana" pitchFamily="34" charset="0"/>
              </a:rPr>
              <a:t>Globe </a:t>
            </a:r>
            <a:endParaRPr lang="zh-CN" altLang="en-US" sz="2800" b="1" dirty="0">
              <a:solidFill>
                <a:srgbClr val="006DA7"/>
              </a:solidFill>
              <a:latin typeface="Verdana" pitchFamily="34" charset="0"/>
              <a:ea typeface="Verdana" pitchFamily="34" charset="0"/>
              <a:cs typeface="Verdana" pitchFamily="34"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3131190030"/>
              </p:ext>
            </p:extLst>
          </p:nvPr>
        </p:nvGraphicFramePr>
        <p:xfrm>
          <a:off x="1413893" y="1539229"/>
          <a:ext cx="9466653" cy="4410051"/>
        </p:xfrm>
        <a:graphic>
          <a:graphicData uri="http://schemas.openxmlformats.org/drawingml/2006/table">
            <a:tbl>
              <a:tblPr firstRow="1" bandRow="1">
                <a:tableStyleId>{5940675A-B579-460E-94D1-54222C63F5DA}</a:tableStyleId>
              </a:tblPr>
              <a:tblGrid>
                <a:gridCol w="2791858"/>
                <a:gridCol w="3807079"/>
                <a:gridCol w="2867716"/>
              </a:tblGrid>
              <a:tr h="652996">
                <a:tc>
                  <a:txBody>
                    <a:bodyPr/>
                    <a:lstStyle/>
                    <a:p>
                      <a:pPr algn="ctr"/>
                      <a:r>
                        <a:rPr lang="en-US" altLang="zh-CN" sz="1600" kern="1200" dirty="0" smtClean="0">
                          <a:solidFill>
                            <a:prstClr val="black"/>
                          </a:solidFill>
                          <a:latin typeface="+mn-lt"/>
                          <a:ea typeface="微软雅黑" pitchFamily="34" charset="-122"/>
                          <a:cs typeface="+mn-cs"/>
                        </a:rPr>
                        <a:t>Technology,</a:t>
                      </a:r>
                      <a:r>
                        <a:rPr lang="en-US" altLang="zh-CN" sz="1600" kern="1200" baseline="0" dirty="0" smtClean="0">
                          <a:solidFill>
                            <a:prstClr val="black"/>
                          </a:solidFill>
                          <a:latin typeface="+mn-lt"/>
                          <a:ea typeface="微软雅黑" pitchFamily="34" charset="-122"/>
                          <a:cs typeface="+mn-cs"/>
                        </a:rPr>
                        <a:t> </a:t>
                      </a:r>
                      <a:r>
                        <a:rPr lang="en-US" altLang="zh-CN" sz="1600" kern="1200" dirty="0" smtClean="0">
                          <a:solidFill>
                            <a:prstClr val="black"/>
                          </a:solidFill>
                          <a:latin typeface="+mn-lt"/>
                          <a:ea typeface="微软雅黑" pitchFamily="34" charset="-122"/>
                          <a:cs typeface="+mn-cs"/>
                        </a:rPr>
                        <a:t>Product, </a:t>
                      </a:r>
                    </a:p>
                    <a:p>
                      <a:pPr algn="ctr"/>
                      <a:r>
                        <a:rPr lang="en-US" altLang="zh-CN" sz="1600" kern="1200" dirty="0" smtClean="0">
                          <a:solidFill>
                            <a:prstClr val="black"/>
                          </a:solidFill>
                          <a:latin typeface="+mn-lt"/>
                          <a:ea typeface="微软雅黑" pitchFamily="34" charset="-122"/>
                          <a:cs typeface="+mn-cs"/>
                        </a:rPr>
                        <a:t>Service</a:t>
                      </a:r>
                      <a:endParaRPr lang="zh-CN" altLang="en-US" sz="1600" kern="1200" dirty="0">
                        <a:solidFill>
                          <a:prstClr val="black"/>
                        </a:solidFill>
                        <a:latin typeface="+mn-lt"/>
                        <a:ea typeface="微软雅黑" pitchFamily="34" charset="-122"/>
                        <a:cs typeface="+mn-cs"/>
                      </a:endParaRPr>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800" dirty="0" smtClean="0"/>
                        <a:t>Process, Management, Collaboration, Implementation</a:t>
                      </a:r>
                      <a:endParaRPr lang="zh-CN" altLang="en-US" sz="18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800" dirty="0" smtClean="0"/>
                        <a:t>Strategy, Guidance,</a:t>
                      </a:r>
                      <a:r>
                        <a:rPr lang="en-US" altLang="zh-CN" sz="1800" baseline="0" dirty="0" smtClean="0"/>
                        <a:t> Roadmap</a:t>
                      </a:r>
                      <a:endParaRPr lang="zh-CN" altLang="en-US" sz="18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34213">
                <a:tc>
                  <a:txBody>
                    <a:bodyPr/>
                    <a:lstStyle/>
                    <a:p>
                      <a:endParaRPr lang="zh-CN" altLang="en-US" sz="2400" dirty="0"/>
                    </a:p>
                  </a:txBody>
                  <a:tcPr marL="121888" marR="121888" marT="60960" marB="60960">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zh-CN" altLang="en-US" sz="2400" dirty="0"/>
                    </a:p>
                  </a:txBody>
                  <a:tcPr marL="121888" marR="121888" marT="60960" marB="60960">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7" name="圆角矩形 16"/>
          <p:cNvSpPr/>
          <p:nvPr/>
        </p:nvSpPr>
        <p:spPr bwMode="auto">
          <a:xfrm>
            <a:off x="1413893" y="2191830"/>
            <a:ext cx="2722170"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ISO/IEC JTC1 WG11</a:t>
            </a:r>
          </a:p>
          <a:p>
            <a:pPr algn="ctr">
              <a:buClr>
                <a:srgbClr val="CC9900"/>
              </a:buClr>
            </a:pPr>
            <a:r>
              <a:rPr lang="en-US" altLang="zh-CN" sz="1300" b="1" dirty="0" smtClean="0">
                <a:solidFill>
                  <a:srgbClr val="C00000"/>
                </a:solidFill>
                <a:latin typeface="微软雅黑" pitchFamily="34" charset="-122"/>
                <a:ea typeface="微软雅黑" pitchFamily="34" charset="-122"/>
              </a:rPr>
              <a:t>Smart City</a:t>
            </a:r>
            <a:endParaRPr lang="en-US" altLang="zh-CN" sz="1300" dirty="0">
              <a:solidFill>
                <a:schemeClr val="tx1"/>
              </a:solidFill>
              <a:latin typeface="Arial" charset="0"/>
              <a:ea typeface="宋体" charset="-122"/>
            </a:endParaRPr>
          </a:p>
        </p:txBody>
      </p:sp>
      <p:sp>
        <p:nvSpPr>
          <p:cNvPr id="18" name="圆角矩形 17"/>
          <p:cNvSpPr/>
          <p:nvPr/>
        </p:nvSpPr>
        <p:spPr bwMode="auto">
          <a:xfrm>
            <a:off x="1413892" y="2819781"/>
            <a:ext cx="2722171"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ISO/TC268/SC1</a:t>
            </a:r>
          </a:p>
          <a:p>
            <a:pPr algn="ctr">
              <a:buClr>
                <a:srgbClr val="CC9900"/>
              </a:buClr>
            </a:pPr>
            <a:r>
              <a:rPr lang="en-US" altLang="zh-CN" sz="1300" b="1" dirty="0" smtClean="0">
                <a:solidFill>
                  <a:srgbClr val="C00000"/>
                </a:solidFill>
                <a:latin typeface="微软雅黑" pitchFamily="34" charset="-122"/>
                <a:ea typeface="微软雅黑" pitchFamily="34" charset="-122"/>
              </a:rPr>
              <a:t>Smart Society </a:t>
            </a:r>
            <a:r>
              <a:rPr lang="en-US" altLang="zh-CN" sz="1300" b="1" dirty="0">
                <a:solidFill>
                  <a:srgbClr val="C00000"/>
                </a:solidFill>
                <a:latin typeface="微软雅黑" pitchFamily="34" charset="-122"/>
                <a:ea typeface="微软雅黑" pitchFamily="34" charset="-122"/>
              </a:rPr>
              <a:t>I</a:t>
            </a:r>
            <a:r>
              <a:rPr lang="en-US" altLang="zh-CN" sz="1300" b="1" dirty="0" smtClean="0">
                <a:solidFill>
                  <a:srgbClr val="C00000"/>
                </a:solidFill>
                <a:latin typeface="微软雅黑" pitchFamily="34" charset="-122"/>
                <a:ea typeface="微软雅黑" pitchFamily="34" charset="-122"/>
              </a:rPr>
              <a:t>nfrastructure</a:t>
            </a:r>
            <a:endParaRPr lang="en-US" altLang="zh-CN" sz="1300" dirty="0">
              <a:solidFill>
                <a:schemeClr val="tx1"/>
              </a:solidFill>
              <a:latin typeface="Arial" charset="0"/>
              <a:ea typeface="宋体" charset="-122"/>
            </a:endParaRPr>
          </a:p>
        </p:txBody>
      </p:sp>
      <p:sp>
        <p:nvSpPr>
          <p:cNvPr id="19" name="圆角矩形 18"/>
          <p:cNvSpPr/>
          <p:nvPr/>
        </p:nvSpPr>
        <p:spPr bwMode="auto">
          <a:xfrm>
            <a:off x="8036488" y="2182449"/>
            <a:ext cx="2844058"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ISO/TMB/AG on Smart </a:t>
            </a:r>
            <a:r>
              <a:rPr lang="en-US" altLang="zh-CN" sz="1300" b="1" dirty="0" smtClean="0">
                <a:solidFill>
                  <a:srgbClr val="C00000"/>
                </a:solidFill>
                <a:latin typeface="微软雅黑" pitchFamily="34" charset="-122"/>
                <a:ea typeface="微软雅黑" pitchFamily="34" charset="-122"/>
              </a:rPr>
              <a:t>Cities</a:t>
            </a:r>
            <a:endParaRPr lang="en-US" altLang="zh-CN" sz="1300" b="1" dirty="0">
              <a:solidFill>
                <a:srgbClr val="C00000"/>
              </a:solidFill>
              <a:latin typeface="微软雅黑" pitchFamily="34" charset="-122"/>
              <a:ea typeface="微软雅黑" pitchFamily="34" charset="-122"/>
            </a:endParaRPr>
          </a:p>
        </p:txBody>
      </p:sp>
      <p:sp>
        <p:nvSpPr>
          <p:cNvPr id="26" name="圆角矩形 25"/>
          <p:cNvSpPr/>
          <p:nvPr/>
        </p:nvSpPr>
        <p:spPr bwMode="auto">
          <a:xfrm>
            <a:off x="5253565" y="2819781"/>
            <a:ext cx="5626981"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ISO/TC268/SC1</a:t>
            </a:r>
          </a:p>
          <a:p>
            <a:pPr algn="ctr">
              <a:buClr>
                <a:srgbClr val="CC9900"/>
              </a:buClr>
            </a:pPr>
            <a:r>
              <a:rPr lang="en-US" altLang="zh-CN" sz="1300" b="1" dirty="0" smtClean="0">
                <a:solidFill>
                  <a:srgbClr val="C00000"/>
                </a:solidFill>
                <a:latin typeface="微软雅黑" pitchFamily="34" charset="-122"/>
                <a:ea typeface="微软雅黑" pitchFamily="34" charset="-122"/>
              </a:rPr>
              <a:t>Society Sustainability</a:t>
            </a:r>
            <a:endParaRPr lang="en-US" altLang="zh-CN" sz="1300" dirty="0">
              <a:solidFill>
                <a:schemeClr val="tx1"/>
              </a:solidFill>
              <a:latin typeface="Arial" charset="0"/>
              <a:ea typeface="宋体" charset="-122"/>
            </a:endParaRPr>
          </a:p>
        </p:txBody>
      </p:sp>
      <p:sp>
        <p:nvSpPr>
          <p:cNvPr id="27" name="圆角矩形 26"/>
          <p:cNvSpPr/>
          <p:nvPr/>
        </p:nvSpPr>
        <p:spPr bwMode="auto">
          <a:xfrm>
            <a:off x="4271493" y="3457113"/>
            <a:ext cx="6609052"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CEN</a:t>
            </a:r>
            <a:r>
              <a:rPr lang="zh-CN" altLang="en-US" sz="1300" b="1" dirty="0">
                <a:solidFill>
                  <a:srgbClr val="C00000"/>
                </a:solidFill>
                <a:latin typeface="微软雅黑" pitchFamily="34" charset="-122"/>
                <a:ea typeface="微软雅黑" pitchFamily="34" charset="-122"/>
              </a:rPr>
              <a:t>、</a:t>
            </a:r>
            <a:r>
              <a:rPr lang="en-US" altLang="zh-CN" sz="1300" b="1" dirty="0">
                <a:solidFill>
                  <a:srgbClr val="C00000"/>
                </a:solidFill>
                <a:latin typeface="微软雅黑" pitchFamily="34" charset="-122"/>
                <a:ea typeface="微软雅黑" pitchFamily="34" charset="-122"/>
              </a:rPr>
              <a:t>CENELET</a:t>
            </a:r>
            <a:r>
              <a:rPr lang="zh-CN" altLang="en-US" sz="1300" b="1" dirty="0">
                <a:solidFill>
                  <a:srgbClr val="C00000"/>
                </a:solidFill>
                <a:latin typeface="微软雅黑" pitchFamily="34" charset="-122"/>
                <a:ea typeface="微软雅黑" pitchFamily="34" charset="-122"/>
              </a:rPr>
              <a:t>、</a:t>
            </a:r>
            <a:r>
              <a:rPr lang="en-US" altLang="zh-CN" sz="1300" b="1" dirty="0">
                <a:solidFill>
                  <a:srgbClr val="C00000"/>
                </a:solidFill>
                <a:latin typeface="微软雅黑" pitchFamily="34" charset="-122"/>
                <a:ea typeface="微软雅黑" pitchFamily="34" charset="-122"/>
              </a:rPr>
              <a:t>ETSI</a:t>
            </a:r>
          </a:p>
          <a:p>
            <a:pPr algn="ctr">
              <a:buClr>
                <a:srgbClr val="CC9900"/>
              </a:buClr>
            </a:pPr>
            <a:r>
              <a:rPr lang="en-US" altLang="zh-CN" sz="1300" b="1" dirty="0" smtClean="0">
                <a:solidFill>
                  <a:srgbClr val="C00000"/>
                </a:solidFill>
                <a:latin typeface="微软雅黑" pitchFamily="34" charset="-122"/>
                <a:ea typeface="微软雅黑" pitchFamily="34" charset="-122"/>
              </a:rPr>
              <a:t>Smart City cooperation</a:t>
            </a:r>
            <a:endParaRPr lang="en-US" altLang="zh-CN" sz="1300" dirty="0">
              <a:solidFill>
                <a:schemeClr val="tx1"/>
              </a:solidFill>
              <a:latin typeface="Arial" charset="0"/>
              <a:ea typeface="宋体" charset="-122"/>
            </a:endParaRPr>
          </a:p>
        </p:txBody>
      </p:sp>
      <p:sp>
        <p:nvSpPr>
          <p:cNvPr id="28" name="圆角矩形 27"/>
          <p:cNvSpPr/>
          <p:nvPr/>
        </p:nvSpPr>
        <p:spPr bwMode="auto">
          <a:xfrm>
            <a:off x="1413892" y="4094445"/>
            <a:ext cx="6893458"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smtClean="0">
                <a:solidFill>
                  <a:srgbClr val="C00000"/>
                </a:solidFill>
                <a:latin typeface="微软雅黑" pitchFamily="34" charset="-122"/>
                <a:ea typeface="微软雅黑" pitchFamily="34" charset="-122"/>
              </a:rPr>
              <a:t>ITU-T/FG-SSC</a:t>
            </a:r>
            <a:r>
              <a:rPr lang="zh-CN" altLang="en-US" sz="1300" b="1" dirty="0" smtClean="0">
                <a:solidFill>
                  <a:srgbClr val="C00000"/>
                </a:solidFill>
                <a:latin typeface="微软雅黑" pitchFamily="34" charset="-122"/>
                <a:ea typeface="微软雅黑" pitchFamily="34" charset="-122"/>
              </a:rPr>
              <a:t> </a:t>
            </a:r>
            <a:r>
              <a:rPr lang="en-US" altLang="zh-CN" sz="1300" b="1" dirty="0" smtClean="0">
                <a:solidFill>
                  <a:srgbClr val="C00000"/>
                </a:solidFill>
                <a:latin typeface="微软雅黑" pitchFamily="34" charset="-122"/>
                <a:ea typeface="微软雅黑" pitchFamily="34" charset="-122"/>
              </a:rPr>
              <a:t>– Sustainability of Smart City</a:t>
            </a:r>
            <a:endParaRPr lang="en-US" altLang="zh-CN" sz="1300" b="1" dirty="0">
              <a:solidFill>
                <a:srgbClr val="C00000"/>
              </a:solidFill>
              <a:latin typeface="微软雅黑" pitchFamily="34" charset="-122"/>
              <a:ea typeface="微软雅黑" pitchFamily="34" charset="-122"/>
            </a:endParaRPr>
          </a:p>
          <a:p>
            <a:pPr algn="ctr">
              <a:buClr>
                <a:srgbClr val="CC9900"/>
              </a:buClr>
            </a:pPr>
            <a:r>
              <a:rPr lang="en-US" altLang="zh-CN" sz="1300" b="1" dirty="0" smtClean="0">
                <a:solidFill>
                  <a:srgbClr val="C00000"/>
                </a:solidFill>
                <a:latin typeface="微软雅黑" pitchFamily="34" charset="-122"/>
                <a:ea typeface="微软雅黑" pitchFamily="34" charset="-122"/>
              </a:rPr>
              <a:t>ITU-T/SG20 - IoT</a:t>
            </a:r>
            <a:endParaRPr lang="en-US" altLang="zh-CN" sz="1300" b="1" dirty="0">
              <a:solidFill>
                <a:srgbClr val="C00000"/>
              </a:solidFill>
              <a:latin typeface="微软雅黑" pitchFamily="34" charset="-122"/>
              <a:ea typeface="微软雅黑" pitchFamily="34" charset="-122"/>
            </a:endParaRPr>
          </a:p>
        </p:txBody>
      </p:sp>
      <p:sp>
        <p:nvSpPr>
          <p:cNvPr id="29" name="圆角矩形 28"/>
          <p:cNvSpPr/>
          <p:nvPr/>
        </p:nvSpPr>
        <p:spPr bwMode="auto">
          <a:xfrm>
            <a:off x="1413893" y="4739622"/>
            <a:ext cx="3047205"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IEC/</a:t>
            </a:r>
            <a:r>
              <a:rPr lang="en-US" altLang="zh-CN" sz="1300" b="1" dirty="0" err="1">
                <a:solidFill>
                  <a:srgbClr val="C00000"/>
                </a:solidFill>
                <a:latin typeface="微软雅黑" pitchFamily="34" charset="-122"/>
                <a:ea typeface="微软雅黑" pitchFamily="34" charset="-122"/>
              </a:rPr>
              <a:t>SyC</a:t>
            </a:r>
            <a:r>
              <a:rPr lang="en-US" altLang="zh-CN" sz="1300" b="1" dirty="0">
                <a:solidFill>
                  <a:srgbClr val="C00000"/>
                </a:solidFill>
                <a:latin typeface="微软雅黑" pitchFamily="34" charset="-122"/>
                <a:ea typeface="微软雅黑" pitchFamily="34" charset="-122"/>
              </a:rPr>
              <a:t> Smart Cities </a:t>
            </a:r>
          </a:p>
          <a:p>
            <a:pPr algn="ctr">
              <a:buClr>
                <a:srgbClr val="CC9900"/>
              </a:buClr>
            </a:pPr>
            <a:r>
              <a:rPr lang="en-US" altLang="zh-CN" sz="1300" b="1" dirty="0" smtClean="0">
                <a:solidFill>
                  <a:srgbClr val="C00000"/>
                </a:solidFill>
                <a:latin typeface="微软雅黑" pitchFamily="34" charset="-122"/>
                <a:ea typeface="微软雅黑" pitchFamily="34" charset="-122"/>
              </a:rPr>
              <a:t>Smart City System Committee</a:t>
            </a:r>
            <a:endParaRPr lang="en-US" altLang="zh-CN" sz="1300" dirty="0">
              <a:solidFill>
                <a:schemeClr val="tx1"/>
              </a:solidFill>
              <a:latin typeface="Arial" charset="0"/>
              <a:ea typeface="宋体" charset="-122"/>
            </a:endParaRPr>
          </a:p>
        </p:txBody>
      </p:sp>
      <p:sp>
        <p:nvSpPr>
          <p:cNvPr id="30" name="圆角矩形 29"/>
          <p:cNvSpPr/>
          <p:nvPr/>
        </p:nvSpPr>
        <p:spPr bwMode="auto">
          <a:xfrm>
            <a:off x="5991474" y="4739622"/>
            <a:ext cx="4889072"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smtClean="0">
                <a:solidFill>
                  <a:srgbClr val="C00000"/>
                </a:solidFill>
                <a:latin typeface="微软雅黑" pitchFamily="34" charset="-122"/>
                <a:ea typeface="微软雅黑" pitchFamily="34" charset="-122"/>
              </a:rPr>
              <a:t>BSI</a:t>
            </a:r>
            <a:endParaRPr lang="en-US" altLang="zh-CN" sz="1300" b="1" dirty="0">
              <a:solidFill>
                <a:srgbClr val="C00000"/>
              </a:solidFill>
              <a:latin typeface="微软雅黑" pitchFamily="34" charset="-122"/>
              <a:ea typeface="微软雅黑" pitchFamily="34" charset="-122"/>
            </a:endParaRPr>
          </a:p>
        </p:txBody>
      </p:sp>
      <p:sp>
        <p:nvSpPr>
          <p:cNvPr id="31" name="圆角矩形 30"/>
          <p:cNvSpPr/>
          <p:nvPr/>
        </p:nvSpPr>
        <p:spPr bwMode="auto">
          <a:xfrm>
            <a:off x="1413894" y="5384800"/>
            <a:ext cx="9466651"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smtClean="0">
                <a:solidFill>
                  <a:srgbClr val="C00000"/>
                </a:solidFill>
                <a:latin typeface="微软雅黑" pitchFamily="34" charset="-122"/>
                <a:ea typeface="微软雅黑" pitchFamily="34" charset="-122"/>
              </a:rPr>
              <a:t>National Standardization General Working Group on Smart City, China</a:t>
            </a:r>
          </a:p>
          <a:p>
            <a:pPr algn="ctr">
              <a:buClr>
                <a:srgbClr val="CC9900"/>
              </a:buClr>
            </a:pPr>
            <a:r>
              <a:rPr lang="en-US" altLang="zh-CN" sz="1300" b="1" dirty="0" smtClean="0">
                <a:solidFill>
                  <a:srgbClr val="C00000"/>
                </a:solidFill>
                <a:latin typeface="微软雅黑" pitchFamily="34" charset="-122"/>
                <a:ea typeface="微软雅黑" pitchFamily="34" charset="-122"/>
              </a:rPr>
              <a:t>(SMCSDT)</a:t>
            </a:r>
            <a:endParaRPr lang="en-US" altLang="zh-CN" sz="1300" b="1" dirty="0">
              <a:solidFill>
                <a:srgbClr val="C00000"/>
              </a:solidFill>
              <a:latin typeface="微软雅黑" pitchFamily="34" charset="-122"/>
              <a:ea typeface="微软雅黑" pitchFamily="34" charset="-122"/>
            </a:endParaRPr>
          </a:p>
        </p:txBody>
      </p:sp>
      <p:sp>
        <p:nvSpPr>
          <p:cNvPr id="33" name="圆角矩形 32"/>
          <p:cNvSpPr/>
          <p:nvPr/>
        </p:nvSpPr>
        <p:spPr bwMode="auto">
          <a:xfrm>
            <a:off x="1423127" y="3466326"/>
            <a:ext cx="2722171" cy="480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rtlCol="0" anchor="ctr" anchorCtr="0" compatLnSpc="1">
            <a:prstTxWarp prst="textNoShape">
              <a:avLst/>
            </a:prstTxWarp>
          </a:bodyPr>
          <a:lstStyle/>
          <a:p>
            <a:pPr algn="ctr">
              <a:buClr>
                <a:srgbClr val="CC9900"/>
              </a:buClr>
            </a:pPr>
            <a:r>
              <a:rPr lang="en-US" altLang="zh-CN" sz="1300" b="1" dirty="0">
                <a:solidFill>
                  <a:srgbClr val="C00000"/>
                </a:solidFill>
                <a:latin typeface="微软雅黑" pitchFamily="34" charset="-122"/>
                <a:ea typeface="微软雅黑" pitchFamily="34" charset="-122"/>
              </a:rPr>
              <a:t>IEEE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2</a:t>
            </a:fld>
            <a:r>
              <a:rPr lang="en-US" altLang="en-US"/>
              <a:t> | </a:t>
            </a:r>
          </a:p>
        </p:txBody>
      </p:sp>
      <p:graphicFrame>
        <p:nvGraphicFramePr>
          <p:cNvPr id="6" name="Chart 128"/>
          <p:cNvGraphicFramePr/>
          <p:nvPr/>
        </p:nvGraphicFramePr>
        <p:xfrm>
          <a:off x="4222204" y="3140968"/>
          <a:ext cx="5308754"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09051" y="260648"/>
            <a:ext cx="7337265" cy="523220"/>
          </a:xfrm>
          <a:prstGeom prst="rect">
            <a:avLst/>
          </a:prstGeom>
          <a:noFill/>
        </p:spPr>
        <p:txBody>
          <a:bodyPr wrap="none" rtlCol="0">
            <a:spAutoFit/>
          </a:bodyPr>
          <a:lstStyle/>
          <a:p>
            <a:r>
              <a:rPr lang="en-US" altLang="zh-CN" sz="2800" b="1" dirty="0">
                <a:solidFill>
                  <a:srgbClr val="006DA7"/>
                </a:solidFill>
                <a:latin typeface="Verdana" pitchFamily="34" charset="0"/>
                <a:ea typeface="Verdana" pitchFamily="34" charset="0"/>
                <a:cs typeface="Verdana" pitchFamily="34" charset="0"/>
              </a:rPr>
              <a:t>Global Urbanization is speeding up </a:t>
            </a:r>
            <a:endParaRPr lang="zh-CN" altLang="en-US" sz="2800" b="1" dirty="0">
              <a:solidFill>
                <a:srgbClr val="006DA7"/>
              </a:solidFill>
              <a:latin typeface="Verdana" pitchFamily="34" charset="0"/>
              <a:ea typeface="Verdana" pitchFamily="34" charset="0"/>
              <a:cs typeface="Verdana" pitchFamily="34" charset="0"/>
            </a:endParaRPr>
          </a:p>
        </p:txBody>
      </p:sp>
      <p:pic>
        <p:nvPicPr>
          <p:cNvPr id="9" name="Picture 2" descr="File:Population-growth.jpg">
            <a:hlinkClick r:id="rId3"/>
          </p:cNvPr>
          <p:cNvPicPr>
            <a:picLocks noChangeAspect="1" noChangeArrowheads="1"/>
          </p:cNvPicPr>
          <p:nvPr/>
        </p:nvPicPr>
        <p:blipFill>
          <a:blip r:embed="rId4" cstate="print"/>
          <a:srcRect/>
          <a:stretch>
            <a:fillRect/>
          </a:stretch>
        </p:blipFill>
        <p:spPr bwMode="auto">
          <a:xfrm>
            <a:off x="549796" y="1052265"/>
            <a:ext cx="3672408" cy="4752999"/>
          </a:xfrm>
          <a:prstGeom prst="rect">
            <a:avLst/>
          </a:prstGeom>
          <a:noFill/>
        </p:spPr>
      </p:pic>
      <p:graphicFrame>
        <p:nvGraphicFramePr>
          <p:cNvPr id="10" name="Chart 120"/>
          <p:cNvGraphicFramePr/>
          <p:nvPr/>
        </p:nvGraphicFramePr>
        <p:xfrm>
          <a:off x="4582244" y="980728"/>
          <a:ext cx="3943167" cy="2340873"/>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10"/>
          <p:cNvSpPr/>
          <p:nvPr/>
        </p:nvSpPr>
        <p:spPr>
          <a:xfrm>
            <a:off x="9000999" y="4061402"/>
            <a:ext cx="2349997" cy="1815870"/>
          </a:xfrm>
          <a:prstGeom prst="rect">
            <a:avLst/>
          </a:prstGeom>
        </p:spPr>
        <p:txBody>
          <a:bodyPr wrap="square" lIns="91428" tIns="45714" rIns="91428" bIns="45714">
            <a:spAutoFit/>
          </a:bodyPr>
          <a:lstStyle/>
          <a:p>
            <a:r>
              <a:rPr lang="en-US" altLang="zh-CN" sz="1600" b="1" i="1" dirty="0" smtClean="0">
                <a:solidFill>
                  <a:schemeClr val="tx1"/>
                </a:solidFill>
              </a:rPr>
              <a:t>GDP Growth 2007-2025</a:t>
            </a:r>
          </a:p>
          <a:p>
            <a:pPr>
              <a:buFont typeface="Arial" pitchFamily="34" charset="0"/>
              <a:buChar char="•"/>
            </a:pPr>
            <a:r>
              <a:rPr lang="en-US" altLang="zh-CN" sz="1600" b="1" i="1" dirty="0" smtClean="0">
                <a:solidFill>
                  <a:srgbClr val="C00000"/>
                </a:solidFill>
              </a:rPr>
              <a:t>70% </a:t>
            </a:r>
            <a:r>
              <a:rPr lang="en-US" altLang="zh-CN" sz="1600" b="1" i="1" dirty="0" smtClean="0">
                <a:solidFill>
                  <a:schemeClr val="tx1"/>
                </a:solidFill>
              </a:rPr>
              <a:t>global GDP comes from cities</a:t>
            </a:r>
          </a:p>
          <a:p>
            <a:pPr>
              <a:buFont typeface="Arial" pitchFamily="34" charset="0"/>
              <a:buChar char="•"/>
            </a:pPr>
            <a:r>
              <a:rPr lang="en-US" altLang="zh-CN" sz="1600" b="1" i="1" dirty="0" smtClean="0">
                <a:solidFill>
                  <a:srgbClr val="C00000"/>
                </a:solidFill>
              </a:rPr>
              <a:t>30% </a:t>
            </a:r>
            <a:r>
              <a:rPr lang="en-US" altLang="zh-CN" sz="1600" b="1" i="1" dirty="0" smtClean="0">
                <a:solidFill>
                  <a:schemeClr val="tx1"/>
                </a:solidFill>
              </a:rPr>
              <a:t>of GDP growth comes from top 75 cities in 2025.</a:t>
            </a:r>
          </a:p>
          <a:p>
            <a:r>
              <a:rPr lang="en-US" altLang="zh-CN" sz="1600" b="1" i="1" dirty="0" smtClean="0">
                <a:solidFill>
                  <a:schemeClr val="tx1"/>
                </a:solidFill>
              </a:rPr>
              <a:t>Source: McKinsey</a:t>
            </a:r>
            <a:endParaRPr lang="zh-CN" altLang="en-US" sz="1600" dirty="0">
              <a:solidFill>
                <a:schemeClr val="tx1"/>
              </a:solidFill>
            </a:endParaRPr>
          </a:p>
        </p:txBody>
      </p:sp>
      <p:sp>
        <p:nvSpPr>
          <p:cNvPr id="12" name="矩形 11"/>
          <p:cNvSpPr/>
          <p:nvPr/>
        </p:nvSpPr>
        <p:spPr>
          <a:xfrm>
            <a:off x="9000999" y="1745533"/>
            <a:ext cx="2566021" cy="1323427"/>
          </a:xfrm>
          <a:prstGeom prst="rect">
            <a:avLst/>
          </a:prstGeom>
        </p:spPr>
        <p:txBody>
          <a:bodyPr wrap="square" lIns="91428" tIns="45714" rIns="91428" bIns="45714">
            <a:spAutoFit/>
          </a:bodyPr>
          <a:lstStyle/>
          <a:p>
            <a:r>
              <a:rPr lang="en-US" altLang="zh-CN" sz="1600" b="1" i="1" dirty="0" smtClean="0">
                <a:solidFill>
                  <a:schemeClr val="tx1"/>
                </a:solidFill>
              </a:rPr>
              <a:t>Increasing Urbanization</a:t>
            </a:r>
          </a:p>
          <a:p>
            <a:pPr>
              <a:buFont typeface="Arial" pitchFamily="34" charset="0"/>
              <a:buChar char="•"/>
            </a:pPr>
            <a:r>
              <a:rPr lang="en-US" altLang="zh-CN" sz="1600" b="1" i="1" dirty="0" smtClean="0">
                <a:solidFill>
                  <a:schemeClr val="tx1"/>
                </a:solidFill>
              </a:rPr>
              <a:t>Now </a:t>
            </a:r>
            <a:r>
              <a:rPr lang="en-US" altLang="zh-CN" sz="1600" b="1" i="1" dirty="0" smtClean="0">
                <a:solidFill>
                  <a:srgbClr val="C00000"/>
                </a:solidFill>
              </a:rPr>
              <a:t>50%</a:t>
            </a:r>
            <a:r>
              <a:rPr lang="en-US" altLang="zh-CN" sz="1600" b="1" i="1" dirty="0" smtClean="0">
                <a:solidFill>
                  <a:schemeClr val="tx1"/>
                </a:solidFill>
              </a:rPr>
              <a:t> of population is in cities</a:t>
            </a:r>
          </a:p>
          <a:p>
            <a:pPr>
              <a:buFont typeface="Arial" pitchFamily="34" charset="0"/>
              <a:buChar char="•"/>
            </a:pPr>
            <a:r>
              <a:rPr lang="en-US" altLang="zh-CN" sz="1600" b="1" i="1" dirty="0" smtClean="0">
                <a:solidFill>
                  <a:schemeClr val="tx1"/>
                </a:solidFill>
              </a:rPr>
              <a:t>In 2025 there will be </a:t>
            </a:r>
            <a:r>
              <a:rPr lang="en-US" altLang="zh-CN" sz="1600" b="1" i="1" dirty="0" smtClean="0">
                <a:solidFill>
                  <a:srgbClr val="C00000"/>
                </a:solidFill>
              </a:rPr>
              <a:t>57%</a:t>
            </a:r>
          </a:p>
          <a:p>
            <a:r>
              <a:rPr lang="en-US" altLang="zh-CN" sz="1600" b="1" i="1" dirty="0" smtClean="0">
                <a:solidFill>
                  <a:schemeClr val="tx1"/>
                </a:solidFill>
              </a:rPr>
              <a:t>Source: United Nations</a:t>
            </a:r>
            <a:endParaRPr lang="zh-CN" altLang="en-US" sz="1600" b="1" i="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xfrm>
            <a:off x="942138" y="5379243"/>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Pg  </a:t>
            </a:r>
            <a:fld id="{2782646F-82DA-47EB-8FF9-63F8B660DDA6}" type="slidenum">
              <a:rPr lang="en-US" altLang="en-US"/>
              <a:pPr/>
              <a:t>20</a:t>
            </a:fld>
            <a:r>
              <a:rPr lang="en-US" altLang="en-US" dirty="0"/>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Landscape </a:t>
            </a:r>
            <a:r>
              <a:rPr lang="en-US" altLang="zh-CN" sz="2800" b="1" dirty="0">
                <a:solidFill>
                  <a:srgbClr val="006DA7"/>
                </a:solidFill>
                <a:latin typeface="Verdana" pitchFamily="34" charset="0"/>
                <a:ea typeface="Verdana" pitchFamily="34" charset="0"/>
                <a:cs typeface="Verdana" pitchFamily="34" charset="0"/>
              </a:rPr>
              <a:t>of Standardization in </a:t>
            </a:r>
            <a:r>
              <a:rPr lang="en-US" altLang="zh-CN" sz="2800" b="1" dirty="0" smtClean="0">
                <a:solidFill>
                  <a:srgbClr val="006DA7"/>
                </a:solidFill>
                <a:latin typeface="Verdana" pitchFamily="34" charset="0"/>
                <a:ea typeface="Verdana" pitchFamily="34" charset="0"/>
                <a:cs typeface="Verdana" pitchFamily="34" charset="0"/>
              </a:rPr>
              <a:t>China </a:t>
            </a:r>
            <a:endParaRPr lang="zh-CN" altLang="en-US" sz="2800" b="1" dirty="0">
              <a:solidFill>
                <a:srgbClr val="006DA7"/>
              </a:solidFill>
              <a:latin typeface="Verdana" pitchFamily="34" charset="0"/>
              <a:ea typeface="Verdana" pitchFamily="34" charset="0"/>
              <a:cs typeface="Verdana" pitchFamily="34" charset="0"/>
            </a:endParaRPr>
          </a:p>
        </p:txBody>
      </p:sp>
      <p:grpSp>
        <p:nvGrpSpPr>
          <p:cNvPr id="71" name="组合 146"/>
          <p:cNvGrpSpPr/>
          <p:nvPr/>
        </p:nvGrpSpPr>
        <p:grpSpPr>
          <a:xfrm>
            <a:off x="5274531" y="3896179"/>
            <a:ext cx="1204036" cy="811672"/>
            <a:chOff x="4352652" y="3838200"/>
            <a:chExt cx="903288" cy="608754"/>
          </a:xfrm>
        </p:grpSpPr>
        <p:pic>
          <p:nvPicPr>
            <p:cNvPr id="72" name="Picture 2"/>
            <p:cNvPicPr>
              <a:picLocks noChangeArrowheads="1"/>
            </p:cNvPicPr>
            <p:nvPr/>
          </p:nvPicPr>
          <p:blipFill>
            <a:blip r:embed="rId2" cstate="print"/>
            <a:srcRect l="81329"/>
            <a:stretch>
              <a:fillRect/>
            </a:stretch>
          </p:blipFill>
          <p:spPr bwMode="auto">
            <a:xfrm>
              <a:off x="4391940" y="3838200"/>
              <a:ext cx="864000" cy="586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3" name="矩形 72"/>
            <p:cNvSpPr/>
            <p:nvPr/>
          </p:nvSpPr>
          <p:spPr>
            <a:xfrm>
              <a:off x="4352652" y="4223771"/>
              <a:ext cx="900000" cy="223183"/>
            </a:xfrm>
            <a:prstGeom prst="rect">
              <a:avLst/>
            </a:prstGeom>
            <a:noFill/>
            <a:ln>
              <a:noFill/>
            </a:ln>
          </p:spPr>
          <p:txBody>
            <a:bodyPr wrap="square" anchor="ctr">
              <a:spAutoFit/>
            </a:bodyPr>
            <a:lstStyle/>
            <a:p>
              <a:pPr algn="ctr"/>
              <a:r>
                <a:rPr lang="zh-CN" altLang="en-US" sz="1300" dirty="0">
                  <a:solidFill>
                    <a:schemeClr val="tx1"/>
                  </a:solidFill>
                  <a:latin typeface="微软雅黑" pitchFamily="34" charset="-122"/>
                  <a:ea typeface="微软雅黑" pitchFamily="34" charset="-122"/>
                </a:rPr>
                <a:t>智标委</a:t>
              </a:r>
              <a:endParaRPr lang="en-US" altLang="zh-CN" sz="1300" dirty="0">
                <a:solidFill>
                  <a:schemeClr val="tx1"/>
                </a:solidFill>
                <a:latin typeface="微软雅黑" pitchFamily="34" charset="-122"/>
                <a:ea typeface="微软雅黑" pitchFamily="34" charset="-122"/>
              </a:endParaRPr>
            </a:p>
          </p:txBody>
        </p:sp>
      </p:grpSp>
      <p:pic>
        <p:nvPicPr>
          <p:cNvPr id="74" name="Picture 2"/>
          <p:cNvPicPr>
            <a:picLocks noChangeAspect="1" noChangeArrowheads="1"/>
          </p:cNvPicPr>
          <p:nvPr/>
        </p:nvPicPr>
        <p:blipFill>
          <a:blip r:embed="rId3" cstate="print"/>
          <a:srcRect/>
          <a:stretch>
            <a:fillRect/>
          </a:stretch>
        </p:blipFill>
        <p:spPr bwMode="auto">
          <a:xfrm>
            <a:off x="755421" y="1322422"/>
            <a:ext cx="9165600" cy="662700"/>
          </a:xfrm>
          <a:prstGeom prst="rect">
            <a:avLst/>
          </a:prstGeom>
          <a:noFill/>
          <a:ln w="9525">
            <a:noFill/>
            <a:miter lim="800000"/>
            <a:headEnd/>
            <a:tailEnd/>
          </a:ln>
          <a:effectLst/>
        </p:spPr>
      </p:pic>
      <p:grpSp>
        <p:nvGrpSpPr>
          <p:cNvPr id="75" name="组合 147"/>
          <p:cNvGrpSpPr/>
          <p:nvPr/>
        </p:nvGrpSpPr>
        <p:grpSpPr>
          <a:xfrm>
            <a:off x="6544830" y="3901590"/>
            <a:ext cx="3417205" cy="780161"/>
            <a:chOff x="4879054" y="3838201"/>
            <a:chExt cx="2563645" cy="585121"/>
          </a:xfrm>
        </p:grpSpPr>
        <p:sp>
          <p:nvSpPr>
            <p:cNvPr id="76" name="矩形 75"/>
            <p:cNvSpPr/>
            <p:nvPr/>
          </p:nvSpPr>
          <p:spPr bwMode="auto">
            <a:xfrm>
              <a:off x="4922848" y="3838201"/>
              <a:ext cx="2461099" cy="585121"/>
            </a:xfrm>
            <a:prstGeom prst="rect">
              <a:avLst/>
            </a:prstGeom>
            <a:solidFill>
              <a:schemeClr val="bg1"/>
            </a:solidFill>
            <a:ln>
              <a:solidFill>
                <a:schemeClr val="tx1"/>
              </a:solidFill>
              <a:prstDash val="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8" tIns="60974" rIns="121948" bIns="60974" numCol="1" rtlCol="0" anchor="ctr" anchorCtr="0" compatLnSpc="1">
              <a:prstTxWarp prst="textNoShape">
                <a:avLst/>
              </a:prstTxWarp>
            </a:bodyPr>
            <a:lstStyle/>
            <a:p>
              <a:pPr algn="ctr">
                <a:buClr>
                  <a:srgbClr val="CC9900"/>
                </a:buClr>
              </a:pPr>
              <a:r>
                <a:rPr lang="en-US" altLang="zh-CN" sz="1500" dirty="0" smtClean="0">
                  <a:solidFill>
                    <a:schemeClr val="tx1"/>
                  </a:solidFill>
                </a:rPr>
                <a:t>Coming: Mirror TC of ISO </a:t>
              </a:r>
              <a:r>
                <a:rPr lang="en-US" altLang="zh-CN" sz="1500" dirty="0">
                  <a:solidFill>
                    <a:schemeClr val="tx1"/>
                  </a:solidFill>
                </a:rPr>
                <a:t>TC268 </a:t>
              </a:r>
              <a:r>
                <a:rPr lang="en-US" altLang="zh-CN" sz="1500" dirty="0" smtClean="0">
                  <a:solidFill>
                    <a:schemeClr val="tx1"/>
                  </a:solidFill>
                </a:rPr>
                <a:t>SC1</a:t>
              </a:r>
              <a:endParaRPr lang="en-US" altLang="zh-CN" sz="1500" dirty="0">
                <a:solidFill>
                  <a:schemeClr val="tx1"/>
                </a:solidFill>
              </a:endParaRPr>
            </a:p>
            <a:p>
              <a:pPr algn="ctr">
                <a:buClr>
                  <a:srgbClr val="CC9900"/>
                </a:buClr>
              </a:pPr>
              <a:endParaRPr lang="zh-CN" altLang="en-US" sz="1200" dirty="0">
                <a:solidFill>
                  <a:schemeClr val="tx1"/>
                </a:solidFill>
              </a:endParaRPr>
            </a:p>
          </p:txBody>
        </p:sp>
        <p:sp>
          <p:nvSpPr>
            <p:cNvPr id="77" name="矩形 76"/>
            <p:cNvSpPr/>
            <p:nvPr/>
          </p:nvSpPr>
          <p:spPr>
            <a:xfrm>
              <a:off x="4879054" y="4194159"/>
              <a:ext cx="2563645" cy="207701"/>
            </a:xfrm>
            <a:prstGeom prst="rect">
              <a:avLst/>
            </a:prstGeom>
            <a:noFill/>
            <a:ln>
              <a:noFill/>
            </a:ln>
          </p:spPr>
          <p:txBody>
            <a:bodyPr wrap="square" anchor="ctr">
              <a:spAutoFit/>
            </a:bodyPr>
            <a:lstStyle/>
            <a:p>
              <a:pPr algn="ctr"/>
              <a:r>
                <a:rPr lang="zh-CN" altLang="en-US" sz="1200" dirty="0">
                  <a:solidFill>
                    <a:schemeClr val="tx1"/>
                  </a:solidFill>
                </a:rPr>
                <a:t>全国智慧城市基础设施计量标准化技术委员会</a:t>
              </a:r>
              <a:endParaRPr lang="en-US" altLang="zh-CN" sz="1200" dirty="0">
                <a:solidFill>
                  <a:schemeClr val="tx1"/>
                </a:solidFill>
              </a:endParaRPr>
            </a:p>
          </p:txBody>
        </p:sp>
      </p:grpSp>
      <p:pic>
        <p:nvPicPr>
          <p:cNvPr id="78" name="图片 77"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9530" y="3893788"/>
            <a:ext cx="1760220" cy="782400"/>
          </a:xfrm>
          <a:prstGeom prst="rect">
            <a:avLst/>
          </a:prstGeom>
          <a:ln>
            <a:solidFill>
              <a:schemeClr val="tx1"/>
            </a:solidFill>
          </a:ln>
        </p:spPr>
      </p:pic>
      <p:pic>
        <p:nvPicPr>
          <p:cNvPr id="79" name="图片 78"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095" y="3893788"/>
            <a:ext cx="1197131" cy="782400"/>
          </a:xfrm>
          <a:prstGeom prst="rect">
            <a:avLst/>
          </a:prstGeom>
          <a:ln>
            <a:solidFill>
              <a:schemeClr val="tx1"/>
            </a:solidFill>
          </a:ln>
        </p:spPr>
      </p:pic>
      <p:grpSp>
        <p:nvGrpSpPr>
          <p:cNvPr id="80" name="组合 143"/>
          <p:cNvGrpSpPr/>
          <p:nvPr/>
        </p:nvGrpSpPr>
        <p:grpSpPr>
          <a:xfrm>
            <a:off x="2107331" y="3893786"/>
            <a:ext cx="1292663" cy="815522"/>
            <a:chOff x="3003357" y="1953827"/>
            <a:chExt cx="1334977" cy="903250"/>
          </a:xfrm>
        </p:grpSpPr>
        <p:pic>
          <p:nvPicPr>
            <p:cNvPr id="81" name="Picture 1"/>
            <p:cNvPicPr>
              <a:picLocks noChangeAspect="1" noChangeArrowheads="1"/>
            </p:cNvPicPr>
            <p:nvPr/>
          </p:nvPicPr>
          <p:blipFill>
            <a:blip r:embed="rId6" cstate="print"/>
            <a:srcRect/>
            <a:stretch>
              <a:fillRect/>
            </a:stretch>
          </p:blipFill>
          <p:spPr bwMode="auto">
            <a:xfrm>
              <a:off x="3003357" y="1953827"/>
              <a:ext cx="1334977" cy="866564"/>
            </a:xfrm>
            <a:prstGeom prst="rect">
              <a:avLst/>
            </a:prstGeom>
            <a:noFill/>
            <a:ln w="9525">
              <a:solidFill>
                <a:schemeClr val="tx1"/>
              </a:solidFill>
              <a:miter lim="800000"/>
              <a:headEnd/>
              <a:tailEnd/>
            </a:ln>
            <a:effectLst/>
          </p:spPr>
        </p:pic>
        <p:sp>
          <p:nvSpPr>
            <p:cNvPr id="82" name="矩形 81"/>
            <p:cNvSpPr/>
            <p:nvPr/>
          </p:nvSpPr>
          <p:spPr>
            <a:xfrm>
              <a:off x="3136255" y="2527489"/>
              <a:ext cx="1076992" cy="329588"/>
            </a:xfrm>
            <a:prstGeom prst="rect">
              <a:avLst/>
            </a:prstGeom>
            <a:noFill/>
            <a:ln>
              <a:noFill/>
            </a:ln>
          </p:spPr>
          <p:txBody>
            <a:bodyPr wrap="square" anchor="ctr">
              <a:spAutoFit/>
            </a:bodyPr>
            <a:lstStyle/>
            <a:p>
              <a:pPr algn="ctr"/>
              <a:r>
                <a:rPr lang="zh-CN" altLang="en-US" sz="1300" dirty="0">
                  <a:solidFill>
                    <a:schemeClr val="tx1"/>
                  </a:solidFill>
                  <a:latin typeface="微软雅黑" pitchFamily="34" charset="-122"/>
                  <a:ea typeface="微软雅黑" pitchFamily="34" charset="-122"/>
                </a:rPr>
                <a:t>信安标委 </a:t>
              </a:r>
            </a:p>
          </p:txBody>
        </p:sp>
      </p:grpSp>
      <p:pic>
        <p:nvPicPr>
          <p:cNvPr id="83" name="Picture 2" descr="C:\Users\y00206135\Desktop\1.jpg"/>
          <p:cNvPicPr>
            <a:picLocks noChangeArrowheads="1"/>
          </p:cNvPicPr>
          <p:nvPr/>
        </p:nvPicPr>
        <p:blipFill>
          <a:blip r:embed="rId7" cstate="print"/>
          <a:srcRect/>
          <a:stretch>
            <a:fillRect/>
          </a:stretch>
        </p:blipFill>
        <p:spPr bwMode="auto">
          <a:xfrm>
            <a:off x="5333874" y="5012015"/>
            <a:ext cx="1140310" cy="660400"/>
          </a:xfrm>
          <a:prstGeom prst="rect">
            <a:avLst/>
          </a:prstGeom>
          <a:ln>
            <a:solidFill>
              <a:schemeClr val="tx1"/>
            </a:solidFill>
          </a:ln>
        </p:spPr>
      </p:pic>
      <p:sp>
        <p:nvSpPr>
          <p:cNvPr id="84" name="右大括号 83"/>
          <p:cNvSpPr/>
          <p:nvPr/>
        </p:nvSpPr>
        <p:spPr bwMode="auto">
          <a:xfrm rot="16200000">
            <a:off x="5254638" y="-1081569"/>
            <a:ext cx="196829" cy="9217968"/>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399" tIns="45699" rIns="91399" bIns="45699" rtlCol="0" anchor="ctr"/>
          <a:lstStyle/>
          <a:p>
            <a:pPr algn="ctr"/>
            <a:r>
              <a:rPr lang="en-US" altLang="zh-CN" sz="1900" b="1" dirty="0" smtClean="0">
                <a:solidFill>
                  <a:schemeClr val="tx1"/>
                </a:solidFill>
              </a:rPr>
              <a:t>Technical Committees supporting SAC &amp; SMCSDT</a:t>
            </a:r>
            <a:endParaRPr lang="en-US" altLang="zh-CN" sz="1900" b="1" dirty="0">
              <a:solidFill>
                <a:schemeClr val="tx1"/>
              </a:solidFill>
            </a:endParaRPr>
          </a:p>
          <a:p>
            <a:pPr algn="ctr"/>
            <a:endParaRPr lang="en-US" altLang="zh-CN" sz="1900" dirty="0">
              <a:solidFill>
                <a:schemeClr val="tx1"/>
              </a:solidFill>
            </a:endParaRPr>
          </a:p>
          <a:p>
            <a:pPr algn="ctr"/>
            <a:endParaRPr lang="zh-CN" altLang="en-US" sz="1900" dirty="0">
              <a:solidFill>
                <a:schemeClr val="tx1"/>
              </a:solidFill>
            </a:endParaRPr>
          </a:p>
        </p:txBody>
      </p:sp>
      <p:pic>
        <p:nvPicPr>
          <p:cNvPr id="85" name="图片 84"/>
          <p:cNvPicPr>
            <a:picLocks noChangeAspect="1"/>
          </p:cNvPicPr>
          <p:nvPr/>
        </p:nvPicPr>
        <p:blipFill>
          <a:blip r:embed="rId8" cstate="print"/>
          <a:stretch>
            <a:fillRect/>
          </a:stretch>
        </p:blipFill>
        <p:spPr>
          <a:xfrm>
            <a:off x="817995" y="5007279"/>
            <a:ext cx="2581999" cy="665136"/>
          </a:xfrm>
          <a:prstGeom prst="rect">
            <a:avLst/>
          </a:prstGeom>
          <a:ln>
            <a:solidFill>
              <a:schemeClr val="tx1"/>
            </a:solidFill>
          </a:ln>
        </p:spPr>
      </p:pic>
      <p:pic>
        <p:nvPicPr>
          <p:cNvPr id="86" name="图片 85"/>
          <p:cNvPicPr>
            <a:picLocks noChangeAspect="1"/>
          </p:cNvPicPr>
          <p:nvPr/>
        </p:nvPicPr>
        <p:blipFill>
          <a:blip r:embed="rId9" cstate="print"/>
          <a:stretch>
            <a:fillRect/>
          </a:stretch>
        </p:blipFill>
        <p:spPr>
          <a:xfrm>
            <a:off x="3477479" y="5007279"/>
            <a:ext cx="1762016" cy="665137"/>
          </a:xfrm>
          <a:prstGeom prst="rect">
            <a:avLst/>
          </a:prstGeom>
          <a:ln>
            <a:solidFill>
              <a:schemeClr val="tx1"/>
            </a:solidFill>
          </a:ln>
        </p:spPr>
      </p:pic>
      <p:pic>
        <p:nvPicPr>
          <p:cNvPr id="87" name="图片 86"/>
          <p:cNvPicPr>
            <a:picLocks noChangeAspect="1"/>
          </p:cNvPicPr>
          <p:nvPr/>
        </p:nvPicPr>
        <p:blipFill>
          <a:blip r:embed="rId10" cstate="print"/>
          <a:stretch>
            <a:fillRect/>
          </a:stretch>
        </p:blipFill>
        <p:spPr>
          <a:xfrm>
            <a:off x="6603205" y="5007277"/>
            <a:ext cx="3280516" cy="665136"/>
          </a:xfrm>
          <a:prstGeom prst="rect">
            <a:avLst/>
          </a:prstGeom>
          <a:ln>
            <a:solidFill>
              <a:schemeClr val="tx1"/>
            </a:solidFill>
          </a:ln>
        </p:spPr>
      </p:pic>
      <p:sp>
        <p:nvSpPr>
          <p:cNvPr id="90" name="右箭头 89"/>
          <p:cNvSpPr/>
          <p:nvPr/>
        </p:nvSpPr>
        <p:spPr bwMode="auto">
          <a:xfrm rot="16200000">
            <a:off x="1993402" y="4690188"/>
            <a:ext cx="182147" cy="303082"/>
          </a:xfrm>
          <a:prstGeom prst="rightArrow">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3" tIns="60947" rIns="121893" bIns="6094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chemeClr val="tx1"/>
              </a:solidFill>
              <a:latin typeface="Arial" charset="0"/>
              <a:ea typeface="宋体" charset="-122"/>
            </a:endParaRPr>
          </a:p>
        </p:txBody>
      </p:sp>
      <p:sp>
        <p:nvSpPr>
          <p:cNvPr id="91" name="右箭头 90"/>
          <p:cNvSpPr/>
          <p:nvPr/>
        </p:nvSpPr>
        <p:spPr bwMode="auto">
          <a:xfrm rot="16200000">
            <a:off x="4233566" y="4690188"/>
            <a:ext cx="182147" cy="303082"/>
          </a:xfrm>
          <a:prstGeom prst="rightArrow">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3" tIns="60947" rIns="121893" bIns="6094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chemeClr val="tx1"/>
              </a:solidFill>
              <a:latin typeface="Arial" charset="0"/>
              <a:ea typeface="宋体" charset="-122"/>
            </a:endParaRPr>
          </a:p>
        </p:txBody>
      </p:sp>
      <p:sp>
        <p:nvSpPr>
          <p:cNvPr id="92" name="右箭头 91"/>
          <p:cNvSpPr/>
          <p:nvPr/>
        </p:nvSpPr>
        <p:spPr bwMode="auto">
          <a:xfrm rot="16200000">
            <a:off x="5768117" y="4690188"/>
            <a:ext cx="182147" cy="303082"/>
          </a:xfrm>
          <a:prstGeom prst="rightArrow">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3" tIns="60947" rIns="121893" bIns="6094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chemeClr val="tx1"/>
              </a:solidFill>
              <a:latin typeface="Arial" charset="0"/>
              <a:ea typeface="宋体" charset="-122"/>
            </a:endParaRPr>
          </a:p>
        </p:txBody>
      </p:sp>
      <p:sp>
        <p:nvSpPr>
          <p:cNvPr id="93" name="右箭头 92"/>
          <p:cNvSpPr/>
          <p:nvPr/>
        </p:nvSpPr>
        <p:spPr bwMode="auto">
          <a:xfrm rot="16200000">
            <a:off x="8162357" y="4690188"/>
            <a:ext cx="182147" cy="303082"/>
          </a:xfrm>
          <a:prstGeom prst="rightArrow">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3" tIns="60947" rIns="121893" bIns="6094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chemeClr val="tx1"/>
              </a:solidFill>
              <a:latin typeface="Arial" charset="0"/>
              <a:ea typeface="宋体" charset="-122"/>
            </a:endParaRPr>
          </a:p>
        </p:txBody>
      </p:sp>
      <p:sp>
        <p:nvSpPr>
          <p:cNvPr id="101"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20</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421" y="2276872"/>
            <a:ext cx="9165282" cy="748507"/>
          </a:xfrm>
          <a:prstGeom prst="rect">
            <a:avLst/>
          </a:prstGeom>
        </p:spPr>
      </p:pic>
      <p:sp>
        <p:nvSpPr>
          <p:cNvPr id="29" name="矩形 28"/>
          <p:cNvSpPr/>
          <p:nvPr/>
        </p:nvSpPr>
        <p:spPr>
          <a:xfrm>
            <a:off x="10025081" y="2420888"/>
            <a:ext cx="2296459" cy="2031325"/>
          </a:xfrm>
          <a:prstGeom prst="rect">
            <a:avLst/>
          </a:prstGeom>
        </p:spPr>
        <p:txBody>
          <a:bodyPr wrap="square">
            <a:spAutoFit/>
          </a:bodyPr>
          <a:lstStyle/>
          <a:p>
            <a:pPr eaLnBrk="1" fontAlgn="auto" hangingPunct="1">
              <a:lnSpc>
                <a:spcPct val="150000"/>
              </a:lnSpc>
              <a:spcBef>
                <a:spcPts val="0"/>
              </a:spcBef>
              <a:spcAft>
                <a:spcPts val="0"/>
              </a:spcAft>
              <a:defRPr/>
            </a:pPr>
            <a:r>
              <a:rPr lang="en-US" altLang="zh-CN" sz="1400" b="1" dirty="0" smtClean="0">
                <a:solidFill>
                  <a:srgbClr val="FF0000"/>
                </a:solidFill>
                <a:latin typeface="微软雅黑" panose="020B0503020204020204" pitchFamily="34" charset="-122"/>
                <a:ea typeface="微软雅黑" panose="020B0503020204020204" pitchFamily="34" charset="-122"/>
                <a:sym typeface="+mn-ea"/>
              </a:rPr>
              <a:t>SMCSTD</a:t>
            </a:r>
          </a:p>
          <a:p>
            <a:pPr eaLnBrk="1" fontAlgn="auto" hangingPunct="1">
              <a:lnSpc>
                <a:spcPct val="150000"/>
              </a:lnSpc>
              <a:spcBef>
                <a:spcPts val="0"/>
              </a:spcBef>
              <a:spcAft>
                <a:spcPts val="0"/>
              </a:spcAft>
              <a:defRPr/>
            </a:pPr>
            <a:r>
              <a:rPr lang="en-US" altLang="zh-CN" sz="1400" dirty="0" smtClean="0">
                <a:solidFill>
                  <a:schemeClr val="tx1"/>
                </a:solidFill>
                <a:latin typeface="微软雅黑" panose="020B0503020204020204" pitchFamily="34" charset="-122"/>
                <a:ea typeface="微软雅黑" panose="020B0503020204020204" pitchFamily="34" charset="-122"/>
                <a:sym typeface="+mn-ea"/>
              </a:rPr>
              <a:t>Established in 2014, National Level: </a:t>
            </a:r>
          </a:p>
          <a:p>
            <a:pPr eaLnBrk="1" fontAlgn="auto" hangingPunct="1">
              <a:lnSpc>
                <a:spcPct val="150000"/>
              </a:lnSpc>
              <a:spcBef>
                <a:spcPts val="0"/>
              </a:spcBef>
              <a:spcAft>
                <a:spcPts val="0"/>
              </a:spcAft>
              <a:defRPr/>
            </a:pPr>
            <a:r>
              <a:rPr lang="en-US" altLang="zh-CN" sz="1400" dirty="0" smtClean="0">
                <a:solidFill>
                  <a:schemeClr val="tx1"/>
                </a:solidFill>
                <a:latin typeface="微软雅黑" panose="020B0503020204020204" pitchFamily="34" charset="-122"/>
                <a:ea typeface="微软雅黑" panose="020B0503020204020204" pitchFamily="34" charset="-122"/>
                <a:sym typeface="+mn-ea"/>
              </a:rPr>
              <a:t>Strategy, Standard System, </a:t>
            </a:r>
            <a:r>
              <a:rPr lang="en-US" altLang="zh-CN" sz="1400" dirty="0">
                <a:solidFill>
                  <a:schemeClr val="tx1"/>
                </a:solidFill>
                <a:latin typeface="微软雅黑" panose="020B0503020204020204" pitchFamily="34" charset="-122"/>
                <a:ea typeface="微软雅黑" panose="020B0503020204020204" pitchFamily="34" charset="-122"/>
                <a:sym typeface="+mn-ea"/>
              </a:rPr>
              <a:t>Evaluation</a:t>
            </a:r>
            <a:r>
              <a:rPr lang="en-US" altLang="zh-CN" sz="1400" dirty="0" smtClean="0">
                <a:solidFill>
                  <a:schemeClr val="tx1"/>
                </a:solidFill>
                <a:latin typeface="微软雅黑" panose="020B0503020204020204" pitchFamily="34" charset="-122"/>
                <a:ea typeface="微软雅黑" panose="020B0503020204020204" pitchFamily="34" charset="-122"/>
                <a:sym typeface="+mn-ea"/>
              </a:rPr>
              <a:t>, Intermediation</a:t>
            </a:r>
            <a:endParaRPr lang="zh-CN" altLang="en-US" sz="1400" kern="0" dirty="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Landscape </a:t>
            </a:r>
            <a:r>
              <a:rPr lang="en-US" altLang="zh-CN" sz="2800" b="1" dirty="0">
                <a:solidFill>
                  <a:srgbClr val="006DA7"/>
                </a:solidFill>
                <a:latin typeface="Verdana" pitchFamily="34" charset="0"/>
                <a:ea typeface="Verdana" pitchFamily="34" charset="0"/>
                <a:cs typeface="Verdana" pitchFamily="34" charset="0"/>
              </a:rPr>
              <a:t>of Standardization in </a:t>
            </a:r>
            <a:r>
              <a:rPr lang="en-US" altLang="zh-CN" sz="2800" b="1" dirty="0" smtClean="0">
                <a:solidFill>
                  <a:srgbClr val="006DA7"/>
                </a:solidFill>
                <a:latin typeface="Verdana" pitchFamily="34" charset="0"/>
                <a:ea typeface="Verdana" pitchFamily="34" charset="0"/>
                <a:cs typeface="Verdana" pitchFamily="34" charset="0"/>
              </a:rPr>
              <a:t>China </a:t>
            </a:r>
            <a:endParaRPr lang="zh-CN" altLang="en-US" sz="2800" b="1" dirty="0">
              <a:solidFill>
                <a:srgbClr val="006DA7"/>
              </a:solidFill>
              <a:latin typeface="Verdana" pitchFamily="34" charset="0"/>
              <a:ea typeface="Verdana" pitchFamily="34" charset="0"/>
              <a:cs typeface="Verdana" pitchFamily="34" charset="0"/>
            </a:endParaRPr>
          </a:p>
        </p:txBody>
      </p:sp>
      <p:sp>
        <p:nvSpPr>
          <p:cNvPr id="101"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graphicFrame>
        <p:nvGraphicFramePr>
          <p:cNvPr id="27" name="对象 26"/>
          <p:cNvGraphicFramePr>
            <a:graphicFrameLocks noChangeAspect="1"/>
          </p:cNvGraphicFramePr>
          <p:nvPr>
            <p:extLst>
              <p:ext uri="{D42A27DB-BD31-4B8C-83A1-F6EECF244321}">
                <p14:modId xmlns:p14="http://schemas.microsoft.com/office/powerpoint/2010/main" val="742938200"/>
              </p:ext>
            </p:extLst>
          </p:nvPr>
        </p:nvGraphicFramePr>
        <p:xfrm>
          <a:off x="-2659" y="783869"/>
          <a:ext cx="10489559" cy="5415157"/>
        </p:xfrm>
        <a:graphic>
          <a:graphicData uri="http://schemas.openxmlformats.org/presentationml/2006/ole">
            <mc:AlternateContent xmlns:mc="http://schemas.openxmlformats.org/markup-compatibility/2006">
              <mc:Choice xmlns:v="urn:schemas-microsoft-com:vml" Requires="v">
                <p:oleObj spid="_x0000_s1032" name="Visio" r:id="rId4" imgW="11030054" imgH="5686421" progId="">
                  <p:embed/>
                </p:oleObj>
              </mc:Choice>
              <mc:Fallback>
                <p:oleObj name="Visio" r:id="rId4" imgW="11030054" imgH="5686421"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 y="783869"/>
                        <a:ext cx="10489559" cy="5415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文本框 27"/>
          <p:cNvSpPr txBox="1"/>
          <p:nvPr/>
        </p:nvSpPr>
        <p:spPr>
          <a:xfrm>
            <a:off x="45740" y="4326195"/>
            <a:ext cx="3453408" cy="830997"/>
          </a:xfrm>
          <a:prstGeom prst="rect">
            <a:avLst/>
          </a:prstGeom>
          <a:noFill/>
        </p:spPr>
        <p:txBody>
          <a:bodyPr wrap="square" rtlCol="0">
            <a:spAutoFit/>
          </a:bodyPr>
          <a:lstStyle/>
          <a:p>
            <a:r>
              <a:rPr lang="en-US" altLang="zh-CN" sz="1600" b="1" spc="700" dirty="0" smtClean="0">
                <a:solidFill>
                  <a:schemeClr val="tx1"/>
                </a:solidFill>
                <a:latin typeface="微软雅黑" panose="020B0503020204020204" pitchFamily="34" charset="-122"/>
                <a:ea typeface="微软雅黑" panose="020B0503020204020204" pitchFamily="34" charset="-122"/>
              </a:rPr>
              <a:t>Smart City Standard System in China</a:t>
            </a:r>
          </a:p>
        </p:txBody>
      </p:sp>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0689" y="3140968"/>
            <a:ext cx="1774696" cy="2488389"/>
          </a:xfrm>
          <a:prstGeom prst="rect">
            <a:avLst/>
          </a:prstGeom>
          <a:noFill/>
          <a:ln w="19050">
            <a:solidFill>
              <a:srgbClr val="146A9C"/>
            </a:solidFill>
            <a:prstDash val="sysDash"/>
            <a:miter lim="800000"/>
            <a:headEnd/>
            <a:tailEnd/>
          </a:ln>
        </p:spPr>
      </p:pic>
      <p:sp>
        <p:nvSpPr>
          <p:cNvPr id="51" name="TextBox 2"/>
          <p:cNvSpPr txBox="1">
            <a:spLocks noChangeArrowheads="1"/>
          </p:cNvSpPr>
          <p:nvPr/>
        </p:nvSpPr>
        <p:spPr bwMode="auto">
          <a:xfrm>
            <a:off x="10270876" y="1988840"/>
            <a:ext cx="2110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楷体_GB2312" pitchFamily="49" charset="-122"/>
              </a:defRPr>
            </a:lvl1pPr>
            <a:lvl2pPr marL="742950" indent="-285750" eaLnBrk="0" hangingPunct="0">
              <a:defRPr>
                <a:solidFill>
                  <a:schemeClr val="tx1"/>
                </a:solidFill>
                <a:latin typeface="Arial" panose="020B0604020202020204" pitchFamily="34" charset="0"/>
                <a:ea typeface="楷体_GB2312" pitchFamily="49" charset="-122"/>
              </a:defRPr>
            </a:lvl2pPr>
            <a:lvl3pPr marL="1143000" indent="-228600" eaLnBrk="0" hangingPunct="0">
              <a:defRPr>
                <a:solidFill>
                  <a:schemeClr val="tx1"/>
                </a:solidFill>
                <a:latin typeface="Arial" panose="020B0604020202020204" pitchFamily="34" charset="0"/>
                <a:ea typeface="楷体_GB2312" pitchFamily="49" charset="-122"/>
              </a:defRPr>
            </a:lvl3pPr>
            <a:lvl4pPr marL="1600200" indent="-228600" eaLnBrk="0" hangingPunct="0">
              <a:defRPr>
                <a:solidFill>
                  <a:schemeClr val="tx1"/>
                </a:solidFill>
                <a:latin typeface="Arial" panose="020B0604020202020204" pitchFamily="34" charset="0"/>
                <a:ea typeface="楷体_GB2312" pitchFamily="49" charset="-122"/>
              </a:defRPr>
            </a:lvl4pPr>
            <a:lvl5pPr marL="2057400" indent="-228600" eaLnBrk="0" hangingPunct="0">
              <a:defRPr>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49" charset="-122"/>
              </a:defRPr>
            </a:lvl9pPr>
          </a:lstStyle>
          <a:p>
            <a:pPr eaLnBrk="1" hangingPunct="1"/>
            <a:r>
              <a:rPr lang="en-US" altLang="zh-CN" sz="1400" b="1" kern="0" dirty="0">
                <a:solidFill>
                  <a:srgbClr val="E58111"/>
                </a:solidFill>
                <a:latin typeface="Arial Unicode MS" panose="020B0604020202020204" charset="-122"/>
                <a:ea typeface="Arial Unicode MS" panose="020B0604020202020204" charset="-122"/>
                <a:cs typeface="Arial Unicode MS" panose="020B0604020202020204" charset="-122"/>
              </a:rPr>
              <a:t>GB/T 33356-2016</a:t>
            </a:r>
          </a:p>
          <a:p>
            <a:pPr eaLnBrk="1" hangingPunct="1"/>
            <a:r>
              <a:rPr lang="en-US" altLang="zh-CN" sz="1400" b="1" kern="0" dirty="0">
                <a:solidFill>
                  <a:srgbClr val="E58111"/>
                </a:solidFill>
                <a:latin typeface="Arial Unicode MS" panose="020B0604020202020204" charset="-122"/>
                <a:ea typeface="Arial Unicode MS" panose="020B0604020202020204" charset="-122"/>
                <a:cs typeface="Arial Unicode MS" panose="020B0604020202020204" charset="-122"/>
              </a:rPr>
              <a:t>Innovative smarter city indicators</a:t>
            </a:r>
          </a:p>
          <a:p>
            <a:pPr eaLnBrk="1" hangingPunct="1"/>
            <a:r>
              <a:rPr lang="en-US" altLang="zh-CN" sz="1400" b="1" kern="0" dirty="0">
                <a:solidFill>
                  <a:srgbClr val="E58111"/>
                </a:solidFill>
                <a:latin typeface="Arial Unicode MS" panose="020B0604020202020204" charset="-122"/>
                <a:ea typeface="Arial Unicode MS" panose="020B0604020202020204" charset="-122"/>
                <a:cs typeface="Arial Unicode MS" panose="020B0604020202020204" charset="-122"/>
              </a:rPr>
              <a:t>Dec. </a:t>
            </a:r>
            <a:r>
              <a:rPr lang="en-US" altLang="zh-CN" sz="1400" b="1" kern="0" dirty="0" smtClean="0">
                <a:solidFill>
                  <a:srgbClr val="E58111"/>
                </a:solidFill>
                <a:latin typeface="Arial Unicode MS" panose="020B0604020202020204" charset="-122"/>
                <a:ea typeface="Arial Unicode MS" panose="020B0604020202020204" charset="-122"/>
                <a:cs typeface="Arial Unicode MS" panose="020B0604020202020204" charset="-122"/>
              </a:rPr>
              <a:t>2016</a:t>
            </a:r>
            <a:endParaRPr lang="en-US" altLang="zh-CN" sz="1400" b="1" kern="0" dirty="0">
              <a:solidFill>
                <a:srgbClr val="E58111"/>
              </a:solidFill>
              <a:latin typeface="Arial Unicode MS" panose="020B0604020202020204" charset="-122"/>
              <a:ea typeface="Arial Unicode MS" panose="020B0604020202020204" charset="-122"/>
              <a:cs typeface="Arial Unicode MS" panose="020B0604020202020204" charset="-122"/>
            </a:endParaRPr>
          </a:p>
        </p:txBody>
      </p:sp>
    </p:spTree>
    <p:extLst>
      <p:ext uri="{BB962C8B-B14F-4D97-AF65-F5344CB8AC3E}">
        <p14:creationId xmlns:p14="http://schemas.microsoft.com/office/powerpoint/2010/main" val="308551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City projects in CCSA TC10_Part I </a:t>
            </a:r>
            <a:endParaRPr lang="zh-CN" altLang="en-US" sz="2800" b="1" dirty="0">
              <a:solidFill>
                <a:srgbClr val="006DA7"/>
              </a:solidFill>
              <a:latin typeface="Verdana" pitchFamily="34" charset="0"/>
              <a:ea typeface="Verdana" pitchFamily="34" charset="0"/>
              <a:cs typeface="Verdana" pitchFamily="34" charset="0"/>
            </a:endParaRPr>
          </a:p>
        </p:txBody>
      </p:sp>
      <p:sp>
        <p:nvSpPr>
          <p:cNvPr id="101"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graphicFrame>
        <p:nvGraphicFramePr>
          <p:cNvPr id="27" name="表格 26"/>
          <p:cNvGraphicFramePr>
            <a:graphicFrameLocks noGrp="1"/>
          </p:cNvGraphicFramePr>
          <p:nvPr>
            <p:extLst>
              <p:ext uri="{D42A27DB-BD31-4B8C-83A1-F6EECF244321}">
                <p14:modId xmlns:p14="http://schemas.microsoft.com/office/powerpoint/2010/main" val="1796821443"/>
              </p:ext>
            </p:extLst>
          </p:nvPr>
        </p:nvGraphicFramePr>
        <p:xfrm>
          <a:off x="244340" y="2204864"/>
          <a:ext cx="11665294" cy="3535680"/>
        </p:xfrm>
        <a:graphic>
          <a:graphicData uri="http://schemas.openxmlformats.org/drawingml/2006/table">
            <a:tbl>
              <a:tblPr firstRow="1" bandRow="1">
                <a:tableStyleId>{5C22544A-7EE6-4342-B048-85BDC9FD1C3A}</a:tableStyleId>
              </a:tblPr>
              <a:tblGrid>
                <a:gridCol w="5808143"/>
                <a:gridCol w="1728192"/>
                <a:gridCol w="2952328"/>
                <a:gridCol w="1176631"/>
              </a:tblGrid>
              <a:tr h="144016">
                <a:tc>
                  <a:txBody>
                    <a:bodyPr/>
                    <a:lstStyle/>
                    <a:p>
                      <a:pPr algn="ctr"/>
                      <a:r>
                        <a:rPr lang="en-US" altLang="zh-CN" dirty="0" smtClean="0">
                          <a:latin typeface="Times New Roman" panose="02020603050405020304" pitchFamily="18" charset="0"/>
                          <a:cs typeface="Times New Roman" panose="02020603050405020304" pitchFamily="18" charset="0"/>
                        </a:rPr>
                        <a:t>Projects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Category</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Editor</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Status</a:t>
                      </a:r>
                      <a:endParaRPr lang="zh-CN" altLang="en-US" dirty="0">
                        <a:latin typeface="Times New Roman" panose="02020603050405020304" pitchFamily="18" charset="0"/>
                        <a:cs typeface="Times New Roman" panose="02020603050405020304" pitchFamily="18" charset="0"/>
                      </a:endParaRPr>
                    </a:p>
                  </a:txBody>
                  <a:tcPr/>
                </a:tc>
              </a:tr>
              <a:tr h="138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City</a:t>
                      </a:r>
                      <a:r>
                        <a:rPr lang="en-US" altLang="zh-CN" sz="1400" baseline="0" dirty="0" smtClean="0">
                          <a:latin typeface="Times New Roman" panose="02020603050405020304" pitchFamily="18" charset="0"/>
                          <a:cs typeface="Times New Roman" panose="02020603050405020304" pitchFamily="18" charset="0"/>
                        </a:rPr>
                        <a:t> Operation Part I: Architecture and Requirement of Operation Center</a:t>
                      </a:r>
                      <a:endParaRPr lang="en-US" altLang="zh-CN"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Research</a:t>
                      </a:r>
                      <a:r>
                        <a:rPr lang="en-US" altLang="zh-CN" sz="1400" baseline="0" dirty="0" smtClean="0">
                          <a:latin typeface="Times New Roman" panose="02020603050405020304" pitchFamily="18" charset="0"/>
                          <a:cs typeface="Times New Roman" panose="02020603050405020304" pitchFamily="18" charset="0"/>
                        </a:rPr>
                        <a:t> Institute of City Science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12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Cross-system Interaction Part I: Architecture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Cross-system</a:t>
                      </a:r>
                      <a:r>
                        <a:rPr lang="en-US" altLang="zh-CN" sz="1400" baseline="0" dirty="0" smtClean="0">
                          <a:latin typeface="Times New Roman" panose="02020603050405020304" pitchFamily="18" charset="0"/>
                          <a:cs typeface="Times New Roman" panose="02020603050405020304" pitchFamily="18" charset="0"/>
                        </a:rPr>
                        <a:t> Interaction Part II: Technical Requirements and Testing Specs</a:t>
                      </a:r>
                      <a:endParaRPr lang="en-US" altLang="zh-CN"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Cross-system Interaction Part III: Interface Protocol and Testing Specs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143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Smart</a:t>
                      </a:r>
                      <a:r>
                        <a:rPr lang="en-US" altLang="zh-CN" sz="1400" baseline="0" dirty="0" smtClean="0">
                          <a:latin typeface="Times New Roman" panose="02020603050405020304" pitchFamily="18" charset="0"/>
                          <a:cs typeface="Times New Roman" panose="02020603050405020304" pitchFamily="18" charset="0"/>
                        </a:rPr>
                        <a:t> Health Part II: Mobile Healthcare</a:t>
                      </a:r>
                      <a:endParaRPr lang="en-US" altLang="zh-CN"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126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Data Convergence</a:t>
                      </a:r>
                      <a:r>
                        <a:rPr lang="en-US" altLang="zh-CN" sz="1400" baseline="0" dirty="0" smtClean="0">
                          <a:latin typeface="Times New Roman" panose="02020603050405020304" pitchFamily="18" charset="0"/>
                          <a:cs typeface="Times New Roman" panose="02020603050405020304" pitchFamily="18" charset="0"/>
                        </a:rPr>
                        <a:t> Part III: Specification of Data collection</a:t>
                      </a:r>
                      <a:endParaRPr lang="en-US" altLang="zh-CN"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Shandong</a:t>
                      </a:r>
                      <a:r>
                        <a:rPr lang="en-US" altLang="zh-CN" sz="1400" baseline="0" dirty="0" smtClean="0">
                          <a:latin typeface="Times New Roman" panose="02020603050405020304" pitchFamily="18" charset="0"/>
                          <a:cs typeface="Times New Roman" panose="02020603050405020304" pitchFamily="18" charset="0"/>
                        </a:rPr>
                        <a:t> Standard Institute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Data Convergence Part IV: Requirement of Data Sharing</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National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smtClean="0">
                        <a:latin typeface="Times New Roman" panose="02020603050405020304" pitchFamily="18" charset="0"/>
                        <a:cs typeface="Times New Roman" panose="02020603050405020304" pitchFamily="18" charset="0"/>
                      </a:endParaRPr>
                    </a:p>
                  </a:txBody>
                  <a:tcPr anchor="ctr"/>
                </a:tc>
              </a:tr>
              <a:tr h="0">
                <a:tc>
                  <a:txBody>
                    <a:bodyPr/>
                    <a:lstStyle/>
                    <a:p>
                      <a:r>
                        <a:rPr lang="en-US" altLang="zh-CN" sz="1400" dirty="0" smtClean="0">
                          <a:latin typeface="Times New Roman" panose="02020603050405020304" pitchFamily="18" charset="0"/>
                          <a:cs typeface="Times New Roman" panose="02020603050405020304" pitchFamily="18" charset="0"/>
                        </a:rPr>
                        <a:t>Smart</a:t>
                      </a:r>
                      <a:r>
                        <a:rPr lang="en-US" altLang="zh-CN" sz="1400" baseline="0" dirty="0" smtClean="0">
                          <a:latin typeface="Times New Roman" panose="02020603050405020304" pitchFamily="18" charset="0"/>
                          <a:cs typeface="Times New Roman" panose="02020603050405020304" pitchFamily="18" charset="0"/>
                        </a:rPr>
                        <a:t> City: Architecture of Data Sharing</a:t>
                      </a:r>
                      <a:endParaRPr lang="en-US" altLang="zh-CN"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Industrial Standard</a:t>
                      </a: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Jiangsu IoT Research Center</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 for Publication</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Smart City: Definition</a:t>
                      </a:r>
                      <a:r>
                        <a:rPr lang="en-US" altLang="zh-CN" sz="1400" baseline="0" dirty="0" smtClean="0">
                          <a:latin typeface="Times New Roman" panose="02020603050405020304" pitchFamily="18" charset="0"/>
                          <a:cs typeface="Times New Roman" panose="02020603050405020304" pitchFamily="18" charset="0"/>
                        </a:rPr>
                        <a:t> and category of Information Protection</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Industrial Standard</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a:t>
                      </a:r>
                      <a:r>
                        <a:rPr lang="en-US" altLang="zh-CN" sz="1400" baseline="0" dirty="0" smtClean="0">
                          <a:latin typeface="Times New Roman" panose="02020603050405020304" pitchFamily="18" charset="0"/>
                          <a:cs typeface="Times New Roman" panose="02020603050405020304" pitchFamily="18" charset="0"/>
                        </a:rPr>
                        <a:t> for Publication</a:t>
                      </a:r>
                      <a:endParaRPr lang="zh-CN" altLang="en-US" sz="1400" dirty="0">
                        <a:latin typeface="Times New Roman" panose="02020603050405020304" pitchFamily="18" charset="0"/>
                        <a:cs typeface="Times New Roman" panose="02020603050405020304" pitchFamily="18" charset="0"/>
                      </a:endParaRPr>
                    </a:p>
                  </a:txBody>
                  <a:tcPr anchor="ctr"/>
                </a:tc>
              </a:tr>
            </a:tbl>
          </a:graphicData>
        </a:graphic>
      </p:graphicFrame>
      <p:sp>
        <p:nvSpPr>
          <p:cNvPr id="28" name="文本框 5"/>
          <p:cNvSpPr txBox="1"/>
          <p:nvPr/>
        </p:nvSpPr>
        <p:spPr>
          <a:xfrm>
            <a:off x="408670" y="980728"/>
            <a:ext cx="11374374" cy="1054135"/>
          </a:xfrm>
          <a:prstGeom prst="rect">
            <a:avLst/>
          </a:prstGeom>
          <a:noFill/>
        </p:spPr>
        <p:txBody>
          <a:bodyPr wrap="square" rtlCol="0">
            <a:spAutoFit/>
          </a:bodyPr>
          <a:lstStyle/>
          <a:p>
            <a:pPr>
              <a:lnSpc>
                <a:spcPts val="2500"/>
              </a:lnSpc>
            </a:pPr>
            <a:r>
              <a:rPr lang="en-US" altLang="zh-CN" b="1" dirty="0" smtClean="0">
                <a:solidFill>
                  <a:srgbClr val="C00000"/>
                </a:solidFill>
              </a:rPr>
              <a:t>CCSA Technical Committee 10</a:t>
            </a:r>
            <a:r>
              <a:rPr lang="en-US" altLang="zh-CN" b="1" dirty="0">
                <a:solidFill>
                  <a:srgbClr val="C00000"/>
                </a:solidFill>
              </a:rPr>
              <a:t>: Ubiquitous </a:t>
            </a:r>
            <a:r>
              <a:rPr lang="en-US" altLang="zh-CN" b="1" dirty="0" smtClean="0">
                <a:solidFill>
                  <a:srgbClr val="C00000"/>
                </a:solidFill>
              </a:rPr>
              <a:t>Network;</a:t>
            </a:r>
          </a:p>
          <a:p>
            <a:pPr>
              <a:lnSpc>
                <a:spcPts val="2500"/>
              </a:lnSpc>
            </a:pPr>
            <a:r>
              <a:rPr lang="en-US" altLang="zh-CN" b="1" dirty="0" smtClean="0">
                <a:solidFill>
                  <a:srgbClr val="C00000"/>
                </a:solidFill>
              </a:rPr>
              <a:t>Scope of TC10: Internet of Things, Smart City, Sensor Networks, etc.;</a:t>
            </a:r>
          </a:p>
          <a:p>
            <a:pPr>
              <a:lnSpc>
                <a:spcPts val="2500"/>
              </a:lnSpc>
            </a:pPr>
            <a:r>
              <a:rPr lang="en-US" altLang="zh-CN" b="1" dirty="0" smtClean="0">
                <a:solidFill>
                  <a:srgbClr val="C00000"/>
                </a:solidFill>
              </a:rPr>
              <a:t>Active Members: 40+ companies including: China Mobile, China Telecom, CAICT, Huawei, ZTE, Nokia, Qualcomm, etc. </a:t>
            </a:r>
            <a:endParaRPr lang="zh-CN" altLang="en-US" b="1" dirty="0">
              <a:solidFill>
                <a:srgbClr val="C00000"/>
              </a:solidFill>
            </a:endParaRPr>
          </a:p>
        </p:txBody>
      </p:sp>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884" y="6165304"/>
            <a:ext cx="23574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City projects in CCSA TC10_Part II </a:t>
            </a:r>
            <a:endParaRPr lang="zh-CN" altLang="en-US" sz="2800" b="1" dirty="0">
              <a:solidFill>
                <a:srgbClr val="006DA7"/>
              </a:solidFill>
              <a:latin typeface="Verdana" pitchFamily="34" charset="0"/>
              <a:ea typeface="Verdana" pitchFamily="34" charset="0"/>
              <a:cs typeface="Verdana" pitchFamily="34" charset="0"/>
            </a:endParaRPr>
          </a:p>
        </p:txBody>
      </p:sp>
      <p:sp>
        <p:nvSpPr>
          <p:cNvPr id="101"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graphicFrame>
        <p:nvGraphicFramePr>
          <p:cNvPr id="4" name="表格 3"/>
          <p:cNvGraphicFramePr>
            <a:graphicFrameLocks noGrp="1"/>
          </p:cNvGraphicFramePr>
          <p:nvPr>
            <p:extLst>
              <p:ext uri="{D42A27DB-BD31-4B8C-83A1-F6EECF244321}">
                <p14:modId xmlns:p14="http://schemas.microsoft.com/office/powerpoint/2010/main" val="2675566528"/>
              </p:ext>
            </p:extLst>
          </p:nvPr>
        </p:nvGraphicFramePr>
        <p:xfrm>
          <a:off x="233172" y="1844824"/>
          <a:ext cx="11733067" cy="3535680"/>
        </p:xfrm>
        <a:graphic>
          <a:graphicData uri="http://schemas.openxmlformats.org/drawingml/2006/table">
            <a:tbl>
              <a:tblPr firstRow="1" bandRow="1">
                <a:tableStyleId>{5C22544A-7EE6-4342-B048-85BDC9FD1C3A}</a:tableStyleId>
              </a:tblPr>
              <a:tblGrid>
                <a:gridCol w="5180339"/>
                <a:gridCol w="2052228"/>
                <a:gridCol w="2268252"/>
                <a:gridCol w="2232248"/>
              </a:tblGrid>
              <a:tr h="144016">
                <a:tc>
                  <a:txBody>
                    <a:bodyPr/>
                    <a:lstStyle/>
                    <a:p>
                      <a:pPr algn="ctr"/>
                      <a:r>
                        <a:rPr lang="en-US" altLang="zh-CN" dirty="0" smtClean="0">
                          <a:latin typeface="Times New Roman" panose="02020603050405020304" pitchFamily="18" charset="0"/>
                          <a:cs typeface="Times New Roman" panose="02020603050405020304" pitchFamily="18" charset="0"/>
                        </a:rPr>
                        <a:t>Projects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Category</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Editor</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Status</a:t>
                      </a:r>
                      <a:endParaRPr lang="zh-CN" altLang="en-US" dirty="0">
                        <a:latin typeface="Times New Roman" panose="02020603050405020304" pitchFamily="18" charset="0"/>
                        <a:cs typeface="Times New Roman" panose="02020603050405020304" pitchFamily="18" charset="0"/>
                      </a:endParaRPr>
                    </a:p>
                  </a:txBody>
                  <a:tcPr/>
                </a:tc>
              </a:tr>
              <a:tr h="0">
                <a:tc>
                  <a:txBody>
                    <a:bodyPr/>
                    <a:lstStyle/>
                    <a:p>
                      <a:r>
                        <a:rPr lang="en-US" altLang="zh-CN" sz="1400" dirty="0" smtClean="0">
                          <a:latin typeface="Times New Roman" panose="02020603050405020304" pitchFamily="18" charset="0"/>
                          <a:cs typeface="Times New Roman" panose="02020603050405020304" pitchFamily="18" charset="0"/>
                        </a:rPr>
                        <a:t>Smart City: Architecture and Technical Requirement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Association Standards</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Published: YDB 134-2013</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r>
                        <a:rPr lang="en-US" altLang="zh-CN" sz="1400" dirty="0" smtClean="0">
                          <a:latin typeface="Times New Roman" panose="02020603050405020304" pitchFamily="18" charset="0"/>
                          <a:cs typeface="Times New Roman" panose="02020603050405020304" pitchFamily="18" charset="0"/>
                        </a:rPr>
                        <a:t>Smart City: Technical Requirement of information exchange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Association Standards</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CAICT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Published: YDB 145-2014</a:t>
                      </a:r>
                      <a:endParaRPr lang="zh-CN" altLang="en-US" sz="1400" dirty="0">
                        <a:latin typeface="Times New Roman" panose="02020603050405020304" pitchFamily="18" charset="0"/>
                        <a:cs typeface="Times New Roman" panose="02020603050405020304" pitchFamily="18" charset="0"/>
                      </a:endParaRPr>
                    </a:p>
                  </a:txBody>
                  <a:tcPr anchor="ctr"/>
                </a:tc>
              </a:tr>
              <a:tr h="143232">
                <a:tc>
                  <a:txBody>
                    <a:bodyPr/>
                    <a:lstStyle/>
                    <a:p>
                      <a:r>
                        <a:rPr lang="en-US" altLang="zh-CN" sz="1400" dirty="0" smtClean="0">
                          <a:latin typeface="Times New Roman" panose="02020603050405020304" pitchFamily="18" charset="0"/>
                          <a:cs typeface="Times New Roman" panose="02020603050405020304" pitchFamily="18" charset="0"/>
                        </a:rPr>
                        <a:t>Smart City: Standard</a:t>
                      </a:r>
                      <a:r>
                        <a:rPr lang="en-US" altLang="zh-CN" sz="1400" baseline="0" dirty="0" smtClean="0">
                          <a:latin typeface="Times New Roman" panose="02020603050405020304" pitchFamily="18" charset="0"/>
                          <a:cs typeface="Times New Roman" panose="02020603050405020304" pitchFamily="18" charset="0"/>
                        </a:rPr>
                        <a:t> Guideline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Association Standards</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Fiber Home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126464">
                <a:tc>
                  <a:txBody>
                    <a:bodyPr/>
                    <a:lstStyle/>
                    <a:p>
                      <a:r>
                        <a:rPr lang="en-US" altLang="zh-CN" sz="1400" dirty="0" smtClean="0">
                          <a:latin typeface="Times New Roman" panose="02020603050405020304" pitchFamily="18" charset="0"/>
                          <a:cs typeface="Times New Roman" panose="02020603050405020304" pitchFamily="18" charset="0"/>
                        </a:rPr>
                        <a:t>Smart City: Terminology and Definition</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Association Standards</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Fiber Home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r>
                        <a:rPr lang="en-US" altLang="zh-CN" sz="1400" dirty="0" smtClean="0">
                          <a:latin typeface="Times New Roman" panose="02020603050405020304" pitchFamily="18" charset="0"/>
                          <a:cs typeface="Times New Roman" panose="02020603050405020304" pitchFamily="18" charset="0"/>
                        </a:rPr>
                        <a:t>Smart City: ICT Architecture</a:t>
                      </a:r>
                      <a:r>
                        <a:rPr lang="en-US" altLang="zh-CN" sz="1400" baseline="0" dirty="0" smtClean="0">
                          <a:latin typeface="Times New Roman" panose="02020603050405020304" pitchFamily="18" charset="0"/>
                          <a:cs typeface="Times New Roman" panose="02020603050405020304" pitchFamily="18" charset="0"/>
                        </a:rPr>
                        <a:t> and Reference Model</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Association Standards</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Fiber Home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Drafting</a:t>
                      </a:r>
                      <a:endParaRPr lang="zh-CN" altLang="en-US" sz="1400" dirty="0">
                        <a:latin typeface="Times New Roman" panose="02020603050405020304" pitchFamily="18" charset="0"/>
                        <a:cs typeface="Times New Roman" panose="02020603050405020304" pitchFamily="18" charset="0"/>
                      </a:endParaRPr>
                    </a:p>
                  </a:txBody>
                  <a:tcPr anchor="ctr"/>
                </a:tc>
              </a:tr>
              <a:tr h="0">
                <a:tc>
                  <a:txBody>
                    <a:bodyPr/>
                    <a:lstStyle/>
                    <a:p>
                      <a:r>
                        <a:rPr lang="en-US" altLang="zh-CN" sz="1400" dirty="0" smtClean="0">
                          <a:latin typeface="Times New Roman" panose="02020603050405020304" pitchFamily="18" charset="0"/>
                          <a:cs typeface="Times New Roman" panose="02020603050405020304" pitchFamily="18" charset="0"/>
                        </a:rPr>
                        <a:t>Smart City: Research of Standard</a:t>
                      </a:r>
                      <a:r>
                        <a:rPr lang="en-US" altLang="zh-CN" sz="1400" baseline="0" dirty="0" smtClean="0">
                          <a:latin typeface="Times New Roman" panose="02020603050405020304" pitchFamily="18" charset="0"/>
                          <a:cs typeface="Times New Roman" panose="02020603050405020304" pitchFamily="18" charset="0"/>
                        </a:rPr>
                        <a:t> System</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Research Report</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Fiber Home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a:t>
                      </a:r>
                      <a:endParaRPr lang="zh-CN" altLang="en-US" sz="1400" dirty="0">
                        <a:latin typeface="Times New Roman" panose="02020603050405020304" pitchFamily="18" charset="0"/>
                        <a:cs typeface="Times New Roman" panose="02020603050405020304" pitchFamily="18" charset="0"/>
                      </a:endParaRPr>
                    </a:p>
                  </a:txBody>
                  <a:tcPr anchor="ctr"/>
                </a:tc>
              </a:tr>
              <a:tr h="148168">
                <a:tc>
                  <a:txBody>
                    <a:bodyPr/>
                    <a:lstStyle/>
                    <a:p>
                      <a:r>
                        <a:rPr lang="en-US" altLang="zh-CN" sz="1400" dirty="0" smtClean="0">
                          <a:latin typeface="Times New Roman" panose="02020603050405020304" pitchFamily="18" charset="0"/>
                          <a:cs typeface="Times New Roman" panose="02020603050405020304" pitchFamily="18" charset="0"/>
                        </a:rPr>
                        <a:t>Smart City: Architecture</a:t>
                      </a:r>
                      <a:r>
                        <a:rPr lang="en-US" altLang="zh-CN" sz="1400" baseline="0" dirty="0" smtClean="0">
                          <a:latin typeface="Times New Roman" panose="02020603050405020304" pitchFamily="18" charset="0"/>
                          <a:cs typeface="Times New Roman" panose="02020603050405020304" pitchFamily="18" charset="0"/>
                        </a:rPr>
                        <a:t> and Function requirement of </a:t>
                      </a:r>
                      <a:r>
                        <a:rPr lang="en-US" altLang="zh-CN" sz="1400" dirty="0" smtClean="0">
                          <a:latin typeface="Times New Roman" panose="02020603050405020304" pitchFamily="18" charset="0"/>
                          <a:cs typeface="Times New Roman" panose="02020603050405020304" pitchFamily="18" charset="0"/>
                        </a:rPr>
                        <a:t>Public Support</a:t>
                      </a:r>
                      <a:r>
                        <a:rPr lang="en-US" altLang="zh-CN" sz="1400" baseline="0" dirty="0" smtClean="0">
                          <a:latin typeface="Times New Roman" panose="02020603050405020304" pitchFamily="18" charset="0"/>
                          <a:cs typeface="Times New Roman" panose="02020603050405020304" pitchFamily="18" charset="0"/>
                        </a:rPr>
                        <a:t> Platform</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Research Report</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Fiber Home</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a:t>
                      </a:r>
                      <a:endParaRPr lang="zh-CN" altLang="en-US" sz="1400" dirty="0">
                        <a:latin typeface="Times New Roman" panose="02020603050405020304" pitchFamily="18" charset="0"/>
                        <a:cs typeface="Times New Roman" panose="02020603050405020304" pitchFamily="18" charset="0"/>
                      </a:endParaRPr>
                    </a:p>
                  </a:txBody>
                  <a:tcPr anchor="ctr"/>
                </a:tc>
              </a:tr>
              <a:tr h="134064">
                <a:tc>
                  <a:txBody>
                    <a:bodyPr/>
                    <a:lstStyle/>
                    <a:p>
                      <a:r>
                        <a:rPr lang="en-US" altLang="zh-CN" sz="1400" dirty="0" smtClean="0">
                          <a:latin typeface="Times New Roman" panose="02020603050405020304" pitchFamily="18" charset="0"/>
                          <a:cs typeface="Times New Roman" panose="02020603050405020304" pitchFamily="18" charset="0"/>
                        </a:rPr>
                        <a:t>Smart City: Analysis of Security requirement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Research Report</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China Telecom</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a:t>
                      </a:r>
                      <a:endParaRPr lang="zh-CN" altLang="en-US" sz="1400" dirty="0">
                        <a:latin typeface="Times New Roman" panose="02020603050405020304" pitchFamily="18" charset="0"/>
                        <a:cs typeface="Times New Roman" panose="02020603050405020304" pitchFamily="18" charset="0"/>
                      </a:endParaRPr>
                    </a:p>
                  </a:txBody>
                  <a:tcPr anchor="ctr"/>
                </a:tc>
              </a:tr>
              <a:tr h="418547">
                <a:tc>
                  <a:txBody>
                    <a:bodyPr/>
                    <a:lstStyle/>
                    <a:p>
                      <a:r>
                        <a:rPr lang="en-US" altLang="zh-CN" sz="1400" dirty="0" smtClean="0">
                          <a:latin typeface="Times New Roman" panose="02020603050405020304" pitchFamily="18" charset="0"/>
                          <a:cs typeface="Times New Roman" panose="02020603050405020304" pitchFamily="18" charset="0"/>
                        </a:rPr>
                        <a:t>Smart City: Research of</a:t>
                      </a:r>
                      <a:r>
                        <a:rPr lang="en-US" altLang="zh-CN" sz="1400" baseline="0" dirty="0" smtClean="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Information</a:t>
                      </a:r>
                      <a:r>
                        <a:rPr lang="en-US" altLang="zh-CN" sz="1400" baseline="0" dirty="0" smtClean="0">
                          <a:latin typeface="Times New Roman" panose="02020603050405020304" pitchFamily="18" charset="0"/>
                          <a:cs typeface="Times New Roman" panose="02020603050405020304" pitchFamily="18" charset="0"/>
                        </a:rPr>
                        <a:t> Resource sharing requirement and technologies</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Research Report</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Times New Roman" panose="02020603050405020304" pitchFamily="18" charset="0"/>
                          <a:cs typeface="Times New Roman" panose="02020603050405020304" pitchFamily="18" charset="0"/>
                        </a:rPr>
                        <a:t>China Telecom</a:t>
                      </a:r>
                      <a:endParaRPr lang="zh-CN" altLang="en-US"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smtClean="0">
                          <a:latin typeface="Times New Roman" panose="02020603050405020304" pitchFamily="18" charset="0"/>
                          <a:cs typeface="Times New Roman" panose="02020603050405020304" pitchFamily="18" charset="0"/>
                        </a:rPr>
                        <a:t>Finished</a:t>
                      </a:r>
                      <a:endParaRPr lang="zh-CN" altLang="en-US" sz="1400" dirty="0">
                        <a:latin typeface="Times New Roman" panose="02020603050405020304" pitchFamily="18" charset="0"/>
                        <a:cs typeface="Times New Roman" panose="02020603050405020304" pitchFamily="18" charset="0"/>
                      </a:endParaRPr>
                    </a:p>
                  </a:txBody>
                  <a:tcPr anchor="ct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884" y="6165304"/>
            <a:ext cx="23574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Key questions up to be answered</a:t>
            </a:r>
            <a:endParaRPr lang="zh-CN" altLang="en-US" sz="2800" b="1" dirty="0">
              <a:solidFill>
                <a:srgbClr val="006DA7"/>
              </a:solidFill>
              <a:latin typeface="Verdana" pitchFamily="34" charset="0"/>
              <a:ea typeface="Verdana" pitchFamily="34" charset="0"/>
              <a:cs typeface="Verdana" pitchFamily="34" charset="0"/>
            </a:endParaRPr>
          </a:p>
        </p:txBody>
      </p:sp>
      <p:sp>
        <p:nvSpPr>
          <p:cNvPr id="101"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sp>
        <p:nvSpPr>
          <p:cNvPr id="27" name="Content Placeholder 3"/>
          <p:cNvSpPr txBox="1">
            <a:spLocks/>
          </p:cNvSpPr>
          <p:nvPr/>
        </p:nvSpPr>
        <p:spPr>
          <a:xfrm>
            <a:off x="477788" y="1772816"/>
            <a:ext cx="11233248" cy="3816424"/>
          </a:xfrm>
          <a:prstGeom prst="rect">
            <a:avLst/>
          </a:prstGeom>
        </p:spPr>
        <p:txBody>
          <a:bodyPr/>
          <a:lstStyle/>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How to collect and converge disperse requirements of Smart City?</a:t>
            </a:r>
          </a:p>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How to have Standardization to fulfill these requirements and achieve values?</a:t>
            </a:r>
          </a:p>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How to avoid standards confliction or duplication,  and industry fragmentation?</a:t>
            </a:r>
          </a:p>
          <a:p>
            <a:pPr marL="342900" marR="0" lvl="0" indent="-342900" latinLnBrk="0">
              <a:lnSpc>
                <a:spcPct val="94000"/>
              </a:lnSpc>
              <a:buClr>
                <a:srgbClr val="000000"/>
              </a:buClr>
              <a:buSzPct val="100000"/>
              <a:buFont typeface="Wingdings" pitchFamily="2" charset="2"/>
              <a:buChar char="l"/>
              <a:tabLst/>
              <a:defRPr/>
            </a:pPr>
            <a:r>
              <a:rPr lang="en-US" altLang="zh-CN" sz="2800" b="1" dirty="0" smtClean="0">
                <a:solidFill>
                  <a:srgbClr val="C00000"/>
                </a:solidFill>
                <a:latin typeface="Verdana" pitchFamily="34" charset="0"/>
                <a:ea typeface="Verdana" pitchFamily="34" charset="0"/>
                <a:cs typeface="Verdana" pitchFamily="34" charset="0"/>
              </a:rPr>
              <a:t>How to build a low cost, globally adopted certification mechanism for Smart City customers and vendors?</a:t>
            </a:r>
            <a:endParaRPr lang="en-US" altLang="zh-CN" sz="28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846263" y="2204268"/>
            <a:ext cx="8137525" cy="703263"/>
          </a:xfrm>
          <a:prstGeom prst="rect">
            <a:avLst/>
          </a:prstGeom>
          <a:noFill/>
          <a:ln w="9525">
            <a:noFill/>
            <a:miter lim="800000"/>
            <a:headEnd/>
            <a:tailEnd/>
          </a:ln>
        </p:spPr>
        <p:txBody>
          <a:bodyPr lIns="90000" tIns="45000" rIns="90000" bIns="45000"/>
          <a:lstStyle/>
          <a:p>
            <a:pPr algn="ctr" eaLnBrk="1" hangingPunct="1">
              <a:lnSpc>
                <a:spcPct val="90000"/>
              </a:lnSpc>
              <a:spcBef>
                <a:spcPts val="10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a:solidFill>
                  <a:srgbClr val="006DA7"/>
                </a:solidFill>
                <a:latin typeface="Verdana" pitchFamily="34" charset="0"/>
              </a:rPr>
              <a:t>Thank you</a:t>
            </a:r>
          </a:p>
        </p:txBody>
      </p:sp>
      <p:sp>
        <p:nvSpPr>
          <p:cNvPr id="16388" name="Rectangle 5"/>
          <p:cNvSpPr>
            <a:spLocks noChangeArrowheads="1"/>
          </p:cNvSpPr>
          <p:nvPr/>
        </p:nvSpPr>
        <p:spPr bwMode="auto">
          <a:xfrm>
            <a:off x="1198563" y="3140050"/>
            <a:ext cx="9694862" cy="2089150"/>
          </a:xfrm>
          <a:prstGeom prst="rect">
            <a:avLst/>
          </a:prstGeom>
          <a:noFill/>
          <a:ln w="9525">
            <a:noFill/>
            <a:miter lim="800000"/>
            <a:headEnd/>
            <a:tailEnd/>
          </a:ln>
        </p:spPr>
        <p:txBody>
          <a:bodyPr lIns="90000" tIns="45000" rIns="90000" bIns="45000"/>
          <a:lstStyle/>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200" dirty="0">
                <a:solidFill>
                  <a:srgbClr val="000000"/>
                </a:solidFill>
                <a:latin typeface="Verdana" pitchFamily="34" charset="0"/>
              </a:rPr>
              <a:t>For more information, please contact: </a:t>
            </a:r>
            <a:r>
              <a:rPr lang="en-US" altLang="en-US" sz="2200" dirty="0" smtClean="0">
                <a:solidFill>
                  <a:srgbClr val="000000"/>
                </a:solidFill>
                <a:latin typeface="Verdana" pitchFamily="34" charset="0"/>
              </a:rPr>
              <a:t>Thomas Li</a:t>
            </a:r>
            <a:endParaRPr lang="en-US" altLang="en-US" sz="2200" dirty="0">
              <a:solidFill>
                <a:srgbClr val="000000"/>
              </a:solidFill>
              <a:latin typeface="Verdana" pitchFamily="34" charset="0"/>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200" dirty="0">
                <a:solidFill>
                  <a:srgbClr val="006DA7"/>
                </a:solidFill>
                <a:latin typeface="Verdana" pitchFamily="34" charset="0"/>
                <a:hlinkClick r:id="rId2"/>
              </a:rPr>
              <a:t>Email address: </a:t>
            </a:r>
            <a:r>
              <a:rPr lang="en-US" altLang="en-US" sz="2200" dirty="0" smtClean="0">
                <a:solidFill>
                  <a:srgbClr val="006DA7"/>
                </a:solidFill>
                <a:latin typeface="Verdana" pitchFamily="34" charset="0"/>
                <a:hlinkClick r:id="rId2"/>
              </a:rPr>
              <a:t>thomas.lili@huawei.com </a:t>
            </a:r>
            <a:endParaRPr lang="en-US" altLang="en-US" sz="2200" dirty="0">
              <a:solidFill>
                <a:srgbClr val="006DA7"/>
              </a:solidFill>
              <a:latin typeface="Verdana" pitchFamily="34" charset="0"/>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6DA7"/>
              </a:solidFill>
              <a:latin typeface="Verdana" pitchFamily="34" charset="0"/>
            </a:endParaRPr>
          </a:p>
          <a:p>
            <a:pPr marL="215900" indent="-214313" algn="ct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200" dirty="0">
                <a:solidFill>
                  <a:srgbClr val="000000"/>
                </a:solidFill>
                <a:latin typeface="Verdana" pitchFamily="34" charset="0"/>
              </a:rPr>
              <a:t>Affiliation Name: </a:t>
            </a:r>
            <a:r>
              <a:rPr lang="en-US" altLang="en-US" sz="2200" dirty="0" smtClean="0">
                <a:solidFill>
                  <a:srgbClr val="000000"/>
                </a:solidFill>
                <a:latin typeface="Verdana" pitchFamily="34" charset="0"/>
              </a:rPr>
              <a:t>Huawei Technologies Co., Ltd.</a:t>
            </a:r>
            <a:endParaRPr lang="en-US" altLang="en-US" sz="2200" dirty="0">
              <a:solidFill>
                <a:srgbClr val="000000"/>
              </a:solidFill>
              <a:latin typeface="Verdana" pitchFamily="34" charset="0"/>
            </a:endParaRPr>
          </a:p>
          <a:p>
            <a:pPr marL="215900" indent="-214313" algn="ct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200" dirty="0">
                <a:solidFill>
                  <a:srgbClr val="006DA7"/>
                </a:solidFill>
                <a:latin typeface="Verdana" pitchFamily="34" charset="0"/>
                <a:hlinkClick r:id="rId2"/>
              </a:rPr>
              <a:t>www.huawei.com</a:t>
            </a: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6DA7"/>
              </a:solidFill>
              <a:latin typeface="Verdana" pitchFamily="34" charset="0"/>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6DA7"/>
              </a:solidFill>
              <a:latin typeface="Verdana" pitchFamily="34" charset="0"/>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6DA7"/>
              </a:solidFill>
              <a:latin typeface="Verdana" pitchFamily="34" charset="0"/>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400" dirty="0">
              <a:solidFill>
                <a:srgbClr val="000000"/>
              </a:solidFill>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0000"/>
              </a:solidFill>
            </a:endParaRP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2200" dirty="0">
                <a:solidFill>
                  <a:srgbClr val="000000"/>
                </a:solidFill>
              </a:rPr>
              <a:t> </a:t>
            </a:r>
          </a:p>
          <a:p>
            <a:pPr marL="215900" indent="-214313" algn="ctr" eaLnBrk="1" hangingPunct="1">
              <a:lnSpc>
                <a:spcPct val="104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altLang="en-US" sz="2200" dirty="0">
              <a:solidFill>
                <a:srgbClr val="000000"/>
              </a:solidFill>
            </a:endParaRPr>
          </a:p>
        </p:txBody>
      </p:sp>
      <p:sp>
        <p:nvSpPr>
          <p:cNvPr id="6" name="Slide Number Placeholder 2"/>
          <p:cNvSpPr txBox="1">
            <a:spLocks/>
          </p:cNvSpPr>
          <p:nvPr/>
        </p:nvSpPr>
        <p:spPr bwMode="auto">
          <a:xfrm>
            <a:off x="363600" y="6314400"/>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Pg  </a:t>
            </a:r>
            <a:fld id="{2782646F-82DA-47EB-8FF9-63F8B660DDA6}" type="slidenum">
              <a:rPr kumimoji="0" lang="en-US" altLang="en-US" sz="1400" b="0" i="0" u="none" strike="noStrike" kern="1200" cap="none" spc="0" normalizeH="0" baseline="0" noProof="0" smtClean="0">
                <a:ln>
                  <a:noFill/>
                </a:ln>
                <a:solidFill>
                  <a:srgbClr val="000000"/>
                </a:solidFill>
                <a:effectLst/>
                <a:uLnTx/>
                <a:uFillTx/>
                <a:latin typeface="Verdana" pitchFamily="34" charset="0"/>
                <a:ea typeface="Microsoft YaHei" pitchFamily="34" charset="-122"/>
                <a:cs typeface="+mn-cs"/>
              </a:rPr>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r>
              <a:rPr kumimoji="0" lang="en-US" altLang="en-US" sz="1400" b="0" i="0" u="none" strike="noStrike" kern="1200" cap="none" spc="0" normalizeH="0" baseline="0" noProof="0" dirty="0" smtClean="0">
                <a:ln>
                  <a:noFill/>
                </a:ln>
                <a:solidFill>
                  <a:srgbClr val="000000"/>
                </a:solidFill>
                <a:effectLst/>
                <a:uLnTx/>
                <a:uFillTx/>
                <a:latin typeface="Verdana" pitchFamily="34" charset="0"/>
                <a:ea typeface="Microsoft YaHei" pitchFamily="34" charset="-122"/>
                <a:cs typeface="+mn-cs"/>
              </a:rPr>
              <a:t> | </a:t>
            </a:r>
          </a:p>
        </p:txBody>
      </p:sp>
      <p:pic>
        <p:nvPicPr>
          <p:cNvPr id="7" name="图片 6" descr="lili-linuxcon2017.jpg"/>
          <p:cNvPicPr>
            <a:picLocks noChangeAspect="1"/>
          </p:cNvPicPr>
          <p:nvPr/>
        </p:nvPicPr>
        <p:blipFill>
          <a:blip r:embed="rId3" cstate="print"/>
          <a:stretch>
            <a:fillRect/>
          </a:stretch>
        </p:blipFill>
        <p:spPr>
          <a:xfrm>
            <a:off x="0" y="0"/>
            <a:ext cx="1284353" cy="15567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3</a:t>
            </a:fld>
            <a:r>
              <a:rPr lang="en-US" altLang="en-US"/>
              <a:t> | </a:t>
            </a:r>
          </a:p>
        </p:txBody>
      </p:sp>
      <p:sp>
        <p:nvSpPr>
          <p:cNvPr id="8" name="TextBox 7"/>
          <p:cNvSpPr txBox="1"/>
          <p:nvPr/>
        </p:nvSpPr>
        <p:spPr>
          <a:xfrm>
            <a:off x="709051" y="260649"/>
            <a:ext cx="5743880" cy="523220"/>
          </a:xfrm>
          <a:prstGeom prst="rect">
            <a:avLst/>
          </a:prstGeom>
          <a:noFill/>
        </p:spPr>
        <p:txBody>
          <a:bodyPr wrap="square" rtlCol="0">
            <a:spAutoFit/>
          </a:bodyPr>
          <a:lstStyle/>
          <a:p>
            <a:r>
              <a:rPr lang="en-US" altLang="zh-CN" sz="2800" b="1" dirty="0">
                <a:solidFill>
                  <a:srgbClr val="006DA7"/>
                </a:solidFill>
                <a:latin typeface="Verdana" pitchFamily="34" charset="0"/>
                <a:ea typeface="Verdana" pitchFamily="34" charset="0"/>
                <a:cs typeface="Verdana" pitchFamily="34" charset="0"/>
              </a:rPr>
              <a:t>Challenges of </a:t>
            </a:r>
            <a:r>
              <a:rPr lang="en-US" altLang="zh-CN" sz="2800" b="1" dirty="0" smtClean="0">
                <a:solidFill>
                  <a:srgbClr val="006DA7"/>
                </a:solidFill>
                <a:latin typeface="Verdana" pitchFamily="34" charset="0"/>
                <a:ea typeface="Verdana" pitchFamily="34" charset="0"/>
                <a:cs typeface="Verdana" pitchFamily="34" charset="0"/>
              </a:rPr>
              <a:t>Urbanization</a:t>
            </a:r>
            <a:endParaRPr lang="zh-CN" altLang="en-US" sz="2800" b="1" dirty="0">
              <a:solidFill>
                <a:srgbClr val="006DA7"/>
              </a:solidFill>
              <a:latin typeface="Verdana" pitchFamily="34" charset="0"/>
              <a:ea typeface="Verdana" pitchFamily="34" charset="0"/>
              <a:cs typeface="Verdana" pitchFamily="34" charset="0"/>
            </a:endParaRPr>
          </a:p>
        </p:txBody>
      </p:sp>
      <p:pic>
        <p:nvPicPr>
          <p:cNvPr id="13" name="Picture 5"/>
          <p:cNvPicPr>
            <a:picLocks noChangeAspect="1" noChangeArrowheads="1"/>
          </p:cNvPicPr>
          <p:nvPr/>
        </p:nvPicPr>
        <p:blipFill>
          <a:blip r:embed="rId2" cstate="print"/>
          <a:srcRect/>
          <a:stretch>
            <a:fillRect/>
          </a:stretch>
        </p:blipFill>
        <p:spPr bwMode="auto">
          <a:xfrm>
            <a:off x="7010839" y="1556792"/>
            <a:ext cx="2137666" cy="4421983"/>
          </a:xfrm>
          <a:prstGeom prst="rect">
            <a:avLst/>
          </a:prstGeom>
          <a:noFill/>
          <a:ln w="9525">
            <a:noFill/>
            <a:miter lim="800000"/>
            <a:headEnd/>
            <a:tailEnd/>
          </a:ln>
        </p:spPr>
      </p:pic>
      <p:pic>
        <p:nvPicPr>
          <p:cNvPr id="14" name="Picture 6" descr="G:\华为\2013\11月\打造城市的智慧信息管道系统胶片美化-姚建奎\图片\PPT\P1\stock-photo-kuala-lumpur-malaysia-march-unidentified-malaysian-families-experience-earth-hour-while-98953259.jpg"/>
          <p:cNvPicPr>
            <a:picLocks noChangeAspect="1" noChangeArrowheads="1"/>
          </p:cNvPicPr>
          <p:nvPr/>
        </p:nvPicPr>
        <p:blipFill>
          <a:blip r:embed="rId3" cstate="print"/>
          <a:srcRect/>
          <a:stretch>
            <a:fillRect/>
          </a:stretch>
        </p:blipFill>
        <p:spPr bwMode="auto">
          <a:xfrm>
            <a:off x="9207456" y="1556793"/>
            <a:ext cx="2143540" cy="4421985"/>
          </a:xfrm>
          <a:prstGeom prst="rect">
            <a:avLst/>
          </a:prstGeom>
          <a:noFill/>
          <a:ln w="9525">
            <a:noFill/>
            <a:miter lim="800000"/>
            <a:headEnd/>
            <a:tailEnd/>
          </a:ln>
        </p:spPr>
      </p:pic>
      <p:sp>
        <p:nvSpPr>
          <p:cNvPr id="15" name="Rounded Rectangle 41"/>
          <p:cNvSpPr/>
          <p:nvPr/>
        </p:nvSpPr>
        <p:spPr bwMode="auto">
          <a:xfrm>
            <a:off x="9207455" y="5231265"/>
            <a:ext cx="2143541" cy="790023"/>
          </a:xfrm>
          <a:prstGeom prst="roundRect">
            <a:avLst>
              <a:gd name="adj" fmla="val 2738"/>
            </a:avLst>
          </a:prstGeom>
          <a:solidFill>
            <a:srgbClr val="C00000">
              <a:alpha val="80000"/>
            </a:srgbClr>
          </a:soli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pic>
        <p:nvPicPr>
          <p:cNvPr id="16" name="Picture 5" descr="G:\华为\2013\11月\打造城市的智慧信息管道系统胶片美化-姚建奎\图片\PPT\P1\stock-photo-industrial-smoke-from-chimney-on-blue-sky-121011934.jpg"/>
          <p:cNvPicPr>
            <a:picLocks noChangeAspect="1" noChangeArrowheads="1"/>
          </p:cNvPicPr>
          <p:nvPr/>
        </p:nvPicPr>
        <p:blipFill>
          <a:blip r:embed="rId4" cstate="print"/>
          <a:srcRect/>
          <a:stretch>
            <a:fillRect/>
          </a:stretch>
        </p:blipFill>
        <p:spPr bwMode="auto">
          <a:xfrm>
            <a:off x="4814968" y="1567035"/>
            <a:ext cx="2143540" cy="4421983"/>
          </a:xfrm>
          <a:prstGeom prst="rect">
            <a:avLst/>
          </a:prstGeom>
          <a:noFill/>
          <a:ln w="9525">
            <a:noFill/>
            <a:miter lim="800000"/>
            <a:headEnd/>
            <a:tailEnd/>
          </a:ln>
        </p:spPr>
      </p:pic>
      <p:sp>
        <p:nvSpPr>
          <p:cNvPr id="17" name="Rounded Rectangle 41"/>
          <p:cNvSpPr/>
          <p:nvPr/>
        </p:nvSpPr>
        <p:spPr bwMode="auto">
          <a:xfrm>
            <a:off x="7010839" y="5231265"/>
            <a:ext cx="2143541" cy="790023"/>
          </a:xfrm>
          <a:prstGeom prst="roundRect">
            <a:avLst>
              <a:gd name="adj" fmla="val 2738"/>
            </a:avLst>
          </a:prstGeom>
          <a:solidFill>
            <a:srgbClr val="C00000">
              <a:alpha val="80000"/>
            </a:srgbClr>
          </a:soli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pic>
        <p:nvPicPr>
          <p:cNvPr id="18" name="Picture 4" descr="G:\华为\2013\11月\打造城市的智慧信息管道系统胶片美化-姚建奎\图片\PPT\P1\stock-photo-automobile-congestion-in-rush-hour-shanghai-china-110041649.jpg"/>
          <p:cNvPicPr>
            <a:picLocks noChangeAspect="1" noChangeArrowheads="1"/>
          </p:cNvPicPr>
          <p:nvPr/>
        </p:nvPicPr>
        <p:blipFill>
          <a:blip r:embed="rId5" cstate="print"/>
          <a:srcRect/>
          <a:stretch>
            <a:fillRect/>
          </a:stretch>
        </p:blipFill>
        <p:spPr bwMode="auto">
          <a:xfrm>
            <a:off x="2638028" y="1556792"/>
            <a:ext cx="2123121" cy="4421985"/>
          </a:xfrm>
          <a:prstGeom prst="rect">
            <a:avLst/>
          </a:prstGeom>
          <a:noFill/>
          <a:ln w="9525">
            <a:noFill/>
            <a:miter lim="800000"/>
            <a:headEnd/>
            <a:tailEnd/>
          </a:ln>
        </p:spPr>
      </p:pic>
      <p:sp>
        <p:nvSpPr>
          <p:cNvPr id="19" name="Rounded Rectangle 41"/>
          <p:cNvSpPr/>
          <p:nvPr/>
        </p:nvSpPr>
        <p:spPr bwMode="auto">
          <a:xfrm>
            <a:off x="2617608" y="5231265"/>
            <a:ext cx="2143541" cy="790023"/>
          </a:xfrm>
          <a:prstGeom prst="roundRect">
            <a:avLst>
              <a:gd name="adj" fmla="val 2738"/>
            </a:avLst>
          </a:prstGeom>
          <a:solidFill>
            <a:srgbClr val="C00000">
              <a:alpha val="80000"/>
            </a:srgbClr>
          </a:soli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20" name="Rounded Rectangle 41"/>
          <p:cNvSpPr/>
          <p:nvPr/>
        </p:nvSpPr>
        <p:spPr bwMode="auto">
          <a:xfrm>
            <a:off x="4814224" y="5231265"/>
            <a:ext cx="2143541" cy="790023"/>
          </a:xfrm>
          <a:prstGeom prst="roundRect">
            <a:avLst>
              <a:gd name="adj" fmla="val 2738"/>
            </a:avLst>
          </a:prstGeom>
          <a:solidFill>
            <a:srgbClr val="C00000">
              <a:alpha val="80000"/>
            </a:srgbClr>
          </a:soli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pic>
        <p:nvPicPr>
          <p:cNvPr id="21" name="Picture 2" descr="G:\华为\2013\11月\打造城市的智慧信息管道系统胶片美化-姚建奎\图片\PPT\P1\stock-photo-a-firefighter-watches-a-training-fire-62219716.jpg"/>
          <p:cNvPicPr>
            <a:picLocks noChangeAspect="1" noChangeArrowheads="1"/>
          </p:cNvPicPr>
          <p:nvPr/>
        </p:nvPicPr>
        <p:blipFill>
          <a:blip r:embed="rId6" cstate="print"/>
          <a:srcRect/>
          <a:stretch>
            <a:fillRect/>
          </a:stretch>
        </p:blipFill>
        <p:spPr bwMode="auto">
          <a:xfrm>
            <a:off x="419769" y="1556792"/>
            <a:ext cx="2143541" cy="4421985"/>
          </a:xfrm>
          <a:prstGeom prst="rect">
            <a:avLst/>
          </a:prstGeom>
          <a:noFill/>
          <a:ln w="9525">
            <a:noFill/>
            <a:miter lim="800000"/>
            <a:headEnd/>
            <a:tailEnd/>
          </a:ln>
        </p:spPr>
      </p:pic>
      <p:sp>
        <p:nvSpPr>
          <p:cNvPr id="22" name="文本框 5"/>
          <p:cNvSpPr txBox="1"/>
          <p:nvPr/>
        </p:nvSpPr>
        <p:spPr bwMode="auto">
          <a:xfrm>
            <a:off x="2634853" y="5430953"/>
            <a:ext cx="2088231" cy="414234"/>
          </a:xfrm>
          <a:prstGeom prst="rect">
            <a:avLst/>
          </a:prstGeom>
          <a:noFill/>
        </p:spPr>
        <p:txBody>
          <a:bodyPr wrap="square" lIns="75456" tIns="37728" rIns="75456" bIns="37728">
            <a:spAutoFit/>
          </a:bodyPr>
          <a:lstStyle/>
          <a:p>
            <a:pPr algn="ctr" defTabSz="823189">
              <a:lnSpc>
                <a:spcPct val="120000"/>
              </a:lnSpc>
              <a:defRPr/>
            </a:pPr>
            <a:r>
              <a:rPr kumimoji="1" lang="en-US" altLang="zh-CN" sz="2000"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rPr>
              <a:t>Heavy traffic</a:t>
            </a:r>
            <a:endParaRPr kumimoji="1" lang="en-US" altLang="zh-CN" sz="200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endParaRPr>
          </a:p>
        </p:txBody>
      </p:sp>
      <p:sp>
        <p:nvSpPr>
          <p:cNvPr id="23" name="文本框 5"/>
          <p:cNvSpPr txBox="1"/>
          <p:nvPr/>
        </p:nvSpPr>
        <p:spPr bwMode="auto">
          <a:xfrm>
            <a:off x="4867101" y="5430953"/>
            <a:ext cx="2016224" cy="414234"/>
          </a:xfrm>
          <a:prstGeom prst="rect">
            <a:avLst/>
          </a:prstGeom>
          <a:noFill/>
        </p:spPr>
        <p:txBody>
          <a:bodyPr wrap="square" lIns="75456" tIns="37728" rIns="75456" bIns="37728">
            <a:spAutoFit/>
          </a:bodyPr>
          <a:lstStyle/>
          <a:p>
            <a:pPr algn="ctr" defTabSz="823189">
              <a:lnSpc>
                <a:spcPct val="120000"/>
              </a:lnSpc>
              <a:defRPr/>
            </a:pPr>
            <a:r>
              <a:rPr kumimoji="1" lang="en-US" altLang="zh-CN" sz="2000"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rPr>
              <a:t>Pollution</a:t>
            </a:r>
            <a:endParaRPr kumimoji="1" lang="en-US" altLang="zh-CN" sz="200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endParaRPr>
          </a:p>
        </p:txBody>
      </p:sp>
      <p:sp>
        <p:nvSpPr>
          <p:cNvPr id="24" name="文本框 5"/>
          <p:cNvSpPr txBox="1"/>
          <p:nvPr/>
        </p:nvSpPr>
        <p:spPr bwMode="auto">
          <a:xfrm>
            <a:off x="6955333" y="5430953"/>
            <a:ext cx="2232248" cy="414234"/>
          </a:xfrm>
          <a:prstGeom prst="rect">
            <a:avLst/>
          </a:prstGeom>
          <a:noFill/>
        </p:spPr>
        <p:txBody>
          <a:bodyPr wrap="square" lIns="75456" tIns="37728" rIns="75456" bIns="37728">
            <a:spAutoFit/>
          </a:bodyPr>
          <a:lstStyle/>
          <a:p>
            <a:pPr algn="ctr" defTabSz="823189">
              <a:lnSpc>
                <a:spcPct val="120000"/>
              </a:lnSpc>
              <a:defRPr/>
            </a:pPr>
            <a:r>
              <a:rPr kumimoji="1" lang="en-US" altLang="zh-CN" sz="2000"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rPr>
              <a:t>Surplus capacity</a:t>
            </a:r>
            <a:endParaRPr kumimoji="1" lang="en-US" altLang="zh-CN" sz="200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endParaRPr>
          </a:p>
        </p:txBody>
      </p:sp>
      <p:sp>
        <p:nvSpPr>
          <p:cNvPr id="25" name="文本框 5"/>
          <p:cNvSpPr txBox="1"/>
          <p:nvPr/>
        </p:nvSpPr>
        <p:spPr bwMode="auto">
          <a:xfrm>
            <a:off x="9187581" y="5430953"/>
            <a:ext cx="2160239" cy="445525"/>
          </a:xfrm>
          <a:prstGeom prst="rect">
            <a:avLst/>
          </a:prstGeom>
          <a:noFill/>
        </p:spPr>
        <p:txBody>
          <a:bodyPr wrap="square" lIns="75456" tIns="37728" rIns="75456" bIns="37728">
            <a:spAutoFit/>
          </a:bodyPr>
          <a:lstStyle/>
          <a:p>
            <a:pPr defTabSz="823189">
              <a:lnSpc>
                <a:spcPct val="120000"/>
              </a:lnSpc>
              <a:defRPr/>
            </a:pPr>
            <a:r>
              <a:rPr kumimoji="1" lang="en-US" altLang="zh-CN" sz="2000"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rPr>
              <a:t>Energy shortage</a:t>
            </a:r>
            <a:endParaRPr kumimoji="1" lang="en-US" altLang="zh-CN" sz="200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endParaRPr>
          </a:p>
        </p:txBody>
      </p:sp>
      <p:sp>
        <p:nvSpPr>
          <p:cNvPr id="26" name="Rounded Rectangle 41"/>
          <p:cNvSpPr/>
          <p:nvPr/>
        </p:nvSpPr>
        <p:spPr bwMode="auto">
          <a:xfrm>
            <a:off x="420993" y="5231265"/>
            <a:ext cx="2143541" cy="790023"/>
          </a:xfrm>
          <a:prstGeom prst="roundRect">
            <a:avLst>
              <a:gd name="adj" fmla="val 2738"/>
            </a:avLst>
          </a:prstGeom>
          <a:solidFill>
            <a:srgbClr val="C00000">
              <a:alpha val="80000"/>
            </a:srgbClr>
          </a:soli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27" name="文本框 5"/>
          <p:cNvSpPr txBox="1"/>
          <p:nvPr/>
        </p:nvSpPr>
        <p:spPr bwMode="auto">
          <a:xfrm>
            <a:off x="546621" y="5430953"/>
            <a:ext cx="1872207" cy="414234"/>
          </a:xfrm>
          <a:prstGeom prst="rect">
            <a:avLst/>
          </a:prstGeom>
          <a:noFill/>
        </p:spPr>
        <p:txBody>
          <a:bodyPr wrap="square" lIns="75456" tIns="37728" rIns="75456" bIns="37728">
            <a:spAutoFit/>
          </a:bodyPr>
          <a:lstStyle/>
          <a:p>
            <a:pPr algn="ctr" defTabSz="823189">
              <a:lnSpc>
                <a:spcPct val="120000"/>
              </a:lnSpc>
              <a:defRPr/>
            </a:pPr>
            <a:r>
              <a:rPr kumimoji="1" lang="en-US" altLang="zh-CN" sz="2000"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rPr>
              <a:t>Public safety</a:t>
            </a:r>
            <a:endParaRPr kumimoji="1" lang="en-US" altLang="zh-CN" sz="200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Arial"/>
            </a:endParaRPr>
          </a:p>
        </p:txBody>
      </p:sp>
      <p:sp>
        <p:nvSpPr>
          <p:cNvPr id="28" name="TextBox 27"/>
          <p:cNvSpPr txBox="1"/>
          <p:nvPr/>
        </p:nvSpPr>
        <p:spPr>
          <a:xfrm>
            <a:off x="1770757" y="1052736"/>
            <a:ext cx="8254632" cy="461665"/>
          </a:xfrm>
          <a:prstGeom prst="rect">
            <a:avLst/>
          </a:prstGeom>
          <a:noFill/>
        </p:spPr>
        <p:txBody>
          <a:bodyPr wrap="none" rtlCol="0">
            <a:spAutoFit/>
          </a:bodyPr>
          <a:lstStyle/>
          <a:p>
            <a:r>
              <a:rPr lang="en-US" altLang="zh-CN" sz="2400" b="1" dirty="0" smtClean="0">
                <a:solidFill>
                  <a:schemeClr val="tx1"/>
                </a:solidFill>
              </a:rPr>
              <a:t>Overall pressures on </a:t>
            </a:r>
            <a:r>
              <a:rPr lang="en-US" altLang="zh-CN" sz="2400" b="1" dirty="0" smtClean="0">
                <a:solidFill>
                  <a:srgbClr val="C00000"/>
                </a:solidFill>
              </a:rPr>
              <a:t>Infrastructure, Sustainability and Livability</a:t>
            </a:r>
            <a:endParaRPr lang="zh-CN" altLang="en-US" sz="24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4</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Global </a:t>
            </a:r>
            <a:r>
              <a:rPr lang="en-US" altLang="zh-CN" sz="2800" b="1" dirty="0">
                <a:solidFill>
                  <a:srgbClr val="006DA7"/>
                </a:solidFill>
                <a:latin typeface="Verdana" pitchFamily="34" charset="0"/>
                <a:ea typeface="Verdana" pitchFamily="34" charset="0"/>
                <a:cs typeface="Verdana" pitchFamily="34" charset="0"/>
              </a:rPr>
              <a:t>Smart City Market </a:t>
            </a:r>
            <a:r>
              <a:rPr lang="en-US" altLang="zh-CN" sz="2800" b="1" dirty="0" smtClean="0">
                <a:solidFill>
                  <a:srgbClr val="006DA7"/>
                </a:solidFill>
                <a:latin typeface="Verdana" pitchFamily="34" charset="0"/>
                <a:ea typeface="Verdana" pitchFamily="34" charset="0"/>
                <a:cs typeface="Verdana" pitchFamily="34" charset="0"/>
              </a:rPr>
              <a:t>forecast </a:t>
            </a:r>
            <a:endParaRPr lang="zh-CN" altLang="en-US" sz="2800" b="1" dirty="0">
              <a:solidFill>
                <a:srgbClr val="006DA7"/>
              </a:solidFill>
              <a:latin typeface="Verdana" pitchFamily="34" charset="0"/>
              <a:ea typeface="Verdana" pitchFamily="34" charset="0"/>
              <a:cs typeface="Verdana" pitchFamily="34" charset="0"/>
            </a:endParaRPr>
          </a:p>
        </p:txBody>
      </p:sp>
      <p:sp>
        <p:nvSpPr>
          <p:cNvPr id="29" name="Content Placeholder 3"/>
          <p:cNvSpPr txBox="1">
            <a:spLocks/>
          </p:cNvSpPr>
          <p:nvPr/>
        </p:nvSpPr>
        <p:spPr>
          <a:xfrm>
            <a:off x="477788" y="1290246"/>
            <a:ext cx="11233248" cy="4464496"/>
          </a:xfrm>
          <a:prstGeom prst="rect">
            <a:avLst/>
          </a:prstGeom>
        </p:spPr>
        <p:txBody>
          <a:bodyPr/>
          <a:lstStyle/>
          <a:p>
            <a:pPr marL="342900" marR="0" lvl="0" indent="-342900" latinLnBrk="0">
              <a:lnSpc>
                <a:spcPct val="94000"/>
              </a:lnSpc>
              <a:buClr>
                <a:srgbClr val="000000"/>
              </a:buClr>
              <a:buSzPct val="100000"/>
              <a:buFont typeface="Times New Roman" pitchFamily="18" charset="0"/>
              <a:buNone/>
              <a:tabLst/>
              <a:defRPr/>
            </a:pPr>
            <a:r>
              <a:rPr lang="en-US" altLang="zh-CN" sz="2400" b="1" i="1" dirty="0">
                <a:solidFill>
                  <a:schemeClr val="tx1"/>
                </a:solidFill>
              </a:rPr>
              <a:t>Global Smart Cities Market to Reach </a:t>
            </a:r>
            <a:r>
              <a:rPr lang="en-US" altLang="zh-CN" sz="2400" b="1" i="1" dirty="0">
                <a:solidFill>
                  <a:srgbClr val="C00000"/>
                </a:solidFill>
              </a:rPr>
              <a:t>US$ 3.482 Trillion</a:t>
            </a:r>
            <a:r>
              <a:rPr lang="en-US" altLang="zh-CN" sz="2400" b="1" i="1" dirty="0">
                <a:solidFill>
                  <a:schemeClr val="tx1"/>
                </a:solidFill>
              </a:rPr>
              <a:t> by 2026</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The US$ 622 </a:t>
            </a:r>
            <a:r>
              <a:rPr lang="en-US" altLang="zh-CN" sz="2000" i="1" dirty="0" err="1">
                <a:solidFill>
                  <a:schemeClr val="tx1"/>
                </a:solidFill>
              </a:rPr>
              <a:t>Bn</a:t>
            </a:r>
            <a:r>
              <a:rPr lang="en-US" altLang="zh-CN" sz="2000" i="1" dirty="0">
                <a:solidFill>
                  <a:schemeClr val="tx1"/>
                </a:solidFill>
              </a:rPr>
              <a:t> smart cities market is anticipated to surpass US$ 1 </a:t>
            </a:r>
            <a:r>
              <a:rPr lang="en-US" altLang="zh-CN" sz="2000" i="1" dirty="0" err="1">
                <a:solidFill>
                  <a:schemeClr val="tx1"/>
                </a:solidFill>
              </a:rPr>
              <a:t>Tn</a:t>
            </a:r>
            <a:r>
              <a:rPr lang="en-US" altLang="zh-CN" sz="2000" i="1" dirty="0">
                <a:solidFill>
                  <a:schemeClr val="tx1"/>
                </a:solidFill>
              </a:rPr>
              <a:t> in 2019 and take a leap to US$ 3.48 </a:t>
            </a:r>
            <a:r>
              <a:rPr lang="en-US" altLang="zh-CN" sz="2000" i="1" dirty="0" err="1">
                <a:solidFill>
                  <a:schemeClr val="tx1"/>
                </a:solidFill>
              </a:rPr>
              <a:t>Tn</a:t>
            </a:r>
            <a:r>
              <a:rPr lang="en-US" altLang="zh-CN" sz="2000" i="1" dirty="0">
                <a:solidFill>
                  <a:schemeClr val="tx1"/>
                </a:solidFill>
              </a:rPr>
              <a:t> by 2026 end. </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Over a period 2016-2026, the market will showcase </a:t>
            </a:r>
            <a:r>
              <a:rPr lang="en-US" altLang="zh-CN" sz="2000" b="1" i="1" dirty="0">
                <a:solidFill>
                  <a:srgbClr val="C00000"/>
                </a:solidFill>
              </a:rPr>
              <a:t>CAGR of 18.8%.</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APEJ to Outpace North America</a:t>
            </a:r>
          </a:p>
          <a:p>
            <a:pPr marL="342900" marR="0" lvl="0" indent="-342900" latinLnBrk="0">
              <a:lnSpc>
                <a:spcPct val="94000"/>
              </a:lnSpc>
              <a:buClr>
                <a:srgbClr val="000000"/>
              </a:buClr>
              <a:buSzPct val="100000"/>
              <a:buFont typeface="Times New Roman" pitchFamily="18" charset="0"/>
              <a:buNone/>
              <a:tabLst/>
              <a:defRPr/>
            </a:pPr>
            <a:r>
              <a:rPr lang="en-US" altLang="zh-CN" sz="2400" b="1" i="1" dirty="0">
                <a:solidFill>
                  <a:schemeClr val="tx1"/>
                </a:solidFill>
              </a:rPr>
              <a:t>Key Drivers </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Backed by favorable government initiatives, brisk urbanization will continue to popularize the concept of smart cities worldwide.</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Exploding electric vehicle market and soaring need for improved energy infrastructure are also grasped among the top drivers to the global smart cities market growth.</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Although developing countries will continue to face challenges with proper networking infrastructure and funding, rapid digitization and integration of new technologies in existing infrastructure, are likely to gradually provide an optimistic outlook to the overall market growth.</a:t>
            </a:r>
          </a:p>
          <a:p>
            <a:pPr marL="742950" marR="0" lvl="1" indent="-285750" latinLnBrk="0">
              <a:lnSpc>
                <a:spcPct val="94000"/>
              </a:lnSpc>
              <a:buClr>
                <a:srgbClr val="000000"/>
              </a:buClr>
              <a:buSzPct val="100000"/>
              <a:buFont typeface="Times New Roman" pitchFamily="18" charset="0"/>
              <a:buNone/>
              <a:tabLst/>
              <a:defRPr/>
            </a:pPr>
            <a:r>
              <a:rPr lang="en-US" altLang="zh-CN" sz="2000" i="1" dirty="0">
                <a:solidFill>
                  <a:schemeClr val="tx1"/>
                </a:solidFill>
              </a:rPr>
              <a:t>The market is currently driven by public-private partnerships, </a:t>
            </a:r>
            <a:r>
              <a:rPr lang="en-US" altLang="zh-CN" sz="2000" i="1" dirty="0" smtClean="0">
                <a:solidFill>
                  <a:schemeClr val="tx1"/>
                </a:solidFill>
              </a:rPr>
              <a:t>crowd funding, </a:t>
            </a:r>
            <a:r>
              <a:rPr lang="en-US" altLang="zh-CN" sz="2000" i="1" dirty="0">
                <a:solidFill>
                  <a:schemeClr val="tx1"/>
                </a:solidFill>
              </a:rPr>
              <a:t>and other emerging funding options.</a:t>
            </a:r>
          </a:p>
        </p:txBody>
      </p:sp>
      <p:sp>
        <p:nvSpPr>
          <p:cNvPr id="30" name="TextBox 29"/>
          <p:cNvSpPr txBox="1"/>
          <p:nvPr/>
        </p:nvSpPr>
        <p:spPr>
          <a:xfrm>
            <a:off x="6454452" y="5754742"/>
            <a:ext cx="5187061" cy="338554"/>
          </a:xfrm>
          <a:prstGeom prst="rect">
            <a:avLst/>
          </a:prstGeom>
          <a:noFill/>
        </p:spPr>
        <p:txBody>
          <a:bodyPr wrap="none" rtlCol="0">
            <a:spAutoFit/>
          </a:bodyPr>
          <a:lstStyle/>
          <a:p>
            <a:r>
              <a:rPr lang="en-US" altLang="zh-CN" sz="1600" b="1" i="1" dirty="0">
                <a:solidFill>
                  <a:schemeClr val="tx1"/>
                </a:solidFill>
              </a:rPr>
              <a:t>Source: Persistence Market Research Pvt. Ltd., Jan 04, 2017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5</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Global </a:t>
            </a:r>
            <a:r>
              <a:rPr lang="en-US" altLang="zh-CN" sz="2800" b="1" dirty="0">
                <a:solidFill>
                  <a:srgbClr val="006DA7"/>
                </a:solidFill>
                <a:latin typeface="Verdana" pitchFamily="34" charset="0"/>
                <a:ea typeface="Verdana" pitchFamily="34" charset="0"/>
                <a:cs typeface="Verdana" pitchFamily="34" charset="0"/>
              </a:rPr>
              <a:t>Smart City Market </a:t>
            </a:r>
            <a:r>
              <a:rPr lang="en-US" altLang="zh-CN" sz="2800" b="1" dirty="0" smtClean="0">
                <a:solidFill>
                  <a:srgbClr val="006DA7"/>
                </a:solidFill>
                <a:latin typeface="Verdana" pitchFamily="34" charset="0"/>
                <a:ea typeface="Verdana" pitchFamily="34" charset="0"/>
                <a:cs typeface="Verdana" pitchFamily="34" charset="0"/>
              </a:rPr>
              <a:t>Segmentations </a:t>
            </a:r>
            <a:endParaRPr lang="zh-CN" altLang="en-US" sz="2800" b="1" dirty="0">
              <a:solidFill>
                <a:srgbClr val="006DA7"/>
              </a:solidFill>
              <a:latin typeface="Verdana" pitchFamily="34" charset="0"/>
              <a:ea typeface="Verdana" pitchFamily="34" charset="0"/>
              <a:cs typeface="Verdana" pitchFamily="34" charset="0"/>
            </a:endParaRPr>
          </a:p>
        </p:txBody>
      </p:sp>
      <p:sp>
        <p:nvSpPr>
          <p:cNvPr id="6" name="TextBox 5"/>
          <p:cNvSpPr txBox="1"/>
          <p:nvPr/>
        </p:nvSpPr>
        <p:spPr>
          <a:xfrm>
            <a:off x="5502274" y="5805264"/>
            <a:ext cx="5488682" cy="338554"/>
          </a:xfrm>
          <a:prstGeom prst="rect">
            <a:avLst/>
          </a:prstGeom>
          <a:noFill/>
        </p:spPr>
        <p:txBody>
          <a:bodyPr wrap="none" rtlCol="0">
            <a:spAutoFit/>
          </a:bodyPr>
          <a:lstStyle/>
          <a:p>
            <a:r>
              <a:rPr lang="en-US" altLang="zh-CN" sz="1600" b="1" i="1" dirty="0" smtClean="0">
                <a:solidFill>
                  <a:schemeClr val="tx1"/>
                </a:solidFill>
              </a:rPr>
              <a:t>Source</a:t>
            </a:r>
            <a:r>
              <a:rPr lang="en-US" altLang="zh-CN" sz="1600" b="1" i="1" dirty="0">
                <a:solidFill>
                  <a:schemeClr val="tx1"/>
                </a:solidFill>
              </a:rPr>
              <a:t>: Smart City Market, Global, 2012-2020, Frost &amp; </a:t>
            </a:r>
            <a:r>
              <a:rPr lang="en-US" altLang="zh-CN" sz="1600" b="1" i="1" dirty="0" smtClean="0">
                <a:solidFill>
                  <a:schemeClr val="tx1"/>
                </a:solidFill>
              </a:rPr>
              <a:t>Sullivan</a:t>
            </a:r>
            <a:endParaRPr lang="en-US" altLang="zh-CN" sz="1600" b="1" i="1" dirty="0">
              <a:solidFill>
                <a:schemeClr val="tx1"/>
              </a:solidFill>
            </a:endParaRPr>
          </a:p>
        </p:txBody>
      </p:sp>
      <p:pic>
        <p:nvPicPr>
          <p:cNvPr id="7"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939" y="836712"/>
            <a:ext cx="9262831" cy="50032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人体神经系统3.png"/>
          <p:cNvPicPr>
            <a:picLocks noChangeAspect="1"/>
          </p:cNvPicPr>
          <p:nvPr/>
        </p:nvPicPr>
        <p:blipFill>
          <a:blip r:embed="rId2" cstate="print"/>
          <a:stretch>
            <a:fillRect/>
          </a:stretch>
        </p:blipFill>
        <p:spPr>
          <a:xfrm>
            <a:off x="-743172" y="1804987"/>
            <a:ext cx="4320479" cy="4216301"/>
          </a:xfrm>
          <a:prstGeom prst="rect">
            <a:avLst/>
          </a:prstGeom>
        </p:spPr>
      </p:pic>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6</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ICT </a:t>
            </a:r>
            <a:r>
              <a:rPr lang="en-US" altLang="zh-CN" sz="2800" b="1" dirty="0">
                <a:solidFill>
                  <a:srgbClr val="006DA7"/>
                </a:solidFill>
                <a:latin typeface="Verdana" pitchFamily="34" charset="0"/>
                <a:ea typeface="Verdana" pitchFamily="34" charset="0"/>
                <a:cs typeface="Verdana" pitchFamily="34" charset="0"/>
              </a:rPr>
              <a:t>“Neural Networks” for Smart </a:t>
            </a:r>
            <a:r>
              <a:rPr lang="en-US" altLang="zh-CN" sz="2800" b="1" dirty="0" smtClean="0">
                <a:solidFill>
                  <a:srgbClr val="006DA7"/>
                </a:solidFill>
                <a:latin typeface="Verdana" pitchFamily="34" charset="0"/>
                <a:ea typeface="Verdana" pitchFamily="34" charset="0"/>
                <a:cs typeface="Verdana" pitchFamily="34" charset="0"/>
              </a:rPr>
              <a:t>City </a:t>
            </a:r>
            <a:endParaRPr lang="zh-CN" altLang="en-US" sz="2800" b="1" dirty="0">
              <a:solidFill>
                <a:srgbClr val="006DA7"/>
              </a:solidFill>
              <a:latin typeface="Verdana" pitchFamily="34" charset="0"/>
              <a:ea typeface="Verdana" pitchFamily="34" charset="0"/>
              <a:cs typeface="Verdana" pitchFamily="34" charset="0"/>
            </a:endParaRPr>
          </a:p>
        </p:txBody>
      </p:sp>
      <p:sp>
        <p:nvSpPr>
          <p:cNvPr id="9" name="矩形 8"/>
          <p:cNvSpPr/>
          <p:nvPr/>
        </p:nvSpPr>
        <p:spPr>
          <a:xfrm>
            <a:off x="6085959" y="1688015"/>
            <a:ext cx="5580000" cy="1620000"/>
          </a:xfrm>
          <a:prstGeom prst="rect">
            <a:avLst/>
          </a:prstGeom>
          <a:solidFill>
            <a:srgbClr val="92D050"/>
          </a:solidFill>
          <a:ln w="3175" cap="rnd" cmpd="sng" algn="ctr">
            <a:solidFill>
              <a:sysClr val="window" lastClr="FFFFFF"/>
            </a:solidFill>
            <a:prstDash val="lgDash"/>
            <a:round/>
            <a:headEnd type="none" w="med" len="med"/>
            <a:tailEnd type="none" w="med" len="med"/>
          </a:ln>
          <a:effectLst/>
          <a:scene3d>
            <a:camera prst="orthographicFront"/>
            <a:lightRig rig="flat" dir="t"/>
          </a:scene3d>
        </p:spPr>
        <p:txBody>
          <a:bodyPr lIns="91434" tIns="45717" rIns="91434" bIns="45717" anchor="ctr"/>
          <a:lstStyle/>
          <a:p>
            <a:pPr defTabSz="914339">
              <a:buClr>
                <a:srgbClr val="CC9900"/>
              </a:buClr>
              <a:buFont typeface="Wingdings" pitchFamily="2" charset="2"/>
              <a:buChar char="n"/>
              <a:defRPr/>
            </a:pPr>
            <a:endParaRPr lang="zh-CN" altLang="en-US" sz="1600" kern="0" dirty="0">
              <a:solidFill>
                <a:schemeClr val="tx1"/>
              </a:solidFill>
              <a:cs typeface="Arial" panose="020B0604020202020204" pitchFamily="34" charset="0"/>
            </a:endParaRPr>
          </a:p>
        </p:txBody>
      </p:sp>
      <p:cxnSp>
        <p:nvCxnSpPr>
          <p:cNvPr id="10" name="直接连接符 9"/>
          <p:cNvCxnSpPr/>
          <p:nvPr/>
        </p:nvCxnSpPr>
        <p:spPr bwMode="auto">
          <a:xfrm flipH="1" flipV="1">
            <a:off x="1247510" y="2241200"/>
            <a:ext cx="5263278" cy="20401"/>
          </a:xfrm>
          <a:prstGeom prst="line">
            <a:avLst/>
          </a:prstGeom>
          <a:noFill/>
          <a:ln w="12700" cap="flat" cmpd="sng" algn="ctr">
            <a:solidFill>
              <a:schemeClr val="tx1"/>
            </a:solidFill>
            <a:prstDash val="solid"/>
          </a:ln>
          <a:effectLst/>
        </p:spPr>
      </p:cxnSp>
      <p:pic>
        <p:nvPicPr>
          <p:cNvPr id="11" name="Picture 2"/>
          <p:cNvPicPr preferRelativeResize="0">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78839" y="1988841"/>
            <a:ext cx="2167020" cy="1149651"/>
          </a:xfrm>
          <a:prstGeom prst="roundRect">
            <a:avLst>
              <a:gd name="adj" fmla="val 27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6382445" y="1673098"/>
            <a:ext cx="2232248" cy="338548"/>
          </a:xfrm>
          <a:prstGeom prst="rect">
            <a:avLst/>
          </a:prstGeom>
          <a:noFill/>
        </p:spPr>
        <p:txBody>
          <a:bodyPr wrap="square" lIns="91434" tIns="45717" rIns="91434" bIns="45717" rtlCol="0">
            <a:spAutoFit/>
          </a:bodyPr>
          <a:lstStyle/>
          <a:p>
            <a:pPr algn="ctr" defTabSz="914339">
              <a:defRPr/>
            </a:pPr>
            <a:r>
              <a:rPr lang="en-US" altLang="zh-CN" sz="1600" b="1" kern="0" dirty="0" smtClean="0">
                <a:solidFill>
                  <a:schemeClr val="tx1"/>
                </a:solidFill>
                <a:cs typeface="Arial" panose="020B0604020202020204" pitchFamily="34" charset="0"/>
              </a:rPr>
              <a:t>City operation center</a:t>
            </a:r>
            <a:endParaRPr lang="zh-CN" altLang="en-US" sz="1600" b="1" kern="0" dirty="0">
              <a:solidFill>
                <a:schemeClr val="tx1"/>
              </a:solidFill>
              <a:cs typeface="Arial" panose="020B0604020202020204" pitchFamily="34" charset="0"/>
            </a:endParaRPr>
          </a:p>
        </p:txBody>
      </p:sp>
      <p:sp>
        <p:nvSpPr>
          <p:cNvPr id="13" name="矩形 12"/>
          <p:cNvSpPr/>
          <p:nvPr/>
        </p:nvSpPr>
        <p:spPr>
          <a:xfrm>
            <a:off x="6085959" y="4061800"/>
            <a:ext cx="5580000" cy="1620000"/>
          </a:xfrm>
          <a:prstGeom prst="rect">
            <a:avLst/>
          </a:prstGeom>
          <a:solidFill>
            <a:srgbClr val="92D050"/>
          </a:solidFill>
          <a:ln w="3175" cap="rnd" cmpd="sng" algn="ctr">
            <a:solidFill>
              <a:sysClr val="window" lastClr="FFFFFF"/>
            </a:solidFill>
            <a:prstDash val="lgDash"/>
            <a:round/>
            <a:headEnd type="none" w="med" len="med"/>
            <a:tailEnd type="none" w="med" len="med"/>
          </a:ln>
          <a:effectLst/>
          <a:scene3d>
            <a:camera prst="orthographicFront"/>
            <a:lightRig rig="flat" dir="t"/>
          </a:scene3d>
        </p:spPr>
        <p:txBody>
          <a:bodyPr lIns="91434" tIns="45717" rIns="91434" bIns="45717" anchor="ctr"/>
          <a:lstStyle/>
          <a:p>
            <a:pPr defTabSz="914339">
              <a:buClr>
                <a:srgbClr val="CC9900"/>
              </a:buClr>
              <a:buFont typeface="Wingdings" pitchFamily="2" charset="2"/>
              <a:buChar char="n"/>
              <a:defRPr/>
            </a:pPr>
            <a:endParaRPr lang="zh-CN" altLang="en-US" sz="1600" kern="0" dirty="0">
              <a:solidFill>
                <a:schemeClr val="tx1"/>
              </a:solidFill>
              <a:cs typeface="Arial" panose="020B0604020202020204" pitchFamily="34" charset="0"/>
            </a:endParaRPr>
          </a:p>
        </p:txBody>
      </p:sp>
      <p:sp>
        <p:nvSpPr>
          <p:cNvPr id="14" name="TextBox 13"/>
          <p:cNvSpPr txBox="1"/>
          <p:nvPr/>
        </p:nvSpPr>
        <p:spPr>
          <a:xfrm>
            <a:off x="6526460" y="4048612"/>
            <a:ext cx="2016224" cy="338548"/>
          </a:xfrm>
          <a:prstGeom prst="rect">
            <a:avLst/>
          </a:prstGeom>
          <a:noFill/>
        </p:spPr>
        <p:txBody>
          <a:bodyPr wrap="square" lIns="91434" tIns="45717" rIns="91434" bIns="45717" rtlCol="0">
            <a:spAutoFit/>
          </a:bodyPr>
          <a:lstStyle/>
          <a:p>
            <a:pPr algn="ctr" defTabSz="914339">
              <a:defRPr/>
            </a:pPr>
            <a:r>
              <a:rPr lang="en-US" altLang="zh-CN" sz="1600" b="1" kern="0" dirty="0" smtClean="0">
                <a:solidFill>
                  <a:schemeClr val="tx1"/>
                </a:solidFill>
                <a:cs typeface="Arial" panose="020B0604020202020204" pitchFamily="34" charset="0"/>
              </a:rPr>
              <a:t>City IoT network</a:t>
            </a:r>
            <a:endParaRPr lang="zh-CN" altLang="en-US" sz="1600" b="1" kern="0" dirty="0">
              <a:solidFill>
                <a:schemeClr val="tx1"/>
              </a:solidFill>
              <a:cs typeface="Arial" panose="020B0604020202020204" pitchFamily="34" charset="0"/>
            </a:endParaRPr>
          </a:p>
        </p:txBody>
      </p:sp>
      <p:cxnSp>
        <p:nvCxnSpPr>
          <p:cNvPr id="15" name="直接连接符 14"/>
          <p:cNvCxnSpPr>
            <a:stCxn id="13" idx="1"/>
          </p:cNvCxnSpPr>
          <p:nvPr/>
        </p:nvCxnSpPr>
        <p:spPr bwMode="auto">
          <a:xfrm flipH="1">
            <a:off x="1489079" y="4871800"/>
            <a:ext cx="4596880" cy="846184"/>
          </a:xfrm>
          <a:prstGeom prst="line">
            <a:avLst/>
          </a:prstGeom>
          <a:noFill/>
          <a:ln w="3175" cap="flat" cmpd="sng" algn="ctr">
            <a:solidFill>
              <a:schemeClr val="tx1"/>
            </a:solidFill>
            <a:prstDash val="solid"/>
          </a:ln>
          <a:effectLst/>
        </p:spPr>
      </p:cxnSp>
      <p:cxnSp>
        <p:nvCxnSpPr>
          <p:cNvPr id="16" name="直接连接符 15"/>
          <p:cNvCxnSpPr>
            <a:stCxn id="13" idx="1"/>
          </p:cNvCxnSpPr>
          <p:nvPr/>
        </p:nvCxnSpPr>
        <p:spPr bwMode="auto">
          <a:xfrm flipH="1" flipV="1">
            <a:off x="696989" y="4093738"/>
            <a:ext cx="5388970" cy="778062"/>
          </a:xfrm>
          <a:prstGeom prst="line">
            <a:avLst/>
          </a:prstGeom>
          <a:noFill/>
          <a:ln w="3175" cap="flat" cmpd="sng" algn="ctr">
            <a:solidFill>
              <a:schemeClr val="tx1"/>
            </a:solidFill>
            <a:prstDash val="solid"/>
          </a:ln>
          <a:effectLst/>
        </p:spPr>
      </p:cxnSp>
      <p:grpSp>
        <p:nvGrpSpPr>
          <p:cNvPr id="17" name="组合 482"/>
          <p:cNvGrpSpPr/>
          <p:nvPr/>
        </p:nvGrpSpPr>
        <p:grpSpPr>
          <a:xfrm>
            <a:off x="8401843" y="3404505"/>
            <a:ext cx="1042237" cy="441271"/>
            <a:chOff x="7237185" y="3462034"/>
            <a:chExt cx="1042237" cy="744580"/>
          </a:xfrm>
          <a:solidFill>
            <a:srgbClr val="92D050"/>
          </a:solidFill>
        </p:grpSpPr>
        <p:sp>
          <p:nvSpPr>
            <p:cNvPr id="18" name="AutoShape 9"/>
            <p:cNvSpPr>
              <a:spLocks noChangeArrowheads="1"/>
            </p:cNvSpPr>
            <p:nvPr/>
          </p:nvSpPr>
          <p:spPr bwMode="auto">
            <a:xfrm rot="5400000">
              <a:off x="7725378" y="3652570"/>
              <a:ext cx="720080" cy="388008"/>
            </a:xfrm>
            <a:prstGeom prst="rightArrow">
              <a:avLst>
                <a:gd name="adj1" fmla="val 49778"/>
                <a:gd name="adj2" fmla="val 64766"/>
              </a:avLst>
            </a:prstGeom>
            <a:grpFill/>
            <a:ln w="9525">
              <a:solidFill>
                <a:schemeClr val="bg1"/>
              </a:solidFill>
              <a:miter lim="800000"/>
              <a:headEnd/>
              <a:tailEnd/>
            </a:ln>
          </p:spPr>
          <p:txBody>
            <a:bodyPr wrap="none" anchor="ctr"/>
            <a:lstStyle/>
            <a:p>
              <a:pPr defTabSz="914339">
                <a:defRPr/>
              </a:pPr>
              <a:endParaRPr lang="zh-CN" altLang="en-US" sz="1700" kern="0" dirty="0">
                <a:solidFill>
                  <a:schemeClr val="tx1"/>
                </a:solidFill>
                <a:cs typeface="Arial" panose="020B0604020202020204" pitchFamily="34" charset="0"/>
              </a:endParaRPr>
            </a:p>
          </p:txBody>
        </p:sp>
        <p:sp>
          <p:nvSpPr>
            <p:cNvPr id="19" name="AutoShape 10"/>
            <p:cNvSpPr>
              <a:spLocks noChangeArrowheads="1"/>
            </p:cNvSpPr>
            <p:nvPr/>
          </p:nvSpPr>
          <p:spPr bwMode="auto">
            <a:xfrm rot="16200000">
              <a:off x="7062198" y="3637021"/>
              <a:ext cx="737981" cy="388008"/>
            </a:xfrm>
            <a:prstGeom prst="rightArrow">
              <a:avLst>
                <a:gd name="adj1" fmla="val 49778"/>
                <a:gd name="adj2" fmla="val 64766"/>
              </a:avLst>
            </a:prstGeom>
            <a:grpFill/>
            <a:ln w="9525">
              <a:solidFill>
                <a:schemeClr val="bg1"/>
              </a:solidFill>
              <a:miter lim="800000"/>
              <a:headEnd/>
              <a:tailEnd/>
            </a:ln>
          </p:spPr>
          <p:txBody>
            <a:bodyPr wrap="none" anchor="ctr"/>
            <a:lstStyle/>
            <a:p>
              <a:pPr defTabSz="914339">
                <a:defRPr/>
              </a:pPr>
              <a:endParaRPr lang="zh-CN" altLang="en-US" sz="1700" kern="0" dirty="0">
                <a:solidFill>
                  <a:schemeClr val="tx1"/>
                </a:solidFill>
                <a:cs typeface="Arial" panose="020B0604020202020204" pitchFamily="34" charset="0"/>
              </a:endParaRPr>
            </a:p>
          </p:txBody>
        </p:sp>
      </p:grpSp>
      <p:cxnSp>
        <p:nvCxnSpPr>
          <p:cNvPr id="20" name="直接连接符 19"/>
          <p:cNvCxnSpPr>
            <a:stCxn id="13" idx="1"/>
          </p:cNvCxnSpPr>
          <p:nvPr/>
        </p:nvCxnSpPr>
        <p:spPr bwMode="auto">
          <a:xfrm flipH="1">
            <a:off x="1489079" y="4871800"/>
            <a:ext cx="4596880" cy="353954"/>
          </a:xfrm>
          <a:prstGeom prst="line">
            <a:avLst/>
          </a:prstGeom>
          <a:noFill/>
          <a:ln w="3175" cap="flat" cmpd="sng" algn="ctr">
            <a:solidFill>
              <a:schemeClr val="tx1"/>
            </a:solidFill>
            <a:prstDash val="solid"/>
          </a:ln>
          <a:effectLst/>
        </p:spPr>
      </p:cxnSp>
      <p:cxnSp>
        <p:nvCxnSpPr>
          <p:cNvPr id="21" name="直接连接符 20"/>
          <p:cNvCxnSpPr>
            <a:stCxn id="13" idx="1"/>
          </p:cNvCxnSpPr>
          <p:nvPr/>
        </p:nvCxnSpPr>
        <p:spPr bwMode="auto">
          <a:xfrm flipH="1" flipV="1">
            <a:off x="1273053" y="3125698"/>
            <a:ext cx="4812906" cy="1746102"/>
          </a:xfrm>
          <a:prstGeom prst="line">
            <a:avLst/>
          </a:prstGeom>
          <a:noFill/>
          <a:ln w="3175" cap="flat" cmpd="sng" algn="ctr">
            <a:solidFill>
              <a:schemeClr val="tx1"/>
            </a:solidFill>
            <a:prstDash val="solid"/>
          </a:ln>
          <a:effectLst/>
        </p:spPr>
      </p:cxnSp>
      <p:cxnSp>
        <p:nvCxnSpPr>
          <p:cNvPr id="22" name="直接连接符 21"/>
          <p:cNvCxnSpPr>
            <a:stCxn id="13" idx="1"/>
          </p:cNvCxnSpPr>
          <p:nvPr/>
        </p:nvCxnSpPr>
        <p:spPr bwMode="auto">
          <a:xfrm flipH="1" flipV="1">
            <a:off x="1273053" y="3845776"/>
            <a:ext cx="4812906" cy="1026024"/>
          </a:xfrm>
          <a:prstGeom prst="line">
            <a:avLst/>
          </a:prstGeom>
          <a:noFill/>
          <a:ln w="3175" cap="flat" cmpd="sng" algn="ctr">
            <a:solidFill>
              <a:schemeClr val="tx1"/>
            </a:solidFill>
            <a:prstDash val="solid"/>
          </a:ln>
          <a:effectLst/>
        </p:spPr>
      </p:cxnSp>
      <p:cxnSp>
        <p:nvCxnSpPr>
          <p:cNvPr id="23" name="直接连接符 22"/>
          <p:cNvCxnSpPr>
            <a:stCxn id="13" idx="1"/>
          </p:cNvCxnSpPr>
          <p:nvPr/>
        </p:nvCxnSpPr>
        <p:spPr bwMode="auto">
          <a:xfrm flipH="1" flipV="1">
            <a:off x="1057029" y="4865458"/>
            <a:ext cx="5028930" cy="6342"/>
          </a:xfrm>
          <a:prstGeom prst="line">
            <a:avLst/>
          </a:prstGeom>
          <a:noFill/>
          <a:ln w="3175" cap="flat" cmpd="sng" algn="ctr">
            <a:solidFill>
              <a:schemeClr val="tx1"/>
            </a:solidFill>
            <a:prstDash val="solid"/>
          </a:ln>
          <a:effectLst/>
        </p:spPr>
      </p:cxnSp>
      <p:cxnSp>
        <p:nvCxnSpPr>
          <p:cNvPr id="24" name="直接连接符 23"/>
          <p:cNvCxnSpPr>
            <a:stCxn id="13" idx="1"/>
          </p:cNvCxnSpPr>
          <p:nvPr/>
        </p:nvCxnSpPr>
        <p:spPr bwMode="auto">
          <a:xfrm flipH="1" flipV="1">
            <a:off x="1489079" y="2921498"/>
            <a:ext cx="4596880" cy="1950302"/>
          </a:xfrm>
          <a:prstGeom prst="line">
            <a:avLst/>
          </a:prstGeom>
          <a:noFill/>
          <a:ln w="3175" cap="flat" cmpd="sng" algn="ctr">
            <a:solidFill>
              <a:schemeClr val="tx1"/>
            </a:solidFill>
            <a:prstDash val="solid"/>
          </a:ln>
          <a:effectLst/>
        </p:spPr>
      </p:cxnSp>
      <p:cxnSp>
        <p:nvCxnSpPr>
          <p:cNvPr id="25" name="直接连接符 24"/>
          <p:cNvCxnSpPr>
            <a:stCxn id="13" idx="1"/>
          </p:cNvCxnSpPr>
          <p:nvPr/>
        </p:nvCxnSpPr>
        <p:spPr bwMode="auto">
          <a:xfrm flipH="1" flipV="1">
            <a:off x="841005" y="3197704"/>
            <a:ext cx="5244954" cy="1674096"/>
          </a:xfrm>
          <a:prstGeom prst="line">
            <a:avLst/>
          </a:prstGeom>
          <a:noFill/>
          <a:ln w="3175" cap="flat" cmpd="sng" algn="ctr">
            <a:solidFill>
              <a:schemeClr val="tx1"/>
            </a:solidFill>
            <a:prstDash val="solid"/>
          </a:ln>
          <a:effectLst/>
        </p:spPr>
      </p:cxnSp>
      <p:cxnSp>
        <p:nvCxnSpPr>
          <p:cNvPr id="26" name="直接连接符 25"/>
          <p:cNvCxnSpPr>
            <a:stCxn id="13" idx="1"/>
          </p:cNvCxnSpPr>
          <p:nvPr/>
        </p:nvCxnSpPr>
        <p:spPr bwMode="auto">
          <a:xfrm flipH="1" flipV="1">
            <a:off x="1247511" y="4533380"/>
            <a:ext cx="4838448" cy="338420"/>
          </a:xfrm>
          <a:prstGeom prst="line">
            <a:avLst/>
          </a:prstGeom>
          <a:noFill/>
          <a:ln w="3175" cap="flat" cmpd="sng" algn="ctr">
            <a:solidFill>
              <a:schemeClr val="tx1"/>
            </a:solidFill>
            <a:prstDash val="solid"/>
          </a:ln>
          <a:effectLst/>
        </p:spPr>
      </p:cxnSp>
      <p:sp>
        <p:nvSpPr>
          <p:cNvPr id="27" name="TextBox 26"/>
          <p:cNvSpPr txBox="1"/>
          <p:nvPr/>
        </p:nvSpPr>
        <p:spPr>
          <a:xfrm>
            <a:off x="2029621" y="1916038"/>
            <a:ext cx="3665928" cy="400103"/>
          </a:xfrm>
          <a:prstGeom prst="rect">
            <a:avLst/>
          </a:prstGeom>
          <a:noFill/>
        </p:spPr>
        <p:txBody>
          <a:bodyPr wrap="none" lIns="91434" tIns="45717" rIns="91434" bIns="45717" rtlCol="0">
            <a:spAutoFit/>
          </a:bodyPr>
          <a:lstStyle/>
          <a:p>
            <a:pPr algn="ctr" defTabSz="914339">
              <a:defRPr/>
            </a:pPr>
            <a:r>
              <a:rPr lang="en-US" altLang="zh-CN" sz="2000" b="1" i="1" dirty="0">
                <a:solidFill>
                  <a:schemeClr val="tx1"/>
                </a:solidFill>
              </a:rPr>
              <a:t>(Central Nervous System) </a:t>
            </a:r>
            <a:r>
              <a:rPr lang="en-US" altLang="zh-CN" sz="2000" b="1" i="1" dirty="0" smtClean="0">
                <a:solidFill>
                  <a:schemeClr val="tx1"/>
                </a:solidFill>
              </a:rPr>
              <a:t>- </a:t>
            </a:r>
            <a:r>
              <a:rPr lang="en-US" altLang="zh-CN" sz="2000" b="1" i="1" dirty="0">
                <a:solidFill>
                  <a:schemeClr val="tx1"/>
                </a:solidFill>
              </a:rPr>
              <a:t>Brain</a:t>
            </a:r>
            <a:endParaRPr lang="zh-CN" altLang="en-US" sz="2000" b="1" i="1" dirty="0">
              <a:solidFill>
                <a:schemeClr val="tx1"/>
              </a:solidFill>
            </a:endParaRPr>
          </a:p>
        </p:txBody>
      </p:sp>
      <p:sp>
        <p:nvSpPr>
          <p:cNvPr id="28" name="TextBox 100"/>
          <p:cNvSpPr txBox="1"/>
          <p:nvPr/>
        </p:nvSpPr>
        <p:spPr>
          <a:xfrm>
            <a:off x="3502124" y="3505243"/>
            <a:ext cx="3911059" cy="400103"/>
          </a:xfrm>
          <a:prstGeom prst="rect">
            <a:avLst/>
          </a:prstGeom>
          <a:noFill/>
        </p:spPr>
        <p:txBody>
          <a:bodyPr wrap="none" lIns="91434" tIns="45717" rIns="91434" bIns="45717" rtlCol="0">
            <a:spAutoFit/>
          </a:bodyPr>
          <a:lstStyle/>
          <a:p>
            <a:pPr defTabSz="914339">
              <a:defRPr/>
            </a:pPr>
            <a:r>
              <a:rPr lang="en-US" altLang="zh-CN" sz="2000" b="1" i="1" dirty="0">
                <a:solidFill>
                  <a:schemeClr val="tx1"/>
                </a:solidFill>
              </a:rPr>
              <a:t>(Peripheral Nervous System</a:t>
            </a:r>
            <a:r>
              <a:rPr lang="en-US" altLang="zh-CN" sz="2000" b="1" i="1" dirty="0" smtClean="0">
                <a:solidFill>
                  <a:schemeClr val="tx1"/>
                </a:solidFill>
              </a:rPr>
              <a:t>) - Body</a:t>
            </a:r>
            <a:endParaRPr lang="zh-CN" altLang="en-US" sz="2000" b="1" i="1" dirty="0">
              <a:solidFill>
                <a:schemeClr val="tx1"/>
              </a:solidFill>
            </a:endParaRPr>
          </a:p>
        </p:txBody>
      </p:sp>
      <p:sp>
        <p:nvSpPr>
          <p:cNvPr id="29" name="矩形 28"/>
          <p:cNvSpPr/>
          <p:nvPr/>
        </p:nvSpPr>
        <p:spPr>
          <a:xfrm>
            <a:off x="8557472" y="2287802"/>
            <a:ext cx="415486" cy="369326"/>
          </a:xfrm>
          <a:prstGeom prst="rect">
            <a:avLst/>
          </a:prstGeom>
        </p:spPr>
        <p:txBody>
          <a:bodyPr wrap="none" lIns="91434" tIns="45717" rIns="91434" bIns="45717">
            <a:spAutoFit/>
          </a:bodyPr>
          <a:lstStyle/>
          <a:p>
            <a:pPr defTabSz="1219362"/>
            <a:r>
              <a:rPr lang="zh-CN" altLang="en-US" dirty="0" smtClean="0">
                <a:solidFill>
                  <a:schemeClr val="tx1"/>
                </a:solidFill>
              </a:rPr>
              <a:t>＋</a:t>
            </a:r>
            <a:endParaRPr lang="zh-CN" altLang="en-US" dirty="0">
              <a:solidFill>
                <a:schemeClr val="tx1"/>
              </a:solidFill>
            </a:endParaRPr>
          </a:p>
        </p:txBody>
      </p:sp>
      <p:sp>
        <p:nvSpPr>
          <p:cNvPr id="30" name="TextBox 29"/>
          <p:cNvSpPr txBox="1"/>
          <p:nvPr/>
        </p:nvSpPr>
        <p:spPr>
          <a:xfrm>
            <a:off x="9190756" y="1688015"/>
            <a:ext cx="1944216" cy="338548"/>
          </a:xfrm>
          <a:prstGeom prst="rect">
            <a:avLst/>
          </a:prstGeom>
          <a:noFill/>
        </p:spPr>
        <p:txBody>
          <a:bodyPr wrap="square" lIns="91434" tIns="45717" rIns="91434" bIns="45717" rtlCol="0">
            <a:spAutoFit/>
          </a:bodyPr>
          <a:lstStyle/>
          <a:p>
            <a:pPr algn="ctr" defTabSz="914339">
              <a:defRPr/>
            </a:pPr>
            <a:r>
              <a:rPr lang="en-US" altLang="zh-CN" sz="1600" b="1" kern="0" dirty="0" smtClean="0">
                <a:solidFill>
                  <a:schemeClr val="tx1"/>
                </a:solidFill>
                <a:cs typeface="Arial" panose="020B0604020202020204" pitchFamily="34" charset="0"/>
              </a:rPr>
              <a:t>Cloud data center</a:t>
            </a:r>
            <a:endParaRPr lang="zh-CN" altLang="en-US" sz="1600" b="1" kern="0" dirty="0">
              <a:solidFill>
                <a:schemeClr val="tx1"/>
              </a:solidFill>
              <a:cs typeface="Arial" panose="020B0604020202020204" pitchFamily="34" charset="0"/>
            </a:endParaRPr>
          </a:p>
        </p:txBody>
      </p:sp>
      <p:pic>
        <p:nvPicPr>
          <p:cNvPr id="31" name="Picture 2"/>
          <p:cNvPicPr>
            <a:picLocks noChangeAspect="1" noChangeArrowheads="1"/>
          </p:cNvPicPr>
          <p:nvPr/>
        </p:nvPicPr>
        <p:blipFill>
          <a:blip r:embed="rId4" cstate="print"/>
          <a:srcRect/>
          <a:stretch>
            <a:fillRect/>
          </a:stretch>
        </p:blipFill>
        <p:spPr bwMode="auto">
          <a:xfrm>
            <a:off x="9121923" y="1988842"/>
            <a:ext cx="2116474" cy="1176812"/>
          </a:xfrm>
          <a:prstGeom prst="rect">
            <a:avLst/>
          </a:prstGeom>
          <a:noFill/>
          <a:ln w="9525">
            <a:noFill/>
            <a:miter lim="800000"/>
            <a:headEnd/>
            <a:tailEnd/>
          </a:ln>
        </p:spPr>
      </p:pic>
      <p:pic>
        <p:nvPicPr>
          <p:cNvPr id="32" name="Picture 3"/>
          <p:cNvPicPr>
            <a:picLocks noChangeAspect="1" noChangeArrowheads="1"/>
          </p:cNvPicPr>
          <p:nvPr/>
        </p:nvPicPr>
        <p:blipFill>
          <a:blip r:embed="rId5" cstate="print"/>
          <a:srcRect/>
          <a:stretch>
            <a:fillRect/>
          </a:stretch>
        </p:blipFill>
        <p:spPr bwMode="auto">
          <a:xfrm>
            <a:off x="6481873" y="4365104"/>
            <a:ext cx="2063985" cy="1183353"/>
          </a:xfrm>
          <a:prstGeom prst="rect">
            <a:avLst/>
          </a:prstGeom>
          <a:noFill/>
          <a:ln w="9525">
            <a:noFill/>
            <a:miter lim="800000"/>
            <a:headEnd/>
            <a:tailEnd/>
          </a:ln>
        </p:spPr>
      </p:pic>
      <p:sp>
        <p:nvSpPr>
          <p:cNvPr id="33" name="矩形 32"/>
          <p:cNvSpPr/>
          <p:nvPr/>
        </p:nvSpPr>
        <p:spPr>
          <a:xfrm>
            <a:off x="8545860" y="4659060"/>
            <a:ext cx="415486" cy="369326"/>
          </a:xfrm>
          <a:prstGeom prst="rect">
            <a:avLst/>
          </a:prstGeom>
        </p:spPr>
        <p:txBody>
          <a:bodyPr wrap="none" lIns="91434" tIns="45717" rIns="91434" bIns="45717">
            <a:spAutoFit/>
          </a:bodyPr>
          <a:lstStyle/>
          <a:p>
            <a:pPr defTabSz="1219362"/>
            <a:r>
              <a:rPr lang="zh-CN" altLang="en-US" dirty="0" smtClean="0">
                <a:solidFill>
                  <a:schemeClr val="tx1"/>
                </a:solidFill>
              </a:rPr>
              <a:t>＋</a:t>
            </a:r>
            <a:endParaRPr lang="zh-CN" altLang="en-US" dirty="0">
              <a:solidFill>
                <a:schemeClr val="tx1"/>
              </a:solidFill>
            </a:endParaRPr>
          </a:p>
        </p:txBody>
      </p:sp>
      <p:pic>
        <p:nvPicPr>
          <p:cNvPr id="34" name="Picture 5"/>
          <p:cNvPicPr>
            <a:picLocks noChangeAspect="1" noChangeArrowheads="1"/>
          </p:cNvPicPr>
          <p:nvPr/>
        </p:nvPicPr>
        <p:blipFill>
          <a:blip r:embed="rId6" cstate="print"/>
          <a:srcRect/>
          <a:stretch>
            <a:fillRect/>
          </a:stretch>
        </p:blipFill>
        <p:spPr bwMode="auto">
          <a:xfrm>
            <a:off x="9193932" y="4409371"/>
            <a:ext cx="2183466" cy="1139085"/>
          </a:xfrm>
          <a:prstGeom prst="rect">
            <a:avLst/>
          </a:prstGeom>
          <a:noFill/>
          <a:ln w="9525">
            <a:noFill/>
            <a:miter lim="800000"/>
            <a:headEnd/>
            <a:tailEnd/>
          </a:ln>
        </p:spPr>
      </p:pic>
      <p:sp>
        <p:nvSpPr>
          <p:cNvPr id="35" name="TextBox 34"/>
          <p:cNvSpPr txBox="1"/>
          <p:nvPr/>
        </p:nvSpPr>
        <p:spPr>
          <a:xfrm>
            <a:off x="8758708" y="4061801"/>
            <a:ext cx="2952328" cy="338548"/>
          </a:xfrm>
          <a:prstGeom prst="rect">
            <a:avLst/>
          </a:prstGeom>
          <a:noFill/>
        </p:spPr>
        <p:txBody>
          <a:bodyPr wrap="square" lIns="91434" tIns="45717" rIns="91434" bIns="45717" rtlCol="0">
            <a:spAutoFit/>
          </a:bodyPr>
          <a:lstStyle/>
          <a:p>
            <a:pPr algn="ctr" defTabSz="914339">
              <a:defRPr/>
            </a:pPr>
            <a:r>
              <a:rPr lang="en-US" altLang="zh-CN" sz="1600" b="1" kern="0" dirty="0" smtClean="0">
                <a:solidFill>
                  <a:schemeClr val="tx1"/>
                </a:solidFill>
                <a:cs typeface="Arial" panose="020B0604020202020204" pitchFamily="34" charset="0"/>
              </a:rPr>
              <a:t>City communication network</a:t>
            </a:r>
            <a:endParaRPr lang="zh-CN" altLang="en-US" sz="1600" b="1" kern="0" dirty="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7</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Huawei </a:t>
            </a:r>
            <a:r>
              <a:rPr lang="en-US" altLang="zh-CN" sz="2800" b="1" dirty="0">
                <a:solidFill>
                  <a:srgbClr val="006DA7"/>
                </a:solidFill>
                <a:latin typeface="Verdana" pitchFamily="34" charset="0"/>
                <a:ea typeface="Verdana" pitchFamily="34" charset="0"/>
                <a:cs typeface="Verdana" pitchFamily="34" charset="0"/>
              </a:rPr>
              <a:t>Smart City Solution </a:t>
            </a:r>
            <a:r>
              <a:rPr lang="en-US" altLang="zh-CN" sz="2800" b="1" dirty="0" smtClean="0">
                <a:solidFill>
                  <a:srgbClr val="006DA7"/>
                </a:solidFill>
                <a:latin typeface="Verdana" pitchFamily="34" charset="0"/>
                <a:ea typeface="Verdana" pitchFamily="34" charset="0"/>
                <a:cs typeface="Verdana" pitchFamily="34" charset="0"/>
              </a:rPr>
              <a:t>set </a:t>
            </a:r>
            <a:endParaRPr lang="zh-CN" altLang="en-US" sz="2800" b="1" dirty="0">
              <a:solidFill>
                <a:srgbClr val="006DA7"/>
              </a:solidFill>
              <a:latin typeface="Verdana" pitchFamily="34" charset="0"/>
              <a:ea typeface="Verdana" pitchFamily="34" charset="0"/>
              <a:cs typeface="Verdana" pitchFamily="34" charset="0"/>
            </a:endParaRPr>
          </a:p>
        </p:txBody>
      </p:sp>
      <p:sp>
        <p:nvSpPr>
          <p:cNvPr id="37" name="AutoShape 44"/>
          <p:cNvSpPr>
            <a:spLocks noChangeArrowheads="1"/>
          </p:cNvSpPr>
          <p:nvPr/>
        </p:nvSpPr>
        <p:spPr bwMode="auto">
          <a:xfrm>
            <a:off x="6094412" y="1447285"/>
            <a:ext cx="5616624" cy="4574003"/>
          </a:xfrm>
          <a:prstGeom prst="round2SameRect">
            <a:avLst>
              <a:gd name="adj1" fmla="val 0"/>
              <a:gd name="adj2" fmla="val 0"/>
            </a:avLst>
          </a:prstGeom>
          <a:gradFill flip="none" rotWithShape="1">
            <a:gsLst>
              <a:gs pos="0">
                <a:srgbClr val="EBEBEB"/>
              </a:gs>
              <a:gs pos="100000">
                <a:srgbClr val="F0F0F0"/>
              </a:gs>
            </a:gsLst>
            <a:lin ang="5400000" scaled="1"/>
            <a:tileRect/>
          </a:gradFill>
          <a:ln w="25400" cap="flat" cmpd="sng" algn="ctr">
            <a:noFill/>
            <a:prstDash val="solid"/>
          </a:ln>
          <a:effectLst/>
          <a:extLst/>
        </p:spPr>
        <p:txBody>
          <a:bodyPr lIns="91392" tIns="45690" rIns="91392" bIns="45690" rtlCol="0" anchor="t"/>
          <a:lstStyle/>
          <a:p>
            <a:pPr indent="-228472" algn="ctr" defTabSz="913909" fontAlgn="ctr">
              <a:buClr>
                <a:srgbClr val="990000"/>
              </a:buClr>
              <a:buSzPct val="60000"/>
              <a:defRPr/>
            </a:pPr>
            <a:endParaRPr lang="en-US" altLang="zh-CN" sz="1700" kern="0" dirty="0">
              <a:solidFill>
                <a:sysClr val="window" lastClr="FFFFFF"/>
              </a:solidFill>
              <a:latin typeface="微软雅黑" pitchFamily="34" charset="-122"/>
              <a:ea typeface="微软雅黑" pitchFamily="34" charset="-122"/>
              <a:sym typeface="Arial"/>
            </a:endParaRPr>
          </a:p>
        </p:txBody>
      </p:sp>
      <p:sp>
        <p:nvSpPr>
          <p:cNvPr id="38" name="TextBox 42"/>
          <p:cNvSpPr txBox="1">
            <a:spLocks noChangeArrowheads="1"/>
          </p:cNvSpPr>
          <p:nvPr/>
        </p:nvSpPr>
        <p:spPr bwMode="auto">
          <a:xfrm>
            <a:off x="9259588" y="3306094"/>
            <a:ext cx="2088231"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Smart Education</a:t>
            </a:r>
            <a:endParaRPr lang="zh-CN" altLang="en-US" sz="1600" dirty="0">
              <a:solidFill>
                <a:prstClr val="black"/>
              </a:solidFill>
              <a:latin typeface="微软雅黑" pitchFamily="34" charset="-122"/>
              <a:ea typeface="微软雅黑" pitchFamily="34" charset="-122"/>
            </a:endParaRPr>
          </a:p>
        </p:txBody>
      </p:sp>
      <p:pic>
        <p:nvPicPr>
          <p:cNvPr id="39" name="图片 229"/>
          <p:cNvPicPr>
            <a:picLocks noChangeAspect="1"/>
          </p:cNvPicPr>
          <p:nvPr/>
        </p:nvPicPr>
        <p:blipFill>
          <a:blip r:embed="rId2" cstate="print"/>
          <a:srcRect/>
          <a:stretch>
            <a:fillRect/>
          </a:stretch>
        </p:blipFill>
        <p:spPr bwMode="auto">
          <a:xfrm>
            <a:off x="9426040" y="4800525"/>
            <a:ext cx="1656195" cy="886846"/>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sp>
        <p:nvSpPr>
          <p:cNvPr id="40" name="TextBox 93"/>
          <p:cNvSpPr txBox="1">
            <a:spLocks noChangeArrowheads="1"/>
          </p:cNvSpPr>
          <p:nvPr/>
        </p:nvSpPr>
        <p:spPr bwMode="auto">
          <a:xfrm>
            <a:off x="9295591" y="4509915"/>
            <a:ext cx="2016224"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Smart Healthcare</a:t>
            </a:r>
            <a:endParaRPr lang="zh-CN" altLang="en-US" sz="1600" dirty="0">
              <a:solidFill>
                <a:prstClr val="black"/>
              </a:solidFill>
              <a:latin typeface="微软雅黑" pitchFamily="34" charset="-122"/>
              <a:ea typeface="微软雅黑" pitchFamily="34" charset="-122"/>
            </a:endParaRPr>
          </a:p>
        </p:txBody>
      </p:sp>
      <p:sp>
        <p:nvSpPr>
          <p:cNvPr id="41" name="TextBox 42"/>
          <p:cNvSpPr txBox="1">
            <a:spLocks noChangeArrowheads="1"/>
          </p:cNvSpPr>
          <p:nvPr/>
        </p:nvSpPr>
        <p:spPr bwMode="auto">
          <a:xfrm>
            <a:off x="9475612" y="2133651"/>
            <a:ext cx="1656183"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Smart Campus</a:t>
            </a:r>
            <a:endParaRPr lang="zh-CN" altLang="en-US" sz="1600" dirty="0">
              <a:solidFill>
                <a:prstClr val="black"/>
              </a:solidFill>
              <a:latin typeface="微软雅黑" pitchFamily="34" charset="-122"/>
              <a:ea typeface="微软雅黑" pitchFamily="34" charset="-122"/>
            </a:endParaRPr>
          </a:p>
        </p:txBody>
      </p:sp>
      <p:pic>
        <p:nvPicPr>
          <p:cNvPr id="42" name="图片 41" descr="总部经济.PNG"/>
          <p:cNvPicPr>
            <a:picLocks noChangeAspect="1"/>
          </p:cNvPicPr>
          <p:nvPr/>
        </p:nvPicPr>
        <p:blipFill>
          <a:blip r:embed="rId3" cstate="print"/>
          <a:stretch>
            <a:fillRect/>
          </a:stretch>
        </p:blipFill>
        <p:spPr>
          <a:xfrm>
            <a:off x="9426040" y="2420924"/>
            <a:ext cx="1656195" cy="891052"/>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pic>
        <p:nvPicPr>
          <p:cNvPr id="43" name="图片 42" descr="平安城市.jpg"/>
          <p:cNvPicPr>
            <a:picLocks noChangeAspect="1"/>
          </p:cNvPicPr>
          <p:nvPr/>
        </p:nvPicPr>
        <p:blipFill>
          <a:blip r:embed="rId4" cstate="print"/>
          <a:stretch>
            <a:fillRect/>
          </a:stretch>
        </p:blipFill>
        <p:spPr>
          <a:xfrm>
            <a:off x="6838823" y="2369549"/>
            <a:ext cx="1631841" cy="884379"/>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pic>
        <p:nvPicPr>
          <p:cNvPr id="44" name="图片 43" descr="政府.PNG"/>
          <p:cNvPicPr>
            <a:picLocks noChangeAspect="1"/>
          </p:cNvPicPr>
          <p:nvPr/>
        </p:nvPicPr>
        <p:blipFill>
          <a:blip r:embed="rId5" cstate="print"/>
          <a:stretch>
            <a:fillRect/>
          </a:stretch>
        </p:blipFill>
        <p:spPr>
          <a:xfrm>
            <a:off x="6814480" y="3610437"/>
            <a:ext cx="1656195" cy="886846"/>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sp>
        <p:nvSpPr>
          <p:cNvPr id="45" name="TextBox 42"/>
          <p:cNvSpPr txBox="1">
            <a:spLocks noChangeArrowheads="1"/>
          </p:cNvSpPr>
          <p:nvPr/>
        </p:nvSpPr>
        <p:spPr bwMode="auto">
          <a:xfrm>
            <a:off x="6811315" y="2081958"/>
            <a:ext cx="1584176"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Public Safety</a:t>
            </a:r>
            <a:endParaRPr lang="zh-CN" altLang="en-US" sz="1600" dirty="0">
              <a:solidFill>
                <a:prstClr val="black"/>
              </a:solidFill>
              <a:latin typeface="微软雅黑" pitchFamily="34" charset="-122"/>
              <a:ea typeface="微软雅黑" pitchFamily="34" charset="-122"/>
            </a:endParaRPr>
          </a:p>
        </p:txBody>
      </p:sp>
      <p:sp>
        <p:nvSpPr>
          <p:cNvPr id="46" name="TextBox 44"/>
          <p:cNvSpPr txBox="1">
            <a:spLocks noChangeArrowheads="1"/>
          </p:cNvSpPr>
          <p:nvPr/>
        </p:nvSpPr>
        <p:spPr bwMode="auto">
          <a:xfrm>
            <a:off x="6523284" y="3284984"/>
            <a:ext cx="2160239"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Smart Government</a:t>
            </a:r>
            <a:endParaRPr lang="zh-CN" altLang="en-US" sz="1600" dirty="0">
              <a:solidFill>
                <a:prstClr val="black"/>
              </a:solidFill>
              <a:latin typeface="微软雅黑" pitchFamily="34" charset="-122"/>
              <a:ea typeface="微软雅黑" pitchFamily="34" charset="-122"/>
            </a:endParaRPr>
          </a:p>
        </p:txBody>
      </p:sp>
      <p:pic>
        <p:nvPicPr>
          <p:cNvPr id="47" name="图片 46" descr="教育.PNG"/>
          <p:cNvPicPr>
            <a:picLocks noChangeAspect="1"/>
          </p:cNvPicPr>
          <p:nvPr/>
        </p:nvPicPr>
        <p:blipFill>
          <a:blip r:embed="rId6" cstate="print"/>
          <a:stretch>
            <a:fillRect/>
          </a:stretch>
        </p:blipFill>
        <p:spPr>
          <a:xfrm>
            <a:off x="9450396" y="3614156"/>
            <a:ext cx="1631839" cy="903443"/>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sp>
        <p:nvSpPr>
          <p:cNvPr id="48" name="TextBox 47"/>
          <p:cNvSpPr txBox="1"/>
          <p:nvPr/>
        </p:nvSpPr>
        <p:spPr>
          <a:xfrm>
            <a:off x="6451276" y="1484784"/>
            <a:ext cx="4824536" cy="523160"/>
          </a:xfrm>
          <a:prstGeom prst="rect">
            <a:avLst/>
          </a:prstGeom>
          <a:noFill/>
        </p:spPr>
        <p:txBody>
          <a:bodyPr wrap="square" lIns="91392" tIns="45690" rIns="91392" bIns="45690" rtlCol="0">
            <a:spAutoFit/>
          </a:bodyPr>
          <a:lstStyle/>
          <a:p>
            <a:pPr algn="ctr" defTabSz="1218793"/>
            <a:r>
              <a:rPr lang="en-US" altLang="zh-CN" sz="2800" b="1" dirty="0" smtClean="0">
                <a:solidFill>
                  <a:srgbClr val="006DA7"/>
                </a:solidFill>
                <a:latin typeface="+mn-lt"/>
                <a:ea typeface="微软雅黑" pitchFamily="34" charset="-122"/>
              </a:rPr>
              <a:t>Smart Applications</a:t>
            </a:r>
            <a:endParaRPr lang="zh-CN" altLang="en-US" sz="2800" b="1" dirty="0">
              <a:solidFill>
                <a:srgbClr val="006DA7"/>
              </a:solidFill>
              <a:latin typeface="+mn-lt"/>
              <a:ea typeface="微软雅黑" pitchFamily="34" charset="-122"/>
            </a:endParaRPr>
          </a:p>
        </p:txBody>
      </p:sp>
      <p:pic>
        <p:nvPicPr>
          <p:cNvPr id="49" name="图片 48" descr="桥－3.PNG"/>
          <p:cNvPicPr>
            <a:picLocks noChangeAspect="1"/>
          </p:cNvPicPr>
          <p:nvPr/>
        </p:nvPicPr>
        <p:blipFill>
          <a:blip r:embed="rId7" cstate="print"/>
          <a:stretch>
            <a:fillRect/>
          </a:stretch>
        </p:blipFill>
        <p:spPr>
          <a:xfrm>
            <a:off x="6809793" y="4819207"/>
            <a:ext cx="1631841" cy="894527"/>
          </a:xfrm>
          <a:prstGeom prst="roundRect">
            <a:avLst>
              <a:gd name="adj" fmla="val 5483"/>
            </a:avLst>
          </a:prstGeom>
          <a:noFill/>
          <a:ln w="9525" algn="ctr">
            <a:noFill/>
            <a:miter lim="800000"/>
            <a:headEnd/>
            <a:tailEnd/>
          </a:ln>
          <a:effectLst>
            <a:outerShdw blurRad="50800" dist="38100" dir="2700000" algn="tl" rotWithShape="0">
              <a:prstClr val="black">
                <a:alpha val="40000"/>
              </a:prstClr>
            </a:outerShdw>
          </a:effectLst>
        </p:spPr>
      </p:pic>
      <p:sp>
        <p:nvSpPr>
          <p:cNvPr id="50" name="TextBox 43"/>
          <p:cNvSpPr txBox="1">
            <a:spLocks noChangeArrowheads="1"/>
          </p:cNvSpPr>
          <p:nvPr/>
        </p:nvSpPr>
        <p:spPr bwMode="auto">
          <a:xfrm>
            <a:off x="6631295" y="4511502"/>
            <a:ext cx="1944216" cy="338494"/>
          </a:xfrm>
          <a:prstGeom prst="rect">
            <a:avLst/>
          </a:prstGeom>
          <a:noFill/>
          <a:ln w="9525">
            <a:noFill/>
            <a:miter lim="800000"/>
            <a:headEnd/>
            <a:tailEnd/>
          </a:ln>
        </p:spPr>
        <p:txBody>
          <a:bodyPr wrap="square" lIns="91392" tIns="45690" rIns="91392" bIns="45690">
            <a:spAutoFit/>
          </a:bodyPr>
          <a:lstStyle/>
          <a:p>
            <a:pPr algn="ctr" defTabSz="1218793"/>
            <a:r>
              <a:rPr lang="en-US" altLang="zh-CN" sz="1600" dirty="0" smtClean="0">
                <a:solidFill>
                  <a:prstClr val="black"/>
                </a:solidFill>
                <a:latin typeface="微软雅黑" pitchFamily="34" charset="-122"/>
                <a:ea typeface="微软雅黑" pitchFamily="34" charset="-122"/>
              </a:rPr>
              <a:t>Smart Traffic</a:t>
            </a:r>
            <a:endParaRPr lang="zh-CN" altLang="en-US" sz="1600" dirty="0">
              <a:solidFill>
                <a:prstClr val="black"/>
              </a:solidFill>
              <a:latin typeface="微软雅黑" pitchFamily="34" charset="-122"/>
              <a:ea typeface="微软雅黑" pitchFamily="34" charset="-122"/>
            </a:endParaRPr>
          </a:p>
        </p:txBody>
      </p:sp>
      <p:sp>
        <p:nvSpPr>
          <p:cNvPr id="51" name="AutoShape 44"/>
          <p:cNvSpPr>
            <a:spLocks noChangeArrowheads="1"/>
          </p:cNvSpPr>
          <p:nvPr/>
        </p:nvSpPr>
        <p:spPr bwMode="auto">
          <a:xfrm>
            <a:off x="1122685" y="4786586"/>
            <a:ext cx="1925673" cy="508308"/>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ctr" anchorCtr="1"/>
          <a:lstStyle/>
          <a:p>
            <a:pPr algn="ctr" defTabSz="587692" eaLnBrk="0" hangingPunct="0">
              <a:buSzPct val="60000"/>
              <a:defRPr/>
            </a:pPr>
            <a:r>
              <a:rPr lang="zh-CN" altLang="en-US" sz="1300" b="1" kern="0" dirty="0">
                <a:solidFill>
                  <a:srgbClr val="FFFFFF"/>
                </a:solidFill>
                <a:latin typeface="微软雅黑" pitchFamily="34" charset="-122"/>
                <a:ea typeface="微软雅黑" pitchFamily="34" charset="-122"/>
                <a:cs typeface="Arial" pitchFamily="34" charset="0"/>
              </a:rPr>
              <a:t>　　</a:t>
            </a:r>
            <a:r>
              <a:rPr lang="zh-CN" altLang="en-US" sz="1300" b="1" kern="0" dirty="0" smtClean="0">
                <a:solidFill>
                  <a:srgbClr val="FFFFFF"/>
                </a:solidFill>
                <a:latin typeface="微软雅黑" pitchFamily="34" charset="-122"/>
                <a:ea typeface="微软雅黑" pitchFamily="34" charset="-122"/>
                <a:cs typeface="Arial" pitchFamily="34" charset="0"/>
              </a:rPr>
              <a:t>   </a:t>
            </a:r>
            <a:r>
              <a:rPr lang="en-US" altLang="zh-CN" sz="1600" b="1" kern="0" dirty="0" smtClean="0">
                <a:solidFill>
                  <a:srgbClr val="FFFFFF"/>
                </a:solidFill>
                <a:latin typeface="Arial Unicode MS" pitchFamily="34" charset="-122"/>
                <a:ea typeface="Arial Unicode MS" pitchFamily="34" charset="-122"/>
                <a:cs typeface="Arial Unicode MS" pitchFamily="34" charset="-122"/>
              </a:rPr>
              <a:t>City Comm.</a:t>
            </a:r>
            <a:endParaRPr lang="zh-CN" altLang="en-US" sz="1300" b="1" kern="0" dirty="0">
              <a:solidFill>
                <a:srgbClr val="FFFFFF"/>
              </a:solidFill>
              <a:latin typeface="Arial Unicode MS" pitchFamily="34" charset="-122"/>
              <a:ea typeface="Arial Unicode MS" pitchFamily="34" charset="-122"/>
              <a:cs typeface="Arial Unicode MS" pitchFamily="34" charset="-122"/>
            </a:endParaRPr>
          </a:p>
        </p:txBody>
      </p:sp>
      <p:sp>
        <p:nvSpPr>
          <p:cNvPr id="52" name="AutoShape 44"/>
          <p:cNvSpPr>
            <a:spLocks noChangeArrowheads="1"/>
          </p:cNvSpPr>
          <p:nvPr/>
        </p:nvSpPr>
        <p:spPr bwMode="auto">
          <a:xfrm>
            <a:off x="3079221" y="4792086"/>
            <a:ext cx="1866319" cy="508644"/>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ctr" anchorCtr="1"/>
          <a:lstStyle/>
          <a:p>
            <a:pPr algn="ctr" defTabSz="587692" eaLnBrk="0" hangingPunct="0">
              <a:buSzPct val="60000"/>
              <a:defRPr/>
            </a:pPr>
            <a:r>
              <a:rPr lang="zh-CN" altLang="en-US" sz="1600" b="1" kern="0" dirty="0">
                <a:solidFill>
                  <a:srgbClr val="FFFFFF"/>
                </a:solidFill>
                <a:latin typeface="+mn-lt"/>
                <a:ea typeface="微软雅黑" pitchFamily="34" charset="-122"/>
                <a:cs typeface="Arial" pitchFamily="34" charset="0"/>
              </a:rPr>
              <a:t>　</a:t>
            </a:r>
            <a:r>
              <a:rPr lang="en-US" altLang="zh-CN" sz="1600" b="1" kern="0" dirty="0" smtClean="0">
                <a:solidFill>
                  <a:srgbClr val="FFFFFF"/>
                </a:solidFill>
                <a:latin typeface="Arial Unicode MS" pitchFamily="34" charset="-122"/>
                <a:ea typeface="Arial Unicode MS" pitchFamily="34" charset="-122"/>
                <a:cs typeface="Arial Unicode MS" pitchFamily="34" charset="-122"/>
              </a:rPr>
              <a:t>City IoT</a:t>
            </a:r>
            <a:endParaRPr lang="zh-CN" altLang="en-US" sz="1600" b="1" kern="0" dirty="0">
              <a:solidFill>
                <a:srgbClr val="FFFFFF"/>
              </a:solidFill>
              <a:latin typeface="Arial Unicode MS" pitchFamily="34" charset="-122"/>
              <a:ea typeface="Arial Unicode MS" pitchFamily="34" charset="-122"/>
              <a:cs typeface="Arial Unicode MS" pitchFamily="34" charset="-122"/>
            </a:endParaRPr>
          </a:p>
        </p:txBody>
      </p:sp>
      <p:sp>
        <p:nvSpPr>
          <p:cNvPr id="53" name="AutoShape 44"/>
          <p:cNvSpPr>
            <a:spLocks noChangeArrowheads="1"/>
          </p:cNvSpPr>
          <p:nvPr/>
        </p:nvSpPr>
        <p:spPr bwMode="auto">
          <a:xfrm>
            <a:off x="1122684" y="3978650"/>
            <a:ext cx="3822855" cy="441660"/>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ctr" anchorCtr="1"/>
          <a:lstStyle/>
          <a:p>
            <a:pPr algn="ctr" defTabSz="587692" eaLnBrk="0" hangingPunct="0">
              <a:buSzPct val="60000"/>
              <a:defRPr/>
            </a:pPr>
            <a:r>
              <a:rPr lang="zh-CN" altLang="en-US" sz="1600" b="1" kern="0" dirty="0">
                <a:solidFill>
                  <a:srgbClr val="FFFFFF"/>
                </a:solidFill>
                <a:latin typeface="微软雅黑" pitchFamily="34" charset="-122"/>
                <a:ea typeface="微软雅黑" pitchFamily="34" charset="-122"/>
                <a:cs typeface="Arial" pitchFamily="34" charset="0"/>
              </a:rPr>
              <a:t>　　</a:t>
            </a:r>
            <a:r>
              <a:rPr lang="en-US" altLang="zh-CN" sz="1600" b="1" kern="0" dirty="0" smtClean="0">
                <a:solidFill>
                  <a:srgbClr val="FFFFFF"/>
                </a:solidFill>
                <a:latin typeface="Arial Unicode MS" pitchFamily="34" charset="-122"/>
                <a:ea typeface="Arial Unicode MS" pitchFamily="34" charset="-122"/>
                <a:cs typeface="Arial Unicode MS" pitchFamily="34" charset="-122"/>
              </a:rPr>
              <a:t>City Cloud DC </a:t>
            </a:r>
            <a:endParaRPr lang="zh-CN" altLang="en-US" sz="1600" b="1" kern="0" dirty="0">
              <a:solidFill>
                <a:srgbClr val="FFFFFF"/>
              </a:solidFill>
              <a:latin typeface="Arial Unicode MS" pitchFamily="34" charset="-122"/>
              <a:ea typeface="Arial Unicode MS" pitchFamily="34" charset="-122"/>
              <a:cs typeface="Arial Unicode MS" pitchFamily="34" charset="-122"/>
            </a:endParaRPr>
          </a:p>
        </p:txBody>
      </p:sp>
      <p:grpSp>
        <p:nvGrpSpPr>
          <p:cNvPr id="54" name="组合 113"/>
          <p:cNvGrpSpPr/>
          <p:nvPr/>
        </p:nvGrpSpPr>
        <p:grpSpPr>
          <a:xfrm>
            <a:off x="1409169" y="4923807"/>
            <a:ext cx="319076" cy="303474"/>
            <a:chOff x="4108450" y="5583238"/>
            <a:chExt cx="465138" cy="455612"/>
          </a:xfrm>
          <a:solidFill>
            <a:schemeClr val="bg1"/>
          </a:solidFill>
        </p:grpSpPr>
        <p:sp>
          <p:nvSpPr>
            <p:cNvPr id="55" name="Freeform 37"/>
            <p:cNvSpPr>
              <a:spLocks/>
            </p:cNvSpPr>
            <p:nvPr/>
          </p:nvSpPr>
          <p:spPr bwMode="auto">
            <a:xfrm>
              <a:off x="4400550" y="5738813"/>
              <a:ext cx="73025" cy="19050"/>
            </a:xfrm>
            <a:custGeom>
              <a:avLst/>
              <a:gdLst>
                <a:gd name="T0" fmla="*/ 28 w 211"/>
                <a:gd name="T1" fmla="*/ 56 h 56"/>
                <a:gd name="T2" fmla="*/ 183 w 211"/>
                <a:gd name="T3" fmla="*/ 56 h 56"/>
                <a:gd name="T4" fmla="*/ 211 w 211"/>
                <a:gd name="T5" fmla="*/ 28 h 56"/>
                <a:gd name="T6" fmla="*/ 183 w 211"/>
                <a:gd name="T7" fmla="*/ 0 h 56"/>
                <a:gd name="T8" fmla="*/ 28 w 211"/>
                <a:gd name="T9" fmla="*/ 0 h 56"/>
                <a:gd name="T10" fmla="*/ 0 w 211"/>
                <a:gd name="T11" fmla="*/ 28 h 56"/>
                <a:gd name="T12" fmla="*/ 28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8" y="56"/>
                  </a:moveTo>
                  <a:cubicBezTo>
                    <a:pt x="183" y="56"/>
                    <a:pt x="183" y="56"/>
                    <a:pt x="183" y="56"/>
                  </a:cubicBezTo>
                  <a:cubicBezTo>
                    <a:pt x="199" y="56"/>
                    <a:pt x="211" y="43"/>
                    <a:pt x="211" y="28"/>
                  </a:cubicBezTo>
                  <a:cubicBezTo>
                    <a:pt x="211" y="12"/>
                    <a:pt x="199" y="0"/>
                    <a:pt x="183" y="0"/>
                  </a:cubicBezTo>
                  <a:cubicBezTo>
                    <a:pt x="28" y="0"/>
                    <a:pt x="28" y="0"/>
                    <a:pt x="28" y="0"/>
                  </a:cubicBezTo>
                  <a:cubicBezTo>
                    <a:pt x="12" y="0"/>
                    <a:pt x="0" y="12"/>
                    <a:pt x="0" y="28"/>
                  </a:cubicBezTo>
                  <a:cubicBezTo>
                    <a:pt x="0" y="43"/>
                    <a:pt x="12"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56" name="Freeform 38"/>
            <p:cNvSpPr>
              <a:spLocks noEditPoints="1"/>
            </p:cNvSpPr>
            <p:nvPr/>
          </p:nvSpPr>
          <p:spPr bwMode="auto">
            <a:xfrm>
              <a:off x="4108450" y="5583238"/>
              <a:ext cx="412750" cy="417512"/>
            </a:xfrm>
            <a:custGeom>
              <a:avLst/>
              <a:gdLst>
                <a:gd name="T0" fmla="*/ 798 w 1201"/>
                <a:gd name="T1" fmla="*/ 1126 h 1220"/>
                <a:gd name="T2" fmla="*/ 515 w 1201"/>
                <a:gd name="T3" fmla="*/ 1126 h 1220"/>
                <a:gd name="T4" fmla="*/ 515 w 1201"/>
                <a:gd name="T5" fmla="*/ 94 h 1220"/>
                <a:gd name="T6" fmla="*/ 1107 w 1201"/>
                <a:gd name="T7" fmla="*/ 94 h 1220"/>
                <a:gd name="T8" fmla="*/ 1107 w 1201"/>
                <a:gd name="T9" fmla="*/ 765 h 1220"/>
                <a:gd name="T10" fmla="*/ 1201 w 1201"/>
                <a:gd name="T11" fmla="*/ 793 h 1220"/>
                <a:gd name="T12" fmla="*/ 1201 w 1201"/>
                <a:gd name="T13" fmla="*/ 47 h 1220"/>
                <a:gd name="T14" fmla="*/ 1154 w 1201"/>
                <a:gd name="T15" fmla="*/ 0 h 1220"/>
                <a:gd name="T16" fmla="*/ 468 w 1201"/>
                <a:gd name="T17" fmla="*/ 0 h 1220"/>
                <a:gd name="T18" fmla="*/ 422 w 1201"/>
                <a:gd name="T19" fmla="*/ 47 h 1220"/>
                <a:gd name="T20" fmla="*/ 422 w 1201"/>
                <a:gd name="T21" fmla="*/ 459 h 1220"/>
                <a:gd name="T22" fmla="*/ 47 w 1201"/>
                <a:gd name="T23" fmla="*/ 459 h 1220"/>
                <a:gd name="T24" fmla="*/ 0 w 1201"/>
                <a:gd name="T25" fmla="*/ 506 h 1220"/>
                <a:gd name="T26" fmla="*/ 0 w 1201"/>
                <a:gd name="T27" fmla="*/ 1173 h 1220"/>
                <a:gd name="T28" fmla="*/ 47 w 1201"/>
                <a:gd name="T29" fmla="*/ 1220 h 1220"/>
                <a:gd name="T30" fmla="*/ 843 w 1201"/>
                <a:gd name="T31" fmla="*/ 1220 h 1220"/>
                <a:gd name="T32" fmla="*/ 798 w 1201"/>
                <a:gd name="T33" fmla="*/ 1126 h 1220"/>
                <a:gd name="T34" fmla="*/ 422 w 1201"/>
                <a:gd name="T35" fmla="*/ 1126 h 1220"/>
                <a:gd name="T36" fmla="*/ 94 w 1201"/>
                <a:gd name="T37" fmla="*/ 1126 h 1220"/>
                <a:gd name="T38" fmla="*/ 94 w 1201"/>
                <a:gd name="T39" fmla="*/ 553 h 1220"/>
                <a:gd name="T40" fmla="*/ 422 w 1201"/>
                <a:gd name="T41" fmla="*/ 553 h 1220"/>
                <a:gd name="T42" fmla="*/ 422 w 1201"/>
                <a:gd name="T43" fmla="*/ 1126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1" h="1220">
                  <a:moveTo>
                    <a:pt x="798" y="1126"/>
                  </a:moveTo>
                  <a:cubicBezTo>
                    <a:pt x="515" y="1126"/>
                    <a:pt x="515" y="1126"/>
                    <a:pt x="515" y="1126"/>
                  </a:cubicBezTo>
                  <a:cubicBezTo>
                    <a:pt x="515" y="94"/>
                    <a:pt x="515" y="94"/>
                    <a:pt x="515" y="94"/>
                  </a:cubicBezTo>
                  <a:cubicBezTo>
                    <a:pt x="1107" y="94"/>
                    <a:pt x="1107" y="94"/>
                    <a:pt x="1107" y="94"/>
                  </a:cubicBezTo>
                  <a:cubicBezTo>
                    <a:pt x="1107" y="765"/>
                    <a:pt x="1107" y="765"/>
                    <a:pt x="1107" y="765"/>
                  </a:cubicBezTo>
                  <a:cubicBezTo>
                    <a:pt x="1140" y="769"/>
                    <a:pt x="1172" y="779"/>
                    <a:pt x="1201" y="793"/>
                  </a:cubicBezTo>
                  <a:cubicBezTo>
                    <a:pt x="1201" y="47"/>
                    <a:pt x="1201" y="47"/>
                    <a:pt x="1201" y="47"/>
                  </a:cubicBezTo>
                  <a:cubicBezTo>
                    <a:pt x="1201" y="21"/>
                    <a:pt x="1179" y="0"/>
                    <a:pt x="1154" y="0"/>
                  </a:cubicBezTo>
                  <a:cubicBezTo>
                    <a:pt x="468" y="0"/>
                    <a:pt x="468" y="0"/>
                    <a:pt x="468" y="0"/>
                  </a:cubicBezTo>
                  <a:cubicBezTo>
                    <a:pt x="442" y="0"/>
                    <a:pt x="422" y="21"/>
                    <a:pt x="422" y="47"/>
                  </a:cubicBezTo>
                  <a:cubicBezTo>
                    <a:pt x="422" y="459"/>
                    <a:pt x="422" y="459"/>
                    <a:pt x="422" y="459"/>
                  </a:cubicBezTo>
                  <a:cubicBezTo>
                    <a:pt x="47" y="459"/>
                    <a:pt x="47" y="459"/>
                    <a:pt x="47" y="459"/>
                  </a:cubicBezTo>
                  <a:cubicBezTo>
                    <a:pt x="21" y="459"/>
                    <a:pt x="0" y="480"/>
                    <a:pt x="0" y="506"/>
                  </a:cubicBezTo>
                  <a:cubicBezTo>
                    <a:pt x="0" y="1173"/>
                    <a:pt x="0" y="1173"/>
                    <a:pt x="0" y="1173"/>
                  </a:cubicBezTo>
                  <a:cubicBezTo>
                    <a:pt x="0" y="1199"/>
                    <a:pt x="21" y="1220"/>
                    <a:pt x="47" y="1220"/>
                  </a:cubicBezTo>
                  <a:cubicBezTo>
                    <a:pt x="843" y="1220"/>
                    <a:pt x="843" y="1220"/>
                    <a:pt x="843" y="1220"/>
                  </a:cubicBezTo>
                  <a:cubicBezTo>
                    <a:pt x="823" y="1192"/>
                    <a:pt x="807" y="1160"/>
                    <a:pt x="798" y="1126"/>
                  </a:cubicBezTo>
                  <a:close/>
                  <a:moveTo>
                    <a:pt x="422" y="1126"/>
                  </a:moveTo>
                  <a:cubicBezTo>
                    <a:pt x="94" y="1126"/>
                    <a:pt x="94" y="1126"/>
                    <a:pt x="94" y="1126"/>
                  </a:cubicBezTo>
                  <a:cubicBezTo>
                    <a:pt x="94" y="553"/>
                    <a:pt x="94" y="553"/>
                    <a:pt x="94" y="553"/>
                  </a:cubicBezTo>
                  <a:cubicBezTo>
                    <a:pt x="422" y="553"/>
                    <a:pt x="422" y="553"/>
                    <a:pt x="422" y="553"/>
                  </a:cubicBezTo>
                  <a:lnTo>
                    <a:pt x="422" y="1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57" name="Freeform 39"/>
            <p:cNvSpPr>
              <a:spLocks/>
            </p:cNvSpPr>
            <p:nvPr/>
          </p:nvSpPr>
          <p:spPr bwMode="auto">
            <a:xfrm>
              <a:off x="4156075" y="5892800"/>
              <a:ext cx="71438" cy="19050"/>
            </a:xfrm>
            <a:custGeom>
              <a:avLst/>
              <a:gdLst>
                <a:gd name="T0" fmla="*/ 29 w 212"/>
                <a:gd name="T1" fmla="*/ 57 h 57"/>
                <a:gd name="T2" fmla="*/ 184 w 212"/>
                <a:gd name="T3" fmla="*/ 57 h 57"/>
                <a:gd name="T4" fmla="*/ 212 w 212"/>
                <a:gd name="T5" fmla="*/ 29 h 57"/>
                <a:gd name="T6" fmla="*/ 184 w 212"/>
                <a:gd name="T7" fmla="*/ 0 h 57"/>
                <a:gd name="T8" fmla="*/ 29 w 212"/>
                <a:gd name="T9" fmla="*/ 0 h 57"/>
                <a:gd name="T10" fmla="*/ 0 w 212"/>
                <a:gd name="T11" fmla="*/ 29 h 57"/>
                <a:gd name="T12" fmla="*/ 29 w 21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12" h="57">
                  <a:moveTo>
                    <a:pt x="29" y="57"/>
                  </a:moveTo>
                  <a:cubicBezTo>
                    <a:pt x="184" y="57"/>
                    <a:pt x="184" y="57"/>
                    <a:pt x="184" y="57"/>
                  </a:cubicBezTo>
                  <a:cubicBezTo>
                    <a:pt x="200" y="57"/>
                    <a:pt x="212" y="44"/>
                    <a:pt x="212" y="29"/>
                  </a:cubicBezTo>
                  <a:cubicBezTo>
                    <a:pt x="212" y="13"/>
                    <a:pt x="200" y="0"/>
                    <a:pt x="184" y="0"/>
                  </a:cubicBezTo>
                  <a:cubicBezTo>
                    <a:pt x="29" y="0"/>
                    <a:pt x="29" y="0"/>
                    <a:pt x="29" y="0"/>
                  </a:cubicBezTo>
                  <a:cubicBezTo>
                    <a:pt x="13" y="0"/>
                    <a:pt x="0" y="13"/>
                    <a:pt x="0" y="29"/>
                  </a:cubicBezTo>
                  <a:cubicBezTo>
                    <a:pt x="0" y="44"/>
                    <a:pt x="13" y="57"/>
                    <a:pt x="2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58" name="Freeform 40"/>
            <p:cNvSpPr>
              <a:spLocks/>
            </p:cNvSpPr>
            <p:nvPr/>
          </p:nvSpPr>
          <p:spPr bwMode="auto">
            <a:xfrm>
              <a:off x="4156075" y="5815013"/>
              <a:ext cx="71438" cy="19050"/>
            </a:xfrm>
            <a:custGeom>
              <a:avLst/>
              <a:gdLst>
                <a:gd name="T0" fmla="*/ 29 w 212"/>
                <a:gd name="T1" fmla="*/ 56 h 56"/>
                <a:gd name="T2" fmla="*/ 184 w 212"/>
                <a:gd name="T3" fmla="*/ 56 h 56"/>
                <a:gd name="T4" fmla="*/ 212 w 212"/>
                <a:gd name="T5" fmla="*/ 28 h 56"/>
                <a:gd name="T6" fmla="*/ 184 w 212"/>
                <a:gd name="T7" fmla="*/ 0 h 56"/>
                <a:gd name="T8" fmla="*/ 29 w 212"/>
                <a:gd name="T9" fmla="*/ 0 h 56"/>
                <a:gd name="T10" fmla="*/ 0 w 212"/>
                <a:gd name="T11" fmla="*/ 28 h 56"/>
                <a:gd name="T12" fmla="*/ 29 w 21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2" h="56">
                  <a:moveTo>
                    <a:pt x="29" y="56"/>
                  </a:moveTo>
                  <a:cubicBezTo>
                    <a:pt x="184" y="56"/>
                    <a:pt x="184" y="56"/>
                    <a:pt x="184" y="56"/>
                  </a:cubicBezTo>
                  <a:cubicBezTo>
                    <a:pt x="200" y="56"/>
                    <a:pt x="212" y="43"/>
                    <a:pt x="212" y="28"/>
                  </a:cubicBezTo>
                  <a:cubicBezTo>
                    <a:pt x="212" y="12"/>
                    <a:pt x="200" y="0"/>
                    <a:pt x="184" y="0"/>
                  </a:cubicBezTo>
                  <a:cubicBezTo>
                    <a:pt x="29" y="0"/>
                    <a:pt x="29" y="0"/>
                    <a:pt x="29" y="0"/>
                  </a:cubicBezTo>
                  <a:cubicBezTo>
                    <a:pt x="13" y="0"/>
                    <a:pt x="0" y="12"/>
                    <a:pt x="0" y="28"/>
                  </a:cubicBezTo>
                  <a:cubicBezTo>
                    <a:pt x="0" y="43"/>
                    <a:pt x="13" y="56"/>
                    <a:pt x="29"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59" name="Freeform 41"/>
            <p:cNvSpPr>
              <a:spLocks/>
            </p:cNvSpPr>
            <p:nvPr/>
          </p:nvSpPr>
          <p:spPr bwMode="auto">
            <a:xfrm>
              <a:off x="4300538" y="5815013"/>
              <a:ext cx="73025" cy="19050"/>
            </a:xfrm>
            <a:custGeom>
              <a:avLst/>
              <a:gdLst>
                <a:gd name="T0" fmla="*/ 183 w 211"/>
                <a:gd name="T1" fmla="*/ 0 h 56"/>
                <a:gd name="T2" fmla="*/ 28 w 211"/>
                <a:gd name="T3" fmla="*/ 0 h 56"/>
                <a:gd name="T4" fmla="*/ 0 w 211"/>
                <a:gd name="T5" fmla="*/ 28 h 56"/>
                <a:gd name="T6" fmla="*/ 28 w 211"/>
                <a:gd name="T7" fmla="*/ 56 h 56"/>
                <a:gd name="T8" fmla="*/ 183 w 211"/>
                <a:gd name="T9" fmla="*/ 56 h 56"/>
                <a:gd name="T10" fmla="*/ 211 w 211"/>
                <a:gd name="T11" fmla="*/ 28 h 56"/>
                <a:gd name="T12" fmla="*/ 183 w 21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183" y="0"/>
                  </a:moveTo>
                  <a:cubicBezTo>
                    <a:pt x="28" y="0"/>
                    <a:pt x="28" y="0"/>
                    <a:pt x="28" y="0"/>
                  </a:cubicBezTo>
                  <a:cubicBezTo>
                    <a:pt x="13" y="0"/>
                    <a:pt x="0" y="12"/>
                    <a:pt x="0" y="28"/>
                  </a:cubicBezTo>
                  <a:cubicBezTo>
                    <a:pt x="0" y="43"/>
                    <a:pt x="13" y="56"/>
                    <a:pt x="28" y="56"/>
                  </a:cubicBezTo>
                  <a:cubicBezTo>
                    <a:pt x="183" y="56"/>
                    <a:pt x="183" y="56"/>
                    <a:pt x="183" y="56"/>
                  </a:cubicBezTo>
                  <a:cubicBezTo>
                    <a:pt x="199" y="56"/>
                    <a:pt x="211" y="43"/>
                    <a:pt x="211" y="28"/>
                  </a:cubicBezTo>
                  <a:cubicBezTo>
                    <a:pt x="211" y="12"/>
                    <a:pt x="199" y="0"/>
                    <a:pt x="1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0" name="Freeform 42"/>
            <p:cNvSpPr>
              <a:spLocks/>
            </p:cNvSpPr>
            <p:nvPr/>
          </p:nvSpPr>
          <p:spPr bwMode="auto">
            <a:xfrm>
              <a:off x="4300538" y="5661025"/>
              <a:ext cx="73025" cy="19050"/>
            </a:xfrm>
            <a:custGeom>
              <a:avLst/>
              <a:gdLst>
                <a:gd name="T0" fmla="*/ 183 w 211"/>
                <a:gd name="T1" fmla="*/ 0 h 56"/>
                <a:gd name="T2" fmla="*/ 28 w 211"/>
                <a:gd name="T3" fmla="*/ 0 h 56"/>
                <a:gd name="T4" fmla="*/ 0 w 211"/>
                <a:gd name="T5" fmla="*/ 28 h 56"/>
                <a:gd name="T6" fmla="*/ 28 w 211"/>
                <a:gd name="T7" fmla="*/ 56 h 56"/>
                <a:gd name="T8" fmla="*/ 183 w 211"/>
                <a:gd name="T9" fmla="*/ 56 h 56"/>
                <a:gd name="T10" fmla="*/ 211 w 211"/>
                <a:gd name="T11" fmla="*/ 28 h 56"/>
                <a:gd name="T12" fmla="*/ 183 w 21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183" y="0"/>
                  </a:moveTo>
                  <a:cubicBezTo>
                    <a:pt x="28" y="0"/>
                    <a:pt x="28" y="0"/>
                    <a:pt x="28" y="0"/>
                  </a:cubicBezTo>
                  <a:cubicBezTo>
                    <a:pt x="13" y="0"/>
                    <a:pt x="0" y="12"/>
                    <a:pt x="0" y="28"/>
                  </a:cubicBezTo>
                  <a:cubicBezTo>
                    <a:pt x="0" y="44"/>
                    <a:pt x="13" y="56"/>
                    <a:pt x="28" y="56"/>
                  </a:cubicBezTo>
                  <a:cubicBezTo>
                    <a:pt x="183" y="56"/>
                    <a:pt x="183" y="56"/>
                    <a:pt x="183" y="56"/>
                  </a:cubicBezTo>
                  <a:cubicBezTo>
                    <a:pt x="199" y="56"/>
                    <a:pt x="211" y="44"/>
                    <a:pt x="211" y="28"/>
                  </a:cubicBezTo>
                  <a:cubicBezTo>
                    <a:pt x="211" y="12"/>
                    <a:pt x="199" y="0"/>
                    <a:pt x="1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1" name="Freeform 43"/>
            <p:cNvSpPr>
              <a:spLocks/>
            </p:cNvSpPr>
            <p:nvPr/>
          </p:nvSpPr>
          <p:spPr bwMode="auto">
            <a:xfrm>
              <a:off x="4300538" y="5738813"/>
              <a:ext cx="73025" cy="19050"/>
            </a:xfrm>
            <a:custGeom>
              <a:avLst/>
              <a:gdLst>
                <a:gd name="T0" fmla="*/ 183 w 211"/>
                <a:gd name="T1" fmla="*/ 0 h 56"/>
                <a:gd name="T2" fmla="*/ 28 w 211"/>
                <a:gd name="T3" fmla="*/ 0 h 56"/>
                <a:gd name="T4" fmla="*/ 0 w 211"/>
                <a:gd name="T5" fmla="*/ 28 h 56"/>
                <a:gd name="T6" fmla="*/ 28 w 211"/>
                <a:gd name="T7" fmla="*/ 56 h 56"/>
                <a:gd name="T8" fmla="*/ 183 w 211"/>
                <a:gd name="T9" fmla="*/ 56 h 56"/>
                <a:gd name="T10" fmla="*/ 211 w 211"/>
                <a:gd name="T11" fmla="*/ 28 h 56"/>
                <a:gd name="T12" fmla="*/ 183 w 21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183" y="0"/>
                  </a:moveTo>
                  <a:cubicBezTo>
                    <a:pt x="28" y="0"/>
                    <a:pt x="28" y="0"/>
                    <a:pt x="28" y="0"/>
                  </a:cubicBezTo>
                  <a:cubicBezTo>
                    <a:pt x="13" y="0"/>
                    <a:pt x="0" y="12"/>
                    <a:pt x="0" y="28"/>
                  </a:cubicBezTo>
                  <a:cubicBezTo>
                    <a:pt x="0" y="43"/>
                    <a:pt x="13" y="56"/>
                    <a:pt x="28" y="56"/>
                  </a:cubicBezTo>
                  <a:cubicBezTo>
                    <a:pt x="183" y="56"/>
                    <a:pt x="183" y="56"/>
                    <a:pt x="183" y="56"/>
                  </a:cubicBezTo>
                  <a:cubicBezTo>
                    <a:pt x="199" y="56"/>
                    <a:pt x="211" y="43"/>
                    <a:pt x="211" y="28"/>
                  </a:cubicBezTo>
                  <a:cubicBezTo>
                    <a:pt x="211" y="12"/>
                    <a:pt x="199" y="0"/>
                    <a:pt x="1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2" name="Freeform 44"/>
            <p:cNvSpPr>
              <a:spLocks/>
            </p:cNvSpPr>
            <p:nvPr/>
          </p:nvSpPr>
          <p:spPr bwMode="auto">
            <a:xfrm>
              <a:off x="4400550" y="5815013"/>
              <a:ext cx="73025" cy="19050"/>
            </a:xfrm>
            <a:custGeom>
              <a:avLst/>
              <a:gdLst>
                <a:gd name="T0" fmla="*/ 28 w 211"/>
                <a:gd name="T1" fmla="*/ 56 h 56"/>
                <a:gd name="T2" fmla="*/ 183 w 211"/>
                <a:gd name="T3" fmla="*/ 56 h 56"/>
                <a:gd name="T4" fmla="*/ 211 w 211"/>
                <a:gd name="T5" fmla="*/ 28 h 56"/>
                <a:gd name="T6" fmla="*/ 183 w 211"/>
                <a:gd name="T7" fmla="*/ 0 h 56"/>
                <a:gd name="T8" fmla="*/ 28 w 211"/>
                <a:gd name="T9" fmla="*/ 0 h 56"/>
                <a:gd name="T10" fmla="*/ 0 w 211"/>
                <a:gd name="T11" fmla="*/ 28 h 56"/>
                <a:gd name="T12" fmla="*/ 28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8" y="56"/>
                  </a:moveTo>
                  <a:cubicBezTo>
                    <a:pt x="183" y="56"/>
                    <a:pt x="183" y="56"/>
                    <a:pt x="183" y="56"/>
                  </a:cubicBezTo>
                  <a:cubicBezTo>
                    <a:pt x="199" y="56"/>
                    <a:pt x="211" y="43"/>
                    <a:pt x="211" y="28"/>
                  </a:cubicBezTo>
                  <a:cubicBezTo>
                    <a:pt x="211" y="12"/>
                    <a:pt x="199" y="0"/>
                    <a:pt x="183" y="0"/>
                  </a:cubicBezTo>
                  <a:cubicBezTo>
                    <a:pt x="28" y="0"/>
                    <a:pt x="28" y="0"/>
                    <a:pt x="28" y="0"/>
                  </a:cubicBezTo>
                  <a:cubicBezTo>
                    <a:pt x="12" y="0"/>
                    <a:pt x="0" y="12"/>
                    <a:pt x="0" y="28"/>
                  </a:cubicBezTo>
                  <a:cubicBezTo>
                    <a:pt x="0" y="43"/>
                    <a:pt x="12"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3" name="Freeform 45"/>
            <p:cNvSpPr>
              <a:spLocks/>
            </p:cNvSpPr>
            <p:nvPr/>
          </p:nvSpPr>
          <p:spPr bwMode="auto">
            <a:xfrm>
              <a:off x="4400550" y="5661025"/>
              <a:ext cx="73025" cy="19050"/>
            </a:xfrm>
            <a:custGeom>
              <a:avLst/>
              <a:gdLst>
                <a:gd name="T0" fmla="*/ 28 w 211"/>
                <a:gd name="T1" fmla="*/ 56 h 56"/>
                <a:gd name="T2" fmla="*/ 183 w 211"/>
                <a:gd name="T3" fmla="*/ 56 h 56"/>
                <a:gd name="T4" fmla="*/ 211 w 211"/>
                <a:gd name="T5" fmla="*/ 28 h 56"/>
                <a:gd name="T6" fmla="*/ 183 w 211"/>
                <a:gd name="T7" fmla="*/ 0 h 56"/>
                <a:gd name="T8" fmla="*/ 28 w 211"/>
                <a:gd name="T9" fmla="*/ 0 h 56"/>
                <a:gd name="T10" fmla="*/ 0 w 211"/>
                <a:gd name="T11" fmla="*/ 28 h 56"/>
                <a:gd name="T12" fmla="*/ 28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8" y="56"/>
                  </a:moveTo>
                  <a:cubicBezTo>
                    <a:pt x="183" y="56"/>
                    <a:pt x="183" y="56"/>
                    <a:pt x="183" y="56"/>
                  </a:cubicBezTo>
                  <a:cubicBezTo>
                    <a:pt x="199" y="56"/>
                    <a:pt x="211" y="44"/>
                    <a:pt x="211" y="28"/>
                  </a:cubicBezTo>
                  <a:cubicBezTo>
                    <a:pt x="211" y="12"/>
                    <a:pt x="199" y="0"/>
                    <a:pt x="183" y="0"/>
                  </a:cubicBezTo>
                  <a:cubicBezTo>
                    <a:pt x="28" y="0"/>
                    <a:pt x="28" y="0"/>
                    <a:pt x="28" y="0"/>
                  </a:cubicBezTo>
                  <a:cubicBezTo>
                    <a:pt x="12" y="0"/>
                    <a:pt x="0" y="12"/>
                    <a:pt x="0" y="28"/>
                  </a:cubicBezTo>
                  <a:cubicBezTo>
                    <a:pt x="0" y="44"/>
                    <a:pt x="12"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4" name="Freeform 46"/>
            <p:cNvSpPr>
              <a:spLocks/>
            </p:cNvSpPr>
            <p:nvPr/>
          </p:nvSpPr>
          <p:spPr bwMode="auto">
            <a:xfrm>
              <a:off x="4300538" y="5892800"/>
              <a:ext cx="73025" cy="19050"/>
            </a:xfrm>
            <a:custGeom>
              <a:avLst/>
              <a:gdLst>
                <a:gd name="T0" fmla="*/ 183 w 211"/>
                <a:gd name="T1" fmla="*/ 0 h 57"/>
                <a:gd name="T2" fmla="*/ 28 w 211"/>
                <a:gd name="T3" fmla="*/ 0 h 57"/>
                <a:gd name="T4" fmla="*/ 0 w 211"/>
                <a:gd name="T5" fmla="*/ 29 h 57"/>
                <a:gd name="T6" fmla="*/ 28 w 211"/>
                <a:gd name="T7" fmla="*/ 57 h 57"/>
                <a:gd name="T8" fmla="*/ 183 w 211"/>
                <a:gd name="T9" fmla="*/ 57 h 57"/>
                <a:gd name="T10" fmla="*/ 211 w 211"/>
                <a:gd name="T11" fmla="*/ 29 h 57"/>
                <a:gd name="T12" fmla="*/ 183 w 21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211" h="57">
                  <a:moveTo>
                    <a:pt x="183" y="0"/>
                  </a:moveTo>
                  <a:cubicBezTo>
                    <a:pt x="28" y="0"/>
                    <a:pt x="28" y="0"/>
                    <a:pt x="28" y="0"/>
                  </a:cubicBezTo>
                  <a:cubicBezTo>
                    <a:pt x="13" y="0"/>
                    <a:pt x="0" y="13"/>
                    <a:pt x="0" y="29"/>
                  </a:cubicBezTo>
                  <a:cubicBezTo>
                    <a:pt x="0" y="44"/>
                    <a:pt x="13" y="57"/>
                    <a:pt x="28" y="57"/>
                  </a:cubicBezTo>
                  <a:cubicBezTo>
                    <a:pt x="183" y="57"/>
                    <a:pt x="183" y="57"/>
                    <a:pt x="183" y="57"/>
                  </a:cubicBezTo>
                  <a:cubicBezTo>
                    <a:pt x="199" y="57"/>
                    <a:pt x="211" y="44"/>
                    <a:pt x="211" y="29"/>
                  </a:cubicBezTo>
                  <a:cubicBezTo>
                    <a:pt x="211" y="13"/>
                    <a:pt x="199" y="0"/>
                    <a:pt x="1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5" name="Freeform 47"/>
            <p:cNvSpPr>
              <a:spLocks noEditPoints="1"/>
            </p:cNvSpPr>
            <p:nvPr/>
          </p:nvSpPr>
          <p:spPr bwMode="auto">
            <a:xfrm>
              <a:off x="4383088" y="5848350"/>
              <a:ext cx="190500" cy="190500"/>
            </a:xfrm>
            <a:custGeom>
              <a:avLst/>
              <a:gdLst>
                <a:gd name="T0" fmla="*/ 476 w 557"/>
                <a:gd name="T1" fmla="*/ 81 h 557"/>
                <a:gd name="T2" fmla="*/ 476 w 557"/>
                <a:gd name="T3" fmla="*/ 475 h 557"/>
                <a:gd name="T4" fmla="*/ 82 w 557"/>
                <a:gd name="T5" fmla="*/ 475 h 557"/>
                <a:gd name="T6" fmla="*/ 82 w 557"/>
                <a:gd name="T7" fmla="*/ 81 h 557"/>
                <a:gd name="T8" fmla="*/ 266 w 557"/>
                <a:gd name="T9" fmla="*/ 514 h 557"/>
                <a:gd name="T10" fmla="*/ 266 w 557"/>
                <a:gd name="T11" fmla="*/ 424 h 557"/>
                <a:gd name="T12" fmla="*/ 184 w 557"/>
                <a:gd name="T13" fmla="*/ 442 h 557"/>
                <a:gd name="T14" fmla="*/ 240 w 557"/>
                <a:gd name="T15" fmla="*/ 511 h 557"/>
                <a:gd name="T16" fmla="*/ 445 w 557"/>
                <a:gd name="T17" fmla="*/ 112 h 557"/>
                <a:gd name="T18" fmla="*/ 440 w 557"/>
                <a:gd name="T19" fmla="*/ 106 h 557"/>
                <a:gd name="T20" fmla="*/ 433 w 557"/>
                <a:gd name="T21" fmla="*/ 266 h 557"/>
                <a:gd name="T22" fmla="*/ 445 w 557"/>
                <a:gd name="T23" fmla="*/ 112 h 557"/>
                <a:gd name="T24" fmla="*/ 419 w 557"/>
                <a:gd name="T25" fmla="*/ 89 h 557"/>
                <a:gd name="T26" fmla="*/ 390 w 557"/>
                <a:gd name="T27" fmla="*/ 90 h 557"/>
                <a:gd name="T28" fmla="*/ 419 w 557"/>
                <a:gd name="T29" fmla="*/ 89 h 557"/>
                <a:gd name="T30" fmla="*/ 318 w 557"/>
                <a:gd name="T31" fmla="*/ 46 h 557"/>
                <a:gd name="T32" fmla="*/ 292 w 557"/>
                <a:gd name="T33" fmla="*/ 133 h 557"/>
                <a:gd name="T34" fmla="*/ 373 w 557"/>
                <a:gd name="T35" fmla="*/ 115 h 557"/>
                <a:gd name="T36" fmla="*/ 318 w 557"/>
                <a:gd name="T37" fmla="*/ 46 h 557"/>
                <a:gd name="T38" fmla="*/ 266 w 557"/>
                <a:gd name="T39" fmla="*/ 43 h 557"/>
                <a:gd name="T40" fmla="*/ 190 w 557"/>
                <a:gd name="T41" fmla="*/ 103 h 557"/>
                <a:gd name="T42" fmla="*/ 194 w 557"/>
                <a:gd name="T43" fmla="*/ 119 h 557"/>
                <a:gd name="T44" fmla="*/ 266 w 557"/>
                <a:gd name="T45" fmla="*/ 43 h 557"/>
                <a:gd name="T46" fmla="*/ 186 w 557"/>
                <a:gd name="T47" fmla="*/ 62 h 557"/>
                <a:gd name="T48" fmla="*/ 161 w 557"/>
                <a:gd name="T49" fmla="*/ 104 h 557"/>
                <a:gd name="T50" fmla="*/ 186 w 557"/>
                <a:gd name="T51" fmla="*/ 62 h 557"/>
                <a:gd name="T52" fmla="*/ 118 w 557"/>
                <a:gd name="T53" fmla="*/ 106 h 557"/>
                <a:gd name="T54" fmla="*/ 43 w 557"/>
                <a:gd name="T55" fmla="*/ 266 h 557"/>
                <a:gd name="T56" fmla="*/ 151 w 557"/>
                <a:gd name="T57" fmla="*/ 127 h 557"/>
                <a:gd name="T58" fmla="*/ 43 w 557"/>
                <a:gd name="T59" fmla="*/ 291 h 557"/>
                <a:gd name="T60" fmla="*/ 112 w 557"/>
                <a:gd name="T61" fmla="*/ 445 h 557"/>
                <a:gd name="T62" fmla="*/ 151 w 557"/>
                <a:gd name="T63" fmla="*/ 430 h 557"/>
                <a:gd name="T64" fmla="*/ 43 w 557"/>
                <a:gd name="T65" fmla="*/ 291 h 557"/>
                <a:gd name="T66" fmla="*/ 138 w 557"/>
                <a:gd name="T67" fmla="*/ 468 h 557"/>
                <a:gd name="T68" fmla="*/ 167 w 557"/>
                <a:gd name="T69" fmla="*/ 466 h 557"/>
                <a:gd name="T70" fmla="*/ 138 w 557"/>
                <a:gd name="T71" fmla="*/ 468 h 557"/>
                <a:gd name="T72" fmla="*/ 292 w 557"/>
                <a:gd name="T73" fmla="*/ 514 h 557"/>
                <a:gd name="T74" fmla="*/ 367 w 557"/>
                <a:gd name="T75" fmla="*/ 454 h 557"/>
                <a:gd name="T76" fmla="*/ 364 w 557"/>
                <a:gd name="T77" fmla="*/ 439 h 557"/>
                <a:gd name="T78" fmla="*/ 292 w 557"/>
                <a:gd name="T79" fmla="*/ 514 h 557"/>
                <a:gd name="T80" fmla="*/ 371 w 557"/>
                <a:gd name="T81" fmla="*/ 495 h 557"/>
                <a:gd name="T82" fmla="*/ 397 w 557"/>
                <a:gd name="T83" fmla="*/ 454 h 557"/>
                <a:gd name="T84" fmla="*/ 371 w 557"/>
                <a:gd name="T85" fmla="*/ 495 h 557"/>
                <a:gd name="T86" fmla="*/ 440 w 557"/>
                <a:gd name="T87" fmla="*/ 451 h 557"/>
                <a:gd name="T88" fmla="*/ 514 w 557"/>
                <a:gd name="T89" fmla="*/ 291 h 557"/>
                <a:gd name="T90" fmla="*/ 407 w 557"/>
                <a:gd name="T91" fmla="*/ 430 h 557"/>
                <a:gd name="T92" fmla="*/ 384 w 557"/>
                <a:gd name="T93" fmla="*/ 138 h 557"/>
                <a:gd name="T94" fmla="*/ 373 w 557"/>
                <a:gd name="T95" fmla="*/ 142 h 557"/>
                <a:gd name="T96" fmla="*/ 292 w 557"/>
                <a:gd name="T97" fmla="*/ 266 h 557"/>
                <a:gd name="T98" fmla="*/ 384 w 557"/>
                <a:gd name="T99" fmla="*/ 138 h 557"/>
                <a:gd name="T100" fmla="*/ 266 w 557"/>
                <a:gd name="T101" fmla="*/ 159 h 557"/>
                <a:gd name="T102" fmla="*/ 174 w 557"/>
                <a:gd name="T103" fmla="*/ 138 h 557"/>
                <a:gd name="T104" fmla="*/ 266 w 557"/>
                <a:gd name="T105" fmla="*/ 266 h 557"/>
                <a:gd name="T106" fmla="*/ 266 w 557"/>
                <a:gd name="T107" fmla="*/ 398 h 557"/>
                <a:gd name="T108" fmla="*/ 266 w 557"/>
                <a:gd name="T109" fmla="*/ 291 h 557"/>
                <a:gd name="T110" fmla="*/ 174 w 557"/>
                <a:gd name="T111" fmla="*/ 419 h 557"/>
                <a:gd name="T112" fmla="*/ 266 w 557"/>
                <a:gd name="T113" fmla="*/ 398 h 557"/>
                <a:gd name="T114" fmla="*/ 292 w 557"/>
                <a:gd name="T115" fmla="*/ 398 h 557"/>
                <a:gd name="T116" fmla="*/ 384 w 557"/>
                <a:gd name="T117" fmla="*/ 419 h 557"/>
                <a:gd name="T118" fmla="*/ 292 w 557"/>
                <a:gd name="T119" fmla="*/ 29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7" h="557">
                  <a:moveTo>
                    <a:pt x="279" y="0"/>
                  </a:moveTo>
                  <a:cubicBezTo>
                    <a:pt x="356" y="0"/>
                    <a:pt x="425" y="31"/>
                    <a:pt x="476" y="81"/>
                  </a:cubicBezTo>
                  <a:cubicBezTo>
                    <a:pt x="526" y="132"/>
                    <a:pt x="557" y="202"/>
                    <a:pt x="557" y="279"/>
                  </a:cubicBezTo>
                  <a:cubicBezTo>
                    <a:pt x="557" y="355"/>
                    <a:pt x="526" y="425"/>
                    <a:pt x="476" y="475"/>
                  </a:cubicBezTo>
                  <a:cubicBezTo>
                    <a:pt x="425" y="526"/>
                    <a:pt x="356" y="557"/>
                    <a:pt x="279" y="557"/>
                  </a:cubicBezTo>
                  <a:cubicBezTo>
                    <a:pt x="202" y="557"/>
                    <a:pt x="132" y="526"/>
                    <a:pt x="82" y="475"/>
                  </a:cubicBezTo>
                  <a:cubicBezTo>
                    <a:pt x="31" y="425"/>
                    <a:pt x="0" y="355"/>
                    <a:pt x="0" y="279"/>
                  </a:cubicBezTo>
                  <a:cubicBezTo>
                    <a:pt x="0" y="202"/>
                    <a:pt x="31" y="132"/>
                    <a:pt x="82" y="81"/>
                  </a:cubicBezTo>
                  <a:cubicBezTo>
                    <a:pt x="132" y="31"/>
                    <a:pt x="202" y="0"/>
                    <a:pt x="279" y="0"/>
                  </a:cubicBezTo>
                  <a:close/>
                  <a:moveTo>
                    <a:pt x="266" y="514"/>
                  </a:moveTo>
                  <a:cubicBezTo>
                    <a:pt x="266" y="514"/>
                    <a:pt x="266" y="514"/>
                    <a:pt x="266" y="514"/>
                  </a:cubicBezTo>
                  <a:cubicBezTo>
                    <a:pt x="266" y="424"/>
                    <a:pt x="266" y="424"/>
                    <a:pt x="266" y="424"/>
                  </a:cubicBezTo>
                  <a:cubicBezTo>
                    <a:pt x="240" y="425"/>
                    <a:pt x="216" y="430"/>
                    <a:pt x="194" y="439"/>
                  </a:cubicBezTo>
                  <a:cubicBezTo>
                    <a:pt x="190" y="440"/>
                    <a:pt x="187" y="441"/>
                    <a:pt x="184" y="442"/>
                  </a:cubicBezTo>
                  <a:cubicBezTo>
                    <a:pt x="186" y="446"/>
                    <a:pt x="188" y="450"/>
                    <a:pt x="190" y="454"/>
                  </a:cubicBezTo>
                  <a:cubicBezTo>
                    <a:pt x="204" y="480"/>
                    <a:pt x="221" y="499"/>
                    <a:pt x="240" y="511"/>
                  </a:cubicBezTo>
                  <a:cubicBezTo>
                    <a:pt x="248" y="512"/>
                    <a:pt x="257" y="513"/>
                    <a:pt x="266" y="514"/>
                  </a:cubicBezTo>
                  <a:close/>
                  <a:moveTo>
                    <a:pt x="445" y="112"/>
                  </a:moveTo>
                  <a:cubicBezTo>
                    <a:pt x="445" y="112"/>
                    <a:pt x="445" y="112"/>
                    <a:pt x="445" y="112"/>
                  </a:cubicBezTo>
                  <a:cubicBezTo>
                    <a:pt x="443" y="110"/>
                    <a:pt x="441" y="108"/>
                    <a:pt x="440" y="106"/>
                  </a:cubicBezTo>
                  <a:cubicBezTo>
                    <a:pt x="429" y="114"/>
                    <a:pt x="418" y="121"/>
                    <a:pt x="407" y="127"/>
                  </a:cubicBezTo>
                  <a:cubicBezTo>
                    <a:pt x="422" y="167"/>
                    <a:pt x="431" y="214"/>
                    <a:pt x="433" y="266"/>
                  </a:cubicBezTo>
                  <a:cubicBezTo>
                    <a:pt x="514" y="266"/>
                    <a:pt x="514" y="266"/>
                    <a:pt x="514" y="266"/>
                  </a:cubicBezTo>
                  <a:cubicBezTo>
                    <a:pt x="511" y="206"/>
                    <a:pt x="485" y="152"/>
                    <a:pt x="445" y="112"/>
                  </a:cubicBezTo>
                  <a:close/>
                  <a:moveTo>
                    <a:pt x="419" y="89"/>
                  </a:moveTo>
                  <a:cubicBezTo>
                    <a:pt x="419" y="89"/>
                    <a:pt x="419" y="89"/>
                    <a:pt x="419" y="89"/>
                  </a:cubicBezTo>
                  <a:cubicBezTo>
                    <a:pt x="404" y="78"/>
                    <a:pt x="388" y="69"/>
                    <a:pt x="371" y="62"/>
                  </a:cubicBezTo>
                  <a:cubicBezTo>
                    <a:pt x="378" y="70"/>
                    <a:pt x="384" y="80"/>
                    <a:pt x="390" y="90"/>
                  </a:cubicBezTo>
                  <a:cubicBezTo>
                    <a:pt x="392" y="95"/>
                    <a:pt x="394" y="99"/>
                    <a:pt x="397" y="104"/>
                  </a:cubicBezTo>
                  <a:cubicBezTo>
                    <a:pt x="404" y="99"/>
                    <a:pt x="412" y="94"/>
                    <a:pt x="419" y="89"/>
                  </a:cubicBezTo>
                  <a:close/>
                  <a:moveTo>
                    <a:pt x="318" y="46"/>
                  </a:moveTo>
                  <a:cubicBezTo>
                    <a:pt x="318" y="46"/>
                    <a:pt x="318" y="46"/>
                    <a:pt x="318" y="46"/>
                  </a:cubicBezTo>
                  <a:cubicBezTo>
                    <a:pt x="309" y="45"/>
                    <a:pt x="300" y="44"/>
                    <a:pt x="292" y="43"/>
                  </a:cubicBezTo>
                  <a:cubicBezTo>
                    <a:pt x="292" y="133"/>
                    <a:pt x="292" y="133"/>
                    <a:pt x="292" y="133"/>
                  </a:cubicBezTo>
                  <a:cubicBezTo>
                    <a:pt x="317" y="132"/>
                    <a:pt x="341" y="127"/>
                    <a:pt x="364" y="119"/>
                  </a:cubicBezTo>
                  <a:cubicBezTo>
                    <a:pt x="367" y="117"/>
                    <a:pt x="370" y="116"/>
                    <a:pt x="373" y="115"/>
                  </a:cubicBezTo>
                  <a:cubicBezTo>
                    <a:pt x="372" y="111"/>
                    <a:pt x="369" y="107"/>
                    <a:pt x="367" y="103"/>
                  </a:cubicBezTo>
                  <a:cubicBezTo>
                    <a:pt x="353" y="77"/>
                    <a:pt x="336" y="58"/>
                    <a:pt x="318" y="46"/>
                  </a:cubicBezTo>
                  <a:close/>
                  <a:moveTo>
                    <a:pt x="266" y="43"/>
                  </a:moveTo>
                  <a:cubicBezTo>
                    <a:pt x="266" y="43"/>
                    <a:pt x="266" y="43"/>
                    <a:pt x="266" y="43"/>
                  </a:cubicBezTo>
                  <a:cubicBezTo>
                    <a:pt x="257" y="44"/>
                    <a:pt x="248" y="45"/>
                    <a:pt x="240" y="46"/>
                  </a:cubicBezTo>
                  <a:cubicBezTo>
                    <a:pt x="221" y="58"/>
                    <a:pt x="204" y="77"/>
                    <a:pt x="190" y="103"/>
                  </a:cubicBezTo>
                  <a:cubicBezTo>
                    <a:pt x="188" y="107"/>
                    <a:pt x="186" y="111"/>
                    <a:pt x="184" y="115"/>
                  </a:cubicBezTo>
                  <a:cubicBezTo>
                    <a:pt x="187" y="116"/>
                    <a:pt x="190" y="117"/>
                    <a:pt x="194" y="119"/>
                  </a:cubicBezTo>
                  <a:cubicBezTo>
                    <a:pt x="216" y="127"/>
                    <a:pt x="240" y="132"/>
                    <a:pt x="266" y="133"/>
                  </a:cubicBezTo>
                  <a:cubicBezTo>
                    <a:pt x="266" y="43"/>
                    <a:pt x="266" y="43"/>
                    <a:pt x="266" y="43"/>
                  </a:cubicBezTo>
                  <a:close/>
                  <a:moveTo>
                    <a:pt x="186" y="62"/>
                  </a:moveTo>
                  <a:cubicBezTo>
                    <a:pt x="186" y="62"/>
                    <a:pt x="186" y="62"/>
                    <a:pt x="186" y="62"/>
                  </a:cubicBezTo>
                  <a:cubicBezTo>
                    <a:pt x="169" y="69"/>
                    <a:pt x="153" y="78"/>
                    <a:pt x="138" y="89"/>
                  </a:cubicBezTo>
                  <a:cubicBezTo>
                    <a:pt x="145" y="94"/>
                    <a:pt x="153" y="99"/>
                    <a:pt x="161" y="104"/>
                  </a:cubicBezTo>
                  <a:cubicBezTo>
                    <a:pt x="163" y="99"/>
                    <a:pt x="165" y="95"/>
                    <a:pt x="167" y="90"/>
                  </a:cubicBezTo>
                  <a:cubicBezTo>
                    <a:pt x="173" y="80"/>
                    <a:pt x="179" y="70"/>
                    <a:pt x="186" y="62"/>
                  </a:cubicBezTo>
                  <a:close/>
                  <a:moveTo>
                    <a:pt x="118" y="106"/>
                  </a:moveTo>
                  <a:cubicBezTo>
                    <a:pt x="118" y="106"/>
                    <a:pt x="118" y="106"/>
                    <a:pt x="118" y="106"/>
                  </a:cubicBezTo>
                  <a:cubicBezTo>
                    <a:pt x="116" y="108"/>
                    <a:pt x="114" y="110"/>
                    <a:pt x="112" y="112"/>
                  </a:cubicBezTo>
                  <a:cubicBezTo>
                    <a:pt x="72" y="152"/>
                    <a:pt x="47" y="206"/>
                    <a:pt x="43" y="266"/>
                  </a:cubicBezTo>
                  <a:cubicBezTo>
                    <a:pt x="125" y="266"/>
                    <a:pt x="125" y="266"/>
                    <a:pt x="125" y="266"/>
                  </a:cubicBezTo>
                  <a:cubicBezTo>
                    <a:pt x="126" y="214"/>
                    <a:pt x="135" y="167"/>
                    <a:pt x="151" y="127"/>
                  </a:cubicBezTo>
                  <a:cubicBezTo>
                    <a:pt x="139" y="121"/>
                    <a:pt x="128" y="114"/>
                    <a:pt x="118" y="106"/>
                  </a:cubicBezTo>
                  <a:close/>
                  <a:moveTo>
                    <a:pt x="43" y="291"/>
                  </a:moveTo>
                  <a:cubicBezTo>
                    <a:pt x="43" y="291"/>
                    <a:pt x="43" y="291"/>
                    <a:pt x="43" y="291"/>
                  </a:cubicBezTo>
                  <a:cubicBezTo>
                    <a:pt x="47" y="351"/>
                    <a:pt x="72" y="405"/>
                    <a:pt x="112" y="445"/>
                  </a:cubicBezTo>
                  <a:cubicBezTo>
                    <a:pt x="118" y="451"/>
                    <a:pt x="118" y="451"/>
                    <a:pt x="118" y="451"/>
                  </a:cubicBezTo>
                  <a:cubicBezTo>
                    <a:pt x="128" y="443"/>
                    <a:pt x="139" y="436"/>
                    <a:pt x="151" y="430"/>
                  </a:cubicBezTo>
                  <a:cubicBezTo>
                    <a:pt x="135" y="390"/>
                    <a:pt x="126" y="343"/>
                    <a:pt x="125" y="291"/>
                  </a:cubicBezTo>
                  <a:cubicBezTo>
                    <a:pt x="43" y="291"/>
                    <a:pt x="43" y="291"/>
                    <a:pt x="43" y="291"/>
                  </a:cubicBezTo>
                  <a:close/>
                  <a:moveTo>
                    <a:pt x="138" y="468"/>
                  </a:moveTo>
                  <a:cubicBezTo>
                    <a:pt x="138" y="468"/>
                    <a:pt x="138" y="468"/>
                    <a:pt x="138" y="468"/>
                  </a:cubicBezTo>
                  <a:cubicBezTo>
                    <a:pt x="153" y="479"/>
                    <a:pt x="169" y="488"/>
                    <a:pt x="186" y="495"/>
                  </a:cubicBezTo>
                  <a:cubicBezTo>
                    <a:pt x="179" y="487"/>
                    <a:pt x="173" y="477"/>
                    <a:pt x="167" y="466"/>
                  </a:cubicBezTo>
                  <a:cubicBezTo>
                    <a:pt x="165" y="462"/>
                    <a:pt x="163" y="458"/>
                    <a:pt x="161" y="454"/>
                  </a:cubicBezTo>
                  <a:cubicBezTo>
                    <a:pt x="153" y="458"/>
                    <a:pt x="145" y="463"/>
                    <a:pt x="138" y="468"/>
                  </a:cubicBezTo>
                  <a:close/>
                  <a:moveTo>
                    <a:pt x="292" y="514"/>
                  </a:moveTo>
                  <a:cubicBezTo>
                    <a:pt x="292" y="514"/>
                    <a:pt x="292" y="514"/>
                    <a:pt x="292" y="514"/>
                  </a:cubicBezTo>
                  <a:cubicBezTo>
                    <a:pt x="300" y="513"/>
                    <a:pt x="309" y="512"/>
                    <a:pt x="318" y="511"/>
                  </a:cubicBezTo>
                  <a:cubicBezTo>
                    <a:pt x="336" y="499"/>
                    <a:pt x="353" y="480"/>
                    <a:pt x="367" y="454"/>
                  </a:cubicBezTo>
                  <a:cubicBezTo>
                    <a:pt x="369" y="450"/>
                    <a:pt x="372" y="446"/>
                    <a:pt x="373" y="442"/>
                  </a:cubicBezTo>
                  <a:cubicBezTo>
                    <a:pt x="370" y="441"/>
                    <a:pt x="367" y="440"/>
                    <a:pt x="364" y="439"/>
                  </a:cubicBezTo>
                  <a:cubicBezTo>
                    <a:pt x="341" y="430"/>
                    <a:pt x="317" y="425"/>
                    <a:pt x="292" y="424"/>
                  </a:cubicBezTo>
                  <a:cubicBezTo>
                    <a:pt x="292" y="514"/>
                    <a:pt x="292" y="514"/>
                    <a:pt x="292" y="514"/>
                  </a:cubicBezTo>
                  <a:close/>
                  <a:moveTo>
                    <a:pt x="371" y="495"/>
                  </a:moveTo>
                  <a:cubicBezTo>
                    <a:pt x="371" y="495"/>
                    <a:pt x="371" y="495"/>
                    <a:pt x="371" y="495"/>
                  </a:cubicBezTo>
                  <a:cubicBezTo>
                    <a:pt x="388" y="488"/>
                    <a:pt x="404" y="479"/>
                    <a:pt x="419" y="468"/>
                  </a:cubicBezTo>
                  <a:cubicBezTo>
                    <a:pt x="412" y="463"/>
                    <a:pt x="404" y="458"/>
                    <a:pt x="397" y="454"/>
                  </a:cubicBezTo>
                  <a:cubicBezTo>
                    <a:pt x="394" y="458"/>
                    <a:pt x="392" y="462"/>
                    <a:pt x="390" y="466"/>
                  </a:cubicBezTo>
                  <a:cubicBezTo>
                    <a:pt x="384" y="477"/>
                    <a:pt x="378" y="487"/>
                    <a:pt x="371" y="495"/>
                  </a:cubicBezTo>
                  <a:close/>
                  <a:moveTo>
                    <a:pt x="440" y="451"/>
                  </a:moveTo>
                  <a:cubicBezTo>
                    <a:pt x="440" y="451"/>
                    <a:pt x="440" y="451"/>
                    <a:pt x="440" y="451"/>
                  </a:cubicBezTo>
                  <a:cubicBezTo>
                    <a:pt x="445" y="445"/>
                    <a:pt x="445" y="445"/>
                    <a:pt x="445" y="445"/>
                  </a:cubicBezTo>
                  <a:cubicBezTo>
                    <a:pt x="485" y="405"/>
                    <a:pt x="511" y="351"/>
                    <a:pt x="514" y="291"/>
                  </a:cubicBezTo>
                  <a:cubicBezTo>
                    <a:pt x="433" y="291"/>
                    <a:pt x="433" y="291"/>
                    <a:pt x="433" y="291"/>
                  </a:cubicBezTo>
                  <a:cubicBezTo>
                    <a:pt x="431" y="343"/>
                    <a:pt x="422" y="390"/>
                    <a:pt x="407" y="430"/>
                  </a:cubicBezTo>
                  <a:cubicBezTo>
                    <a:pt x="418" y="436"/>
                    <a:pt x="429" y="443"/>
                    <a:pt x="440" y="451"/>
                  </a:cubicBezTo>
                  <a:close/>
                  <a:moveTo>
                    <a:pt x="384" y="138"/>
                  </a:moveTo>
                  <a:cubicBezTo>
                    <a:pt x="384" y="138"/>
                    <a:pt x="384" y="138"/>
                    <a:pt x="384" y="138"/>
                  </a:cubicBezTo>
                  <a:cubicBezTo>
                    <a:pt x="380" y="140"/>
                    <a:pt x="376" y="141"/>
                    <a:pt x="373" y="142"/>
                  </a:cubicBezTo>
                  <a:cubicBezTo>
                    <a:pt x="347" y="152"/>
                    <a:pt x="320" y="158"/>
                    <a:pt x="292" y="159"/>
                  </a:cubicBezTo>
                  <a:cubicBezTo>
                    <a:pt x="292" y="266"/>
                    <a:pt x="292" y="266"/>
                    <a:pt x="292" y="266"/>
                  </a:cubicBezTo>
                  <a:cubicBezTo>
                    <a:pt x="407" y="266"/>
                    <a:pt x="407" y="266"/>
                    <a:pt x="407" y="266"/>
                  </a:cubicBezTo>
                  <a:cubicBezTo>
                    <a:pt x="406" y="218"/>
                    <a:pt x="397" y="175"/>
                    <a:pt x="384" y="138"/>
                  </a:cubicBezTo>
                  <a:close/>
                  <a:moveTo>
                    <a:pt x="266" y="159"/>
                  </a:moveTo>
                  <a:cubicBezTo>
                    <a:pt x="266" y="159"/>
                    <a:pt x="266" y="159"/>
                    <a:pt x="266" y="159"/>
                  </a:cubicBezTo>
                  <a:cubicBezTo>
                    <a:pt x="237" y="158"/>
                    <a:pt x="210" y="152"/>
                    <a:pt x="185" y="142"/>
                  </a:cubicBezTo>
                  <a:cubicBezTo>
                    <a:pt x="181" y="141"/>
                    <a:pt x="177" y="140"/>
                    <a:pt x="174" y="138"/>
                  </a:cubicBezTo>
                  <a:cubicBezTo>
                    <a:pt x="160" y="175"/>
                    <a:pt x="151" y="218"/>
                    <a:pt x="150" y="266"/>
                  </a:cubicBezTo>
                  <a:cubicBezTo>
                    <a:pt x="266" y="266"/>
                    <a:pt x="266" y="266"/>
                    <a:pt x="266" y="266"/>
                  </a:cubicBezTo>
                  <a:cubicBezTo>
                    <a:pt x="266" y="159"/>
                    <a:pt x="266" y="159"/>
                    <a:pt x="266" y="159"/>
                  </a:cubicBezTo>
                  <a:close/>
                  <a:moveTo>
                    <a:pt x="266" y="398"/>
                  </a:moveTo>
                  <a:cubicBezTo>
                    <a:pt x="266" y="398"/>
                    <a:pt x="266" y="398"/>
                    <a:pt x="266" y="398"/>
                  </a:cubicBezTo>
                  <a:cubicBezTo>
                    <a:pt x="266" y="291"/>
                    <a:pt x="266" y="291"/>
                    <a:pt x="266" y="291"/>
                  </a:cubicBezTo>
                  <a:cubicBezTo>
                    <a:pt x="150" y="291"/>
                    <a:pt x="150" y="291"/>
                    <a:pt x="150" y="291"/>
                  </a:cubicBezTo>
                  <a:cubicBezTo>
                    <a:pt x="151" y="339"/>
                    <a:pt x="160" y="382"/>
                    <a:pt x="174" y="419"/>
                  </a:cubicBezTo>
                  <a:cubicBezTo>
                    <a:pt x="177" y="417"/>
                    <a:pt x="181" y="416"/>
                    <a:pt x="185" y="415"/>
                  </a:cubicBezTo>
                  <a:cubicBezTo>
                    <a:pt x="210" y="405"/>
                    <a:pt x="237" y="399"/>
                    <a:pt x="266" y="398"/>
                  </a:cubicBezTo>
                  <a:close/>
                  <a:moveTo>
                    <a:pt x="292" y="398"/>
                  </a:moveTo>
                  <a:cubicBezTo>
                    <a:pt x="292" y="398"/>
                    <a:pt x="292" y="398"/>
                    <a:pt x="292" y="398"/>
                  </a:cubicBezTo>
                  <a:cubicBezTo>
                    <a:pt x="320" y="399"/>
                    <a:pt x="347" y="405"/>
                    <a:pt x="373" y="415"/>
                  </a:cubicBezTo>
                  <a:cubicBezTo>
                    <a:pt x="376" y="416"/>
                    <a:pt x="380" y="417"/>
                    <a:pt x="384" y="419"/>
                  </a:cubicBezTo>
                  <a:cubicBezTo>
                    <a:pt x="397" y="382"/>
                    <a:pt x="406" y="339"/>
                    <a:pt x="407" y="291"/>
                  </a:cubicBezTo>
                  <a:cubicBezTo>
                    <a:pt x="292" y="291"/>
                    <a:pt x="292" y="291"/>
                    <a:pt x="292" y="291"/>
                  </a:cubicBezTo>
                  <a:cubicBezTo>
                    <a:pt x="292" y="398"/>
                    <a:pt x="292" y="398"/>
                    <a:pt x="292"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grpSp>
      <p:grpSp>
        <p:nvGrpSpPr>
          <p:cNvPr id="66" name="组合 114"/>
          <p:cNvGrpSpPr/>
          <p:nvPr/>
        </p:nvGrpSpPr>
        <p:grpSpPr>
          <a:xfrm>
            <a:off x="3302859" y="4943713"/>
            <a:ext cx="354327" cy="283568"/>
            <a:chOff x="7616840" y="5594364"/>
            <a:chExt cx="523876" cy="433389"/>
          </a:xfrm>
          <a:solidFill>
            <a:schemeClr val="bg1"/>
          </a:solidFill>
        </p:grpSpPr>
        <p:sp>
          <p:nvSpPr>
            <p:cNvPr id="67" name="Rectangle 51"/>
            <p:cNvSpPr>
              <a:spLocks noChangeArrowheads="1"/>
            </p:cNvSpPr>
            <p:nvPr/>
          </p:nvSpPr>
          <p:spPr bwMode="auto">
            <a:xfrm>
              <a:off x="7923228" y="5884878"/>
              <a:ext cx="36513" cy="141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8" name="Freeform 52"/>
            <p:cNvSpPr>
              <a:spLocks noEditPoints="1"/>
            </p:cNvSpPr>
            <p:nvPr/>
          </p:nvSpPr>
          <p:spPr bwMode="auto">
            <a:xfrm>
              <a:off x="7972441" y="5907103"/>
              <a:ext cx="80963" cy="120650"/>
            </a:xfrm>
            <a:custGeom>
              <a:avLst/>
              <a:gdLst>
                <a:gd name="T0" fmla="*/ 214 w 237"/>
                <a:gd name="T1" fmla="*/ 37 h 352"/>
                <a:gd name="T2" fmla="*/ 175 w 237"/>
                <a:gd name="T3" fmla="*/ 10 h 352"/>
                <a:gd name="T4" fmla="*/ 115 w 237"/>
                <a:gd name="T5" fmla="*/ 0 h 352"/>
                <a:gd name="T6" fmla="*/ 47 w 237"/>
                <a:gd name="T7" fmla="*/ 16 h 352"/>
                <a:gd name="T8" fmla="*/ 10 w 237"/>
                <a:gd name="T9" fmla="*/ 59 h 352"/>
                <a:gd name="T10" fmla="*/ 0 w 237"/>
                <a:gd name="T11" fmla="*/ 133 h 352"/>
                <a:gd name="T12" fmla="*/ 0 w 237"/>
                <a:gd name="T13" fmla="*/ 220 h 352"/>
                <a:gd name="T14" fmla="*/ 6 w 237"/>
                <a:gd name="T15" fmla="*/ 285 h 352"/>
                <a:gd name="T16" fmla="*/ 25 w 237"/>
                <a:gd name="T17" fmla="*/ 322 h 352"/>
                <a:gd name="T18" fmla="*/ 62 w 237"/>
                <a:gd name="T19" fmla="*/ 344 h 352"/>
                <a:gd name="T20" fmla="*/ 120 w 237"/>
                <a:gd name="T21" fmla="*/ 352 h 352"/>
                <a:gd name="T22" fmla="*/ 174 w 237"/>
                <a:gd name="T23" fmla="*/ 343 h 352"/>
                <a:gd name="T24" fmla="*/ 213 w 237"/>
                <a:gd name="T25" fmla="*/ 316 h 352"/>
                <a:gd name="T26" fmla="*/ 233 w 237"/>
                <a:gd name="T27" fmla="*/ 276 h 352"/>
                <a:gd name="T28" fmla="*/ 237 w 237"/>
                <a:gd name="T29" fmla="*/ 209 h 352"/>
                <a:gd name="T30" fmla="*/ 237 w 237"/>
                <a:gd name="T31" fmla="*/ 125 h 352"/>
                <a:gd name="T32" fmla="*/ 232 w 237"/>
                <a:gd name="T33" fmla="*/ 72 h 352"/>
                <a:gd name="T34" fmla="*/ 214 w 237"/>
                <a:gd name="T35" fmla="*/ 37 h 352"/>
                <a:gd name="T36" fmla="*/ 134 w 237"/>
                <a:gd name="T37" fmla="*/ 257 h 352"/>
                <a:gd name="T38" fmla="*/ 131 w 237"/>
                <a:gd name="T39" fmla="*/ 285 h 352"/>
                <a:gd name="T40" fmla="*/ 119 w 237"/>
                <a:gd name="T41" fmla="*/ 292 h 352"/>
                <a:gd name="T42" fmla="*/ 107 w 237"/>
                <a:gd name="T43" fmla="*/ 285 h 352"/>
                <a:gd name="T44" fmla="*/ 104 w 237"/>
                <a:gd name="T45" fmla="*/ 253 h 352"/>
                <a:gd name="T46" fmla="*/ 104 w 237"/>
                <a:gd name="T47" fmla="*/ 100 h 352"/>
                <a:gd name="T48" fmla="*/ 107 w 237"/>
                <a:gd name="T49" fmla="*/ 67 h 352"/>
                <a:gd name="T50" fmla="*/ 119 w 237"/>
                <a:gd name="T51" fmla="*/ 60 h 352"/>
                <a:gd name="T52" fmla="*/ 131 w 237"/>
                <a:gd name="T53" fmla="*/ 67 h 352"/>
                <a:gd name="T54" fmla="*/ 134 w 237"/>
                <a:gd name="T55" fmla="*/ 100 h 352"/>
                <a:gd name="T56" fmla="*/ 134 w 237"/>
                <a:gd name="T57" fmla="*/ 25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352">
                  <a:moveTo>
                    <a:pt x="214" y="37"/>
                  </a:moveTo>
                  <a:cubicBezTo>
                    <a:pt x="205" y="26"/>
                    <a:pt x="192" y="17"/>
                    <a:pt x="175" y="10"/>
                  </a:cubicBezTo>
                  <a:cubicBezTo>
                    <a:pt x="159" y="3"/>
                    <a:pt x="139" y="0"/>
                    <a:pt x="115" y="0"/>
                  </a:cubicBezTo>
                  <a:cubicBezTo>
                    <a:pt x="88" y="0"/>
                    <a:pt x="65" y="5"/>
                    <a:pt x="47" y="16"/>
                  </a:cubicBezTo>
                  <a:cubicBezTo>
                    <a:pt x="30" y="27"/>
                    <a:pt x="17" y="41"/>
                    <a:pt x="10" y="59"/>
                  </a:cubicBezTo>
                  <a:cubicBezTo>
                    <a:pt x="4" y="77"/>
                    <a:pt x="0" y="101"/>
                    <a:pt x="0" y="133"/>
                  </a:cubicBezTo>
                  <a:cubicBezTo>
                    <a:pt x="0" y="220"/>
                    <a:pt x="0" y="220"/>
                    <a:pt x="0" y="220"/>
                  </a:cubicBezTo>
                  <a:cubicBezTo>
                    <a:pt x="0" y="249"/>
                    <a:pt x="2" y="270"/>
                    <a:pt x="6" y="285"/>
                  </a:cubicBezTo>
                  <a:cubicBezTo>
                    <a:pt x="10" y="299"/>
                    <a:pt x="16" y="312"/>
                    <a:pt x="25" y="322"/>
                  </a:cubicBezTo>
                  <a:cubicBezTo>
                    <a:pt x="33" y="332"/>
                    <a:pt x="46" y="339"/>
                    <a:pt x="62" y="344"/>
                  </a:cubicBezTo>
                  <a:cubicBezTo>
                    <a:pt x="78" y="350"/>
                    <a:pt x="97" y="352"/>
                    <a:pt x="120" y="352"/>
                  </a:cubicBezTo>
                  <a:cubicBezTo>
                    <a:pt x="140" y="352"/>
                    <a:pt x="158" y="349"/>
                    <a:pt x="174" y="343"/>
                  </a:cubicBezTo>
                  <a:cubicBezTo>
                    <a:pt x="190" y="337"/>
                    <a:pt x="203" y="328"/>
                    <a:pt x="213" y="316"/>
                  </a:cubicBezTo>
                  <a:cubicBezTo>
                    <a:pt x="223" y="303"/>
                    <a:pt x="230" y="290"/>
                    <a:pt x="233" y="276"/>
                  </a:cubicBezTo>
                  <a:cubicBezTo>
                    <a:pt x="236" y="262"/>
                    <a:pt x="237" y="239"/>
                    <a:pt x="237" y="209"/>
                  </a:cubicBezTo>
                  <a:cubicBezTo>
                    <a:pt x="237" y="125"/>
                    <a:pt x="237" y="125"/>
                    <a:pt x="237" y="125"/>
                  </a:cubicBezTo>
                  <a:cubicBezTo>
                    <a:pt x="237" y="101"/>
                    <a:pt x="236" y="83"/>
                    <a:pt x="232" y="72"/>
                  </a:cubicBezTo>
                  <a:cubicBezTo>
                    <a:pt x="229" y="60"/>
                    <a:pt x="223" y="48"/>
                    <a:pt x="214" y="37"/>
                  </a:cubicBezTo>
                  <a:close/>
                  <a:moveTo>
                    <a:pt x="134" y="257"/>
                  </a:moveTo>
                  <a:cubicBezTo>
                    <a:pt x="134" y="271"/>
                    <a:pt x="133" y="281"/>
                    <a:pt x="131" y="285"/>
                  </a:cubicBezTo>
                  <a:cubicBezTo>
                    <a:pt x="129" y="290"/>
                    <a:pt x="125" y="292"/>
                    <a:pt x="119" y="292"/>
                  </a:cubicBezTo>
                  <a:cubicBezTo>
                    <a:pt x="113" y="292"/>
                    <a:pt x="109" y="289"/>
                    <a:pt x="107" y="285"/>
                  </a:cubicBezTo>
                  <a:cubicBezTo>
                    <a:pt x="105" y="280"/>
                    <a:pt x="104" y="269"/>
                    <a:pt x="104" y="253"/>
                  </a:cubicBezTo>
                  <a:cubicBezTo>
                    <a:pt x="104" y="100"/>
                    <a:pt x="104" y="100"/>
                    <a:pt x="104" y="100"/>
                  </a:cubicBezTo>
                  <a:cubicBezTo>
                    <a:pt x="104" y="82"/>
                    <a:pt x="105" y="71"/>
                    <a:pt x="107" y="67"/>
                  </a:cubicBezTo>
                  <a:cubicBezTo>
                    <a:pt x="109" y="62"/>
                    <a:pt x="113" y="60"/>
                    <a:pt x="119" y="60"/>
                  </a:cubicBezTo>
                  <a:cubicBezTo>
                    <a:pt x="125" y="60"/>
                    <a:pt x="129" y="62"/>
                    <a:pt x="131" y="67"/>
                  </a:cubicBezTo>
                  <a:cubicBezTo>
                    <a:pt x="133" y="71"/>
                    <a:pt x="134" y="82"/>
                    <a:pt x="134" y="100"/>
                  </a:cubicBezTo>
                  <a:lnTo>
                    <a:pt x="134"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69" name="Freeform 53"/>
            <p:cNvSpPr>
              <a:spLocks/>
            </p:cNvSpPr>
            <p:nvPr/>
          </p:nvSpPr>
          <p:spPr bwMode="auto">
            <a:xfrm>
              <a:off x="8059753" y="5884878"/>
              <a:ext cx="80963" cy="141288"/>
            </a:xfrm>
            <a:custGeom>
              <a:avLst/>
              <a:gdLst>
                <a:gd name="T0" fmla="*/ 0 w 51"/>
                <a:gd name="T1" fmla="*/ 0 h 89"/>
                <a:gd name="T2" fmla="*/ 0 w 51"/>
                <a:gd name="T3" fmla="*/ 17 h 89"/>
                <a:gd name="T4" fmla="*/ 14 w 51"/>
                <a:gd name="T5" fmla="*/ 17 h 89"/>
                <a:gd name="T6" fmla="*/ 14 w 51"/>
                <a:gd name="T7" fmla="*/ 89 h 89"/>
                <a:gd name="T8" fmla="*/ 37 w 51"/>
                <a:gd name="T9" fmla="*/ 89 h 89"/>
                <a:gd name="T10" fmla="*/ 37 w 51"/>
                <a:gd name="T11" fmla="*/ 17 h 89"/>
                <a:gd name="T12" fmla="*/ 51 w 51"/>
                <a:gd name="T13" fmla="*/ 17 h 89"/>
                <a:gd name="T14" fmla="*/ 51 w 51"/>
                <a:gd name="T15" fmla="*/ 0 h 89"/>
                <a:gd name="T16" fmla="*/ 0 w 51"/>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0" y="0"/>
                  </a:moveTo>
                  <a:lnTo>
                    <a:pt x="0" y="17"/>
                  </a:lnTo>
                  <a:lnTo>
                    <a:pt x="14" y="17"/>
                  </a:lnTo>
                  <a:lnTo>
                    <a:pt x="14" y="89"/>
                  </a:lnTo>
                  <a:lnTo>
                    <a:pt x="37" y="89"/>
                  </a:lnTo>
                  <a:lnTo>
                    <a:pt x="37" y="17"/>
                  </a:lnTo>
                  <a:lnTo>
                    <a:pt x="51" y="17"/>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0" name="Freeform 54"/>
            <p:cNvSpPr>
              <a:spLocks noEditPoints="1"/>
            </p:cNvSpPr>
            <p:nvPr/>
          </p:nvSpPr>
          <p:spPr bwMode="auto">
            <a:xfrm>
              <a:off x="7616840" y="5594364"/>
              <a:ext cx="411163" cy="415926"/>
            </a:xfrm>
            <a:custGeom>
              <a:avLst/>
              <a:gdLst>
                <a:gd name="T0" fmla="*/ 811 w 1200"/>
                <a:gd name="T1" fmla="*/ 1126 h 1220"/>
                <a:gd name="T2" fmla="*/ 515 w 1200"/>
                <a:gd name="T3" fmla="*/ 1126 h 1220"/>
                <a:gd name="T4" fmla="*/ 515 w 1200"/>
                <a:gd name="T5" fmla="*/ 94 h 1220"/>
                <a:gd name="T6" fmla="*/ 1106 w 1200"/>
                <a:gd name="T7" fmla="*/ 94 h 1220"/>
                <a:gd name="T8" fmla="*/ 1106 w 1200"/>
                <a:gd name="T9" fmla="*/ 796 h 1220"/>
                <a:gd name="T10" fmla="*/ 1200 w 1200"/>
                <a:gd name="T11" fmla="*/ 796 h 1220"/>
                <a:gd name="T12" fmla="*/ 1200 w 1200"/>
                <a:gd name="T13" fmla="*/ 47 h 1220"/>
                <a:gd name="T14" fmla="*/ 1153 w 1200"/>
                <a:gd name="T15" fmla="*/ 0 h 1220"/>
                <a:gd name="T16" fmla="*/ 468 w 1200"/>
                <a:gd name="T17" fmla="*/ 0 h 1220"/>
                <a:gd name="T18" fmla="*/ 421 w 1200"/>
                <a:gd name="T19" fmla="*/ 47 h 1220"/>
                <a:gd name="T20" fmla="*/ 421 w 1200"/>
                <a:gd name="T21" fmla="*/ 459 h 1220"/>
                <a:gd name="T22" fmla="*/ 46 w 1200"/>
                <a:gd name="T23" fmla="*/ 459 h 1220"/>
                <a:gd name="T24" fmla="*/ 0 w 1200"/>
                <a:gd name="T25" fmla="*/ 506 h 1220"/>
                <a:gd name="T26" fmla="*/ 0 w 1200"/>
                <a:gd name="T27" fmla="*/ 1173 h 1220"/>
                <a:gd name="T28" fmla="*/ 46 w 1200"/>
                <a:gd name="T29" fmla="*/ 1220 h 1220"/>
                <a:gd name="T30" fmla="*/ 811 w 1200"/>
                <a:gd name="T31" fmla="*/ 1220 h 1220"/>
                <a:gd name="T32" fmla="*/ 811 w 1200"/>
                <a:gd name="T33" fmla="*/ 1126 h 1220"/>
                <a:gd name="T34" fmla="*/ 421 w 1200"/>
                <a:gd name="T35" fmla="*/ 1126 h 1220"/>
                <a:gd name="T36" fmla="*/ 94 w 1200"/>
                <a:gd name="T37" fmla="*/ 1126 h 1220"/>
                <a:gd name="T38" fmla="*/ 94 w 1200"/>
                <a:gd name="T39" fmla="*/ 553 h 1220"/>
                <a:gd name="T40" fmla="*/ 421 w 1200"/>
                <a:gd name="T41" fmla="*/ 553 h 1220"/>
                <a:gd name="T42" fmla="*/ 421 w 1200"/>
                <a:gd name="T43" fmla="*/ 1126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0" h="1220">
                  <a:moveTo>
                    <a:pt x="811" y="1126"/>
                  </a:moveTo>
                  <a:cubicBezTo>
                    <a:pt x="515" y="1126"/>
                    <a:pt x="515" y="1126"/>
                    <a:pt x="515" y="1126"/>
                  </a:cubicBezTo>
                  <a:cubicBezTo>
                    <a:pt x="515" y="94"/>
                    <a:pt x="515" y="94"/>
                    <a:pt x="515" y="94"/>
                  </a:cubicBezTo>
                  <a:cubicBezTo>
                    <a:pt x="1106" y="94"/>
                    <a:pt x="1106" y="94"/>
                    <a:pt x="1106" y="94"/>
                  </a:cubicBezTo>
                  <a:cubicBezTo>
                    <a:pt x="1106" y="796"/>
                    <a:pt x="1106" y="796"/>
                    <a:pt x="1106" y="796"/>
                  </a:cubicBezTo>
                  <a:cubicBezTo>
                    <a:pt x="1200" y="796"/>
                    <a:pt x="1200" y="796"/>
                    <a:pt x="1200" y="796"/>
                  </a:cubicBezTo>
                  <a:cubicBezTo>
                    <a:pt x="1200" y="47"/>
                    <a:pt x="1200" y="47"/>
                    <a:pt x="1200" y="47"/>
                  </a:cubicBezTo>
                  <a:cubicBezTo>
                    <a:pt x="1200" y="21"/>
                    <a:pt x="1179" y="0"/>
                    <a:pt x="1153" y="0"/>
                  </a:cubicBezTo>
                  <a:cubicBezTo>
                    <a:pt x="468" y="0"/>
                    <a:pt x="468" y="0"/>
                    <a:pt x="468" y="0"/>
                  </a:cubicBezTo>
                  <a:cubicBezTo>
                    <a:pt x="442" y="0"/>
                    <a:pt x="421" y="21"/>
                    <a:pt x="421" y="47"/>
                  </a:cubicBezTo>
                  <a:cubicBezTo>
                    <a:pt x="421" y="459"/>
                    <a:pt x="421" y="459"/>
                    <a:pt x="421" y="459"/>
                  </a:cubicBezTo>
                  <a:cubicBezTo>
                    <a:pt x="46" y="459"/>
                    <a:pt x="46" y="459"/>
                    <a:pt x="46" y="459"/>
                  </a:cubicBezTo>
                  <a:cubicBezTo>
                    <a:pt x="21" y="459"/>
                    <a:pt x="0" y="480"/>
                    <a:pt x="0" y="506"/>
                  </a:cubicBezTo>
                  <a:cubicBezTo>
                    <a:pt x="0" y="1173"/>
                    <a:pt x="0" y="1173"/>
                    <a:pt x="0" y="1173"/>
                  </a:cubicBezTo>
                  <a:cubicBezTo>
                    <a:pt x="0" y="1199"/>
                    <a:pt x="21" y="1220"/>
                    <a:pt x="46" y="1220"/>
                  </a:cubicBezTo>
                  <a:cubicBezTo>
                    <a:pt x="811" y="1220"/>
                    <a:pt x="811" y="1220"/>
                    <a:pt x="811" y="1220"/>
                  </a:cubicBezTo>
                  <a:lnTo>
                    <a:pt x="811" y="1126"/>
                  </a:lnTo>
                  <a:close/>
                  <a:moveTo>
                    <a:pt x="421" y="1126"/>
                  </a:moveTo>
                  <a:cubicBezTo>
                    <a:pt x="94" y="1126"/>
                    <a:pt x="94" y="1126"/>
                    <a:pt x="94" y="1126"/>
                  </a:cubicBezTo>
                  <a:cubicBezTo>
                    <a:pt x="94" y="553"/>
                    <a:pt x="94" y="553"/>
                    <a:pt x="94" y="553"/>
                  </a:cubicBezTo>
                  <a:cubicBezTo>
                    <a:pt x="421" y="553"/>
                    <a:pt x="421" y="553"/>
                    <a:pt x="421" y="553"/>
                  </a:cubicBezTo>
                  <a:lnTo>
                    <a:pt x="421" y="1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1" name="Freeform 55"/>
            <p:cNvSpPr>
              <a:spLocks/>
            </p:cNvSpPr>
            <p:nvPr/>
          </p:nvSpPr>
          <p:spPr bwMode="auto">
            <a:xfrm>
              <a:off x="7664465" y="5826140"/>
              <a:ext cx="71438" cy="19050"/>
            </a:xfrm>
            <a:custGeom>
              <a:avLst/>
              <a:gdLst>
                <a:gd name="T0" fmla="*/ 28 w 212"/>
                <a:gd name="T1" fmla="*/ 56 h 56"/>
                <a:gd name="T2" fmla="*/ 184 w 212"/>
                <a:gd name="T3" fmla="*/ 56 h 56"/>
                <a:gd name="T4" fmla="*/ 212 w 212"/>
                <a:gd name="T5" fmla="*/ 28 h 56"/>
                <a:gd name="T6" fmla="*/ 184 w 212"/>
                <a:gd name="T7" fmla="*/ 0 h 56"/>
                <a:gd name="T8" fmla="*/ 28 w 212"/>
                <a:gd name="T9" fmla="*/ 0 h 56"/>
                <a:gd name="T10" fmla="*/ 0 w 212"/>
                <a:gd name="T11" fmla="*/ 28 h 56"/>
                <a:gd name="T12" fmla="*/ 28 w 21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2" h="56">
                  <a:moveTo>
                    <a:pt x="28" y="56"/>
                  </a:moveTo>
                  <a:cubicBezTo>
                    <a:pt x="184" y="56"/>
                    <a:pt x="184" y="56"/>
                    <a:pt x="184" y="56"/>
                  </a:cubicBezTo>
                  <a:cubicBezTo>
                    <a:pt x="199" y="56"/>
                    <a:pt x="212" y="43"/>
                    <a:pt x="212" y="28"/>
                  </a:cubicBezTo>
                  <a:cubicBezTo>
                    <a:pt x="212" y="12"/>
                    <a:pt x="199" y="0"/>
                    <a:pt x="184" y="0"/>
                  </a:cubicBezTo>
                  <a:cubicBezTo>
                    <a:pt x="28" y="0"/>
                    <a:pt x="28" y="0"/>
                    <a:pt x="28" y="0"/>
                  </a:cubicBezTo>
                  <a:cubicBezTo>
                    <a:pt x="13" y="0"/>
                    <a:pt x="0" y="12"/>
                    <a:pt x="0" y="28"/>
                  </a:cubicBezTo>
                  <a:cubicBezTo>
                    <a:pt x="0" y="43"/>
                    <a:pt x="13"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2" name="Freeform 56"/>
            <p:cNvSpPr>
              <a:spLocks/>
            </p:cNvSpPr>
            <p:nvPr/>
          </p:nvSpPr>
          <p:spPr bwMode="auto">
            <a:xfrm>
              <a:off x="7908941" y="5748352"/>
              <a:ext cx="71438" cy="19050"/>
            </a:xfrm>
            <a:custGeom>
              <a:avLst/>
              <a:gdLst>
                <a:gd name="T0" fmla="*/ 27 w 211"/>
                <a:gd name="T1" fmla="*/ 56 h 56"/>
                <a:gd name="T2" fmla="*/ 183 w 211"/>
                <a:gd name="T3" fmla="*/ 56 h 56"/>
                <a:gd name="T4" fmla="*/ 211 w 211"/>
                <a:gd name="T5" fmla="*/ 28 h 56"/>
                <a:gd name="T6" fmla="*/ 183 w 211"/>
                <a:gd name="T7" fmla="*/ 0 h 56"/>
                <a:gd name="T8" fmla="*/ 27 w 211"/>
                <a:gd name="T9" fmla="*/ 0 h 56"/>
                <a:gd name="T10" fmla="*/ 0 w 211"/>
                <a:gd name="T11" fmla="*/ 28 h 56"/>
                <a:gd name="T12" fmla="*/ 27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7" y="56"/>
                  </a:moveTo>
                  <a:cubicBezTo>
                    <a:pt x="183" y="56"/>
                    <a:pt x="183" y="56"/>
                    <a:pt x="183" y="56"/>
                  </a:cubicBezTo>
                  <a:cubicBezTo>
                    <a:pt x="198" y="56"/>
                    <a:pt x="211" y="43"/>
                    <a:pt x="211" y="28"/>
                  </a:cubicBezTo>
                  <a:cubicBezTo>
                    <a:pt x="211" y="12"/>
                    <a:pt x="198" y="0"/>
                    <a:pt x="183" y="0"/>
                  </a:cubicBezTo>
                  <a:cubicBezTo>
                    <a:pt x="27" y="0"/>
                    <a:pt x="27" y="0"/>
                    <a:pt x="27" y="0"/>
                  </a:cubicBezTo>
                  <a:cubicBezTo>
                    <a:pt x="12" y="0"/>
                    <a:pt x="0" y="12"/>
                    <a:pt x="0" y="28"/>
                  </a:cubicBezTo>
                  <a:cubicBezTo>
                    <a:pt x="0" y="43"/>
                    <a:pt x="12" y="56"/>
                    <a:pt x="2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3" name="Freeform 57"/>
            <p:cNvSpPr>
              <a:spLocks/>
            </p:cNvSpPr>
            <p:nvPr/>
          </p:nvSpPr>
          <p:spPr bwMode="auto">
            <a:xfrm>
              <a:off x="7664465" y="5902340"/>
              <a:ext cx="71438" cy="19050"/>
            </a:xfrm>
            <a:custGeom>
              <a:avLst/>
              <a:gdLst>
                <a:gd name="T0" fmla="*/ 28 w 212"/>
                <a:gd name="T1" fmla="*/ 57 h 57"/>
                <a:gd name="T2" fmla="*/ 184 w 212"/>
                <a:gd name="T3" fmla="*/ 57 h 57"/>
                <a:gd name="T4" fmla="*/ 212 w 212"/>
                <a:gd name="T5" fmla="*/ 29 h 57"/>
                <a:gd name="T6" fmla="*/ 184 w 212"/>
                <a:gd name="T7" fmla="*/ 0 h 57"/>
                <a:gd name="T8" fmla="*/ 28 w 212"/>
                <a:gd name="T9" fmla="*/ 0 h 57"/>
                <a:gd name="T10" fmla="*/ 0 w 212"/>
                <a:gd name="T11" fmla="*/ 29 h 57"/>
                <a:gd name="T12" fmla="*/ 28 w 21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12" h="57">
                  <a:moveTo>
                    <a:pt x="28" y="57"/>
                  </a:moveTo>
                  <a:cubicBezTo>
                    <a:pt x="184" y="57"/>
                    <a:pt x="184" y="57"/>
                    <a:pt x="184" y="57"/>
                  </a:cubicBezTo>
                  <a:cubicBezTo>
                    <a:pt x="199" y="57"/>
                    <a:pt x="212" y="44"/>
                    <a:pt x="212" y="29"/>
                  </a:cubicBezTo>
                  <a:cubicBezTo>
                    <a:pt x="212" y="13"/>
                    <a:pt x="199" y="0"/>
                    <a:pt x="184" y="0"/>
                  </a:cubicBezTo>
                  <a:cubicBezTo>
                    <a:pt x="28" y="0"/>
                    <a:pt x="28" y="0"/>
                    <a:pt x="28" y="0"/>
                  </a:cubicBezTo>
                  <a:cubicBezTo>
                    <a:pt x="13" y="0"/>
                    <a:pt x="0" y="13"/>
                    <a:pt x="0" y="29"/>
                  </a:cubicBezTo>
                  <a:cubicBezTo>
                    <a:pt x="0" y="44"/>
                    <a:pt x="13" y="57"/>
                    <a:pt x="2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4" name="Freeform 58"/>
            <p:cNvSpPr>
              <a:spLocks/>
            </p:cNvSpPr>
            <p:nvPr/>
          </p:nvSpPr>
          <p:spPr bwMode="auto">
            <a:xfrm>
              <a:off x="7808928" y="5672152"/>
              <a:ext cx="73025" cy="19050"/>
            </a:xfrm>
            <a:custGeom>
              <a:avLst/>
              <a:gdLst>
                <a:gd name="T0" fmla="*/ 184 w 212"/>
                <a:gd name="T1" fmla="*/ 0 h 56"/>
                <a:gd name="T2" fmla="*/ 29 w 212"/>
                <a:gd name="T3" fmla="*/ 0 h 56"/>
                <a:gd name="T4" fmla="*/ 0 w 212"/>
                <a:gd name="T5" fmla="*/ 28 h 56"/>
                <a:gd name="T6" fmla="*/ 29 w 212"/>
                <a:gd name="T7" fmla="*/ 56 h 56"/>
                <a:gd name="T8" fmla="*/ 184 w 212"/>
                <a:gd name="T9" fmla="*/ 56 h 56"/>
                <a:gd name="T10" fmla="*/ 212 w 212"/>
                <a:gd name="T11" fmla="*/ 28 h 56"/>
                <a:gd name="T12" fmla="*/ 184 w 212"/>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2" h="56">
                  <a:moveTo>
                    <a:pt x="184" y="0"/>
                  </a:moveTo>
                  <a:cubicBezTo>
                    <a:pt x="29" y="0"/>
                    <a:pt x="29" y="0"/>
                    <a:pt x="29" y="0"/>
                  </a:cubicBezTo>
                  <a:cubicBezTo>
                    <a:pt x="13" y="0"/>
                    <a:pt x="0" y="12"/>
                    <a:pt x="0" y="28"/>
                  </a:cubicBezTo>
                  <a:cubicBezTo>
                    <a:pt x="0" y="44"/>
                    <a:pt x="13" y="56"/>
                    <a:pt x="29" y="56"/>
                  </a:cubicBezTo>
                  <a:cubicBezTo>
                    <a:pt x="184" y="56"/>
                    <a:pt x="184" y="56"/>
                    <a:pt x="184" y="56"/>
                  </a:cubicBezTo>
                  <a:cubicBezTo>
                    <a:pt x="199" y="56"/>
                    <a:pt x="212" y="44"/>
                    <a:pt x="212" y="28"/>
                  </a:cubicBezTo>
                  <a:cubicBezTo>
                    <a:pt x="212" y="12"/>
                    <a:pt x="199"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5" name="Freeform 59"/>
            <p:cNvSpPr>
              <a:spLocks/>
            </p:cNvSpPr>
            <p:nvPr/>
          </p:nvSpPr>
          <p:spPr bwMode="auto">
            <a:xfrm>
              <a:off x="7908941" y="5672152"/>
              <a:ext cx="71438" cy="19050"/>
            </a:xfrm>
            <a:custGeom>
              <a:avLst/>
              <a:gdLst>
                <a:gd name="T0" fmla="*/ 27 w 211"/>
                <a:gd name="T1" fmla="*/ 56 h 56"/>
                <a:gd name="T2" fmla="*/ 183 w 211"/>
                <a:gd name="T3" fmla="*/ 56 h 56"/>
                <a:gd name="T4" fmla="*/ 211 w 211"/>
                <a:gd name="T5" fmla="*/ 28 h 56"/>
                <a:gd name="T6" fmla="*/ 183 w 211"/>
                <a:gd name="T7" fmla="*/ 0 h 56"/>
                <a:gd name="T8" fmla="*/ 27 w 211"/>
                <a:gd name="T9" fmla="*/ 0 h 56"/>
                <a:gd name="T10" fmla="*/ 0 w 211"/>
                <a:gd name="T11" fmla="*/ 28 h 56"/>
                <a:gd name="T12" fmla="*/ 27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7" y="56"/>
                  </a:moveTo>
                  <a:cubicBezTo>
                    <a:pt x="183" y="56"/>
                    <a:pt x="183" y="56"/>
                    <a:pt x="183" y="56"/>
                  </a:cubicBezTo>
                  <a:cubicBezTo>
                    <a:pt x="198" y="56"/>
                    <a:pt x="211" y="44"/>
                    <a:pt x="211" y="28"/>
                  </a:cubicBezTo>
                  <a:cubicBezTo>
                    <a:pt x="211" y="12"/>
                    <a:pt x="198" y="0"/>
                    <a:pt x="183" y="0"/>
                  </a:cubicBezTo>
                  <a:cubicBezTo>
                    <a:pt x="27" y="0"/>
                    <a:pt x="27" y="0"/>
                    <a:pt x="27" y="0"/>
                  </a:cubicBezTo>
                  <a:cubicBezTo>
                    <a:pt x="12" y="0"/>
                    <a:pt x="0" y="12"/>
                    <a:pt x="0" y="28"/>
                  </a:cubicBezTo>
                  <a:cubicBezTo>
                    <a:pt x="0" y="44"/>
                    <a:pt x="12" y="56"/>
                    <a:pt x="2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6" name="Freeform 60"/>
            <p:cNvSpPr>
              <a:spLocks/>
            </p:cNvSpPr>
            <p:nvPr/>
          </p:nvSpPr>
          <p:spPr bwMode="auto">
            <a:xfrm>
              <a:off x="7808928" y="5902340"/>
              <a:ext cx="73025" cy="19050"/>
            </a:xfrm>
            <a:custGeom>
              <a:avLst/>
              <a:gdLst>
                <a:gd name="T0" fmla="*/ 184 w 212"/>
                <a:gd name="T1" fmla="*/ 0 h 57"/>
                <a:gd name="T2" fmla="*/ 29 w 212"/>
                <a:gd name="T3" fmla="*/ 0 h 57"/>
                <a:gd name="T4" fmla="*/ 0 w 212"/>
                <a:gd name="T5" fmla="*/ 29 h 57"/>
                <a:gd name="T6" fmla="*/ 29 w 212"/>
                <a:gd name="T7" fmla="*/ 57 h 57"/>
                <a:gd name="T8" fmla="*/ 184 w 212"/>
                <a:gd name="T9" fmla="*/ 57 h 57"/>
                <a:gd name="T10" fmla="*/ 212 w 212"/>
                <a:gd name="T11" fmla="*/ 29 h 57"/>
                <a:gd name="T12" fmla="*/ 184 w 212"/>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212" h="57">
                  <a:moveTo>
                    <a:pt x="184" y="0"/>
                  </a:moveTo>
                  <a:cubicBezTo>
                    <a:pt x="29" y="0"/>
                    <a:pt x="29" y="0"/>
                    <a:pt x="29" y="0"/>
                  </a:cubicBezTo>
                  <a:cubicBezTo>
                    <a:pt x="13" y="0"/>
                    <a:pt x="0" y="13"/>
                    <a:pt x="0" y="29"/>
                  </a:cubicBezTo>
                  <a:cubicBezTo>
                    <a:pt x="0" y="44"/>
                    <a:pt x="13" y="57"/>
                    <a:pt x="29" y="57"/>
                  </a:cubicBezTo>
                  <a:cubicBezTo>
                    <a:pt x="184" y="57"/>
                    <a:pt x="184" y="57"/>
                    <a:pt x="184" y="57"/>
                  </a:cubicBezTo>
                  <a:cubicBezTo>
                    <a:pt x="199" y="57"/>
                    <a:pt x="212" y="44"/>
                    <a:pt x="212" y="29"/>
                  </a:cubicBezTo>
                  <a:cubicBezTo>
                    <a:pt x="212" y="13"/>
                    <a:pt x="199"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7" name="Freeform 61"/>
            <p:cNvSpPr>
              <a:spLocks/>
            </p:cNvSpPr>
            <p:nvPr/>
          </p:nvSpPr>
          <p:spPr bwMode="auto">
            <a:xfrm>
              <a:off x="7808928" y="5748352"/>
              <a:ext cx="73025" cy="19050"/>
            </a:xfrm>
            <a:custGeom>
              <a:avLst/>
              <a:gdLst>
                <a:gd name="T0" fmla="*/ 184 w 212"/>
                <a:gd name="T1" fmla="*/ 0 h 56"/>
                <a:gd name="T2" fmla="*/ 29 w 212"/>
                <a:gd name="T3" fmla="*/ 0 h 56"/>
                <a:gd name="T4" fmla="*/ 0 w 212"/>
                <a:gd name="T5" fmla="*/ 28 h 56"/>
                <a:gd name="T6" fmla="*/ 29 w 212"/>
                <a:gd name="T7" fmla="*/ 56 h 56"/>
                <a:gd name="T8" fmla="*/ 184 w 212"/>
                <a:gd name="T9" fmla="*/ 56 h 56"/>
                <a:gd name="T10" fmla="*/ 212 w 212"/>
                <a:gd name="T11" fmla="*/ 28 h 56"/>
                <a:gd name="T12" fmla="*/ 184 w 212"/>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2" h="56">
                  <a:moveTo>
                    <a:pt x="184" y="0"/>
                  </a:moveTo>
                  <a:cubicBezTo>
                    <a:pt x="29" y="0"/>
                    <a:pt x="29" y="0"/>
                    <a:pt x="29" y="0"/>
                  </a:cubicBezTo>
                  <a:cubicBezTo>
                    <a:pt x="13" y="0"/>
                    <a:pt x="0" y="12"/>
                    <a:pt x="0" y="28"/>
                  </a:cubicBezTo>
                  <a:cubicBezTo>
                    <a:pt x="0" y="43"/>
                    <a:pt x="13" y="56"/>
                    <a:pt x="29" y="56"/>
                  </a:cubicBezTo>
                  <a:cubicBezTo>
                    <a:pt x="184" y="56"/>
                    <a:pt x="184" y="56"/>
                    <a:pt x="184" y="56"/>
                  </a:cubicBezTo>
                  <a:cubicBezTo>
                    <a:pt x="199" y="56"/>
                    <a:pt x="212" y="43"/>
                    <a:pt x="212" y="28"/>
                  </a:cubicBezTo>
                  <a:cubicBezTo>
                    <a:pt x="212" y="12"/>
                    <a:pt x="199"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8" name="Freeform 62"/>
            <p:cNvSpPr>
              <a:spLocks/>
            </p:cNvSpPr>
            <p:nvPr/>
          </p:nvSpPr>
          <p:spPr bwMode="auto">
            <a:xfrm>
              <a:off x="7908941" y="5826140"/>
              <a:ext cx="71438" cy="19050"/>
            </a:xfrm>
            <a:custGeom>
              <a:avLst/>
              <a:gdLst>
                <a:gd name="T0" fmla="*/ 27 w 211"/>
                <a:gd name="T1" fmla="*/ 56 h 56"/>
                <a:gd name="T2" fmla="*/ 183 w 211"/>
                <a:gd name="T3" fmla="*/ 56 h 56"/>
                <a:gd name="T4" fmla="*/ 211 w 211"/>
                <a:gd name="T5" fmla="*/ 28 h 56"/>
                <a:gd name="T6" fmla="*/ 183 w 211"/>
                <a:gd name="T7" fmla="*/ 0 h 56"/>
                <a:gd name="T8" fmla="*/ 27 w 211"/>
                <a:gd name="T9" fmla="*/ 0 h 56"/>
                <a:gd name="T10" fmla="*/ 0 w 211"/>
                <a:gd name="T11" fmla="*/ 28 h 56"/>
                <a:gd name="T12" fmla="*/ 27 w 2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11" h="56">
                  <a:moveTo>
                    <a:pt x="27" y="56"/>
                  </a:moveTo>
                  <a:cubicBezTo>
                    <a:pt x="183" y="56"/>
                    <a:pt x="183" y="56"/>
                    <a:pt x="183" y="56"/>
                  </a:cubicBezTo>
                  <a:cubicBezTo>
                    <a:pt x="198" y="56"/>
                    <a:pt x="211" y="43"/>
                    <a:pt x="211" y="28"/>
                  </a:cubicBezTo>
                  <a:cubicBezTo>
                    <a:pt x="211" y="12"/>
                    <a:pt x="198" y="0"/>
                    <a:pt x="183" y="0"/>
                  </a:cubicBezTo>
                  <a:cubicBezTo>
                    <a:pt x="27" y="0"/>
                    <a:pt x="27" y="0"/>
                    <a:pt x="27" y="0"/>
                  </a:cubicBezTo>
                  <a:cubicBezTo>
                    <a:pt x="12" y="0"/>
                    <a:pt x="0" y="12"/>
                    <a:pt x="0" y="28"/>
                  </a:cubicBezTo>
                  <a:cubicBezTo>
                    <a:pt x="0" y="43"/>
                    <a:pt x="12" y="56"/>
                    <a:pt x="2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79" name="Freeform 63"/>
            <p:cNvSpPr>
              <a:spLocks/>
            </p:cNvSpPr>
            <p:nvPr/>
          </p:nvSpPr>
          <p:spPr bwMode="auto">
            <a:xfrm>
              <a:off x="7808928" y="5826140"/>
              <a:ext cx="73025" cy="19050"/>
            </a:xfrm>
            <a:custGeom>
              <a:avLst/>
              <a:gdLst>
                <a:gd name="T0" fmla="*/ 184 w 212"/>
                <a:gd name="T1" fmla="*/ 0 h 56"/>
                <a:gd name="T2" fmla="*/ 29 w 212"/>
                <a:gd name="T3" fmla="*/ 0 h 56"/>
                <a:gd name="T4" fmla="*/ 0 w 212"/>
                <a:gd name="T5" fmla="*/ 28 h 56"/>
                <a:gd name="T6" fmla="*/ 29 w 212"/>
                <a:gd name="T7" fmla="*/ 56 h 56"/>
                <a:gd name="T8" fmla="*/ 184 w 212"/>
                <a:gd name="T9" fmla="*/ 56 h 56"/>
                <a:gd name="T10" fmla="*/ 212 w 212"/>
                <a:gd name="T11" fmla="*/ 28 h 56"/>
                <a:gd name="T12" fmla="*/ 184 w 212"/>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12" h="56">
                  <a:moveTo>
                    <a:pt x="184" y="0"/>
                  </a:moveTo>
                  <a:cubicBezTo>
                    <a:pt x="29" y="0"/>
                    <a:pt x="29" y="0"/>
                    <a:pt x="29" y="0"/>
                  </a:cubicBezTo>
                  <a:cubicBezTo>
                    <a:pt x="13" y="0"/>
                    <a:pt x="0" y="12"/>
                    <a:pt x="0" y="28"/>
                  </a:cubicBezTo>
                  <a:cubicBezTo>
                    <a:pt x="0" y="43"/>
                    <a:pt x="13" y="56"/>
                    <a:pt x="29" y="56"/>
                  </a:cubicBezTo>
                  <a:cubicBezTo>
                    <a:pt x="184" y="56"/>
                    <a:pt x="184" y="56"/>
                    <a:pt x="184" y="56"/>
                  </a:cubicBezTo>
                  <a:cubicBezTo>
                    <a:pt x="199" y="56"/>
                    <a:pt x="212" y="43"/>
                    <a:pt x="212" y="28"/>
                  </a:cubicBezTo>
                  <a:cubicBezTo>
                    <a:pt x="212" y="12"/>
                    <a:pt x="199"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grpSp>
      <p:grpSp>
        <p:nvGrpSpPr>
          <p:cNvPr id="80" name="组合 79"/>
          <p:cNvGrpSpPr/>
          <p:nvPr/>
        </p:nvGrpSpPr>
        <p:grpSpPr>
          <a:xfrm>
            <a:off x="2442718" y="2636912"/>
            <a:ext cx="1238911" cy="974494"/>
            <a:chOff x="2485659" y="2852936"/>
            <a:chExt cx="1238911" cy="974494"/>
          </a:xfrm>
        </p:grpSpPr>
        <p:sp>
          <p:nvSpPr>
            <p:cNvPr id="81" name="AutoShape 44"/>
            <p:cNvSpPr>
              <a:spLocks noChangeArrowheads="1"/>
            </p:cNvSpPr>
            <p:nvPr/>
          </p:nvSpPr>
          <p:spPr bwMode="auto">
            <a:xfrm>
              <a:off x="2485659" y="2852936"/>
              <a:ext cx="1238911" cy="974494"/>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b" anchorCtr="1"/>
            <a:lstStyle/>
            <a:p>
              <a:pPr algn="ctr" defTabSz="587692">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City O&amp;M</a:t>
              </a:r>
            </a:p>
            <a:p>
              <a:pPr algn="ctr" defTabSz="587692">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Platform</a:t>
              </a:r>
              <a:endParaRPr lang="zh-CN" altLang="en-US" sz="1600" b="1" kern="0" dirty="0">
                <a:solidFill>
                  <a:srgbClr val="FFFFFF"/>
                </a:solidFill>
                <a:latin typeface="Arial Unicode MS" pitchFamily="34" charset="-122"/>
                <a:ea typeface="Arial Unicode MS" pitchFamily="34" charset="-122"/>
                <a:cs typeface="Arial Unicode MS" pitchFamily="34" charset="-122"/>
              </a:endParaRPr>
            </a:p>
          </p:txBody>
        </p:sp>
        <p:sp>
          <p:nvSpPr>
            <p:cNvPr id="82" name="Freeform 75"/>
            <p:cNvSpPr>
              <a:spLocks noEditPoints="1"/>
            </p:cNvSpPr>
            <p:nvPr/>
          </p:nvSpPr>
          <p:spPr bwMode="auto">
            <a:xfrm>
              <a:off x="2909538" y="3019503"/>
              <a:ext cx="398936" cy="278383"/>
            </a:xfrm>
            <a:custGeom>
              <a:avLst/>
              <a:gdLst>
                <a:gd name="T0" fmla="*/ 125 w 549"/>
                <a:gd name="T1" fmla="*/ 99 h 450"/>
                <a:gd name="T2" fmla="*/ 54 w 549"/>
                <a:gd name="T3" fmla="*/ 262 h 450"/>
                <a:gd name="T4" fmla="*/ 7 w 549"/>
                <a:gd name="T5" fmla="*/ 320 h 450"/>
                <a:gd name="T6" fmla="*/ 6 w 549"/>
                <a:gd name="T7" fmla="*/ 411 h 450"/>
                <a:gd name="T8" fmla="*/ 52 w 549"/>
                <a:gd name="T9" fmla="*/ 424 h 450"/>
                <a:gd name="T10" fmla="*/ 70 w 549"/>
                <a:gd name="T11" fmla="*/ 450 h 450"/>
                <a:gd name="T12" fmla="*/ 497 w 549"/>
                <a:gd name="T13" fmla="*/ 432 h 450"/>
                <a:gd name="T14" fmla="*/ 521 w 549"/>
                <a:gd name="T15" fmla="*/ 424 h 450"/>
                <a:gd name="T16" fmla="*/ 549 w 549"/>
                <a:gd name="T17" fmla="*/ 361 h 450"/>
                <a:gd name="T18" fmla="*/ 517 w 549"/>
                <a:gd name="T19" fmla="*/ 286 h 450"/>
                <a:gd name="T20" fmla="*/ 492 w 549"/>
                <a:gd name="T21" fmla="*/ 127 h 450"/>
                <a:gd name="T22" fmla="*/ 274 w 549"/>
                <a:gd name="T23" fmla="*/ 0 h 450"/>
                <a:gd name="T24" fmla="*/ 219 w 549"/>
                <a:gd name="T25" fmla="*/ 398 h 450"/>
                <a:gd name="T26" fmla="*/ 219 w 549"/>
                <a:gd name="T27" fmla="*/ 333 h 450"/>
                <a:gd name="T28" fmla="*/ 198 w 549"/>
                <a:gd name="T29" fmla="*/ 380 h 450"/>
                <a:gd name="T30" fmla="*/ 151 w 549"/>
                <a:gd name="T31" fmla="*/ 338 h 450"/>
                <a:gd name="T32" fmla="*/ 158 w 549"/>
                <a:gd name="T33" fmla="*/ 300 h 450"/>
                <a:gd name="T34" fmla="*/ 169 w 549"/>
                <a:gd name="T35" fmla="*/ 281 h 450"/>
                <a:gd name="T36" fmla="*/ 170 w 549"/>
                <a:gd name="T37" fmla="*/ 280 h 450"/>
                <a:gd name="T38" fmla="*/ 218 w 549"/>
                <a:gd name="T39" fmla="*/ 231 h 450"/>
                <a:gd name="T40" fmla="*/ 369 w 549"/>
                <a:gd name="T41" fmla="*/ 269 h 450"/>
                <a:gd name="T42" fmla="*/ 378 w 549"/>
                <a:gd name="T43" fmla="*/ 280 h 450"/>
                <a:gd name="T44" fmla="*/ 379 w 549"/>
                <a:gd name="T45" fmla="*/ 281 h 450"/>
                <a:gd name="T46" fmla="*/ 390 w 549"/>
                <a:gd name="T47" fmla="*/ 300 h 450"/>
                <a:gd name="T48" fmla="*/ 397 w 549"/>
                <a:gd name="T49" fmla="*/ 376 h 450"/>
                <a:gd name="T50" fmla="*/ 351 w 549"/>
                <a:gd name="T51" fmla="*/ 333 h 450"/>
                <a:gd name="T52" fmla="*/ 329 w 549"/>
                <a:gd name="T53" fmla="*/ 396 h 450"/>
                <a:gd name="T54" fmla="*/ 329 w 549"/>
                <a:gd name="T55" fmla="*/ 414 h 450"/>
                <a:gd name="T56" fmla="*/ 188 w 549"/>
                <a:gd name="T57" fmla="*/ 122 h 450"/>
                <a:gd name="T58" fmla="*/ 188 w 549"/>
                <a:gd name="T59" fmla="*/ 122 h 450"/>
                <a:gd name="T60" fmla="*/ 409 w 549"/>
                <a:gd name="T61" fmla="*/ 414 h 450"/>
                <a:gd name="T62" fmla="*/ 433 w 549"/>
                <a:gd name="T63" fmla="*/ 338 h 450"/>
                <a:gd name="T64" fmla="*/ 492 w 549"/>
                <a:gd name="T65" fmla="*/ 311 h 450"/>
                <a:gd name="T66" fmla="*/ 508 w 549"/>
                <a:gd name="T67" fmla="*/ 334 h 450"/>
                <a:gd name="T68" fmla="*/ 482 w 549"/>
                <a:gd name="T69" fmla="*/ 388 h 450"/>
                <a:gd name="T70" fmla="*/ 461 w 549"/>
                <a:gd name="T71" fmla="*/ 357 h 450"/>
                <a:gd name="T72" fmla="*/ 395 w 549"/>
                <a:gd name="T73" fmla="*/ 142 h 450"/>
                <a:gd name="T74" fmla="*/ 467 w 549"/>
                <a:gd name="T75" fmla="*/ 153 h 450"/>
                <a:gd name="T76" fmla="*/ 467 w 549"/>
                <a:gd name="T77" fmla="*/ 240 h 450"/>
                <a:gd name="T78" fmla="*/ 411 w 549"/>
                <a:gd name="T79" fmla="*/ 256 h 450"/>
                <a:gd name="T80" fmla="*/ 394 w 549"/>
                <a:gd name="T81" fmla="*/ 244 h 450"/>
                <a:gd name="T82" fmla="*/ 360 w 549"/>
                <a:gd name="T83" fmla="*/ 209 h 450"/>
                <a:gd name="T84" fmla="*/ 393 w 549"/>
                <a:gd name="T85" fmla="*/ 151 h 450"/>
                <a:gd name="T86" fmla="*/ 393 w 549"/>
                <a:gd name="T87" fmla="*/ 150 h 450"/>
                <a:gd name="T88" fmla="*/ 394 w 549"/>
                <a:gd name="T89" fmla="*/ 144 h 450"/>
                <a:gd name="T90" fmla="*/ 395 w 549"/>
                <a:gd name="T91" fmla="*/ 142 h 450"/>
                <a:gd name="T92" fmla="*/ 87 w 549"/>
                <a:gd name="T93" fmla="*/ 357 h 450"/>
                <a:gd name="T94" fmla="*/ 66 w 549"/>
                <a:gd name="T95" fmla="*/ 388 h 450"/>
                <a:gd name="T96" fmla="*/ 40 w 549"/>
                <a:gd name="T97" fmla="*/ 334 h 450"/>
                <a:gd name="T98" fmla="*/ 56 w 549"/>
                <a:gd name="T99" fmla="*/ 311 h 450"/>
                <a:gd name="T100" fmla="*/ 115 w 549"/>
                <a:gd name="T101" fmla="*/ 338 h 450"/>
                <a:gd name="T102" fmla="*/ 139 w 549"/>
                <a:gd name="T103" fmla="*/ 414 h 450"/>
                <a:gd name="T104" fmla="*/ 154 w 549"/>
                <a:gd name="T105" fmla="*/ 142 h 450"/>
                <a:gd name="T106" fmla="*/ 154 w 549"/>
                <a:gd name="T107" fmla="*/ 144 h 450"/>
                <a:gd name="T108" fmla="*/ 155 w 549"/>
                <a:gd name="T109" fmla="*/ 150 h 450"/>
                <a:gd name="T110" fmla="*/ 155 w 549"/>
                <a:gd name="T111" fmla="*/ 151 h 450"/>
                <a:gd name="T112" fmla="*/ 189 w 549"/>
                <a:gd name="T113" fmla="*/ 209 h 450"/>
                <a:gd name="T114" fmla="*/ 137 w 549"/>
                <a:gd name="T115" fmla="*/ 256 h 450"/>
                <a:gd name="T116" fmla="*/ 81 w 549"/>
                <a:gd name="T117" fmla="*/ 240 h 450"/>
                <a:gd name="T118" fmla="*/ 81 w 549"/>
                <a:gd name="T119" fmla="*/ 153 h 450"/>
                <a:gd name="T120" fmla="*/ 154 w 549"/>
                <a:gd name="T121" fmla="*/ 14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9" h="450">
                  <a:moveTo>
                    <a:pt x="274" y="0"/>
                  </a:moveTo>
                  <a:cubicBezTo>
                    <a:pt x="214" y="0"/>
                    <a:pt x="163" y="44"/>
                    <a:pt x="153" y="103"/>
                  </a:cubicBezTo>
                  <a:cubicBezTo>
                    <a:pt x="144" y="101"/>
                    <a:pt x="135" y="99"/>
                    <a:pt x="125" y="99"/>
                  </a:cubicBezTo>
                  <a:cubicBezTo>
                    <a:pt x="98" y="99"/>
                    <a:pt x="74" y="110"/>
                    <a:pt x="56" y="127"/>
                  </a:cubicBezTo>
                  <a:cubicBezTo>
                    <a:pt x="38" y="145"/>
                    <a:pt x="28" y="169"/>
                    <a:pt x="28" y="196"/>
                  </a:cubicBezTo>
                  <a:cubicBezTo>
                    <a:pt x="28" y="222"/>
                    <a:pt x="38" y="245"/>
                    <a:pt x="54" y="262"/>
                  </a:cubicBezTo>
                  <a:cubicBezTo>
                    <a:pt x="31" y="286"/>
                    <a:pt x="31" y="286"/>
                    <a:pt x="31" y="286"/>
                  </a:cubicBezTo>
                  <a:cubicBezTo>
                    <a:pt x="20" y="296"/>
                    <a:pt x="13" y="307"/>
                    <a:pt x="7" y="320"/>
                  </a:cubicBezTo>
                  <a:cubicBezTo>
                    <a:pt x="7" y="320"/>
                    <a:pt x="7" y="320"/>
                    <a:pt x="7" y="320"/>
                  </a:cubicBezTo>
                  <a:cubicBezTo>
                    <a:pt x="2" y="333"/>
                    <a:pt x="0" y="346"/>
                    <a:pt x="0" y="361"/>
                  </a:cubicBezTo>
                  <a:cubicBezTo>
                    <a:pt x="0" y="389"/>
                    <a:pt x="0" y="389"/>
                    <a:pt x="0" y="389"/>
                  </a:cubicBezTo>
                  <a:cubicBezTo>
                    <a:pt x="0" y="397"/>
                    <a:pt x="2" y="405"/>
                    <a:pt x="6" y="411"/>
                  </a:cubicBezTo>
                  <a:cubicBezTo>
                    <a:pt x="11" y="418"/>
                    <a:pt x="18" y="423"/>
                    <a:pt x="27" y="424"/>
                  </a:cubicBezTo>
                  <a:cubicBezTo>
                    <a:pt x="28" y="424"/>
                    <a:pt x="29" y="424"/>
                    <a:pt x="29" y="424"/>
                  </a:cubicBezTo>
                  <a:cubicBezTo>
                    <a:pt x="52" y="424"/>
                    <a:pt x="52" y="424"/>
                    <a:pt x="52" y="424"/>
                  </a:cubicBezTo>
                  <a:cubicBezTo>
                    <a:pt x="52" y="432"/>
                    <a:pt x="52" y="432"/>
                    <a:pt x="52" y="432"/>
                  </a:cubicBezTo>
                  <a:cubicBezTo>
                    <a:pt x="52" y="442"/>
                    <a:pt x="60" y="450"/>
                    <a:pt x="69" y="450"/>
                  </a:cubicBezTo>
                  <a:cubicBezTo>
                    <a:pt x="70" y="450"/>
                    <a:pt x="70" y="450"/>
                    <a:pt x="70" y="450"/>
                  </a:cubicBezTo>
                  <a:cubicBezTo>
                    <a:pt x="478" y="450"/>
                    <a:pt x="478" y="450"/>
                    <a:pt x="478" y="450"/>
                  </a:cubicBezTo>
                  <a:cubicBezTo>
                    <a:pt x="479" y="450"/>
                    <a:pt x="479" y="450"/>
                    <a:pt x="479" y="450"/>
                  </a:cubicBezTo>
                  <a:cubicBezTo>
                    <a:pt x="489" y="450"/>
                    <a:pt x="497" y="442"/>
                    <a:pt x="497" y="432"/>
                  </a:cubicBezTo>
                  <a:cubicBezTo>
                    <a:pt x="497" y="424"/>
                    <a:pt x="497" y="424"/>
                    <a:pt x="497" y="424"/>
                  </a:cubicBezTo>
                  <a:cubicBezTo>
                    <a:pt x="519" y="424"/>
                    <a:pt x="519" y="424"/>
                    <a:pt x="519" y="424"/>
                  </a:cubicBezTo>
                  <a:cubicBezTo>
                    <a:pt x="519" y="424"/>
                    <a:pt x="520" y="424"/>
                    <a:pt x="521" y="424"/>
                  </a:cubicBezTo>
                  <a:cubicBezTo>
                    <a:pt x="530" y="423"/>
                    <a:pt x="537" y="418"/>
                    <a:pt x="542" y="411"/>
                  </a:cubicBezTo>
                  <a:cubicBezTo>
                    <a:pt x="546" y="405"/>
                    <a:pt x="549" y="397"/>
                    <a:pt x="549" y="389"/>
                  </a:cubicBezTo>
                  <a:cubicBezTo>
                    <a:pt x="549" y="361"/>
                    <a:pt x="549" y="361"/>
                    <a:pt x="549" y="361"/>
                  </a:cubicBezTo>
                  <a:cubicBezTo>
                    <a:pt x="549" y="346"/>
                    <a:pt x="546" y="333"/>
                    <a:pt x="541" y="320"/>
                  </a:cubicBezTo>
                  <a:cubicBezTo>
                    <a:pt x="541" y="320"/>
                    <a:pt x="541" y="320"/>
                    <a:pt x="541" y="320"/>
                  </a:cubicBezTo>
                  <a:cubicBezTo>
                    <a:pt x="535" y="307"/>
                    <a:pt x="528" y="296"/>
                    <a:pt x="517" y="286"/>
                  </a:cubicBezTo>
                  <a:cubicBezTo>
                    <a:pt x="494" y="262"/>
                    <a:pt x="494" y="262"/>
                    <a:pt x="494" y="262"/>
                  </a:cubicBezTo>
                  <a:cubicBezTo>
                    <a:pt x="511" y="245"/>
                    <a:pt x="521" y="222"/>
                    <a:pt x="521" y="196"/>
                  </a:cubicBezTo>
                  <a:cubicBezTo>
                    <a:pt x="521" y="169"/>
                    <a:pt x="510" y="145"/>
                    <a:pt x="492" y="127"/>
                  </a:cubicBezTo>
                  <a:cubicBezTo>
                    <a:pt x="475" y="110"/>
                    <a:pt x="450" y="99"/>
                    <a:pt x="423" y="99"/>
                  </a:cubicBezTo>
                  <a:cubicBezTo>
                    <a:pt x="413" y="99"/>
                    <a:pt x="404" y="101"/>
                    <a:pt x="395" y="103"/>
                  </a:cubicBezTo>
                  <a:cubicBezTo>
                    <a:pt x="385" y="44"/>
                    <a:pt x="334" y="0"/>
                    <a:pt x="274" y="0"/>
                  </a:cubicBezTo>
                  <a:close/>
                  <a:moveTo>
                    <a:pt x="219" y="414"/>
                  </a:moveTo>
                  <a:cubicBezTo>
                    <a:pt x="219" y="414"/>
                    <a:pt x="219" y="414"/>
                    <a:pt x="219" y="414"/>
                  </a:cubicBezTo>
                  <a:cubicBezTo>
                    <a:pt x="219" y="398"/>
                    <a:pt x="219" y="398"/>
                    <a:pt x="219" y="398"/>
                  </a:cubicBezTo>
                  <a:cubicBezTo>
                    <a:pt x="219" y="398"/>
                    <a:pt x="219" y="398"/>
                    <a:pt x="219" y="398"/>
                  </a:cubicBezTo>
                  <a:cubicBezTo>
                    <a:pt x="219" y="396"/>
                    <a:pt x="219" y="396"/>
                    <a:pt x="219" y="396"/>
                  </a:cubicBezTo>
                  <a:cubicBezTo>
                    <a:pt x="219" y="333"/>
                    <a:pt x="219" y="333"/>
                    <a:pt x="219" y="333"/>
                  </a:cubicBezTo>
                  <a:cubicBezTo>
                    <a:pt x="219" y="327"/>
                    <a:pt x="214" y="323"/>
                    <a:pt x="208" y="323"/>
                  </a:cubicBezTo>
                  <a:cubicBezTo>
                    <a:pt x="202" y="323"/>
                    <a:pt x="198" y="327"/>
                    <a:pt x="198" y="333"/>
                  </a:cubicBezTo>
                  <a:cubicBezTo>
                    <a:pt x="198" y="380"/>
                    <a:pt x="198" y="380"/>
                    <a:pt x="198" y="380"/>
                  </a:cubicBezTo>
                  <a:cubicBezTo>
                    <a:pt x="152" y="380"/>
                    <a:pt x="152" y="380"/>
                    <a:pt x="152" y="380"/>
                  </a:cubicBezTo>
                  <a:cubicBezTo>
                    <a:pt x="151" y="379"/>
                    <a:pt x="151" y="378"/>
                    <a:pt x="151" y="376"/>
                  </a:cubicBezTo>
                  <a:cubicBezTo>
                    <a:pt x="151" y="338"/>
                    <a:pt x="151" y="338"/>
                    <a:pt x="151" y="338"/>
                  </a:cubicBezTo>
                  <a:cubicBezTo>
                    <a:pt x="151" y="325"/>
                    <a:pt x="153" y="312"/>
                    <a:pt x="158" y="301"/>
                  </a:cubicBezTo>
                  <a:cubicBezTo>
                    <a:pt x="158" y="300"/>
                    <a:pt x="158" y="300"/>
                    <a:pt x="158" y="300"/>
                  </a:cubicBezTo>
                  <a:cubicBezTo>
                    <a:pt x="158" y="300"/>
                    <a:pt x="158" y="300"/>
                    <a:pt x="158" y="300"/>
                  </a:cubicBezTo>
                  <a:cubicBezTo>
                    <a:pt x="161" y="294"/>
                    <a:pt x="165" y="287"/>
                    <a:pt x="169" y="281"/>
                  </a:cubicBezTo>
                  <a:cubicBezTo>
                    <a:pt x="169" y="281"/>
                    <a:pt x="169" y="281"/>
                    <a:pt x="169" y="281"/>
                  </a:cubicBezTo>
                  <a:cubicBezTo>
                    <a:pt x="169" y="281"/>
                    <a:pt x="169" y="281"/>
                    <a:pt x="169" y="281"/>
                  </a:cubicBezTo>
                  <a:cubicBezTo>
                    <a:pt x="170" y="280"/>
                    <a:pt x="170" y="280"/>
                    <a:pt x="170" y="280"/>
                  </a:cubicBezTo>
                  <a:cubicBezTo>
                    <a:pt x="170" y="280"/>
                    <a:pt x="170" y="280"/>
                    <a:pt x="170" y="280"/>
                  </a:cubicBezTo>
                  <a:cubicBezTo>
                    <a:pt x="170" y="280"/>
                    <a:pt x="170" y="280"/>
                    <a:pt x="170" y="280"/>
                  </a:cubicBezTo>
                  <a:cubicBezTo>
                    <a:pt x="170" y="280"/>
                    <a:pt x="170" y="280"/>
                    <a:pt x="170" y="280"/>
                  </a:cubicBezTo>
                  <a:cubicBezTo>
                    <a:pt x="173" y="276"/>
                    <a:pt x="176" y="272"/>
                    <a:pt x="180" y="269"/>
                  </a:cubicBezTo>
                  <a:cubicBezTo>
                    <a:pt x="218" y="231"/>
                    <a:pt x="218" y="231"/>
                    <a:pt x="218" y="231"/>
                  </a:cubicBezTo>
                  <a:cubicBezTo>
                    <a:pt x="253" y="249"/>
                    <a:pt x="295" y="249"/>
                    <a:pt x="330" y="231"/>
                  </a:cubicBezTo>
                  <a:cubicBezTo>
                    <a:pt x="368" y="269"/>
                    <a:pt x="368" y="269"/>
                    <a:pt x="368" y="269"/>
                  </a:cubicBezTo>
                  <a:cubicBezTo>
                    <a:pt x="369" y="269"/>
                    <a:pt x="369" y="269"/>
                    <a:pt x="369" y="269"/>
                  </a:cubicBezTo>
                  <a:cubicBezTo>
                    <a:pt x="368" y="269"/>
                    <a:pt x="368" y="269"/>
                    <a:pt x="368" y="269"/>
                  </a:cubicBezTo>
                  <a:cubicBezTo>
                    <a:pt x="372" y="272"/>
                    <a:pt x="375" y="276"/>
                    <a:pt x="378" y="280"/>
                  </a:cubicBezTo>
                  <a:cubicBezTo>
                    <a:pt x="378" y="280"/>
                    <a:pt x="378" y="280"/>
                    <a:pt x="378" y="280"/>
                  </a:cubicBezTo>
                  <a:cubicBezTo>
                    <a:pt x="378" y="280"/>
                    <a:pt x="378" y="280"/>
                    <a:pt x="378" y="280"/>
                  </a:cubicBezTo>
                  <a:cubicBezTo>
                    <a:pt x="379" y="280"/>
                    <a:pt x="379" y="280"/>
                    <a:pt x="379" y="280"/>
                  </a:cubicBezTo>
                  <a:cubicBezTo>
                    <a:pt x="379" y="281"/>
                    <a:pt x="379" y="281"/>
                    <a:pt x="379" y="281"/>
                  </a:cubicBezTo>
                  <a:cubicBezTo>
                    <a:pt x="379" y="281"/>
                    <a:pt x="379" y="281"/>
                    <a:pt x="379" y="281"/>
                  </a:cubicBezTo>
                  <a:cubicBezTo>
                    <a:pt x="383" y="287"/>
                    <a:pt x="387" y="294"/>
                    <a:pt x="390" y="300"/>
                  </a:cubicBezTo>
                  <a:cubicBezTo>
                    <a:pt x="390" y="300"/>
                    <a:pt x="390" y="300"/>
                    <a:pt x="390" y="300"/>
                  </a:cubicBezTo>
                  <a:cubicBezTo>
                    <a:pt x="390" y="301"/>
                    <a:pt x="390" y="301"/>
                    <a:pt x="390" y="301"/>
                  </a:cubicBezTo>
                  <a:cubicBezTo>
                    <a:pt x="395" y="312"/>
                    <a:pt x="397" y="325"/>
                    <a:pt x="397" y="338"/>
                  </a:cubicBezTo>
                  <a:cubicBezTo>
                    <a:pt x="397" y="376"/>
                    <a:pt x="397" y="376"/>
                    <a:pt x="397" y="376"/>
                  </a:cubicBezTo>
                  <a:cubicBezTo>
                    <a:pt x="397" y="378"/>
                    <a:pt x="397" y="379"/>
                    <a:pt x="396" y="380"/>
                  </a:cubicBezTo>
                  <a:cubicBezTo>
                    <a:pt x="351" y="380"/>
                    <a:pt x="351" y="380"/>
                    <a:pt x="351" y="380"/>
                  </a:cubicBezTo>
                  <a:cubicBezTo>
                    <a:pt x="351" y="333"/>
                    <a:pt x="351" y="333"/>
                    <a:pt x="351" y="333"/>
                  </a:cubicBezTo>
                  <a:cubicBezTo>
                    <a:pt x="351" y="327"/>
                    <a:pt x="346" y="323"/>
                    <a:pt x="340" y="323"/>
                  </a:cubicBezTo>
                  <a:cubicBezTo>
                    <a:pt x="334" y="323"/>
                    <a:pt x="329" y="327"/>
                    <a:pt x="329" y="333"/>
                  </a:cubicBezTo>
                  <a:cubicBezTo>
                    <a:pt x="329" y="396"/>
                    <a:pt x="329" y="396"/>
                    <a:pt x="329" y="396"/>
                  </a:cubicBezTo>
                  <a:cubicBezTo>
                    <a:pt x="329" y="398"/>
                    <a:pt x="329" y="398"/>
                    <a:pt x="329" y="398"/>
                  </a:cubicBezTo>
                  <a:cubicBezTo>
                    <a:pt x="329" y="398"/>
                    <a:pt x="329" y="398"/>
                    <a:pt x="329" y="398"/>
                  </a:cubicBezTo>
                  <a:cubicBezTo>
                    <a:pt x="329" y="414"/>
                    <a:pt x="329" y="414"/>
                    <a:pt x="329" y="414"/>
                  </a:cubicBezTo>
                  <a:cubicBezTo>
                    <a:pt x="219" y="414"/>
                    <a:pt x="219" y="414"/>
                    <a:pt x="219" y="414"/>
                  </a:cubicBezTo>
                  <a:close/>
                  <a:moveTo>
                    <a:pt x="188" y="122"/>
                  </a:moveTo>
                  <a:cubicBezTo>
                    <a:pt x="188" y="122"/>
                    <a:pt x="188" y="122"/>
                    <a:pt x="188" y="122"/>
                  </a:cubicBezTo>
                  <a:cubicBezTo>
                    <a:pt x="188" y="75"/>
                    <a:pt x="226" y="36"/>
                    <a:pt x="274" y="36"/>
                  </a:cubicBezTo>
                  <a:cubicBezTo>
                    <a:pt x="322" y="36"/>
                    <a:pt x="360" y="75"/>
                    <a:pt x="360" y="122"/>
                  </a:cubicBezTo>
                  <a:cubicBezTo>
                    <a:pt x="360" y="235"/>
                    <a:pt x="188" y="235"/>
                    <a:pt x="188" y="122"/>
                  </a:cubicBezTo>
                  <a:close/>
                  <a:moveTo>
                    <a:pt x="461" y="414"/>
                  </a:moveTo>
                  <a:cubicBezTo>
                    <a:pt x="461" y="414"/>
                    <a:pt x="461" y="414"/>
                    <a:pt x="461" y="414"/>
                  </a:cubicBezTo>
                  <a:cubicBezTo>
                    <a:pt x="409" y="414"/>
                    <a:pt x="409" y="414"/>
                    <a:pt x="409" y="414"/>
                  </a:cubicBezTo>
                  <a:cubicBezTo>
                    <a:pt x="416" y="412"/>
                    <a:pt x="421" y="407"/>
                    <a:pt x="425" y="401"/>
                  </a:cubicBezTo>
                  <a:cubicBezTo>
                    <a:pt x="430" y="394"/>
                    <a:pt x="433" y="385"/>
                    <a:pt x="433" y="376"/>
                  </a:cubicBezTo>
                  <a:cubicBezTo>
                    <a:pt x="433" y="338"/>
                    <a:pt x="433" y="338"/>
                    <a:pt x="433" y="338"/>
                  </a:cubicBezTo>
                  <a:cubicBezTo>
                    <a:pt x="433" y="322"/>
                    <a:pt x="430" y="307"/>
                    <a:pt x="425" y="293"/>
                  </a:cubicBezTo>
                  <a:cubicBezTo>
                    <a:pt x="440" y="293"/>
                    <a:pt x="453" y="290"/>
                    <a:pt x="465" y="284"/>
                  </a:cubicBezTo>
                  <a:cubicBezTo>
                    <a:pt x="492" y="311"/>
                    <a:pt x="492" y="311"/>
                    <a:pt x="492" y="311"/>
                  </a:cubicBezTo>
                  <a:cubicBezTo>
                    <a:pt x="499" y="318"/>
                    <a:pt x="504" y="325"/>
                    <a:pt x="508" y="333"/>
                  </a:cubicBezTo>
                  <a:cubicBezTo>
                    <a:pt x="508" y="334"/>
                    <a:pt x="508" y="334"/>
                    <a:pt x="508" y="334"/>
                  </a:cubicBezTo>
                  <a:cubicBezTo>
                    <a:pt x="508" y="334"/>
                    <a:pt x="508" y="334"/>
                    <a:pt x="508" y="334"/>
                  </a:cubicBezTo>
                  <a:cubicBezTo>
                    <a:pt x="511" y="342"/>
                    <a:pt x="513" y="351"/>
                    <a:pt x="513" y="361"/>
                  </a:cubicBezTo>
                  <a:cubicBezTo>
                    <a:pt x="513" y="388"/>
                    <a:pt x="513" y="388"/>
                    <a:pt x="513" y="388"/>
                  </a:cubicBezTo>
                  <a:cubicBezTo>
                    <a:pt x="482" y="388"/>
                    <a:pt x="482" y="388"/>
                    <a:pt x="482" y="388"/>
                  </a:cubicBezTo>
                  <a:cubicBezTo>
                    <a:pt x="482" y="357"/>
                    <a:pt x="482" y="357"/>
                    <a:pt x="482" y="357"/>
                  </a:cubicBezTo>
                  <a:cubicBezTo>
                    <a:pt x="482" y="351"/>
                    <a:pt x="477" y="346"/>
                    <a:pt x="471" y="346"/>
                  </a:cubicBezTo>
                  <a:cubicBezTo>
                    <a:pt x="465" y="346"/>
                    <a:pt x="461" y="351"/>
                    <a:pt x="461" y="357"/>
                  </a:cubicBezTo>
                  <a:cubicBezTo>
                    <a:pt x="461" y="414"/>
                    <a:pt x="461" y="414"/>
                    <a:pt x="461" y="414"/>
                  </a:cubicBezTo>
                  <a:close/>
                  <a:moveTo>
                    <a:pt x="395" y="142"/>
                  </a:moveTo>
                  <a:cubicBezTo>
                    <a:pt x="395" y="142"/>
                    <a:pt x="395" y="142"/>
                    <a:pt x="395" y="142"/>
                  </a:cubicBezTo>
                  <a:cubicBezTo>
                    <a:pt x="398" y="140"/>
                    <a:pt x="401" y="138"/>
                    <a:pt x="405" y="137"/>
                  </a:cubicBezTo>
                  <a:cubicBezTo>
                    <a:pt x="411" y="136"/>
                    <a:pt x="417" y="135"/>
                    <a:pt x="423" y="135"/>
                  </a:cubicBezTo>
                  <a:cubicBezTo>
                    <a:pt x="440" y="135"/>
                    <a:pt x="456" y="141"/>
                    <a:pt x="467" y="153"/>
                  </a:cubicBezTo>
                  <a:cubicBezTo>
                    <a:pt x="478" y="164"/>
                    <a:pt x="485" y="179"/>
                    <a:pt x="485" y="196"/>
                  </a:cubicBezTo>
                  <a:cubicBezTo>
                    <a:pt x="485" y="213"/>
                    <a:pt x="478" y="229"/>
                    <a:pt x="467" y="240"/>
                  </a:cubicBezTo>
                  <a:cubicBezTo>
                    <a:pt x="467" y="240"/>
                    <a:pt x="467" y="240"/>
                    <a:pt x="467" y="240"/>
                  </a:cubicBezTo>
                  <a:cubicBezTo>
                    <a:pt x="456" y="251"/>
                    <a:pt x="440" y="258"/>
                    <a:pt x="423" y="258"/>
                  </a:cubicBezTo>
                  <a:cubicBezTo>
                    <a:pt x="419" y="258"/>
                    <a:pt x="415" y="257"/>
                    <a:pt x="411" y="257"/>
                  </a:cubicBezTo>
                  <a:cubicBezTo>
                    <a:pt x="411" y="256"/>
                    <a:pt x="411" y="256"/>
                    <a:pt x="411" y="256"/>
                  </a:cubicBezTo>
                  <a:cubicBezTo>
                    <a:pt x="409" y="256"/>
                    <a:pt x="406" y="255"/>
                    <a:pt x="404" y="255"/>
                  </a:cubicBezTo>
                  <a:cubicBezTo>
                    <a:pt x="401" y="251"/>
                    <a:pt x="397" y="247"/>
                    <a:pt x="394" y="244"/>
                  </a:cubicBezTo>
                  <a:cubicBezTo>
                    <a:pt x="394" y="244"/>
                    <a:pt x="394" y="244"/>
                    <a:pt x="394" y="244"/>
                  </a:cubicBezTo>
                  <a:cubicBezTo>
                    <a:pt x="359" y="209"/>
                    <a:pt x="359" y="209"/>
                    <a:pt x="359" y="209"/>
                  </a:cubicBezTo>
                  <a:cubicBezTo>
                    <a:pt x="360" y="209"/>
                    <a:pt x="360" y="209"/>
                    <a:pt x="360" y="209"/>
                  </a:cubicBezTo>
                  <a:cubicBezTo>
                    <a:pt x="360" y="209"/>
                    <a:pt x="360" y="209"/>
                    <a:pt x="360" y="209"/>
                  </a:cubicBezTo>
                  <a:cubicBezTo>
                    <a:pt x="360" y="209"/>
                    <a:pt x="360" y="209"/>
                    <a:pt x="360" y="209"/>
                  </a:cubicBezTo>
                  <a:cubicBezTo>
                    <a:pt x="360" y="208"/>
                    <a:pt x="360" y="208"/>
                    <a:pt x="360" y="208"/>
                  </a:cubicBezTo>
                  <a:cubicBezTo>
                    <a:pt x="376" y="193"/>
                    <a:pt x="387" y="172"/>
                    <a:pt x="393" y="151"/>
                  </a:cubicBezTo>
                  <a:cubicBezTo>
                    <a:pt x="393" y="150"/>
                    <a:pt x="393" y="150"/>
                    <a:pt x="393" y="150"/>
                  </a:cubicBezTo>
                  <a:cubicBezTo>
                    <a:pt x="393" y="150"/>
                    <a:pt x="393" y="150"/>
                    <a:pt x="393" y="150"/>
                  </a:cubicBezTo>
                  <a:cubicBezTo>
                    <a:pt x="393" y="150"/>
                    <a:pt x="393" y="150"/>
                    <a:pt x="393" y="150"/>
                  </a:cubicBezTo>
                  <a:cubicBezTo>
                    <a:pt x="393" y="149"/>
                    <a:pt x="393" y="149"/>
                    <a:pt x="393" y="149"/>
                  </a:cubicBezTo>
                  <a:cubicBezTo>
                    <a:pt x="394" y="144"/>
                    <a:pt x="394" y="144"/>
                    <a:pt x="394" y="144"/>
                  </a:cubicBezTo>
                  <a:cubicBezTo>
                    <a:pt x="394" y="144"/>
                    <a:pt x="394" y="144"/>
                    <a:pt x="394" y="144"/>
                  </a:cubicBezTo>
                  <a:cubicBezTo>
                    <a:pt x="394" y="143"/>
                    <a:pt x="394" y="143"/>
                    <a:pt x="394" y="143"/>
                  </a:cubicBezTo>
                  <a:cubicBezTo>
                    <a:pt x="394" y="143"/>
                    <a:pt x="394" y="143"/>
                    <a:pt x="394" y="143"/>
                  </a:cubicBezTo>
                  <a:cubicBezTo>
                    <a:pt x="395" y="142"/>
                    <a:pt x="395" y="142"/>
                    <a:pt x="395" y="142"/>
                  </a:cubicBezTo>
                  <a:close/>
                  <a:moveTo>
                    <a:pt x="87" y="414"/>
                  </a:moveTo>
                  <a:cubicBezTo>
                    <a:pt x="87" y="414"/>
                    <a:pt x="87" y="414"/>
                    <a:pt x="87" y="414"/>
                  </a:cubicBezTo>
                  <a:cubicBezTo>
                    <a:pt x="87" y="357"/>
                    <a:pt x="87" y="357"/>
                    <a:pt x="87" y="357"/>
                  </a:cubicBezTo>
                  <a:cubicBezTo>
                    <a:pt x="87" y="351"/>
                    <a:pt x="83" y="346"/>
                    <a:pt x="77" y="346"/>
                  </a:cubicBezTo>
                  <a:cubicBezTo>
                    <a:pt x="71" y="346"/>
                    <a:pt x="66" y="351"/>
                    <a:pt x="66" y="357"/>
                  </a:cubicBezTo>
                  <a:cubicBezTo>
                    <a:pt x="66" y="388"/>
                    <a:pt x="66" y="388"/>
                    <a:pt x="66" y="388"/>
                  </a:cubicBezTo>
                  <a:cubicBezTo>
                    <a:pt x="35" y="388"/>
                    <a:pt x="35" y="388"/>
                    <a:pt x="35" y="388"/>
                  </a:cubicBezTo>
                  <a:cubicBezTo>
                    <a:pt x="35" y="361"/>
                    <a:pt x="35" y="361"/>
                    <a:pt x="35" y="361"/>
                  </a:cubicBezTo>
                  <a:cubicBezTo>
                    <a:pt x="35" y="351"/>
                    <a:pt x="37" y="342"/>
                    <a:pt x="40" y="334"/>
                  </a:cubicBezTo>
                  <a:cubicBezTo>
                    <a:pt x="40" y="334"/>
                    <a:pt x="40" y="334"/>
                    <a:pt x="40" y="334"/>
                  </a:cubicBezTo>
                  <a:cubicBezTo>
                    <a:pt x="40" y="333"/>
                    <a:pt x="40" y="333"/>
                    <a:pt x="40" y="333"/>
                  </a:cubicBezTo>
                  <a:cubicBezTo>
                    <a:pt x="44" y="325"/>
                    <a:pt x="49" y="318"/>
                    <a:pt x="56" y="311"/>
                  </a:cubicBezTo>
                  <a:cubicBezTo>
                    <a:pt x="83" y="284"/>
                    <a:pt x="83" y="284"/>
                    <a:pt x="83" y="284"/>
                  </a:cubicBezTo>
                  <a:cubicBezTo>
                    <a:pt x="95" y="290"/>
                    <a:pt x="108" y="293"/>
                    <a:pt x="123" y="293"/>
                  </a:cubicBezTo>
                  <a:cubicBezTo>
                    <a:pt x="118" y="307"/>
                    <a:pt x="115" y="322"/>
                    <a:pt x="115" y="338"/>
                  </a:cubicBezTo>
                  <a:cubicBezTo>
                    <a:pt x="115" y="376"/>
                    <a:pt x="115" y="376"/>
                    <a:pt x="115" y="376"/>
                  </a:cubicBezTo>
                  <a:cubicBezTo>
                    <a:pt x="115" y="385"/>
                    <a:pt x="118" y="394"/>
                    <a:pt x="123" y="401"/>
                  </a:cubicBezTo>
                  <a:cubicBezTo>
                    <a:pt x="127" y="407"/>
                    <a:pt x="133" y="412"/>
                    <a:pt x="139" y="414"/>
                  </a:cubicBezTo>
                  <a:cubicBezTo>
                    <a:pt x="87" y="414"/>
                    <a:pt x="87" y="414"/>
                    <a:pt x="87" y="414"/>
                  </a:cubicBezTo>
                  <a:close/>
                  <a:moveTo>
                    <a:pt x="154" y="142"/>
                  </a:moveTo>
                  <a:cubicBezTo>
                    <a:pt x="154" y="142"/>
                    <a:pt x="154" y="142"/>
                    <a:pt x="154" y="142"/>
                  </a:cubicBezTo>
                  <a:cubicBezTo>
                    <a:pt x="154" y="143"/>
                    <a:pt x="154" y="143"/>
                    <a:pt x="154" y="143"/>
                  </a:cubicBezTo>
                  <a:cubicBezTo>
                    <a:pt x="154" y="143"/>
                    <a:pt x="154" y="143"/>
                    <a:pt x="154" y="143"/>
                  </a:cubicBezTo>
                  <a:cubicBezTo>
                    <a:pt x="154" y="144"/>
                    <a:pt x="154" y="144"/>
                    <a:pt x="154" y="144"/>
                  </a:cubicBezTo>
                  <a:cubicBezTo>
                    <a:pt x="154" y="144"/>
                    <a:pt x="154" y="144"/>
                    <a:pt x="154" y="144"/>
                  </a:cubicBezTo>
                  <a:cubicBezTo>
                    <a:pt x="155" y="149"/>
                    <a:pt x="155" y="149"/>
                    <a:pt x="155" y="149"/>
                  </a:cubicBezTo>
                  <a:cubicBezTo>
                    <a:pt x="155" y="150"/>
                    <a:pt x="155" y="150"/>
                    <a:pt x="155" y="150"/>
                  </a:cubicBezTo>
                  <a:cubicBezTo>
                    <a:pt x="155" y="150"/>
                    <a:pt x="155" y="150"/>
                    <a:pt x="155" y="150"/>
                  </a:cubicBezTo>
                  <a:cubicBezTo>
                    <a:pt x="155" y="150"/>
                    <a:pt x="155" y="150"/>
                    <a:pt x="155" y="150"/>
                  </a:cubicBezTo>
                  <a:cubicBezTo>
                    <a:pt x="155" y="151"/>
                    <a:pt x="155" y="151"/>
                    <a:pt x="155" y="151"/>
                  </a:cubicBezTo>
                  <a:cubicBezTo>
                    <a:pt x="161" y="172"/>
                    <a:pt x="172" y="193"/>
                    <a:pt x="188" y="208"/>
                  </a:cubicBezTo>
                  <a:cubicBezTo>
                    <a:pt x="188" y="209"/>
                    <a:pt x="188" y="209"/>
                    <a:pt x="188" y="209"/>
                  </a:cubicBezTo>
                  <a:cubicBezTo>
                    <a:pt x="189" y="209"/>
                    <a:pt x="189" y="209"/>
                    <a:pt x="189" y="209"/>
                  </a:cubicBezTo>
                  <a:cubicBezTo>
                    <a:pt x="154" y="244"/>
                    <a:pt x="154" y="244"/>
                    <a:pt x="154" y="244"/>
                  </a:cubicBezTo>
                  <a:cubicBezTo>
                    <a:pt x="151" y="247"/>
                    <a:pt x="148" y="251"/>
                    <a:pt x="145" y="255"/>
                  </a:cubicBezTo>
                  <a:cubicBezTo>
                    <a:pt x="142" y="255"/>
                    <a:pt x="139" y="256"/>
                    <a:pt x="137" y="256"/>
                  </a:cubicBezTo>
                  <a:cubicBezTo>
                    <a:pt x="137" y="257"/>
                    <a:pt x="137" y="257"/>
                    <a:pt x="137" y="257"/>
                  </a:cubicBezTo>
                  <a:cubicBezTo>
                    <a:pt x="133" y="257"/>
                    <a:pt x="129" y="258"/>
                    <a:pt x="125" y="258"/>
                  </a:cubicBezTo>
                  <a:cubicBezTo>
                    <a:pt x="108" y="258"/>
                    <a:pt x="92" y="251"/>
                    <a:pt x="81" y="240"/>
                  </a:cubicBezTo>
                  <a:cubicBezTo>
                    <a:pt x="81" y="240"/>
                    <a:pt x="81" y="240"/>
                    <a:pt x="81" y="240"/>
                  </a:cubicBezTo>
                  <a:cubicBezTo>
                    <a:pt x="70" y="229"/>
                    <a:pt x="63" y="213"/>
                    <a:pt x="63" y="196"/>
                  </a:cubicBezTo>
                  <a:cubicBezTo>
                    <a:pt x="63" y="179"/>
                    <a:pt x="70" y="164"/>
                    <a:pt x="81" y="153"/>
                  </a:cubicBezTo>
                  <a:cubicBezTo>
                    <a:pt x="92" y="141"/>
                    <a:pt x="108" y="135"/>
                    <a:pt x="125" y="135"/>
                  </a:cubicBezTo>
                  <a:cubicBezTo>
                    <a:pt x="131" y="135"/>
                    <a:pt x="137" y="136"/>
                    <a:pt x="143" y="137"/>
                  </a:cubicBezTo>
                  <a:cubicBezTo>
                    <a:pt x="147" y="138"/>
                    <a:pt x="150" y="140"/>
                    <a:pt x="154" y="142"/>
                  </a:cubicBezTo>
                  <a:close/>
                </a:path>
              </a:pathLst>
            </a:custGeom>
            <a:solidFill>
              <a:schemeClr val="bg1"/>
            </a:solidFill>
            <a:ln>
              <a:noFill/>
            </a:ln>
          </p:spPr>
          <p:txBody>
            <a:bodyPr vert="horz" wrap="square" lIns="91392" tIns="45690" rIns="91392" bIns="45690" numCol="1" anchor="t" anchorCtr="0" compatLnSpc="1">
              <a:prstTxWarp prst="textNoShape">
                <a:avLst/>
              </a:prstTxWarp>
            </a:bodyPr>
            <a:lstStyle/>
            <a:p>
              <a:pPr defTabSz="1218793"/>
              <a:endParaRPr lang="zh-CN" altLang="en-US">
                <a:solidFill>
                  <a:prstClr val="black"/>
                </a:solidFill>
              </a:endParaRPr>
            </a:p>
          </p:txBody>
        </p:sp>
      </p:grpSp>
      <p:grpSp>
        <p:nvGrpSpPr>
          <p:cNvPr id="83" name="组合 82"/>
          <p:cNvGrpSpPr/>
          <p:nvPr/>
        </p:nvGrpSpPr>
        <p:grpSpPr>
          <a:xfrm>
            <a:off x="1122684" y="2641826"/>
            <a:ext cx="1184164" cy="971059"/>
            <a:chOff x="1204290" y="2857850"/>
            <a:chExt cx="1184164" cy="971059"/>
          </a:xfrm>
        </p:grpSpPr>
        <p:sp>
          <p:nvSpPr>
            <p:cNvPr id="84" name="AutoShape 44"/>
            <p:cNvSpPr>
              <a:spLocks noChangeArrowheads="1"/>
            </p:cNvSpPr>
            <p:nvPr/>
          </p:nvSpPr>
          <p:spPr bwMode="auto">
            <a:xfrm>
              <a:off x="1204290" y="2857850"/>
              <a:ext cx="1184164" cy="971059"/>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b" anchorCtr="1"/>
            <a:lstStyle/>
            <a:p>
              <a:pPr algn="ctr" defTabSz="587692" eaLnBrk="0" hangingPunct="0">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Big Data</a:t>
              </a:r>
            </a:p>
            <a:p>
              <a:pPr algn="ctr" defTabSz="587692" eaLnBrk="0" hangingPunct="0">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platform</a:t>
              </a:r>
              <a:endParaRPr lang="zh-CN" altLang="en-US" sz="1600" b="1" kern="0" dirty="0">
                <a:solidFill>
                  <a:srgbClr val="FFFFFF"/>
                </a:solidFill>
                <a:latin typeface="Arial Unicode MS" pitchFamily="34" charset="-122"/>
                <a:ea typeface="Arial Unicode MS" pitchFamily="34" charset="-122"/>
                <a:cs typeface="Arial Unicode MS" pitchFamily="34" charset="-122"/>
              </a:endParaRPr>
            </a:p>
          </p:txBody>
        </p:sp>
        <p:sp>
          <p:nvSpPr>
            <p:cNvPr id="85" name="Freeform 71"/>
            <p:cNvSpPr>
              <a:spLocks noEditPoints="1"/>
            </p:cNvSpPr>
            <p:nvPr/>
          </p:nvSpPr>
          <p:spPr bwMode="auto">
            <a:xfrm>
              <a:off x="1613366" y="2996236"/>
              <a:ext cx="348633" cy="307019"/>
            </a:xfrm>
            <a:custGeom>
              <a:avLst/>
              <a:gdLst>
                <a:gd name="T0" fmla="*/ 81 w 308"/>
                <a:gd name="T1" fmla="*/ 133 h 280"/>
                <a:gd name="T2" fmla="*/ 30 w 308"/>
                <a:gd name="T3" fmla="*/ 133 h 280"/>
                <a:gd name="T4" fmla="*/ 37 w 308"/>
                <a:gd name="T5" fmla="*/ 115 h 280"/>
                <a:gd name="T6" fmla="*/ 74 w 308"/>
                <a:gd name="T7" fmla="*/ 103 h 280"/>
                <a:gd name="T8" fmla="*/ 37 w 308"/>
                <a:gd name="T9" fmla="*/ 115 h 280"/>
                <a:gd name="T10" fmla="*/ 220 w 308"/>
                <a:gd name="T11" fmla="*/ 33 h 280"/>
                <a:gd name="T12" fmla="*/ 100 w 308"/>
                <a:gd name="T13" fmla="*/ 0 h 280"/>
                <a:gd name="T14" fmla="*/ 11 w 308"/>
                <a:gd name="T15" fmla="*/ 33 h 280"/>
                <a:gd name="T16" fmla="*/ 11 w 308"/>
                <a:gd name="T17" fmla="*/ 265 h 280"/>
                <a:gd name="T18" fmla="*/ 100 w 308"/>
                <a:gd name="T19" fmla="*/ 280 h 280"/>
                <a:gd name="T20" fmla="*/ 220 w 308"/>
                <a:gd name="T21" fmla="*/ 265 h 280"/>
                <a:gd name="T22" fmla="*/ 308 w 308"/>
                <a:gd name="T23" fmla="*/ 44 h 280"/>
                <a:gd name="T24" fmla="*/ 89 w 308"/>
                <a:gd name="T25" fmla="*/ 243 h 280"/>
                <a:gd name="T26" fmla="*/ 89 w 308"/>
                <a:gd name="T27" fmla="*/ 54 h 280"/>
                <a:gd name="T28" fmla="*/ 198 w 308"/>
                <a:gd name="T29" fmla="*/ 259 h 280"/>
                <a:gd name="T30" fmla="*/ 198 w 308"/>
                <a:gd name="T31" fmla="*/ 22 h 280"/>
                <a:gd name="T32" fmla="*/ 286 w 308"/>
                <a:gd name="T33" fmla="*/ 243 h 280"/>
                <a:gd name="T34" fmla="*/ 286 w 308"/>
                <a:gd name="T35" fmla="*/ 54 h 280"/>
                <a:gd name="T36" fmla="*/ 37 w 308"/>
                <a:gd name="T37" fmla="*/ 92 h 280"/>
                <a:gd name="T38" fmla="*/ 74 w 308"/>
                <a:gd name="T39" fmla="*/ 79 h 280"/>
                <a:gd name="T40" fmla="*/ 37 w 308"/>
                <a:gd name="T41" fmla="*/ 92 h 280"/>
                <a:gd name="T42" fmla="*/ 56 w 308"/>
                <a:gd name="T43" fmla="*/ 183 h 280"/>
                <a:gd name="T44" fmla="*/ 31 w 308"/>
                <a:gd name="T45" fmla="*/ 207 h 280"/>
                <a:gd name="T46" fmla="*/ 56 w 308"/>
                <a:gd name="T47" fmla="*/ 231 h 280"/>
                <a:gd name="T48" fmla="*/ 73 w 308"/>
                <a:gd name="T49" fmla="*/ 190 h 280"/>
                <a:gd name="T50" fmla="*/ 63 w 308"/>
                <a:gd name="T51" fmla="*/ 215 h 280"/>
                <a:gd name="T52" fmla="*/ 47 w 308"/>
                <a:gd name="T53" fmla="*/ 215 h 280"/>
                <a:gd name="T54" fmla="*/ 48 w 308"/>
                <a:gd name="T55" fmla="*/ 199 h 280"/>
                <a:gd name="T56" fmla="*/ 64 w 308"/>
                <a:gd name="T57" fmla="*/ 199 h 280"/>
                <a:gd name="T58" fmla="*/ 234 w 308"/>
                <a:gd name="T59" fmla="*/ 115 h 280"/>
                <a:gd name="T60" fmla="*/ 278 w 308"/>
                <a:gd name="T61" fmla="*/ 109 h 280"/>
                <a:gd name="T62" fmla="*/ 228 w 308"/>
                <a:gd name="T63" fmla="*/ 109 h 280"/>
                <a:gd name="T64" fmla="*/ 234 w 308"/>
                <a:gd name="T65" fmla="*/ 139 h 280"/>
                <a:gd name="T66" fmla="*/ 272 w 308"/>
                <a:gd name="T67" fmla="*/ 126 h 280"/>
                <a:gd name="T68" fmla="*/ 234 w 308"/>
                <a:gd name="T69" fmla="*/ 139 h 280"/>
                <a:gd name="T70" fmla="*/ 272 w 308"/>
                <a:gd name="T71" fmla="*/ 92 h 280"/>
                <a:gd name="T72" fmla="*/ 234 w 308"/>
                <a:gd name="T73" fmla="*/ 79 h 280"/>
                <a:gd name="T74" fmla="*/ 131 w 308"/>
                <a:gd name="T75" fmla="*/ 127 h 280"/>
                <a:gd name="T76" fmla="*/ 184 w 308"/>
                <a:gd name="T77" fmla="*/ 120 h 280"/>
                <a:gd name="T78" fmla="*/ 125 w 308"/>
                <a:gd name="T79" fmla="*/ 120 h 280"/>
                <a:gd name="T80" fmla="*/ 270 w 308"/>
                <a:gd name="T81" fmla="*/ 190 h 280"/>
                <a:gd name="T82" fmla="*/ 236 w 308"/>
                <a:gd name="T83" fmla="*/ 190 h 280"/>
                <a:gd name="T84" fmla="*/ 236 w 308"/>
                <a:gd name="T85" fmla="*/ 224 h 280"/>
                <a:gd name="T86" fmla="*/ 270 w 308"/>
                <a:gd name="T87" fmla="*/ 224 h 280"/>
                <a:gd name="T88" fmla="*/ 270 w 308"/>
                <a:gd name="T89" fmla="*/ 190 h 280"/>
                <a:gd name="T90" fmla="*/ 253 w 308"/>
                <a:gd name="T91" fmla="*/ 218 h 280"/>
                <a:gd name="T92" fmla="*/ 242 w 308"/>
                <a:gd name="T93" fmla="*/ 207 h 280"/>
                <a:gd name="T94" fmla="*/ 253 w 308"/>
                <a:gd name="T95" fmla="*/ 196 h 280"/>
                <a:gd name="T96" fmla="*/ 264 w 308"/>
                <a:gd name="T97" fmla="*/ 207 h 280"/>
                <a:gd name="T98" fmla="*/ 131 w 308"/>
                <a:gd name="T99" fmla="*/ 68 h 280"/>
                <a:gd name="T100" fmla="*/ 178 w 308"/>
                <a:gd name="T101" fmla="*/ 56 h 280"/>
                <a:gd name="T102" fmla="*/ 131 w 308"/>
                <a:gd name="T103" fmla="*/ 68 h 280"/>
                <a:gd name="T104" fmla="*/ 178 w 308"/>
                <a:gd name="T105" fmla="*/ 98 h 280"/>
                <a:gd name="T106" fmla="*/ 131 w 308"/>
                <a:gd name="T107" fmla="*/ 85 h 280"/>
                <a:gd name="T108" fmla="*/ 175 w 308"/>
                <a:gd name="T109" fmla="*/ 192 h 280"/>
                <a:gd name="T110" fmla="*/ 154 w 308"/>
                <a:gd name="T111" fmla="*/ 183 h 280"/>
                <a:gd name="T112" fmla="*/ 126 w 308"/>
                <a:gd name="T113" fmla="*/ 212 h 280"/>
                <a:gd name="T114" fmla="*/ 174 w 308"/>
                <a:gd name="T115" fmla="*/ 232 h 280"/>
                <a:gd name="T116" fmla="*/ 175 w 308"/>
                <a:gd name="T117" fmla="*/ 192 h 280"/>
                <a:gd name="T118" fmla="*/ 154 w 308"/>
                <a:gd name="T119" fmla="*/ 227 h 280"/>
                <a:gd name="T120" fmla="*/ 144 w 308"/>
                <a:gd name="T121" fmla="*/ 222 h 280"/>
                <a:gd name="T122" fmla="*/ 144 w 308"/>
                <a:gd name="T123" fmla="*/ 201 h 280"/>
                <a:gd name="T124" fmla="*/ 165 w 308"/>
                <a:gd name="T125" fmla="*/ 20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80">
                  <a:moveTo>
                    <a:pt x="37" y="139"/>
                  </a:moveTo>
                  <a:cubicBezTo>
                    <a:pt x="74" y="139"/>
                    <a:pt x="74" y="139"/>
                    <a:pt x="74" y="139"/>
                  </a:cubicBezTo>
                  <a:cubicBezTo>
                    <a:pt x="78" y="139"/>
                    <a:pt x="81" y="136"/>
                    <a:pt x="81" y="133"/>
                  </a:cubicBezTo>
                  <a:cubicBezTo>
                    <a:pt x="81" y="129"/>
                    <a:pt x="78" y="126"/>
                    <a:pt x="74" y="126"/>
                  </a:cubicBezTo>
                  <a:cubicBezTo>
                    <a:pt x="37" y="126"/>
                    <a:pt x="37" y="126"/>
                    <a:pt x="37" y="126"/>
                  </a:cubicBezTo>
                  <a:cubicBezTo>
                    <a:pt x="33" y="126"/>
                    <a:pt x="30" y="129"/>
                    <a:pt x="30" y="133"/>
                  </a:cubicBezTo>
                  <a:cubicBezTo>
                    <a:pt x="30" y="136"/>
                    <a:pt x="33" y="139"/>
                    <a:pt x="37" y="139"/>
                  </a:cubicBezTo>
                  <a:close/>
                  <a:moveTo>
                    <a:pt x="37" y="115"/>
                  </a:moveTo>
                  <a:cubicBezTo>
                    <a:pt x="37" y="115"/>
                    <a:pt x="37" y="115"/>
                    <a:pt x="37" y="115"/>
                  </a:cubicBezTo>
                  <a:cubicBezTo>
                    <a:pt x="74" y="115"/>
                    <a:pt x="74" y="115"/>
                    <a:pt x="74" y="115"/>
                  </a:cubicBezTo>
                  <a:cubicBezTo>
                    <a:pt x="78" y="115"/>
                    <a:pt x="81" y="113"/>
                    <a:pt x="81" y="109"/>
                  </a:cubicBezTo>
                  <a:cubicBezTo>
                    <a:pt x="81" y="105"/>
                    <a:pt x="78" y="103"/>
                    <a:pt x="74" y="103"/>
                  </a:cubicBezTo>
                  <a:cubicBezTo>
                    <a:pt x="37" y="103"/>
                    <a:pt x="37" y="103"/>
                    <a:pt x="37" y="103"/>
                  </a:cubicBezTo>
                  <a:cubicBezTo>
                    <a:pt x="33" y="103"/>
                    <a:pt x="30" y="105"/>
                    <a:pt x="30" y="109"/>
                  </a:cubicBezTo>
                  <a:cubicBezTo>
                    <a:pt x="30" y="113"/>
                    <a:pt x="33" y="115"/>
                    <a:pt x="37" y="115"/>
                  </a:cubicBezTo>
                  <a:close/>
                  <a:moveTo>
                    <a:pt x="297" y="33"/>
                  </a:moveTo>
                  <a:cubicBezTo>
                    <a:pt x="297" y="33"/>
                    <a:pt x="297" y="33"/>
                    <a:pt x="297" y="33"/>
                  </a:cubicBezTo>
                  <a:cubicBezTo>
                    <a:pt x="220" y="33"/>
                    <a:pt x="220" y="33"/>
                    <a:pt x="220" y="33"/>
                  </a:cubicBezTo>
                  <a:cubicBezTo>
                    <a:pt x="220" y="11"/>
                    <a:pt x="220" y="11"/>
                    <a:pt x="220" y="11"/>
                  </a:cubicBezTo>
                  <a:cubicBezTo>
                    <a:pt x="220" y="5"/>
                    <a:pt x="215" y="0"/>
                    <a:pt x="209" y="0"/>
                  </a:cubicBezTo>
                  <a:cubicBezTo>
                    <a:pt x="100" y="0"/>
                    <a:pt x="100" y="0"/>
                    <a:pt x="100" y="0"/>
                  </a:cubicBezTo>
                  <a:cubicBezTo>
                    <a:pt x="94" y="0"/>
                    <a:pt x="89" y="5"/>
                    <a:pt x="89" y="11"/>
                  </a:cubicBezTo>
                  <a:cubicBezTo>
                    <a:pt x="89" y="33"/>
                    <a:pt x="89" y="33"/>
                    <a:pt x="89" y="33"/>
                  </a:cubicBezTo>
                  <a:cubicBezTo>
                    <a:pt x="11" y="33"/>
                    <a:pt x="11" y="33"/>
                    <a:pt x="11" y="33"/>
                  </a:cubicBezTo>
                  <a:cubicBezTo>
                    <a:pt x="5" y="33"/>
                    <a:pt x="0" y="38"/>
                    <a:pt x="0" y="44"/>
                  </a:cubicBezTo>
                  <a:cubicBezTo>
                    <a:pt x="0" y="254"/>
                    <a:pt x="0" y="254"/>
                    <a:pt x="0" y="254"/>
                  </a:cubicBezTo>
                  <a:cubicBezTo>
                    <a:pt x="0" y="260"/>
                    <a:pt x="5" y="265"/>
                    <a:pt x="11" y="265"/>
                  </a:cubicBezTo>
                  <a:cubicBezTo>
                    <a:pt x="89" y="265"/>
                    <a:pt x="89" y="265"/>
                    <a:pt x="89" y="265"/>
                  </a:cubicBezTo>
                  <a:cubicBezTo>
                    <a:pt x="89" y="270"/>
                    <a:pt x="89" y="270"/>
                    <a:pt x="89" y="270"/>
                  </a:cubicBezTo>
                  <a:cubicBezTo>
                    <a:pt x="89" y="276"/>
                    <a:pt x="94" y="280"/>
                    <a:pt x="100" y="280"/>
                  </a:cubicBezTo>
                  <a:cubicBezTo>
                    <a:pt x="209" y="280"/>
                    <a:pt x="209" y="280"/>
                    <a:pt x="209" y="280"/>
                  </a:cubicBezTo>
                  <a:cubicBezTo>
                    <a:pt x="215" y="280"/>
                    <a:pt x="220" y="276"/>
                    <a:pt x="220" y="270"/>
                  </a:cubicBezTo>
                  <a:cubicBezTo>
                    <a:pt x="220" y="265"/>
                    <a:pt x="220" y="265"/>
                    <a:pt x="220" y="265"/>
                  </a:cubicBezTo>
                  <a:cubicBezTo>
                    <a:pt x="297" y="265"/>
                    <a:pt x="297" y="265"/>
                    <a:pt x="297" y="265"/>
                  </a:cubicBezTo>
                  <a:cubicBezTo>
                    <a:pt x="303" y="265"/>
                    <a:pt x="308" y="260"/>
                    <a:pt x="308" y="254"/>
                  </a:cubicBezTo>
                  <a:cubicBezTo>
                    <a:pt x="308" y="44"/>
                    <a:pt x="308" y="44"/>
                    <a:pt x="308" y="44"/>
                  </a:cubicBezTo>
                  <a:cubicBezTo>
                    <a:pt x="308" y="38"/>
                    <a:pt x="303" y="33"/>
                    <a:pt x="297" y="33"/>
                  </a:cubicBezTo>
                  <a:close/>
                  <a:moveTo>
                    <a:pt x="89" y="243"/>
                  </a:moveTo>
                  <a:cubicBezTo>
                    <a:pt x="89" y="243"/>
                    <a:pt x="89" y="243"/>
                    <a:pt x="89" y="243"/>
                  </a:cubicBezTo>
                  <a:cubicBezTo>
                    <a:pt x="22" y="243"/>
                    <a:pt x="22" y="243"/>
                    <a:pt x="22" y="243"/>
                  </a:cubicBezTo>
                  <a:cubicBezTo>
                    <a:pt x="22" y="54"/>
                    <a:pt x="22" y="54"/>
                    <a:pt x="22" y="54"/>
                  </a:cubicBezTo>
                  <a:cubicBezTo>
                    <a:pt x="89" y="54"/>
                    <a:pt x="89" y="54"/>
                    <a:pt x="89" y="54"/>
                  </a:cubicBezTo>
                  <a:cubicBezTo>
                    <a:pt x="89" y="243"/>
                    <a:pt x="89" y="243"/>
                    <a:pt x="89" y="243"/>
                  </a:cubicBezTo>
                  <a:close/>
                  <a:moveTo>
                    <a:pt x="198" y="259"/>
                  </a:moveTo>
                  <a:cubicBezTo>
                    <a:pt x="198" y="259"/>
                    <a:pt x="198" y="259"/>
                    <a:pt x="198" y="259"/>
                  </a:cubicBezTo>
                  <a:cubicBezTo>
                    <a:pt x="111" y="259"/>
                    <a:pt x="111" y="259"/>
                    <a:pt x="111" y="259"/>
                  </a:cubicBezTo>
                  <a:cubicBezTo>
                    <a:pt x="111" y="22"/>
                    <a:pt x="111" y="22"/>
                    <a:pt x="111" y="22"/>
                  </a:cubicBezTo>
                  <a:cubicBezTo>
                    <a:pt x="198" y="22"/>
                    <a:pt x="198" y="22"/>
                    <a:pt x="198" y="22"/>
                  </a:cubicBezTo>
                  <a:cubicBezTo>
                    <a:pt x="198" y="259"/>
                    <a:pt x="198" y="259"/>
                    <a:pt x="198" y="259"/>
                  </a:cubicBezTo>
                  <a:close/>
                  <a:moveTo>
                    <a:pt x="286" y="243"/>
                  </a:moveTo>
                  <a:cubicBezTo>
                    <a:pt x="286" y="243"/>
                    <a:pt x="286" y="243"/>
                    <a:pt x="286" y="243"/>
                  </a:cubicBezTo>
                  <a:cubicBezTo>
                    <a:pt x="220" y="243"/>
                    <a:pt x="220" y="243"/>
                    <a:pt x="220" y="243"/>
                  </a:cubicBezTo>
                  <a:cubicBezTo>
                    <a:pt x="220" y="54"/>
                    <a:pt x="220" y="54"/>
                    <a:pt x="220" y="54"/>
                  </a:cubicBezTo>
                  <a:cubicBezTo>
                    <a:pt x="286" y="54"/>
                    <a:pt x="286" y="54"/>
                    <a:pt x="286" y="54"/>
                  </a:cubicBezTo>
                  <a:cubicBezTo>
                    <a:pt x="286" y="243"/>
                    <a:pt x="286" y="243"/>
                    <a:pt x="286" y="243"/>
                  </a:cubicBezTo>
                  <a:close/>
                  <a:moveTo>
                    <a:pt x="37" y="92"/>
                  </a:moveTo>
                  <a:cubicBezTo>
                    <a:pt x="37" y="92"/>
                    <a:pt x="37" y="92"/>
                    <a:pt x="37" y="92"/>
                  </a:cubicBezTo>
                  <a:cubicBezTo>
                    <a:pt x="74" y="92"/>
                    <a:pt x="74" y="92"/>
                    <a:pt x="74" y="92"/>
                  </a:cubicBezTo>
                  <a:cubicBezTo>
                    <a:pt x="78" y="92"/>
                    <a:pt x="81" y="89"/>
                    <a:pt x="81" y="85"/>
                  </a:cubicBezTo>
                  <a:cubicBezTo>
                    <a:pt x="81" y="82"/>
                    <a:pt x="78" y="79"/>
                    <a:pt x="74" y="79"/>
                  </a:cubicBezTo>
                  <a:cubicBezTo>
                    <a:pt x="37" y="79"/>
                    <a:pt x="37" y="79"/>
                    <a:pt x="37" y="79"/>
                  </a:cubicBezTo>
                  <a:cubicBezTo>
                    <a:pt x="33" y="79"/>
                    <a:pt x="30" y="82"/>
                    <a:pt x="30" y="85"/>
                  </a:cubicBezTo>
                  <a:cubicBezTo>
                    <a:pt x="30" y="89"/>
                    <a:pt x="33" y="92"/>
                    <a:pt x="37" y="92"/>
                  </a:cubicBezTo>
                  <a:close/>
                  <a:moveTo>
                    <a:pt x="73" y="190"/>
                  </a:moveTo>
                  <a:cubicBezTo>
                    <a:pt x="73" y="190"/>
                    <a:pt x="73" y="190"/>
                    <a:pt x="73" y="190"/>
                  </a:cubicBezTo>
                  <a:cubicBezTo>
                    <a:pt x="68" y="186"/>
                    <a:pt x="62" y="183"/>
                    <a:pt x="56" y="183"/>
                  </a:cubicBezTo>
                  <a:cubicBezTo>
                    <a:pt x="49" y="183"/>
                    <a:pt x="43" y="186"/>
                    <a:pt x="38" y="190"/>
                  </a:cubicBezTo>
                  <a:cubicBezTo>
                    <a:pt x="38" y="190"/>
                    <a:pt x="38" y="190"/>
                    <a:pt x="38" y="190"/>
                  </a:cubicBezTo>
                  <a:cubicBezTo>
                    <a:pt x="34" y="194"/>
                    <a:pt x="31" y="200"/>
                    <a:pt x="31" y="207"/>
                  </a:cubicBezTo>
                  <a:cubicBezTo>
                    <a:pt x="31" y="213"/>
                    <a:pt x="34" y="219"/>
                    <a:pt x="38" y="224"/>
                  </a:cubicBezTo>
                  <a:cubicBezTo>
                    <a:pt x="38" y="224"/>
                    <a:pt x="38" y="224"/>
                    <a:pt x="38" y="224"/>
                  </a:cubicBezTo>
                  <a:cubicBezTo>
                    <a:pt x="43" y="228"/>
                    <a:pt x="49" y="231"/>
                    <a:pt x="56" y="231"/>
                  </a:cubicBezTo>
                  <a:cubicBezTo>
                    <a:pt x="62" y="231"/>
                    <a:pt x="68" y="228"/>
                    <a:pt x="73" y="224"/>
                  </a:cubicBezTo>
                  <a:cubicBezTo>
                    <a:pt x="77" y="220"/>
                    <a:pt x="80" y="214"/>
                    <a:pt x="80" y="207"/>
                  </a:cubicBezTo>
                  <a:cubicBezTo>
                    <a:pt x="80" y="201"/>
                    <a:pt x="77" y="195"/>
                    <a:pt x="73" y="190"/>
                  </a:cubicBezTo>
                  <a:cubicBezTo>
                    <a:pt x="73" y="190"/>
                    <a:pt x="73" y="190"/>
                    <a:pt x="73" y="190"/>
                  </a:cubicBezTo>
                  <a:close/>
                  <a:moveTo>
                    <a:pt x="63" y="215"/>
                  </a:moveTo>
                  <a:cubicBezTo>
                    <a:pt x="63" y="215"/>
                    <a:pt x="63" y="215"/>
                    <a:pt x="63" y="215"/>
                  </a:cubicBezTo>
                  <a:cubicBezTo>
                    <a:pt x="61" y="217"/>
                    <a:pt x="59" y="218"/>
                    <a:pt x="56" y="218"/>
                  </a:cubicBezTo>
                  <a:cubicBezTo>
                    <a:pt x="52" y="218"/>
                    <a:pt x="50" y="217"/>
                    <a:pt x="48" y="215"/>
                  </a:cubicBezTo>
                  <a:cubicBezTo>
                    <a:pt x="47" y="215"/>
                    <a:pt x="47" y="215"/>
                    <a:pt x="47" y="215"/>
                  </a:cubicBezTo>
                  <a:cubicBezTo>
                    <a:pt x="45" y="213"/>
                    <a:pt x="44" y="210"/>
                    <a:pt x="44" y="207"/>
                  </a:cubicBezTo>
                  <a:cubicBezTo>
                    <a:pt x="44" y="204"/>
                    <a:pt x="46" y="201"/>
                    <a:pt x="48" y="199"/>
                  </a:cubicBezTo>
                  <a:cubicBezTo>
                    <a:pt x="48" y="199"/>
                    <a:pt x="48" y="199"/>
                    <a:pt x="48" y="199"/>
                  </a:cubicBezTo>
                  <a:cubicBezTo>
                    <a:pt x="50" y="197"/>
                    <a:pt x="52" y="196"/>
                    <a:pt x="56" y="196"/>
                  </a:cubicBezTo>
                  <a:cubicBezTo>
                    <a:pt x="59" y="196"/>
                    <a:pt x="61" y="197"/>
                    <a:pt x="63" y="199"/>
                  </a:cubicBezTo>
                  <a:cubicBezTo>
                    <a:pt x="64" y="199"/>
                    <a:pt x="64" y="199"/>
                    <a:pt x="64" y="199"/>
                  </a:cubicBezTo>
                  <a:cubicBezTo>
                    <a:pt x="66" y="201"/>
                    <a:pt x="67" y="204"/>
                    <a:pt x="67" y="207"/>
                  </a:cubicBezTo>
                  <a:cubicBezTo>
                    <a:pt x="67" y="210"/>
                    <a:pt x="65" y="213"/>
                    <a:pt x="63" y="215"/>
                  </a:cubicBezTo>
                  <a:close/>
                  <a:moveTo>
                    <a:pt x="234" y="115"/>
                  </a:moveTo>
                  <a:cubicBezTo>
                    <a:pt x="234" y="115"/>
                    <a:pt x="234" y="115"/>
                    <a:pt x="234" y="115"/>
                  </a:cubicBezTo>
                  <a:cubicBezTo>
                    <a:pt x="272" y="115"/>
                    <a:pt x="272" y="115"/>
                    <a:pt x="272" y="115"/>
                  </a:cubicBezTo>
                  <a:cubicBezTo>
                    <a:pt x="275" y="115"/>
                    <a:pt x="278" y="113"/>
                    <a:pt x="278" y="109"/>
                  </a:cubicBezTo>
                  <a:cubicBezTo>
                    <a:pt x="278" y="105"/>
                    <a:pt x="275" y="103"/>
                    <a:pt x="272" y="103"/>
                  </a:cubicBezTo>
                  <a:cubicBezTo>
                    <a:pt x="234" y="103"/>
                    <a:pt x="234" y="103"/>
                    <a:pt x="234" y="103"/>
                  </a:cubicBezTo>
                  <a:cubicBezTo>
                    <a:pt x="230" y="103"/>
                    <a:pt x="228" y="105"/>
                    <a:pt x="228" y="109"/>
                  </a:cubicBezTo>
                  <a:cubicBezTo>
                    <a:pt x="228" y="113"/>
                    <a:pt x="230" y="115"/>
                    <a:pt x="234" y="115"/>
                  </a:cubicBezTo>
                  <a:close/>
                  <a:moveTo>
                    <a:pt x="234" y="139"/>
                  </a:moveTo>
                  <a:cubicBezTo>
                    <a:pt x="234" y="139"/>
                    <a:pt x="234" y="139"/>
                    <a:pt x="234" y="139"/>
                  </a:cubicBezTo>
                  <a:cubicBezTo>
                    <a:pt x="272" y="139"/>
                    <a:pt x="272" y="139"/>
                    <a:pt x="272" y="139"/>
                  </a:cubicBezTo>
                  <a:cubicBezTo>
                    <a:pt x="275" y="139"/>
                    <a:pt x="278" y="136"/>
                    <a:pt x="278" y="133"/>
                  </a:cubicBezTo>
                  <a:cubicBezTo>
                    <a:pt x="278" y="129"/>
                    <a:pt x="275" y="126"/>
                    <a:pt x="272" y="126"/>
                  </a:cubicBezTo>
                  <a:cubicBezTo>
                    <a:pt x="234" y="126"/>
                    <a:pt x="234" y="126"/>
                    <a:pt x="234" y="126"/>
                  </a:cubicBezTo>
                  <a:cubicBezTo>
                    <a:pt x="230" y="126"/>
                    <a:pt x="228" y="129"/>
                    <a:pt x="228" y="133"/>
                  </a:cubicBezTo>
                  <a:cubicBezTo>
                    <a:pt x="228" y="136"/>
                    <a:pt x="230" y="139"/>
                    <a:pt x="234" y="139"/>
                  </a:cubicBezTo>
                  <a:close/>
                  <a:moveTo>
                    <a:pt x="234" y="92"/>
                  </a:moveTo>
                  <a:cubicBezTo>
                    <a:pt x="234" y="92"/>
                    <a:pt x="234" y="92"/>
                    <a:pt x="234" y="92"/>
                  </a:cubicBezTo>
                  <a:cubicBezTo>
                    <a:pt x="272" y="92"/>
                    <a:pt x="272" y="92"/>
                    <a:pt x="272" y="92"/>
                  </a:cubicBezTo>
                  <a:cubicBezTo>
                    <a:pt x="275" y="92"/>
                    <a:pt x="278" y="89"/>
                    <a:pt x="278" y="85"/>
                  </a:cubicBezTo>
                  <a:cubicBezTo>
                    <a:pt x="278" y="82"/>
                    <a:pt x="275" y="79"/>
                    <a:pt x="272" y="79"/>
                  </a:cubicBezTo>
                  <a:cubicBezTo>
                    <a:pt x="234" y="79"/>
                    <a:pt x="234" y="79"/>
                    <a:pt x="234" y="79"/>
                  </a:cubicBezTo>
                  <a:cubicBezTo>
                    <a:pt x="230" y="79"/>
                    <a:pt x="228" y="82"/>
                    <a:pt x="228" y="85"/>
                  </a:cubicBezTo>
                  <a:cubicBezTo>
                    <a:pt x="228" y="89"/>
                    <a:pt x="230" y="92"/>
                    <a:pt x="234" y="92"/>
                  </a:cubicBezTo>
                  <a:close/>
                  <a:moveTo>
                    <a:pt x="131" y="127"/>
                  </a:moveTo>
                  <a:cubicBezTo>
                    <a:pt x="131" y="127"/>
                    <a:pt x="131" y="127"/>
                    <a:pt x="131" y="127"/>
                  </a:cubicBezTo>
                  <a:cubicBezTo>
                    <a:pt x="178" y="127"/>
                    <a:pt x="178" y="127"/>
                    <a:pt x="178" y="127"/>
                  </a:cubicBezTo>
                  <a:cubicBezTo>
                    <a:pt x="181" y="127"/>
                    <a:pt x="184" y="124"/>
                    <a:pt x="184" y="120"/>
                  </a:cubicBezTo>
                  <a:cubicBezTo>
                    <a:pt x="184" y="117"/>
                    <a:pt x="181" y="114"/>
                    <a:pt x="178" y="114"/>
                  </a:cubicBezTo>
                  <a:cubicBezTo>
                    <a:pt x="131" y="114"/>
                    <a:pt x="131" y="114"/>
                    <a:pt x="131" y="114"/>
                  </a:cubicBezTo>
                  <a:cubicBezTo>
                    <a:pt x="127" y="114"/>
                    <a:pt x="125" y="117"/>
                    <a:pt x="125" y="120"/>
                  </a:cubicBezTo>
                  <a:cubicBezTo>
                    <a:pt x="125" y="124"/>
                    <a:pt x="127" y="127"/>
                    <a:pt x="131" y="127"/>
                  </a:cubicBezTo>
                  <a:close/>
                  <a:moveTo>
                    <a:pt x="270" y="190"/>
                  </a:moveTo>
                  <a:cubicBezTo>
                    <a:pt x="270" y="190"/>
                    <a:pt x="270" y="190"/>
                    <a:pt x="270" y="190"/>
                  </a:cubicBezTo>
                  <a:cubicBezTo>
                    <a:pt x="266" y="186"/>
                    <a:pt x="260" y="183"/>
                    <a:pt x="253" y="183"/>
                  </a:cubicBezTo>
                  <a:cubicBezTo>
                    <a:pt x="246" y="183"/>
                    <a:pt x="240" y="186"/>
                    <a:pt x="236" y="190"/>
                  </a:cubicBezTo>
                  <a:cubicBezTo>
                    <a:pt x="236" y="190"/>
                    <a:pt x="236" y="190"/>
                    <a:pt x="236" y="190"/>
                  </a:cubicBezTo>
                  <a:cubicBezTo>
                    <a:pt x="236" y="190"/>
                    <a:pt x="236" y="190"/>
                    <a:pt x="236" y="190"/>
                  </a:cubicBezTo>
                  <a:cubicBezTo>
                    <a:pt x="232" y="194"/>
                    <a:pt x="229" y="200"/>
                    <a:pt x="229" y="207"/>
                  </a:cubicBezTo>
                  <a:cubicBezTo>
                    <a:pt x="229" y="213"/>
                    <a:pt x="231" y="219"/>
                    <a:pt x="236" y="224"/>
                  </a:cubicBezTo>
                  <a:cubicBezTo>
                    <a:pt x="236" y="224"/>
                    <a:pt x="236" y="224"/>
                    <a:pt x="236" y="224"/>
                  </a:cubicBezTo>
                  <a:cubicBezTo>
                    <a:pt x="240" y="228"/>
                    <a:pt x="246" y="231"/>
                    <a:pt x="253" y="231"/>
                  </a:cubicBezTo>
                  <a:cubicBezTo>
                    <a:pt x="260" y="231"/>
                    <a:pt x="266" y="228"/>
                    <a:pt x="270" y="224"/>
                  </a:cubicBezTo>
                  <a:cubicBezTo>
                    <a:pt x="274" y="220"/>
                    <a:pt x="277" y="214"/>
                    <a:pt x="277" y="207"/>
                  </a:cubicBezTo>
                  <a:cubicBezTo>
                    <a:pt x="277" y="201"/>
                    <a:pt x="275" y="195"/>
                    <a:pt x="270" y="190"/>
                  </a:cubicBezTo>
                  <a:cubicBezTo>
                    <a:pt x="270" y="190"/>
                    <a:pt x="270" y="190"/>
                    <a:pt x="270" y="190"/>
                  </a:cubicBezTo>
                  <a:close/>
                  <a:moveTo>
                    <a:pt x="261" y="215"/>
                  </a:moveTo>
                  <a:cubicBezTo>
                    <a:pt x="261" y="215"/>
                    <a:pt x="261" y="215"/>
                    <a:pt x="261" y="215"/>
                  </a:cubicBezTo>
                  <a:cubicBezTo>
                    <a:pt x="259" y="217"/>
                    <a:pt x="256" y="218"/>
                    <a:pt x="253" y="218"/>
                  </a:cubicBezTo>
                  <a:cubicBezTo>
                    <a:pt x="250" y="218"/>
                    <a:pt x="247" y="217"/>
                    <a:pt x="245" y="215"/>
                  </a:cubicBezTo>
                  <a:cubicBezTo>
                    <a:pt x="245" y="215"/>
                    <a:pt x="245" y="215"/>
                    <a:pt x="245" y="215"/>
                  </a:cubicBezTo>
                  <a:cubicBezTo>
                    <a:pt x="243" y="213"/>
                    <a:pt x="242" y="210"/>
                    <a:pt x="242" y="207"/>
                  </a:cubicBezTo>
                  <a:cubicBezTo>
                    <a:pt x="242" y="204"/>
                    <a:pt x="243" y="201"/>
                    <a:pt x="245" y="199"/>
                  </a:cubicBezTo>
                  <a:cubicBezTo>
                    <a:pt x="245" y="199"/>
                    <a:pt x="245" y="199"/>
                    <a:pt x="245" y="199"/>
                  </a:cubicBezTo>
                  <a:cubicBezTo>
                    <a:pt x="247" y="197"/>
                    <a:pt x="250" y="196"/>
                    <a:pt x="253" y="196"/>
                  </a:cubicBezTo>
                  <a:cubicBezTo>
                    <a:pt x="256" y="196"/>
                    <a:pt x="259" y="197"/>
                    <a:pt x="261" y="199"/>
                  </a:cubicBezTo>
                  <a:cubicBezTo>
                    <a:pt x="261" y="199"/>
                    <a:pt x="261" y="199"/>
                    <a:pt x="261" y="199"/>
                  </a:cubicBezTo>
                  <a:cubicBezTo>
                    <a:pt x="263" y="201"/>
                    <a:pt x="264" y="204"/>
                    <a:pt x="264" y="207"/>
                  </a:cubicBezTo>
                  <a:cubicBezTo>
                    <a:pt x="264" y="210"/>
                    <a:pt x="263" y="213"/>
                    <a:pt x="261" y="215"/>
                  </a:cubicBezTo>
                  <a:close/>
                  <a:moveTo>
                    <a:pt x="131" y="68"/>
                  </a:moveTo>
                  <a:cubicBezTo>
                    <a:pt x="131" y="68"/>
                    <a:pt x="131" y="68"/>
                    <a:pt x="131" y="68"/>
                  </a:cubicBezTo>
                  <a:cubicBezTo>
                    <a:pt x="178" y="68"/>
                    <a:pt x="178" y="68"/>
                    <a:pt x="178" y="68"/>
                  </a:cubicBezTo>
                  <a:cubicBezTo>
                    <a:pt x="181" y="68"/>
                    <a:pt x="184" y="66"/>
                    <a:pt x="184" y="62"/>
                  </a:cubicBezTo>
                  <a:cubicBezTo>
                    <a:pt x="184" y="58"/>
                    <a:pt x="181" y="56"/>
                    <a:pt x="178" y="56"/>
                  </a:cubicBezTo>
                  <a:cubicBezTo>
                    <a:pt x="131" y="56"/>
                    <a:pt x="131" y="56"/>
                    <a:pt x="131" y="56"/>
                  </a:cubicBezTo>
                  <a:cubicBezTo>
                    <a:pt x="127" y="56"/>
                    <a:pt x="125" y="58"/>
                    <a:pt x="125" y="62"/>
                  </a:cubicBezTo>
                  <a:cubicBezTo>
                    <a:pt x="125" y="66"/>
                    <a:pt x="127" y="68"/>
                    <a:pt x="131" y="68"/>
                  </a:cubicBezTo>
                  <a:close/>
                  <a:moveTo>
                    <a:pt x="131" y="98"/>
                  </a:moveTo>
                  <a:cubicBezTo>
                    <a:pt x="131" y="98"/>
                    <a:pt x="131" y="98"/>
                    <a:pt x="131" y="98"/>
                  </a:cubicBezTo>
                  <a:cubicBezTo>
                    <a:pt x="178" y="98"/>
                    <a:pt x="178" y="98"/>
                    <a:pt x="178" y="98"/>
                  </a:cubicBezTo>
                  <a:cubicBezTo>
                    <a:pt x="181" y="98"/>
                    <a:pt x="184" y="95"/>
                    <a:pt x="184" y="91"/>
                  </a:cubicBezTo>
                  <a:cubicBezTo>
                    <a:pt x="184" y="88"/>
                    <a:pt x="181" y="85"/>
                    <a:pt x="178" y="85"/>
                  </a:cubicBezTo>
                  <a:cubicBezTo>
                    <a:pt x="131" y="85"/>
                    <a:pt x="131" y="85"/>
                    <a:pt x="131" y="85"/>
                  </a:cubicBezTo>
                  <a:cubicBezTo>
                    <a:pt x="127" y="85"/>
                    <a:pt x="125" y="88"/>
                    <a:pt x="125" y="91"/>
                  </a:cubicBezTo>
                  <a:cubicBezTo>
                    <a:pt x="125" y="95"/>
                    <a:pt x="127" y="98"/>
                    <a:pt x="131" y="98"/>
                  </a:cubicBezTo>
                  <a:close/>
                  <a:moveTo>
                    <a:pt x="175" y="192"/>
                  </a:moveTo>
                  <a:cubicBezTo>
                    <a:pt x="175" y="192"/>
                    <a:pt x="175" y="192"/>
                    <a:pt x="175" y="192"/>
                  </a:cubicBezTo>
                  <a:cubicBezTo>
                    <a:pt x="174" y="192"/>
                    <a:pt x="174" y="192"/>
                    <a:pt x="174" y="192"/>
                  </a:cubicBezTo>
                  <a:cubicBezTo>
                    <a:pt x="169" y="187"/>
                    <a:pt x="162" y="183"/>
                    <a:pt x="154" y="183"/>
                  </a:cubicBezTo>
                  <a:cubicBezTo>
                    <a:pt x="147" y="183"/>
                    <a:pt x="140" y="186"/>
                    <a:pt x="135" y="191"/>
                  </a:cubicBezTo>
                  <a:cubicBezTo>
                    <a:pt x="134" y="192"/>
                    <a:pt x="134" y="192"/>
                    <a:pt x="134" y="192"/>
                  </a:cubicBezTo>
                  <a:cubicBezTo>
                    <a:pt x="129" y="197"/>
                    <a:pt x="126" y="204"/>
                    <a:pt x="126" y="212"/>
                  </a:cubicBezTo>
                  <a:cubicBezTo>
                    <a:pt x="126" y="219"/>
                    <a:pt x="129" y="226"/>
                    <a:pt x="134" y="232"/>
                  </a:cubicBezTo>
                  <a:cubicBezTo>
                    <a:pt x="139" y="237"/>
                    <a:pt x="147" y="240"/>
                    <a:pt x="154" y="240"/>
                  </a:cubicBezTo>
                  <a:cubicBezTo>
                    <a:pt x="162" y="240"/>
                    <a:pt x="169" y="237"/>
                    <a:pt x="174" y="232"/>
                  </a:cubicBezTo>
                  <a:cubicBezTo>
                    <a:pt x="174" y="232"/>
                    <a:pt x="174" y="232"/>
                    <a:pt x="174" y="232"/>
                  </a:cubicBezTo>
                  <a:cubicBezTo>
                    <a:pt x="179" y="226"/>
                    <a:pt x="182" y="219"/>
                    <a:pt x="182" y="212"/>
                  </a:cubicBezTo>
                  <a:cubicBezTo>
                    <a:pt x="182" y="204"/>
                    <a:pt x="179" y="197"/>
                    <a:pt x="175" y="192"/>
                  </a:cubicBezTo>
                  <a:close/>
                  <a:moveTo>
                    <a:pt x="165" y="222"/>
                  </a:moveTo>
                  <a:cubicBezTo>
                    <a:pt x="165" y="222"/>
                    <a:pt x="165" y="222"/>
                    <a:pt x="165" y="222"/>
                  </a:cubicBezTo>
                  <a:cubicBezTo>
                    <a:pt x="162" y="225"/>
                    <a:pt x="159" y="227"/>
                    <a:pt x="154" y="227"/>
                  </a:cubicBezTo>
                  <a:cubicBezTo>
                    <a:pt x="150" y="227"/>
                    <a:pt x="146" y="225"/>
                    <a:pt x="144" y="222"/>
                  </a:cubicBezTo>
                  <a:cubicBezTo>
                    <a:pt x="143" y="222"/>
                    <a:pt x="143" y="222"/>
                    <a:pt x="143" y="222"/>
                  </a:cubicBezTo>
                  <a:cubicBezTo>
                    <a:pt x="144" y="222"/>
                    <a:pt x="144" y="222"/>
                    <a:pt x="144" y="222"/>
                  </a:cubicBezTo>
                  <a:cubicBezTo>
                    <a:pt x="141" y="220"/>
                    <a:pt x="139" y="216"/>
                    <a:pt x="139" y="212"/>
                  </a:cubicBezTo>
                  <a:cubicBezTo>
                    <a:pt x="139" y="207"/>
                    <a:pt x="141" y="204"/>
                    <a:pt x="144" y="201"/>
                  </a:cubicBezTo>
                  <a:cubicBezTo>
                    <a:pt x="144" y="201"/>
                    <a:pt x="144" y="201"/>
                    <a:pt x="144" y="201"/>
                  </a:cubicBezTo>
                  <a:cubicBezTo>
                    <a:pt x="147" y="198"/>
                    <a:pt x="150" y="196"/>
                    <a:pt x="154" y="196"/>
                  </a:cubicBezTo>
                  <a:cubicBezTo>
                    <a:pt x="159" y="196"/>
                    <a:pt x="162" y="198"/>
                    <a:pt x="165" y="201"/>
                  </a:cubicBezTo>
                  <a:cubicBezTo>
                    <a:pt x="165" y="201"/>
                    <a:pt x="165" y="201"/>
                    <a:pt x="165" y="201"/>
                  </a:cubicBezTo>
                  <a:cubicBezTo>
                    <a:pt x="168" y="204"/>
                    <a:pt x="169" y="208"/>
                    <a:pt x="169" y="212"/>
                  </a:cubicBezTo>
                  <a:cubicBezTo>
                    <a:pt x="169" y="216"/>
                    <a:pt x="168" y="220"/>
                    <a:pt x="165" y="222"/>
                  </a:cubicBezTo>
                  <a:close/>
                </a:path>
              </a:pathLst>
            </a:custGeom>
            <a:solidFill>
              <a:schemeClr val="bg1"/>
            </a:solidFill>
            <a:ln>
              <a:noFill/>
            </a:ln>
          </p:spPr>
          <p:txBody>
            <a:bodyPr vert="horz" wrap="square" lIns="91392" tIns="45690" rIns="91392" bIns="45690" numCol="1" anchor="t" anchorCtr="0" compatLnSpc="1">
              <a:prstTxWarp prst="textNoShape">
                <a:avLst/>
              </a:prstTxWarp>
            </a:bodyPr>
            <a:lstStyle/>
            <a:p>
              <a:pPr defTabSz="1218793"/>
              <a:endParaRPr lang="zh-CN" altLang="en-US">
                <a:solidFill>
                  <a:prstClr val="black"/>
                </a:solidFill>
              </a:endParaRPr>
            </a:p>
          </p:txBody>
        </p:sp>
      </p:grpSp>
      <p:grpSp>
        <p:nvGrpSpPr>
          <p:cNvPr id="86" name="组合 85"/>
          <p:cNvGrpSpPr/>
          <p:nvPr/>
        </p:nvGrpSpPr>
        <p:grpSpPr>
          <a:xfrm>
            <a:off x="3817499" y="2646976"/>
            <a:ext cx="1128040" cy="964441"/>
            <a:chOff x="3828288" y="2863000"/>
            <a:chExt cx="1128040" cy="964441"/>
          </a:xfrm>
        </p:grpSpPr>
        <p:sp>
          <p:nvSpPr>
            <p:cNvPr id="87" name="AutoShape 44"/>
            <p:cNvSpPr>
              <a:spLocks noChangeArrowheads="1"/>
            </p:cNvSpPr>
            <p:nvPr/>
          </p:nvSpPr>
          <p:spPr bwMode="auto">
            <a:xfrm>
              <a:off x="3828288" y="2863000"/>
              <a:ext cx="1128040" cy="964441"/>
            </a:xfrm>
            <a:prstGeom prst="round2SameRect">
              <a:avLst>
                <a:gd name="adj1" fmla="val 0"/>
                <a:gd name="adj2" fmla="val 0"/>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extLst/>
          </p:spPr>
          <p:txBody>
            <a:bodyPr lIns="16835" tIns="8423" rIns="16835" bIns="8423" anchor="b" anchorCtr="1"/>
            <a:lstStyle/>
            <a:p>
              <a:pPr algn="ctr" defTabSz="587692">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Enabling</a:t>
              </a:r>
            </a:p>
            <a:p>
              <a:pPr algn="ctr" defTabSz="587692">
                <a:buSzPct val="60000"/>
                <a:defRPr/>
              </a:pPr>
              <a:r>
                <a:rPr lang="en-US" altLang="zh-CN" sz="1600" b="1" kern="0" dirty="0">
                  <a:solidFill>
                    <a:srgbClr val="FFFFFF"/>
                  </a:solidFill>
                  <a:latin typeface="Arial Unicode MS" pitchFamily="34" charset="-122"/>
                  <a:ea typeface="Arial Unicode MS" pitchFamily="34" charset="-122"/>
                  <a:cs typeface="Arial Unicode MS" pitchFamily="34" charset="-122"/>
                </a:rPr>
                <a:t>Platform</a:t>
              </a:r>
            </a:p>
          </p:txBody>
        </p:sp>
        <p:sp>
          <p:nvSpPr>
            <p:cNvPr id="88" name="Freeform 67"/>
            <p:cNvSpPr>
              <a:spLocks noEditPoints="1"/>
            </p:cNvSpPr>
            <p:nvPr/>
          </p:nvSpPr>
          <p:spPr bwMode="auto">
            <a:xfrm>
              <a:off x="4151508" y="2987212"/>
              <a:ext cx="345650" cy="326075"/>
            </a:xfrm>
            <a:custGeom>
              <a:avLst/>
              <a:gdLst>
                <a:gd name="T0" fmla="*/ 293 w 297"/>
                <a:gd name="T1" fmla="*/ 253 h 293"/>
                <a:gd name="T2" fmla="*/ 249 w 297"/>
                <a:gd name="T3" fmla="*/ 228 h 293"/>
                <a:gd name="T4" fmla="*/ 249 w 297"/>
                <a:gd name="T5" fmla="*/ 118 h 293"/>
                <a:gd name="T6" fmla="*/ 249 w 297"/>
                <a:gd name="T7" fmla="*/ 118 h 293"/>
                <a:gd name="T8" fmla="*/ 249 w 297"/>
                <a:gd name="T9" fmla="*/ 118 h 293"/>
                <a:gd name="T10" fmla="*/ 243 w 297"/>
                <a:gd name="T11" fmla="*/ 108 h 293"/>
                <a:gd name="T12" fmla="*/ 155 w 297"/>
                <a:gd name="T13" fmla="*/ 57 h 293"/>
                <a:gd name="T14" fmla="*/ 155 w 297"/>
                <a:gd name="T15" fmla="*/ 7 h 293"/>
                <a:gd name="T16" fmla="*/ 148 w 297"/>
                <a:gd name="T17" fmla="*/ 0 h 293"/>
                <a:gd name="T18" fmla="*/ 142 w 297"/>
                <a:gd name="T19" fmla="*/ 7 h 293"/>
                <a:gd name="T20" fmla="*/ 142 w 297"/>
                <a:gd name="T21" fmla="*/ 57 h 293"/>
                <a:gd name="T22" fmla="*/ 98 w 297"/>
                <a:gd name="T23" fmla="*/ 83 h 293"/>
                <a:gd name="T24" fmla="*/ 54 w 297"/>
                <a:gd name="T25" fmla="*/ 108 h 293"/>
                <a:gd name="T26" fmla="*/ 49 w 297"/>
                <a:gd name="T27" fmla="*/ 112 h 293"/>
                <a:gd name="T28" fmla="*/ 47 w 297"/>
                <a:gd name="T29" fmla="*/ 118 h 293"/>
                <a:gd name="T30" fmla="*/ 47 w 297"/>
                <a:gd name="T31" fmla="*/ 118 h 293"/>
                <a:gd name="T32" fmla="*/ 47 w 297"/>
                <a:gd name="T33" fmla="*/ 228 h 293"/>
                <a:gd name="T34" fmla="*/ 4 w 297"/>
                <a:gd name="T35" fmla="*/ 253 h 293"/>
                <a:gd name="T36" fmla="*/ 2 w 297"/>
                <a:gd name="T37" fmla="*/ 262 h 293"/>
                <a:gd name="T38" fmla="*/ 11 w 297"/>
                <a:gd name="T39" fmla="*/ 264 h 293"/>
                <a:gd name="T40" fmla="*/ 54 w 297"/>
                <a:gd name="T41" fmla="*/ 239 h 293"/>
                <a:gd name="T42" fmla="*/ 54 w 297"/>
                <a:gd name="T43" fmla="*/ 239 h 293"/>
                <a:gd name="T44" fmla="*/ 98 w 297"/>
                <a:gd name="T45" fmla="*/ 265 h 293"/>
                <a:gd name="T46" fmla="*/ 143 w 297"/>
                <a:gd name="T47" fmla="*/ 291 h 293"/>
                <a:gd name="T48" fmla="*/ 154 w 297"/>
                <a:gd name="T49" fmla="*/ 291 h 293"/>
                <a:gd name="T50" fmla="*/ 243 w 297"/>
                <a:gd name="T51" fmla="*/ 239 h 293"/>
                <a:gd name="T52" fmla="*/ 243 w 297"/>
                <a:gd name="T53" fmla="*/ 239 h 293"/>
                <a:gd name="T54" fmla="*/ 286 w 297"/>
                <a:gd name="T55" fmla="*/ 264 h 293"/>
                <a:gd name="T56" fmla="*/ 295 w 297"/>
                <a:gd name="T57" fmla="*/ 262 h 293"/>
                <a:gd name="T58" fmla="*/ 293 w 297"/>
                <a:gd name="T59" fmla="*/ 253 h 293"/>
                <a:gd name="T60" fmla="*/ 137 w 297"/>
                <a:gd name="T61" fmla="*/ 261 h 293"/>
                <a:gd name="T62" fmla="*/ 137 w 297"/>
                <a:gd name="T63" fmla="*/ 261 h 293"/>
                <a:gd name="T64" fmla="*/ 70 w 297"/>
                <a:gd name="T65" fmla="*/ 222 h 293"/>
                <a:gd name="T66" fmla="*/ 70 w 297"/>
                <a:gd name="T67" fmla="*/ 138 h 293"/>
                <a:gd name="T68" fmla="*/ 137 w 297"/>
                <a:gd name="T69" fmla="*/ 176 h 293"/>
                <a:gd name="T70" fmla="*/ 137 w 297"/>
                <a:gd name="T71" fmla="*/ 261 h 293"/>
                <a:gd name="T72" fmla="*/ 148 w 297"/>
                <a:gd name="T73" fmla="*/ 157 h 293"/>
                <a:gd name="T74" fmla="*/ 148 w 297"/>
                <a:gd name="T75" fmla="*/ 157 h 293"/>
                <a:gd name="T76" fmla="*/ 81 w 297"/>
                <a:gd name="T77" fmla="*/ 118 h 293"/>
                <a:gd name="T78" fmla="*/ 148 w 297"/>
                <a:gd name="T79" fmla="*/ 79 h 293"/>
                <a:gd name="T80" fmla="*/ 216 w 297"/>
                <a:gd name="T81" fmla="*/ 118 h 293"/>
                <a:gd name="T82" fmla="*/ 148 w 297"/>
                <a:gd name="T83" fmla="*/ 157 h 293"/>
                <a:gd name="T84" fmla="*/ 227 w 297"/>
                <a:gd name="T85" fmla="*/ 222 h 293"/>
                <a:gd name="T86" fmla="*/ 227 w 297"/>
                <a:gd name="T87" fmla="*/ 222 h 293"/>
                <a:gd name="T88" fmla="*/ 160 w 297"/>
                <a:gd name="T89" fmla="*/ 261 h 293"/>
                <a:gd name="T90" fmla="*/ 160 w 297"/>
                <a:gd name="T91" fmla="*/ 176 h 293"/>
                <a:gd name="T92" fmla="*/ 227 w 297"/>
                <a:gd name="T93" fmla="*/ 138 h 293"/>
                <a:gd name="T94" fmla="*/ 227 w 297"/>
                <a:gd name="T95" fmla="*/ 22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7" h="293">
                  <a:moveTo>
                    <a:pt x="293" y="253"/>
                  </a:moveTo>
                  <a:cubicBezTo>
                    <a:pt x="249" y="228"/>
                    <a:pt x="249" y="228"/>
                    <a:pt x="249" y="228"/>
                  </a:cubicBezTo>
                  <a:cubicBezTo>
                    <a:pt x="249" y="118"/>
                    <a:pt x="249" y="118"/>
                    <a:pt x="249" y="118"/>
                  </a:cubicBezTo>
                  <a:cubicBezTo>
                    <a:pt x="249" y="118"/>
                    <a:pt x="249" y="118"/>
                    <a:pt x="249" y="118"/>
                  </a:cubicBezTo>
                  <a:cubicBezTo>
                    <a:pt x="249" y="118"/>
                    <a:pt x="249" y="118"/>
                    <a:pt x="249" y="118"/>
                  </a:cubicBezTo>
                  <a:cubicBezTo>
                    <a:pt x="249" y="114"/>
                    <a:pt x="247" y="110"/>
                    <a:pt x="243" y="108"/>
                  </a:cubicBezTo>
                  <a:cubicBezTo>
                    <a:pt x="155" y="57"/>
                    <a:pt x="155" y="57"/>
                    <a:pt x="155" y="57"/>
                  </a:cubicBezTo>
                  <a:cubicBezTo>
                    <a:pt x="155" y="7"/>
                    <a:pt x="155" y="7"/>
                    <a:pt x="155" y="7"/>
                  </a:cubicBezTo>
                  <a:cubicBezTo>
                    <a:pt x="155" y="4"/>
                    <a:pt x="152" y="0"/>
                    <a:pt x="148" y="0"/>
                  </a:cubicBezTo>
                  <a:cubicBezTo>
                    <a:pt x="145" y="0"/>
                    <a:pt x="142" y="4"/>
                    <a:pt x="142" y="7"/>
                  </a:cubicBezTo>
                  <a:cubicBezTo>
                    <a:pt x="142" y="57"/>
                    <a:pt x="142" y="57"/>
                    <a:pt x="142" y="57"/>
                  </a:cubicBezTo>
                  <a:cubicBezTo>
                    <a:pt x="98" y="83"/>
                    <a:pt x="98" y="83"/>
                    <a:pt x="98" y="83"/>
                  </a:cubicBezTo>
                  <a:cubicBezTo>
                    <a:pt x="54" y="108"/>
                    <a:pt x="54" y="108"/>
                    <a:pt x="54" y="108"/>
                  </a:cubicBezTo>
                  <a:cubicBezTo>
                    <a:pt x="52" y="109"/>
                    <a:pt x="50" y="110"/>
                    <a:pt x="49" y="112"/>
                  </a:cubicBezTo>
                  <a:cubicBezTo>
                    <a:pt x="48" y="114"/>
                    <a:pt x="47" y="116"/>
                    <a:pt x="47" y="118"/>
                  </a:cubicBezTo>
                  <a:cubicBezTo>
                    <a:pt x="47" y="118"/>
                    <a:pt x="47" y="118"/>
                    <a:pt x="47" y="118"/>
                  </a:cubicBezTo>
                  <a:cubicBezTo>
                    <a:pt x="47" y="228"/>
                    <a:pt x="47" y="228"/>
                    <a:pt x="47" y="228"/>
                  </a:cubicBezTo>
                  <a:cubicBezTo>
                    <a:pt x="4" y="253"/>
                    <a:pt x="4" y="253"/>
                    <a:pt x="4" y="253"/>
                  </a:cubicBezTo>
                  <a:cubicBezTo>
                    <a:pt x="1" y="254"/>
                    <a:pt x="0" y="259"/>
                    <a:pt x="2" y="262"/>
                  </a:cubicBezTo>
                  <a:cubicBezTo>
                    <a:pt x="4" y="265"/>
                    <a:pt x="8" y="266"/>
                    <a:pt x="11" y="264"/>
                  </a:cubicBezTo>
                  <a:cubicBezTo>
                    <a:pt x="54" y="239"/>
                    <a:pt x="54" y="239"/>
                    <a:pt x="54" y="239"/>
                  </a:cubicBezTo>
                  <a:cubicBezTo>
                    <a:pt x="54" y="239"/>
                    <a:pt x="54" y="239"/>
                    <a:pt x="54" y="239"/>
                  </a:cubicBezTo>
                  <a:cubicBezTo>
                    <a:pt x="98" y="265"/>
                    <a:pt x="98" y="265"/>
                    <a:pt x="98" y="265"/>
                  </a:cubicBezTo>
                  <a:cubicBezTo>
                    <a:pt x="143" y="291"/>
                    <a:pt x="143" y="291"/>
                    <a:pt x="143" y="291"/>
                  </a:cubicBezTo>
                  <a:cubicBezTo>
                    <a:pt x="146" y="293"/>
                    <a:pt x="151" y="293"/>
                    <a:pt x="154" y="291"/>
                  </a:cubicBezTo>
                  <a:cubicBezTo>
                    <a:pt x="243" y="239"/>
                    <a:pt x="243" y="239"/>
                    <a:pt x="243" y="239"/>
                  </a:cubicBezTo>
                  <a:cubicBezTo>
                    <a:pt x="243" y="239"/>
                    <a:pt x="243" y="239"/>
                    <a:pt x="243" y="239"/>
                  </a:cubicBezTo>
                  <a:cubicBezTo>
                    <a:pt x="286" y="264"/>
                    <a:pt x="286" y="264"/>
                    <a:pt x="286" y="264"/>
                  </a:cubicBezTo>
                  <a:cubicBezTo>
                    <a:pt x="289" y="266"/>
                    <a:pt x="293" y="265"/>
                    <a:pt x="295" y="262"/>
                  </a:cubicBezTo>
                  <a:cubicBezTo>
                    <a:pt x="297" y="259"/>
                    <a:pt x="296" y="254"/>
                    <a:pt x="293" y="253"/>
                  </a:cubicBezTo>
                  <a:close/>
                  <a:moveTo>
                    <a:pt x="137" y="261"/>
                  </a:moveTo>
                  <a:cubicBezTo>
                    <a:pt x="137" y="261"/>
                    <a:pt x="137" y="261"/>
                    <a:pt x="137" y="261"/>
                  </a:cubicBezTo>
                  <a:cubicBezTo>
                    <a:pt x="70" y="222"/>
                    <a:pt x="70" y="222"/>
                    <a:pt x="70" y="222"/>
                  </a:cubicBezTo>
                  <a:cubicBezTo>
                    <a:pt x="70" y="138"/>
                    <a:pt x="70" y="138"/>
                    <a:pt x="70" y="138"/>
                  </a:cubicBezTo>
                  <a:cubicBezTo>
                    <a:pt x="137" y="176"/>
                    <a:pt x="137" y="176"/>
                    <a:pt x="137" y="176"/>
                  </a:cubicBezTo>
                  <a:cubicBezTo>
                    <a:pt x="137" y="261"/>
                    <a:pt x="137" y="261"/>
                    <a:pt x="137" y="261"/>
                  </a:cubicBezTo>
                  <a:close/>
                  <a:moveTo>
                    <a:pt x="148" y="157"/>
                  </a:moveTo>
                  <a:cubicBezTo>
                    <a:pt x="148" y="157"/>
                    <a:pt x="148" y="157"/>
                    <a:pt x="148" y="157"/>
                  </a:cubicBezTo>
                  <a:cubicBezTo>
                    <a:pt x="81" y="118"/>
                    <a:pt x="81" y="118"/>
                    <a:pt x="81" y="118"/>
                  </a:cubicBezTo>
                  <a:cubicBezTo>
                    <a:pt x="148" y="79"/>
                    <a:pt x="148" y="79"/>
                    <a:pt x="148" y="79"/>
                  </a:cubicBezTo>
                  <a:cubicBezTo>
                    <a:pt x="216" y="118"/>
                    <a:pt x="216" y="118"/>
                    <a:pt x="216" y="118"/>
                  </a:cubicBezTo>
                  <a:cubicBezTo>
                    <a:pt x="148" y="157"/>
                    <a:pt x="148" y="157"/>
                    <a:pt x="148" y="157"/>
                  </a:cubicBezTo>
                  <a:close/>
                  <a:moveTo>
                    <a:pt x="227" y="222"/>
                  </a:moveTo>
                  <a:cubicBezTo>
                    <a:pt x="227" y="222"/>
                    <a:pt x="227" y="222"/>
                    <a:pt x="227" y="222"/>
                  </a:cubicBezTo>
                  <a:cubicBezTo>
                    <a:pt x="160" y="261"/>
                    <a:pt x="160" y="261"/>
                    <a:pt x="160" y="261"/>
                  </a:cubicBezTo>
                  <a:cubicBezTo>
                    <a:pt x="160" y="176"/>
                    <a:pt x="160" y="176"/>
                    <a:pt x="160" y="176"/>
                  </a:cubicBezTo>
                  <a:cubicBezTo>
                    <a:pt x="227" y="138"/>
                    <a:pt x="227" y="138"/>
                    <a:pt x="227" y="138"/>
                  </a:cubicBezTo>
                  <a:cubicBezTo>
                    <a:pt x="227" y="222"/>
                    <a:pt x="227" y="222"/>
                    <a:pt x="227" y="222"/>
                  </a:cubicBezTo>
                  <a:close/>
                </a:path>
              </a:pathLst>
            </a:custGeom>
            <a:solidFill>
              <a:schemeClr val="bg1"/>
            </a:solidFill>
            <a:ln>
              <a:noFill/>
            </a:ln>
          </p:spPr>
          <p:txBody>
            <a:bodyPr vert="horz" wrap="square" lIns="91392" tIns="45690" rIns="91392" bIns="45690" numCol="1" anchor="t" anchorCtr="0" compatLnSpc="1">
              <a:prstTxWarp prst="textNoShape">
                <a:avLst/>
              </a:prstTxWarp>
            </a:bodyPr>
            <a:lstStyle/>
            <a:p>
              <a:pPr defTabSz="1218793"/>
              <a:endParaRPr lang="zh-CN" altLang="en-US">
                <a:solidFill>
                  <a:prstClr val="black"/>
                </a:solidFill>
              </a:endParaRPr>
            </a:p>
          </p:txBody>
        </p:sp>
      </p:grpSp>
      <p:grpSp>
        <p:nvGrpSpPr>
          <p:cNvPr id="89" name="组合 115"/>
          <p:cNvGrpSpPr/>
          <p:nvPr/>
        </p:nvGrpSpPr>
        <p:grpSpPr>
          <a:xfrm>
            <a:off x="1957520" y="4047604"/>
            <a:ext cx="407872" cy="295836"/>
            <a:chOff x="5593531" y="4706614"/>
            <a:chExt cx="435794" cy="366260"/>
          </a:xfrm>
          <a:solidFill>
            <a:schemeClr val="bg1"/>
          </a:solidFill>
        </p:grpSpPr>
        <p:sp>
          <p:nvSpPr>
            <p:cNvPr id="90" name="Freeform 7"/>
            <p:cNvSpPr>
              <a:spLocks/>
            </p:cNvSpPr>
            <p:nvPr/>
          </p:nvSpPr>
          <p:spPr bwMode="auto">
            <a:xfrm>
              <a:off x="5857210" y="4893875"/>
              <a:ext cx="37177" cy="9638"/>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5"/>
                    <a:pt x="23" y="3"/>
                  </a:cubicBezTo>
                  <a:cubicBezTo>
                    <a:pt x="23" y="2"/>
                    <a:pt x="22" y="0"/>
                    <a:pt x="20" y="0"/>
                  </a:cubicBezTo>
                  <a:cubicBezTo>
                    <a:pt x="3" y="0"/>
                    <a:pt x="3" y="0"/>
                    <a:pt x="3" y="0"/>
                  </a:cubicBezTo>
                  <a:cubicBezTo>
                    <a:pt x="1" y="0"/>
                    <a:pt x="0" y="2"/>
                    <a:pt x="0" y="3"/>
                  </a:cubicBezTo>
                  <a:cubicBezTo>
                    <a:pt x="0" y="5"/>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1" name="Freeform 8"/>
            <p:cNvSpPr>
              <a:spLocks/>
            </p:cNvSpPr>
            <p:nvPr/>
          </p:nvSpPr>
          <p:spPr bwMode="auto">
            <a:xfrm>
              <a:off x="5857210" y="4934494"/>
              <a:ext cx="37177" cy="10327"/>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5"/>
                    <a:pt x="23" y="3"/>
                  </a:cubicBezTo>
                  <a:cubicBezTo>
                    <a:pt x="23" y="1"/>
                    <a:pt x="22" y="0"/>
                    <a:pt x="20" y="0"/>
                  </a:cubicBezTo>
                  <a:cubicBezTo>
                    <a:pt x="3" y="0"/>
                    <a:pt x="3" y="0"/>
                    <a:pt x="3" y="0"/>
                  </a:cubicBezTo>
                  <a:cubicBezTo>
                    <a:pt x="1" y="0"/>
                    <a:pt x="0" y="1"/>
                    <a:pt x="0" y="3"/>
                  </a:cubicBezTo>
                  <a:cubicBezTo>
                    <a:pt x="0" y="5"/>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2" name="Freeform 9"/>
            <p:cNvSpPr>
              <a:spLocks/>
            </p:cNvSpPr>
            <p:nvPr/>
          </p:nvSpPr>
          <p:spPr bwMode="auto">
            <a:xfrm>
              <a:off x="5857210" y="4975113"/>
              <a:ext cx="37177" cy="10327"/>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4"/>
                    <a:pt x="23" y="3"/>
                  </a:cubicBezTo>
                  <a:cubicBezTo>
                    <a:pt x="23" y="1"/>
                    <a:pt x="22" y="0"/>
                    <a:pt x="20" y="0"/>
                  </a:cubicBezTo>
                  <a:cubicBezTo>
                    <a:pt x="3" y="0"/>
                    <a:pt x="3" y="0"/>
                    <a:pt x="3" y="0"/>
                  </a:cubicBezTo>
                  <a:cubicBezTo>
                    <a:pt x="1" y="0"/>
                    <a:pt x="0" y="1"/>
                    <a:pt x="0" y="3"/>
                  </a:cubicBezTo>
                  <a:cubicBezTo>
                    <a:pt x="0" y="4"/>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3" name="Freeform 10"/>
            <p:cNvSpPr>
              <a:spLocks/>
            </p:cNvSpPr>
            <p:nvPr/>
          </p:nvSpPr>
          <p:spPr bwMode="auto">
            <a:xfrm>
              <a:off x="5728469" y="4975113"/>
              <a:ext cx="39242" cy="10327"/>
            </a:xfrm>
            <a:custGeom>
              <a:avLst/>
              <a:gdLst>
                <a:gd name="T0" fmla="*/ 21 w 24"/>
                <a:gd name="T1" fmla="*/ 6 h 6"/>
                <a:gd name="T2" fmla="*/ 24 w 24"/>
                <a:gd name="T3" fmla="*/ 3 h 6"/>
                <a:gd name="T4" fmla="*/ 21 w 24"/>
                <a:gd name="T5" fmla="*/ 0 h 6"/>
                <a:gd name="T6" fmla="*/ 3 w 24"/>
                <a:gd name="T7" fmla="*/ 0 h 6"/>
                <a:gd name="T8" fmla="*/ 0 w 24"/>
                <a:gd name="T9" fmla="*/ 3 h 6"/>
                <a:gd name="T10" fmla="*/ 3 w 24"/>
                <a:gd name="T11" fmla="*/ 6 h 6"/>
                <a:gd name="T12" fmla="*/ 21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21" y="6"/>
                  </a:moveTo>
                  <a:cubicBezTo>
                    <a:pt x="22" y="6"/>
                    <a:pt x="24" y="4"/>
                    <a:pt x="24" y="3"/>
                  </a:cubicBezTo>
                  <a:cubicBezTo>
                    <a:pt x="24" y="1"/>
                    <a:pt x="22" y="0"/>
                    <a:pt x="21" y="0"/>
                  </a:cubicBezTo>
                  <a:cubicBezTo>
                    <a:pt x="3" y="0"/>
                    <a:pt x="3" y="0"/>
                    <a:pt x="3" y="0"/>
                  </a:cubicBezTo>
                  <a:cubicBezTo>
                    <a:pt x="2" y="0"/>
                    <a:pt x="0" y="1"/>
                    <a:pt x="0" y="3"/>
                  </a:cubicBezTo>
                  <a:cubicBezTo>
                    <a:pt x="0" y="4"/>
                    <a:pt x="2" y="6"/>
                    <a:pt x="3" y="6"/>
                  </a:cubicBezTo>
                  <a:lnTo>
                    <a:pt x="21"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4" name="Freeform 11"/>
            <p:cNvSpPr>
              <a:spLocks/>
            </p:cNvSpPr>
            <p:nvPr/>
          </p:nvSpPr>
          <p:spPr bwMode="auto">
            <a:xfrm>
              <a:off x="5728469" y="5014355"/>
              <a:ext cx="39242" cy="11704"/>
            </a:xfrm>
            <a:custGeom>
              <a:avLst/>
              <a:gdLst>
                <a:gd name="T0" fmla="*/ 21 w 24"/>
                <a:gd name="T1" fmla="*/ 7 h 7"/>
                <a:gd name="T2" fmla="*/ 24 w 24"/>
                <a:gd name="T3" fmla="*/ 4 h 7"/>
                <a:gd name="T4" fmla="*/ 21 w 24"/>
                <a:gd name="T5" fmla="*/ 0 h 7"/>
                <a:gd name="T6" fmla="*/ 3 w 24"/>
                <a:gd name="T7" fmla="*/ 0 h 7"/>
                <a:gd name="T8" fmla="*/ 0 w 24"/>
                <a:gd name="T9" fmla="*/ 4 h 7"/>
                <a:gd name="T10" fmla="*/ 3 w 24"/>
                <a:gd name="T11" fmla="*/ 7 h 7"/>
                <a:gd name="T12" fmla="*/ 2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21" y="7"/>
                  </a:moveTo>
                  <a:cubicBezTo>
                    <a:pt x="22" y="7"/>
                    <a:pt x="24" y="5"/>
                    <a:pt x="24" y="4"/>
                  </a:cubicBezTo>
                  <a:cubicBezTo>
                    <a:pt x="24" y="2"/>
                    <a:pt x="22" y="0"/>
                    <a:pt x="21" y="0"/>
                  </a:cubicBezTo>
                  <a:cubicBezTo>
                    <a:pt x="3" y="0"/>
                    <a:pt x="3" y="0"/>
                    <a:pt x="3" y="0"/>
                  </a:cubicBezTo>
                  <a:cubicBezTo>
                    <a:pt x="2" y="0"/>
                    <a:pt x="0" y="2"/>
                    <a:pt x="0" y="4"/>
                  </a:cubicBezTo>
                  <a:cubicBezTo>
                    <a:pt x="0" y="5"/>
                    <a:pt x="2" y="7"/>
                    <a:pt x="3" y="7"/>
                  </a:cubicBezTo>
                  <a:lnTo>
                    <a:pt x="21" y="7"/>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5" name="Freeform 12"/>
            <p:cNvSpPr>
              <a:spLocks/>
            </p:cNvSpPr>
            <p:nvPr/>
          </p:nvSpPr>
          <p:spPr bwMode="auto">
            <a:xfrm>
              <a:off x="5857210" y="5014355"/>
              <a:ext cx="37177" cy="11704"/>
            </a:xfrm>
            <a:custGeom>
              <a:avLst/>
              <a:gdLst>
                <a:gd name="T0" fmla="*/ 20 w 23"/>
                <a:gd name="T1" fmla="*/ 7 h 7"/>
                <a:gd name="T2" fmla="*/ 23 w 23"/>
                <a:gd name="T3" fmla="*/ 4 h 7"/>
                <a:gd name="T4" fmla="*/ 20 w 23"/>
                <a:gd name="T5" fmla="*/ 0 h 7"/>
                <a:gd name="T6" fmla="*/ 3 w 23"/>
                <a:gd name="T7" fmla="*/ 0 h 7"/>
                <a:gd name="T8" fmla="*/ 0 w 23"/>
                <a:gd name="T9" fmla="*/ 4 h 7"/>
                <a:gd name="T10" fmla="*/ 3 w 23"/>
                <a:gd name="T11" fmla="*/ 7 h 7"/>
                <a:gd name="T12" fmla="*/ 20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20" y="7"/>
                  </a:moveTo>
                  <a:cubicBezTo>
                    <a:pt x="22" y="7"/>
                    <a:pt x="23" y="5"/>
                    <a:pt x="23" y="4"/>
                  </a:cubicBezTo>
                  <a:cubicBezTo>
                    <a:pt x="23" y="2"/>
                    <a:pt x="22" y="0"/>
                    <a:pt x="20" y="0"/>
                  </a:cubicBezTo>
                  <a:cubicBezTo>
                    <a:pt x="3" y="0"/>
                    <a:pt x="3" y="0"/>
                    <a:pt x="3" y="0"/>
                  </a:cubicBezTo>
                  <a:cubicBezTo>
                    <a:pt x="1" y="0"/>
                    <a:pt x="0" y="2"/>
                    <a:pt x="0" y="4"/>
                  </a:cubicBezTo>
                  <a:cubicBezTo>
                    <a:pt x="0" y="5"/>
                    <a:pt x="1" y="7"/>
                    <a:pt x="3" y="7"/>
                  </a:cubicBezTo>
                  <a:lnTo>
                    <a:pt x="20" y="7"/>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6" name="Freeform 13"/>
            <p:cNvSpPr>
              <a:spLocks/>
            </p:cNvSpPr>
            <p:nvPr/>
          </p:nvSpPr>
          <p:spPr bwMode="auto">
            <a:xfrm>
              <a:off x="5804888" y="4975113"/>
              <a:ext cx="37865" cy="10327"/>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4"/>
                    <a:pt x="23" y="3"/>
                  </a:cubicBezTo>
                  <a:cubicBezTo>
                    <a:pt x="23" y="1"/>
                    <a:pt x="22" y="0"/>
                    <a:pt x="20" y="0"/>
                  </a:cubicBezTo>
                  <a:cubicBezTo>
                    <a:pt x="3" y="0"/>
                    <a:pt x="3" y="0"/>
                    <a:pt x="3" y="0"/>
                  </a:cubicBezTo>
                  <a:cubicBezTo>
                    <a:pt x="1" y="0"/>
                    <a:pt x="0" y="1"/>
                    <a:pt x="0" y="3"/>
                  </a:cubicBezTo>
                  <a:cubicBezTo>
                    <a:pt x="0" y="4"/>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7" name="Freeform 14"/>
            <p:cNvSpPr>
              <a:spLocks/>
            </p:cNvSpPr>
            <p:nvPr/>
          </p:nvSpPr>
          <p:spPr bwMode="auto">
            <a:xfrm>
              <a:off x="5804888" y="4893875"/>
              <a:ext cx="37865" cy="9638"/>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5"/>
                    <a:pt x="23" y="3"/>
                  </a:cubicBezTo>
                  <a:cubicBezTo>
                    <a:pt x="23" y="2"/>
                    <a:pt x="22" y="0"/>
                    <a:pt x="20" y="0"/>
                  </a:cubicBezTo>
                  <a:cubicBezTo>
                    <a:pt x="3" y="0"/>
                    <a:pt x="3" y="0"/>
                    <a:pt x="3" y="0"/>
                  </a:cubicBezTo>
                  <a:cubicBezTo>
                    <a:pt x="1" y="0"/>
                    <a:pt x="0" y="2"/>
                    <a:pt x="0" y="3"/>
                  </a:cubicBezTo>
                  <a:cubicBezTo>
                    <a:pt x="0" y="5"/>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8" name="Freeform 15"/>
            <p:cNvSpPr>
              <a:spLocks/>
            </p:cNvSpPr>
            <p:nvPr/>
          </p:nvSpPr>
          <p:spPr bwMode="auto">
            <a:xfrm>
              <a:off x="5804888" y="5014355"/>
              <a:ext cx="37865" cy="11704"/>
            </a:xfrm>
            <a:custGeom>
              <a:avLst/>
              <a:gdLst>
                <a:gd name="T0" fmla="*/ 20 w 23"/>
                <a:gd name="T1" fmla="*/ 7 h 7"/>
                <a:gd name="T2" fmla="*/ 23 w 23"/>
                <a:gd name="T3" fmla="*/ 4 h 7"/>
                <a:gd name="T4" fmla="*/ 20 w 23"/>
                <a:gd name="T5" fmla="*/ 0 h 7"/>
                <a:gd name="T6" fmla="*/ 3 w 23"/>
                <a:gd name="T7" fmla="*/ 0 h 7"/>
                <a:gd name="T8" fmla="*/ 0 w 23"/>
                <a:gd name="T9" fmla="*/ 4 h 7"/>
                <a:gd name="T10" fmla="*/ 3 w 23"/>
                <a:gd name="T11" fmla="*/ 7 h 7"/>
                <a:gd name="T12" fmla="*/ 20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20" y="7"/>
                  </a:moveTo>
                  <a:cubicBezTo>
                    <a:pt x="22" y="7"/>
                    <a:pt x="23" y="5"/>
                    <a:pt x="23" y="4"/>
                  </a:cubicBezTo>
                  <a:cubicBezTo>
                    <a:pt x="23" y="2"/>
                    <a:pt x="22" y="0"/>
                    <a:pt x="20" y="0"/>
                  </a:cubicBezTo>
                  <a:cubicBezTo>
                    <a:pt x="3" y="0"/>
                    <a:pt x="3" y="0"/>
                    <a:pt x="3" y="0"/>
                  </a:cubicBezTo>
                  <a:cubicBezTo>
                    <a:pt x="1" y="0"/>
                    <a:pt x="0" y="2"/>
                    <a:pt x="0" y="4"/>
                  </a:cubicBezTo>
                  <a:cubicBezTo>
                    <a:pt x="0" y="5"/>
                    <a:pt x="1" y="7"/>
                    <a:pt x="3" y="7"/>
                  </a:cubicBezTo>
                  <a:lnTo>
                    <a:pt x="20" y="7"/>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99" name="Freeform 16"/>
            <p:cNvSpPr>
              <a:spLocks/>
            </p:cNvSpPr>
            <p:nvPr/>
          </p:nvSpPr>
          <p:spPr bwMode="auto">
            <a:xfrm>
              <a:off x="5804888" y="4934494"/>
              <a:ext cx="37865" cy="10327"/>
            </a:xfrm>
            <a:custGeom>
              <a:avLst/>
              <a:gdLst>
                <a:gd name="T0" fmla="*/ 20 w 23"/>
                <a:gd name="T1" fmla="*/ 6 h 6"/>
                <a:gd name="T2" fmla="*/ 23 w 23"/>
                <a:gd name="T3" fmla="*/ 3 h 6"/>
                <a:gd name="T4" fmla="*/ 20 w 23"/>
                <a:gd name="T5" fmla="*/ 0 h 6"/>
                <a:gd name="T6" fmla="*/ 3 w 23"/>
                <a:gd name="T7" fmla="*/ 0 h 6"/>
                <a:gd name="T8" fmla="*/ 0 w 23"/>
                <a:gd name="T9" fmla="*/ 3 h 6"/>
                <a:gd name="T10" fmla="*/ 3 w 23"/>
                <a:gd name="T11" fmla="*/ 6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22" y="6"/>
                    <a:pt x="23" y="5"/>
                    <a:pt x="23" y="3"/>
                  </a:cubicBezTo>
                  <a:cubicBezTo>
                    <a:pt x="23" y="1"/>
                    <a:pt x="22" y="0"/>
                    <a:pt x="20" y="0"/>
                  </a:cubicBezTo>
                  <a:cubicBezTo>
                    <a:pt x="3" y="0"/>
                    <a:pt x="3" y="0"/>
                    <a:pt x="3" y="0"/>
                  </a:cubicBezTo>
                  <a:cubicBezTo>
                    <a:pt x="1" y="0"/>
                    <a:pt x="0" y="1"/>
                    <a:pt x="0" y="3"/>
                  </a:cubicBezTo>
                  <a:cubicBezTo>
                    <a:pt x="0" y="5"/>
                    <a:pt x="1" y="6"/>
                    <a:pt x="3" y="6"/>
                  </a:cubicBezTo>
                  <a:lnTo>
                    <a:pt x="20" y="6"/>
                  </a:ln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sp>
          <p:nvSpPr>
            <p:cNvPr id="100" name="Freeform 17"/>
            <p:cNvSpPr>
              <a:spLocks noEditPoints="1"/>
            </p:cNvSpPr>
            <p:nvPr/>
          </p:nvSpPr>
          <p:spPr bwMode="auto">
            <a:xfrm>
              <a:off x="5593531" y="4706614"/>
              <a:ext cx="435794" cy="366260"/>
            </a:xfrm>
            <a:custGeom>
              <a:avLst/>
              <a:gdLst>
                <a:gd name="T0" fmla="*/ 268 w 268"/>
                <a:gd name="T1" fmla="*/ 134 h 225"/>
                <a:gd name="T2" fmla="*/ 256 w 268"/>
                <a:gd name="T3" fmla="*/ 100 h 225"/>
                <a:gd name="T4" fmla="*/ 232 w 268"/>
                <a:gd name="T5" fmla="*/ 84 h 225"/>
                <a:gd name="T6" fmla="*/ 206 w 268"/>
                <a:gd name="T7" fmla="*/ 27 h 225"/>
                <a:gd name="T8" fmla="*/ 141 w 268"/>
                <a:gd name="T9" fmla="*/ 0 h 225"/>
                <a:gd name="T10" fmla="*/ 91 w 268"/>
                <a:gd name="T11" fmla="*/ 15 h 225"/>
                <a:gd name="T12" fmla="*/ 59 w 268"/>
                <a:gd name="T13" fmla="*/ 50 h 225"/>
                <a:gd name="T14" fmla="*/ 19 w 268"/>
                <a:gd name="T15" fmla="*/ 71 h 225"/>
                <a:gd name="T16" fmla="*/ 0 w 268"/>
                <a:gd name="T17" fmla="*/ 118 h 225"/>
                <a:gd name="T18" fmla="*/ 21 w 268"/>
                <a:gd name="T19" fmla="*/ 168 h 225"/>
                <a:gd name="T20" fmla="*/ 21 w 268"/>
                <a:gd name="T21" fmla="*/ 168 h 225"/>
                <a:gd name="T22" fmla="*/ 68 w 268"/>
                <a:gd name="T23" fmla="*/ 188 h 225"/>
                <a:gd name="T24" fmla="*/ 68 w 268"/>
                <a:gd name="T25" fmla="*/ 219 h 225"/>
                <a:gd name="T26" fmla="*/ 73 w 268"/>
                <a:gd name="T27" fmla="*/ 225 h 225"/>
                <a:gd name="T28" fmla="*/ 195 w 268"/>
                <a:gd name="T29" fmla="*/ 225 h 225"/>
                <a:gd name="T30" fmla="*/ 201 w 268"/>
                <a:gd name="T31" fmla="*/ 219 h 225"/>
                <a:gd name="T32" fmla="*/ 201 w 268"/>
                <a:gd name="T33" fmla="*/ 188 h 225"/>
                <a:gd name="T34" fmla="*/ 215 w 268"/>
                <a:gd name="T35" fmla="*/ 188 h 225"/>
                <a:gd name="T36" fmla="*/ 253 w 268"/>
                <a:gd name="T37" fmla="*/ 172 h 225"/>
                <a:gd name="T38" fmla="*/ 253 w 268"/>
                <a:gd name="T39" fmla="*/ 172 h 225"/>
                <a:gd name="T40" fmla="*/ 253 w 268"/>
                <a:gd name="T41" fmla="*/ 172 h 225"/>
                <a:gd name="T42" fmla="*/ 268 w 268"/>
                <a:gd name="T43" fmla="*/ 134 h 225"/>
                <a:gd name="T44" fmla="*/ 115 w 268"/>
                <a:gd name="T45" fmla="*/ 214 h 225"/>
                <a:gd name="T46" fmla="*/ 78 w 268"/>
                <a:gd name="T47" fmla="*/ 214 h 225"/>
                <a:gd name="T48" fmla="*/ 78 w 268"/>
                <a:gd name="T49" fmla="*/ 151 h 225"/>
                <a:gd name="T50" fmla="*/ 115 w 268"/>
                <a:gd name="T51" fmla="*/ 151 h 225"/>
                <a:gd name="T52" fmla="*/ 115 w 268"/>
                <a:gd name="T53" fmla="*/ 214 h 225"/>
                <a:gd name="T54" fmla="*/ 190 w 268"/>
                <a:gd name="T55" fmla="*/ 214 h 225"/>
                <a:gd name="T56" fmla="*/ 125 w 268"/>
                <a:gd name="T57" fmla="*/ 214 h 225"/>
                <a:gd name="T58" fmla="*/ 125 w 268"/>
                <a:gd name="T59" fmla="*/ 100 h 225"/>
                <a:gd name="T60" fmla="*/ 190 w 268"/>
                <a:gd name="T61" fmla="*/ 100 h 225"/>
                <a:gd name="T62" fmla="*/ 190 w 268"/>
                <a:gd name="T63" fmla="*/ 214 h 225"/>
                <a:gd name="T64" fmla="*/ 238 w 268"/>
                <a:gd name="T65" fmla="*/ 158 h 225"/>
                <a:gd name="T66" fmla="*/ 215 w 268"/>
                <a:gd name="T67" fmla="*/ 167 h 225"/>
                <a:gd name="T68" fmla="*/ 201 w 268"/>
                <a:gd name="T69" fmla="*/ 167 h 225"/>
                <a:gd name="T70" fmla="*/ 201 w 268"/>
                <a:gd name="T71" fmla="*/ 95 h 225"/>
                <a:gd name="T72" fmla="*/ 195 w 268"/>
                <a:gd name="T73" fmla="*/ 90 h 225"/>
                <a:gd name="T74" fmla="*/ 120 w 268"/>
                <a:gd name="T75" fmla="*/ 90 h 225"/>
                <a:gd name="T76" fmla="*/ 115 w 268"/>
                <a:gd name="T77" fmla="*/ 95 h 225"/>
                <a:gd name="T78" fmla="*/ 115 w 268"/>
                <a:gd name="T79" fmla="*/ 141 h 225"/>
                <a:gd name="T80" fmla="*/ 73 w 268"/>
                <a:gd name="T81" fmla="*/ 141 h 225"/>
                <a:gd name="T82" fmla="*/ 68 w 268"/>
                <a:gd name="T83" fmla="*/ 146 h 225"/>
                <a:gd name="T84" fmla="*/ 68 w 268"/>
                <a:gd name="T85" fmla="*/ 167 h 225"/>
                <a:gd name="T86" fmla="*/ 35 w 268"/>
                <a:gd name="T87" fmla="*/ 153 h 225"/>
                <a:gd name="T88" fmla="*/ 35 w 268"/>
                <a:gd name="T89" fmla="*/ 153 h 225"/>
                <a:gd name="T90" fmla="*/ 21 w 268"/>
                <a:gd name="T91" fmla="*/ 118 h 225"/>
                <a:gd name="T92" fmla="*/ 34 w 268"/>
                <a:gd name="T93" fmla="*/ 85 h 225"/>
                <a:gd name="T94" fmla="*/ 67 w 268"/>
                <a:gd name="T95" fmla="*/ 70 h 225"/>
                <a:gd name="T96" fmla="*/ 76 w 268"/>
                <a:gd name="T97" fmla="*/ 64 h 225"/>
                <a:gd name="T98" fmla="*/ 102 w 268"/>
                <a:gd name="T99" fmla="*/ 32 h 225"/>
                <a:gd name="T100" fmla="*/ 141 w 268"/>
                <a:gd name="T101" fmla="*/ 21 h 225"/>
                <a:gd name="T102" fmla="*/ 191 w 268"/>
                <a:gd name="T103" fmla="*/ 41 h 225"/>
                <a:gd name="T104" fmla="*/ 212 w 268"/>
                <a:gd name="T105" fmla="*/ 92 h 225"/>
                <a:gd name="T106" fmla="*/ 221 w 268"/>
                <a:gd name="T107" fmla="*/ 102 h 225"/>
                <a:gd name="T108" fmla="*/ 240 w 268"/>
                <a:gd name="T109" fmla="*/ 113 h 225"/>
                <a:gd name="T110" fmla="*/ 248 w 268"/>
                <a:gd name="T111" fmla="*/ 134 h 225"/>
                <a:gd name="T112" fmla="*/ 238 w 268"/>
                <a:gd name="T113"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225">
                  <a:moveTo>
                    <a:pt x="268" y="134"/>
                  </a:moveTo>
                  <a:cubicBezTo>
                    <a:pt x="268" y="121"/>
                    <a:pt x="264" y="109"/>
                    <a:pt x="256" y="100"/>
                  </a:cubicBezTo>
                  <a:cubicBezTo>
                    <a:pt x="250" y="92"/>
                    <a:pt x="241" y="87"/>
                    <a:pt x="232" y="84"/>
                  </a:cubicBezTo>
                  <a:cubicBezTo>
                    <a:pt x="230" y="61"/>
                    <a:pt x="221" y="42"/>
                    <a:pt x="206" y="27"/>
                  </a:cubicBezTo>
                  <a:cubicBezTo>
                    <a:pt x="189" y="10"/>
                    <a:pt x="166" y="0"/>
                    <a:pt x="141" y="0"/>
                  </a:cubicBezTo>
                  <a:cubicBezTo>
                    <a:pt x="122" y="0"/>
                    <a:pt x="105" y="6"/>
                    <a:pt x="91" y="15"/>
                  </a:cubicBezTo>
                  <a:cubicBezTo>
                    <a:pt x="77" y="24"/>
                    <a:pt x="67" y="36"/>
                    <a:pt x="59" y="50"/>
                  </a:cubicBezTo>
                  <a:cubicBezTo>
                    <a:pt x="44" y="52"/>
                    <a:pt x="30" y="60"/>
                    <a:pt x="19" y="71"/>
                  </a:cubicBezTo>
                  <a:cubicBezTo>
                    <a:pt x="8" y="83"/>
                    <a:pt x="0" y="100"/>
                    <a:pt x="0" y="118"/>
                  </a:cubicBezTo>
                  <a:cubicBezTo>
                    <a:pt x="0" y="138"/>
                    <a:pt x="8" y="155"/>
                    <a:pt x="21" y="168"/>
                  </a:cubicBezTo>
                  <a:cubicBezTo>
                    <a:pt x="21" y="168"/>
                    <a:pt x="21" y="168"/>
                    <a:pt x="21" y="168"/>
                  </a:cubicBezTo>
                  <a:cubicBezTo>
                    <a:pt x="33" y="180"/>
                    <a:pt x="50" y="187"/>
                    <a:pt x="68" y="188"/>
                  </a:cubicBezTo>
                  <a:cubicBezTo>
                    <a:pt x="68" y="219"/>
                    <a:pt x="68" y="219"/>
                    <a:pt x="68" y="219"/>
                  </a:cubicBezTo>
                  <a:cubicBezTo>
                    <a:pt x="68" y="222"/>
                    <a:pt x="70" y="225"/>
                    <a:pt x="73" y="225"/>
                  </a:cubicBezTo>
                  <a:cubicBezTo>
                    <a:pt x="195" y="225"/>
                    <a:pt x="195" y="225"/>
                    <a:pt x="195" y="225"/>
                  </a:cubicBezTo>
                  <a:cubicBezTo>
                    <a:pt x="198" y="225"/>
                    <a:pt x="201" y="222"/>
                    <a:pt x="201" y="219"/>
                  </a:cubicBezTo>
                  <a:cubicBezTo>
                    <a:pt x="201" y="188"/>
                    <a:pt x="201" y="188"/>
                    <a:pt x="201" y="188"/>
                  </a:cubicBezTo>
                  <a:cubicBezTo>
                    <a:pt x="215" y="188"/>
                    <a:pt x="215" y="188"/>
                    <a:pt x="215" y="188"/>
                  </a:cubicBezTo>
                  <a:cubicBezTo>
                    <a:pt x="230" y="188"/>
                    <a:pt x="243" y="182"/>
                    <a:pt x="253" y="172"/>
                  </a:cubicBezTo>
                  <a:cubicBezTo>
                    <a:pt x="253" y="172"/>
                    <a:pt x="253" y="172"/>
                    <a:pt x="253" y="172"/>
                  </a:cubicBezTo>
                  <a:cubicBezTo>
                    <a:pt x="253" y="172"/>
                    <a:pt x="253" y="172"/>
                    <a:pt x="253" y="172"/>
                  </a:cubicBezTo>
                  <a:cubicBezTo>
                    <a:pt x="263" y="162"/>
                    <a:pt x="268" y="149"/>
                    <a:pt x="268" y="134"/>
                  </a:cubicBezTo>
                  <a:close/>
                  <a:moveTo>
                    <a:pt x="115" y="214"/>
                  </a:moveTo>
                  <a:cubicBezTo>
                    <a:pt x="78" y="214"/>
                    <a:pt x="78" y="214"/>
                    <a:pt x="78" y="214"/>
                  </a:cubicBezTo>
                  <a:cubicBezTo>
                    <a:pt x="78" y="151"/>
                    <a:pt x="78" y="151"/>
                    <a:pt x="78" y="151"/>
                  </a:cubicBezTo>
                  <a:cubicBezTo>
                    <a:pt x="115" y="151"/>
                    <a:pt x="115" y="151"/>
                    <a:pt x="115" y="151"/>
                  </a:cubicBezTo>
                  <a:lnTo>
                    <a:pt x="115" y="214"/>
                  </a:lnTo>
                  <a:close/>
                  <a:moveTo>
                    <a:pt x="190" y="214"/>
                  </a:moveTo>
                  <a:cubicBezTo>
                    <a:pt x="125" y="214"/>
                    <a:pt x="125" y="214"/>
                    <a:pt x="125" y="214"/>
                  </a:cubicBezTo>
                  <a:cubicBezTo>
                    <a:pt x="125" y="100"/>
                    <a:pt x="125" y="100"/>
                    <a:pt x="125" y="100"/>
                  </a:cubicBezTo>
                  <a:cubicBezTo>
                    <a:pt x="190" y="100"/>
                    <a:pt x="190" y="100"/>
                    <a:pt x="190" y="100"/>
                  </a:cubicBezTo>
                  <a:lnTo>
                    <a:pt x="190" y="214"/>
                  </a:lnTo>
                  <a:close/>
                  <a:moveTo>
                    <a:pt x="238" y="158"/>
                  </a:moveTo>
                  <a:cubicBezTo>
                    <a:pt x="232" y="163"/>
                    <a:pt x="224" y="167"/>
                    <a:pt x="215" y="167"/>
                  </a:cubicBezTo>
                  <a:cubicBezTo>
                    <a:pt x="201" y="167"/>
                    <a:pt x="201" y="167"/>
                    <a:pt x="201" y="167"/>
                  </a:cubicBezTo>
                  <a:cubicBezTo>
                    <a:pt x="201" y="95"/>
                    <a:pt x="201" y="95"/>
                    <a:pt x="201" y="95"/>
                  </a:cubicBezTo>
                  <a:cubicBezTo>
                    <a:pt x="201" y="92"/>
                    <a:pt x="198" y="90"/>
                    <a:pt x="195" y="90"/>
                  </a:cubicBezTo>
                  <a:cubicBezTo>
                    <a:pt x="120" y="90"/>
                    <a:pt x="120" y="90"/>
                    <a:pt x="120" y="90"/>
                  </a:cubicBezTo>
                  <a:cubicBezTo>
                    <a:pt x="117" y="90"/>
                    <a:pt x="115" y="92"/>
                    <a:pt x="115" y="95"/>
                  </a:cubicBezTo>
                  <a:cubicBezTo>
                    <a:pt x="115" y="141"/>
                    <a:pt x="115" y="141"/>
                    <a:pt x="115" y="141"/>
                  </a:cubicBezTo>
                  <a:cubicBezTo>
                    <a:pt x="73" y="141"/>
                    <a:pt x="73" y="141"/>
                    <a:pt x="73" y="141"/>
                  </a:cubicBezTo>
                  <a:cubicBezTo>
                    <a:pt x="70" y="141"/>
                    <a:pt x="68" y="143"/>
                    <a:pt x="68" y="146"/>
                  </a:cubicBezTo>
                  <a:cubicBezTo>
                    <a:pt x="68" y="167"/>
                    <a:pt x="68" y="167"/>
                    <a:pt x="68" y="167"/>
                  </a:cubicBezTo>
                  <a:cubicBezTo>
                    <a:pt x="55" y="166"/>
                    <a:pt x="44" y="161"/>
                    <a:pt x="35" y="153"/>
                  </a:cubicBezTo>
                  <a:cubicBezTo>
                    <a:pt x="35" y="153"/>
                    <a:pt x="35" y="153"/>
                    <a:pt x="35" y="153"/>
                  </a:cubicBezTo>
                  <a:cubicBezTo>
                    <a:pt x="26" y="144"/>
                    <a:pt x="21" y="132"/>
                    <a:pt x="21" y="118"/>
                  </a:cubicBezTo>
                  <a:cubicBezTo>
                    <a:pt x="21" y="106"/>
                    <a:pt x="26" y="94"/>
                    <a:pt x="34" y="85"/>
                  </a:cubicBezTo>
                  <a:cubicBezTo>
                    <a:pt x="42" y="76"/>
                    <a:pt x="54" y="71"/>
                    <a:pt x="67" y="70"/>
                  </a:cubicBezTo>
                  <a:cubicBezTo>
                    <a:pt x="70" y="70"/>
                    <a:pt x="74" y="67"/>
                    <a:pt x="76" y="64"/>
                  </a:cubicBezTo>
                  <a:cubicBezTo>
                    <a:pt x="81" y="51"/>
                    <a:pt x="90" y="40"/>
                    <a:pt x="102" y="32"/>
                  </a:cubicBezTo>
                  <a:cubicBezTo>
                    <a:pt x="113" y="25"/>
                    <a:pt x="127" y="21"/>
                    <a:pt x="141" y="21"/>
                  </a:cubicBezTo>
                  <a:cubicBezTo>
                    <a:pt x="161" y="21"/>
                    <a:pt x="178" y="29"/>
                    <a:pt x="191" y="41"/>
                  </a:cubicBezTo>
                  <a:cubicBezTo>
                    <a:pt x="204" y="54"/>
                    <a:pt x="212" y="72"/>
                    <a:pt x="212" y="92"/>
                  </a:cubicBezTo>
                  <a:cubicBezTo>
                    <a:pt x="212" y="97"/>
                    <a:pt x="216" y="101"/>
                    <a:pt x="221" y="102"/>
                  </a:cubicBezTo>
                  <a:cubicBezTo>
                    <a:pt x="228" y="103"/>
                    <a:pt x="235" y="107"/>
                    <a:pt x="240" y="113"/>
                  </a:cubicBezTo>
                  <a:cubicBezTo>
                    <a:pt x="245" y="119"/>
                    <a:pt x="248" y="126"/>
                    <a:pt x="248" y="134"/>
                  </a:cubicBezTo>
                  <a:cubicBezTo>
                    <a:pt x="248" y="143"/>
                    <a:pt x="244" y="152"/>
                    <a:pt x="238" y="158"/>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1218793"/>
              <a:endParaRPr lang="zh-CN" altLang="en-US">
                <a:solidFill>
                  <a:prstClr val="black"/>
                </a:solidFill>
              </a:endParaRPr>
            </a:p>
          </p:txBody>
        </p:sp>
      </p:grpSp>
      <p:sp>
        <p:nvSpPr>
          <p:cNvPr id="101" name="TextBox 100"/>
          <p:cNvSpPr txBox="1"/>
          <p:nvPr/>
        </p:nvSpPr>
        <p:spPr>
          <a:xfrm>
            <a:off x="690636" y="1484784"/>
            <a:ext cx="4824536" cy="523160"/>
          </a:xfrm>
          <a:prstGeom prst="rect">
            <a:avLst/>
          </a:prstGeom>
          <a:noFill/>
        </p:spPr>
        <p:txBody>
          <a:bodyPr wrap="square" lIns="91392" tIns="45690" rIns="91392" bIns="45690" rtlCol="0">
            <a:spAutoFit/>
          </a:bodyPr>
          <a:lstStyle/>
          <a:p>
            <a:pPr algn="ctr" defTabSz="1218793"/>
            <a:r>
              <a:rPr lang="en-US" altLang="zh-CN" sz="2800" b="1" dirty="0" smtClean="0">
                <a:solidFill>
                  <a:srgbClr val="006DA7"/>
                </a:solidFill>
                <a:latin typeface="+mn-lt"/>
                <a:ea typeface="微软雅黑" pitchFamily="34" charset="-122"/>
              </a:rPr>
              <a:t>Smart Infrastructures</a:t>
            </a:r>
            <a:endParaRPr lang="zh-CN" altLang="en-US" sz="2800" b="1" dirty="0">
              <a:solidFill>
                <a:srgbClr val="006DA7"/>
              </a:solidFill>
              <a:latin typeface="+mn-lt"/>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8</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Dubai - </a:t>
            </a:r>
            <a:r>
              <a:rPr lang="en-US" altLang="zh-CN" sz="2800" b="1" dirty="0" smtClean="0">
                <a:solidFill>
                  <a:srgbClr val="006DA7"/>
                </a:solidFill>
                <a:latin typeface="Verdana" pitchFamily="34" charset="0"/>
                <a:ea typeface="Verdana" pitchFamily="34" charset="0"/>
                <a:cs typeface="Verdana" pitchFamily="34" charset="0"/>
              </a:rPr>
              <a:t>Sustainability </a:t>
            </a:r>
            <a:endParaRPr lang="zh-CN" altLang="en-US" sz="2800" b="1" dirty="0">
              <a:solidFill>
                <a:srgbClr val="006DA7"/>
              </a:solidFill>
              <a:latin typeface="Verdana" pitchFamily="34" charset="0"/>
              <a:ea typeface="Verdana" pitchFamily="34" charset="0"/>
              <a:cs typeface="Verdana" pitchFamily="34" charset="0"/>
            </a:endParaRPr>
          </a:p>
        </p:txBody>
      </p:sp>
      <p:sp>
        <p:nvSpPr>
          <p:cNvPr id="80" name="矩形 79"/>
          <p:cNvSpPr/>
          <p:nvPr/>
        </p:nvSpPr>
        <p:spPr bwMode="auto">
          <a:xfrm>
            <a:off x="5482431" y="3450796"/>
            <a:ext cx="6130017" cy="1464975"/>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marL="251874" indent="-251874" fontAlgn="ctr">
              <a:spcAft>
                <a:spcPts val="600"/>
              </a:spcAft>
              <a:buClr>
                <a:srgbClr val="990000"/>
              </a:buClr>
              <a:buSzPct val="60000"/>
              <a:buFont typeface="Wingdings" pitchFamily="2" charset="2"/>
              <a:buChar char="n"/>
              <a:defRPr/>
            </a:pPr>
            <a:endParaRPr lang="zh-CN" altLang="en-US" sz="1400" dirty="0">
              <a:latin typeface="微软雅黑" pitchFamily="34" charset="-122"/>
              <a:ea typeface="微软雅黑" pitchFamily="34" charset="-122"/>
              <a:sym typeface="Arial"/>
            </a:endParaRPr>
          </a:p>
        </p:txBody>
      </p:sp>
      <p:sp>
        <p:nvSpPr>
          <p:cNvPr id="83" name="矩形 82"/>
          <p:cNvSpPr/>
          <p:nvPr/>
        </p:nvSpPr>
        <p:spPr bwMode="auto">
          <a:xfrm>
            <a:off x="5482431" y="1788701"/>
            <a:ext cx="6138769" cy="1352268"/>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marL="251874" indent="-251874" fontAlgn="ctr">
              <a:spcAft>
                <a:spcPts val="600"/>
              </a:spcAft>
              <a:buClr>
                <a:srgbClr val="990000"/>
              </a:buClr>
              <a:buSzPct val="60000"/>
              <a:buFont typeface="Wingdings" pitchFamily="2" charset="2"/>
              <a:buChar char="n"/>
              <a:defRPr/>
            </a:pPr>
            <a:endParaRPr lang="zh-CN" altLang="en-US" sz="1400" dirty="0">
              <a:latin typeface="微软雅黑" pitchFamily="34" charset="-122"/>
              <a:ea typeface="微软雅黑" pitchFamily="34" charset="-122"/>
              <a:sym typeface="Arial"/>
            </a:endParaRPr>
          </a:p>
        </p:txBody>
      </p:sp>
      <p:sp>
        <p:nvSpPr>
          <p:cNvPr id="86" name="TextBox 85"/>
          <p:cNvSpPr txBox="1"/>
          <p:nvPr/>
        </p:nvSpPr>
        <p:spPr>
          <a:xfrm>
            <a:off x="2524830" y="2972682"/>
            <a:ext cx="2045980" cy="492443"/>
          </a:xfrm>
          <a:prstGeom prst="rect">
            <a:avLst/>
          </a:prstGeom>
          <a:noFill/>
        </p:spPr>
        <p:txBody>
          <a:bodyPr wrap="square" lIns="121883" tIns="60942" rIns="121883" bIns="60942" rtlCol="0">
            <a:noAutofit/>
          </a:bodyPr>
          <a:lstStyle/>
          <a:p>
            <a:pPr fontAlgn="ctr"/>
            <a:r>
              <a:rPr lang="en-US" altLang="zh-CN" smtClean="0">
                <a:latin typeface="微软雅黑" pitchFamily="34" charset="-122"/>
                <a:ea typeface="微软雅黑" pitchFamily="34" charset="-122"/>
              </a:rPr>
              <a:t>Figure</a:t>
            </a:r>
            <a:endParaRPr lang="zh-CN" altLang="en-US">
              <a:latin typeface="微软雅黑" pitchFamily="34" charset="-122"/>
              <a:ea typeface="微软雅黑" pitchFamily="34" charset="-122"/>
            </a:endParaRPr>
          </a:p>
        </p:txBody>
      </p:sp>
      <p:sp>
        <p:nvSpPr>
          <p:cNvPr id="89" name="圆角矩形 12"/>
          <p:cNvSpPr/>
          <p:nvPr/>
        </p:nvSpPr>
        <p:spPr bwMode="auto">
          <a:xfrm>
            <a:off x="5482431" y="1701209"/>
            <a:ext cx="6228605" cy="1439760"/>
          </a:xfrm>
          <a:prstGeom prst="rect">
            <a:avLst/>
          </a:prstGeom>
          <a:noFill/>
          <a:ln>
            <a:noFill/>
          </a:ln>
          <a:effectLst/>
          <a:extLst/>
        </p:spPr>
        <p:txBody>
          <a:bodyPr wrap="square" lIns="91381" tIns="71964" rIns="91381" bIns="71964" anchor="t" anchorCtr="0">
            <a:noAutofit/>
          </a:bodyPr>
          <a:lstStyle/>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Dubai Silicon valley Oasis, 7.2 square kilometers, Population 162,400</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1920 companies managed by DSOA, 71% of them are IT companies</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Smart City Project investment: 1 billion USD in 2015, additional 350 million USD in 2018</a:t>
            </a:r>
            <a:endParaRPr lang="zh-CN" altLang="en-US" sz="1400" dirty="0">
              <a:solidFill>
                <a:schemeClr val="tx1"/>
              </a:solidFill>
              <a:latin typeface="微软雅黑" pitchFamily="34" charset="-122"/>
              <a:ea typeface="微软雅黑" pitchFamily="34" charset="-122"/>
            </a:endParaRPr>
          </a:p>
        </p:txBody>
      </p:sp>
      <p:sp>
        <p:nvSpPr>
          <p:cNvPr id="102" name="自选图形 16"/>
          <p:cNvSpPr>
            <a:spLocks noChangeArrowheads="1"/>
          </p:cNvSpPr>
          <p:nvPr/>
        </p:nvSpPr>
        <p:spPr bwMode="auto">
          <a:xfrm>
            <a:off x="5482431" y="1458851"/>
            <a:ext cx="6145828"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algn="ctr" fontAlgn="ctr"/>
            <a:r>
              <a:rPr lang="en-US" altLang="zh-CN" sz="2400" b="1" dirty="0" smtClean="0">
                <a:solidFill>
                  <a:schemeClr val="bg1"/>
                </a:solidFill>
                <a:ea typeface="微软雅黑" pitchFamily="34" charset="-122"/>
              </a:rPr>
              <a:t>Background</a:t>
            </a:r>
            <a:endParaRPr lang="zh-CN" altLang="en-US" sz="2400" b="1" dirty="0">
              <a:solidFill>
                <a:schemeClr val="bg1"/>
              </a:solidFill>
              <a:ea typeface="微软雅黑" pitchFamily="34" charset="-122"/>
            </a:endParaRPr>
          </a:p>
        </p:txBody>
      </p:sp>
      <p:sp>
        <p:nvSpPr>
          <p:cNvPr id="103" name="圆角矩形 12"/>
          <p:cNvSpPr/>
          <p:nvPr/>
        </p:nvSpPr>
        <p:spPr bwMode="auto">
          <a:xfrm>
            <a:off x="5482430" y="3428934"/>
            <a:ext cx="6156000" cy="1403675"/>
          </a:xfrm>
          <a:prstGeom prst="rect">
            <a:avLst/>
          </a:prstGeom>
          <a:noFill/>
          <a:ln>
            <a:noFill/>
          </a:ln>
          <a:effectLst/>
          <a:extLst/>
        </p:spPr>
        <p:txBody>
          <a:bodyPr lIns="91381" tIns="71964" rIns="91381" bIns="71964" anchor="t" anchorCtr="0">
            <a:noAutofit/>
          </a:bodyPr>
          <a:lstStyle/>
          <a:p>
            <a:pPr defTabSz="897028" fontAlgn="ctr">
              <a:lnSpc>
                <a:spcPct val="150000"/>
              </a:lnSpc>
              <a:buClr>
                <a:schemeClr val="tx2"/>
              </a:buClr>
              <a:buSzPct val="60000"/>
              <a:tabLst>
                <a:tab pos="765266" algn="l"/>
              </a:tabLst>
              <a:defRPr/>
            </a:pPr>
            <a:r>
              <a:rPr lang="en-US" altLang="zh-CN" sz="1400" dirty="0" smtClean="0">
                <a:solidFill>
                  <a:schemeClr val="tx1"/>
                </a:solidFill>
                <a:latin typeface="微软雅黑" pitchFamily="34" charset="-122"/>
                <a:ea typeface="微软雅黑" pitchFamily="34" charset="-122"/>
              </a:rPr>
              <a:t>As a Smart City test bed, DSOA will develop:</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Agile and repeatable Dubai mode for Smart City</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A center capable to converge technologies, thoughts and cultures</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A smart, sustainable and livable environment</a:t>
            </a:r>
            <a:endParaRPr lang="zh-CN" altLang="en-US" sz="1400" dirty="0">
              <a:solidFill>
                <a:schemeClr val="tx1"/>
              </a:solidFill>
              <a:latin typeface="微软雅黑" pitchFamily="34" charset="-122"/>
              <a:ea typeface="微软雅黑" pitchFamily="34" charset="-122"/>
            </a:endParaRPr>
          </a:p>
        </p:txBody>
      </p:sp>
      <p:sp>
        <p:nvSpPr>
          <p:cNvPr id="104" name="自选图形 16"/>
          <p:cNvSpPr>
            <a:spLocks noChangeArrowheads="1"/>
          </p:cNvSpPr>
          <p:nvPr/>
        </p:nvSpPr>
        <p:spPr bwMode="auto">
          <a:xfrm>
            <a:off x="5482431" y="3140968"/>
            <a:ext cx="6145828"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algn="ctr" fontAlgn="ctr">
              <a:buSzPct val="60000"/>
            </a:pPr>
            <a:r>
              <a:rPr lang="en-US" altLang="zh-CN" sz="2400" b="1" dirty="0">
                <a:solidFill>
                  <a:schemeClr val="bg1"/>
                </a:solidFill>
                <a:ea typeface="微软雅黑" pitchFamily="34" charset="-122"/>
              </a:rPr>
              <a:t>Target</a:t>
            </a:r>
            <a:endParaRPr lang="zh-CN" altLang="en-US" sz="2400" b="1" dirty="0">
              <a:solidFill>
                <a:schemeClr val="bg1"/>
              </a:solidFill>
              <a:ea typeface="微软雅黑" pitchFamily="34" charset="-122"/>
            </a:endParaRPr>
          </a:p>
        </p:txBody>
      </p:sp>
      <p:pic>
        <p:nvPicPr>
          <p:cNvPr id="105" name="Picture 2"/>
          <p:cNvPicPr>
            <a:picLocks noChangeAspect="1" noChangeArrowheads="1"/>
          </p:cNvPicPr>
          <p:nvPr/>
        </p:nvPicPr>
        <p:blipFill>
          <a:blip r:embed="rId2" cstate="print"/>
          <a:srcRect l="2568" r="26027"/>
          <a:stretch>
            <a:fillRect/>
          </a:stretch>
        </p:blipFill>
        <p:spPr bwMode="auto">
          <a:xfrm>
            <a:off x="618036" y="1458850"/>
            <a:ext cx="4878863" cy="3438000"/>
          </a:xfrm>
          <a:prstGeom prst="rect">
            <a:avLst/>
          </a:prstGeom>
          <a:noFill/>
          <a:ln w="9525">
            <a:noFill/>
            <a:miter lim="800000"/>
            <a:headEnd/>
            <a:tailEnd/>
          </a:ln>
        </p:spPr>
      </p:pic>
      <p:sp>
        <p:nvSpPr>
          <p:cNvPr id="106" name="TextBox 105"/>
          <p:cNvSpPr txBox="1"/>
          <p:nvPr/>
        </p:nvSpPr>
        <p:spPr>
          <a:xfrm>
            <a:off x="552683" y="5179375"/>
            <a:ext cx="11095983" cy="985929"/>
          </a:xfrm>
          <a:prstGeom prst="rect">
            <a:avLst/>
          </a:prstGeom>
          <a:noFill/>
        </p:spPr>
        <p:txBody>
          <a:bodyPr wrap="square" lIns="121883" tIns="60942" rIns="121883" bIns="60942" rtlCol="0">
            <a:noAutofit/>
          </a:bodyPr>
          <a:lstStyle/>
          <a:p>
            <a:pPr fontAlgn="ctr"/>
            <a:r>
              <a:rPr lang="en-US" altLang="zh-CN" sz="1400" dirty="0" smtClean="0">
                <a:solidFill>
                  <a:schemeClr val="tx1"/>
                </a:solidFill>
                <a:latin typeface="微软雅黑" pitchFamily="34" charset="-122"/>
                <a:ea typeface="微软雅黑" pitchFamily="34" charset="-122"/>
              </a:rPr>
              <a:t>Dubai Silicon valley Oasis will be crucial for the whole countries‘ economic development. It’s helpful for developing high-tech manufacturing and local human resource.</a:t>
            </a:r>
            <a:endParaRPr lang="zh-CN" altLang="en-US" sz="1400" i="1" dirty="0">
              <a:solidFill>
                <a:schemeClr val="tx1"/>
              </a:solidFill>
              <a:latin typeface="微软雅黑" pitchFamily="34" charset="-122"/>
              <a:ea typeface="微软雅黑" pitchFamily="34" charset="-122"/>
            </a:endParaRPr>
          </a:p>
          <a:p>
            <a:pPr algn="r" fontAlgn="ctr"/>
            <a:r>
              <a:rPr lang="en-US" altLang="zh-CN" sz="1400" dirty="0">
                <a:solidFill>
                  <a:schemeClr val="tx1"/>
                </a:solidFill>
                <a:latin typeface="微软雅黑" pitchFamily="34" charset="-122"/>
                <a:ea typeface="微软雅黑" pitchFamily="34" charset="-122"/>
              </a:rPr>
              <a:t>- H.H. Sheikh Ahmed bin </a:t>
            </a:r>
            <a:r>
              <a:rPr lang="en-US" altLang="zh-CN" sz="1400" dirty="0" err="1">
                <a:solidFill>
                  <a:schemeClr val="tx1"/>
                </a:solidFill>
                <a:latin typeface="微软雅黑" pitchFamily="34" charset="-122"/>
                <a:ea typeface="微软雅黑" pitchFamily="34" charset="-122"/>
              </a:rPr>
              <a:t>Saeed</a:t>
            </a:r>
            <a:r>
              <a:rPr lang="en-US" altLang="zh-CN" sz="1400" dirty="0">
                <a:solidFill>
                  <a:schemeClr val="tx1"/>
                </a:solidFill>
                <a:latin typeface="微软雅黑" pitchFamily="34" charset="-122"/>
                <a:ea typeface="微软雅黑" pitchFamily="34" charset="-122"/>
              </a:rPr>
              <a:t> Al </a:t>
            </a:r>
            <a:r>
              <a:rPr lang="en-US" altLang="zh-CN" sz="1400" dirty="0" err="1">
                <a:solidFill>
                  <a:schemeClr val="tx1"/>
                </a:solidFill>
                <a:latin typeface="微软雅黑" pitchFamily="34" charset="-122"/>
                <a:ea typeface="微软雅黑" pitchFamily="34" charset="-122"/>
              </a:rPr>
              <a:t>Maktoum</a:t>
            </a:r>
            <a:endParaRPr lang="zh-CN" altLang="en-US" sz="1400" dirty="0">
              <a:solidFill>
                <a:schemeClr val="tx1"/>
              </a:solidFill>
              <a:latin typeface="微软雅黑" pitchFamily="34" charset="-122"/>
              <a:ea typeface="微软雅黑" pitchFamily="34" charset="-122"/>
            </a:endParaRPr>
          </a:p>
          <a:p>
            <a:pPr algn="r" fontAlgn="ctr"/>
            <a:r>
              <a:rPr lang="en-US" altLang="zh-CN" sz="1400" dirty="0" smtClean="0">
                <a:solidFill>
                  <a:schemeClr val="tx1"/>
                </a:solidFill>
                <a:latin typeface="微软雅黑" pitchFamily="34" charset="-122"/>
                <a:ea typeface="微软雅黑" pitchFamily="34" charset="-122"/>
              </a:rPr>
              <a:t>DSOA Chairman</a:t>
            </a:r>
            <a:endParaRPr lang="zh-CN" altLang="en-US" sz="140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Pg  </a:t>
            </a:r>
            <a:fld id="{2782646F-82DA-47EB-8FF9-63F8B660DDA6}" type="slidenum">
              <a:rPr lang="en-US" altLang="en-US"/>
              <a:pPr/>
              <a:t>9</a:t>
            </a:fld>
            <a:r>
              <a:rPr lang="en-US" altLang="en-US"/>
              <a:t> | </a:t>
            </a:r>
          </a:p>
        </p:txBody>
      </p:sp>
      <p:sp>
        <p:nvSpPr>
          <p:cNvPr id="8" name="TextBox 7"/>
          <p:cNvSpPr txBox="1"/>
          <p:nvPr/>
        </p:nvSpPr>
        <p:spPr>
          <a:xfrm>
            <a:off x="709050" y="260649"/>
            <a:ext cx="8841745" cy="523220"/>
          </a:xfrm>
          <a:prstGeom prst="rect">
            <a:avLst/>
          </a:prstGeom>
          <a:noFill/>
        </p:spPr>
        <p:txBody>
          <a:bodyPr wrap="square" rtlCol="0">
            <a:spAutoFit/>
          </a:bodyPr>
          <a:lstStyle/>
          <a:p>
            <a:r>
              <a:rPr lang="en-US" altLang="zh-CN" sz="2800" b="1" dirty="0" smtClean="0">
                <a:solidFill>
                  <a:srgbClr val="006DA7"/>
                </a:solidFill>
                <a:latin typeface="Verdana" pitchFamily="34" charset="0"/>
                <a:ea typeface="Verdana" pitchFamily="34" charset="0"/>
                <a:cs typeface="Verdana" pitchFamily="34" charset="0"/>
              </a:rPr>
              <a:t>Smart </a:t>
            </a:r>
            <a:r>
              <a:rPr lang="en-US" altLang="zh-CN" sz="2800" b="1" dirty="0">
                <a:solidFill>
                  <a:srgbClr val="006DA7"/>
                </a:solidFill>
                <a:latin typeface="Verdana" pitchFamily="34" charset="0"/>
                <a:ea typeface="Verdana" pitchFamily="34" charset="0"/>
                <a:cs typeface="Verdana" pitchFamily="34" charset="0"/>
              </a:rPr>
              <a:t>Dubai - </a:t>
            </a:r>
            <a:r>
              <a:rPr lang="en-US" altLang="zh-CN" sz="2800" b="1" dirty="0" smtClean="0">
                <a:solidFill>
                  <a:srgbClr val="006DA7"/>
                </a:solidFill>
                <a:latin typeface="Verdana" pitchFamily="34" charset="0"/>
                <a:ea typeface="Verdana" pitchFamily="34" charset="0"/>
                <a:cs typeface="Verdana" pitchFamily="34" charset="0"/>
              </a:rPr>
              <a:t>Sustainability </a:t>
            </a:r>
            <a:endParaRPr lang="zh-CN" altLang="en-US" sz="2800" b="1" dirty="0">
              <a:solidFill>
                <a:srgbClr val="006DA7"/>
              </a:solidFill>
              <a:latin typeface="Verdana" pitchFamily="34" charset="0"/>
              <a:ea typeface="Verdana" pitchFamily="34" charset="0"/>
              <a:cs typeface="Verdana" pitchFamily="34" charset="0"/>
            </a:endParaRPr>
          </a:p>
        </p:txBody>
      </p:sp>
      <p:sp>
        <p:nvSpPr>
          <p:cNvPr id="13" name="矩形 12"/>
          <p:cNvSpPr/>
          <p:nvPr/>
        </p:nvSpPr>
        <p:spPr bwMode="auto">
          <a:xfrm>
            <a:off x="5499482" y="4746940"/>
            <a:ext cx="6127200" cy="1223717"/>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marL="251874" indent="-251874" fontAlgn="ctr">
              <a:spcAft>
                <a:spcPts val="600"/>
              </a:spcAft>
              <a:buClr>
                <a:srgbClr val="990000"/>
              </a:buClr>
              <a:buSzPct val="60000"/>
              <a:buFont typeface="Wingdings" pitchFamily="2" charset="2"/>
              <a:buChar char="n"/>
              <a:defRPr/>
            </a:pPr>
            <a:endParaRPr lang="zh-CN" altLang="en-US" sz="1400" dirty="0">
              <a:latin typeface="微软雅黑" pitchFamily="34" charset="-122"/>
              <a:ea typeface="微软雅黑" pitchFamily="34" charset="-122"/>
              <a:sym typeface="Arial"/>
            </a:endParaRPr>
          </a:p>
        </p:txBody>
      </p:sp>
      <p:sp>
        <p:nvSpPr>
          <p:cNvPr id="14" name="矩形 13"/>
          <p:cNvSpPr/>
          <p:nvPr/>
        </p:nvSpPr>
        <p:spPr bwMode="auto">
          <a:xfrm>
            <a:off x="5499482" y="1809327"/>
            <a:ext cx="6128337" cy="2627392"/>
          </a:xfrm>
          <a:prstGeom prst="rect">
            <a:avLst/>
          </a:prstGeom>
          <a:gradFill flip="none" rotWithShape="1">
            <a:gsLst>
              <a:gs pos="0">
                <a:srgbClr val="E3E9EF"/>
              </a:gs>
              <a:gs pos="100000">
                <a:srgbClr val="EBEFF4"/>
              </a:gs>
            </a:gsLst>
            <a:lin ang="54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marL="251874" indent="-251874" fontAlgn="ctr">
              <a:spcAft>
                <a:spcPts val="600"/>
              </a:spcAft>
              <a:buClr>
                <a:srgbClr val="990000"/>
              </a:buClr>
              <a:buSzPct val="60000"/>
              <a:buFont typeface="Wingdings" pitchFamily="2" charset="2"/>
              <a:buChar char="n"/>
              <a:defRPr/>
            </a:pPr>
            <a:endParaRPr lang="zh-CN" altLang="en-US" sz="1400" dirty="0">
              <a:latin typeface="微软雅黑" pitchFamily="34" charset="-122"/>
              <a:ea typeface="微软雅黑" pitchFamily="34" charset="-122"/>
              <a:sym typeface="Arial"/>
            </a:endParaRPr>
          </a:p>
        </p:txBody>
      </p:sp>
      <p:sp>
        <p:nvSpPr>
          <p:cNvPr id="15" name="圆角矩形 12"/>
          <p:cNvSpPr/>
          <p:nvPr/>
        </p:nvSpPr>
        <p:spPr bwMode="auto">
          <a:xfrm>
            <a:off x="5570486" y="1701208"/>
            <a:ext cx="6140550" cy="2663383"/>
          </a:xfrm>
          <a:prstGeom prst="rect">
            <a:avLst/>
          </a:prstGeom>
          <a:noFill/>
          <a:ln>
            <a:noFill/>
          </a:ln>
          <a:effectLst/>
          <a:extLst/>
        </p:spPr>
        <p:txBody>
          <a:bodyPr wrap="square" lIns="91381" tIns="71964" rIns="91381" bIns="71964" anchor="t" anchorCtr="0">
            <a:noAutofit/>
          </a:bodyPr>
          <a:lstStyle/>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Smart Lamp: Lampposts become multi-usage assets. Embedded sensors enable lambs smart controlling and energy saving. Multi-functions of lamps, like digital labels, outdoor wireless coverage and environment monitoring, achieved.</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Smart Sewage Disposal: 3 billion gallons sewage disposed to be clean per year.</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dirty="0" smtClean="0">
                <a:solidFill>
                  <a:schemeClr val="tx1"/>
                </a:solidFill>
                <a:latin typeface="微软雅黑" pitchFamily="34" charset="-122"/>
                <a:ea typeface="微软雅黑" pitchFamily="34" charset="-122"/>
              </a:rPr>
              <a:t>Smart Garbage Disposal: Automatically triggered when garbage can is full. The best route of the dumpcarts designed consequently.</a:t>
            </a:r>
            <a:endParaRPr lang="zh-CN" altLang="en-US" sz="1400" dirty="0">
              <a:solidFill>
                <a:schemeClr val="tx1"/>
              </a:solidFill>
              <a:latin typeface="微软雅黑" pitchFamily="34" charset="-122"/>
              <a:ea typeface="微软雅黑" pitchFamily="34" charset="-122"/>
            </a:endParaRPr>
          </a:p>
        </p:txBody>
      </p:sp>
      <p:sp>
        <p:nvSpPr>
          <p:cNvPr id="16" name="自选图形 16"/>
          <p:cNvSpPr>
            <a:spLocks noChangeArrowheads="1"/>
          </p:cNvSpPr>
          <p:nvPr/>
        </p:nvSpPr>
        <p:spPr bwMode="auto">
          <a:xfrm>
            <a:off x="5492129" y="1458851"/>
            <a:ext cx="6135386"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algn="ctr" fontAlgn="ctr"/>
            <a:r>
              <a:rPr lang="en-US" altLang="zh-CN" sz="2400" b="1" dirty="0">
                <a:solidFill>
                  <a:schemeClr val="bg1"/>
                </a:solidFill>
                <a:ea typeface="微软雅黑" pitchFamily="34" charset="-122"/>
              </a:rPr>
              <a:t>Solutions</a:t>
            </a:r>
            <a:endParaRPr lang="zh-CN" altLang="en-US" sz="2400" b="1" dirty="0">
              <a:solidFill>
                <a:schemeClr val="bg1"/>
              </a:solidFill>
              <a:ea typeface="微软雅黑" pitchFamily="34" charset="-122"/>
            </a:endParaRPr>
          </a:p>
        </p:txBody>
      </p:sp>
      <p:sp>
        <p:nvSpPr>
          <p:cNvPr id="17" name="圆角矩形 12"/>
          <p:cNvSpPr/>
          <p:nvPr/>
        </p:nvSpPr>
        <p:spPr bwMode="auto">
          <a:xfrm>
            <a:off x="5600246" y="4725076"/>
            <a:ext cx="6038782" cy="1115742"/>
          </a:xfrm>
          <a:prstGeom prst="rect">
            <a:avLst/>
          </a:prstGeom>
          <a:noFill/>
          <a:ln>
            <a:noFill/>
          </a:ln>
          <a:effectLst/>
          <a:extLst/>
        </p:spPr>
        <p:txBody>
          <a:bodyPr wrap="square" lIns="91381" tIns="71964" rIns="91381" bIns="71964" anchor="t" anchorCtr="0">
            <a:noAutofit/>
          </a:bodyPr>
          <a:lstStyle/>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b="1" dirty="0" smtClean="0">
                <a:solidFill>
                  <a:srgbClr val="C00000"/>
                </a:solidFill>
                <a:latin typeface="微软雅黑" pitchFamily="34" charset="-122"/>
                <a:ea typeface="微软雅黑" pitchFamily="34" charset="-122"/>
              </a:rPr>
              <a:t>42% </a:t>
            </a:r>
            <a:r>
              <a:rPr lang="en-US" altLang="zh-CN" sz="1400" dirty="0" smtClean="0">
                <a:solidFill>
                  <a:schemeClr val="tx1"/>
                </a:solidFill>
                <a:latin typeface="微软雅黑" pitchFamily="34" charset="-122"/>
                <a:ea typeface="微软雅黑" pitchFamily="34" charset="-122"/>
              </a:rPr>
              <a:t>maintenance cost and </a:t>
            </a:r>
            <a:r>
              <a:rPr lang="en-US" altLang="zh-CN" sz="1400" b="1" dirty="0" smtClean="0">
                <a:solidFill>
                  <a:srgbClr val="C00000"/>
                </a:solidFill>
                <a:latin typeface="微软雅黑" pitchFamily="34" charset="-122"/>
                <a:ea typeface="微软雅黑" pitchFamily="34" charset="-122"/>
              </a:rPr>
              <a:t>35% </a:t>
            </a:r>
            <a:r>
              <a:rPr lang="en-US" altLang="zh-CN" sz="1400" dirty="0" smtClean="0">
                <a:solidFill>
                  <a:schemeClr val="tx1"/>
                </a:solidFill>
                <a:latin typeface="微软雅黑" pitchFamily="34" charset="-122"/>
                <a:ea typeface="微软雅黑" pitchFamily="34" charset="-122"/>
              </a:rPr>
              <a:t>energy cost of lamps saved.</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b="1" dirty="0" smtClean="0">
                <a:solidFill>
                  <a:srgbClr val="C00000"/>
                </a:solidFill>
                <a:latin typeface="微软雅黑" pitchFamily="34" charset="-122"/>
                <a:ea typeface="微软雅黑" pitchFamily="34" charset="-122"/>
              </a:rPr>
              <a:t>70% </a:t>
            </a:r>
            <a:r>
              <a:rPr lang="en-US" altLang="zh-CN" sz="1400" dirty="0" smtClean="0">
                <a:solidFill>
                  <a:schemeClr val="tx1"/>
                </a:solidFill>
                <a:latin typeface="微软雅黑" pitchFamily="34" charset="-122"/>
                <a:ea typeface="微软雅黑" pitchFamily="34" charset="-122"/>
              </a:rPr>
              <a:t>operational cost of sewage disposal decreased.</a:t>
            </a:r>
            <a:endParaRPr lang="zh-CN" altLang="en-US" sz="1400" dirty="0">
              <a:solidFill>
                <a:schemeClr val="tx1"/>
              </a:solidFill>
              <a:latin typeface="微软雅黑" pitchFamily="34" charset="-122"/>
              <a:ea typeface="微软雅黑" pitchFamily="34" charset="-122"/>
            </a:endParaRPr>
          </a:p>
          <a:p>
            <a:pPr marL="202546" indent="-202546" defTabSz="897028" fontAlgn="ctr">
              <a:lnSpc>
                <a:spcPct val="150000"/>
              </a:lnSpc>
              <a:buClr>
                <a:schemeClr val="tx2"/>
              </a:buClr>
              <a:buSzPct val="60000"/>
              <a:buFont typeface="Wingdings" pitchFamily="2" charset="2"/>
              <a:buChar char="l"/>
              <a:tabLst>
                <a:tab pos="765266" algn="l"/>
              </a:tabLst>
              <a:defRPr/>
            </a:pPr>
            <a:r>
              <a:rPr lang="en-US" altLang="zh-CN" sz="1400" b="1" dirty="0" smtClean="0">
                <a:solidFill>
                  <a:srgbClr val="C00000"/>
                </a:solidFill>
                <a:latin typeface="微软雅黑" pitchFamily="34" charset="-122"/>
                <a:ea typeface="微软雅黑" pitchFamily="34" charset="-122"/>
              </a:rPr>
              <a:t>65% </a:t>
            </a:r>
            <a:r>
              <a:rPr lang="en-US" altLang="zh-CN" sz="1400" dirty="0" smtClean="0">
                <a:solidFill>
                  <a:schemeClr val="tx1"/>
                </a:solidFill>
                <a:latin typeface="微软雅黑" pitchFamily="34" charset="-122"/>
                <a:ea typeface="微软雅黑" pitchFamily="34" charset="-122"/>
              </a:rPr>
              <a:t>operational cost of garbage disposal decreased.</a:t>
            </a:r>
            <a:endParaRPr lang="zh-CN" altLang="en-US" sz="1400" dirty="0">
              <a:solidFill>
                <a:schemeClr val="tx1"/>
              </a:solidFill>
              <a:latin typeface="微软雅黑" pitchFamily="34" charset="-122"/>
              <a:ea typeface="微软雅黑" pitchFamily="34" charset="-122"/>
            </a:endParaRPr>
          </a:p>
        </p:txBody>
      </p:sp>
      <p:sp>
        <p:nvSpPr>
          <p:cNvPr id="18" name="自选图形 16"/>
          <p:cNvSpPr>
            <a:spLocks noChangeArrowheads="1"/>
          </p:cNvSpPr>
          <p:nvPr/>
        </p:nvSpPr>
        <p:spPr bwMode="auto">
          <a:xfrm>
            <a:off x="5492129" y="4437112"/>
            <a:ext cx="6135386" cy="336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noAutofit/>
          </a:bodyPr>
          <a:lstStyle/>
          <a:p>
            <a:pPr algn="ctr" fontAlgn="ctr">
              <a:buSzPct val="60000"/>
            </a:pPr>
            <a:r>
              <a:rPr lang="en-US" altLang="zh-CN" sz="2400" b="1" dirty="0">
                <a:solidFill>
                  <a:schemeClr val="bg1"/>
                </a:solidFill>
                <a:ea typeface="微软雅黑" pitchFamily="34" charset="-122"/>
              </a:rPr>
              <a:t>Benefits</a:t>
            </a:r>
            <a:endParaRPr lang="zh-CN" altLang="en-US" sz="2400" b="1" dirty="0">
              <a:solidFill>
                <a:schemeClr val="bg1"/>
              </a:solidFill>
              <a:ea typeface="微软雅黑" pitchFamily="34" charset="-122"/>
            </a:endParaRPr>
          </a:p>
        </p:txBody>
      </p:sp>
      <p:grpSp>
        <p:nvGrpSpPr>
          <p:cNvPr id="19" name="组合 10"/>
          <p:cNvGrpSpPr>
            <a:grpSpLocks noChangeAspect="1"/>
          </p:cNvGrpSpPr>
          <p:nvPr/>
        </p:nvGrpSpPr>
        <p:grpSpPr>
          <a:xfrm>
            <a:off x="639645" y="1461539"/>
            <a:ext cx="4857246" cy="3808192"/>
            <a:chOff x="181558" y="82187"/>
            <a:chExt cx="5543108" cy="4344670"/>
          </a:xfrm>
          <a:effectLst/>
        </p:grpSpPr>
        <p:pic>
          <p:nvPicPr>
            <p:cNvPr id="20"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558" y="82580"/>
              <a:ext cx="3258208" cy="4344277"/>
            </a:xfrm>
            <a:prstGeom prst="rect">
              <a:avLst/>
            </a:prstGeom>
            <a:ln>
              <a:noFill/>
            </a:ln>
            <a:effectLst/>
          </p:spPr>
        </p:pic>
        <p:pic>
          <p:nvPicPr>
            <p:cNvPr id="21"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5197" y="82187"/>
              <a:ext cx="2299469" cy="3065957"/>
            </a:xfrm>
            <a:prstGeom prst="rect">
              <a:avLst/>
            </a:prstGeom>
            <a:ln>
              <a:noFill/>
            </a:ln>
            <a:effectLst/>
          </p:spPr>
        </p:pic>
      </p:grpSp>
      <p:pic>
        <p:nvPicPr>
          <p:cNvPr id="22" name="Picture 2"/>
          <p:cNvPicPr>
            <a:picLocks noChangeAspect="1" noChangeArrowheads="1"/>
          </p:cNvPicPr>
          <p:nvPr/>
        </p:nvPicPr>
        <p:blipFill>
          <a:blip r:embed="rId4" cstate="print"/>
          <a:srcRect/>
          <a:stretch>
            <a:fillRect/>
          </a:stretch>
        </p:blipFill>
        <p:spPr bwMode="auto">
          <a:xfrm>
            <a:off x="3467411" y="4135265"/>
            <a:ext cx="2037289" cy="1190349"/>
          </a:xfrm>
          <a:prstGeom prst="rect">
            <a:avLst/>
          </a:prstGeom>
          <a:noFill/>
          <a:ln w="9525">
            <a:noFill/>
            <a:miter lim="800000"/>
            <a:headEnd/>
            <a:tailEnd/>
          </a:ln>
        </p:spPr>
      </p:pic>
      <p:sp>
        <p:nvSpPr>
          <p:cNvPr id="23" name="文本框 1"/>
          <p:cNvSpPr txBox="1"/>
          <p:nvPr/>
        </p:nvSpPr>
        <p:spPr>
          <a:xfrm>
            <a:off x="3749193" y="4310622"/>
            <a:ext cx="1747699" cy="307706"/>
          </a:xfrm>
          <a:prstGeom prst="rect">
            <a:avLst/>
          </a:prstGeom>
          <a:solidFill>
            <a:schemeClr val="tx1"/>
          </a:solidFill>
        </p:spPr>
        <p:txBody>
          <a:bodyPr wrap="square" lIns="91394" tIns="45697" rIns="91394" bIns="45697" rtlCol="0">
            <a:noAutofit/>
          </a:bodyPr>
          <a:lstStyle/>
          <a:p>
            <a:pPr algn="ctr" fontAlgn="ctr"/>
            <a:r>
              <a:rPr lang="en-US" altLang="zh-CN" sz="1400" dirty="0" smtClean="0">
                <a:latin typeface="微软雅黑" pitchFamily="34" charset="-122"/>
                <a:ea typeface="微软雅黑" pitchFamily="34" charset="-122"/>
              </a:rPr>
              <a:t>Maintenance cost</a:t>
            </a:r>
            <a:endParaRPr lang="zh-CN" altLang="en-US" sz="1400" dirty="0">
              <a:latin typeface="微软雅黑" pitchFamily="34" charset="-122"/>
              <a:ea typeface="微软雅黑" pitchFamily="34" charset="-122"/>
            </a:endParaRPr>
          </a:p>
        </p:txBody>
      </p:sp>
      <p:sp>
        <p:nvSpPr>
          <p:cNvPr id="24" name="文本框 1"/>
          <p:cNvSpPr txBox="1"/>
          <p:nvPr/>
        </p:nvSpPr>
        <p:spPr>
          <a:xfrm>
            <a:off x="4052837" y="4845937"/>
            <a:ext cx="1444054" cy="307706"/>
          </a:xfrm>
          <a:prstGeom prst="rect">
            <a:avLst/>
          </a:prstGeom>
          <a:solidFill>
            <a:schemeClr val="tx1"/>
          </a:solidFill>
        </p:spPr>
        <p:txBody>
          <a:bodyPr wrap="square" lIns="91394" tIns="45697" rIns="91394" bIns="45697" rtlCol="0">
            <a:noAutofit/>
          </a:bodyPr>
          <a:ls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fontAlgn="ctr"/>
            <a:r>
              <a:rPr lang="en-US" altLang="zh-CN" sz="1400" dirty="0" smtClean="0">
                <a:solidFill>
                  <a:schemeClr val="bg1"/>
                </a:solidFill>
                <a:latin typeface="微软雅黑" pitchFamily="34" charset="-122"/>
                <a:ea typeface="微软雅黑" pitchFamily="34" charset="-122"/>
              </a:rPr>
              <a:t>Energy cost</a:t>
            </a:r>
            <a:endParaRPr lang="zh-CN" altLang="en-US" sz="14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D19E28-ACA9-4CA9-BD95-2B85F272E79E}">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55908</TotalTime>
  <Words>2016</Words>
  <Application>Microsoft Macintosh PowerPoint</Application>
  <PresentationFormat>Custom</PresentationFormat>
  <Paragraphs>343</Paragraphs>
  <Slides>25</Slides>
  <Notes>0</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43" baseType="lpstr">
      <vt:lpstr>Arial Unicode MS</vt:lpstr>
      <vt:lpstr>Calibri</vt:lpstr>
      <vt:lpstr>Consolas</vt:lpstr>
      <vt:lpstr>Impact</vt:lpstr>
      <vt:lpstr>Microsoft YaHei</vt:lpstr>
      <vt:lpstr>MS PGothic</vt:lpstr>
      <vt:lpstr>Times New Roman</vt:lpstr>
      <vt:lpstr>Trebuchet MS</vt:lpstr>
      <vt:lpstr>Verdana</vt:lpstr>
      <vt:lpstr>Wingdings</vt:lpstr>
      <vt:lpstr>华文细黑</vt:lpstr>
      <vt:lpstr>宋体</vt:lpstr>
      <vt:lpstr>微软雅黑</vt:lpstr>
      <vt:lpstr>黑体</vt:lpstr>
      <vt:lpstr>Arial</vt:lpstr>
      <vt:lpstr>Office Theme</vt:lpstr>
      <vt:lpstr>1_Office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221</cp:revision>
  <cp:lastPrinted>1601-01-01T00:00:00Z</cp:lastPrinted>
  <dcterms:created xsi:type="dcterms:W3CDTF">2016-04-13T17:12:01Z</dcterms:created>
  <dcterms:modified xsi:type="dcterms:W3CDTF">2017-08-28T18:38:40Z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(3)OExSorMOJfuA4AtE9tWcRBNtUzJS/j6O3p+tMGmL/8C0oIxTRwni1XTQ1jwfsYCDBEr4Alsl
eRWPPanA2zAdpStZlkKAeqPrjWFMWmPGqn8SMFUSkiGpNxhhYyTPIB6CScZPpL8qPEFZ8sL1
Xa+jgF9zd29jXyYnfyAPo0T2MSjP/vmyXl9VQ76UXlePRf5Zg9Ik97ElQmPYWJ2WXlkKiGYK
o/KGm5PoUwoOYw3Lut</vt:lpwstr>
  </property>
  <property fmtid="{D5CDD505-2E9C-101B-9397-08002B2CF9AE}" pid="3" name="_2015_ms_pID_7253431">
    <vt:lpwstr>ZHV7mgBnP+YVzJo/ImNpqtDjw9aSoAx3NsEIpyzheXLIA1QxOpzqUC
r1jwUYCqyCtRhIsW/+CWjclBNJhjJXCgvha1rvhgdPLXKCXu/24CgHB9Bcp8wc3ay/TY/lM3
8yW6YKBpReqMurJ0ICwcG0X/yyKzSu5JvumBH/4lZ5Osvqnwuli8oh1hsDWtEMge5prow2Hu
xf50f40bEwlRO3cdhSpQpKJ9Ej9xvu5i+Q5C</vt:lpwstr>
  </property>
  <property fmtid="{D5CDD505-2E9C-101B-9397-08002B2CF9AE}" pid="4" name="_2015_ms_pID_7253432">
    <vt:lpwstr>Jw==</vt:lpwstr>
  </property>
</Properties>
</file>