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4195" r:id="rId3"/>
  </p:sldMasterIdLst>
  <p:notesMasterIdLst>
    <p:notesMasterId r:id="rId22"/>
  </p:notesMasterIdLst>
  <p:handoutMasterIdLst>
    <p:handoutMasterId r:id="rId23"/>
  </p:handoutMasterIdLst>
  <p:sldIdLst>
    <p:sldId id="295" r:id="rId4"/>
    <p:sldId id="307" r:id="rId5"/>
    <p:sldId id="311" r:id="rId6"/>
    <p:sldId id="309" r:id="rId7"/>
    <p:sldId id="310" r:id="rId8"/>
    <p:sldId id="306" r:id="rId9"/>
    <p:sldId id="313" r:id="rId10"/>
    <p:sldId id="315" r:id="rId11"/>
    <p:sldId id="320" r:id="rId12"/>
    <p:sldId id="304" r:id="rId13"/>
    <p:sldId id="312" r:id="rId14"/>
    <p:sldId id="305" r:id="rId15"/>
    <p:sldId id="314" r:id="rId16"/>
    <p:sldId id="281" r:id="rId17"/>
    <p:sldId id="319" r:id="rId18"/>
    <p:sldId id="316" r:id="rId19"/>
    <p:sldId id="317" r:id="rId20"/>
    <p:sldId id="318" r:id="rId21"/>
  </p:sldIdLst>
  <p:sldSz cx="12188825" cy="6858000"/>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Calibri" charset="0"/>
        <a:ea typeface="Microsoft YaHei" charset="-122"/>
        <a:cs typeface="+mn-cs"/>
      </a:defRPr>
    </a:lvl1pPr>
    <a:lvl2pPr marL="742950" indent="-285750" algn="l" defTabSz="457200" rtl="0" eaLnBrk="0" fontAlgn="base" hangingPunct="0">
      <a:spcBef>
        <a:spcPct val="0"/>
      </a:spcBef>
      <a:spcAft>
        <a:spcPct val="0"/>
      </a:spcAft>
      <a:defRPr kern="1200">
        <a:solidFill>
          <a:schemeClr val="bg1"/>
        </a:solidFill>
        <a:latin typeface="Calibri" charset="0"/>
        <a:ea typeface="Microsoft YaHei" charset="-122"/>
        <a:cs typeface="+mn-cs"/>
      </a:defRPr>
    </a:lvl2pPr>
    <a:lvl3pPr marL="11430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3pPr>
    <a:lvl4pPr marL="16002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4pPr>
    <a:lvl5pPr marL="2057400" indent="-228600" algn="l" defTabSz="457200" rtl="0" eaLnBrk="0" fontAlgn="base" hangingPunct="0">
      <a:spcBef>
        <a:spcPct val="0"/>
      </a:spcBef>
      <a:spcAft>
        <a:spcPct val="0"/>
      </a:spcAft>
      <a:defRPr kern="1200">
        <a:solidFill>
          <a:schemeClr val="bg1"/>
        </a:solidFill>
        <a:latin typeface="Calibri" charset="0"/>
        <a:ea typeface="Microsoft YaHei" charset="-122"/>
        <a:cs typeface="+mn-cs"/>
      </a:defRPr>
    </a:lvl5pPr>
    <a:lvl6pPr marL="2286000" algn="l" defTabSz="914400" rtl="0" eaLnBrk="1" latinLnBrk="0" hangingPunct="1">
      <a:defRPr kern="1200">
        <a:solidFill>
          <a:schemeClr val="bg1"/>
        </a:solidFill>
        <a:latin typeface="Calibri" charset="0"/>
        <a:ea typeface="Microsoft YaHei" charset="-122"/>
        <a:cs typeface="+mn-cs"/>
      </a:defRPr>
    </a:lvl6pPr>
    <a:lvl7pPr marL="2743200" algn="l" defTabSz="914400" rtl="0" eaLnBrk="1" latinLnBrk="0" hangingPunct="1">
      <a:defRPr kern="1200">
        <a:solidFill>
          <a:schemeClr val="bg1"/>
        </a:solidFill>
        <a:latin typeface="Calibri" charset="0"/>
        <a:ea typeface="Microsoft YaHei" charset="-122"/>
        <a:cs typeface="+mn-cs"/>
      </a:defRPr>
    </a:lvl7pPr>
    <a:lvl8pPr marL="3200400" algn="l" defTabSz="914400" rtl="0" eaLnBrk="1" latinLnBrk="0" hangingPunct="1">
      <a:defRPr kern="1200">
        <a:solidFill>
          <a:schemeClr val="bg1"/>
        </a:solidFill>
        <a:latin typeface="Calibri" charset="0"/>
        <a:ea typeface="Microsoft YaHei" charset="-122"/>
        <a:cs typeface="+mn-cs"/>
      </a:defRPr>
    </a:lvl8pPr>
    <a:lvl9pPr marL="3657600" algn="l" defTabSz="914400" rtl="0" eaLnBrk="1" latinLnBrk="0" hangingPunct="1">
      <a:defRPr kern="1200">
        <a:solidFill>
          <a:schemeClr val="bg1"/>
        </a:solidFill>
        <a:latin typeface="Calibri" charset="0"/>
        <a:ea typeface="Microsoft YaHei"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6DA7"/>
    <a:srgbClr val="0072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p:cViewPr varScale="1">
        <p:scale>
          <a:sx n="86" d="100"/>
          <a:sy n="86" d="100"/>
        </p:scale>
        <p:origin x="960" y="20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atin typeface="Calibri" charset="0"/>
                <a:ea typeface="Microsoft YaHei" charset="-122"/>
                <a:cs typeface="+mn-cs"/>
              </a:defRPr>
            </a:lvl1pPr>
          </a:lstStyle>
          <a:p>
            <a:pPr>
              <a:defRPr/>
            </a:pPr>
            <a:endParaRPr lang="en-US"/>
          </a:p>
        </p:txBody>
      </p:sp>
      <p:sp>
        <p:nvSpPr>
          <p:cNvPr id="3" name="Date Placeholder 2"/>
          <p:cNvSpPr>
            <a:spLocks noGrp="1"/>
          </p:cNvSpPr>
          <p:nvPr>
            <p:ph type="dt" sz="quarter" idx="1"/>
          </p:nvPr>
        </p:nvSpPr>
        <p:spPr>
          <a:xfrm>
            <a:off x="4402138" y="0"/>
            <a:ext cx="3368675" cy="5048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9D7413-03B8-0A46-B4F9-7DE353A76F77}" type="datetimeFigureOut">
              <a:rPr lang="en-US" altLang="x-none"/>
              <a:pPr/>
              <a:t>9/20/17</a:t>
            </a:fld>
            <a:endParaRPr lang="en-US" altLang="x-none"/>
          </a:p>
        </p:txBody>
      </p:sp>
      <p:sp>
        <p:nvSpPr>
          <p:cNvPr id="4" name="Footer Placeholder 3"/>
          <p:cNvSpPr>
            <a:spLocks noGrp="1"/>
          </p:cNvSpPr>
          <p:nvPr>
            <p:ph type="ftr" sz="quarter" idx="2"/>
          </p:nvPr>
        </p:nvSpPr>
        <p:spPr>
          <a:xfrm>
            <a:off x="0" y="9553575"/>
            <a:ext cx="3368675" cy="504825"/>
          </a:xfrm>
          <a:prstGeom prst="rect">
            <a:avLst/>
          </a:prstGeom>
        </p:spPr>
        <p:txBody>
          <a:bodyPr vert="horz" lIns="91440" tIns="45720" rIns="91440" bIns="45720" rtlCol="0" anchor="b"/>
          <a:lstStyle>
            <a:lvl1pPr algn="l">
              <a:defRPr sz="1200">
                <a:latin typeface="Calibri" charset="0"/>
                <a:ea typeface="Microsoft YaHei" charset="-122"/>
                <a:cs typeface="+mn-cs"/>
              </a:defRPr>
            </a:lvl1pPr>
          </a:lstStyle>
          <a:p>
            <a:pPr>
              <a:defRPr/>
            </a:pPr>
            <a:endParaRPr lang="en-US"/>
          </a:p>
        </p:txBody>
      </p:sp>
      <p:sp>
        <p:nvSpPr>
          <p:cNvPr id="5" name="Slide Number Placeholder 4"/>
          <p:cNvSpPr>
            <a:spLocks noGrp="1"/>
          </p:cNvSpPr>
          <p:nvPr>
            <p:ph type="sldNum" sz="quarter" idx="3"/>
          </p:nvPr>
        </p:nvSpPr>
        <p:spPr>
          <a:xfrm>
            <a:off x="4402138" y="9553575"/>
            <a:ext cx="3368675" cy="5048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21C49DE-4CDB-7F40-A3FB-98339FF2935A}" type="slidenum">
              <a:rPr lang="en-US" altLang="x-none"/>
              <a:pPr/>
              <a:t>‹#›</a:t>
            </a:fld>
            <a:endParaRPr lang="en-US" altLang="x-none"/>
          </a:p>
        </p:txBody>
      </p:sp>
    </p:spTree>
    <p:extLst>
      <p:ext uri="{BB962C8B-B14F-4D97-AF65-F5344CB8AC3E}">
        <p14:creationId xmlns:p14="http://schemas.microsoft.com/office/powerpoint/2010/main" val="2905350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Rot="1" noChangeAspect="1" noChangeArrowheads="1"/>
          </p:cNvSpPr>
          <p:nvPr>
            <p:ph type="sldImg"/>
          </p:nvPr>
        </p:nvSpPr>
        <p:spPr bwMode="auto">
          <a:xfrm>
            <a:off x="534988" y="763588"/>
            <a:ext cx="6702425" cy="3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sp>
      <p:sp>
        <p:nvSpPr>
          <p:cNvPr id="2"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icrosoft YaHei" panose="020B0503020204020204" pitchFamily="34" charset="-122"/>
                <a:cs typeface="Lucida Sans Unicode" panose="020B0602030504020204" pitchFamily="34" charset="0"/>
              </a:defRPr>
            </a:lvl1pPr>
          </a:lstStyle>
          <a:p>
            <a:pPr>
              <a:defRPr/>
            </a:pPr>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charset="0"/>
              <a:buNone/>
              <a:tabLst>
                <a:tab pos="723900" algn="l"/>
                <a:tab pos="1447800" algn="l"/>
                <a:tab pos="2171700" algn="l"/>
                <a:tab pos="2895600" algn="l"/>
              </a:tabLst>
              <a:defRPr sz="1400">
                <a:solidFill>
                  <a:srgbClr val="000000"/>
                </a:solidFill>
                <a:latin typeface="Times New Roman" charset="0"/>
              </a:defRPr>
            </a:lvl1pPr>
          </a:lstStyle>
          <a:p>
            <a:fld id="{B1D99F48-E200-BF4D-A64A-8E28E3C66D0B}" type="slidenum">
              <a:rPr lang="en-US" altLang="x-none"/>
              <a:pPr/>
              <a:t>‹#›</a:t>
            </a:fld>
            <a:endParaRPr lang="en-US" altLang="x-none"/>
          </a:p>
        </p:txBody>
      </p:sp>
    </p:spTree>
    <p:extLst>
      <p:ext uri="{BB962C8B-B14F-4D97-AF65-F5344CB8AC3E}">
        <p14:creationId xmlns:p14="http://schemas.microsoft.com/office/powerpoint/2010/main" val="250456740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p:sp>
      <p:sp>
        <p:nvSpPr>
          <p:cNvPr id="10243" name="Notes Placeholder 2"/>
          <p:cNvSpPr>
            <a:spLocks noGrp="1"/>
          </p:cNvSpPr>
          <p:nvPr>
            <p:ph type="body" idx="1"/>
          </p:nvPr>
        </p:nvSpPr>
        <p:spPr>
          <a:extLst>
            <a:ext uri="{FAA26D3D-D897-4be2-8F04-BA451C77F1D7}">
              <ma14:placeholderFlag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latin typeface="Times New Roman" charset="0"/>
              <a:ea typeface="MS PGothic" charset="0"/>
              <a:cs typeface="MS PGothic" charset="0"/>
            </a:endParaRPr>
          </a:p>
        </p:txBody>
      </p:sp>
      <p:sp>
        <p:nvSpPr>
          <p:cNvPr id="11268" name="Slide Number Placeholder 3"/>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1AB1DE79-F159-154A-9D61-CD4B16614D89}" type="slidenum">
              <a:rPr lang="en-US" altLang="x-none" sz="1400">
                <a:solidFill>
                  <a:srgbClr val="000000"/>
                </a:solidFill>
                <a:latin typeface="Times New Roman" charset="0"/>
              </a:rPr>
              <a:pPr/>
              <a:t>1</a:t>
            </a:fld>
            <a:endParaRPr lang="en-US" altLang="x-none" sz="1400">
              <a:solidFill>
                <a:srgbClr val="000000"/>
              </a:solidFill>
              <a:latin typeface="Times New Roman" charset="0"/>
            </a:endParaRPr>
          </a:p>
        </p:txBody>
      </p:sp>
    </p:spTree>
    <p:extLst>
      <p:ext uri="{BB962C8B-B14F-4D97-AF65-F5344CB8AC3E}">
        <p14:creationId xmlns:p14="http://schemas.microsoft.com/office/powerpoint/2010/main" val="3828011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xfrm>
            <a:off x="534988" y="754063"/>
            <a:ext cx="6702425" cy="3771900"/>
          </a:xfrm>
        </p:spPr>
      </p:sp>
      <p:sp>
        <p:nvSpPr>
          <p:cNvPr id="31747"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31748" name="Slide Number Placeholder 3"/>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12F41CB9-3142-4845-9F41-D300E41F4460}" type="slidenum">
              <a:rPr lang="en-GB" altLang="x-none" sz="1200">
                <a:solidFill>
                  <a:schemeClr val="tx1"/>
                </a:solidFill>
                <a:latin typeface="Times New Roman" charset="0"/>
              </a:rPr>
              <a:pPr/>
              <a:t>11</a:t>
            </a:fld>
            <a:endParaRPr lang="en-GB" altLang="x-none" sz="1200">
              <a:solidFill>
                <a:schemeClr val="tx1"/>
              </a:solidFill>
              <a:latin typeface="Times New Roman" charset="0"/>
            </a:endParaRPr>
          </a:p>
        </p:txBody>
      </p:sp>
    </p:spTree>
    <p:extLst>
      <p:ext uri="{BB962C8B-B14F-4D97-AF65-F5344CB8AC3E}">
        <p14:creationId xmlns:p14="http://schemas.microsoft.com/office/powerpoint/2010/main" val="3547407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p:sp>
      <p:sp>
        <p:nvSpPr>
          <p:cNvPr id="4710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x-none">
                <a:latin typeface="Times New Roman" charset="0"/>
                <a:ea typeface="MS PGothic" charset="-128"/>
              </a:rPr>
              <a:t>Standards bodies have a responsibility (as part of the mission of interoperability) to explain and collaborate on their work.</a:t>
            </a:r>
          </a:p>
          <a:p>
            <a:r>
              <a:rPr lang="en-GB" altLang="x-none">
                <a:latin typeface="Times New Roman" charset="0"/>
                <a:ea typeface="MS PGothic" charset="-128"/>
              </a:rPr>
              <a:t>Smart Cities need more such activity, due to the nature of the domain.</a:t>
            </a:r>
          </a:p>
          <a:p>
            <a:r>
              <a:rPr lang="en-GB" altLang="x-none">
                <a:latin typeface="Times New Roman" charset="0"/>
                <a:ea typeface="MS PGothic" charset="-128"/>
              </a:rPr>
              <a:t>NIST I-ES and ETSI/CEN/CENELEC SF-SSCC should be highlighted as a step in the right direction.</a:t>
            </a:r>
          </a:p>
        </p:txBody>
      </p:sp>
      <p:sp>
        <p:nvSpPr>
          <p:cNvPr id="47107"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C970F04B-330C-944F-8630-9AA787AC659B}" type="slidenum">
              <a:rPr lang="en-US" altLang="x-none" sz="1400">
                <a:solidFill>
                  <a:srgbClr val="000000"/>
                </a:solidFill>
                <a:latin typeface="Times New Roman" charset="0"/>
              </a:rPr>
              <a:pPr/>
              <a:t>12</a:t>
            </a:fld>
            <a:endParaRPr lang="en-US" altLang="x-none" sz="1400">
              <a:solidFill>
                <a:srgbClr val="000000"/>
              </a:solidFill>
              <a:latin typeface="Times New Roman" charset="0"/>
            </a:endParaRPr>
          </a:p>
        </p:txBody>
      </p:sp>
    </p:spTree>
    <p:extLst>
      <p:ext uri="{BB962C8B-B14F-4D97-AF65-F5344CB8AC3E}">
        <p14:creationId xmlns:p14="http://schemas.microsoft.com/office/powerpoint/2010/main" val="2638078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p:sp>
      <p:sp>
        <p:nvSpPr>
          <p:cNvPr id="13315"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MS PGothic" charset="0"/>
              <a:cs typeface="MS PGothic" charset="0"/>
            </a:endParaRPr>
          </a:p>
        </p:txBody>
      </p:sp>
      <p:sp>
        <p:nvSpPr>
          <p:cNvPr id="13316" name="Slide Number Placeholder 3"/>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59BC9F3C-0618-F54F-B4A4-4DB9EF8DC505}" type="slidenum">
              <a:rPr lang="en-US" altLang="x-none" sz="1400">
                <a:solidFill>
                  <a:srgbClr val="000000"/>
                </a:solidFill>
                <a:latin typeface="Times New Roman" charset="0"/>
              </a:rPr>
              <a:pPr/>
              <a:t>2</a:t>
            </a:fld>
            <a:endParaRPr lang="en-US" altLang="x-none" sz="1400">
              <a:solidFill>
                <a:srgbClr val="000000"/>
              </a:solidFill>
              <a:latin typeface="Times New Roman" charset="0"/>
            </a:endParaRPr>
          </a:p>
        </p:txBody>
      </p:sp>
    </p:spTree>
    <p:extLst>
      <p:ext uri="{BB962C8B-B14F-4D97-AF65-F5344CB8AC3E}">
        <p14:creationId xmlns:p14="http://schemas.microsoft.com/office/powerpoint/2010/main" val="343861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p:sp>
      <p:sp>
        <p:nvSpPr>
          <p:cNvPr id="15363" name="Notes Placeholder 2"/>
          <p:cNvSpPr>
            <a:spLocks noGrp="1"/>
          </p:cNvSpPr>
          <p:nvPr>
            <p:ph type="body" idx="1"/>
          </p:nvPr>
        </p:nvSpPr>
        <p:spPr>
          <a:extLst>
            <a:ext uri="{91240B29-F687-4f45-9708-019B960494DF}">
              <a14:hiddenLine xmlns="" xmlns:a14="http://schemas.microsoft.com/office/drawing/2010/main" w="9525">
                <a:solidFill>
                  <a:srgbClr val="80808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altLang="x-none">
                <a:latin typeface="Times New Roman" charset="0"/>
                <a:ea typeface="MS PGothic" charset="-128"/>
              </a:rPr>
              <a:t>So how do your scale-up smart city solutions?</a:t>
            </a:r>
          </a:p>
          <a:p>
            <a:r>
              <a:rPr lang="en-GB" altLang="x-none">
                <a:latin typeface="Times New Roman" charset="0"/>
                <a:ea typeface="MS PGothic" charset="-128"/>
              </a:rPr>
              <a:t>They key to this is the ability to replicate solutions and there aren</a:t>
            </a:r>
            <a:r>
              <a:rPr lang="en-GB" altLang="en-GB">
                <a:latin typeface="Times New Roman" charset="0"/>
                <a:ea typeface="MS PGothic" charset="-128"/>
              </a:rPr>
              <a:t>’</a:t>
            </a:r>
            <a:r>
              <a:rPr lang="en-GB" altLang="x-none">
                <a:latin typeface="Times New Roman" charset="0"/>
                <a:ea typeface="MS PGothic" charset="-128"/>
              </a:rPr>
              <a:t>t many examples of a smart city solution that has been replicated and is interoperable across two or more smart city platforms (apart from uber and google maybe)?</a:t>
            </a:r>
          </a:p>
          <a:p>
            <a:r>
              <a:rPr lang="en-GB" altLang="x-none">
                <a:latin typeface="Times New Roman" charset="0"/>
                <a:ea typeface="MS PGothic" charset="-128"/>
              </a:rPr>
              <a:t>Building blocks of making solutions replicable include:</a:t>
            </a:r>
          </a:p>
          <a:p>
            <a:pPr>
              <a:buFontTx/>
              <a:buChar char="-"/>
            </a:pPr>
            <a:r>
              <a:rPr lang="en-GB" altLang="x-none">
                <a:latin typeface="Times New Roman" charset="0"/>
                <a:ea typeface="MS PGothic" charset="-128"/>
              </a:rPr>
              <a:t>Best practises – there are many of these emerging from the Large Scale Pilots and other H2020 projects</a:t>
            </a:r>
          </a:p>
          <a:p>
            <a:pPr>
              <a:buFontTx/>
              <a:buChar char="-"/>
            </a:pPr>
            <a:r>
              <a:rPr lang="en-GB" altLang="x-none">
                <a:latin typeface="Times New Roman" charset="0"/>
                <a:ea typeface="MS PGothic" charset="-128"/>
              </a:rPr>
              <a:t>Use cases – defining what can be common across cities and what needs to be changed to meet a particular city</a:t>
            </a:r>
            <a:r>
              <a:rPr lang="en-GB" altLang="en-GB">
                <a:latin typeface="Times New Roman" charset="0"/>
                <a:ea typeface="MS PGothic" charset="-128"/>
              </a:rPr>
              <a:t>’</a:t>
            </a:r>
            <a:r>
              <a:rPr lang="en-GB" altLang="x-none">
                <a:latin typeface="Times New Roman" charset="0"/>
                <a:ea typeface="MS PGothic" charset="-128"/>
              </a:rPr>
              <a:t>s requirements. And in particular cross-domain use cases which need to access data that is normally kept in different silos in order to provide results</a:t>
            </a:r>
          </a:p>
          <a:p>
            <a:pPr>
              <a:buFontTx/>
              <a:buChar char="-"/>
            </a:pPr>
            <a:r>
              <a:rPr lang="en-GB" altLang="x-none">
                <a:latin typeface="Times New Roman" charset="0"/>
                <a:ea typeface="MS PGothic" charset="-128"/>
              </a:rPr>
              <a:t>Benchmarking and using KPIs to define targets that solutions should meet</a:t>
            </a:r>
          </a:p>
          <a:p>
            <a:pPr>
              <a:buFontTx/>
              <a:buChar char="-"/>
            </a:pPr>
            <a:r>
              <a:rPr lang="en-GB" altLang="x-none">
                <a:latin typeface="Times New Roman" charset="0"/>
                <a:ea typeface="MS PGothic" charset="-128"/>
              </a:rPr>
              <a:t>Defining the elements of interoperability - both vertical and horizontal </a:t>
            </a:r>
          </a:p>
          <a:p>
            <a:pPr>
              <a:buFontTx/>
              <a:buChar char="-"/>
            </a:pPr>
            <a:r>
              <a:rPr lang="en-GB" altLang="x-none">
                <a:latin typeface="Times New Roman" charset="0"/>
                <a:ea typeface="MS PGothic" charset="-128"/>
              </a:rPr>
              <a:t>Using a platform approach – preferably a standards-based platform approach to allow city solutions to work from a common platform.</a:t>
            </a:r>
          </a:p>
          <a:p>
            <a:pPr>
              <a:buFontTx/>
              <a:buChar char="-"/>
            </a:pPr>
            <a:r>
              <a:rPr lang="en-GB" altLang="x-none">
                <a:latin typeface="Times New Roman" charset="0"/>
                <a:ea typeface="MS PGothic" charset="-128"/>
              </a:rPr>
              <a:t>Unfortunately there isn</a:t>
            </a:r>
            <a:r>
              <a:rPr lang="en-GB" altLang="en-GB">
                <a:latin typeface="Times New Roman" charset="0"/>
                <a:ea typeface="MS PGothic" charset="-128"/>
              </a:rPr>
              <a:t>’</a:t>
            </a:r>
            <a:r>
              <a:rPr lang="en-GB" altLang="x-none">
                <a:latin typeface="Times New Roman" charset="0"/>
                <a:ea typeface="MS PGothic" charset="-128"/>
              </a:rPr>
              <a:t>t s single standard for smart city platforms but bodies such as oneM2M are working on the standardised APIs that can be used to allow any app to access any platform (hopefully anyway)</a:t>
            </a:r>
          </a:p>
          <a:p>
            <a:pPr>
              <a:buFontTx/>
              <a:buChar char="-"/>
            </a:pPr>
            <a:r>
              <a:rPr lang="en-GB" altLang="x-none">
                <a:latin typeface="Times New Roman" charset="0"/>
                <a:ea typeface="MS PGothic" charset="-128"/>
              </a:rPr>
              <a:t>And finally profiling of standards so you can procure a smart city solution to a common set of specifications but tailor it to your particular city.</a:t>
            </a:r>
          </a:p>
          <a:p>
            <a:r>
              <a:rPr lang="en-GB" altLang="x-none">
                <a:latin typeface="Times New Roman" charset="0"/>
                <a:ea typeface="MS PGothic" charset="-128"/>
              </a:rPr>
              <a:t>Following up from this mail tread it looks to me that the main message for GSC (conveyed with (a new) slide 4) would be something like the following: </a:t>
            </a:r>
          </a:p>
          <a:p>
            <a:endParaRPr lang="en-GB" altLang="x-none">
              <a:latin typeface="Times New Roman" charset="0"/>
              <a:ea typeface="MS PGothic" charset="-128"/>
            </a:endParaRPr>
          </a:p>
          <a:p>
            <a:r>
              <a:rPr lang="en-GB" altLang="x-none">
                <a:latin typeface="Times New Roman" charset="0"/>
                <a:ea typeface="MS PGothic" charset="-128"/>
              </a:rPr>
              <a:t>- At all levels in the global standardisation ecosystems there are activities that contribute relevant standards and specifications for smart cities. This world can be complex. It is, therefore, important for standards bodies to further strengthen close relations and cooperation for setting up the proper instruments to support cities in their work in defining standards based approaches towards smart cities solutions and in promoting a fast and rapid deployment. This must go across the full standardisation ecosystem including global fora/consortia as well as formally recognised standards bodies. </a:t>
            </a:r>
          </a:p>
          <a:p>
            <a:endParaRPr lang="en-GB" altLang="x-none">
              <a:latin typeface="Times New Roman" charset="0"/>
              <a:ea typeface="MS PGothic" charset="-128"/>
            </a:endParaRPr>
          </a:p>
          <a:p>
            <a:r>
              <a:rPr lang="en-GB" altLang="x-none">
                <a:latin typeface="Times New Roman" charset="0"/>
                <a:ea typeface="MS PGothic" charset="-128"/>
              </a:rPr>
              <a:t>- Open Source also play a key role complementing standardisation work with open source technologies and platforms relevant for smart cities deployments. A next step should be to develop a good understanding of open source projects relevant in the area of smart cities and to establish linkages with standardisation where it makes sense and is possible. </a:t>
            </a:r>
          </a:p>
          <a:p>
            <a:endParaRPr lang="en-GB" altLang="x-none">
              <a:latin typeface="Times New Roman" charset="0"/>
              <a:ea typeface="MS PGothic" charset="-128"/>
            </a:endParaRPr>
          </a:p>
          <a:p>
            <a:r>
              <a:rPr lang="en-GB" altLang="x-none">
                <a:latin typeface="Times New Roman" charset="0"/>
                <a:ea typeface="MS PGothic" charset="-128"/>
              </a:rPr>
              <a:t>- In order to promote the uptake standards based technologies for smart cities and to provide guidance to cities also "promotional" organisations play a key role, e.g. in contributing use cases or in bridging between standardisation and technology work and market deployments and needs. Relations should be built up or strengthened with such organisation in order to educate about standardisation and to support reach out and advocacy for open technologies. </a:t>
            </a:r>
          </a:p>
        </p:txBody>
      </p:sp>
      <p:sp>
        <p:nvSpPr>
          <p:cNvPr id="15364" name="Slide Number Placeholder 3"/>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723900" algn="l"/>
                <a:tab pos="1447800" algn="l"/>
                <a:tab pos="2171700" algn="l"/>
                <a:tab pos="2895600" algn="l"/>
              </a:tabLst>
              <a:defRPr sz="2400">
                <a:solidFill>
                  <a:schemeClr val="bg1"/>
                </a:solidFill>
                <a:latin typeface="Calibri" charset="0"/>
                <a:ea typeface="Microsoft YaHei" charset="-122"/>
              </a:defRPr>
            </a:lvl1pPr>
            <a:lvl2pPr>
              <a:tabLst>
                <a:tab pos="723900" algn="l"/>
                <a:tab pos="1447800" algn="l"/>
                <a:tab pos="2171700" algn="l"/>
                <a:tab pos="2895600" algn="l"/>
              </a:tabLst>
              <a:defRPr sz="2400">
                <a:solidFill>
                  <a:schemeClr val="bg1"/>
                </a:solidFill>
                <a:latin typeface="Calibri" charset="0"/>
                <a:ea typeface="Microsoft YaHei" charset="-122"/>
              </a:defRPr>
            </a:lvl2pPr>
            <a:lvl3pPr>
              <a:tabLst>
                <a:tab pos="723900" algn="l"/>
                <a:tab pos="1447800" algn="l"/>
                <a:tab pos="2171700" algn="l"/>
                <a:tab pos="2895600" algn="l"/>
              </a:tabLst>
              <a:defRPr sz="2400">
                <a:solidFill>
                  <a:schemeClr val="bg1"/>
                </a:solidFill>
                <a:latin typeface="Calibri" charset="0"/>
                <a:ea typeface="Microsoft YaHei" charset="-122"/>
              </a:defRPr>
            </a:lvl3pPr>
            <a:lvl4pPr>
              <a:tabLst>
                <a:tab pos="723900" algn="l"/>
                <a:tab pos="1447800" algn="l"/>
                <a:tab pos="2171700" algn="l"/>
                <a:tab pos="2895600" algn="l"/>
              </a:tabLst>
              <a:defRPr sz="2400">
                <a:solidFill>
                  <a:schemeClr val="bg1"/>
                </a:solidFill>
                <a:latin typeface="Calibri" charset="0"/>
                <a:ea typeface="Microsoft YaHei" charset="-122"/>
              </a:defRPr>
            </a:lvl4pPr>
            <a:lvl5pPr>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ADF6D5B1-DA07-8D48-BDB4-A55F263C7BFF}" type="slidenum">
              <a:rPr lang="en-GB" altLang="x-none" sz="1400">
                <a:solidFill>
                  <a:srgbClr val="000000"/>
                </a:solidFill>
                <a:latin typeface="Times New Roman" charset="0"/>
              </a:rPr>
              <a:pPr/>
              <a:t>3</a:t>
            </a:fld>
            <a:endParaRPr lang="en-GB" altLang="x-none" sz="1400">
              <a:solidFill>
                <a:srgbClr val="000000"/>
              </a:solidFill>
              <a:latin typeface="Times New Roman" charset="0"/>
            </a:endParaRPr>
          </a:p>
        </p:txBody>
      </p:sp>
    </p:spTree>
    <p:extLst>
      <p:ext uri="{BB962C8B-B14F-4D97-AF65-F5344CB8AC3E}">
        <p14:creationId xmlns:p14="http://schemas.microsoft.com/office/powerpoint/2010/main" val="157960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xfrm>
            <a:off x="534988" y="754063"/>
            <a:ext cx="6702425" cy="3771900"/>
          </a:xfrm>
        </p:spPr>
      </p:sp>
      <p:sp>
        <p:nvSpPr>
          <p:cNvPr id="19459"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19460" name="Slide Number Placeholder 3"/>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841A97C1-6815-B44A-84E4-66E6F554E9DA}" type="slidenum">
              <a:rPr lang="en-GB" altLang="x-none" sz="1200">
                <a:solidFill>
                  <a:schemeClr val="tx1"/>
                </a:solidFill>
                <a:latin typeface="Times New Roman" charset="0"/>
              </a:rPr>
              <a:pPr/>
              <a:t>4</a:t>
            </a:fld>
            <a:endParaRPr lang="en-GB" altLang="x-none" sz="1200">
              <a:solidFill>
                <a:schemeClr val="tx1"/>
              </a:solidFill>
              <a:latin typeface="Times New Roman" charset="0"/>
            </a:endParaRPr>
          </a:p>
        </p:txBody>
      </p:sp>
    </p:spTree>
    <p:extLst>
      <p:ext uri="{BB962C8B-B14F-4D97-AF65-F5344CB8AC3E}">
        <p14:creationId xmlns:p14="http://schemas.microsoft.com/office/powerpoint/2010/main" val="2801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534988" y="754063"/>
            <a:ext cx="6702425" cy="3771900"/>
          </a:xfrm>
        </p:spPr>
      </p:sp>
      <p:sp>
        <p:nvSpPr>
          <p:cNvPr id="21507"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21508" name="Slide Number Placeholder 3"/>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6215093C-1941-E048-BE60-D57740C35247}" type="slidenum">
              <a:rPr lang="en-GB" altLang="x-none" sz="1200">
                <a:solidFill>
                  <a:schemeClr val="tx1"/>
                </a:solidFill>
                <a:latin typeface="Times New Roman" charset="0"/>
              </a:rPr>
              <a:pPr/>
              <a:t>5</a:t>
            </a:fld>
            <a:endParaRPr lang="en-GB" altLang="x-none" sz="1200">
              <a:solidFill>
                <a:schemeClr val="tx1"/>
              </a:solidFill>
              <a:latin typeface="Times New Roman" charset="0"/>
            </a:endParaRPr>
          </a:p>
        </p:txBody>
      </p:sp>
    </p:spTree>
    <p:extLst>
      <p:ext uri="{BB962C8B-B14F-4D97-AF65-F5344CB8AC3E}">
        <p14:creationId xmlns:p14="http://schemas.microsoft.com/office/powerpoint/2010/main" val="363948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p:sp>
      <p:sp>
        <p:nvSpPr>
          <p:cNvPr id="23555" name="Rectangle 3"/>
          <p:cNvSpPr>
            <a:spLocks noGrp="1" noChangeArrowheads="1"/>
          </p:cNvSpPr>
          <p:nvPr>
            <p:ph type="body" idx="1"/>
          </p:nvPr>
        </p:nvSpPr>
        <p:spPr>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imes New Roman" charset="0"/>
              <a:ea typeface="MS PGothic" charset="0"/>
              <a:cs typeface="MS PGothic" charset="0"/>
            </a:endParaRPr>
          </a:p>
        </p:txBody>
      </p:sp>
    </p:spTree>
    <p:extLst>
      <p:ext uri="{BB962C8B-B14F-4D97-AF65-F5344CB8AC3E}">
        <p14:creationId xmlns:p14="http://schemas.microsoft.com/office/powerpoint/2010/main" val="26625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534988" y="754063"/>
            <a:ext cx="6702425" cy="3771900"/>
          </a:xfrm>
        </p:spPr>
      </p:sp>
      <p:sp>
        <p:nvSpPr>
          <p:cNvPr id="25603"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25604" name="Slide Number Placeholder 3"/>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A70E9D71-F764-1B4E-9661-9B828A855FD6}" type="slidenum">
              <a:rPr lang="en-GB" altLang="x-none" sz="1200">
                <a:solidFill>
                  <a:schemeClr val="tx1"/>
                </a:solidFill>
                <a:latin typeface="Times New Roman" charset="0"/>
              </a:rPr>
              <a:pPr/>
              <a:t>7</a:t>
            </a:fld>
            <a:endParaRPr lang="en-GB" altLang="x-none" sz="1200">
              <a:solidFill>
                <a:schemeClr val="tx1"/>
              </a:solidFill>
              <a:latin typeface="Times New Roman" charset="0"/>
            </a:endParaRPr>
          </a:p>
        </p:txBody>
      </p:sp>
    </p:spTree>
    <p:extLst>
      <p:ext uri="{BB962C8B-B14F-4D97-AF65-F5344CB8AC3E}">
        <p14:creationId xmlns:p14="http://schemas.microsoft.com/office/powerpoint/2010/main" val="9162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534988" y="754063"/>
            <a:ext cx="6702425" cy="3771900"/>
          </a:xfrm>
        </p:spPr>
      </p:sp>
      <p:sp>
        <p:nvSpPr>
          <p:cNvPr id="27651"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GB" altLang="x-none">
                <a:latin typeface="Times New Roman" charset="0"/>
                <a:ea typeface="MS PGothic" charset="-128"/>
              </a:rPr>
              <a:t>These specifications are aimed at helping companies and public administrations to match the new regulations for measuring and monitoring energy effectiveness and waste for ICT sites &amp; networks. eG4U  started its works in accordance and in compliance with the European Commission mandate M/462 on ICT energy sustainability.</a:t>
            </a:r>
            <a:endParaRPr lang="he-IL" altLang="x-none">
              <a:latin typeface="Times New Roman" charset="0"/>
              <a:ea typeface="MS PGothic" charset="-128"/>
            </a:endParaRPr>
          </a:p>
        </p:txBody>
      </p:sp>
      <p:sp>
        <p:nvSpPr>
          <p:cNvPr id="27652" name="Slide Number Placeholder 3"/>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7100">
              <a:tabLst>
                <a:tab pos="723900" algn="l"/>
                <a:tab pos="1447800" algn="l"/>
                <a:tab pos="2171700" algn="l"/>
                <a:tab pos="2895600" algn="l"/>
              </a:tabLst>
              <a:defRPr sz="2400">
                <a:solidFill>
                  <a:schemeClr val="bg1"/>
                </a:solidFill>
                <a:latin typeface="Calibri" charset="0"/>
                <a:ea typeface="Microsoft YaHei" charset="-122"/>
              </a:defRPr>
            </a:lvl1pPr>
            <a:lvl2pPr defTabSz="927100">
              <a:tabLst>
                <a:tab pos="723900" algn="l"/>
                <a:tab pos="1447800" algn="l"/>
                <a:tab pos="2171700" algn="l"/>
                <a:tab pos="2895600" algn="l"/>
              </a:tabLst>
              <a:defRPr sz="2400">
                <a:solidFill>
                  <a:schemeClr val="bg1"/>
                </a:solidFill>
                <a:latin typeface="Calibri" charset="0"/>
                <a:ea typeface="Microsoft YaHei" charset="-122"/>
              </a:defRPr>
            </a:lvl2pPr>
            <a:lvl3pPr defTabSz="927100">
              <a:tabLst>
                <a:tab pos="723900" algn="l"/>
                <a:tab pos="1447800" algn="l"/>
                <a:tab pos="2171700" algn="l"/>
                <a:tab pos="2895600" algn="l"/>
              </a:tabLst>
              <a:defRPr sz="2400">
                <a:solidFill>
                  <a:schemeClr val="bg1"/>
                </a:solidFill>
                <a:latin typeface="Calibri" charset="0"/>
                <a:ea typeface="Microsoft YaHei" charset="-122"/>
              </a:defRPr>
            </a:lvl3pPr>
            <a:lvl4pPr defTabSz="927100">
              <a:tabLst>
                <a:tab pos="723900" algn="l"/>
                <a:tab pos="1447800" algn="l"/>
                <a:tab pos="2171700" algn="l"/>
                <a:tab pos="2895600" algn="l"/>
              </a:tabLst>
              <a:defRPr sz="2400">
                <a:solidFill>
                  <a:schemeClr val="bg1"/>
                </a:solidFill>
                <a:latin typeface="Calibri" charset="0"/>
                <a:ea typeface="Microsoft YaHei" charset="-122"/>
              </a:defRPr>
            </a:lvl4pPr>
            <a:lvl5pPr defTabSz="927100">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27100"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839AFD07-1F38-C247-B49B-F6BAA705A4B1}" type="slidenum">
              <a:rPr lang="en-GB" altLang="x-none" sz="1200">
                <a:solidFill>
                  <a:schemeClr val="tx1"/>
                </a:solidFill>
                <a:latin typeface="Times New Roman" charset="0"/>
              </a:rPr>
              <a:pPr/>
              <a:t>8</a:t>
            </a:fld>
            <a:endParaRPr lang="en-GB" altLang="x-none" sz="1200">
              <a:solidFill>
                <a:schemeClr val="tx1"/>
              </a:solidFill>
              <a:latin typeface="Times New Roman" charset="0"/>
            </a:endParaRPr>
          </a:p>
        </p:txBody>
      </p:sp>
    </p:spTree>
    <p:extLst>
      <p:ext uri="{BB962C8B-B14F-4D97-AF65-F5344CB8AC3E}">
        <p14:creationId xmlns:p14="http://schemas.microsoft.com/office/powerpoint/2010/main" val="237370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p:sp>
      <p:sp>
        <p:nvSpPr>
          <p:cNvPr id="29699" name="Notes Placeholder 2"/>
          <p:cNvSpPr>
            <a:spLocks noGrp="1"/>
          </p:cNvSpPr>
          <p:nvPr>
            <p:ph type="body" idx="1"/>
          </p:nvPr>
        </p:nvSpPr>
        <p:spPr>
          <a:extLst>
            <a:ext uri="{FAA26D3D-D897-4be2-8F04-BA451C77F1D7}">
              <ma14:placeholderFlag xmlns:ma14="http://schemas.microsoft.com/office/mac/drawingml/2011/main" val="1"/>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he-IL" altLang="x-none">
              <a:latin typeface="Times New Roman" charset="0"/>
              <a:ea typeface="MS PGothic" charset="-128"/>
            </a:endParaRPr>
          </a:p>
        </p:txBody>
      </p:sp>
      <p:sp>
        <p:nvSpPr>
          <p:cNvPr id="29700" name="Slide Number Placeholder 3"/>
          <p:cNvSpPr>
            <a:spLocks noGrp="1"/>
          </p:cNvSpPr>
          <p:nvPr>
            <p:ph type="sldNum" sz="quarter"/>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44563">
              <a:tabLst>
                <a:tab pos="723900" algn="l"/>
                <a:tab pos="1447800" algn="l"/>
                <a:tab pos="2171700" algn="l"/>
                <a:tab pos="2895600" algn="l"/>
              </a:tabLst>
              <a:defRPr sz="2400">
                <a:solidFill>
                  <a:schemeClr val="bg1"/>
                </a:solidFill>
                <a:latin typeface="Calibri" charset="0"/>
                <a:ea typeface="Microsoft YaHei" charset="-122"/>
              </a:defRPr>
            </a:lvl1pPr>
            <a:lvl2pPr defTabSz="944563">
              <a:tabLst>
                <a:tab pos="723900" algn="l"/>
                <a:tab pos="1447800" algn="l"/>
                <a:tab pos="2171700" algn="l"/>
                <a:tab pos="2895600" algn="l"/>
              </a:tabLst>
              <a:defRPr sz="2400">
                <a:solidFill>
                  <a:schemeClr val="bg1"/>
                </a:solidFill>
                <a:latin typeface="Calibri" charset="0"/>
                <a:ea typeface="Microsoft YaHei" charset="-122"/>
              </a:defRPr>
            </a:lvl2pPr>
            <a:lvl3pPr defTabSz="944563">
              <a:tabLst>
                <a:tab pos="723900" algn="l"/>
                <a:tab pos="1447800" algn="l"/>
                <a:tab pos="2171700" algn="l"/>
                <a:tab pos="2895600" algn="l"/>
              </a:tabLst>
              <a:defRPr sz="2400">
                <a:solidFill>
                  <a:schemeClr val="bg1"/>
                </a:solidFill>
                <a:latin typeface="Calibri" charset="0"/>
                <a:ea typeface="Microsoft YaHei" charset="-122"/>
              </a:defRPr>
            </a:lvl3pPr>
            <a:lvl4pPr defTabSz="944563">
              <a:tabLst>
                <a:tab pos="723900" algn="l"/>
                <a:tab pos="1447800" algn="l"/>
                <a:tab pos="2171700" algn="l"/>
                <a:tab pos="2895600" algn="l"/>
              </a:tabLst>
              <a:defRPr sz="2400">
                <a:solidFill>
                  <a:schemeClr val="bg1"/>
                </a:solidFill>
                <a:latin typeface="Calibri" charset="0"/>
                <a:ea typeface="Microsoft YaHei" charset="-122"/>
              </a:defRPr>
            </a:lvl4pPr>
            <a:lvl5pPr defTabSz="944563">
              <a:tabLst>
                <a:tab pos="723900" algn="l"/>
                <a:tab pos="1447800" algn="l"/>
                <a:tab pos="2171700" algn="l"/>
                <a:tab pos="2895600" algn="l"/>
              </a:tabLst>
              <a:defRPr sz="2400">
                <a:solidFill>
                  <a:schemeClr val="bg1"/>
                </a:solidFill>
                <a:latin typeface="Calibri" charset="0"/>
                <a:ea typeface="Microsoft YaHei" charset="-122"/>
              </a:defRPr>
            </a:lvl5pPr>
            <a:lvl6pPr marL="25146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6pPr>
            <a:lvl7pPr marL="29718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7pPr>
            <a:lvl8pPr marL="34290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8pPr>
            <a:lvl9pPr marL="3886200" indent="-228600" defTabSz="944563" eaLnBrk="0" fontAlgn="base" hangingPunct="0">
              <a:spcBef>
                <a:spcPct val="0"/>
              </a:spcBef>
              <a:spcAft>
                <a:spcPct val="0"/>
              </a:spcAft>
              <a:tabLst>
                <a:tab pos="723900" algn="l"/>
                <a:tab pos="1447800" algn="l"/>
                <a:tab pos="2171700" algn="l"/>
                <a:tab pos="2895600" algn="l"/>
              </a:tabLst>
              <a:defRPr sz="2400">
                <a:solidFill>
                  <a:schemeClr val="bg1"/>
                </a:solidFill>
                <a:latin typeface="Calibri" charset="0"/>
                <a:ea typeface="Microsoft YaHei" charset="-122"/>
              </a:defRPr>
            </a:lvl9pPr>
          </a:lstStyle>
          <a:p>
            <a:fld id="{9B17AD76-2AAF-214A-BCFB-83705FD28CDB}" type="slidenum">
              <a:rPr lang="en-GB" altLang="x-none" sz="1400">
                <a:solidFill>
                  <a:schemeClr val="tx1"/>
                </a:solidFill>
                <a:latin typeface="Times New Roman" charset="0"/>
                <a:ea typeface="MS PGothic" charset="-128"/>
              </a:rPr>
              <a:pPr/>
              <a:t>10</a:t>
            </a:fld>
            <a:endParaRPr lang="en-GB" altLang="x-none" sz="1400">
              <a:solidFill>
                <a:schemeClr val="tx1"/>
              </a:solidFill>
              <a:latin typeface="Times New Roman" charset="0"/>
              <a:ea typeface="MS PGothic" charset="-128"/>
            </a:endParaRPr>
          </a:p>
        </p:txBody>
      </p:sp>
    </p:spTree>
    <p:extLst>
      <p:ext uri="{BB962C8B-B14F-4D97-AF65-F5344CB8AC3E}">
        <p14:creationId xmlns:p14="http://schemas.microsoft.com/office/powerpoint/2010/main" val="345704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4" name="Rectangle 2"/>
          <p:cNvSpPr>
            <a:spLocks noGrp="1" noChangeArrowheads="1"/>
          </p:cNvSpPr>
          <p:nvPr>
            <p:ph type="sldNum" idx="12"/>
          </p:nvPr>
        </p:nvSpPr>
        <p:spPr>
          <a:ln/>
        </p:spPr>
        <p:txBody>
          <a:bodyPr/>
          <a:lstStyle>
            <a:lvl1pPr>
              <a:defRPr/>
            </a:lvl1pPr>
          </a:lstStyle>
          <a:p>
            <a:r>
              <a:rPr lang="en-US" altLang="x-none"/>
              <a:t>Pg  </a:t>
            </a:r>
            <a:fld id="{11D2F54C-2F52-DD4D-9D8A-A78F46950994}" type="slidenum">
              <a:rPr lang="en-US" altLang="x-none"/>
              <a:pPr/>
              <a:t>‹#›</a:t>
            </a:fld>
            <a:r>
              <a:rPr lang="en-US" altLang="x-none"/>
              <a:t> | </a:t>
            </a:r>
          </a:p>
        </p:txBody>
      </p:sp>
    </p:spTree>
    <p:extLst>
      <p:ext uri="{BB962C8B-B14F-4D97-AF65-F5344CB8AC3E}">
        <p14:creationId xmlns:p14="http://schemas.microsoft.com/office/powerpoint/2010/main" val="150996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extBox 8"/>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3" name="Text Placeholder 2"/>
          <p:cNvSpPr>
            <a:spLocks noGrp="1"/>
          </p:cNvSpPr>
          <p:nvPr>
            <p:ph type="body" idx="1"/>
          </p:nvPr>
        </p:nvSpPr>
        <p:spPr>
          <a:xfrm>
            <a:off x="839788" y="1681163"/>
            <a:ext cx="51562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6170613" y="1681163"/>
            <a:ext cx="5181600" cy="59570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8" name="Rectangle 2"/>
          <p:cNvSpPr>
            <a:spLocks noGrp="1" noChangeArrowheads="1"/>
          </p:cNvSpPr>
          <p:nvPr>
            <p:ph type="sldNum" idx="12"/>
          </p:nvPr>
        </p:nvSpPr>
        <p:spPr>
          <a:xfrm>
            <a:off x="365125" y="6308725"/>
            <a:ext cx="2527300" cy="35401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x-none"/>
              <a:t>Pg  </a:t>
            </a:r>
            <a:fld id="{FE0A64BE-D622-0542-BF9B-A4A563071F00}" type="slidenum">
              <a:rPr lang="en-US" altLang="x-none"/>
              <a:pPr/>
              <a:t>‹#›</a:t>
            </a:fld>
            <a:r>
              <a:rPr lang="en-US" altLang="x-none"/>
              <a:t> | </a:t>
            </a:r>
          </a:p>
        </p:txBody>
      </p:sp>
    </p:spTree>
    <p:extLst>
      <p:ext uri="{BB962C8B-B14F-4D97-AF65-F5344CB8AC3E}">
        <p14:creationId xmlns:p14="http://schemas.microsoft.com/office/powerpoint/2010/main" val="141561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6" name="Content Placeholder 3"/>
          <p:cNvSpPr>
            <a:spLocks noGrp="1"/>
          </p:cNvSpPr>
          <p:nvPr>
            <p:ph sz="half" idx="2"/>
          </p:nvPr>
        </p:nvSpPr>
        <p:spPr>
          <a:xfrm>
            <a:off x="2133972" y="1988840"/>
            <a:ext cx="8105949" cy="3175794"/>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5" name="Slide Number Placeholder 2"/>
          <p:cNvSpPr>
            <a:spLocks noGrp="1" noChangeArrowheads="1"/>
          </p:cNvSpPr>
          <p:nvPr>
            <p:ph type="sldNum" idx="12"/>
          </p:nvPr>
        </p:nvSpPr>
        <p:spPr>
          <a:xfrm>
            <a:off x="365125" y="6308725"/>
            <a:ext cx="2527300" cy="354013"/>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x-none"/>
              <a:t>Pg  </a:t>
            </a:r>
            <a:fld id="{7DD1376C-2C32-DA4F-917F-5633C59EA3EC}" type="slidenum">
              <a:rPr lang="en-US" altLang="x-none"/>
              <a:pPr/>
              <a:t>‹#›</a:t>
            </a:fld>
            <a:r>
              <a:rPr lang="en-US" altLang="x-none"/>
              <a:t> | </a:t>
            </a:r>
          </a:p>
        </p:txBody>
      </p:sp>
    </p:spTree>
    <p:extLst>
      <p:ext uri="{BB962C8B-B14F-4D97-AF65-F5344CB8AC3E}">
        <p14:creationId xmlns:p14="http://schemas.microsoft.com/office/powerpoint/2010/main" val="32509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3" name="Slide Number Placeholder 2"/>
          <p:cNvSpPr>
            <a:spLocks noGrp="1" noChangeArrowheads="1"/>
          </p:cNvSpPr>
          <p:nvPr>
            <p:ph type="sldNum"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x-none"/>
              <a:t>Pg.  </a:t>
            </a:r>
            <a:fld id="{47B1F9D7-A2AF-B84E-9965-524796F87C91}" type="slidenum">
              <a:rPr lang="en-US" altLang="x-none"/>
              <a:pPr/>
              <a:t>‹#›</a:t>
            </a:fld>
            <a:r>
              <a:rPr lang="en-US" altLang="x-none"/>
              <a:t> |</a:t>
            </a:r>
          </a:p>
        </p:txBody>
      </p:sp>
    </p:spTree>
    <p:extLst>
      <p:ext uri="{BB962C8B-B14F-4D97-AF65-F5344CB8AC3E}">
        <p14:creationId xmlns:p14="http://schemas.microsoft.com/office/powerpoint/2010/main" val="58990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
        <p:nvSpPr>
          <p:cNvPr id="10" name="Content Placeholder 3"/>
          <p:cNvSpPr>
            <a:spLocks noGrp="1"/>
          </p:cNvSpPr>
          <p:nvPr>
            <p:ph sz="half" idx="2"/>
          </p:nvPr>
        </p:nvSpPr>
        <p:spPr>
          <a:xfrm>
            <a:off x="2494012" y="2852935"/>
            <a:ext cx="8105949" cy="2967633"/>
          </a:xfrm>
        </p:spPr>
        <p:txBody>
          <a:bodyPr/>
          <a:lstStyle/>
          <a:p>
            <a:pPr lvl="1"/>
            <a:endParaRPr lang="en-IN" dirty="0"/>
          </a:p>
        </p:txBody>
      </p:sp>
      <p:sp>
        <p:nvSpPr>
          <p:cNvPr id="7" name="Content Placeholder 2"/>
          <p:cNvSpPr>
            <a:spLocks noGrp="1"/>
          </p:cNvSpPr>
          <p:nvPr>
            <p:ph idx="11"/>
          </p:nvPr>
        </p:nvSpPr>
        <p:spPr>
          <a:xfrm>
            <a:off x="2422004" y="620689"/>
            <a:ext cx="9154046" cy="648072"/>
          </a:xfrm>
        </p:spPr>
        <p:txBody>
          <a:bodyPr/>
          <a:lstStyle>
            <a:lvl1pPr>
              <a:defRPr b="1">
                <a:solidFill>
                  <a:srgbClr val="006DA7"/>
                </a:solidFill>
              </a:defRPr>
            </a:lvl1pPr>
          </a:lstStyle>
          <a:p>
            <a:pPr lvl="0"/>
            <a:r>
              <a:rPr lang="en-US" dirty="0" smtClean="0"/>
              <a:t>Click to edit Master text styles</a:t>
            </a:r>
          </a:p>
        </p:txBody>
      </p:sp>
      <p:sp>
        <p:nvSpPr>
          <p:cNvPr id="8" name="Content Placeholder 3"/>
          <p:cNvSpPr>
            <a:spLocks noGrp="1"/>
          </p:cNvSpPr>
          <p:nvPr>
            <p:ph sz="half" idx="12"/>
          </p:nvPr>
        </p:nvSpPr>
        <p:spPr>
          <a:xfrm>
            <a:off x="2453988" y="1412776"/>
            <a:ext cx="5156200" cy="1296144"/>
          </a:xfrm>
        </p:spPr>
        <p:txBody>
          <a:bodyPr/>
          <a:lstStyle>
            <a:lvl2pPr marL="742950" marR="0" indent="-285750" algn="l" defTabSz="457200" rtl="0" eaLnBrk="0" fontAlgn="base" latinLnBrk="0" hangingPunct="0">
              <a:lnSpc>
                <a:spcPct val="94000"/>
              </a:lnSpc>
              <a:spcBef>
                <a:spcPct val="0"/>
              </a:spcBef>
              <a:spcAft>
                <a:spcPts val="1138"/>
              </a:spcAft>
              <a:buClr>
                <a:srgbClr val="000000"/>
              </a:buClr>
              <a:buSzPct val="100000"/>
              <a:buFont typeface="Arial" charset="0"/>
              <a:buChar char="•"/>
              <a:tabLst/>
              <a:defRPr/>
            </a:lvl2pPr>
          </a:lstStyle>
          <a:p>
            <a:pPr lvl="0"/>
            <a:r>
              <a:rPr lang="en-US" smtClean="0"/>
              <a:t>Click to edit Master text styles</a:t>
            </a:r>
          </a:p>
          <a:p>
            <a:pPr lvl="1"/>
            <a:r>
              <a:rPr lang="en-US" smtClean="0"/>
              <a:t>Second level</a:t>
            </a:r>
          </a:p>
          <a:p>
            <a:pPr lvl="2"/>
            <a:r>
              <a:rPr lang="en-US" smtClean="0"/>
              <a:t>Third level</a:t>
            </a:r>
          </a:p>
        </p:txBody>
      </p:sp>
      <p:sp>
        <p:nvSpPr>
          <p:cNvPr id="6" name="Rectangle 2"/>
          <p:cNvSpPr>
            <a:spLocks noGrp="1" noChangeArrowheads="1"/>
          </p:cNvSpPr>
          <p:nvPr>
            <p:ph type="sldNum" idx="13"/>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a:lvl1pPr>
          </a:lstStyle>
          <a:p>
            <a:r>
              <a:rPr lang="en-US" altLang="x-none"/>
              <a:t>Pg  </a:t>
            </a:r>
            <a:fld id="{733ACAB8-7529-8148-88AB-970062D6AC8B}" type="slidenum">
              <a:rPr lang="en-US" altLang="x-none"/>
              <a:pPr/>
              <a:t>‹#›</a:t>
            </a:fld>
            <a:r>
              <a:rPr lang="en-US" altLang="x-none"/>
              <a:t> | </a:t>
            </a:r>
          </a:p>
        </p:txBody>
      </p:sp>
    </p:spTree>
    <p:extLst>
      <p:ext uri="{BB962C8B-B14F-4D97-AF65-F5344CB8AC3E}">
        <p14:creationId xmlns:p14="http://schemas.microsoft.com/office/powerpoint/2010/main" val="173725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193463" y="6400800"/>
            <a:ext cx="368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fld id="{C8BEC50E-DF79-B14E-9D7A-B3B71B37B8AD}" type="slidenum">
              <a:rPr lang="en-US" altLang="x-none" sz="1200"/>
              <a:pPr algn="r"/>
              <a:t>‹#›</a:t>
            </a:fld>
            <a:endParaRPr lang="en-US" altLang="x-none"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463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26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204" y="0"/>
            <a:ext cx="10969943" cy="1143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9198" y="1433513"/>
            <a:ext cx="11270431" cy="5106987"/>
          </a:xfrm>
          <a:prstGeom prst="rect">
            <a:avLst/>
          </a:prstGeom>
        </p:spPr>
        <p:txBody>
          <a:bodyPr/>
          <a:lstStyle>
            <a:lvl1pPr>
              <a:defRPr b="1"/>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p:txBody>
      </p:sp>
      <p:sp>
        <p:nvSpPr>
          <p:cNvPr id="4" name="Footer Placeholder 4"/>
          <p:cNvSpPr>
            <a:spLocks noGrp="1"/>
          </p:cNvSpPr>
          <p:nvPr>
            <p:ph type="ftr" sz="quarter" idx="10"/>
          </p:nvPr>
        </p:nvSpPr>
        <p:spPr>
          <a:xfrm>
            <a:off x="4364038" y="6530975"/>
            <a:ext cx="3460750" cy="327025"/>
          </a:xfrm>
          <a:prstGeom prst="rect">
            <a:avLst/>
          </a:prstGeom>
        </p:spPr>
        <p:txBody>
          <a:bodyPr/>
          <a:lstStyle>
            <a:lvl1pPr>
              <a:defRPr>
                <a:latin typeface="Calibri" charset="0"/>
                <a:ea typeface="Microsoft YaHei" charset="0"/>
                <a:cs typeface="Microsoft YaHei" charset="0"/>
              </a:defRPr>
            </a:lvl1pPr>
          </a:lstStyle>
          <a:p>
            <a:pPr>
              <a:defRPr/>
            </a:pPr>
            <a:endParaRPr lang="en-US"/>
          </a:p>
        </p:txBody>
      </p:sp>
      <p:sp>
        <p:nvSpPr>
          <p:cNvPr id="5" name="Slide Number Placeholder 5"/>
          <p:cNvSpPr>
            <a:spLocks noGrp="1"/>
          </p:cNvSpPr>
          <p:nvPr>
            <p:ph type="sldNum" sz="quarter" idx="11"/>
          </p:nvPr>
        </p:nvSpPr>
        <p:spPr>
          <a:xfrm>
            <a:off x="304800" y="6472238"/>
            <a:ext cx="660400" cy="385762"/>
          </a:xfrm>
          <a:prstGeom prst="rect">
            <a:avLst/>
          </a:prstGeom>
        </p:spPr>
        <p:txBody>
          <a:bodyPr vert="horz" wrap="square" lIns="91440" tIns="45720" rIns="91440" bIns="45720" numCol="1" anchor="t" anchorCtr="0" compatLnSpc="1">
            <a:prstTxWarp prst="textNoShape">
              <a:avLst/>
            </a:prstTxWarp>
          </a:bodyPr>
          <a:lstStyle>
            <a:lvl1pPr>
              <a:defRPr/>
            </a:lvl1pPr>
          </a:lstStyle>
          <a:p>
            <a:fld id="{114A9099-708E-7A4E-B21E-51D1E227ADD0}" type="slidenum">
              <a:rPr lang="en-GB" altLang="x-none"/>
              <a:pPr/>
              <a:t>‹#›</a:t>
            </a:fld>
            <a:endParaRPr lang="en-GB" altLang="x-none"/>
          </a:p>
        </p:txBody>
      </p:sp>
    </p:spTree>
    <p:extLst>
      <p:ext uri="{BB962C8B-B14F-4D97-AF65-F5344CB8AC3E}">
        <p14:creationId xmlns:p14="http://schemas.microsoft.com/office/powerpoint/2010/main" val="1574104237"/>
      </p:ext>
    </p:extLst>
  </p:cSld>
  <p:clrMapOvr>
    <a:masterClrMapping/>
  </p:clrMapOvr>
  <p:transition advClick="0" advTm="10000">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037013" y="6356350"/>
            <a:ext cx="41132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a:lnSpc>
                <a:spcPct val="93000"/>
              </a:lnSpc>
              <a:buClr>
                <a:srgbClr val="000000"/>
              </a:buClr>
              <a:buSzPct val="100000"/>
              <a:buFont typeface="Times New Roman" charset="0"/>
              <a:buNone/>
            </a:pPr>
            <a:endParaRPr lang="en-US" altLang="x-none"/>
          </a:p>
        </p:txBody>
      </p:sp>
      <p:sp>
        <p:nvSpPr>
          <p:cNvPr id="2" name="Rectangle 2"/>
          <p:cNvSpPr>
            <a:spLocks noGrp="1" noChangeArrowheads="1"/>
          </p:cNvSpPr>
          <p:nvPr>
            <p:ph type="sldNum"/>
          </p:nvPr>
        </p:nvSpPr>
        <p:spPr bwMode="auto">
          <a:xfrm>
            <a:off x="365125" y="6315075"/>
            <a:ext cx="2527300" cy="3540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a:lnSpc>
                <a:spcPct val="93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Verdana" charset="0"/>
              </a:defRPr>
            </a:lvl1pPr>
          </a:lstStyle>
          <a:p>
            <a:r>
              <a:rPr lang="en-US" altLang="x-none"/>
              <a:t>Pg  </a:t>
            </a:r>
            <a:fld id="{984C7957-062F-9548-9E32-E9C6389458B1}" type="slidenum">
              <a:rPr lang="en-US" altLang="x-none"/>
              <a:pPr/>
              <a:t>‹#›</a:t>
            </a:fld>
            <a:r>
              <a:rPr lang="en-US" altLang="x-none"/>
              <a:t> | </a:t>
            </a:r>
          </a:p>
        </p:txBody>
      </p:sp>
      <p:sp>
        <p:nvSpPr>
          <p:cNvPr id="1028" name="Rectangle 3"/>
          <p:cNvSpPr>
            <a:spLocks noGrp="1" noChangeArrowheads="1"/>
          </p:cNvSpPr>
          <p:nvPr>
            <p:ph type="title"/>
          </p:nvPr>
        </p:nvSpPr>
        <p:spPr bwMode="auto">
          <a:xfrm>
            <a:off x="609600" y="273050"/>
            <a:ext cx="1096645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x-none"/>
              <a:t>Click to edit the title text format</a:t>
            </a:r>
          </a:p>
        </p:txBody>
      </p:sp>
      <p:sp>
        <p:nvSpPr>
          <p:cNvPr id="1029" name="Rectangle 4"/>
          <p:cNvSpPr>
            <a:spLocks noGrp="1" noChangeArrowheads="1"/>
          </p:cNvSpPr>
          <p:nvPr>
            <p:ph type="body" idx="1"/>
          </p:nvPr>
        </p:nvSpPr>
        <p:spPr bwMode="auto">
          <a:xfrm>
            <a:off x="609600" y="1417638"/>
            <a:ext cx="1096645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21240" rIns="0" bIns="0" numCol="1" anchor="t" anchorCtr="0" compatLnSpc="1">
            <a:prstTxWarp prst="textNoShape">
              <a:avLst/>
            </a:prstTxWarp>
          </a:bodyPr>
          <a:lstStyle/>
          <a:p>
            <a:pPr lvl="0"/>
            <a:r>
              <a:rPr lang="en-GB" altLang="x-none"/>
              <a:t>Click to edit the outline text format</a:t>
            </a:r>
          </a:p>
          <a:p>
            <a:pPr lvl="1"/>
            <a:r>
              <a:rPr lang="en-GB" altLang="x-none"/>
              <a:t>Second Outline Level</a:t>
            </a:r>
          </a:p>
          <a:p>
            <a:pPr lvl="2"/>
            <a:r>
              <a:rPr lang="en-GB" altLang="x-none"/>
              <a:t>Third Outline Level</a:t>
            </a:r>
          </a:p>
          <a:p>
            <a:pPr lvl="3"/>
            <a:r>
              <a:rPr lang="en-GB" altLang="x-none"/>
              <a:t>Fourth Outline Level</a:t>
            </a:r>
          </a:p>
          <a:p>
            <a:pPr lvl="4"/>
            <a:r>
              <a:rPr lang="en-GB" altLang="x-none"/>
              <a:t>Fifth Outline Level</a:t>
            </a:r>
          </a:p>
          <a:p>
            <a:pPr lvl="4"/>
            <a:r>
              <a:rPr lang="en-GB" altLang="x-none"/>
              <a:t>Sixth Outline Level</a:t>
            </a:r>
          </a:p>
          <a:p>
            <a:pPr lvl="4"/>
            <a:r>
              <a:rPr lang="en-GB" altLang="x-none"/>
              <a:t>Seventh Outline Level</a:t>
            </a:r>
          </a:p>
          <a:p>
            <a:pPr lvl="4"/>
            <a:r>
              <a:rPr lang="en-GB" altLang="x-none"/>
              <a:t>Eighth Outline Level</a:t>
            </a:r>
          </a:p>
          <a:p>
            <a:pPr lvl="4"/>
            <a:r>
              <a:rPr lang="en-GB" altLang="x-none"/>
              <a:t>Ninth Outline Level</a:t>
            </a:r>
          </a:p>
        </p:txBody>
      </p:sp>
      <p:pic>
        <p:nvPicPr>
          <p:cNvPr id="1030" name="Picture 3"/>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847388" y="6237288"/>
            <a:ext cx="109855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1" name="Straight Connector 9"/>
          <p:cNvCxnSpPr>
            <a:cxnSpLocks noChangeShapeType="1"/>
          </p:cNvCxnSpPr>
          <p:nvPr userDrawn="1"/>
        </p:nvCxnSpPr>
        <p:spPr bwMode="auto">
          <a:xfrm>
            <a:off x="365125" y="6092825"/>
            <a:ext cx="11580813" cy="0"/>
          </a:xfrm>
          <a:prstGeom prst="line">
            <a:avLst/>
          </a:prstGeom>
          <a:noFill/>
          <a:ln w="9525">
            <a:solidFill>
              <a:srgbClr val="006DA7"/>
            </a:solidFill>
            <a:round/>
            <a:headEnd/>
            <a:tailEnd/>
          </a:ln>
          <a:extLst>
            <a:ext uri="{909E8E84-426E-40DD-AFC4-6F175D3DCCD1}">
              <a14:hiddenFill xmlns:a14="http://schemas.microsoft.com/office/drawing/2010/main">
                <a:noFill/>
              </a14:hiddenFill>
            </a:ext>
          </a:extLst>
        </p:spPr>
      </p:cxnSp>
      <p:sp>
        <p:nvSpPr>
          <p:cNvPr id="1032" name="TextBox 7"/>
          <p:cNvSpPr txBox="1">
            <a:spLocks noChangeArrowheads="1"/>
          </p:cNvSpPr>
          <p:nvPr userDrawn="1"/>
        </p:nvSpPr>
        <p:spPr bwMode="auto">
          <a:xfrm>
            <a:off x="4581525" y="6292850"/>
            <a:ext cx="352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spTree>
  </p:cSld>
  <p:clrMap bg1="lt1" tx1="dk1" bg2="lt2" tx2="dk2" accent1="accent1" accent2="accent2" accent3="accent3" accent4="accent4" accent5="accent5" accent6="accent6" hlink="hlink" folHlink="folHlink"/>
  <p:sldLayoutIdLst>
    <p:sldLayoutId id="2147484432" r:id="rId1"/>
    <p:sldLayoutId id="2147484434" r:id="rId2"/>
    <p:sldLayoutId id="2147484435" r:id="rId3"/>
    <p:sldLayoutId id="2147484436" r:id="rId4"/>
    <p:sldLayoutId id="2147484437" r:id="rId5"/>
    <p:sldLayoutId id="2147484438" r:id="rId6"/>
  </p:sldLayoutIdLst>
  <p:timing>
    <p:tnLst>
      <p:par>
        <p:cTn id="1" dur="indefinite" restart="never" nodeType="tmRoot"/>
      </p:par>
    </p:tnLst>
  </p:timing>
  <p:hf hdr="0" ftr="0" dt="0"/>
  <p:txStyles>
    <p:titleStyle>
      <a:lvl1pPr algn="l" defTabSz="457200" rtl="0" eaLnBrk="0" fontAlgn="base" hangingPunct="0">
        <a:lnSpc>
          <a:spcPct val="108000"/>
        </a:lnSpc>
        <a:spcBef>
          <a:spcPct val="0"/>
        </a:spcBef>
        <a:spcAft>
          <a:spcPct val="0"/>
        </a:spcAft>
        <a:buClr>
          <a:srgbClr val="000000"/>
        </a:buClr>
        <a:buSzPct val="100000"/>
        <a:buFont typeface="Times New Roman" charset="0"/>
        <a:defRPr kern="1200">
          <a:solidFill>
            <a:srgbClr val="FFFFFF"/>
          </a:solidFill>
          <a:latin typeface="+mj-lt"/>
          <a:ea typeface="Microsoft YaHei" charset="-122"/>
          <a:cs typeface="Microsoft YaHei" charset="0"/>
        </a:defRPr>
      </a:lvl1pPr>
      <a:lvl2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2pPr>
      <a:lvl3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3pPr>
      <a:lvl4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4pPr>
      <a:lvl5pPr algn="l" defTabSz="457200" rtl="0" eaLnBrk="0" fontAlgn="base" hangingPunct="0">
        <a:lnSpc>
          <a:spcPct val="108000"/>
        </a:lnSpc>
        <a:spcBef>
          <a:spcPct val="0"/>
        </a:spcBef>
        <a:spcAft>
          <a:spcPct val="0"/>
        </a:spcAft>
        <a:buClr>
          <a:srgbClr val="000000"/>
        </a:buClr>
        <a:buSzPct val="100000"/>
        <a:buFont typeface="Times New Roman" charset="0"/>
        <a:defRPr>
          <a:solidFill>
            <a:srgbClr val="FFFFFF"/>
          </a:solidFill>
          <a:latin typeface="Consolas" charset="0"/>
          <a:ea typeface="Microsoft YaHei" panose="020B0503020204020204" pitchFamily="34" charset="-122"/>
          <a:cs typeface="Microsoft YaHei" charset="0"/>
        </a:defRPr>
      </a:lvl5pPr>
      <a:lvl6pPr marL="25146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6pPr>
      <a:lvl7pPr marL="29718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7pPr>
      <a:lvl8pPr marL="34290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8pPr>
      <a:lvl9pPr marL="3886200" indent="-228600" algn="l" defTabSz="457200" rtl="0" fontAlgn="base" hangingPunct="0">
        <a:lnSpc>
          <a:spcPct val="108000"/>
        </a:lnSpc>
        <a:spcBef>
          <a:spcPct val="0"/>
        </a:spcBef>
        <a:spcAft>
          <a:spcPct val="0"/>
        </a:spcAft>
        <a:buClr>
          <a:srgbClr val="000000"/>
        </a:buClr>
        <a:buSzPct val="100000"/>
        <a:buFont typeface="Times New Roman" panose="02020603050405020304" pitchFamily="18" charset="0"/>
        <a:defRPr>
          <a:solidFill>
            <a:srgbClr val="FFFFFF"/>
          </a:solidFill>
          <a:latin typeface="Trebuchet MS" panose="020B0603020202020204" pitchFamily="34" charset="0"/>
          <a:ea typeface="Microsoft YaHei" panose="020B0503020204020204" pitchFamily="34" charset="-122"/>
        </a:defRPr>
      </a:lvl9pPr>
    </p:titleStyle>
    <p:bodyStyle>
      <a:lvl1pPr marL="342900" indent="-342900" algn="l" defTabSz="457200" rtl="0" eaLnBrk="0" fontAlgn="base" hangingPunct="0">
        <a:lnSpc>
          <a:spcPct val="94000"/>
        </a:lnSpc>
        <a:spcBef>
          <a:spcPct val="0"/>
        </a:spcBef>
        <a:spcAft>
          <a:spcPts val="1425"/>
        </a:spcAft>
        <a:buClr>
          <a:srgbClr val="000000"/>
        </a:buClr>
        <a:buSzPct val="100000"/>
        <a:buFont typeface="Times New Roman" charset="0"/>
        <a:defRPr sz="2800" kern="1200">
          <a:solidFill>
            <a:srgbClr val="000000"/>
          </a:solidFill>
          <a:latin typeface="Verdana" charset="0"/>
          <a:ea typeface="MS PGothic" panose="020B0600070205080204" pitchFamily="34" charset="-128"/>
          <a:cs typeface="Verdana" charset="0"/>
        </a:defRPr>
      </a:lvl1pPr>
      <a:lvl2pPr marL="742950" indent="-285750" algn="l" defTabSz="457200" rtl="0" eaLnBrk="0" fontAlgn="base" hangingPunct="0">
        <a:lnSpc>
          <a:spcPct val="94000"/>
        </a:lnSpc>
        <a:spcBef>
          <a:spcPct val="0"/>
        </a:spcBef>
        <a:spcAft>
          <a:spcPts val="1138"/>
        </a:spcAft>
        <a:buClr>
          <a:srgbClr val="000000"/>
        </a:buClr>
        <a:buSzPct val="100000"/>
        <a:buFont typeface="Times New Roman" charset="0"/>
        <a:defRPr kern="1200">
          <a:solidFill>
            <a:srgbClr val="000000"/>
          </a:solidFill>
          <a:latin typeface="Verdana" charset="0"/>
          <a:ea typeface="Verdana" charset="0"/>
          <a:cs typeface="Verdana" charset="0"/>
        </a:defRPr>
      </a:lvl2pPr>
      <a:lvl3pPr marL="1143000" indent="-228600" algn="l" defTabSz="457200" rtl="0" eaLnBrk="0" fontAlgn="base" hangingPunct="0">
        <a:lnSpc>
          <a:spcPct val="94000"/>
        </a:lnSpc>
        <a:spcBef>
          <a:spcPct val="0"/>
        </a:spcBef>
        <a:spcAft>
          <a:spcPts val="850"/>
        </a:spcAft>
        <a:buClr>
          <a:srgbClr val="000000"/>
        </a:buClr>
        <a:buSzPct val="100000"/>
        <a:buFont typeface="Times New Roman" charset="0"/>
        <a:defRPr kern="1200">
          <a:solidFill>
            <a:srgbClr val="000000"/>
          </a:solidFill>
          <a:latin typeface="Verdana" charset="0"/>
          <a:ea typeface="Verdana" charset="0"/>
          <a:cs typeface="Verdana" charset="0"/>
        </a:defRPr>
      </a:lvl3pPr>
      <a:lvl4pPr marL="1600200" indent="-228600" algn="l" defTabSz="457200" rtl="0" eaLnBrk="0" fontAlgn="base" hangingPunct="0">
        <a:lnSpc>
          <a:spcPct val="94000"/>
        </a:lnSpc>
        <a:spcBef>
          <a:spcPct val="0"/>
        </a:spcBef>
        <a:spcAft>
          <a:spcPts val="575"/>
        </a:spcAft>
        <a:buClr>
          <a:srgbClr val="000000"/>
        </a:buClr>
        <a:buSzPct val="100000"/>
        <a:buFont typeface="Times New Roman" charset="0"/>
        <a:defRPr sz="2000" kern="1200">
          <a:solidFill>
            <a:srgbClr val="000000"/>
          </a:solidFill>
          <a:latin typeface="Verdana" charset="0"/>
          <a:ea typeface="Verdana" charset="0"/>
          <a:cs typeface="Verdana" charset="0"/>
        </a:defRPr>
      </a:lvl4pPr>
      <a:lvl5pPr marL="2057400" indent="-228600" algn="l" defTabSz="457200" rtl="0" eaLnBrk="0" fontAlgn="base" hangingPunct="0">
        <a:lnSpc>
          <a:spcPct val="94000"/>
        </a:lnSpc>
        <a:spcBef>
          <a:spcPct val="0"/>
        </a:spcBef>
        <a:spcAft>
          <a:spcPts val="288"/>
        </a:spcAft>
        <a:buClr>
          <a:srgbClr val="000000"/>
        </a:buClr>
        <a:buSzPct val="100000"/>
        <a:buFont typeface="Times New Roman" charset="0"/>
        <a:defRPr sz="2000" kern="1200">
          <a:solidFill>
            <a:srgbClr val="000000"/>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33" r:id="rId1"/>
    <p:sldLayoutId id="2147484439" r:id="rId2"/>
  </p:sldLayoutIdLst>
  <p:timing>
    <p:tnLst>
      <p:par>
        <p:cTn id="1" dur="indefinite" restart="never" nodeType="tmRoot"/>
      </p:par>
    </p:tnLst>
  </p:timing>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charset="0"/>
        <a:defRPr sz="4400" kern="1200">
          <a:solidFill>
            <a:srgbClr val="000000"/>
          </a:solidFill>
          <a:latin typeface="+mj-lt"/>
          <a:ea typeface="+mj-ea"/>
          <a:cs typeface="Microsoft YaHei" charset="0"/>
        </a:defRPr>
      </a:lvl1pPr>
      <a:lvl2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2pPr>
      <a:lvl3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3pPr>
      <a:lvl4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4pPr>
      <a:lvl5pPr algn="ctr" defTabSz="457200" rtl="0" eaLnBrk="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panose="020B0604020202020204" pitchFamily="34" charset="0"/>
          <a:ea typeface="Microsoft YaHei" panose="020B0503020204020204" pitchFamily="34" charset="-122"/>
          <a:cs typeface="Microsoft YaHei"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charset="0"/>
        <a:defRPr sz="3200" kern="1200">
          <a:solidFill>
            <a:srgbClr val="000000"/>
          </a:solidFill>
          <a:latin typeface="+mn-lt"/>
          <a:ea typeface="+mn-ea"/>
          <a:cs typeface="Microsoft YaHei" charset="0"/>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charset="0"/>
        <a:defRPr sz="2800" kern="1200">
          <a:solidFill>
            <a:srgbClr val="000000"/>
          </a:solidFill>
          <a:latin typeface="+mn-lt"/>
          <a:ea typeface="+mn-ea"/>
          <a:cs typeface="Microsoft YaHei" charset="0"/>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charset="0"/>
        <a:defRPr sz="2400" kern="1200">
          <a:solidFill>
            <a:srgbClr val="000000"/>
          </a:solidFill>
          <a:latin typeface="+mn-lt"/>
          <a:ea typeface="+mn-ea"/>
          <a:cs typeface="Microsoft YaHei" charset="0"/>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charset="0"/>
        <a:defRPr sz="2000" kern="1200">
          <a:solidFill>
            <a:srgbClr val="000000"/>
          </a:solidFill>
          <a:latin typeface="+mn-lt"/>
          <a:ea typeface="+mn-ea"/>
          <a:cs typeface="Microsoft YaHei" charset="0"/>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charset="0"/>
        <a:defRPr sz="2000" kern="1200">
          <a:solidFill>
            <a:srgbClr val="000000"/>
          </a:solidFill>
          <a:latin typeface="+mn-lt"/>
          <a:ea typeface="+mn-ea"/>
          <a:cs typeface="Microsoft YaHe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pages.nist.gov/smartcitiesarchitecture/"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keith.dickerson@mac.com" TargetMode="External"/><Relationship Id="rId3" Type="http://schemas.openxmlformats.org/officeDocument/2006/relationships/hyperlink" Target="mailto:David.Boswarthick@etsi.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5" Type="http://schemas.openxmlformats.org/officeDocument/2006/relationships/hyperlink" Target="http://www.onem2m.org/" TargetMode="External"/><Relationship Id="rId16" Type="http://schemas.openxmlformats.org/officeDocument/2006/relationships/image" Target="../media/image26.png"/><Relationship Id="rId17"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13.emf"/><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eg4u.launchrock.com/" TargetMode="External"/><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289" name="Straight Connector 4"/>
          <p:cNvCxnSpPr>
            <a:cxnSpLocks noChangeShapeType="1"/>
          </p:cNvCxnSpPr>
          <p:nvPr/>
        </p:nvCxnSpPr>
        <p:spPr bwMode="auto">
          <a:xfrm>
            <a:off x="549275" y="5876925"/>
            <a:ext cx="11099800" cy="0"/>
          </a:xfrm>
          <a:prstGeom prst="line">
            <a:avLst/>
          </a:prstGeom>
          <a:noFill/>
          <a:ln w="12700">
            <a:solidFill>
              <a:srgbClr val="0070C0"/>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8677275" y="6137275"/>
            <a:ext cx="1439863" cy="307975"/>
          </a:xfrm>
          <a:prstGeom prst="rect">
            <a:avLst/>
          </a:prstGeom>
          <a:noFill/>
        </p:spPr>
        <p:txBody>
          <a:bodyPr>
            <a:spAutoFit/>
          </a:bodyPr>
          <a:lstStyle/>
          <a:p>
            <a:pPr>
              <a:defRPr/>
            </a:pPr>
            <a:r>
              <a:rPr lang="en-US" sz="1400" b="1" dirty="0">
                <a:solidFill>
                  <a:schemeClr val="tx1">
                    <a:lumMod val="75000"/>
                    <a:lumOff val="25000"/>
                  </a:schemeClr>
                </a:solidFill>
                <a:latin typeface="Verdana" charset="0"/>
                <a:ea typeface="Verdana" charset="0"/>
                <a:cs typeface="Verdana" charset="0"/>
              </a:rPr>
              <a:t>HOSTED BY</a:t>
            </a:r>
          </a:p>
        </p:txBody>
      </p:sp>
      <p:pic>
        <p:nvPicPr>
          <p:cNvPr id="1229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45700" y="6021388"/>
            <a:ext cx="160337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7"/>
          <p:cNvSpPr txBox="1">
            <a:spLocks noChangeArrowheads="1"/>
          </p:cNvSpPr>
          <p:nvPr/>
        </p:nvSpPr>
        <p:spPr bwMode="auto">
          <a:xfrm>
            <a:off x="4557713" y="6137275"/>
            <a:ext cx="3529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x-none" sz="1400">
                <a:solidFill>
                  <a:srgbClr val="404040"/>
                </a:solidFill>
                <a:latin typeface="Verdana" charset="0"/>
              </a:rPr>
              <a:t>26-27 September 2017</a:t>
            </a:r>
          </a:p>
        </p:txBody>
      </p:sp>
      <p:graphicFrame>
        <p:nvGraphicFramePr>
          <p:cNvPr id="8" name="Table 7"/>
          <p:cNvGraphicFramePr>
            <a:graphicFrameLocks noGrp="1"/>
          </p:cNvGraphicFramePr>
          <p:nvPr>
            <p:extLst>
              <p:ext uri="{D42A27DB-BD31-4B8C-83A1-F6EECF244321}">
                <p14:modId xmlns:p14="http://schemas.microsoft.com/office/powerpoint/2010/main" val="794745355"/>
              </p:ext>
            </p:extLst>
          </p:nvPr>
        </p:nvGraphicFramePr>
        <p:xfrm>
          <a:off x="549275" y="404813"/>
          <a:ext cx="7386638" cy="1511300"/>
        </p:xfrm>
        <a:graphic>
          <a:graphicData uri="http://schemas.openxmlformats.org/drawingml/2006/table">
            <a:tbl>
              <a:tblPr firstRow="1" bandRow="1"/>
              <a:tblGrid>
                <a:gridCol w="1630691">
                  <a:extLst>
                    <a:ext uri="{9D8B030D-6E8A-4147-A177-3AD203B41FA5}"/>
                  </a:extLst>
                </a:gridCol>
                <a:gridCol w="5755947">
                  <a:extLst>
                    <a:ext uri="{9D8B030D-6E8A-4147-A177-3AD203B41FA5}"/>
                  </a:extLst>
                </a:gridCol>
              </a:tblGrid>
              <a:tr h="548473">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500" dirty="0" smtClean="0"/>
                        <a:t>Document No:</a:t>
                      </a:r>
                      <a:endParaRPr lang="en-US" sz="1500" dirty="0"/>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r>
                        <a:rPr lang="en-US" sz="1500" smtClean="0"/>
                        <a:t>GSC-21_009 (R1)</a:t>
                      </a:r>
                      <a:endParaRPr lang="en-US" sz="1500" dirty="0"/>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494BA"/>
                    </a:solidFill>
                  </a:tcPr>
                </a:tc>
                <a:extLst>
                  <a:ext uri="{0D108BD9-81ED-4DB2-BD59-A6C34878D82A}"/>
                </a:extLst>
              </a:tr>
              <a:tr h="313387">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b="1" dirty="0" smtClean="0">
                          <a:solidFill>
                            <a:schemeClr val="tx1">
                              <a:lumMod val="75000"/>
                              <a:lumOff val="25000"/>
                            </a:schemeClr>
                          </a:solidFill>
                        </a:rPr>
                        <a:t>Source:</a:t>
                      </a:r>
                      <a:endParaRPr lang="en-US" sz="1500" b="1"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dirty="0" smtClean="0">
                          <a:solidFill>
                            <a:schemeClr val="tx1">
                              <a:lumMod val="75000"/>
                              <a:lumOff val="25000"/>
                            </a:schemeClr>
                          </a:solidFill>
                        </a:rPr>
                        <a:t>ETSI</a:t>
                      </a:r>
                      <a:endParaRPr lang="en-US" sz="1500"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extLst>
              </a:tr>
              <a:tr h="313387">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b="1" dirty="0" smtClean="0">
                          <a:solidFill>
                            <a:schemeClr val="tx1">
                              <a:lumMod val="75000"/>
                              <a:lumOff val="25000"/>
                            </a:schemeClr>
                          </a:solidFill>
                        </a:rPr>
                        <a:t>Contact:</a:t>
                      </a:r>
                      <a:endParaRPr lang="en-US" sz="1500" b="1"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dirty="0" smtClean="0">
                          <a:solidFill>
                            <a:schemeClr val="tx1">
                              <a:lumMod val="75000"/>
                              <a:lumOff val="25000"/>
                            </a:schemeClr>
                          </a:solidFill>
                        </a:rPr>
                        <a:t>Keith Dickerson</a:t>
                      </a:r>
                      <a:endParaRPr lang="en-US" sz="1500"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20000"/>
                      </a:srgbClr>
                    </a:solidFill>
                  </a:tcPr>
                </a:tc>
                <a:extLst>
                  <a:ext uri="{0D108BD9-81ED-4DB2-BD59-A6C34878D82A}"/>
                </a:extLst>
              </a:tr>
              <a:tr h="336053">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b="1" dirty="0" smtClean="0">
                          <a:solidFill>
                            <a:schemeClr val="tx1">
                              <a:lumMod val="75000"/>
                              <a:lumOff val="25000"/>
                            </a:schemeClr>
                          </a:solidFill>
                        </a:rPr>
                        <a:t>Agenda Item:</a:t>
                      </a:r>
                      <a:endParaRPr lang="en-US" sz="1500" b="1"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r>
                        <a:rPr lang="en-US" sz="1500" dirty="0" smtClean="0">
                          <a:solidFill>
                            <a:schemeClr val="tx1">
                              <a:lumMod val="75000"/>
                              <a:lumOff val="25000"/>
                            </a:schemeClr>
                          </a:solidFill>
                        </a:rPr>
                        <a:t>4.03</a:t>
                      </a:r>
                      <a:endParaRPr lang="en-US" sz="1500" dirty="0">
                        <a:solidFill>
                          <a:schemeClr val="tx1">
                            <a:lumMod val="75000"/>
                            <a:lumOff val="25000"/>
                          </a:schemeClr>
                        </a:solidFill>
                      </a:endParaRPr>
                    </a:p>
                  </a:txBody>
                  <a:tcPr marL="91441" marR="91441" marT="39150" marB="3915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494BA">
                        <a:tint val="40000"/>
                      </a:srgbClr>
                    </a:solidFill>
                  </a:tcPr>
                </a:tc>
                <a:extLst>
                  <a:ext uri="{0D108BD9-81ED-4DB2-BD59-A6C34878D82A}"/>
                </a:extLst>
              </a:tr>
            </a:tbl>
          </a:graphicData>
        </a:graphic>
      </p:graphicFrame>
      <p:sp>
        <p:nvSpPr>
          <p:cNvPr id="12310" name="Subtitle 2"/>
          <p:cNvSpPr txBox="1">
            <a:spLocks/>
          </p:cNvSpPr>
          <p:nvPr/>
        </p:nvSpPr>
        <p:spPr bwMode="auto">
          <a:xfrm>
            <a:off x="1557338" y="2708275"/>
            <a:ext cx="91440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eaLnBrk="1" hangingPunct="1">
              <a:lnSpc>
                <a:spcPct val="90000"/>
              </a:lnSpc>
              <a:spcBef>
                <a:spcPts val="1000"/>
              </a:spcBef>
            </a:pPr>
            <a:r>
              <a:rPr lang="en-GB" altLang="x-none" sz="3600" b="1">
                <a:solidFill>
                  <a:srgbClr val="006DA7"/>
                </a:solidFill>
                <a:latin typeface="Verdana" charset="0"/>
              </a:rPr>
              <a:t>ETSI Strategy on Smart City Standards</a:t>
            </a:r>
          </a:p>
          <a:p>
            <a:pPr algn="ctr" defTabSz="914400" eaLnBrk="1" hangingPunct="1">
              <a:lnSpc>
                <a:spcPct val="90000"/>
              </a:lnSpc>
              <a:spcBef>
                <a:spcPts val="1000"/>
              </a:spcBef>
              <a:buFont typeface="Arial" charset="0"/>
              <a:buNone/>
            </a:pPr>
            <a:r>
              <a:rPr lang="en-US" altLang="x-none" sz="2800" b="1">
                <a:solidFill>
                  <a:srgbClr val="006DA7"/>
                </a:solidFill>
                <a:latin typeface="Verdana" charset="0"/>
              </a:rPr>
              <a:t>Keith Dickerson, Director, Climate Associates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p:txBody>
          <a:bodyPr/>
          <a:lstStyle/>
          <a:p>
            <a:pPr marL="0" indent="0"/>
            <a:r>
              <a:rPr lang="en-GB" altLang="x-none" dirty="0">
                <a:ea typeface="MS PGothic" charset="-128"/>
              </a:rPr>
              <a:t>ETSI is active in and/or cooperating with:</a:t>
            </a:r>
          </a:p>
          <a:p>
            <a:pPr lvl="1">
              <a:buFont typeface="Arial" charset="0"/>
              <a:buChar char="•"/>
            </a:pPr>
            <a:r>
              <a:rPr lang="en-US" altLang="x-none" dirty="0" smtClean="0"/>
              <a:t>SF-SSCC: </a:t>
            </a:r>
            <a:r>
              <a:rPr lang="en-US" altLang="x-none" dirty="0"/>
              <a:t>CEN-CENELEC-ETSI </a:t>
            </a:r>
            <a:r>
              <a:rPr lang="en-US" altLang="x-none" dirty="0" smtClean="0"/>
              <a:t>Sector Focus - Smart </a:t>
            </a:r>
            <a:r>
              <a:rPr lang="en-US" altLang="x-none" dirty="0"/>
              <a:t>and Sustainable Cities and Communities (ISO, IEC, UN, ITU-T..) + SM-CG + SEG-CG</a:t>
            </a:r>
          </a:p>
          <a:p>
            <a:pPr lvl="1">
              <a:buFont typeface="Arial" charset="0"/>
              <a:buChar char="•"/>
            </a:pPr>
            <a:r>
              <a:rPr lang="en-US" altLang="x-none" dirty="0"/>
              <a:t>AIOTI www.aioti.eu:  WG3 (</a:t>
            </a:r>
            <a:r>
              <a:rPr lang="en-US" altLang="x-none"/>
              <a:t>IoT </a:t>
            </a:r>
            <a:r>
              <a:rPr lang="en-US" altLang="x-none" smtClean="0"/>
              <a:t>Standardization</a:t>
            </a:r>
            <a:r>
              <a:rPr lang="en-US" altLang="x-none" dirty="0"/>
              <a:t>) and AIOTI WG08 (Smart Cities) with many SDOs (ITU-T, W3C, IEEE, ISO, IEC, JTC1, ETSI, oneM2M, 3GPP..), OSS, Industry/Verticals and IoT Alliances, IERC, IoT-EPI, IoT LSPs…</a:t>
            </a:r>
          </a:p>
          <a:p>
            <a:pPr lvl="1">
              <a:buFont typeface="Arial" charset="0"/>
              <a:buChar char="•"/>
            </a:pPr>
            <a:r>
              <a:rPr lang="en-US" altLang="x-none" dirty="0"/>
              <a:t>FIWARE / OASC.. </a:t>
            </a:r>
            <a:r>
              <a:rPr lang="en-US" altLang="x-none" dirty="0">
                <a:solidFill>
                  <a:schemeClr val="tx1"/>
                </a:solidFill>
              </a:rPr>
              <a:t>in the new ISG CIM (next slide)</a:t>
            </a:r>
            <a:endParaRPr lang="en-GB" altLang="x-none" dirty="0">
              <a:solidFill>
                <a:schemeClr val="tx1"/>
              </a:solidFill>
            </a:endParaRPr>
          </a:p>
          <a:p>
            <a:pPr marL="0" indent="0"/>
            <a:r>
              <a:rPr lang="en-GB" altLang="x-none" dirty="0">
                <a:ea typeface="MS PGothic" charset="-128"/>
              </a:rPr>
              <a:t>ETSI is a partner in the H2020 Smart City project </a:t>
            </a:r>
            <a:r>
              <a:rPr lang="en-US" altLang="x-none" dirty="0">
                <a:ea typeface="MS PGothic" charset="-128"/>
              </a:rPr>
              <a:t>ESPRESSO (OGC, CITYKEYS/</a:t>
            </a:r>
            <a:r>
              <a:rPr lang="en-US" altLang="x-none" dirty="0" err="1">
                <a:ea typeface="MS PGothic" charset="-128"/>
              </a:rPr>
              <a:t>Eurocities</a:t>
            </a:r>
            <a:r>
              <a:rPr lang="en-US" altLang="x-none" dirty="0">
                <a:ea typeface="MS PGothic" charset="-128"/>
              </a:rPr>
              <a:t>, Sharing Cities, EIP-SCC, Urban Platforms), IoT-EPI/UNIFY-IoT and IoT LSP CSA CREATE-IoT</a:t>
            </a:r>
          </a:p>
        </p:txBody>
      </p:sp>
      <p:sp>
        <p:nvSpPr>
          <p:cNvPr id="28674" name="Content Placeholder 1"/>
          <p:cNvSpPr>
            <a:spLocks noGrp="1"/>
          </p:cNvSpPr>
          <p:nvPr>
            <p:ph idx="11"/>
          </p:nvPr>
        </p:nvSpPr>
        <p:spPr>
          <a:xfrm>
            <a:off x="622300" y="620713"/>
            <a:ext cx="10953750" cy="647700"/>
          </a:xfrm>
        </p:spPr>
        <p:txBody>
          <a:bodyPr/>
          <a:lstStyle/>
          <a:p>
            <a:r>
              <a:rPr lang="en-US" altLang="x-none">
                <a:ea typeface="MS PGothic" charset="-128"/>
              </a:rPr>
              <a:t>ETSI</a:t>
            </a:r>
            <a:r>
              <a:rPr lang="en-US" altLang="en-GB">
                <a:ea typeface="MS PGothic" charset="-128"/>
              </a:rPr>
              <a:t>’</a:t>
            </a:r>
            <a:r>
              <a:rPr lang="en-US" altLang="x-none">
                <a:ea typeface="MS PGothic" charset="-128"/>
              </a:rPr>
              <a:t>s Smart City Cooperation Initiatives</a:t>
            </a:r>
            <a:endParaRPr lang="en-GB" altLang="x-none">
              <a:ea typeface="MS PGothic" charset="-128"/>
            </a:endParaRPr>
          </a:p>
        </p:txBody>
      </p:sp>
      <p:sp>
        <p:nvSpPr>
          <p:cNvPr id="28676" name="Slide Number Placeholder 1"/>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8E4E6E13-C404-4A4E-8009-7DE2CC6EC490}" type="slidenum">
              <a:rPr lang="en-US" altLang="x-none" sz="1400">
                <a:solidFill>
                  <a:srgbClr val="000000"/>
                </a:solidFill>
                <a:latin typeface="Verdana" charset="0"/>
              </a:rPr>
              <a:pPr/>
              <a:t>10</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loud Callout 113"/>
          <p:cNvSpPr/>
          <p:nvPr/>
        </p:nvSpPr>
        <p:spPr>
          <a:xfrm>
            <a:off x="7246540" y="1340768"/>
            <a:ext cx="2136459" cy="1273792"/>
          </a:xfrm>
          <a:prstGeom prst="cloudCallout">
            <a:avLst>
              <a:gd name="adj1" fmla="val -20833"/>
              <a:gd name="adj2" fmla="val 37076"/>
            </a:avLst>
          </a:prstGeom>
          <a:gradFill flip="none" rotWithShape="1">
            <a:gsLst>
              <a:gs pos="0">
                <a:schemeClr val="tx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a:solidFill>
                  <a:schemeClr val="tx1"/>
                </a:solidFill>
              </a:rPr>
              <a:t>Open Data</a:t>
            </a:r>
            <a:endParaRPr lang="en-GB" sz="2000" b="1">
              <a:solidFill>
                <a:schemeClr val="tx1"/>
              </a:solidFill>
            </a:endParaRPr>
          </a:p>
        </p:txBody>
      </p:sp>
      <p:sp>
        <p:nvSpPr>
          <p:cNvPr id="113" name="Cloud Callout 112"/>
          <p:cNvSpPr/>
          <p:nvPr/>
        </p:nvSpPr>
        <p:spPr>
          <a:xfrm>
            <a:off x="1712997" y="1340768"/>
            <a:ext cx="2136459" cy="1273792"/>
          </a:xfrm>
          <a:prstGeom prst="cloudCallout">
            <a:avLst>
              <a:gd name="adj1" fmla="val -20833"/>
              <a:gd name="adj2" fmla="val 37076"/>
            </a:avLst>
          </a:prstGeom>
          <a:gradFill flip="none" rotWithShape="1">
            <a:gsLst>
              <a:gs pos="0">
                <a:schemeClr val="tx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tx1"/>
                </a:solidFill>
              </a:rPr>
              <a:t>User Apps</a:t>
            </a:r>
            <a:endParaRPr lang="en-GB" sz="2000" b="1" dirty="0">
              <a:solidFill>
                <a:schemeClr val="tx1"/>
              </a:solidFill>
            </a:endParaRPr>
          </a:p>
        </p:txBody>
      </p:sp>
      <p:sp>
        <p:nvSpPr>
          <p:cNvPr id="3" name="Cloud Callout 2"/>
          <p:cNvSpPr/>
          <p:nvPr/>
        </p:nvSpPr>
        <p:spPr>
          <a:xfrm>
            <a:off x="5936813" y="4385661"/>
            <a:ext cx="2519184" cy="1580168"/>
          </a:xfrm>
          <a:prstGeom prst="cloudCallout">
            <a:avLst>
              <a:gd name="adj1" fmla="val -20833"/>
              <a:gd name="adj2" fmla="val 37076"/>
            </a:avLst>
          </a:prstGeom>
          <a:gradFill flip="none" rotWithShape="1">
            <a:gsLst>
              <a:gs pos="0">
                <a:schemeClr val="tx2">
                  <a:lumMod val="40000"/>
                  <a:lumOff val="60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2000" b="1">
                <a:solidFill>
                  <a:schemeClr val="tx1"/>
                </a:solidFill>
              </a:rPr>
              <a:t>IoT</a:t>
            </a:r>
            <a:endParaRPr lang="en-GB" sz="2000" b="1">
              <a:solidFill>
                <a:schemeClr val="tx1"/>
              </a:solidFill>
            </a:endParaRPr>
          </a:p>
        </p:txBody>
      </p:sp>
      <p:sp>
        <p:nvSpPr>
          <p:cNvPr id="30730" name="Content Placeholder 15"/>
          <p:cNvSpPr>
            <a:spLocks noGrp="1"/>
          </p:cNvSpPr>
          <p:nvPr>
            <p:ph idx="11"/>
          </p:nvPr>
        </p:nvSpPr>
        <p:spPr>
          <a:xfrm>
            <a:off x="622300" y="333375"/>
            <a:ext cx="9575800" cy="935038"/>
          </a:xfrm>
        </p:spPr>
        <p:txBody>
          <a:bodyPr/>
          <a:lstStyle/>
          <a:p>
            <a:pPr marL="0" indent="0"/>
            <a:r>
              <a:rPr lang="en-GB" altLang="x-none">
                <a:ea typeface="MS PGothic" charset="-128"/>
              </a:rPr>
              <a:t>Cross-cutting Context Information Management for Smart City Interoperability</a:t>
            </a:r>
          </a:p>
        </p:txBody>
      </p:sp>
      <p:grpSp>
        <p:nvGrpSpPr>
          <p:cNvPr id="30731" name="Group 47111"/>
          <p:cNvGrpSpPr>
            <a:grpSpLocks/>
          </p:cNvGrpSpPr>
          <p:nvPr/>
        </p:nvGrpSpPr>
        <p:grpSpPr bwMode="auto">
          <a:xfrm>
            <a:off x="765175" y="1543050"/>
            <a:ext cx="10729913" cy="4724400"/>
            <a:chOff x="52441" y="273272"/>
            <a:chExt cx="9954528" cy="6095998"/>
          </a:xfrm>
        </p:grpSpPr>
        <p:cxnSp>
          <p:nvCxnSpPr>
            <p:cNvPr id="60" name="Conector recto de flecha 46"/>
            <p:cNvCxnSpPr/>
            <p:nvPr/>
          </p:nvCxnSpPr>
          <p:spPr>
            <a:xfrm>
              <a:off x="2308742" y="1774740"/>
              <a:ext cx="1770283" cy="24581"/>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30735" name="Group 60"/>
            <p:cNvGrpSpPr>
              <a:grpSpLocks/>
            </p:cNvGrpSpPr>
            <p:nvPr/>
          </p:nvGrpSpPr>
          <p:grpSpPr bwMode="auto">
            <a:xfrm>
              <a:off x="2659667" y="3319077"/>
              <a:ext cx="2327765" cy="1040592"/>
              <a:chOff x="2827421" y="3350094"/>
              <a:chExt cx="2241949" cy="1085749"/>
            </a:xfrm>
          </p:grpSpPr>
          <p:sp>
            <p:nvSpPr>
              <p:cNvPr id="62" name="Rectángulo redondeado 73"/>
              <p:cNvSpPr/>
              <p:nvPr/>
            </p:nvSpPr>
            <p:spPr>
              <a:xfrm>
                <a:off x="2827032" y="3350246"/>
                <a:ext cx="2242625" cy="1085737"/>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100" dirty="0">
                  <a:solidFill>
                    <a:schemeClr val="tx1"/>
                  </a:solidFill>
                </a:endParaRPr>
              </a:p>
            </p:txBody>
          </p:sp>
          <p:pic>
            <p:nvPicPr>
              <p:cNvPr id="30786" name="Imagen 204" descr="oneM2M_Logo_transparent_196x13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7775" y="3494394"/>
                <a:ext cx="1181240" cy="78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4" name="Conector recto de flecha 135"/>
            <p:cNvCxnSpPr>
              <a:stCxn id="62" idx="2"/>
            </p:cNvCxnSpPr>
            <p:nvPr/>
          </p:nvCxnSpPr>
          <p:spPr>
            <a:xfrm flipH="1">
              <a:off x="3821288" y="4359804"/>
              <a:ext cx="2946" cy="512097"/>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5" name="Forma libre 134"/>
            <p:cNvSpPr/>
            <p:nvPr/>
          </p:nvSpPr>
          <p:spPr>
            <a:xfrm>
              <a:off x="2625390" y="4587174"/>
              <a:ext cx="2396214" cy="284726"/>
            </a:xfrm>
            <a:custGeom>
              <a:avLst/>
              <a:gdLst>
                <a:gd name="connsiteX0" fmla="*/ 0 w 3214455"/>
                <a:gd name="connsiteY0" fmla="*/ 449814 h 449814"/>
                <a:gd name="connsiteX1" fmla="*/ 0 w 3214455"/>
                <a:gd name="connsiteY1" fmla="*/ 26460 h 449814"/>
                <a:gd name="connsiteX2" fmla="*/ 3214455 w 3214455"/>
                <a:gd name="connsiteY2" fmla="*/ 0 h 449814"/>
                <a:gd name="connsiteX3" fmla="*/ 3214455 w 3214455"/>
                <a:gd name="connsiteY3" fmla="*/ 383665 h 449814"/>
                <a:gd name="connsiteX0" fmla="*/ 0 w 3214455"/>
                <a:gd name="connsiteY0" fmla="*/ 449814 h 449814"/>
                <a:gd name="connsiteX1" fmla="*/ 0 w 3214455"/>
                <a:gd name="connsiteY1" fmla="*/ 0 h 449814"/>
                <a:gd name="connsiteX2" fmla="*/ 3214455 w 3214455"/>
                <a:gd name="connsiteY2" fmla="*/ 0 h 449814"/>
                <a:gd name="connsiteX3" fmla="*/ 3214455 w 3214455"/>
                <a:gd name="connsiteY3" fmla="*/ 383665 h 449814"/>
                <a:gd name="connsiteX0" fmla="*/ 0 w 3214455"/>
                <a:gd name="connsiteY0" fmla="*/ 449814 h 449814"/>
                <a:gd name="connsiteX1" fmla="*/ 0 w 3214455"/>
                <a:gd name="connsiteY1" fmla="*/ 0 h 449814"/>
                <a:gd name="connsiteX2" fmla="*/ 3214455 w 3214455"/>
                <a:gd name="connsiteY2" fmla="*/ 0 h 449814"/>
                <a:gd name="connsiteX3" fmla="*/ 3214455 w 3214455"/>
                <a:gd name="connsiteY3" fmla="*/ 432726 h 449814"/>
              </a:gdLst>
              <a:ahLst/>
              <a:cxnLst>
                <a:cxn ang="0">
                  <a:pos x="connsiteX0" y="connsiteY0"/>
                </a:cxn>
                <a:cxn ang="0">
                  <a:pos x="connsiteX1" y="connsiteY1"/>
                </a:cxn>
                <a:cxn ang="0">
                  <a:pos x="connsiteX2" y="connsiteY2"/>
                </a:cxn>
                <a:cxn ang="0">
                  <a:pos x="connsiteX3" y="connsiteY3"/>
                </a:cxn>
              </a:cxnLst>
              <a:rect l="l" t="t" r="r" b="b"/>
              <a:pathLst>
                <a:path w="3214455" h="449814">
                  <a:moveTo>
                    <a:pt x="0" y="449814"/>
                  </a:moveTo>
                  <a:lnTo>
                    <a:pt x="0" y="0"/>
                  </a:lnTo>
                  <a:lnTo>
                    <a:pt x="3214455" y="0"/>
                  </a:lnTo>
                  <a:lnTo>
                    <a:pt x="3214455" y="432726"/>
                  </a:lnTo>
                </a:path>
              </a:pathLst>
            </a:custGeom>
            <a:ln>
              <a:headEnd type="triangle"/>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s-ES" sz="1100" dirty="0"/>
            </a:p>
          </p:txBody>
        </p:sp>
        <p:pic>
          <p:nvPicPr>
            <p:cNvPr id="30738" name="Imagen 2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1183" y="4999641"/>
              <a:ext cx="2979387" cy="7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9" name="Group 66"/>
            <p:cNvGrpSpPr>
              <a:grpSpLocks/>
            </p:cNvGrpSpPr>
            <p:nvPr/>
          </p:nvGrpSpPr>
          <p:grpSpPr bwMode="auto">
            <a:xfrm>
              <a:off x="1392795" y="3296254"/>
              <a:ext cx="1139527" cy="1040592"/>
              <a:chOff x="5363646" y="3981666"/>
              <a:chExt cx="1172343" cy="880963"/>
            </a:xfrm>
          </p:grpSpPr>
          <p:sp>
            <p:nvSpPr>
              <p:cNvPr id="68" name="Rectángulo redondeado 73"/>
              <p:cNvSpPr/>
              <p:nvPr/>
            </p:nvSpPr>
            <p:spPr>
              <a:xfrm flipV="1">
                <a:off x="5363519" y="3982035"/>
                <a:ext cx="1172760" cy="880953"/>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100" dirty="0">
                  <a:solidFill>
                    <a:schemeClr val="tx1"/>
                  </a:solidFill>
                </a:endParaRPr>
              </a:p>
            </p:txBody>
          </p:sp>
          <p:sp>
            <p:nvSpPr>
              <p:cNvPr id="30784" name="TextBox 68"/>
              <p:cNvSpPr txBox="1">
                <a:spLocks noChangeArrowheads="1"/>
              </p:cNvSpPr>
              <p:nvPr/>
            </p:nvSpPr>
            <p:spPr bwMode="auto">
              <a:xfrm>
                <a:off x="5435011" y="4112024"/>
                <a:ext cx="1029605" cy="57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1400" b="1">
                    <a:solidFill>
                      <a:schemeClr val="tx1"/>
                    </a:solidFill>
                  </a:rPr>
                  <a:t>Information </a:t>
                </a:r>
                <a:br>
                  <a:rPr lang="en-US" altLang="x-none" sz="1400" b="1">
                    <a:solidFill>
                      <a:schemeClr val="tx1"/>
                    </a:solidFill>
                  </a:rPr>
                </a:br>
                <a:r>
                  <a:rPr lang="en-US" altLang="x-none" sz="1400" b="1">
                    <a:solidFill>
                      <a:schemeClr val="tx1"/>
                    </a:solidFill>
                  </a:rPr>
                  <a:t>Systems</a:t>
                </a:r>
              </a:p>
            </p:txBody>
          </p:sp>
        </p:grpSp>
        <p:sp>
          <p:nvSpPr>
            <p:cNvPr id="70" name="Rectángulo redondeado 2"/>
            <p:cNvSpPr/>
            <p:nvPr/>
          </p:nvSpPr>
          <p:spPr>
            <a:xfrm>
              <a:off x="4079025" y="1481820"/>
              <a:ext cx="1375578" cy="1405193"/>
            </a:xfrm>
            <a:prstGeom prst="roundRect">
              <a:avLst>
                <a:gd name="adj" fmla="val 7724"/>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100" dirty="0">
                <a:solidFill>
                  <a:schemeClr val="tx1"/>
                </a:solidFill>
              </a:endParaRPr>
            </a:p>
          </p:txBody>
        </p:sp>
        <p:sp>
          <p:nvSpPr>
            <p:cNvPr id="30741" name="TextBox 70"/>
            <p:cNvSpPr txBox="1">
              <a:spLocks noChangeArrowheads="1"/>
            </p:cNvSpPr>
            <p:nvPr/>
          </p:nvSpPr>
          <p:spPr bwMode="auto">
            <a:xfrm>
              <a:off x="4194595" y="1644818"/>
              <a:ext cx="1202559" cy="95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x-none" sz="1400" b="1">
                  <a:solidFill>
                    <a:schemeClr val="tx1"/>
                  </a:solidFill>
                </a:rPr>
                <a:t>Context </a:t>
              </a:r>
              <a:br>
                <a:rPr lang="en-US" altLang="x-none" sz="1400" b="1">
                  <a:solidFill>
                    <a:schemeClr val="tx1"/>
                  </a:solidFill>
                </a:rPr>
              </a:br>
              <a:r>
                <a:rPr lang="en-US" altLang="x-none" sz="1400" b="1">
                  <a:solidFill>
                    <a:schemeClr val="tx1"/>
                  </a:solidFill>
                </a:rPr>
                <a:t>Information </a:t>
              </a:r>
              <a:br>
                <a:rPr lang="en-US" altLang="x-none" sz="1400" b="1">
                  <a:solidFill>
                    <a:schemeClr val="tx1"/>
                  </a:solidFill>
                </a:rPr>
              </a:br>
              <a:r>
                <a:rPr lang="en-US" altLang="x-none" sz="1400" b="1">
                  <a:solidFill>
                    <a:schemeClr val="tx1"/>
                  </a:solidFill>
                </a:rPr>
                <a:t>Management</a:t>
              </a:r>
            </a:p>
          </p:txBody>
        </p:sp>
        <p:cxnSp>
          <p:nvCxnSpPr>
            <p:cNvPr id="72" name="Conector recto de flecha 46"/>
            <p:cNvCxnSpPr/>
            <p:nvPr/>
          </p:nvCxnSpPr>
          <p:spPr>
            <a:xfrm>
              <a:off x="2980330" y="2893159"/>
              <a:ext cx="0" cy="40353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30743" name="Group 72"/>
            <p:cNvGrpSpPr>
              <a:grpSpLocks/>
            </p:cNvGrpSpPr>
            <p:nvPr/>
          </p:nvGrpSpPr>
          <p:grpSpPr bwMode="auto">
            <a:xfrm>
              <a:off x="8019692" y="1484792"/>
              <a:ext cx="1128678" cy="1408360"/>
              <a:chOff x="6192642" y="450574"/>
              <a:chExt cx="1087068" cy="782565"/>
            </a:xfrm>
          </p:grpSpPr>
          <p:sp>
            <p:nvSpPr>
              <p:cNvPr id="74" name="Rectángulo redondeado 2"/>
              <p:cNvSpPr/>
              <p:nvPr/>
            </p:nvSpPr>
            <p:spPr>
              <a:xfrm>
                <a:off x="6193118" y="450061"/>
                <a:ext cx="1086560" cy="783082"/>
              </a:xfrm>
              <a:prstGeom prst="roundRect">
                <a:avLst>
                  <a:gd name="adj" fmla="val 7724"/>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050" dirty="0">
                  <a:solidFill>
                    <a:schemeClr val="tx1"/>
                  </a:solidFill>
                </a:endParaRPr>
              </a:p>
            </p:txBody>
          </p:sp>
          <p:sp>
            <p:nvSpPr>
              <p:cNvPr id="30782" name="TextBox 74"/>
              <p:cNvSpPr txBox="1">
                <a:spLocks noChangeArrowheads="1"/>
              </p:cNvSpPr>
              <p:nvPr/>
            </p:nvSpPr>
            <p:spPr bwMode="auto">
              <a:xfrm>
                <a:off x="6200115" y="599846"/>
                <a:ext cx="1070043" cy="529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x-none" sz="1400" b="1">
                    <a:solidFill>
                      <a:schemeClr val="tx1"/>
                    </a:solidFill>
                  </a:rPr>
                  <a:t>Data Publication Platforms</a:t>
                </a:r>
              </a:p>
            </p:txBody>
          </p:sp>
        </p:grpSp>
        <p:sp>
          <p:nvSpPr>
            <p:cNvPr id="30744" name="TextBox 75"/>
            <p:cNvSpPr txBox="1">
              <a:spLocks noChangeArrowheads="1"/>
            </p:cNvSpPr>
            <p:nvPr/>
          </p:nvSpPr>
          <p:spPr bwMode="auto">
            <a:xfrm>
              <a:off x="5591014" y="1962155"/>
              <a:ext cx="661357" cy="51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1000" b="1" i="1">
                  <a:solidFill>
                    <a:schemeClr val="tx1"/>
                  </a:solidFill>
                </a:rPr>
                <a:t>CIM-API </a:t>
              </a:r>
              <a:br>
                <a:rPr lang="en-US" altLang="x-none" sz="1000" b="1" i="1">
                  <a:solidFill>
                    <a:schemeClr val="tx1"/>
                  </a:solidFill>
                </a:rPr>
              </a:br>
              <a:r>
                <a:rPr lang="en-US" altLang="x-none" sz="1000" b="1" i="1">
                  <a:solidFill>
                    <a:schemeClr val="tx1"/>
                  </a:solidFill>
                </a:rPr>
                <a:t>[JSON-LD]</a:t>
              </a:r>
            </a:p>
          </p:txBody>
        </p:sp>
        <p:grpSp>
          <p:nvGrpSpPr>
            <p:cNvPr id="30745" name="Group 76"/>
            <p:cNvGrpSpPr>
              <a:grpSpLocks/>
            </p:cNvGrpSpPr>
            <p:nvPr/>
          </p:nvGrpSpPr>
          <p:grpSpPr bwMode="auto">
            <a:xfrm>
              <a:off x="6284441" y="1405681"/>
              <a:ext cx="1320194" cy="880001"/>
              <a:chOff x="5119280" y="987911"/>
              <a:chExt cx="1031699" cy="745007"/>
            </a:xfrm>
          </p:grpSpPr>
          <p:sp>
            <p:nvSpPr>
              <p:cNvPr id="78" name="Can 77"/>
              <p:cNvSpPr/>
              <p:nvPr/>
            </p:nvSpPr>
            <p:spPr>
              <a:xfrm>
                <a:off x="5210838" y="1035029"/>
                <a:ext cx="802207" cy="697132"/>
              </a:xfrm>
              <a:prstGeom prst="can">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solidFill>
                    <a:schemeClr val="tx1"/>
                  </a:solidFill>
                </a:endParaRPr>
              </a:p>
            </p:txBody>
          </p:sp>
          <p:sp>
            <p:nvSpPr>
              <p:cNvPr id="30780" name="TextBox 78"/>
              <p:cNvSpPr txBox="1">
                <a:spLocks noChangeArrowheads="1"/>
              </p:cNvSpPr>
              <p:nvPr/>
            </p:nvSpPr>
            <p:spPr bwMode="auto">
              <a:xfrm>
                <a:off x="5119280" y="987911"/>
                <a:ext cx="1031699" cy="70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x-none" sz="1200" b="1">
                    <a:solidFill>
                      <a:schemeClr val="tx1"/>
                    </a:solidFill>
                  </a:rPr>
                  <a:t>Context Information Models</a:t>
                </a:r>
              </a:p>
            </p:txBody>
          </p:sp>
        </p:grpSp>
        <p:sp>
          <p:nvSpPr>
            <p:cNvPr id="30746" name="TextBox 79"/>
            <p:cNvSpPr txBox="1">
              <a:spLocks noChangeArrowheads="1"/>
            </p:cNvSpPr>
            <p:nvPr/>
          </p:nvSpPr>
          <p:spPr bwMode="auto">
            <a:xfrm>
              <a:off x="3001965" y="2929187"/>
              <a:ext cx="365965" cy="3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x-none" sz="1000" b="1">
                  <a:solidFill>
                    <a:schemeClr val="tx1"/>
                  </a:solidFill>
                </a:rPr>
                <a:t>Mca</a:t>
              </a:r>
            </a:p>
          </p:txBody>
        </p:sp>
        <p:grpSp>
          <p:nvGrpSpPr>
            <p:cNvPr id="30747" name="Group 80"/>
            <p:cNvGrpSpPr>
              <a:grpSpLocks/>
            </p:cNvGrpSpPr>
            <p:nvPr/>
          </p:nvGrpSpPr>
          <p:grpSpPr bwMode="auto">
            <a:xfrm rot="-5400000">
              <a:off x="1550734" y="2133825"/>
              <a:ext cx="1200978" cy="303987"/>
              <a:chOff x="1629340" y="1369701"/>
              <a:chExt cx="890224" cy="237558"/>
            </a:xfrm>
          </p:grpSpPr>
          <p:sp>
            <p:nvSpPr>
              <p:cNvPr id="82" name="Rectángulo redondeado 201"/>
              <p:cNvSpPr/>
              <p:nvPr/>
            </p:nvSpPr>
            <p:spPr>
              <a:xfrm flipH="1">
                <a:off x="1628817" y="1369879"/>
                <a:ext cx="891280" cy="23709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sz="1100">
                  <a:solidFill>
                    <a:schemeClr val="tx1"/>
                  </a:solidFill>
                </a:endParaRPr>
              </a:p>
            </p:txBody>
          </p:sp>
          <p:sp>
            <p:nvSpPr>
              <p:cNvPr id="30778" name="TextBox 82"/>
              <p:cNvSpPr txBox="1">
                <a:spLocks noChangeArrowheads="1"/>
              </p:cNvSpPr>
              <p:nvPr/>
            </p:nvSpPr>
            <p:spPr bwMode="auto">
              <a:xfrm>
                <a:off x="1682288" y="1408888"/>
                <a:ext cx="819658" cy="1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1000" b="1">
                    <a:solidFill>
                      <a:schemeClr val="tx1"/>
                    </a:solidFill>
                  </a:rPr>
                  <a:t>Applications</a:t>
                </a:r>
              </a:p>
            </p:txBody>
          </p:sp>
        </p:grpSp>
        <p:sp>
          <p:nvSpPr>
            <p:cNvPr id="84" name="Left Brace 83"/>
            <p:cNvSpPr/>
            <p:nvPr/>
          </p:nvSpPr>
          <p:spPr>
            <a:xfrm flipH="1">
              <a:off x="9020206" y="1428562"/>
              <a:ext cx="450671" cy="1548580"/>
            </a:xfrm>
            <a:prstGeom prst="leftBrace">
              <a:avLst>
                <a:gd name="adj1" fmla="val 65405"/>
                <a:gd name="adj2" fmla="val 53732"/>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100"/>
            </a:p>
          </p:txBody>
        </p:sp>
        <p:cxnSp>
          <p:nvCxnSpPr>
            <p:cNvPr id="85" name="Conector recto de flecha 46"/>
            <p:cNvCxnSpPr/>
            <p:nvPr/>
          </p:nvCxnSpPr>
          <p:spPr>
            <a:xfrm>
              <a:off x="3158537" y="2692417"/>
              <a:ext cx="920488" cy="1229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6" name="Conector recto de flecha 46"/>
            <p:cNvCxnSpPr/>
            <p:nvPr/>
          </p:nvCxnSpPr>
          <p:spPr>
            <a:xfrm>
              <a:off x="5454602" y="1860772"/>
              <a:ext cx="946999" cy="1229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7" name="Conector recto de flecha 46"/>
            <p:cNvCxnSpPr/>
            <p:nvPr/>
          </p:nvCxnSpPr>
          <p:spPr>
            <a:xfrm>
              <a:off x="7426656" y="1881256"/>
              <a:ext cx="608258" cy="10241"/>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30752" name="Picture 2" descr="Image result for phone us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663" y="4808805"/>
              <a:ext cx="1295732" cy="89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3" name="Group 88"/>
            <p:cNvGrpSpPr>
              <a:grpSpLocks/>
            </p:cNvGrpSpPr>
            <p:nvPr/>
          </p:nvGrpSpPr>
          <p:grpSpPr bwMode="auto">
            <a:xfrm>
              <a:off x="502799" y="1354215"/>
              <a:ext cx="1116536" cy="1550408"/>
              <a:chOff x="414639" y="2075489"/>
              <a:chExt cx="872545" cy="715712"/>
            </a:xfrm>
          </p:grpSpPr>
          <p:sp>
            <p:nvSpPr>
              <p:cNvPr id="90" name="Rectángulo redondeado 201"/>
              <p:cNvSpPr/>
              <p:nvPr/>
            </p:nvSpPr>
            <p:spPr>
              <a:xfrm flipH="1">
                <a:off x="414883" y="2075768"/>
                <a:ext cx="872414" cy="71581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sz="1200">
                  <a:solidFill>
                    <a:schemeClr val="tx1"/>
                  </a:solidFill>
                </a:endParaRPr>
              </a:p>
            </p:txBody>
          </p:sp>
          <p:sp>
            <p:nvSpPr>
              <p:cNvPr id="30776" name="TextBox 90"/>
              <p:cNvSpPr txBox="1">
                <a:spLocks noChangeArrowheads="1"/>
              </p:cNvSpPr>
              <p:nvPr/>
            </p:nvSpPr>
            <p:spPr bwMode="auto">
              <a:xfrm>
                <a:off x="428162" y="2110179"/>
                <a:ext cx="835352" cy="6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x-none" sz="1200" b="1">
                    <a:solidFill>
                      <a:schemeClr val="tx1"/>
                    </a:solidFill>
                  </a:rPr>
                  <a:t>EXAMPLE:</a:t>
                </a:r>
              </a:p>
              <a:p>
                <a:pPr algn="ctr"/>
                <a:r>
                  <a:rPr lang="en-US" altLang="x-none" sz="1200" b="1">
                    <a:solidFill>
                      <a:schemeClr val="tx1"/>
                    </a:solidFill>
                  </a:rPr>
                  <a:t>Citizen</a:t>
                </a:r>
                <a:br>
                  <a:rPr lang="en-US" altLang="x-none" sz="1200" b="1">
                    <a:solidFill>
                      <a:schemeClr val="tx1"/>
                    </a:solidFill>
                  </a:rPr>
                </a:br>
                <a:r>
                  <a:rPr lang="en-US" altLang="x-none" sz="1200" b="1">
                    <a:solidFill>
                      <a:schemeClr val="tx1"/>
                    </a:solidFill>
                  </a:rPr>
                  <a:t>Complaints</a:t>
                </a:r>
                <a:br>
                  <a:rPr lang="en-US" altLang="x-none" sz="1200" b="1">
                    <a:solidFill>
                      <a:schemeClr val="tx1"/>
                    </a:solidFill>
                  </a:rPr>
                </a:br>
                <a:r>
                  <a:rPr lang="en-US" altLang="x-none" sz="1200" b="1">
                    <a:solidFill>
                      <a:schemeClr val="tx1"/>
                    </a:solidFill>
                  </a:rPr>
                  <a:t>Photo-App</a:t>
                </a:r>
              </a:p>
              <a:p>
                <a:pPr algn="ctr"/>
                <a:r>
                  <a:rPr lang="en-US" altLang="x-none" sz="1200" b="1">
                    <a:solidFill>
                      <a:schemeClr val="tx1"/>
                    </a:solidFill>
                  </a:rPr>
                  <a:t>Application</a:t>
                </a:r>
              </a:p>
            </p:txBody>
          </p:sp>
        </p:grpSp>
        <p:cxnSp>
          <p:nvCxnSpPr>
            <p:cNvPr id="92" name="Conector recto de flecha 46"/>
            <p:cNvCxnSpPr>
              <a:stCxn id="90" idx="2"/>
              <a:endCxn id="30752" idx="0"/>
            </p:cNvCxnSpPr>
            <p:nvPr/>
          </p:nvCxnSpPr>
          <p:spPr>
            <a:xfrm flipH="1">
              <a:off x="1039204" y="2905449"/>
              <a:ext cx="22092" cy="190295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3" name="Conector recto de flecha 46"/>
            <p:cNvCxnSpPr/>
            <p:nvPr/>
          </p:nvCxnSpPr>
          <p:spPr>
            <a:xfrm>
              <a:off x="1625371" y="1563755"/>
              <a:ext cx="2453653" cy="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30756" name="Group 93"/>
            <p:cNvGrpSpPr>
              <a:grpSpLocks/>
            </p:cNvGrpSpPr>
            <p:nvPr/>
          </p:nvGrpSpPr>
          <p:grpSpPr bwMode="auto">
            <a:xfrm rot="-5400000">
              <a:off x="2420818" y="2250986"/>
              <a:ext cx="1105778" cy="303987"/>
              <a:chOff x="1562735" y="1369701"/>
              <a:chExt cx="1058766" cy="237558"/>
            </a:xfrm>
          </p:grpSpPr>
          <p:sp>
            <p:nvSpPr>
              <p:cNvPr id="95" name="Rectángulo redondeado 201"/>
              <p:cNvSpPr/>
              <p:nvPr/>
            </p:nvSpPr>
            <p:spPr>
              <a:xfrm flipH="1">
                <a:off x="1628662" y="1364750"/>
                <a:ext cx="890430" cy="23824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sz="1100">
                  <a:solidFill>
                    <a:schemeClr val="tx1"/>
                  </a:solidFill>
                </a:endParaRPr>
              </a:p>
            </p:txBody>
          </p:sp>
          <p:sp>
            <p:nvSpPr>
              <p:cNvPr id="30774" name="TextBox 95"/>
              <p:cNvSpPr txBox="1">
                <a:spLocks noChangeArrowheads="1"/>
              </p:cNvSpPr>
              <p:nvPr/>
            </p:nvSpPr>
            <p:spPr bwMode="auto">
              <a:xfrm>
                <a:off x="1562735" y="1408888"/>
                <a:ext cx="1058766" cy="17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1000" b="1">
                    <a:solidFill>
                      <a:schemeClr val="tx1"/>
                    </a:solidFill>
                  </a:rPr>
                  <a:t>Applications</a:t>
                </a:r>
              </a:p>
            </p:txBody>
          </p:sp>
        </p:grpSp>
        <p:cxnSp>
          <p:nvCxnSpPr>
            <p:cNvPr id="97" name="Conector recto de flecha 46"/>
            <p:cNvCxnSpPr/>
            <p:nvPr/>
          </p:nvCxnSpPr>
          <p:spPr>
            <a:xfrm>
              <a:off x="2158518" y="2919787"/>
              <a:ext cx="0" cy="421968"/>
            </a:xfrm>
            <a:prstGeom prst="straightConnector1">
              <a:avLst/>
            </a:prstGeom>
            <a:ln>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98" name="Left Brace 97"/>
            <p:cNvSpPr/>
            <p:nvPr/>
          </p:nvSpPr>
          <p:spPr>
            <a:xfrm>
              <a:off x="52441" y="1432659"/>
              <a:ext cx="450671" cy="1548580"/>
            </a:xfrm>
            <a:prstGeom prst="leftBrace">
              <a:avLst>
                <a:gd name="adj1" fmla="val 65405"/>
                <a:gd name="adj2" fmla="val 53732"/>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1200"/>
            </a:p>
          </p:txBody>
        </p:sp>
        <p:sp>
          <p:nvSpPr>
            <p:cNvPr id="99" name="Flowchart: Sort 98"/>
            <p:cNvSpPr/>
            <p:nvPr/>
          </p:nvSpPr>
          <p:spPr>
            <a:xfrm>
              <a:off x="1769704" y="5011190"/>
              <a:ext cx="229754" cy="385097"/>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solidFill>
                  <a:schemeClr val="tx1"/>
                </a:solidFill>
              </a:endParaRPr>
            </a:p>
          </p:txBody>
        </p:sp>
        <p:sp>
          <p:nvSpPr>
            <p:cNvPr id="100" name="Heart 99"/>
            <p:cNvSpPr/>
            <p:nvPr/>
          </p:nvSpPr>
          <p:spPr>
            <a:xfrm>
              <a:off x="1962639" y="5359416"/>
              <a:ext cx="340212" cy="206886"/>
            </a:xfrm>
            <a:prstGeom prst="hear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solidFill>
                  <a:schemeClr val="tx1"/>
                </a:solidFill>
              </a:endParaRPr>
            </a:p>
          </p:txBody>
        </p:sp>
        <p:sp>
          <p:nvSpPr>
            <p:cNvPr id="101" name="Sun 100"/>
            <p:cNvSpPr/>
            <p:nvPr/>
          </p:nvSpPr>
          <p:spPr>
            <a:xfrm>
              <a:off x="1999458" y="4871900"/>
              <a:ext cx="441834" cy="407628"/>
            </a:xfrm>
            <a:prstGeom prst="sun">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solidFill>
                  <a:schemeClr val="tx1"/>
                </a:solidFill>
              </a:endParaRPr>
            </a:p>
          </p:txBody>
        </p:sp>
        <p:cxnSp>
          <p:nvCxnSpPr>
            <p:cNvPr id="102" name="Conector recto de flecha 46"/>
            <p:cNvCxnSpPr/>
            <p:nvPr/>
          </p:nvCxnSpPr>
          <p:spPr>
            <a:xfrm>
              <a:off x="2158518" y="4359804"/>
              <a:ext cx="0" cy="495710"/>
            </a:xfrm>
            <a:prstGeom prst="straightConnector1">
              <a:avLst/>
            </a:prstGeom>
            <a:ln>
              <a:solidFill>
                <a:srgbClr val="00B0F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3" name="Rectangle 102"/>
            <p:cNvSpPr/>
            <p:nvPr/>
          </p:nvSpPr>
          <p:spPr>
            <a:xfrm>
              <a:off x="9418181" y="1529890"/>
              <a:ext cx="416147" cy="159218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3000"/>
                </a:lnSpc>
                <a:defRPr/>
              </a:pPr>
              <a: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t>C</a:t>
              </a:r>
            </a:p>
            <a:p>
              <a:pPr algn="ctr">
                <a:lnSpc>
                  <a:spcPts val="3000"/>
                </a:lnSpc>
                <a:defRPr/>
              </a:pPr>
              <a: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t>I</a:t>
              </a:r>
              <a:b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br>
              <a:r>
                <a:rPr lang="en-US" sz="2000" b="1" i="1" spc="50">
                  <a:ln w="11430">
                    <a:solidFill>
                      <a:srgbClr val="FF0000"/>
                    </a:solidFill>
                  </a:ln>
                  <a:solidFill>
                    <a:schemeClr val="tx1"/>
                  </a:solidFill>
                  <a:effectLst>
                    <a:outerShdw blurRad="50800" dist="38100" algn="l" rotWithShape="0">
                      <a:prstClr val="black">
                        <a:alpha val="40000"/>
                      </a:prstClr>
                    </a:outerShdw>
                  </a:effectLst>
                  <a:ea typeface="Microsoft YaHei" charset="0"/>
                  <a:cs typeface="Microsoft YaHei" charset="0"/>
                </a:rPr>
                <a:t>M</a:t>
              </a:r>
            </a:p>
          </p:txBody>
        </p:sp>
        <p:sp>
          <p:nvSpPr>
            <p:cNvPr id="30764" name="TextBox 103"/>
            <p:cNvSpPr txBox="1">
              <a:spLocks noChangeArrowheads="1"/>
            </p:cNvSpPr>
            <p:nvPr/>
          </p:nvSpPr>
          <p:spPr bwMode="auto">
            <a:xfrm>
              <a:off x="3287715" y="1962155"/>
              <a:ext cx="661357" cy="51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x-none" sz="1000" b="1" i="1">
                  <a:solidFill>
                    <a:schemeClr val="tx1"/>
                  </a:solidFill>
                </a:rPr>
                <a:t>CIM-API </a:t>
              </a:r>
              <a:br>
                <a:rPr lang="en-US" altLang="x-none" sz="1000" b="1" i="1">
                  <a:solidFill>
                    <a:schemeClr val="tx1"/>
                  </a:solidFill>
                </a:rPr>
              </a:br>
              <a:r>
                <a:rPr lang="en-US" altLang="x-none" sz="1000" b="1" i="1">
                  <a:solidFill>
                    <a:schemeClr val="tx1"/>
                  </a:solidFill>
                </a:rPr>
                <a:t>[JSON-LD]</a:t>
              </a:r>
            </a:p>
          </p:txBody>
        </p:sp>
        <p:cxnSp>
          <p:nvCxnSpPr>
            <p:cNvPr id="105" name="Conector recto de flecha 46"/>
            <p:cNvCxnSpPr/>
            <p:nvPr/>
          </p:nvCxnSpPr>
          <p:spPr>
            <a:xfrm>
              <a:off x="5454602" y="2680127"/>
              <a:ext cx="2565585" cy="0"/>
            </a:xfrm>
            <a:prstGeom prst="straightConnector1">
              <a:avLst/>
            </a:prstGeom>
            <a:ln w="38100">
              <a:solidFill>
                <a:srgbClr val="66FF33"/>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6" name="Oval Callout 105"/>
            <p:cNvSpPr/>
            <p:nvPr/>
          </p:nvSpPr>
          <p:spPr>
            <a:xfrm>
              <a:off x="7811052" y="5074690"/>
              <a:ext cx="2073676" cy="647290"/>
            </a:xfrm>
            <a:prstGeom prst="wedgeEllipseCallout">
              <a:avLst>
                <a:gd name="adj1" fmla="val -308651"/>
                <a:gd name="adj2" fmla="val -40320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System</a:t>
              </a:r>
              <a:br>
                <a:rPr lang="de-DE" sz="1100" b="1">
                  <a:solidFill>
                    <a:schemeClr val="tx1"/>
                  </a:solidFill>
                </a:rPr>
              </a:br>
              <a:r>
                <a:rPr lang="de-DE" sz="1100" b="1">
                  <a:solidFill>
                    <a:schemeClr val="tx1"/>
                  </a:solidFill>
                </a:rPr>
                <a:t>Integrators</a:t>
              </a:r>
              <a:endParaRPr lang="en-GB" sz="1100" b="1">
                <a:solidFill>
                  <a:schemeClr val="tx1"/>
                </a:solidFill>
              </a:endParaRPr>
            </a:p>
          </p:txBody>
        </p:sp>
        <p:sp>
          <p:nvSpPr>
            <p:cNvPr id="107" name="Oval Callout 106"/>
            <p:cNvSpPr/>
            <p:nvPr/>
          </p:nvSpPr>
          <p:spPr>
            <a:xfrm>
              <a:off x="7694703" y="3018110"/>
              <a:ext cx="2222426" cy="647290"/>
            </a:xfrm>
            <a:prstGeom prst="wedgeEllipseCallout">
              <a:avLst>
                <a:gd name="adj1" fmla="val -34887"/>
                <a:gd name="adj2" fmla="val -11043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100" b="1">
                  <a:solidFill>
                    <a:schemeClr val="tx1"/>
                  </a:solidFill>
                </a:rPr>
                <a:t>Linked Data experts</a:t>
              </a:r>
              <a:endParaRPr lang="en-GB" sz="1100" b="1">
                <a:solidFill>
                  <a:schemeClr val="tx1"/>
                </a:solidFill>
              </a:endParaRPr>
            </a:p>
          </p:txBody>
        </p:sp>
        <p:sp>
          <p:nvSpPr>
            <p:cNvPr id="108" name="Oval Callout 107"/>
            <p:cNvSpPr/>
            <p:nvPr/>
          </p:nvSpPr>
          <p:spPr>
            <a:xfrm>
              <a:off x="7694703" y="3614191"/>
              <a:ext cx="2210644" cy="655484"/>
            </a:xfrm>
            <a:prstGeom prst="wedgeEllipseCallout">
              <a:avLst>
                <a:gd name="adj1" fmla="val -189907"/>
                <a:gd name="adj2" fmla="val -18842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de-DE" sz="1100" b="1" dirty="0">
                  <a:solidFill>
                    <a:schemeClr val="tx1"/>
                  </a:solidFill>
                </a:rPr>
                <a:t>Smart City</a:t>
              </a:r>
              <a:br>
                <a:rPr lang="de-DE" sz="1100" b="1" dirty="0">
                  <a:solidFill>
                    <a:schemeClr val="tx1"/>
                  </a:solidFill>
                </a:rPr>
              </a:br>
              <a:r>
                <a:rPr lang="de-DE" sz="1100" b="1" dirty="0" err="1">
                  <a:solidFill>
                    <a:schemeClr val="tx1"/>
                  </a:solidFill>
                </a:rPr>
                <a:t>organisations</a:t>
              </a:r>
              <a:endParaRPr lang="en-GB" sz="1100" b="1" dirty="0">
                <a:solidFill>
                  <a:schemeClr val="tx1"/>
                </a:solidFill>
              </a:endParaRPr>
            </a:p>
          </p:txBody>
        </p:sp>
        <p:sp>
          <p:nvSpPr>
            <p:cNvPr id="109" name="Oval Callout 108"/>
            <p:cNvSpPr/>
            <p:nvPr/>
          </p:nvSpPr>
          <p:spPr>
            <a:xfrm>
              <a:off x="7768342" y="4400771"/>
              <a:ext cx="2116386" cy="655484"/>
            </a:xfrm>
            <a:prstGeom prst="wedgeEllipseCallout">
              <a:avLst>
                <a:gd name="adj1" fmla="val -282566"/>
                <a:gd name="adj2" fmla="val -34929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OpenSource developers</a:t>
              </a:r>
              <a:endParaRPr lang="en-GB" sz="1100" b="1">
                <a:solidFill>
                  <a:schemeClr val="tx1"/>
                </a:solidFill>
              </a:endParaRPr>
            </a:p>
          </p:txBody>
        </p:sp>
        <p:sp>
          <p:nvSpPr>
            <p:cNvPr id="110" name="Oval Callout 109"/>
            <p:cNvSpPr/>
            <p:nvPr/>
          </p:nvSpPr>
          <p:spPr>
            <a:xfrm>
              <a:off x="7604863" y="273272"/>
              <a:ext cx="2402106" cy="575597"/>
            </a:xfrm>
            <a:prstGeom prst="wedgeEllipseCallout">
              <a:avLst>
                <a:gd name="adj1" fmla="val -781"/>
                <a:gd name="adj2" fmla="val 687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Stakeholders </a:t>
              </a:r>
              <a:endParaRPr lang="en-GB" sz="1100" b="1">
                <a:solidFill>
                  <a:schemeClr val="tx1"/>
                </a:solidFill>
              </a:endParaRPr>
            </a:p>
          </p:txBody>
        </p:sp>
        <p:sp>
          <p:nvSpPr>
            <p:cNvPr id="111" name="Oval Callout 110"/>
            <p:cNvSpPr/>
            <p:nvPr/>
          </p:nvSpPr>
          <p:spPr>
            <a:xfrm>
              <a:off x="7768342" y="975869"/>
              <a:ext cx="2151733" cy="657531"/>
            </a:xfrm>
            <a:prstGeom prst="wedgeEllipseCallout">
              <a:avLst>
                <a:gd name="adj1" fmla="val -6626"/>
                <a:gd name="adj2" fmla="val 73993"/>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Public Authorities</a:t>
              </a:r>
              <a:endParaRPr lang="en-GB" sz="1100" b="1">
                <a:solidFill>
                  <a:schemeClr val="tx1"/>
                </a:solidFill>
              </a:endParaRPr>
            </a:p>
          </p:txBody>
        </p:sp>
        <p:sp>
          <p:nvSpPr>
            <p:cNvPr id="112" name="Oval Callout 111"/>
            <p:cNvSpPr/>
            <p:nvPr/>
          </p:nvSpPr>
          <p:spPr>
            <a:xfrm>
              <a:off x="7811052" y="5861270"/>
              <a:ext cx="2073676" cy="508000"/>
            </a:xfrm>
            <a:prstGeom prst="wedgeEllipseCallout">
              <a:avLst>
                <a:gd name="adj1" fmla="val -387199"/>
                <a:gd name="adj2" fmla="val -8679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defTabSz="1076325">
                <a:defRPr/>
              </a:pPr>
              <a:r>
                <a:rPr lang="de-DE" sz="1100" b="1">
                  <a:solidFill>
                    <a:schemeClr val="tx1"/>
                  </a:solidFill>
                </a:rPr>
                <a:t>Citizens!</a:t>
              </a:r>
              <a:endParaRPr lang="en-GB" sz="1100" b="1">
                <a:solidFill>
                  <a:schemeClr val="tx1"/>
                </a:solidFill>
              </a:endParaRPr>
            </a:p>
          </p:txBody>
        </p:sp>
      </p:grpSp>
      <p:sp>
        <p:nvSpPr>
          <p:cNvPr id="2" name="TextBox 1"/>
          <p:cNvSpPr txBox="1"/>
          <p:nvPr/>
        </p:nvSpPr>
        <p:spPr>
          <a:xfrm>
            <a:off x="890588" y="6021388"/>
            <a:ext cx="6889750" cy="369887"/>
          </a:xfrm>
          <a:prstGeom prst="rect">
            <a:avLst/>
          </a:prstGeom>
          <a:noFill/>
        </p:spPr>
        <p:txBody>
          <a:bodyPr wrap="none">
            <a:spAutoFit/>
          </a:bodyPr>
          <a:lstStyle/>
          <a:p>
            <a:pPr eaLnBrk="1" hangingPunct="1">
              <a:defRPr/>
            </a:pPr>
            <a:r>
              <a:rPr lang="de-DE" b="1" i="1" dirty="0">
                <a:solidFill>
                  <a:schemeClr val="tx1"/>
                </a:solidFill>
                <a:latin typeface="Calibri" panose="020F0502020204030204" pitchFamily="34" charset="0"/>
                <a:ea typeface="+mj-ea"/>
                <a:cs typeface="+mj-cs"/>
              </a:rPr>
              <a:t>Goal = interoperable </a:t>
            </a:r>
            <a:r>
              <a:rPr lang="de-DE" b="1" i="1" dirty="0" err="1">
                <a:solidFill>
                  <a:schemeClr val="tx1"/>
                </a:solidFill>
                <a:latin typeface="Calibri" panose="020F0502020204030204" pitchFamily="34" charset="0"/>
                <a:ea typeface="+mj-ea"/>
                <a:cs typeface="+mj-cs"/>
              </a:rPr>
              <a:t>exchange</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of</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data</a:t>
            </a:r>
            <a:r>
              <a:rPr lang="de-DE" b="1" i="1" dirty="0">
                <a:solidFill>
                  <a:schemeClr val="tx1"/>
                </a:solidFill>
                <a:latin typeface="Calibri" panose="020F0502020204030204" pitchFamily="34" charset="0"/>
                <a:ea typeface="+mj-ea"/>
                <a:cs typeface="+mj-cs"/>
              </a:rPr>
              <a:t>  &amp; </a:t>
            </a:r>
            <a:r>
              <a:rPr lang="de-DE" b="1" i="1" dirty="0" err="1">
                <a:solidFill>
                  <a:schemeClr val="tx1"/>
                </a:solidFill>
                <a:latin typeface="Calibri" panose="020F0502020204030204" pitchFamily="34" charset="0"/>
                <a:ea typeface="+mj-ea"/>
                <a:cs typeface="+mj-cs"/>
              </a:rPr>
              <a:t>metadata</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between</a:t>
            </a:r>
            <a:r>
              <a:rPr lang="de-DE" b="1" i="1" dirty="0">
                <a:solidFill>
                  <a:schemeClr val="tx1"/>
                </a:solidFill>
                <a:latin typeface="Calibri" panose="020F0502020204030204" pitchFamily="34" charset="0"/>
                <a:ea typeface="+mj-ea"/>
                <a:cs typeface="+mj-cs"/>
              </a:rPr>
              <a:t> </a:t>
            </a:r>
            <a:r>
              <a:rPr lang="de-DE" b="1" i="1" dirty="0" err="1">
                <a:solidFill>
                  <a:schemeClr val="tx1"/>
                </a:solidFill>
                <a:latin typeface="Calibri" panose="020F0502020204030204" pitchFamily="34" charset="0"/>
                <a:ea typeface="+mj-ea"/>
                <a:cs typeface="+mj-cs"/>
              </a:rPr>
              <a:t>systems</a:t>
            </a:r>
            <a:endParaRPr lang="en-GB" b="1" i="1" dirty="0">
              <a:solidFill>
                <a:schemeClr val="tx1"/>
              </a:solidFill>
              <a:latin typeface="Calibri" panose="020F0502020204030204" pitchFamily="34" charset="0"/>
              <a:ea typeface="+mj-ea"/>
              <a:cs typeface="+mj-cs"/>
            </a:endParaRPr>
          </a:p>
        </p:txBody>
      </p:sp>
      <p:sp>
        <p:nvSpPr>
          <p:cNvPr id="30734" name="Slide Number Placeholder 3"/>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58726AA8-9B6C-8740-B22F-3E0435B854C7}" type="slidenum">
              <a:rPr lang="en-US" altLang="x-none" sz="1400">
                <a:solidFill>
                  <a:srgbClr val="000000"/>
                </a:solidFill>
                <a:latin typeface="Verdana" charset="0"/>
              </a:rPr>
              <a:pPr/>
              <a:t>11</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1"/>
          <p:cNvSpPr>
            <a:spLocks noGrp="1"/>
          </p:cNvSpPr>
          <p:nvPr>
            <p:ph idx="1"/>
          </p:nvPr>
        </p:nvSpPr>
        <p:spPr/>
        <p:txBody>
          <a:bodyPr/>
          <a:lstStyle/>
          <a:p>
            <a:pPr eaLnBrk="1" hangingPunct="1">
              <a:spcBef>
                <a:spcPct val="20000"/>
              </a:spcBef>
              <a:buSzPct val="90000"/>
              <a:buFont typeface="Times New Roman" charset="0"/>
              <a:buBlip>
                <a:blip r:embed="rId3"/>
              </a:buBlip>
            </a:pPr>
            <a:r>
              <a:rPr lang="en-GB" altLang="x-none" sz="2000">
                <a:ea typeface="MS PGothic" charset="-128"/>
              </a:rPr>
              <a:t>ETSI and NIST have signed a partnership agreement (early 2016) to explore opportunities for cooperation in the domains of Smart Cities and IoT (Internet of Things)</a:t>
            </a:r>
            <a:endParaRPr lang="en-US" altLang="x-none" sz="2000">
              <a:ea typeface="MS PGothic" charset="-128"/>
            </a:endParaRPr>
          </a:p>
          <a:p>
            <a:pPr eaLnBrk="1" hangingPunct="1">
              <a:spcBef>
                <a:spcPct val="20000"/>
              </a:spcBef>
              <a:buSzPct val="90000"/>
              <a:buFont typeface="Times New Roman" charset="0"/>
              <a:buBlip>
                <a:blip r:embed="rId3"/>
              </a:buBlip>
            </a:pPr>
            <a:r>
              <a:rPr lang="en-US" altLang="x-none" sz="2000">
                <a:ea typeface="MS PGothic" charset="-128"/>
              </a:rPr>
              <a:t>ETSI hopes that through this collaboration with NIST and other partners we may encourage global cooperation and knowledge sharing as well as the development of global technical specifications and recommendations to help accelerate the numerous Smart City deployments around the globe.</a:t>
            </a:r>
          </a:p>
          <a:p>
            <a:pPr eaLnBrk="1" hangingPunct="1">
              <a:spcBef>
                <a:spcPct val="20000"/>
              </a:spcBef>
              <a:buSzPct val="90000"/>
              <a:buFont typeface="Times New Roman" charset="0"/>
              <a:buBlip>
                <a:blip r:embed="rId3"/>
              </a:buBlip>
            </a:pPr>
            <a:r>
              <a:rPr lang="en-US" altLang="x-none" sz="2000">
                <a:ea typeface="MS PGothic" charset="-128"/>
              </a:rPr>
              <a:t>Three workshops in both US and Europe have progressed the work on identifying potential </a:t>
            </a:r>
            <a:r>
              <a:rPr lang="en-US" altLang="en-GB" sz="2000">
                <a:ea typeface="MS PGothic" charset="-128"/>
              </a:rPr>
              <a:t>“</a:t>
            </a:r>
            <a:r>
              <a:rPr lang="en-US" altLang="x-none" sz="2000">
                <a:ea typeface="MS PGothic" charset="-128"/>
              </a:rPr>
              <a:t>Pivotal Points of Interoperability (PPIs)</a:t>
            </a:r>
            <a:r>
              <a:rPr lang="en-US" altLang="en-GB" sz="2000">
                <a:ea typeface="MS PGothic" charset="-128"/>
              </a:rPr>
              <a:t>”</a:t>
            </a:r>
            <a:r>
              <a:rPr lang="en-US" altLang="x-none" sz="2000">
                <a:ea typeface="MS PGothic" charset="-128"/>
              </a:rPr>
              <a:t> between numerous IoT frameworks</a:t>
            </a:r>
          </a:p>
          <a:p>
            <a:pPr eaLnBrk="1" hangingPunct="1">
              <a:spcBef>
                <a:spcPct val="20000"/>
              </a:spcBef>
              <a:buSzPct val="90000"/>
              <a:buFont typeface="Times New Roman" charset="0"/>
              <a:buBlip>
                <a:blip r:embed="rId3"/>
              </a:buBlip>
            </a:pPr>
            <a:r>
              <a:rPr lang="en-GB" altLang="x-none" sz="2000">
                <a:ea typeface="MS PGothic" charset="-128"/>
                <a:hlinkClick r:id="rId4"/>
              </a:rPr>
              <a:t>https://pages.nist.gov/smartcitiesarchitecture/</a:t>
            </a:r>
            <a:endParaRPr lang="en-GB" altLang="x-none" sz="2000">
              <a:ea typeface="MS PGothic" charset="-128"/>
            </a:endParaRPr>
          </a:p>
        </p:txBody>
      </p:sp>
      <p:sp>
        <p:nvSpPr>
          <p:cNvPr id="3" name="Content Placeholder 2"/>
          <p:cNvSpPr>
            <a:spLocks noGrp="1"/>
          </p:cNvSpPr>
          <p:nvPr>
            <p:ph idx="11"/>
          </p:nvPr>
        </p:nvSpPr>
        <p:spPr>
          <a:xfrm>
            <a:off x="622300" y="620713"/>
            <a:ext cx="10953750" cy="647700"/>
          </a:xfrm>
        </p:spPr>
        <p:txBody>
          <a:bodyPr/>
          <a:lstStyle/>
          <a:p>
            <a:pPr>
              <a:defRPr/>
            </a:pPr>
            <a:r>
              <a:rPr lang="en-GB" dirty="0">
                <a:latin typeface="+mn-lt"/>
                <a:ea typeface="ＭＳ Ｐゴシック" charset="0"/>
              </a:rPr>
              <a:t>ETSI involvement in I-ES City Project (NIST)</a:t>
            </a:r>
          </a:p>
        </p:txBody>
      </p:sp>
      <p:sp>
        <p:nvSpPr>
          <p:cNvPr id="32772" name="Slide Number Placeholder 1"/>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05AEDC95-004C-8D41-8E5A-4019357073AE}" type="slidenum">
              <a:rPr lang="en-US" altLang="x-none" sz="1400">
                <a:solidFill>
                  <a:srgbClr val="000000"/>
                </a:solidFill>
                <a:latin typeface="Verdana" charset="0"/>
              </a:rPr>
              <a:pPr/>
              <a:t>12</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7"/>
          <p:cNvSpPr>
            <a:spLocks noGrp="1"/>
          </p:cNvSpPr>
          <p:nvPr>
            <p:ph idx="1"/>
          </p:nvPr>
        </p:nvSpPr>
        <p:spPr/>
        <p:txBody>
          <a:bodyPr/>
          <a:lstStyle/>
          <a:p>
            <a:pPr>
              <a:spcBef>
                <a:spcPts val="300"/>
              </a:spcBef>
              <a:spcAft>
                <a:spcPts val="825"/>
              </a:spcAft>
            </a:pPr>
            <a:r>
              <a:rPr lang="en-GB" altLang="x-none" sz="2400">
                <a:latin typeface="Calibri" charset="0"/>
                <a:ea typeface="MS PGothic" charset="-128"/>
              </a:rPr>
              <a:t>Key Issues on Smart Cities (</a:t>
            </a:r>
            <a:r>
              <a:rPr lang="en-GB" altLang="x-none" sz="2400">
                <a:solidFill>
                  <a:schemeClr val="tx1"/>
                </a:solidFill>
                <a:latin typeface="Calibri" charset="0"/>
                <a:ea typeface="MS PGothic" charset="-128"/>
              </a:rPr>
              <a:t>as identified in </a:t>
            </a:r>
            <a:r>
              <a:rPr lang="en-GB" altLang="x-none" sz="2400">
                <a:latin typeface="Calibri" charset="0"/>
                <a:ea typeface="MS PGothic" charset="-128"/>
              </a:rPr>
              <a:t>ETSI IoT week - November 2016):</a:t>
            </a:r>
          </a:p>
          <a:p>
            <a:pPr lvl="1">
              <a:spcAft>
                <a:spcPts val="300"/>
              </a:spcAft>
              <a:buFont typeface="Arial" charset="0"/>
              <a:buChar char="•"/>
            </a:pPr>
            <a:r>
              <a:rPr lang="en-GB" altLang="x-none">
                <a:latin typeface="Calibri" charset="0"/>
                <a:ea typeface="MS PGothic" charset="-128"/>
              </a:rPr>
              <a:t>Lack of guidance for Cities wishing to make RFPs for Smart City projects</a:t>
            </a:r>
          </a:p>
          <a:p>
            <a:pPr lvl="1">
              <a:spcAft>
                <a:spcPts val="300"/>
              </a:spcAft>
              <a:buFont typeface="Arial" charset="0"/>
              <a:buChar char="•"/>
            </a:pPr>
            <a:r>
              <a:rPr lang="en-GB" altLang="x-none">
                <a:latin typeface="Calibri" charset="0"/>
                <a:ea typeface="MS PGothic" charset="-128"/>
              </a:rPr>
              <a:t>Complexity and fragmentation of Standards</a:t>
            </a:r>
          </a:p>
          <a:p>
            <a:pPr lvl="1">
              <a:spcAft>
                <a:spcPts val="300"/>
              </a:spcAft>
              <a:buFont typeface="Arial" charset="0"/>
              <a:buChar char="•"/>
            </a:pPr>
            <a:r>
              <a:rPr lang="en-GB" altLang="x-none">
                <a:latin typeface="Calibri" charset="0"/>
                <a:ea typeface="MS PGothic" charset="-128"/>
              </a:rPr>
              <a:t>Long time-scales for introduction of smart city services</a:t>
            </a:r>
          </a:p>
          <a:p>
            <a:pPr lvl="1">
              <a:spcAft>
                <a:spcPts val="300"/>
              </a:spcAft>
              <a:buFont typeface="Arial" charset="0"/>
              <a:buChar char="•"/>
            </a:pPr>
            <a:r>
              <a:rPr lang="en-GB" altLang="x-none">
                <a:latin typeface="Calibri" charset="0"/>
                <a:ea typeface="MS PGothic" charset="-128"/>
              </a:rPr>
              <a:t>Need to address concerns about Security, Privacy and Trust</a:t>
            </a:r>
          </a:p>
          <a:p>
            <a:pPr lvl="1">
              <a:spcAft>
                <a:spcPts val="300"/>
              </a:spcAft>
              <a:buFont typeface="Arial" charset="0"/>
              <a:buChar char="•"/>
            </a:pPr>
            <a:r>
              <a:rPr lang="en-GB" altLang="x-none">
                <a:latin typeface="Calibri" charset="0"/>
                <a:ea typeface="MS PGothic" charset="-128"/>
              </a:rPr>
              <a:t>Data Semantics and interworking</a:t>
            </a:r>
          </a:p>
          <a:p>
            <a:pPr>
              <a:spcBef>
                <a:spcPts val="300"/>
              </a:spcBef>
              <a:spcAft>
                <a:spcPts val="825"/>
              </a:spcAft>
            </a:pPr>
            <a:r>
              <a:rPr lang="en-GB" altLang="x-none" sz="2400">
                <a:latin typeface="Calibri" charset="0"/>
                <a:ea typeface="MS PGothic" charset="-128"/>
              </a:rPr>
              <a:t>Possible ways forward:</a:t>
            </a:r>
          </a:p>
          <a:p>
            <a:pPr lvl="1">
              <a:spcAft>
                <a:spcPts val="300"/>
              </a:spcAft>
              <a:buFont typeface="Arial" charset="0"/>
              <a:buChar char="•"/>
            </a:pPr>
            <a:r>
              <a:rPr lang="en-GB" altLang="x-none">
                <a:latin typeface="Calibri" charset="0"/>
                <a:ea typeface="MS PGothic" charset="-128"/>
              </a:rPr>
              <a:t>Define a smart city RFP template</a:t>
            </a:r>
          </a:p>
          <a:p>
            <a:pPr lvl="1">
              <a:spcAft>
                <a:spcPts val="300"/>
              </a:spcAft>
              <a:buFont typeface="Arial" charset="0"/>
              <a:buChar char="•"/>
            </a:pPr>
            <a:r>
              <a:rPr lang="en-GB" altLang="x-none">
                <a:latin typeface="Calibri" charset="0"/>
                <a:ea typeface="MS PGothic" charset="-128"/>
              </a:rPr>
              <a:t>Define a roadmap for introduction of smart city services</a:t>
            </a:r>
          </a:p>
          <a:p>
            <a:pPr lvl="1">
              <a:spcAft>
                <a:spcPts val="300"/>
              </a:spcAft>
              <a:buFont typeface="Arial" charset="0"/>
              <a:buChar char="•"/>
            </a:pPr>
            <a:r>
              <a:rPr lang="en-GB" altLang="x-none">
                <a:latin typeface="Calibri" charset="0"/>
                <a:ea typeface="MS PGothic" charset="-128"/>
              </a:rPr>
              <a:t>Bring together major IoT and city stakeholders</a:t>
            </a:r>
          </a:p>
          <a:p>
            <a:pPr lvl="1">
              <a:spcAft>
                <a:spcPts val="300"/>
              </a:spcAft>
              <a:buFont typeface="Arial" charset="0"/>
              <a:buChar char="•"/>
            </a:pPr>
            <a:r>
              <a:rPr lang="en-GB" altLang="x-none">
                <a:latin typeface="Calibri" charset="0"/>
                <a:ea typeface="MS PGothic" charset="-128"/>
              </a:rPr>
              <a:t>Host regular showcases of smart city trials/demos/PoCs, identify best practicies</a:t>
            </a:r>
          </a:p>
          <a:p>
            <a:pPr lvl="1">
              <a:spcAft>
                <a:spcPts val="300"/>
              </a:spcAft>
              <a:buFont typeface="Arial" charset="0"/>
              <a:buChar char="•"/>
            </a:pPr>
            <a:r>
              <a:rPr lang="en-GB" altLang="x-none">
                <a:latin typeface="Calibri" charset="0"/>
                <a:ea typeface="MS PGothic" charset="-128"/>
              </a:rPr>
              <a:t>Hold Plugtests on interoperability of smart city services</a:t>
            </a:r>
          </a:p>
          <a:p>
            <a:pPr lvl="1">
              <a:spcAft>
                <a:spcPts val="300"/>
              </a:spcAft>
              <a:buFont typeface="Arial" charset="0"/>
              <a:buChar char="•"/>
            </a:pPr>
            <a:r>
              <a:rPr lang="en-GB" altLang="x-none">
                <a:latin typeface="Calibri" charset="0"/>
                <a:ea typeface="MS PGothic" charset="-128"/>
              </a:rPr>
              <a:t>Encourage different standards groups to work together </a:t>
            </a:r>
            <a:r>
              <a:rPr lang="en-GB" altLang="x-none">
                <a:solidFill>
                  <a:schemeClr val="tx1"/>
                </a:solidFill>
                <a:latin typeface="Calibri" charset="0"/>
                <a:ea typeface="MS PGothic" charset="-128"/>
              </a:rPr>
              <a:t>to avoid fragmentation and confusion to the City users</a:t>
            </a:r>
          </a:p>
        </p:txBody>
      </p:sp>
      <p:sp>
        <p:nvSpPr>
          <p:cNvPr id="33794" name="Content Placeholder 8"/>
          <p:cNvSpPr>
            <a:spLocks noGrp="1"/>
          </p:cNvSpPr>
          <p:nvPr>
            <p:ph idx="11"/>
          </p:nvPr>
        </p:nvSpPr>
        <p:spPr>
          <a:xfrm>
            <a:off x="622300" y="620713"/>
            <a:ext cx="10953750" cy="647700"/>
          </a:xfrm>
        </p:spPr>
        <p:txBody>
          <a:bodyPr/>
          <a:lstStyle/>
          <a:p>
            <a:r>
              <a:rPr lang="en-GB" altLang="x-none">
                <a:ea typeface="MS PGothic" charset="-128"/>
              </a:rPr>
              <a:t>Are other initiatives required?</a:t>
            </a:r>
          </a:p>
        </p:txBody>
      </p:sp>
      <p:sp>
        <p:nvSpPr>
          <p:cNvPr id="33796" name="Slide Number Placeholder 1"/>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658E8E82-E892-2E43-82CF-DBC388E6E441}" type="slidenum">
              <a:rPr lang="en-US" altLang="x-none" sz="1400">
                <a:solidFill>
                  <a:srgbClr val="000000"/>
                </a:solidFill>
                <a:latin typeface="Verdana" charset="0"/>
              </a:rPr>
              <a:pPr/>
              <a:t>13</a:t>
            </a:fld>
            <a:r>
              <a:rPr lang="en-US" altLang="x-none" sz="1400">
                <a:solidFill>
                  <a:srgbClr val="000000"/>
                </a:solidFill>
                <a:latin typeface="Verdana" charset="0"/>
              </a:rPr>
              <a:t> |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1846263" y="2133600"/>
            <a:ext cx="813752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pPr algn="ctr" eaLnBrk="1" hangingPunct="1">
              <a:lnSpc>
                <a:spcPct val="90000"/>
              </a:lnSpc>
              <a:spcBef>
                <a:spcPts val="1000"/>
              </a:spcBef>
              <a:buSzPct val="100000"/>
            </a:pPr>
            <a:r>
              <a:rPr lang="en-US" altLang="x-none" sz="3600" b="1">
                <a:solidFill>
                  <a:srgbClr val="006DA7"/>
                </a:solidFill>
                <a:latin typeface="Verdana" charset="0"/>
              </a:rPr>
              <a:t>Thank you</a:t>
            </a:r>
          </a:p>
        </p:txBody>
      </p:sp>
      <p:sp>
        <p:nvSpPr>
          <p:cNvPr id="34818" name="Rectangle 5"/>
          <p:cNvSpPr>
            <a:spLocks noChangeArrowheads="1"/>
          </p:cNvSpPr>
          <p:nvPr/>
        </p:nvSpPr>
        <p:spPr bwMode="auto">
          <a:xfrm>
            <a:off x="1198563" y="3068638"/>
            <a:ext cx="969486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marL="215900" indent="-214313">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1pPr>
            <a:lvl2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2pPr>
            <a:lvl3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3pPr>
            <a:lvl4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4pPr>
            <a:lvl5pPr>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215900" algn="l"/>
                <a:tab pos="673100" algn="l"/>
                <a:tab pos="1130300" algn="l"/>
                <a:tab pos="1587500" algn="l"/>
                <a:tab pos="2044700" algn="l"/>
                <a:tab pos="2501900" algn="l"/>
                <a:tab pos="2959100" algn="l"/>
                <a:tab pos="3416300" algn="l"/>
                <a:tab pos="3873500" algn="l"/>
                <a:tab pos="4330700" algn="l"/>
                <a:tab pos="4787900" algn="l"/>
                <a:tab pos="5245100" algn="l"/>
                <a:tab pos="5702300" algn="l"/>
                <a:tab pos="6159500" algn="l"/>
                <a:tab pos="6616700" algn="l"/>
                <a:tab pos="7073900" algn="l"/>
                <a:tab pos="7531100" algn="l"/>
                <a:tab pos="7988300" algn="l"/>
                <a:tab pos="8445500" algn="l"/>
                <a:tab pos="8902700" algn="l"/>
                <a:tab pos="9359900" algn="l"/>
              </a:tabLst>
              <a:defRPr sz="2400">
                <a:solidFill>
                  <a:schemeClr val="bg1"/>
                </a:solidFill>
                <a:latin typeface="Calibri" charset="0"/>
                <a:ea typeface="Microsoft YaHei" charset="-122"/>
              </a:defRPr>
            </a:lvl9pPr>
          </a:lstStyle>
          <a:p>
            <a:pPr algn="ctr" eaLnBrk="1" hangingPunct="1">
              <a:lnSpc>
                <a:spcPct val="104000"/>
              </a:lnSpc>
              <a:buSzPct val="100000"/>
            </a:pPr>
            <a:r>
              <a:rPr lang="en-US" altLang="x-none" sz="2200">
                <a:solidFill>
                  <a:srgbClr val="000000"/>
                </a:solidFill>
                <a:latin typeface="Verdana" charset="0"/>
              </a:rPr>
              <a:t>For more information, please contact:  </a:t>
            </a:r>
          </a:p>
          <a:p>
            <a:pPr algn="ctr" eaLnBrk="1" hangingPunct="1">
              <a:lnSpc>
                <a:spcPct val="104000"/>
              </a:lnSpc>
              <a:buSzPct val="100000"/>
            </a:pPr>
            <a:r>
              <a:rPr lang="en-US" altLang="x-none" sz="2200">
                <a:solidFill>
                  <a:srgbClr val="000000"/>
                </a:solidFill>
                <a:latin typeface="Verdana" charset="0"/>
              </a:rPr>
              <a:t>Keith Dickerson </a:t>
            </a:r>
            <a:r>
              <a:rPr lang="en-US" altLang="x-none" sz="2200">
                <a:solidFill>
                  <a:srgbClr val="006DA7"/>
                </a:solidFill>
                <a:latin typeface="Verdana" charset="0"/>
                <a:hlinkClick r:id="rId2"/>
              </a:rPr>
              <a:t>keith.dickerson@mac.com</a:t>
            </a:r>
            <a:endParaRPr lang="en-US" altLang="x-none" sz="2200">
              <a:solidFill>
                <a:srgbClr val="006DA7"/>
              </a:solidFill>
              <a:latin typeface="Verdana" charset="0"/>
            </a:endParaRPr>
          </a:p>
          <a:p>
            <a:pPr algn="ctr" eaLnBrk="1" hangingPunct="1">
              <a:lnSpc>
                <a:spcPct val="104000"/>
              </a:lnSpc>
              <a:buSzPct val="100000"/>
            </a:pPr>
            <a:r>
              <a:rPr lang="en-US" altLang="x-none" sz="2200">
                <a:solidFill>
                  <a:schemeClr val="tx1"/>
                </a:solidFill>
                <a:latin typeface="Verdana" charset="0"/>
              </a:rPr>
              <a:t>David Boswarthick </a:t>
            </a:r>
            <a:r>
              <a:rPr lang="en-US" altLang="x-none" sz="2200">
                <a:solidFill>
                  <a:srgbClr val="006DA7"/>
                </a:solidFill>
                <a:latin typeface="Verdana" charset="0"/>
                <a:hlinkClick r:id="rId3"/>
              </a:rPr>
              <a:t>David.Boswarthick@etsi.org</a:t>
            </a:r>
            <a:endParaRPr lang="en-US" altLang="x-none" sz="2200">
              <a:solidFill>
                <a:srgbClr val="006DA7"/>
              </a:solidFill>
              <a:latin typeface="Verdana" charset="0"/>
            </a:endParaRPr>
          </a:p>
          <a:p>
            <a:pPr algn="ctr" eaLnBrk="1" hangingPunct="1">
              <a:lnSpc>
                <a:spcPct val="104000"/>
              </a:lnSpc>
              <a:buSzPct val="100000"/>
            </a:pPr>
            <a:endParaRPr lang="en-US" altLang="x-none" sz="2200">
              <a:solidFill>
                <a:srgbClr val="006DA7"/>
              </a:solidFill>
              <a:latin typeface="Verdana" charset="0"/>
            </a:endParaRPr>
          </a:p>
          <a:p>
            <a:pPr algn="ctr"/>
            <a:r>
              <a:rPr lang="en-US" altLang="x-none" sz="2200">
                <a:solidFill>
                  <a:srgbClr val="000000"/>
                </a:solidFill>
                <a:latin typeface="Verdana" charset="0"/>
              </a:rPr>
              <a:t>Affiliation Name:  </a:t>
            </a:r>
          </a:p>
          <a:p>
            <a:pPr algn="ctr"/>
            <a:r>
              <a:rPr lang="en-US" altLang="x-none" sz="2200">
                <a:solidFill>
                  <a:srgbClr val="000000"/>
                </a:solidFill>
                <a:latin typeface="Verdana" charset="0"/>
              </a:rPr>
              <a:t>ETSI</a:t>
            </a:r>
          </a:p>
          <a:p>
            <a:pPr algn="ctr"/>
            <a:r>
              <a:rPr lang="en-US" altLang="x-none" sz="2200">
                <a:solidFill>
                  <a:srgbClr val="006DA7"/>
                </a:solidFill>
                <a:latin typeface="Verdana" charset="0"/>
              </a:rPr>
              <a:t>www.etsi.org</a:t>
            </a:r>
          </a:p>
          <a:p>
            <a:pPr algn="ctr" eaLnBrk="1" hangingPunct="1">
              <a:lnSpc>
                <a:spcPct val="104000"/>
              </a:lnSpc>
              <a:buSzPct val="100000"/>
            </a:pPr>
            <a:endParaRPr lang="en-US" altLang="x-none" sz="2200">
              <a:solidFill>
                <a:srgbClr val="006DA7"/>
              </a:solidFill>
              <a:latin typeface="Verdana" charset="0"/>
            </a:endParaRPr>
          </a:p>
          <a:p>
            <a:pPr algn="ctr" eaLnBrk="1" hangingPunct="1">
              <a:lnSpc>
                <a:spcPct val="104000"/>
              </a:lnSpc>
              <a:buSzPct val="100000"/>
            </a:pPr>
            <a:endParaRPr lang="en-US" altLang="x-none" sz="2200">
              <a:solidFill>
                <a:srgbClr val="006DA7"/>
              </a:solidFill>
              <a:latin typeface="Verdana" charset="0"/>
            </a:endParaRPr>
          </a:p>
          <a:p>
            <a:pPr algn="ctr" eaLnBrk="1" hangingPunct="1">
              <a:lnSpc>
                <a:spcPct val="104000"/>
              </a:lnSpc>
              <a:buSzPct val="100000"/>
            </a:pPr>
            <a:endParaRPr lang="en-US" altLang="x-none" sz="2200">
              <a:solidFill>
                <a:srgbClr val="006DA7"/>
              </a:solidFill>
              <a:latin typeface="Verdana" charset="0"/>
            </a:endParaRPr>
          </a:p>
          <a:p>
            <a:pPr algn="ctr" eaLnBrk="1" hangingPunct="1">
              <a:lnSpc>
                <a:spcPct val="104000"/>
              </a:lnSpc>
              <a:buSzPct val="100000"/>
            </a:pPr>
            <a:endParaRPr lang="en-US" altLang="x-none">
              <a:solidFill>
                <a:srgbClr val="000000"/>
              </a:solidFill>
            </a:endParaRPr>
          </a:p>
          <a:p>
            <a:pPr algn="ctr" eaLnBrk="1" hangingPunct="1">
              <a:lnSpc>
                <a:spcPct val="104000"/>
              </a:lnSpc>
              <a:buSzPct val="100000"/>
            </a:pPr>
            <a:endParaRPr lang="en-US" altLang="x-none" sz="2200">
              <a:solidFill>
                <a:srgbClr val="000000"/>
              </a:solidFill>
            </a:endParaRPr>
          </a:p>
          <a:p>
            <a:pPr algn="ctr" eaLnBrk="1" hangingPunct="1">
              <a:lnSpc>
                <a:spcPct val="104000"/>
              </a:lnSpc>
              <a:buSzPct val="100000"/>
            </a:pPr>
            <a:r>
              <a:rPr lang="en-US" altLang="x-none" sz="2200">
                <a:solidFill>
                  <a:srgbClr val="000000"/>
                </a:solidFill>
              </a:rPr>
              <a:t> </a:t>
            </a:r>
          </a:p>
          <a:p>
            <a:pPr algn="ctr" eaLnBrk="1" hangingPunct="1">
              <a:lnSpc>
                <a:spcPct val="104000"/>
              </a:lnSpc>
              <a:buSzPct val="100000"/>
            </a:pPr>
            <a:endParaRPr lang="en-US" altLang="x-none" sz="2200">
              <a:solidFill>
                <a:srgbClr val="000000"/>
              </a:solidFill>
            </a:endParaRPr>
          </a:p>
        </p:txBody>
      </p:sp>
      <p:sp>
        <p:nvSpPr>
          <p:cNvPr id="34820" name="Slide Number Placeholder 1"/>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170B7017-8B8F-D94E-9A53-DCA2422CC706}" type="slidenum">
              <a:rPr lang="en-US" altLang="x-none" sz="1400">
                <a:solidFill>
                  <a:srgbClr val="000000"/>
                </a:solidFill>
                <a:latin typeface="Verdana" charset="0"/>
              </a:rPr>
              <a:pPr/>
              <a:t>14</a:t>
            </a:fld>
            <a:r>
              <a:rPr lang="en-US" altLang="x-none" sz="1400">
                <a:solidFill>
                  <a:srgbClr val="000000"/>
                </a:solidFill>
                <a:latin typeface="Verdana" charset="0"/>
              </a:rPr>
              <a:t> |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BEAB2702-0377-1140-B4D8-19F0A9E11EB0}" type="slidenum">
              <a:rPr lang="en-US" altLang="x-none" sz="1400">
                <a:solidFill>
                  <a:srgbClr val="000000"/>
                </a:solidFill>
                <a:latin typeface="Verdana" charset="0"/>
              </a:rPr>
              <a:pPr/>
              <a:t>15</a:t>
            </a:fld>
            <a:r>
              <a:rPr lang="en-US" altLang="x-none" sz="1400">
                <a:solidFill>
                  <a:srgbClr val="000000"/>
                </a:solidFill>
                <a:latin typeface="Verdana" charset="0"/>
              </a:rPr>
              <a:t> | </a:t>
            </a:r>
          </a:p>
        </p:txBody>
      </p:sp>
      <p:sp>
        <p:nvSpPr>
          <p:cNvPr id="46082" name="TextBox 7"/>
          <p:cNvSpPr txBox="1">
            <a:spLocks noChangeArrowheads="1"/>
          </p:cNvSpPr>
          <p:nvPr/>
        </p:nvSpPr>
        <p:spPr bwMode="auto">
          <a:xfrm>
            <a:off x="2587625" y="2349500"/>
            <a:ext cx="64897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x-none" sz="5400">
                <a:solidFill>
                  <a:srgbClr val="0072A8"/>
                </a:solidFill>
                <a:latin typeface="Verdana" charset="0"/>
              </a:rPr>
              <a:t>Background slides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re 2"/>
          <p:cNvSpPr>
            <a:spLocks noGrp="1"/>
          </p:cNvSpPr>
          <p:nvPr>
            <p:ph type="title"/>
          </p:nvPr>
        </p:nvSpPr>
        <p:spPr/>
        <p:txBody>
          <a:bodyPr/>
          <a:lstStyle/>
          <a:p>
            <a:r>
              <a:rPr lang="en-US" altLang="x-none"/>
              <a:t>Work Process</a:t>
            </a:r>
            <a:br>
              <a:rPr lang="en-US" altLang="x-none"/>
            </a:br>
            <a:endParaRPr lang="en-US" altLang="x-none"/>
          </a:p>
        </p:txBody>
      </p:sp>
      <p:pic>
        <p:nvPicPr>
          <p:cNvPr id="136" name="Picture 3"/>
          <p:cNvPicPr>
            <a:picLocks noChangeAspect="1" noChangeArrowheads="1"/>
          </p:cNvPicPr>
          <p:nvPr/>
        </p:nvPicPr>
        <p:blipFill>
          <a:blip r:embed="rId2" cstate="print">
            <a:duotone>
              <a:schemeClr val="bg2">
                <a:shade val="45000"/>
                <a:satMod val="135000"/>
              </a:schemeClr>
              <a:prstClr val="white"/>
            </a:duotone>
            <a:extLst/>
          </a:blip>
          <a:srcRect/>
          <a:stretch>
            <a:fillRect/>
          </a:stretch>
        </p:blipFill>
        <p:spPr bwMode="auto">
          <a:xfrm>
            <a:off x="981844" y="1074338"/>
            <a:ext cx="8969376" cy="3954862"/>
          </a:xfrm>
          <a:prstGeom prst="rect">
            <a:avLst/>
          </a:prstGeom>
          <a:noFill/>
          <a:ln>
            <a:noFill/>
          </a:ln>
          <a:effectLst/>
          <a:extLst/>
        </p:spPr>
      </p:pic>
      <p:cxnSp>
        <p:nvCxnSpPr>
          <p:cNvPr id="137" name="Connecteur droit 110"/>
          <p:cNvCxnSpPr/>
          <p:nvPr/>
        </p:nvCxnSpPr>
        <p:spPr>
          <a:xfrm flipH="1" flipV="1">
            <a:off x="5476875" y="1316038"/>
            <a:ext cx="3602038" cy="2163762"/>
          </a:xfrm>
          <a:prstGeom prst="line">
            <a:avLst/>
          </a:prstGeom>
        </p:spPr>
        <p:style>
          <a:lnRef idx="1">
            <a:schemeClr val="dk1"/>
          </a:lnRef>
          <a:fillRef idx="0">
            <a:schemeClr val="dk1"/>
          </a:fillRef>
          <a:effectRef idx="0">
            <a:schemeClr val="dk1"/>
          </a:effectRef>
          <a:fontRef idx="minor">
            <a:schemeClr val="tx1"/>
          </a:fontRef>
        </p:style>
      </p:cxnSp>
      <p:cxnSp>
        <p:nvCxnSpPr>
          <p:cNvPr id="138" name="Connecteur droit 38"/>
          <p:cNvCxnSpPr/>
          <p:nvPr/>
        </p:nvCxnSpPr>
        <p:spPr>
          <a:xfrm flipV="1">
            <a:off x="2339975" y="1316038"/>
            <a:ext cx="3136900" cy="1857375"/>
          </a:xfrm>
          <a:prstGeom prst="line">
            <a:avLst/>
          </a:prstGeom>
        </p:spPr>
        <p:style>
          <a:lnRef idx="1">
            <a:schemeClr val="dk1"/>
          </a:lnRef>
          <a:fillRef idx="0">
            <a:schemeClr val="dk1"/>
          </a:fillRef>
          <a:effectRef idx="0">
            <a:schemeClr val="dk1"/>
          </a:effectRef>
          <a:fontRef idx="minor">
            <a:schemeClr val="tx1"/>
          </a:fontRef>
        </p:style>
      </p:cxnSp>
      <p:cxnSp>
        <p:nvCxnSpPr>
          <p:cNvPr id="139" name="Connecteur droit 105"/>
          <p:cNvCxnSpPr/>
          <p:nvPr/>
        </p:nvCxnSpPr>
        <p:spPr>
          <a:xfrm flipV="1">
            <a:off x="3221038" y="1316038"/>
            <a:ext cx="2255837" cy="1847850"/>
          </a:xfrm>
          <a:prstGeom prst="line">
            <a:avLst/>
          </a:prstGeom>
        </p:spPr>
        <p:style>
          <a:lnRef idx="1">
            <a:schemeClr val="dk1"/>
          </a:lnRef>
          <a:fillRef idx="0">
            <a:schemeClr val="dk1"/>
          </a:fillRef>
          <a:effectRef idx="0">
            <a:schemeClr val="dk1"/>
          </a:effectRef>
          <a:fontRef idx="minor">
            <a:schemeClr val="tx1"/>
          </a:fontRef>
        </p:style>
      </p:cxnSp>
      <p:cxnSp>
        <p:nvCxnSpPr>
          <p:cNvPr id="140" name="Connecteur droit 106"/>
          <p:cNvCxnSpPr/>
          <p:nvPr/>
        </p:nvCxnSpPr>
        <p:spPr>
          <a:xfrm flipV="1">
            <a:off x="5359400" y="1316038"/>
            <a:ext cx="117475" cy="1677987"/>
          </a:xfrm>
          <a:prstGeom prst="line">
            <a:avLst/>
          </a:prstGeom>
        </p:spPr>
        <p:style>
          <a:lnRef idx="1">
            <a:schemeClr val="dk1"/>
          </a:lnRef>
          <a:fillRef idx="0">
            <a:schemeClr val="dk1"/>
          </a:fillRef>
          <a:effectRef idx="0">
            <a:schemeClr val="dk1"/>
          </a:effectRef>
          <a:fontRef idx="minor">
            <a:schemeClr val="tx1"/>
          </a:fontRef>
        </p:style>
      </p:cxnSp>
      <p:cxnSp>
        <p:nvCxnSpPr>
          <p:cNvPr id="141" name="Connecteur droit 107"/>
          <p:cNvCxnSpPr/>
          <p:nvPr/>
        </p:nvCxnSpPr>
        <p:spPr>
          <a:xfrm flipH="1" flipV="1">
            <a:off x="5476875" y="1316038"/>
            <a:ext cx="2168525" cy="1947862"/>
          </a:xfrm>
          <a:prstGeom prst="line">
            <a:avLst/>
          </a:prstGeom>
        </p:spPr>
        <p:style>
          <a:lnRef idx="1">
            <a:schemeClr val="dk1"/>
          </a:lnRef>
          <a:fillRef idx="0">
            <a:schemeClr val="dk1"/>
          </a:fillRef>
          <a:effectRef idx="0">
            <a:schemeClr val="dk1"/>
          </a:effectRef>
          <a:fontRef idx="minor">
            <a:schemeClr val="tx1"/>
          </a:fontRef>
        </p:style>
      </p:cxnSp>
      <p:cxnSp>
        <p:nvCxnSpPr>
          <p:cNvPr id="142" name="Connecteur droit 108"/>
          <p:cNvCxnSpPr/>
          <p:nvPr/>
        </p:nvCxnSpPr>
        <p:spPr>
          <a:xfrm>
            <a:off x="5476875" y="1316038"/>
            <a:ext cx="2803525" cy="1947862"/>
          </a:xfrm>
          <a:prstGeom prst="line">
            <a:avLst/>
          </a:prstGeom>
        </p:spPr>
        <p:style>
          <a:lnRef idx="1">
            <a:schemeClr val="dk1"/>
          </a:lnRef>
          <a:fillRef idx="0">
            <a:schemeClr val="dk1"/>
          </a:fillRef>
          <a:effectRef idx="0">
            <a:schemeClr val="dk1"/>
          </a:effectRef>
          <a:fontRef idx="minor">
            <a:schemeClr val="tx1"/>
          </a:fontRef>
        </p:style>
      </p:cxnSp>
      <p:cxnSp>
        <p:nvCxnSpPr>
          <p:cNvPr id="143" name="Connecteur droit 109"/>
          <p:cNvCxnSpPr/>
          <p:nvPr/>
        </p:nvCxnSpPr>
        <p:spPr>
          <a:xfrm>
            <a:off x="5476875" y="1316038"/>
            <a:ext cx="3602038" cy="1725612"/>
          </a:xfrm>
          <a:prstGeom prst="line">
            <a:avLst/>
          </a:prstGeom>
        </p:spPr>
        <p:style>
          <a:lnRef idx="1">
            <a:schemeClr val="dk1"/>
          </a:lnRef>
          <a:fillRef idx="0">
            <a:schemeClr val="dk1"/>
          </a:fillRef>
          <a:effectRef idx="0">
            <a:schemeClr val="dk1"/>
          </a:effectRef>
          <a:fontRef idx="minor">
            <a:schemeClr val="tx1"/>
          </a:fontRef>
        </p:style>
      </p:cxnSp>
      <p:grpSp>
        <p:nvGrpSpPr>
          <p:cNvPr id="35850" name="Groupe 18"/>
          <p:cNvGrpSpPr>
            <a:grpSpLocks/>
          </p:cNvGrpSpPr>
          <p:nvPr/>
        </p:nvGrpSpPr>
        <p:grpSpPr bwMode="auto">
          <a:xfrm>
            <a:off x="4832350" y="2776538"/>
            <a:ext cx="1055688" cy="433387"/>
            <a:chOff x="3886200" y="4881632"/>
            <a:chExt cx="1054800" cy="432000"/>
          </a:xfrm>
        </p:grpSpPr>
        <p:sp>
          <p:nvSpPr>
            <p:cNvPr id="145" name="Rounded Rectangle 13"/>
            <p:cNvSpPr>
              <a:spLocks noChangeArrowheads="1"/>
            </p:cNvSpPr>
            <p:nvPr/>
          </p:nvSpPr>
          <p:spPr bwMode="auto">
            <a:xfrm>
              <a:off x="3886200" y="4881632"/>
              <a:ext cx="10548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9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513" y="4917632"/>
              <a:ext cx="98217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1" name="Groupe 19"/>
          <p:cNvGrpSpPr>
            <a:grpSpLocks/>
          </p:cNvGrpSpPr>
          <p:nvPr/>
        </p:nvGrpSpPr>
        <p:grpSpPr bwMode="auto">
          <a:xfrm>
            <a:off x="7939088" y="3041650"/>
            <a:ext cx="684212" cy="431800"/>
            <a:chOff x="6912212" y="3380691"/>
            <a:chExt cx="684000" cy="432000"/>
          </a:xfrm>
        </p:grpSpPr>
        <p:sp>
          <p:nvSpPr>
            <p:cNvPr id="148" name="Rounded Rectangle 13"/>
            <p:cNvSpPr>
              <a:spLocks noChangeArrowheads="1"/>
            </p:cNvSpPr>
            <p:nvPr/>
          </p:nvSpPr>
          <p:spPr bwMode="auto">
            <a:xfrm>
              <a:off x="6912212" y="3380691"/>
              <a:ext cx="684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9"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12" y="3416691"/>
              <a:ext cx="612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2" name="Groupe 20"/>
          <p:cNvGrpSpPr>
            <a:grpSpLocks/>
          </p:cNvGrpSpPr>
          <p:nvPr/>
        </p:nvGrpSpPr>
        <p:grpSpPr bwMode="auto">
          <a:xfrm>
            <a:off x="7429500" y="3048000"/>
            <a:ext cx="431800" cy="431800"/>
            <a:chOff x="5221831" y="4419600"/>
            <a:chExt cx="432000" cy="432000"/>
          </a:xfrm>
        </p:grpSpPr>
        <p:sp>
          <p:nvSpPr>
            <p:cNvPr id="151" name="Rounded Rectangle 13"/>
            <p:cNvSpPr>
              <a:spLocks noChangeArrowheads="1"/>
            </p:cNvSpPr>
            <p:nvPr/>
          </p:nvSpPr>
          <p:spPr bwMode="auto">
            <a:xfrm>
              <a:off x="5221831" y="4419600"/>
              <a:ext cx="432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7"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31" y="4455600"/>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3" name="Groupe 65"/>
          <p:cNvGrpSpPr>
            <a:grpSpLocks/>
          </p:cNvGrpSpPr>
          <p:nvPr/>
        </p:nvGrpSpPr>
        <p:grpSpPr bwMode="auto">
          <a:xfrm>
            <a:off x="2881313" y="2955925"/>
            <a:ext cx="679450" cy="431800"/>
            <a:chOff x="1975800" y="3295184"/>
            <a:chExt cx="680400" cy="432000"/>
          </a:xfrm>
        </p:grpSpPr>
        <p:sp>
          <p:nvSpPr>
            <p:cNvPr id="154" name="Rounded Rectangle 13"/>
            <p:cNvSpPr>
              <a:spLocks noChangeArrowheads="1"/>
            </p:cNvSpPr>
            <p:nvPr/>
          </p:nvSpPr>
          <p:spPr bwMode="auto">
            <a:xfrm>
              <a:off x="1975800" y="3295184"/>
              <a:ext cx="6804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1074" y="3323697"/>
              <a:ext cx="60985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4" name="Groupe 66"/>
          <p:cNvGrpSpPr>
            <a:grpSpLocks/>
          </p:cNvGrpSpPr>
          <p:nvPr/>
        </p:nvGrpSpPr>
        <p:grpSpPr bwMode="auto">
          <a:xfrm>
            <a:off x="1876425" y="2957513"/>
            <a:ext cx="792163" cy="431800"/>
            <a:chOff x="971400" y="3296484"/>
            <a:chExt cx="792000" cy="432000"/>
          </a:xfrm>
        </p:grpSpPr>
        <p:sp>
          <p:nvSpPr>
            <p:cNvPr id="157" name="Rounded Rectangle 13"/>
            <p:cNvSpPr>
              <a:spLocks noChangeArrowheads="1"/>
            </p:cNvSpPr>
            <p:nvPr/>
          </p:nvSpPr>
          <p:spPr bwMode="auto">
            <a:xfrm>
              <a:off x="971400" y="3296484"/>
              <a:ext cx="792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3" name="Picture 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7400" y="3323697"/>
              <a:ext cx="72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5" name="Groupe 5"/>
          <p:cNvGrpSpPr>
            <a:grpSpLocks/>
          </p:cNvGrpSpPr>
          <p:nvPr/>
        </p:nvGrpSpPr>
        <p:grpSpPr bwMode="auto">
          <a:xfrm>
            <a:off x="8718550" y="3267075"/>
            <a:ext cx="720725" cy="431800"/>
            <a:chOff x="7737806" y="3683697"/>
            <a:chExt cx="720000" cy="432000"/>
          </a:xfrm>
        </p:grpSpPr>
        <p:sp>
          <p:nvSpPr>
            <p:cNvPr id="160" name="Rounded Rectangle 13"/>
            <p:cNvSpPr>
              <a:spLocks noChangeArrowheads="1"/>
            </p:cNvSpPr>
            <p:nvPr/>
          </p:nvSpPr>
          <p:spPr bwMode="auto">
            <a:xfrm>
              <a:off x="7737806" y="3683697"/>
              <a:ext cx="720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8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806" y="3719697"/>
              <a:ext cx="65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6" name="Groupe 4"/>
          <p:cNvGrpSpPr>
            <a:grpSpLocks/>
          </p:cNvGrpSpPr>
          <p:nvPr/>
        </p:nvGrpSpPr>
        <p:grpSpPr bwMode="auto">
          <a:xfrm>
            <a:off x="8718550" y="2798763"/>
            <a:ext cx="720725" cy="433387"/>
            <a:chOff x="7883605" y="3235816"/>
            <a:chExt cx="720000" cy="432000"/>
          </a:xfrm>
        </p:grpSpPr>
        <p:sp>
          <p:nvSpPr>
            <p:cNvPr id="163" name="Rounded Rectangle 13"/>
            <p:cNvSpPr>
              <a:spLocks noChangeArrowheads="1"/>
            </p:cNvSpPr>
            <p:nvPr/>
          </p:nvSpPr>
          <p:spPr bwMode="auto">
            <a:xfrm>
              <a:off x="7883605" y="3235816"/>
              <a:ext cx="720000" cy="432000"/>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4501" y="3271816"/>
              <a:ext cx="61820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65" name="Connecteur droit 53"/>
          <p:cNvCxnSpPr/>
          <p:nvPr/>
        </p:nvCxnSpPr>
        <p:spPr>
          <a:xfrm flipH="1" flipV="1">
            <a:off x="5476875" y="1317625"/>
            <a:ext cx="1719263" cy="2414588"/>
          </a:xfrm>
          <a:prstGeom prst="line">
            <a:avLst/>
          </a:prstGeom>
        </p:spPr>
        <p:style>
          <a:lnRef idx="1">
            <a:schemeClr val="dk1"/>
          </a:lnRef>
          <a:fillRef idx="0">
            <a:schemeClr val="dk1"/>
          </a:fillRef>
          <a:effectRef idx="0">
            <a:schemeClr val="dk1"/>
          </a:effectRef>
          <a:fontRef idx="minor">
            <a:schemeClr val="tx1"/>
          </a:fontRef>
        </p:style>
      </p:cxnSp>
      <p:sp>
        <p:nvSpPr>
          <p:cNvPr id="166" name="Rounded Rectangle 14"/>
          <p:cNvSpPr>
            <a:spLocks noChangeArrowheads="1"/>
          </p:cNvSpPr>
          <p:nvPr/>
        </p:nvSpPr>
        <p:spPr bwMode="auto">
          <a:xfrm>
            <a:off x="3694113" y="1100138"/>
            <a:ext cx="3565525" cy="433387"/>
          </a:xfrm>
          <a:prstGeom prst="roundRect">
            <a:avLst>
              <a:gd name="adj" fmla="val 16667"/>
            </a:avLst>
          </a:prstGeom>
          <a:solidFill>
            <a:schemeClr val="bg1"/>
          </a:solidFill>
          <a:ln w="12700">
            <a:solidFill>
              <a:srgbClr val="AAE2CA"/>
            </a:solidFill>
            <a:miter lim="800000"/>
            <a:headEnd/>
            <a:tailEnd/>
          </a:ln>
          <a:effectLst>
            <a:outerShdw blurRad="50800" dist="38100" dir="2700000" algn="tl" rotWithShape="0">
              <a:srgbClr val="000000">
                <a:alpha val="39998"/>
              </a:srgbClr>
            </a:outerShdw>
          </a:effectLst>
        </p:spPr>
        <p:txBody>
          <a:bodyPr anchor="ctr"/>
          <a:lstStyle/>
          <a:p>
            <a:pPr algn="ctr">
              <a:defRPr/>
            </a:pPr>
            <a:r>
              <a:rPr lang="en-US" sz="1400" b="1" dirty="0">
                <a:solidFill>
                  <a:schemeClr val="tx2">
                    <a:lumMod val="75000"/>
                  </a:schemeClr>
                </a:solidFill>
                <a:latin typeface="+mn-lt"/>
                <a:ea typeface="+mn-ea"/>
              </a:rPr>
              <a:t>Over 200 member organizations in oneM2M</a:t>
            </a:r>
          </a:p>
        </p:txBody>
      </p:sp>
      <p:grpSp>
        <p:nvGrpSpPr>
          <p:cNvPr id="35859" name="Groupe 2"/>
          <p:cNvGrpSpPr>
            <a:grpSpLocks/>
          </p:cNvGrpSpPr>
          <p:nvPr/>
        </p:nvGrpSpPr>
        <p:grpSpPr bwMode="auto">
          <a:xfrm>
            <a:off x="6819900" y="3514725"/>
            <a:ext cx="752475" cy="433388"/>
            <a:chOff x="479713" y="5004453"/>
            <a:chExt cx="752400" cy="433387"/>
          </a:xfrm>
        </p:grpSpPr>
        <p:sp>
          <p:nvSpPr>
            <p:cNvPr id="168" name="Rounded Rectangle 13"/>
            <p:cNvSpPr>
              <a:spLocks noChangeArrowheads="1"/>
            </p:cNvSpPr>
            <p:nvPr/>
          </p:nvSpPr>
          <p:spPr bwMode="auto">
            <a:xfrm>
              <a:off x="479713" y="5004453"/>
              <a:ext cx="752400" cy="433387"/>
            </a:xfrm>
            <a:prstGeom prst="roundRect">
              <a:avLst>
                <a:gd name="adj" fmla="val 16667"/>
              </a:avLst>
            </a:prstGeom>
            <a:solidFill>
              <a:schemeClr val="bg1"/>
            </a:solidFill>
            <a:ln w="12700">
              <a:solidFill>
                <a:schemeClr val="accent1"/>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5913" y="5041146"/>
              <a:ext cx="68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60" name="Groupe 16"/>
          <p:cNvGrpSpPr>
            <a:grpSpLocks/>
          </p:cNvGrpSpPr>
          <p:nvPr/>
        </p:nvGrpSpPr>
        <p:grpSpPr bwMode="auto">
          <a:xfrm>
            <a:off x="5757863" y="5257800"/>
            <a:ext cx="1090612" cy="431800"/>
            <a:chOff x="2809425" y="5029200"/>
            <a:chExt cx="1090800" cy="432000"/>
          </a:xfrm>
        </p:grpSpPr>
        <p:sp>
          <p:nvSpPr>
            <p:cNvPr id="172" name="Rounded Rectangle 14"/>
            <p:cNvSpPr>
              <a:spLocks noChangeArrowheads="1"/>
            </p:cNvSpPr>
            <p:nvPr/>
          </p:nvSpPr>
          <p:spPr bwMode="auto">
            <a:xfrm>
              <a:off x="2809425" y="5029200"/>
              <a:ext cx="1090800" cy="4320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45792" y="5065200"/>
              <a:ext cx="101806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61" name="Groupe 24"/>
          <p:cNvGrpSpPr>
            <a:grpSpLocks/>
          </p:cNvGrpSpPr>
          <p:nvPr/>
        </p:nvGrpSpPr>
        <p:grpSpPr bwMode="auto">
          <a:xfrm>
            <a:off x="7229475" y="5257800"/>
            <a:ext cx="641350" cy="431800"/>
            <a:chOff x="7033993" y="5232679"/>
            <a:chExt cx="640800" cy="432000"/>
          </a:xfrm>
        </p:grpSpPr>
        <p:sp>
          <p:nvSpPr>
            <p:cNvPr id="175" name="Rounded Rectangle 14"/>
            <p:cNvSpPr>
              <a:spLocks noChangeArrowheads="1"/>
            </p:cNvSpPr>
            <p:nvPr/>
          </p:nvSpPr>
          <p:spPr bwMode="auto">
            <a:xfrm>
              <a:off x="7033993" y="5232679"/>
              <a:ext cx="640800" cy="4320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3"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070028" y="5268679"/>
              <a:ext cx="57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7" name="Rounded Rectangle 14"/>
          <p:cNvSpPr>
            <a:spLocks noChangeArrowheads="1"/>
          </p:cNvSpPr>
          <p:nvPr/>
        </p:nvSpPr>
        <p:spPr bwMode="auto">
          <a:xfrm>
            <a:off x="3979863" y="5257800"/>
            <a:ext cx="1417637" cy="4318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63"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16375" y="5294313"/>
            <a:ext cx="13462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64" name="Groupe 1"/>
          <p:cNvGrpSpPr>
            <a:grpSpLocks/>
          </p:cNvGrpSpPr>
          <p:nvPr/>
        </p:nvGrpSpPr>
        <p:grpSpPr bwMode="auto">
          <a:xfrm>
            <a:off x="8229600" y="5257800"/>
            <a:ext cx="431800" cy="431800"/>
            <a:chOff x="8051452" y="5832474"/>
            <a:chExt cx="432000" cy="431800"/>
          </a:xfrm>
        </p:grpSpPr>
        <p:sp>
          <p:nvSpPr>
            <p:cNvPr id="180" name="Rounded Rectangle 14"/>
            <p:cNvSpPr>
              <a:spLocks noChangeArrowheads="1"/>
            </p:cNvSpPr>
            <p:nvPr/>
          </p:nvSpPr>
          <p:spPr bwMode="auto">
            <a:xfrm>
              <a:off x="8051452" y="5832474"/>
              <a:ext cx="432000" cy="4318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71" name="Picture 5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87452" y="5868291"/>
              <a:ext cx="3600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2" name="TextBox 1"/>
          <p:cNvSpPr txBox="1">
            <a:spLocks noChangeArrowheads="1"/>
          </p:cNvSpPr>
          <p:nvPr/>
        </p:nvSpPr>
        <p:spPr bwMode="auto">
          <a:xfrm>
            <a:off x="2271713" y="5661025"/>
            <a:ext cx="6446837" cy="708025"/>
          </a:xfrm>
          <a:prstGeom prst="rect">
            <a:avLst/>
          </a:prstGeom>
          <a:noFill/>
          <a:ln w="9525">
            <a:noFill/>
            <a:miter lim="800000"/>
            <a:headEnd/>
            <a:tailEnd/>
          </a:ln>
        </p:spPr>
        <p:txBody>
          <a:bodyPr>
            <a:spAutoFit/>
          </a:bodyPr>
          <a:lstStyle/>
          <a:p>
            <a:pPr algn="ctr">
              <a:defRPr/>
            </a:pPr>
            <a:r>
              <a:rPr lang="en-US" altLang="en-US" sz="2800" b="1" dirty="0">
                <a:solidFill>
                  <a:srgbClr val="FF0000"/>
                </a:solidFill>
                <a:latin typeface="Calibri" panose="020F0502020204030204" pitchFamily="34" charset="0"/>
                <a:ea typeface="Microsoft YaHei" panose="020B0503020204020204" pitchFamily="34" charset="-122"/>
                <a:hlinkClick r:id="rId15"/>
              </a:rPr>
              <a:t>www.oneM2M.org</a:t>
            </a:r>
            <a:endParaRPr lang="en-US" altLang="en-US" sz="2800" b="1" dirty="0">
              <a:solidFill>
                <a:srgbClr val="FF0000"/>
              </a:solidFill>
              <a:latin typeface="Calibri" panose="020F0502020204030204" pitchFamily="34" charset="0"/>
              <a:ea typeface="Microsoft YaHei" panose="020B0503020204020204" pitchFamily="34" charset="-122"/>
            </a:endParaRPr>
          </a:p>
          <a:p>
            <a:pPr algn="ctr">
              <a:defRPr/>
            </a:pPr>
            <a:r>
              <a:rPr lang="en-US" altLang="en-US" sz="1050" b="1" dirty="0">
                <a:solidFill>
                  <a:srgbClr val="FF0000"/>
                </a:solidFill>
                <a:latin typeface="Calibri" panose="020F0502020204030204" pitchFamily="34" charset="0"/>
                <a:ea typeface="Microsoft YaHei" panose="020B0503020204020204" pitchFamily="34" charset="-122"/>
              </a:rPr>
              <a:t>All document are publically available</a:t>
            </a:r>
          </a:p>
        </p:txBody>
      </p:sp>
      <p:sp>
        <p:nvSpPr>
          <p:cNvPr id="183" name="Rounded Rectangle 14"/>
          <p:cNvSpPr>
            <a:spLocks noChangeArrowheads="1"/>
          </p:cNvSpPr>
          <p:nvPr/>
        </p:nvSpPr>
        <p:spPr bwMode="auto">
          <a:xfrm>
            <a:off x="2286000" y="5238750"/>
            <a:ext cx="1417638" cy="431800"/>
          </a:xfrm>
          <a:prstGeom prst="roundRect">
            <a:avLst>
              <a:gd name="adj" fmla="val 16667"/>
            </a:avLst>
          </a:prstGeom>
          <a:solidFill>
            <a:schemeClr val="bg1"/>
          </a:solidFill>
          <a:ln w="12700">
            <a:solidFill>
              <a:schemeClr val="accent2"/>
            </a:solidFill>
            <a:miter lim="800000"/>
            <a:headEnd/>
            <a:tailEnd/>
          </a:ln>
          <a:effectLst>
            <a:outerShdw blurRad="50800" dist="38100" dir="2700000" algn="tl" rotWithShape="0">
              <a:srgbClr val="000000">
                <a:alpha val="39998"/>
              </a:srgbClr>
            </a:outerShdw>
          </a:effectLst>
        </p:spPr>
        <p:txBody>
          <a:bodyPr anchor="ctr"/>
          <a:lstStyle/>
          <a:p>
            <a:pPr algn="ctr"/>
            <a:endParaRPr lang="fr-FR" altLang="fr-FR" sz="1100">
              <a:solidFill>
                <a:srgbClr val="262626"/>
              </a:solidFill>
            </a:endParaRPr>
          </a:p>
        </p:txBody>
      </p:sp>
      <p:pic>
        <p:nvPicPr>
          <p:cNvPr id="35867"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9350" y="5257800"/>
            <a:ext cx="117157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8" name="Titre 2"/>
          <p:cNvSpPr txBox="1">
            <a:spLocks/>
          </p:cNvSpPr>
          <p:nvPr/>
        </p:nvSpPr>
        <p:spPr bwMode="auto">
          <a:xfrm>
            <a:off x="981075" y="125413"/>
            <a:ext cx="85804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r>
              <a:rPr lang="en-US" altLang="x-none" sz="4400">
                <a:solidFill>
                  <a:srgbClr val="C00000"/>
                </a:solidFill>
              </a:rPr>
              <a:t>oneM2M Partnership </a:t>
            </a:r>
            <a:r>
              <a:rPr lang="fr-FR" altLang="x-none" sz="4400">
                <a:solidFill>
                  <a:srgbClr val="C00000"/>
                </a:solidFill>
              </a:rPr>
              <a:t>Project </a:t>
            </a:r>
          </a:p>
        </p:txBody>
      </p:sp>
      <p:pic>
        <p:nvPicPr>
          <p:cNvPr id="35869" name="Picture 1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90500" y="114300"/>
            <a:ext cx="14097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re 2"/>
          <p:cNvSpPr>
            <a:spLocks noGrp="1"/>
          </p:cNvSpPr>
          <p:nvPr>
            <p:ph type="title"/>
          </p:nvPr>
        </p:nvSpPr>
        <p:spPr/>
        <p:txBody>
          <a:bodyPr/>
          <a:lstStyle/>
          <a:p>
            <a:r>
              <a:rPr lang="en-US" altLang="x-none"/>
              <a:t>Work Process</a:t>
            </a:r>
            <a:br>
              <a:rPr lang="en-US" altLang="x-none"/>
            </a:br>
            <a:endParaRPr lang="en-US" altLang="x-none"/>
          </a:p>
        </p:txBody>
      </p:sp>
      <p:sp>
        <p:nvSpPr>
          <p:cNvPr id="36866" name="Titre 2"/>
          <p:cNvSpPr txBox="1">
            <a:spLocks/>
          </p:cNvSpPr>
          <p:nvPr/>
        </p:nvSpPr>
        <p:spPr bwMode="auto">
          <a:xfrm>
            <a:off x="981075" y="125413"/>
            <a:ext cx="98663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r>
              <a:rPr lang="en-US" altLang="x-none" sz="4400">
                <a:solidFill>
                  <a:srgbClr val="C00000"/>
                </a:solidFill>
              </a:rPr>
              <a:t>Key findings/trends «City 2.0»</a:t>
            </a:r>
            <a:r>
              <a:rPr lang="fr-FR" altLang="x-none" sz="4400">
                <a:solidFill>
                  <a:srgbClr val="C00000"/>
                </a:solidFill>
              </a:rPr>
              <a:t> </a:t>
            </a:r>
          </a:p>
        </p:txBody>
      </p:sp>
      <p:pic>
        <p:nvPicPr>
          <p:cNvPr id="3686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14300"/>
            <a:ext cx="14097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Espace réservé du contenu 2"/>
          <p:cNvSpPr>
            <a:spLocks noGrp="1"/>
          </p:cNvSpPr>
          <p:nvPr>
            <p:ph sz="half" idx="1"/>
          </p:nvPr>
        </p:nvSpPr>
        <p:spPr>
          <a:xfrm>
            <a:off x="457200" y="1268413"/>
            <a:ext cx="11118850" cy="5113337"/>
          </a:xfrm>
        </p:spPr>
        <p:txBody>
          <a:bodyPr/>
          <a:lstStyle/>
          <a:p>
            <a:pPr marL="0" indent="0"/>
            <a:r>
              <a:rPr lang="en-US" altLang="x-none" sz="2400">
                <a:ea typeface="MS PGothic" charset="-128"/>
              </a:rPr>
              <a:t>Smart city platforms bring significant efficiencies when the number of applications grows</a:t>
            </a:r>
          </a:p>
          <a:p>
            <a:pPr marL="457200" lvl="1" indent="0"/>
            <a:r>
              <a:rPr lang="en-US" altLang="x-none" sz="2000"/>
              <a:t>Shared data</a:t>
            </a:r>
          </a:p>
          <a:p>
            <a:pPr marL="457200" lvl="1" indent="0"/>
            <a:r>
              <a:rPr lang="en-US" altLang="x-none" sz="2000"/>
              <a:t>Single API set and data formats are beneficial for developers</a:t>
            </a:r>
          </a:p>
          <a:p>
            <a:pPr marL="0" indent="0"/>
            <a:r>
              <a:rPr lang="en-US" altLang="x-none" sz="2400">
                <a:ea typeface="MS PGothic" charset="-128"/>
              </a:rPr>
              <a:t>Initial cost of platform investment tends to be marginal compared to economies of scale, OPEX options can alleviate initial costs</a:t>
            </a:r>
          </a:p>
          <a:p>
            <a:pPr marL="0" indent="0"/>
            <a:r>
              <a:rPr lang="en-US" altLang="x-none" sz="2400">
                <a:ea typeface="MS PGothic" charset="-128"/>
              </a:rPr>
              <a:t>Connectivity, plenty to chose from</a:t>
            </a:r>
          </a:p>
          <a:p>
            <a:pPr marL="0" indent="0"/>
            <a:r>
              <a:rPr lang="en-US" altLang="x-none" sz="2400">
                <a:ea typeface="MS PGothic" charset="-128"/>
              </a:rPr>
              <a:t>Machine learning and analytics create great benefits (e.g. traffic management, parking management)</a:t>
            </a:r>
          </a:p>
          <a:p>
            <a:pPr marL="0" indent="0"/>
            <a:r>
              <a:rPr lang="en-US" altLang="x-none" sz="2400">
                <a:ea typeface="MS PGothic" charset="-128"/>
              </a:rPr>
              <a:t>Living labs for research and innovation</a:t>
            </a:r>
          </a:p>
          <a:p>
            <a:pPr marL="0" indent="0"/>
            <a:r>
              <a:rPr lang="en-US" altLang="x-none" sz="2400">
                <a:ea typeface="MS PGothic" charset="-128"/>
              </a:rPr>
              <a:t>Open standards are crucial for sustainable success</a:t>
            </a:r>
          </a:p>
          <a:p>
            <a:pPr marL="0" indent="0"/>
            <a:endParaRPr lang="en-US" altLang="x-none" sz="2400">
              <a:ea typeface="MS PGothic"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re 2"/>
          <p:cNvSpPr>
            <a:spLocks noGrp="1"/>
          </p:cNvSpPr>
          <p:nvPr>
            <p:ph type="title"/>
          </p:nvPr>
        </p:nvSpPr>
        <p:spPr/>
        <p:txBody>
          <a:bodyPr/>
          <a:lstStyle/>
          <a:p>
            <a:r>
              <a:rPr lang="en-US" altLang="x-none"/>
              <a:t>Work Process</a:t>
            </a:r>
            <a:br>
              <a:rPr lang="en-US" altLang="x-none"/>
            </a:br>
            <a:endParaRPr lang="en-US" altLang="x-none"/>
          </a:p>
        </p:txBody>
      </p:sp>
      <p:sp>
        <p:nvSpPr>
          <p:cNvPr id="37890" name="Titre 2"/>
          <p:cNvSpPr txBox="1">
            <a:spLocks/>
          </p:cNvSpPr>
          <p:nvPr/>
        </p:nvSpPr>
        <p:spPr bwMode="auto">
          <a:xfrm>
            <a:off x="981075" y="125413"/>
            <a:ext cx="986631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bg1"/>
                </a:solidFill>
                <a:latin typeface="Calibri" charset="0"/>
                <a:ea typeface="Microsoft YaHei" charset="-122"/>
              </a:defRPr>
            </a:lvl1pPr>
            <a:lvl2pPr>
              <a:defRPr sz="2400">
                <a:solidFill>
                  <a:schemeClr val="bg1"/>
                </a:solidFill>
                <a:latin typeface="Calibri" charset="0"/>
                <a:ea typeface="Microsoft YaHei" charset="-122"/>
              </a:defRPr>
            </a:lvl2pPr>
            <a:lvl3pPr>
              <a:defRPr sz="2400">
                <a:solidFill>
                  <a:schemeClr val="bg1"/>
                </a:solidFill>
                <a:latin typeface="Calibri" charset="0"/>
                <a:ea typeface="Microsoft YaHei" charset="-122"/>
              </a:defRPr>
            </a:lvl3pPr>
            <a:lvl4pPr>
              <a:defRPr sz="2400">
                <a:solidFill>
                  <a:schemeClr val="bg1"/>
                </a:solidFill>
                <a:latin typeface="Calibri" charset="0"/>
                <a:ea typeface="Microsoft YaHei" charset="-122"/>
              </a:defRPr>
            </a:lvl4pPr>
            <a:lvl5pPr>
              <a:defRPr sz="2400">
                <a:solidFill>
                  <a:schemeClr val="bg1"/>
                </a:solidFill>
                <a:latin typeface="Calibri" charset="0"/>
                <a:ea typeface="Microsoft YaHei" charset="-122"/>
              </a:defRPr>
            </a:lvl5pPr>
            <a:lvl6pPr marL="2514600" indent="-228600" eaLnBrk="0" fontAlgn="base" hangingPunct="0">
              <a:spcBef>
                <a:spcPct val="0"/>
              </a:spcBef>
              <a:spcAft>
                <a:spcPct val="0"/>
              </a:spcAft>
              <a:defRPr sz="2400">
                <a:solidFill>
                  <a:schemeClr val="bg1"/>
                </a:solidFill>
                <a:latin typeface="Calibri" charset="0"/>
                <a:ea typeface="Microsoft YaHei" charset="-122"/>
              </a:defRPr>
            </a:lvl6pPr>
            <a:lvl7pPr marL="2971800" indent="-228600" eaLnBrk="0" fontAlgn="base" hangingPunct="0">
              <a:spcBef>
                <a:spcPct val="0"/>
              </a:spcBef>
              <a:spcAft>
                <a:spcPct val="0"/>
              </a:spcAft>
              <a:defRPr sz="2400">
                <a:solidFill>
                  <a:schemeClr val="bg1"/>
                </a:solidFill>
                <a:latin typeface="Calibri" charset="0"/>
                <a:ea typeface="Microsoft YaHei" charset="-122"/>
              </a:defRPr>
            </a:lvl7pPr>
            <a:lvl8pPr marL="3429000" indent="-228600" eaLnBrk="0" fontAlgn="base" hangingPunct="0">
              <a:spcBef>
                <a:spcPct val="0"/>
              </a:spcBef>
              <a:spcAft>
                <a:spcPct val="0"/>
              </a:spcAft>
              <a:defRPr sz="2400">
                <a:solidFill>
                  <a:schemeClr val="bg1"/>
                </a:solidFill>
                <a:latin typeface="Calibri" charset="0"/>
                <a:ea typeface="Microsoft YaHei" charset="-122"/>
              </a:defRPr>
            </a:lvl8pPr>
            <a:lvl9pPr marL="3886200" indent="-228600" eaLnBrk="0" fontAlgn="base" hangingPunct="0">
              <a:spcBef>
                <a:spcPct val="0"/>
              </a:spcBef>
              <a:spcAft>
                <a:spcPct val="0"/>
              </a:spcAft>
              <a:defRPr sz="2400">
                <a:solidFill>
                  <a:schemeClr val="bg1"/>
                </a:solidFill>
                <a:latin typeface="Calibri" charset="0"/>
                <a:ea typeface="Microsoft YaHei" charset="-122"/>
              </a:defRPr>
            </a:lvl9pPr>
          </a:lstStyle>
          <a:p>
            <a:pPr algn="ctr" defTabSz="914400"/>
            <a:r>
              <a:rPr lang="en-US" altLang="x-none" sz="4400">
                <a:solidFill>
                  <a:srgbClr val="C00000"/>
                </a:solidFill>
              </a:rPr>
              <a:t>Key findings/trends «City 2.0»</a:t>
            </a:r>
            <a:r>
              <a:rPr lang="fr-FR" altLang="x-none" sz="4400">
                <a:solidFill>
                  <a:srgbClr val="C00000"/>
                </a:solidFill>
              </a:rPr>
              <a:t> </a:t>
            </a:r>
          </a:p>
        </p:txBody>
      </p:sp>
      <p:pic>
        <p:nvPicPr>
          <p:cNvPr id="37891"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14300"/>
            <a:ext cx="14097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Oval 9"/>
          <p:cNvSpPr>
            <a:spLocks noChangeArrowheads="1"/>
          </p:cNvSpPr>
          <p:nvPr/>
        </p:nvSpPr>
        <p:spPr bwMode="auto">
          <a:xfrm>
            <a:off x="6375400" y="2198688"/>
            <a:ext cx="887413" cy="866775"/>
          </a:xfrm>
          <a:prstGeom prst="ellipse">
            <a:avLst/>
          </a:prstGeom>
          <a:noFill/>
          <a:ln w="2857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lIns="69686" tIns="34843" rIns="69686" bIns="34843" anchor="ctr"/>
          <a:lstStyle/>
          <a:p>
            <a:pPr algn="ctr"/>
            <a:endParaRPr lang="en-US" altLang="x-none">
              <a:solidFill>
                <a:schemeClr val="tx1"/>
              </a:solidFill>
              <a:latin typeface="Trebuchet MS" charset="0"/>
            </a:endParaRPr>
          </a:p>
        </p:txBody>
      </p:sp>
      <p:sp>
        <p:nvSpPr>
          <p:cNvPr id="37893" name="Oval 10"/>
          <p:cNvSpPr>
            <a:spLocks noChangeArrowheads="1"/>
          </p:cNvSpPr>
          <p:nvPr/>
        </p:nvSpPr>
        <p:spPr bwMode="auto">
          <a:xfrm>
            <a:off x="6375400" y="4060825"/>
            <a:ext cx="887413" cy="865188"/>
          </a:xfrm>
          <a:prstGeom prst="ellipse">
            <a:avLst/>
          </a:prstGeom>
          <a:noFill/>
          <a:ln w="2857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lIns="69686" tIns="34843" rIns="69686" bIns="34843" anchor="ctr"/>
          <a:lstStyle/>
          <a:p>
            <a:pPr algn="ctr"/>
            <a:endParaRPr lang="en-US" altLang="x-none">
              <a:solidFill>
                <a:schemeClr val="tx1"/>
              </a:solidFill>
              <a:latin typeface="Trebuchet MS" charset="0"/>
            </a:endParaRPr>
          </a:p>
        </p:txBody>
      </p:sp>
      <p:sp>
        <p:nvSpPr>
          <p:cNvPr id="37894" name="Oval 11"/>
          <p:cNvSpPr>
            <a:spLocks noChangeArrowheads="1"/>
          </p:cNvSpPr>
          <p:nvPr/>
        </p:nvSpPr>
        <p:spPr bwMode="auto">
          <a:xfrm>
            <a:off x="6921500" y="3130550"/>
            <a:ext cx="889000" cy="863600"/>
          </a:xfrm>
          <a:prstGeom prst="ellipse">
            <a:avLst/>
          </a:prstGeom>
          <a:noFill/>
          <a:ln w="28575">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lIns="69686" tIns="34843" rIns="69686" bIns="34843" anchor="ctr"/>
          <a:lstStyle/>
          <a:p>
            <a:pPr algn="ctr"/>
            <a:endParaRPr lang="en-US" altLang="x-none">
              <a:solidFill>
                <a:schemeClr val="tx1"/>
              </a:solidFill>
              <a:latin typeface="Trebuchet MS" charset="0"/>
            </a:endParaRPr>
          </a:p>
        </p:txBody>
      </p:sp>
      <p:sp>
        <p:nvSpPr>
          <p:cNvPr id="10" name="Oval 5"/>
          <p:cNvSpPr/>
          <p:nvPr/>
        </p:nvSpPr>
        <p:spPr>
          <a:xfrm>
            <a:off x="5849938" y="2949575"/>
            <a:ext cx="1257300" cy="1225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defRPr/>
            </a:pPr>
            <a:endParaRPr lang="en-US" sz="900" b="1">
              <a:solidFill>
                <a:schemeClr val="tx1"/>
              </a:solidFill>
              <a:cs typeface="Arial" pitchFamily="34" charset="0"/>
            </a:endParaRPr>
          </a:p>
        </p:txBody>
      </p:sp>
      <p:sp>
        <p:nvSpPr>
          <p:cNvPr id="11" name="Oval 6"/>
          <p:cNvSpPr/>
          <p:nvPr/>
        </p:nvSpPr>
        <p:spPr>
          <a:xfrm>
            <a:off x="7054850" y="1920875"/>
            <a:ext cx="2524125" cy="62071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r>
              <a:rPr lang="en-US" altLang="x-none">
                <a:solidFill>
                  <a:schemeClr val="tx1"/>
                </a:solidFill>
                <a:ea typeface="Microsoft YaHei" charset="-122"/>
              </a:rPr>
              <a:t>2. Digitalize and «sensorise»</a:t>
            </a:r>
          </a:p>
        </p:txBody>
      </p:sp>
      <p:sp>
        <p:nvSpPr>
          <p:cNvPr id="13" name="Oval 12"/>
          <p:cNvSpPr/>
          <p:nvPr/>
        </p:nvSpPr>
        <p:spPr>
          <a:xfrm>
            <a:off x="7054850" y="4524375"/>
            <a:ext cx="2528888" cy="9620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defRPr/>
            </a:pPr>
            <a:r>
              <a:rPr lang="en-US" dirty="0">
                <a:solidFill>
                  <a:schemeClr val="tx1"/>
                </a:solidFill>
              </a:rPr>
              <a:t>4. Expand the vision, </a:t>
            </a:r>
            <a:r>
              <a:rPr lang="en-US" u="sng" dirty="0">
                <a:solidFill>
                  <a:schemeClr val="tx1"/>
                </a:solidFill>
              </a:rPr>
              <a:t>Integrate</a:t>
            </a:r>
            <a:r>
              <a:rPr lang="en-US" dirty="0">
                <a:solidFill>
                  <a:schemeClr val="tx1"/>
                </a:solidFill>
              </a:rPr>
              <a:t> and </a:t>
            </a:r>
            <a:r>
              <a:rPr lang="en-US" u="sng" dirty="0">
                <a:solidFill>
                  <a:schemeClr val="tx1"/>
                </a:solidFill>
              </a:rPr>
              <a:t>Innovate</a:t>
            </a:r>
          </a:p>
        </p:txBody>
      </p:sp>
      <p:sp>
        <p:nvSpPr>
          <p:cNvPr id="14" name="Oval 7"/>
          <p:cNvSpPr/>
          <p:nvPr/>
        </p:nvSpPr>
        <p:spPr>
          <a:xfrm>
            <a:off x="7707313" y="3251200"/>
            <a:ext cx="2203450" cy="6223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9686" tIns="34843" rIns="69686" bIns="34843" anchor="ctr"/>
          <a:lstStyle/>
          <a:p>
            <a:pPr algn="ctr">
              <a:defRPr/>
            </a:pPr>
            <a:r>
              <a:rPr lang="en-US" dirty="0">
                <a:solidFill>
                  <a:schemeClr val="tx1"/>
                </a:solidFill>
              </a:rPr>
              <a:t>3. Build Dashboards</a:t>
            </a:r>
          </a:p>
        </p:txBody>
      </p:sp>
      <p:sp>
        <p:nvSpPr>
          <p:cNvPr id="37899" name="Rectangle 16"/>
          <p:cNvSpPr>
            <a:spLocks noChangeArrowheads="1"/>
          </p:cNvSpPr>
          <p:nvPr/>
        </p:nvSpPr>
        <p:spPr bwMode="auto">
          <a:xfrm>
            <a:off x="5935663" y="3252788"/>
            <a:ext cx="11811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686" tIns="34843" rIns="69686" bIns="34843">
            <a:spAutoFit/>
          </a:bodyPr>
          <a:lstStyle/>
          <a:p>
            <a:r>
              <a:rPr lang="en-US" altLang="x-none" b="1">
                <a:solidFill>
                  <a:schemeClr val="tx1"/>
                </a:solidFill>
                <a:latin typeface="Trebuchet MS" charset="0"/>
              </a:rPr>
              <a:t>1. Build a vision</a:t>
            </a:r>
          </a:p>
        </p:txBody>
      </p:sp>
      <p:pic>
        <p:nvPicPr>
          <p:cNvPr id="37900" name="Picture 8" descr="fs_gfx_smart-cities-concepts-v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1819275"/>
            <a:ext cx="35147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lèche droite 12"/>
          <p:cNvSpPr/>
          <p:nvPr/>
        </p:nvSpPr>
        <p:spPr>
          <a:xfrm>
            <a:off x="4859338" y="3368675"/>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902" name="ZoneTexte 13"/>
          <p:cNvSpPr txBox="1">
            <a:spLocks noChangeArrowheads="1"/>
          </p:cNvSpPr>
          <p:nvPr/>
        </p:nvSpPr>
        <p:spPr bwMode="auto">
          <a:xfrm>
            <a:off x="7358063" y="5921375"/>
            <a:ext cx="33289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altLang="x-none" sz="1100">
                <a:solidFill>
                  <a:schemeClr val="tx1"/>
                </a:solidFill>
              </a:rPr>
              <a:t>Source: Based on discussions with Dr. Martin Serrano,  </a:t>
            </a:r>
          </a:p>
          <a:p>
            <a:r>
              <a:rPr lang="fr-FR" altLang="x-none" sz="1100">
                <a:solidFill>
                  <a:schemeClr val="tx1"/>
                </a:solidFill>
              </a:rPr>
              <a:t>OASC  and Insight centre</a:t>
            </a:r>
            <a:endParaRPr lang="en-US" altLang="x-none" sz="110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1"/>
          <p:cNvSpPr>
            <a:spLocks noGrp="1"/>
          </p:cNvSpPr>
          <p:nvPr>
            <p:ph idx="1"/>
          </p:nvPr>
        </p:nvSpPr>
        <p:spPr/>
        <p:txBody>
          <a:bodyPr/>
          <a:lstStyle/>
          <a:p>
            <a:pPr marL="457200" indent="-457200">
              <a:buFont typeface="Arial" charset="0"/>
              <a:buChar char="•"/>
            </a:pPr>
            <a:r>
              <a:rPr lang="en-GB" altLang="x-none">
                <a:ea typeface="MS PGothic" charset="-128"/>
              </a:rPr>
              <a:t>What do Smart Cities need from Standards?</a:t>
            </a:r>
          </a:p>
          <a:p>
            <a:pPr marL="457200" indent="-457200">
              <a:buFont typeface="Arial" charset="0"/>
              <a:buChar char="•"/>
            </a:pPr>
            <a:r>
              <a:rPr lang="en-GB" altLang="x-none">
                <a:ea typeface="MS PGothic" charset="-128"/>
              </a:rPr>
              <a:t>ETSI Groups working on Smart City Technologies</a:t>
            </a:r>
          </a:p>
          <a:p>
            <a:pPr marL="457200" indent="-457200">
              <a:buFont typeface="Arial" charset="0"/>
              <a:buChar char="•"/>
            </a:pPr>
            <a:r>
              <a:rPr lang="en-GB" altLang="x-none">
                <a:ea typeface="MS PGothic" charset="-128"/>
              </a:rPr>
              <a:t>ETSI work with External Smart City Groups</a:t>
            </a:r>
          </a:p>
          <a:p>
            <a:pPr marL="457200" indent="-457200">
              <a:buFont typeface="Arial" charset="0"/>
              <a:buChar char="•"/>
            </a:pPr>
            <a:r>
              <a:rPr lang="en-GB" altLang="x-none">
                <a:ea typeface="MS PGothic" charset="-128"/>
              </a:rPr>
              <a:t>Further work</a:t>
            </a:r>
          </a:p>
        </p:txBody>
      </p:sp>
      <p:sp>
        <p:nvSpPr>
          <p:cNvPr id="14338" name="Content Placeholder 2"/>
          <p:cNvSpPr>
            <a:spLocks noGrp="1"/>
          </p:cNvSpPr>
          <p:nvPr>
            <p:ph idx="11"/>
          </p:nvPr>
        </p:nvSpPr>
        <p:spPr>
          <a:xfrm>
            <a:off x="622300" y="620713"/>
            <a:ext cx="10953750" cy="647700"/>
          </a:xfrm>
        </p:spPr>
        <p:txBody>
          <a:bodyPr/>
          <a:lstStyle/>
          <a:p>
            <a:r>
              <a:rPr lang="en-GB" altLang="x-none">
                <a:ea typeface="MS PGothic" charset="-128"/>
              </a:rPr>
              <a:t>Scope</a:t>
            </a:r>
          </a:p>
        </p:txBody>
      </p:sp>
      <p:sp>
        <p:nvSpPr>
          <p:cNvPr id="12292" name="Slide Number Placeholder 4"/>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4013C591-C35E-2B45-9C1E-762C75C779FF}" type="slidenum">
              <a:rPr lang="en-US" altLang="x-none" sz="1400">
                <a:solidFill>
                  <a:srgbClr val="000000"/>
                </a:solidFill>
                <a:latin typeface="Verdana" charset="0"/>
              </a:rPr>
              <a:pPr/>
              <a:t>2</a:t>
            </a:fld>
            <a:r>
              <a:rPr lang="en-US" altLang="x-none" sz="1400">
                <a:solidFill>
                  <a:srgbClr val="000000"/>
                </a:solidFill>
                <a:latin typeface="Verdana" charset="0"/>
              </a:rPr>
              <a:t> |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609600" y="1700213"/>
            <a:ext cx="10966450" cy="4240212"/>
          </a:xfrm>
        </p:spPr>
        <p:txBody>
          <a:bodyPr/>
          <a:lstStyle/>
          <a:p>
            <a:pPr marL="457200" indent="-457200">
              <a:buFont typeface="Arial" charset="0"/>
              <a:buChar char="•"/>
            </a:pPr>
            <a:r>
              <a:rPr lang="en-GB" altLang="x-none">
                <a:ea typeface="MS PGothic" charset="-128"/>
              </a:rPr>
              <a:t>Best Practises</a:t>
            </a:r>
          </a:p>
          <a:p>
            <a:pPr marL="457200" indent="-457200">
              <a:buFont typeface="Arial" charset="0"/>
              <a:buChar char="•"/>
            </a:pPr>
            <a:r>
              <a:rPr lang="en-GB" altLang="x-none">
                <a:ea typeface="MS PGothic" charset="-128"/>
              </a:rPr>
              <a:t>Common (Cross-Domain) Use Cases / PoCs and Demos</a:t>
            </a:r>
          </a:p>
          <a:p>
            <a:pPr marL="457200" indent="-457200">
              <a:buFont typeface="Arial" charset="0"/>
              <a:buChar char="•"/>
            </a:pPr>
            <a:r>
              <a:rPr lang="en-GB" altLang="x-none">
                <a:ea typeface="MS PGothic" charset="-128"/>
              </a:rPr>
              <a:t>Benchmarking / KPIs</a:t>
            </a:r>
          </a:p>
          <a:p>
            <a:pPr marL="457200" indent="-457200">
              <a:buFont typeface="Arial" charset="0"/>
              <a:buChar char="•"/>
            </a:pPr>
            <a:r>
              <a:rPr lang="en-GB" altLang="x-none">
                <a:ea typeface="MS PGothic" charset="-128"/>
              </a:rPr>
              <a:t>Interoperability </a:t>
            </a:r>
            <a:r>
              <a:rPr lang="en-GB" altLang="x-none">
                <a:solidFill>
                  <a:schemeClr val="tx1"/>
                </a:solidFill>
                <a:ea typeface="MS PGothic" charset="-128"/>
              </a:rPr>
              <a:t>(infrastructure and data)</a:t>
            </a:r>
          </a:p>
          <a:p>
            <a:pPr marL="457200" indent="-457200">
              <a:buFont typeface="Arial" charset="0"/>
              <a:buChar char="•"/>
            </a:pPr>
            <a:r>
              <a:rPr lang="en-GB" altLang="x-none">
                <a:solidFill>
                  <a:schemeClr val="tx1"/>
                </a:solidFill>
                <a:ea typeface="MS PGothic" charset="-128"/>
              </a:rPr>
              <a:t>Unified standards-based </a:t>
            </a:r>
            <a:r>
              <a:rPr lang="en-GB" altLang="x-none">
                <a:ea typeface="MS PGothic" charset="-128"/>
              </a:rPr>
              <a:t>Platform Approach</a:t>
            </a:r>
          </a:p>
          <a:p>
            <a:pPr marL="457200" indent="-457200">
              <a:buFont typeface="Arial" charset="0"/>
              <a:buChar char="•"/>
            </a:pPr>
            <a:r>
              <a:rPr lang="en-GB" altLang="x-none">
                <a:ea typeface="MS PGothic" charset="-128"/>
              </a:rPr>
              <a:t>Standards (vertical and horizontal)</a:t>
            </a:r>
          </a:p>
          <a:p>
            <a:pPr marL="457200" indent="-457200">
              <a:buFont typeface="Arial" charset="0"/>
              <a:buChar char="•"/>
            </a:pPr>
            <a:r>
              <a:rPr lang="en-GB" altLang="x-none">
                <a:ea typeface="MS PGothic" charset="-128"/>
              </a:rPr>
              <a:t>Profiling </a:t>
            </a:r>
            <a:r>
              <a:rPr lang="en-GB" altLang="x-none">
                <a:solidFill>
                  <a:schemeClr val="tx1"/>
                </a:solidFill>
                <a:ea typeface="MS PGothic" charset="-128"/>
              </a:rPr>
              <a:t>to allow for gradual deployment of key services</a:t>
            </a:r>
          </a:p>
        </p:txBody>
      </p:sp>
      <p:sp>
        <p:nvSpPr>
          <p:cNvPr id="16386" name="Content Placeholder 10"/>
          <p:cNvSpPr>
            <a:spLocks noGrp="1"/>
          </p:cNvSpPr>
          <p:nvPr>
            <p:ph idx="11"/>
          </p:nvPr>
        </p:nvSpPr>
        <p:spPr>
          <a:xfrm>
            <a:off x="549275" y="620713"/>
            <a:ext cx="9290050" cy="647700"/>
          </a:xfrm>
        </p:spPr>
        <p:txBody>
          <a:bodyPr/>
          <a:lstStyle/>
          <a:p>
            <a:pPr marL="0" indent="0"/>
            <a:r>
              <a:rPr lang="en-GB" altLang="x-none">
                <a:ea typeface="MS PGothic" charset="-128"/>
              </a:rPr>
              <a:t>What do Cities need to Scale up Smart City Solutions?</a:t>
            </a:r>
          </a:p>
        </p:txBody>
      </p:sp>
      <p:sp>
        <p:nvSpPr>
          <p:cNvPr id="14340" name="Slide Number Placeholder 1"/>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BED06AE5-FE38-CF4E-B836-74CB3CB733C5}" type="slidenum">
              <a:rPr lang="en-US" altLang="x-none" sz="1400">
                <a:solidFill>
                  <a:srgbClr val="000000"/>
                </a:solidFill>
                <a:latin typeface="Verdana" charset="0"/>
              </a:rPr>
              <a:pPr/>
              <a:t>3</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77838" y="1306513"/>
            <a:ext cx="11507787" cy="4460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434" name="Content Placeholder 3"/>
          <p:cNvSpPr>
            <a:spLocks noGrp="1"/>
          </p:cNvSpPr>
          <p:nvPr>
            <p:ph idx="11"/>
          </p:nvPr>
        </p:nvSpPr>
        <p:spPr>
          <a:xfrm>
            <a:off x="477838" y="476250"/>
            <a:ext cx="11098212" cy="792163"/>
          </a:xfrm>
        </p:spPr>
        <p:txBody>
          <a:bodyPr/>
          <a:lstStyle/>
          <a:p>
            <a:r>
              <a:rPr lang="en-GB" altLang="x-none">
                <a:ea typeface="MS PGothic" charset="-128"/>
              </a:rPr>
              <a:t>Cities need reduced uncertainty to invest</a:t>
            </a:r>
          </a:p>
        </p:txBody>
      </p:sp>
      <p:pic>
        <p:nvPicPr>
          <p:cNvPr id="18435" name="Picture 2" descr="http://www.urenio.org/wp-content/uploads/2012/01/Stratery-Cug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033588"/>
            <a:ext cx="11436350" cy="448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3148013" y="4789488"/>
            <a:ext cx="3744912" cy="1752600"/>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כותרת 1"/>
          <p:cNvSpPr txBox="1">
            <a:spLocks/>
          </p:cNvSpPr>
          <p:nvPr/>
        </p:nvSpPr>
        <p:spPr bwMode="auto">
          <a:xfrm>
            <a:off x="712788" y="6273800"/>
            <a:ext cx="10804525" cy="555625"/>
          </a:xfrm>
          <a:prstGeom prst="rect">
            <a:avLst/>
          </a:prstGeom>
          <a:noFill/>
          <a:ln w="9525">
            <a:noFill/>
            <a:miter lim="800000"/>
            <a:headEnd/>
            <a:tailEnd/>
          </a:ln>
        </p:spPr>
        <p:txBody>
          <a:bodyPr anchor="ctr"/>
          <a:lstStyle/>
          <a:p>
            <a:pPr eaLnBrk="1" hangingPunct="1">
              <a:defRPr/>
            </a:pPr>
            <a:r>
              <a:rPr lang="en-GB" b="1" i="1">
                <a:latin typeface="Calibri" panose="020F0502020204030204" pitchFamily="34" charset="0"/>
                <a:ea typeface="+mj-ea"/>
                <a:cs typeface="+mj-cs"/>
              </a:rPr>
              <a:t>Desired city services  +  Enabling technologies + Business Models </a:t>
            </a:r>
            <a:r>
              <a:rPr lang="en-GB" b="1" i="1">
                <a:latin typeface="Calibri" panose="020F0502020204030204" pitchFamily="34" charset="0"/>
                <a:ea typeface="+mj-ea"/>
                <a:cs typeface="+mj-cs"/>
                <a:sym typeface="Wingdings" panose="05000000000000000000" pitchFamily="2" charset="2"/>
              </a:rPr>
              <a:t> Deployment</a:t>
            </a:r>
            <a:endParaRPr lang="en-GB" b="1" i="1" dirty="0">
              <a:latin typeface="Calibri" panose="020F0502020204030204" pitchFamily="34" charset="0"/>
              <a:ea typeface="+mj-ea"/>
              <a:cs typeface="+mj-cs"/>
            </a:endParaRPr>
          </a:p>
        </p:txBody>
      </p:sp>
      <p:sp>
        <p:nvSpPr>
          <p:cNvPr id="9" name="כותרת 1"/>
          <p:cNvSpPr txBox="1">
            <a:spLocks/>
          </p:cNvSpPr>
          <p:nvPr/>
        </p:nvSpPr>
        <p:spPr bwMode="auto">
          <a:xfrm>
            <a:off x="477838" y="1682750"/>
            <a:ext cx="11496675" cy="555625"/>
          </a:xfrm>
          <a:prstGeom prst="rect">
            <a:avLst/>
          </a:prstGeom>
          <a:noFill/>
          <a:ln w="9525">
            <a:noFill/>
            <a:miter lim="800000"/>
            <a:headEnd/>
            <a:tailEnd/>
          </a:ln>
        </p:spPr>
        <p:txBody>
          <a:bodyPr anchor="ctr"/>
          <a:lstStyle/>
          <a:p>
            <a:pPr algn="ctr" eaLnBrk="1" hangingPunct="1">
              <a:defRPr/>
            </a:pPr>
            <a:r>
              <a:rPr lang="en-GB" sz="2000" b="1" i="1" dirty="0">
                <a:solidFill>
                  <a:srgbClr val="FF0000"/>
                </a:solidFill>
                <a:latin typeface="Calibri" panose="020F0502020204030204" pitchFamily="34" charset="0"/>
                <a:ea typeface="+mj-ea"/>
                <a:cs typeface="+mj-cs"/>
              </a:rPr>
              <a:t>... a Smart </a:t>
            </a:r>
            <a:r>
              <a:rPr lang="en-GB" sz="2000" b="1" i="1">
                <a:solidFill>
                  <a:srgbClr val="FF0000"/>
                </a:solidFill>
                <a:latin typeface="Calibri" panose="020F0502020204030204" pitchFamily="34" charset="0"/>
                <a:ea typeface="+mj-ea"/>
                <a:cs typeface="+mj-cs"/>
              </a:rPr>
              <a:t>City builds on (standardized) enabling technologies</a:t>
            </a:r>
            <a:endParaRPr lang="en-GB" sz="2000" b="1" i="1" dirty="0">
              <a:solidFill>
                <a:srgbClr val="FF0000"/>
              </a:solidFill>
              <a:latin typeface="Calibri" panose="020F0502020204030204" pitchFamily="34" charset="0"/>
              <a:ea typeface="+mj-ea"/>
              <a:cs typeface="+mj-cs"/>
            </a:endParaRPr>
          </a:p>
        </p:txBody>
      </p:sp>
      <p:sp>
        <p:nvSpPr>
          <p:cNvPr id="18439" name="מציין מיקום תוכן 2"/>
          <p:cNvSpPr txBox="1">
            <a:spLocks/>
          </p:cNvSpPr>
          <p:nvPr/>
        </p:nvSpPr>
        <p:spPr bwMode="auto">
          <a:xfrm>
            <a:off x="465138" y="1311275"/>
            <a:ext cx="11723687"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200"/>
              </a:spcBef>
              <a:spcAft>
                <a:spcPts val="1200"/>
              </a:spcAft>
              <a:buSzPct val="90000"/>
            </a:pPr>
            <a:r>
              <a:rPr lang="en-GB" altLang="en-GB" sz="2000">
                <a:solidFill>
                  <a:srgbClr val="FF0000"/>
                </a:solidFill>
              </a:rPr>
              <a:t>“</a:t>
            </a:r>
            <a:r>
              <a:rPr lang="en-GB" altLang="ja-JP" sz="2000" u="sng">
                <a:solidFill>
                  <a:srgbClr val="FF0000"/>
                </a:solidFill>
              </a:rPr>
              <a:t>Connecting</a:t>
            </a:r>
            <a:r>
              <a:rPr lang="en-GB" altLang="en-GB" sz="2000">
                <a:solidFill>
                  <a:srgbClr val="FF0000"/>
                </a:solidFill>
              </a:rPr>
              <a:t>”</a:t>
            </a:r>
            <a:r>
              <a:rPr lang="en-GB" altLang="ja-JP" sz="2000">
                <a:solidFill>
                  <a:srgbClr val="FF0000"/>
                </a:solidFill>
              </a:rPr>
              <a:t> </a:t>
            </a:r>
            <a:r>
              <a:rPr lang="en-GB" altLang="en-GB" sz="2000">
                <a:solidFill>
                  <a:srgbClr val="FF0000"/>
                </a:solidFill>
              </a:rPr>
              <a:t>“</a:t>
            </a:r>
            <a:r>
              <a:rPr lang="en-GB" altLang="ja-JP" sz="2000" u="sng">
                <a:solidFill>
                  <a:srgbClr val="FF0000"/>
                </a:solidFill>
              </a:rPr>
              <a:t>users</a:t>
            </a:r>
            <a:r>
              <a:rPr lang="en-GB" altLang="en-GB" sz="2000">
                <a:solidFill>
                  <a:srgbClr val="FF0000"/>
                </a:solidFill>
              </a:rPr>
              <a:t>”</a:t>
            </a:r>
            <a:r>
              <a:rPr lang="en-GB" altLang="ja-JP" sz="2000">
                <a:solidFill>
                  <a:srgbClr val="FF0000"/>
                </a:solidFill>
              </a:rPr>
              <a:t> &amp;</a:t>
            </a:r>
            <a:r>
              <a:rPr lang="en-GB" altLang="en-GB" sz="2000">
                <a:solidFill>
                  <a:srgbClr val="FF0000"/>
                </a:solidFill>
              </a:rPr>
              <a:t>“</a:t>
            </a:r>
            <a:r>
              <a:rPr lang="en-GB" altLang="ja-JP" sz="2000" u="sng">
                <a:solidFill>
                  <a:srgbClr val="FF0000"/>
                </a:solidFill>
              </a:rPr>
              <a:t>services</a:t>
            </a:r>
            <a:r>
              <a:rPr lang="en-GB" altLang="en-GB" sz="2000">
                <a:solidFill>
                  <a:srgbClr val="FF0000"/>
                </a:solidFill>
              </a:rPr>
              <a:t>”</a:t>
            </a:r>
            <a:r>
              <a:rPr lang="en-GB" altLang="ja-JP" sz="2000">
                <a:solidFill>
                  <a:srgbClr val="FF0000"/>
                </a:solidFill>
              </a:rPr>
              <a:t> across </a:t>
            </a:r>
            <a:r>
              <a:rPr lang="en-GB" altLang="en-GB" sz="2000">
                <a:solidFill>
                  <a:srgbClr val="FF0000"/>
                </a:solidFill>
              </a:rPr>
              <a:t>“</a:t>
            </a:r>
            <a:r>
              <a:rPr lang="en-GB" altLang="ja-JP" sz="2000" u="sng">
                <a:solidFill>
                  <a:srgbClr val="FF0000"/>
                </a:solidFill>
              </a:rPr>
              <a:t>multiple domains</a:t>
            </a:r>
            <a:r>
              <a:rPr lang="en-GB" altLang="en-GB" sz="2000">
                <a:solidFill>
                  <a:srgbClr val="FF0000"/>
                </a:solidFill>
              </a:rPr>
              <a:t>”</a:t>
            </a:r>
            <a:r>
              <a:rPr lang="en-GB" altLang="ja-JP" sz="2000">
                <a:solidFill>
                  <a:srgbClr val="FF0000"/>
                </a:solidFill>
              </a:rPr>
              <a:t> to share </a:t>
            </a:r>
            <a:r>
              <a:rPr lang="en-GB" altLang="en-GB" sz="2000">
                <a:solidFill>
                  <a:srgbClr val="FF0000"/>
                </a:solidFill>
              </a:rPr>
              <a:t>“</a:t>
            </a:r>
            <a:r>
              <a:rPr lang="en-GB" altLang="ja-JP" sz="2000" u="sng">
                <a:solidFill>
                  <a:srgbClr val="FF0000"/>
                </a:solidFill>
              </a:rPr>
              <a:t>information</a:t>
            </a:r>
            <a:r>
              <a:rPr lang="en-GB" altLang="en-GB" sz="2000">
                <a:solidFill>
                  <a:srgbClr val="FF0000"/>
                </a:solidFill>
              </a:rPr>
              <a:t>”</a:t>
            </a:r>
            <a:endParaRPr lang="en-GB" altLang="ja-JP" sz="3200" b="1">
              <a:solidFill>
                <a:srgbClr val="FF0000"/>
              </a:solidFill>
            </a:endParaRPr>
          </a:p>
          <a:p>
            <a:pPr eaLnBrk="1" hangingPunct="1">
              <a:spcBef>
                <a:spcPts val="1200"/>
              </a:spcBef>
              <a:spcAft>
                <a:spcPts val="1200"/>
              </a:spcAft>
              <a:buSzPct val="90000"/>
            </a:pPr>
            <a:endParaRPr lang="en-GB" altLang="x-none" sz="2400" b="1">
              <a:solidFill>
                <a:srgbClr val="404040"/>
              </a:solidFill>
            </a:endParaRPr>
          </a:p>
        </p:txBody>
      </p:sp>
      <p:sp>
        <p:nvSpPr>
          <p:cNvPr id="18441" name="Slide Number Placeholder 1"/>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8DBE22AC-CAE5-DD40-95A0-CABABDAB0F36}" type="slidenum">
              <a:rPr lang="en-US" altLang="x-none" sz="1400">
                <a:solidFill>
                  <a:srgbClr val="000000"/>
                </a:solidFill>
                <a:latin typeface="Verdana" charset="0"/>
              </a:rPr>
              <a:pPr/>
              <a:t>4</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1"/>
          </p:nvPr>
        </p:nvSpPr>
        <p:spPr>
          <a:xfrm>
            <a:off x="622300" y="333375"/>
            <a:ext cx="10953750" cy="647700"/>
          </a:xfrm>
        </p:spPr>
        <p:txBody>
          <a:bodyPr/>
          <a:lstStyle/>
          <a:p>
            <a:r>
              <a:rPr lang="en-GB" altLang="x-none">
                <a:ea typeface="MS PGothic" charset="-128"/>
              </a:rPr>
              <a:t>Standards shrink risks in Enabling Technologies</a:t>
            </a:r>
          </a:p>
        </p:txBody>
      </p:sp>
      <p:pic>
        <p:nvPicPr>
          <p:cNvPr id="204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074738"/>
            <a:ext cx="9131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מציין מיקום תוכן 2"/>
          <p:cNvSpPr txBox="1">
            <a:spLocks/>
          </p:cNvSpPr>
          <p:nvPr/>
        </p:nvSpPr>
        <p:spPr bwMode="auto">
          <a:xfrm>
            <a:off x="481013" y="3573463"/>
            <a:ext cx="11337925" cy="2519362"/>
          </a:xfrm>
          <a:prstGeom prst="rect">
            <a:avLst/>
          </a:prstGeom>
          <a:noFill/>
          <a:ln w="9525">
            <a:noFill/>
            <a:miter lim="800000"/>
            <a:headEnd/>
            <a:tailEnd/>
          </a:ln>
        </p:spPr>
        <p:txBody>
          <a:bodyPr/>
          <a:lstStyle/>
          <a:p>
            <a:pPr eaLnBrk="1" hangingPunct="1">
              <a:spcBef>
                <a:spcPts val="1200"/>
              </a:spcBef>
              <a:spcAft>
                <a:spcPts val="1200"/>
              </a:spcAft>
              <a:buSzPct val="90000"/>
              <a:defRPr/>
            </a:pPr>
            <a:r>
              <a:rPr lang="en-GB" sz="2000" b="1" dirty="0">
                <a:solidFill>
                  <a:srgbClr val="127092"/>
                </a:solidFill>
                <a:latin typeface="Calibri" panose="020F0502020204030204" pitchFamily="34" charset="0"/>
                <a:ea typeface="Microsoft YaHei" charset="0"/>
              </a:rPr>
              <a:t>Fixed:</a:t>
            </a:r>
            <a:r>
              <a:rPr lang="en-GB" sz="2000" b="1" dirty="0">
                <a:solidFill>
                  <a:srgbClr val="127092"/>
                </a:solidFill>
                <a:latin typeface="Calibri" panose="020F0502020204030204" pitchFamily="34" charset="0"/>
                <a:ea typeface="Microsoft YaHei" charset="0"/>
                <a:cs typeface="Arial" charset="0"/>
              </a:rPr>
              <a:t> </a:t>
            </a:r>
            <a:r>
              <a:rPr lang="en-GB" sz="2000" b="1" dirty="0">
                <a:solidFill>
                  <a:srgbClr val="404040"/>
                </a:solidFill>
                <a:latin typeface="Calibri" panose="020F0502020204030204" pitchFamily="34" charset="0"/>
                <a:ea typeface="Microsoft YaHei" charset="0"/>
                <a:cs typeface="Arial" charset="0"/>
              </a:rPr>
              <a:t/>
            </a:r>
            <a:br>
              <a:rPr lang="en-GB" sz="2000" b="1" dirty="0">
                <a:solidFill>
                  <a:srgbClr val="404040"/>
                </a:solidFill>
                <a:latin typeface="Calibri" panose="020F0502020204030204" pitchFamily="34" charset="0"/>
                <a:ea typeface="Microsoft YaHei" charset="0"/>
                <a:cs typeface="Arial" charset="0"/>
              </a:rPr>
            </a:br>
            <a:r>
              <a:rPr lang="en-GB" sz="2000" dirty="0">
                <a:solidFill>
                  <a:srgbClr val="404040"/>
                </a:solidFill>
                <a:latin typeface="Calibri" panose="020F0502020204030204" pitchFamily="34" charset="0"/>
                <a:ea typeface="Microsoft YaHei" charset="0"/>
              </a:rPr>
              <a:t>xDSL, Fibre, </a:t>
            </a:r>
            <a:r>
              <a:rPr lang="en-GB" sz="2000" dirty="0" err="1">
                <a:solidFill>
                  <a:srgbClr val="404040"/>
                </a:solidFill>
                <a:latin typeface="Calibri" panose="020F0502020204030204" pitchFamily="34" charset="0"/>
                <a:ea typeface="Microsoft YaHei" charset="0"/>
              </a:rPr>
              <a:t>PoF</a:t>
            </a:r>
            <a:r>
              <a:rPr lang="en-GB" sz="2000" dirty="0">
                <a:solidFill>
                  <a:srgbClr val="404040"/>
                </a:solidFill>
                <a:latin typeface="Calibri" panose="020F0502020204030204" pitchFamily="34" charset="0"/>
                <a:ea typeface="Microsoft YaHei" charset="0"/>
              </a:rPr>
              <a:t>, PLT, NGN, SDN/NFV, co-axial (cable)</a:t>
            </a:r>
          </a:p>
          <a:p>
            <a:pPr eaLnBrk="1" hangingPunct="1">
              <a:spcBef>
                <a:spcPts val="0"/>
              </a:spcBef>
              <a:spcAft>
                <a:spcPts val="1200"/>
              </a:spcAft>
              <a:buSzPct val="90000"/>
              <a:defRPr/>
            </a:pPr>
            <a:r>
              <a:rPr lang="en-GB" sz="2000" b="1" dirty="0">
                <a:solidFill>
                  <a:srgbClr val="127092"/>
                </a:solidFill>
                <a:latin typeface="Calibri" panose="020F0502020204030204" pitchFamily="34" charset="0"/>
                <a:ea typeface="Microsoft YaHei" charset="0"/>
              </a:rPr>
              <a:t>Wireless: </a:t>
            </a:r>
            <a:r>
              <a:rPr lang="en-GB" sz="2000" b="1" dirty="0">
                <a:solidFill>
                  <a:srgbClr val="404040"/>
                </a:solidFill>
                <a:latin typeface="Calibri" panose="020F0502020204030204" pitchFamily="34" charset="0"/>
                <a:ea typeface="Microsoft YaHei" charset="0"/>
              </a:rPr>
              <a:t/>
            </a:r>
            <a:br>
              <a:rPr lang="en-GB" sz="2000" b="1" dirty="0">
                <a:solidFill>
                  <a:srgbClr val="404040"/>
                </a:solidFill>
                <a:latin typeface="Calibri" panose="020F0502020204030204" pitchFamily="34" charset="0"/>
                <a:ea typeface="Microsoft YaHei" charset="0"/>
              </a:rPr>
            </a:br>
            <a:r>
              <a:rPr lang="en-GB" sz="2000" dirty="0">
                <a:solidFill>
                  <a:srgbClr val="404040"/>
                </a:solidFill>
                <a:latin typeface="Calibri" panose="020F0502020204030204" pitchFamily="34" charset="0"/>
                <a:ea typeface="Microsoft YaHei" charset="0"/>
              </a:rPr>
              <a:t>Wi-Fi, Digital Radio, Wide band, Narrow band,  LTE -&gt; 5G, Satellite, NFC, RFID</a:t>
            </a:r>
          </a:p>
          <a:p>
            <a:pPr eaLnBrk="1" hangingPunct="1">
              <a:spcBef>
                <a:spcPts val="0"/>
              </a:spcBef>
              <a:spcAft>
                <a:spcPts val="1200"/>
              </a:spcAft>
              <a:buSzPct val="90000"/>
              <a:defRPr/>
            </a:pPr>
            <a:r>
              <a:rPr lang="en-GB" sz="2000" b="1" dirty="0">
                <a:solidFill>
                  <a:srgbClr val="127092"/>
                </a:solidFill>
                <a:latin typeface="Calibri" panose="020F0502020204030204" pitchFamily="34" charset="0"/>
                <a:ea typeface="Microsoft YaHei" charset="0"/>
              </a:rPr>
              <a:t>Horizontals / Platforms: </a:t>
            </a:r>
            <a:r>
              <a:rPr lang="en-GB" sz="2000" b="1" dirty="0">
                <a:solidFill>
                  <a:srgbClr val="404040"/>
                </a:solidFill>
                <a:latin typeface="Calibri" panose="020F0502020204030204" pitchFamily="34" charset="0"/>
                <a:ea typeface="Microsoft YaHei" charset="0"/>
              </a:rPr>
              <a:t/>
            </a:r>
            <a:br>
              <a:rPr lang="en-GB" sz="2000" b="1" dirty="0">
                <a:solidFill>
                  <a:srgbClr val="404040"/>
                </a:solidFill>
                <a:latin typeface="Calibri" panose="020F0502020204030204" pitchFamily="34" charset="0"/>
                <a:ea typeface="Microsoft YaHei" charset="0"/>
              </a:rPr>
            </a:br>
            <a:r>
              <a:rPr lang="en-GB" sz="2000" dirty="0">
                <a:solidFill>
                  <a:srgbClr val="404040"/>
                </a:solidFill>
                <a:latin typeface="Calibri" panose="020F0502020204030204" pitchFamily="34" charset="0"/>
                <a:ea typeface="Microsoft YaHei" charset="0"/>
              </a:rPr>
              <a:t>Security/privacy, Energy efficiency, M2M, QoS/QoE, Interconnect &amp; Interop, Secure IT platform &amp; data management, semantics, Human Factors</a:t>
            </a:r>
          </a:p>
          <a:p>
            <a:pPr marL="342900" indent="-342900" eaLnBrk="1" hangingPunct="1">
              <a:spcBef>
                <a:spcPts val="1200"/>
              </a:spcBef>
              <a:spcAft>
                <a:spcPts val="1200"/>
              </a:spcAft>
              <a:buSzPct val="90000"/>
              <a:defRPr/>
            </a:pPr>
            <a:endParaRPr lang="en-GB" sz="2000" b="1" dirty="0">
              <a:solidFill>
                <a:srgbClr val="404040"/>
              </a:solidFill>
              <a:latin typeface="Calibri" panose="020F0502020204030204" pitchFamily="34" charset="0"/>
              <a:ea typeface="Microsoft YaHei" charset="0"/>
            </a:endParaRPr>
          </a:p>
        </p:txBody>
      </p:sp>
      <p:sp>
        <p:nvSpPr>
          <p:cNvPr id="20485" name="Slide Number Placeholder 1"/>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EF889565-9E02-8C47-AFDC-25193AFA257D}" type="slidenum">
              <a:rPr lang="en-US" altLang="x-none" sz="1400">
                <a:solidFill>
                  <a:srgbClr val="000000"/>
                </a:solidFill>
                <a:latin typeface="Verdana" charset="0"/>
              </a:rPr>
              <a:pPr/>
              <a:t>5</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תמונה 7" descr="Imag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3425" y="1292225"/>
            <a:ext cx="2557463" cy="454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3"/>
          <p:cNvSpPr>
            <a:spLocks noGrp="1"/>
          </p:cNvSpPr>
          <p:nvPr>
            <p:ph idx="1"/>
          </p:nvPr>
        </p:nvSpPr>
        <p:spPr>
          <a:xfrm>
            <a:off x="609600" y="1196975"/>
            <a:ext cx="8580438" cy="4743450"/>
          </a:xfrm>
        </p:spPr>
        <p:txBody>
          <a:bodyPr/>
          <a:lstStyle/>
          <a:p>
            <a:pPr eaLnBrk="1" hangingPunct="1">
              <a:spcAft>
                <a:spcPts val="1200"/>
              </a:spcAft>
            </a:pPr>
            <a:r>
              <a:rPr lang="it-IT" altLang="x-none" b="1">
                <a:latin typeface="Calibri" charset="0"/>
                <a:ea typeface="MS PGothic" charset="-128"/>
              </a:rPr>
              <a:t>ETSI TC SmartM2M (supporting AIOTI WGs):</a:t>
            </a:r>
          </a:p>
          <a:p>
            <a:pPr lvl="1" eaLnBrk="1" hangingPunct="1">
              <a:spcAft>
                <a:spcPts val="600"/>
              </a:spcAft>
              <a:buFont typeface="Arial" charset="0"/>
              <a:buChar char="•"/>
            </a:pPr>
            <a:r>
              <a:rPr lang="en-GB" altLang="x-none" sz="2400">
                <a:latin typeface="Calibri" charset="0"/>
              </a:rPr>
              <a:t>Developed two releases of M2M specifications.   </a:t>
            </a:r>
          </a:p>
          <a:p>
            <a:pPr lvl="1" eaLnBrk="1" hangingPunct="1">
              <a:spcAft>
                <a:spcPts val="600"/>
              </a:spcAft>
              <a:buFont typeface="Arial" charset="0"/>
              <a:buChar char="•"/>
            </a:pPr>
            <a:r>
              <a:rPr lang="en-GB" altLang="x-none" sz="2400" b="1">
                <a:latin typeface="Calibri" charset="0"/>
              </a:rPr>
              <a:t>Used as one of the initial baseline proposal for the oneM2M initiative </a:t>
            </a:r>
            <a:endParaRPr lang="en-GB" altLang="x-none" sz="2400">
              <a:latin typeface="Calibri" charset="0"/>
            </a:endParaRPr>
          </a:p>
          <a:p>
            <a:pPr eaLnBrk="1" hangingPunct="1">
              <a:spcAft>
                <a:spcPts val="1200"/>
              </a:spcAft>
            </a:pPr>
            <a:r>
              <a:rPr lang="en-US" altLang="x-none" b="1">
                <a:latin typeface="Calibri" charset="0"/>
                <a:ea typeface="MS PGothic" charset="-128"/>
              </a:rPr>
              <a:t>ETSI TC SmartM2M currently working on:</a:t>
            </a:r>
          </a:p>
          <a:p>
            <a:pPr lvl="1" eaLnBrk="1" hangingPunct="1">
              <a:spcAft>
                <a:spcPts val="600"/>
              </a:spcAft>
              <a:buFont typeface="Arial" charset="0"/>
              <a:buChar char="•"/>
            </a:pPr>
            <a:r>
              <a:rPr lang="en-US" altLang="x-none" sz="2400">
                <a:latin typeface="Calibri" charset="0"/>
              </a:rPr>
              <a:t>Supporting the European industry and institutions on the identification and adoption of standards, in particular regarding the oneM2M framework</a:t>
            </a:r>
          </a:p>
          <a:p>
            <a:pPr lvl="1" eaLnBrk="1" hangingPunct="1">
              <a:spcAft>
                <a:spcPts val="600"/>
              </a:spcAft>
              <a:buFont typeface="Arial" charset="0"/>
              <a:buChar char="•"/>
            </a:pPr>
            <a:r>
              <a:rPr lang="en-US" altLang="x-none" sz="2400">
                <a:latin typeface="Calibri" charset="0"/>
              </a:rPr>
              <a:t>Bridging the European needs in the area of M2M/IoT towards </a:t>
            </a:r>
            <a:r>
              <a:rPr lang="en-US" altLang="x-none" sz="2400" b="1">
                <a:solidFill>
                  <a:srgbClr val="FF0000"/>
                </a:solidFill>
                <a:latin typeface="Calibri" charset="0"/>
              </a:rPr>
              <a:t>oneM2M</a:t>
            </a:r>
          </a:p>
          <a:p>
            <a:pPr lvl="1" eaLnBrk="1" hangingPunct="1">
              <a:spcAft>
                <a:spcPts val="600"/>
              </a:spcAft>
              <a:buFont typeface="Arial" charset="0"/>
              <a:buChar char="•"/>
            </a:pPr>
            <a:r>
              <a:rPr lang="fr-FR" altLang="x-none" sz="2400">
                <a:latin typeface="Calibri" charset="0"/>
              </a:rPr>
              <a:t>Smart Appliance REFerence ontology SAREF / oneM2M IoT Semantic Interoperability</a:t>
            </a:r>
            <a:endParaRPr lang="en-US" altLang="x-none" sz="2400">
              <a:latin typeface="Calibri" charset="0"/>
            </a:endParaRPr>
          </a:p>
        </p:txBody>
      </p:sp>
      <p:sp>
        <p:nvSpPr>
          <p:cNvPr id="2" name="Content Placeholder 1"/>
          <p:cNvSpPr>
            <a:spLocks noGrp="1"/>
          </p:cNvSpPr>
          <p:nvPr>
            <p:ph idx="11"/>
          </p:nvPr>
        </p:nvSpPr>
        <p:spPr>
          <a:xfrm>
            <a:off x="612775" y="476250"/>
            <a:ext cx="9153525" cy="576263"/>
          </a:xfrm>
        </p:spPr>
        <p:txBody>
          <a:bodyPr/>
          <a:lstStyle/>
          <a:p>
            <a:pPr>
              <a:defRPr/>
            </a:pPr>
            <a:r>
              <a:rPr lang="en-GB" dirty="0">
                <a:latin typeface="+mn-lt"/>
                <a:ea typeface="ＭＳ Ｐゴシック" charset="0"/>
              </a:rPr>
              <a:t>Smart </a:t>
            </a:r>
            <a:r>
              <a:rPr lang="en-GB" dirty="0" smtClean="0">
                <a:latin typeface="+mn-lt"/>
                <a:ea typeface="ＭＳ Ｐゴシック" charset="0"/>
              </a:rPr>
              <a:t>City-related </a:t>
            </a:r>
            <a:r>
              <a:rPr lang="en-GB" dirty="0">
                <a:latin typeface="+mn-lt"/>
                <a:ea typeface="ＭＳ Ｐゴシック" charset="0"/>
              </a:rPr>
              <a:t>Groups in ETSI</a:t>
            </a:r>
          </a:p>
        </p:txBody>
      </p:sp>
      <p:sp>
        <p:nvSpPr>
          <p:cNvPr id="22533" name="Slide Number Placeholder 2"/>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EFBC7CA2-2F81-1542-8342-FE42C7A77309}" type="slidenum">
              <a:rPr lang="en-US" altLang="x-none" sz="1400">
                <a:solidFill>
                  <a:srgbClr val="000000"/>
                </a:solidFill>
                <a:latin typeface="Verdana" charset="0"/>
              </a:rPr>
              <a:pPr/>
              <a:t>6</a:t>
            </a:fld>
            <a:r>
              <a:rPr lang="en-US" altLang="x-none" sz="1400">
                <a:solidFill>
                  <a:srgbClr val="000000"/>
                </a:solidFill>
                <a:latin typeface="Verdana" charset="0"/>
              </a:rPr>
              <a:t> | </a:t>
            </a:r>
          </a:p>
        </p:txBody>
      </p:sp>
      <p:pic>
        <p:nvPicPr>
          <p:cNvPr id="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8013" y="2614613"/>
            <a:ext cx="11525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1"/>
          <p:cNvSpPr>
            <a:spLocks noGrp="1"/>
          </p:cNvSpPr>
          <p:nvPr>
            <p:ph idx="1"/>
          </p:nvPr>
        </p:nvSpPr>
        <p:spPr/>
        <p:txBody>
          <a:bodyPr/>
          <a:lstStyle/>
          <a:p>
            <a:pPr marL="457200" indent="-457200">
              <a:buFont typeface="Arial" charset="0"/>
              <a:buChar char="•"/>
            </a:pPr>
            <a:r>
              <a:rPr lang="en-US" altLang="x-none" sz="2400">
                <a:ea typeface="MS PGothic" charset="-128"/>
              </a:rPr>
              <a:t>New Working Group, chaired by eG4U (City of Bordeaux CIO, chairman of the standardization group of EuroCities) </a:t>
            </a:r>
            <a:br>
              <a:rPr lang="en-US" altLang="x-none" sz="2400">
                <a:ea typeface="MS PGothic" charset="-128"/>
              </a:rPr>
            </a:br>
            <a:r>
              <a:rPr lang="en-GB" altLang="x-none" sz="2400">
                <a:ea typeface="MS PGothic" charset="-128"/>
              </a:rPr>
              <a:t>Works on deployment of ICT systems, and networks, and sites allowing interactions for data capture (both data consumers and providers) and management of data within each service and between different functions and services and will produce:</a:t>
            </a:r>
          </a:p>
          <a:p>
            <a:pPr marL="457200" indent="-457200">
              <a:buFont typeface="Arial" charset="0"/>
              <a:buChar char="•"/>
            </a:pPr>
            <a:r>
              <a:rPr lang="en-GB" altLang="x-none" sz="2400">
                <a:ea typeface="MS PGothic" charset="-128"/>
              </a:rPr>
              <a:t>Standardization work on specific engineering of ICT for Sustainable Digital Multiservice Cities</a:t>
            </a:r>
          </a:p>
          <a:p>
            <a:pPr marL="457200" indent="-457200">
              <a:buFont typeface="Arial" charset="0"/>
              <a:buChar char="•"/>
            </a:pPr>
            <a:r>
              <a:rPr lang="en-GB" altLang="x-none" sz="2400">
                <a:ea typeface="MS PGothic" charset="-128"/>
              </a:rPr>
              <a:t>Specifications of topology and functional requirements </a:t>
            </a:r>
          </a:p>
          <a:p>
            <a:pPr marL="457200" indent="-457200">
              <a:buFont typeface="Arial" charset="0"/>
              <a:buChar char="•"/>
            </a:pPr>
            <a:r>
              <a:rPr lang="en-GB" altLang="x-none" sz="2400">
                <a:ea typeface="MS PGothic" charset="-128"/>
              </a:rPr>
              <a:t>Specifications of functional and physical characteristics of interfaces</a:t>
            </a:r>
          </a:p>
          <a:p>
            <a:pPr marL="457200" indent="-457200">
              <a:buFont typeface="Arial" charset="0"/>
              <a:buChar char="•"/>
            </a:pPr>
            <a:r>
              <a:rPr lang="en-GB" altLang="x-none" sz="2400">
                <a:ea typeface="MS PGothic" charset="-128"/>
              </a:rPr>
              <a:t>Standardization work on operational sustainability management </a:t>
            </a:r>
          </a:p>
        </p:txBody>
      </p:sp>
      <p:sp>
        <p:nvSpPr>
          <p:cNvPr id="24578" name="Content Placeholder 2"/>
          <p:cNvSpPr>
            <a:spLocks noGrp="1"/>
          </p:cNvSpPr>
          <p:nvPr>
            <p:ph idx="11"/>
          </p:nvPr>
        </p:nvSpPr>
        <p:spPr>
          <a:xfrm>
            <a:off x="622300" y="333375"/>
            <a:ext cx="9648825" cy="935038"/>
          </a:xfrm>
        </p:spPr>
        <p:txBody>
          <a:bodyPr/>
          <a:lstStyle/>
          <a:p>
            <a:pPr marL="0" indent="0"/>
            <a:r>
              <a:rPr lang="en-GB" altLang="x-none">
                <a:ea typeface="MS PGothic" charset="-128"/>
              </a:rPr>
              <a:t>ETSI TC ATTM Working Group on Sustainable Digital Multiservice Cities</a:t>
            </a:r>
          </a:p>
        </p:txBody>
      </p:sp>
      <p:sp>
        <p:nvSpPr>
          <p:cNvPr id="24580" name="Slide Number Placeholder 1"/>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6D69B78A-1F36-0F42-81FF-72C70A4422D4}" type="slidenum">
              <a:rPr lang="en-US" altLang="x-none" sz="1400">
                <a:solidFill>
                  <a:srgbClr val="000000"/>
                </a:solidFill>
                <a:latin typeface="Verdana" charset="0"/>
              </a:rPr>
              <a:pPr/>
              <a:t>7</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marL="0" indent="0">
              <a:defRPr/>
            </a:pPr>
            <a:r>
              <a:rPr lang="en-GB" b="1" dirty="0" smtClean="0"/>
              <a:t>eG4U</a:t>
            </a:r>
            <a:r>
              <a:rPr lang="en-GB" dirty="0" smtClean="0"/>
              <a:t> (</a:t>
            </a:r>
            <a:r>
              <a:rPr lang="en-US" dirty="0" smtClean="0">
                <a:ea typeface="MS PGothic" charset="0"/>
                <a:hlinkClick r:id="rId3"/>
              </a:rPr>
              <a:t>www.eg4u.org</a:t>
            </a:r>
            <a:r>
              <a:rPr lang="en-GB" dirty="0" smtClean="0"/>
              <a:t>): An NGO </a:t>
            </a:r>
            <a:r>
              <a:rPr lang="en-GB" dirty="0"/>
              <a:t>of ICT </a:t>
            </a:r>
            <a:r>
              <a:rPr lang="en-GB" dirty="0" smtClean="0"/>
              <a:t>users </a:t>
            </a:r>
            <a:r>
              <a:rPr lang="en-GB" dirty="0"/>
              <a:t>working together </a:t>
            </a:r>
            <a:r>
              <a:rPr lang="en-GB" dirty="0" smtClean="0"/>
              <a:t>to improve </a:t>
            </a:r>
            <a:r>
              <a:rPr lang="en-GB" dirty="0"/>
              <a:t>Energy Management &amp; Waste </a:t>
            </a:r>
            <a:r>
              <a:rPr lang="en-GB" dirty="0" smtClean="0"/>
              <a:t>monitoring </a:t>
            </a:r>
            <a:r>
              <a:rPr lang="en-GB" dirty="0"/>
              <a:t>in </a:t>
            </a:r>
            <a:r>
              <a:rPr lang="en-GB" dirty="0" smtClean="0"/>
              <a:t>domains </a:t>
            </a:r>
            <a:r>
              <a:rPr lang="en-GB" dirty="0"/>
              <a:t>of ICT Sites, Smart Cities </a:t>
            </a:r>
            <a:r>
              <a:rPr lang="en-GB" dirty="0" smtClean="0"/>
              <a:t>and </a:t>
            </a:r>
            <a:r>
              <a:rPr lang="en-GB" dirty="0"/>
              <a:t>Electrical and Electronic </a:t>
            </a:r>
            <a:r>
              <a:rPr lang="en-GB" dirty="0" smtClean="0"/>
              <a:t>Equipment</a:t>
            </a:r>
            <a:r>
              <a:rPr lang="en-US" dirty="0" smtClean="0">
                <a:ea typeface="MS PGothic" charset="0"/>
              </a:rPr>
              <a:t>.</a:t>
            </a:r>
          </a:p>
          <a:p>
            <a:pPr marL="0" indent="0">
              <a:defRPr/>
            </a:pPr>
            <a:r>
              <a:rPr lang="en-GB" b="1" dirty="0"/>
              <a:t>ETSI </a:t>
            </a:r>
            <a:r>
              <a:rPr lang="en-GB" b="1" dirty="0" smtClean="0"/>
              <a:t>specifications</a:t>
            </a:r>
          </a:p>
          <a:p>
            <a:pPr>
              <a:spcAft>
                <a:spcPts val="225"/>
              </a:spcAft>
              <a:buFont typeface="Arial"/>
              <a:buChar char="•"/>
              <a:defRPr/>
            </a:pPr>
            <a:r>
              <a:rPr lang="en-US" sz="2400" dirty="0" smtClean="0">
                <a:ea typeface="MS PGothic" charset="0"/>
              </a:rPr>
              <a:t>ETSI </a:t>
            </a:r>
            <a:r>
              <a:rPr lang="en-US" sz="2400" dirty="0">
                <a:ea typeface="MS PGothic" charset="0"/>
              </a:rPr>
              <a:t>GS OEU 001 </a:t>
            </a:r>
            <a:r>
              <a:rPr lang="en-US" sz="2400" dirty="0" smtClean="0">
                <a:ea typeface="MS PGothic" charset="0"/>
              </a:rPr>
              <a:t>Global </a:t>
            </a:r>
            <a:r>
              <a:rPr lang="en-US" sz="2400" dirty="0">
                <a:ea typeface="MS PGothic" charset="0"/>
              </a:rPr>
              <a:t>KPIs for ICT </a:t>
            </a:r>
            <a:r>
              <a:rPr lang="en-US" sz="2400" dirty="0" smtClean="0">
                <a:ea typeface="MS PGothic" charset="0"/>
              </a:rPr>
              <a:t>sites</a:t>
            </a:r>
          </a:p>
          <a:p>
            <a:pPr>
              <a:spcAft>
                <a:spcPts val="225"/>
              </a:spcAft>
              <a:buFont typeface="Arial"/>
              <a:buChar char="•"/>
              <a:defRPr/>
            </a:pPr>
            <a:r>
              <a:rPr lang="en-US" sz="2400" dirty="0" smtClean="0">
                <a:ea typeface="MS PGothic" charset="0"/>
              </a:rPr>
              <a:t>ETSI GS OEU 006 </a:t>
            </a:r>
            <a:r>
              <a:rPr lang="en-GB" sz="2400" dirty="0"/>
              <a:t>Referential specification to define sustainable levels of ICT Sites</a:t>
            </a:r>
            <a:endParaRPr lang="en-US" sz="2400" dirty="0" smtClean="0">
              <a:ea typeface="MS PGothic" charset="0"/>
            </a:endParaRPr>
          </a:p>
          <a:p>
            <a:pPr>
              <a:spcAft>
                <a:spcPts val="225"/>
              </a:spcAft>
              <a:buFont typeface="Arial"/>
              <a:buChar char="•"/>
              <a:defRPr/>
            </a:pPr>
            <a:r>
              <a:rPr lang="en-US" sz="2400" dirty="0" smtClean="0">
                <a:ea typeface="MS PGothic" charset="0"/>
              </a:rPr>
              <a:t>ETSI </a:t>
            </a:r>
            <a:r>
              <a:rPr lang="en-US" sz="2400" dirty="0">
                <a:ea typeface="MS PGothic" charset="0"/>
              </a:rPr>
              <a:t>GS OEU 018 </a:t>
            </a:r>
            <a:r>
              <a:rPr lang="en-US" sz="2400" dirty="0" smtClean="0">
                <a:ea typeface="MS PGothic" charset="0"/>
              </a:rPr>
              <a:t>Waste </a:t>
            </a:r>
            <a:r>
              <a:rPr lang="en-US" sz="2400" dirty="0">
                <a:ea typeface="MS PGothic" charset="0"/>
              </a:rPr>
              <a:t>management of ICT </a:t>
            </a:r>
            <a:r>
              <a:rPr lang="en-US" sz="2400" dirty="0" smtClean="0">
                <a:ea typeface="MS PGothic" charset="0"/>
              </a:rPr>
              <a:t>equipment</a:t>
            </a:r>
          </a:p>
          <a:p>
            <a:pPr>
              <a:spcAft>
                <a:spcPts val="225"/>
              </a:spcAft>
              <a:buFont typeface="Arial"/>
              <a:buChar char="•"/>
              <a:defRPr/>
            </a:pPr>
            <a:r>
              <a:rPr lang="en-US" sz="2400" dirty="0" smtClean="0">
                <a:ea typeface="MS PGothic" charset="0"/>
              </a:rPr>
              <a:t>ETSI TS 105 174-2 </a:t>
            </a:r>
            <a:r>
              <a:rPr lang="en-GB" sz="2400" dirty="0"/>
              <a:t>Broadband Deployment and Energy Management; Part 2: ICT </a:t>
            </a:r>
            <a:r>
              <a:rPr lang="en-GB" sz="2400" dirty="0" smtClean="0"/>
              <a:t>sites</a:t>
            </a:r>
            <a:endParaRPr lang="en-US" sz="2400" dirty="0">
              <a:ea typeface="MS PGothic" charset="0"/>
            </a:endParaRPr>
          </a:p>
        </p:txBody>
      </p:sp>
      <p:sp>
        <p:nvSpPr>
          <p:cNvPr id="2" name="Content Placeholder 3"/>
          <p:cNvSpPr>
            <a:spLocks noGrp="1"/>
          </p:cNvSpPr>
          <p:nvPr>
            <p:ph idx="11"/>
          </p:nvPr>
        </p:nvSpPr>
        <p:spPr>
          <a:xfrm>
            <a:off x="622300" y="404813"/>
            <a:ext cx="9575800" cy="863600"/>
          </a:xfrm>
        </p:spPr>
        <p:txBody>
          <a:bodyPr/>
          <a:lstStyle/>
          <a:p>
            <a:pPr marL="0" indent="0"/>
            <a:r>
              <a:rPr lang="en-GB" altLang="x-none">
                <a:ea typeface="MS PGothic" charset="-128"/>
              </a:rPr>
              <a:t>ISG OEU </a:t>
            </a:r>
            <a:r>
              <a:rPr lang="en-GB" altLang="en-GB">
                <a:ea typeface="MS PGothic" charset="-128"/>
              </a:rPr>
              <a:t>“</a:t>
            </a:r>
            <a:r>
              <a:rPr lang="en-US" altLang="ja-JP">
                <a:ea typeface="MS PGothic" charset="-128"/>
              </a:rPr>
              <a:t>Operational energy Efficiency for Users</a:t>
            </a:r>
            <a:r>
              <a:rPr lang="en-GB" altLang="en-GB">
                <a:ea typeface="MS PGothic" charset="-128"/>
              </a:rPr>
              <a:t>”</a:t>
            </a:r>
            <a:endParaRPr lang="en-GB" altLang="x-none">
              <a:ea typeface="MS PGothic" charset="-128"/>
            </a:endParaRPr>
          </a:p>
        </p:txBody>
      </p:sp>
      <p:pic>
        <p:nvPicPr>
          <p:cNvPr id="2662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42563" y="4868863"/>
            <a:ext cx="155098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1"/>
          <p:cNvSpPr>
            <a:spLocks noGrp="1"/>
          </p:cNvSpPr>
          <p:nvPr>
            <p:ph type="sldNum" sz="quarter" idx="12"/>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B6FCE928-0513-7A4E-8B55-4CFBCF3472EE}" type="slidenum">
              <a:rPr lang="en-US" altLang="x-none" sz="1400">
                <a:solidFill>
                  <a:srgbClr val="000000"/>
                </a:solidFill>
                <a:latin typeface="Verdana" charset="0"/>
              </a:rPr>
              <a:pPr/>
              <a:t>8</a:t>
            </a:fld>
            <a:r>
              <a:rPr lang="en-US" altLang="x-none" sz="1400">
                <a:solidFill>
                  <a:srgbClr val="000000"/>
                </a:solidFill>
                <a:latin typeface="Verdana" charset="0"/>
              </a:rPr>
              <a:t> | </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8"/>
          <p:cNvSpPr>
            <a:spLocks noGrp="1"/>
          </p:cNvSpPr>
          <p:nvPr>
            <p:ph idx="1"/>
          </p:nvPr>
        </p:nvSpPr>
        <p:spPr/>
        <p:txBody>
          <a:bodyPr/>
          <a:lstStyle/>
          <a:p>
            <a:pPr marL="457200" indent="-457200">
              <a:buFontTx/>
              <a:buChar char="-"/>
            </a:pPr>
            <a:r>
              <a:rPr lang="en-GB" altLang="x-none">
                <a:ea typeface="MS PGothic" charset="-128"/>
              </a:rPr>
              <a:t>Working on standards requirements of users / citizens living in and interacting with the smart city.</a:t>
            </a:r>
          </a:p>
          <a:p>
            <a:pPr marL="457200" indent="-457200">
              <a:buFontTx/>
              <a:buChar char="-"/>
            </a:pPr>
            <a:r>
              <a:rPr lang="en-GB" altLang="x-none">
                <a:ea typeface="MS PGothic" charset="-128"/>
              </a:rPr>
              <a:t>For example, activities related to accessibility of mobile devices having a direct impact on the user experience in smart cities (e.g. accessibility of intelligent transport information for the blind or visually impaired).</a:t>
            </a:r>
          </a:p>
          <a:p>
            <a:pPr marL="457200" indent="-457200">
              <a:buFontTx/>
              <a:buChar char="-"/>
            </a:pPr>
            <a:r>
              <a:rPr lang="en-US" altLang="x-none">
                <a:ea typeface="MS PGothic" charset="-128"/>
              </a:rPr>
              <a:t>3 new work items arising from CEN/CLC/ETSI SSCC-CG requirements on accessibility.</a:t>
            </a:r>
          </a:p>
          <a:p>
            <a:pPr marL="457200" indent="-457200">
              <a:buFontTx/>
              <a:buChar char="-"/>
            </a:pPr>
            <a:r>
              <a:rPr lang="en-GB" altLang="x-none">
                <a:ea typeface="MS PGothic" charset="-128"/>
              </a:rPr>
              <a:t>Proposed STF awaiting evaluation for funding by EC.</a:t>
            </a:r>
          </a:p>
        </p:txBody>
      </p:sp>
      <p:sp>
        <p:nvSpPr>
          <p:cNvPr id="45058" name="Content Placeholder 11"/>
          <p:cNvSpPr>
            <a:spLocks noGrp="1"/>
          </p:cNvSpPr>
          <p:nvPr>
            <p:ph idx="11"/>
          </p:nvPr>
        </p:nvSpPr>
        <p:spPr>
          <a:xfrm>
            <a:off x="549275" y="620713"/>
            <a:ext cx="11026775" cy="647700"/>
          </a:xfrm>
        </p:spPr>
        <p:txBody>
          <a:bodyPr/>
          <a:lstStyle/>
          <a:p>
            <a:r>
              <a:rPr lang="en-GB" altLang="x-none">
                <a:solidFill>
                  <a:srgbClr val="0072A8"/>
                </a:solidFill>
                <a:ea typeface="MS PGothic" charset="-128"/>
              </a:rPr>
              <a:t>ETSI Human Factors Task Force</a:t>
            </a:r>
            <a:endParaRPr lang="en-GB" altLang="x-none">
              <a:ea typeface="MS PGothic" charset="-128"/>
            </a:endParaRPr>
          </a:p>
        </p:txBody>
      </p:sp>
      <p:sp>
        <p:nvSpPr>
          <p:cNvPr id="45059"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Calibri" charset="0"/>
                <a:ea typeface="Microsoft YaHei" charset="-122"/>
              </a:defRPr>
            </a:lvl9pPr>
          </a:lstStyle>
          <a:p>
            <a:r>
              <a:rPr lang="en-US" altLang="x-none" sz="1400">
                <a:solidFill>
                  <a:srgbClr val="000000"/>
                </a:solidFill>
                <a:latin typeface="Verdana" charset="0"/>
              </a:rPr>
              <a:t>Pg  </a:t>
            </a:r>
            <a:fld id="{E2536210-DF13-234C-963D-69B9F89EB812}" type="slidenum">
              <a:rPr lang="en-US" altLang="x-none" sz="1400">
                <a:solidFill>
                  <a:srgbClr val="000000"/>
                </a:solidFill>
                <a:latin typeface="Verdana" charset="0"/>
              </a:rPr>
              <a:pPr/>
              <a:t>9</a:t>
            </a:fld>
            <a:r>
              <a:rPr lang="en-US" altLang="x-none" sz="1400">
                <a:solidFill>
                  <a:srgbClr val="000000"/>
                </a:solidFill>
                <a:latin typeface="Verdana" charset="0"/>
              </a:rPr>
              <a:t> | </a:t>
            </a:r>
          </a:p>
        </p:txBody>
      </p:sp>
    </p:spTree>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B5DCE"/>
      </a:hlink>
      <a:folHlink>
        <a:srgbClr val="B2B2B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C221E8A5C574B889E2CBB12A471FC" ma:contentTypeVersion="1" ma:contentTypeDescription="Create a new document." ma:contentTypeScope="" ma:versionID="38d5c50bee8d74d353989a0efe0fe07c">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1594B0-DA08-470C-9E43-961CF312FC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55796</TotalTime>
  <Words>1665</Words>
  <Application>Microsoft Macintosh PowerPoint</Application>
  <PresentationFormat>Custom</PresentationFormat>
  <Paragraphs>193</Paragraphs>
  <Slides>18</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Calibri</vt:lpstr>
      <vt:lpstr>Consolas</vt:lpstr>
      <vt:lpstr>Lucida Sans Unicode</vt:lpstr>
      <vt:lpstr>Microsoft YaHei</vt:lpstr>
      <vt:lpstr>MS PGothic</vt:lpstr>
      <vt:lpstr>ＭＳ Ｐゴシック</vt:lpstr>
      <vt:lpstr>Times New Roman</vt:lpstr>
      <vt:lpstr>Trebuchet MS</vt:lpstr>
      <vt:lpstr>Verdana</vt:lpstr>
      <vt:lpstr>Wingdings</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Process </vt:lpstr>
      <vt:lpstr>Work Process </vt:lpstr>
      <vt:lpstr>Work Process </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b.sriv</dc:creator>
  <cp:lastModifiedBy>Microsoft Office User</cp:lastModifiedBy>
  <cp:revision>201</cp:revision>
  <cp:lastPrinted>2017-08-30T13:11:06Z</cp:lastPrinted>
  <dcterms:created xsi:type="dcterms:W3CDTF">2016-04-13T17:12:01Z</dcterms:created>
  <dcterms:modified xsi:type="dcterms:W3CDTF">2017-09-20T15:41:05Z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ingExpirationDate">
    <vt:lpwstr/>
  </property>
  <property fmtid="{D5CDD505-2E9C-101B-9397-08002B2CF9AE}" pid="3" name="PublishingStartDate">
    <vt:lpwstr/>
  </property>
</Properties>
</file>