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15"/>
  </p:notesMasterIdLst>
  <p:handoutMasterIdLst>
    <p:handoutMasterId r:id="rId16"/>
  </p:handoutMasterIdLst>
  <p:sldIdLst>
    <p:sldId id="280" r:id="rId4"/>
    <p:sldId id="284" r:id="rId5"/>
    <p:sldId id="286" r:id="rId6"/>
    <p:sldId id="290" r:id="rId7"/>
    <p:sldId id="291" r:id="rId8"/>
    <p:sldId id="292" r:id="rId9"/>
    <p:sldId id="293" r:id="rId10"/>
    <p:sldId id="295" r:id="rId11"/>
    <p:sldId id="297" r:id="rId12"/>
    <p:sldId id="299" r:id="rId13"/>
    <p:sldId id="281" r:id="rId14"/>
  </p:sldIdLst>
  <p:sldSz cx="12188825" cy="6858000"/>
  <p:notesSz cx="7104063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>
          <p15:clr>
            <a:srgbClr val="A4A3A4"/>
          </p15:clr>
        </p15:guide>
        <p15:guide id="2" pos="197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470"/>
  </p:normalViewPr>
  <p:slideViewPr>
    <p:cSldViewPr>
      <p:cViewPr varScale="1">
        <p:scale>
          <a:sx n="90" d="100"/>
          <a:sy n="90" d="100"/>
        </p:scale>
        <p:origin x="232" y="4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30"/>
        <p:guide pos="19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75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E5F84144-0D02-134F-B827-86A19CFD1719}" type="datetimeFigureOut">
              <a:rPr lang="en-US"/>
              <a:pPr>
                <a:defRPr/>
              </a:pPr>
              <a:t>9/1/17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975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4CEAD9C6-CCC2-4848-9302-719816335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76288"/>
            <a:ext cx="6818313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81663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813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8133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813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8133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11A6F32B-87A1-CB4C-B0E6-6F5625599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0222FD5C-F099-E64F-BDED-02C14433A6D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65942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B02DFC00-991A-7241-A312-478509810B5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0119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6BA99AD4-C5A2-C745-BCDF-D57A8C03550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6116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1F20DCE4-84C5-E348-B776-29819D4379D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73658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B8283F32-A679-6245-AB14-C91DAF086CD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72662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23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5427488E-8408-B64D-BC89-BAAFF30EA2D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9" r:id="rId2"/>
    <p:sldLayoutId id="2147484370" r:id="rId3"/>
    <p:sldLayoutId id="2147484371" r:id="rId4"/>
    <p:sldLayoutId id="214748437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ssong@sejong.ac.kr" TargetMode="External"/><Relationship Id="rId3" Type="http://schemas.openxmlformats.org/officeDocument/2006/relationships/hyperlink" Target="http://crypto.iiitd.edu.i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otocean.org/main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hyperlink" Target="http://www.onem2mcert.com/" TargetMode="Externa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Relationship Id="rId3" Type="http://schemas.openxmlformats.org/officeDocument/2006/relationships/hyperlink" Target="http://www.wise-iot.e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0888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/>
                        <a:t>GSC-21_013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TTA &amp;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Sejong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University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Prof. Song JaeSeung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4.10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15" name="Subtitle 2"/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Development of </a:t>
            </a:r>
            <a:br>
              <a:rPr lang="en-US" altLang="en-US" sz="36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Sustainable Smart Cities based on IoT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3600" b="1">
              <a:solidFill>
                <a:srgbClr val="006DA7"/>
              </a:solidFill>
              <a:latin typeface="Verdana" charset="0"/>
            </a:endParaRP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JaeSeung Song, Prof. and TTA </a:t>
            </a:r>
            <a:br>
              <a:rPr lang="en-US" altLang="en-US" sz="28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(Sejong Univ.)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A59A9AF0-554D-BF45-9A08-6748060C5423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1"/>
          </p:nvPr>
        </p:nvSpPr>
        <p:spPr>
          <a:xfrm>
            <a:off x="549275" y="260350"/>
            <a:ext cx="11026775" cy="647700"/>
          </a:xfrm>
        </p:spPr>
        <p:txBody>
          <a:bodyPr/>
          <a:lstStyle/>
          <a:p>
            <a:r>
              <a:rPr lang="en-US" altLang="en-US"/>
              <a:t>Global Smart Cities Collaboration Model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49275" y="1370013"/>
            <a:ext cx="3094038" cy="1771650"/>
          </a:xfrm>
          <a:prstGeom prst="roundRect">
            <a:avLst>
              <a:gd name="adj" fmla="val 9310"/>
            </a:avLst>
          </a:prstGeom>
          <a:solidFill>
            <a:srgbClr val="CC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452438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endParaRPr lang="en-US" altLang="en-US" sz="1200" dirty="0" smtClean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1200" dirty="0" smtClean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1200" dirty="0" smtClean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Verdana" charset="0"/>
              </a:rPr>
              <a:t> Reference architecture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Verdana" charset="0"/>
              </a:rPr>
              <a:t> Provide vision and direction for Global Smart City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224338" y="1370013"/>
            <a:ext cx="3094037" cy="1771650"/>
          </a:xfrm>
          <a:prstGeom prst="roundRect">
            <a:avLst>
              <a:gd name="adj" fmla="val 9019"/>
            </a:avLst>
          </a:prstGeom>
          <a:solidFill>
            <a:srgbClr val="FFED00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</p:spPr>
        <p:txBody>
          <a:bodyPr lIns="0" tIns="0" rIns="0" bIns="0"/>
          <a:lstStyle/>
          <a:p>
            <a:pPr eaLnBrk="1" hangingPunct="1">
              <a:buFont typeface="Arial" charset="0"/>
              <a:buChar char="•"/>
              <a:defRPr/>
            </a:pPr>
            <a:endParaRPr lang="en-US" altLang="en-US" sz="1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1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1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Market views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Services views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Technology views</a:t>
            </a:r>
            <a:endParaRPr lang="en-US" altLang="en-US" sz="16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 Verticals views 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49275" y="3692525"/>
            <a:ext cx="3094038" cy="1771650"/>
          </a:xfrm>
          <a:prstGeom prst="roundRect">
            <a:avLst>
              <a:gd name="adj" fmla="val 9981"/>
            </a:avLst>
          </a:prstGeom>
          <a:solidFill>
            <a:srgbClr val="B2B8FF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</p:spPr>
        <p:txBody>
          <a:bodyPr lIns="0" tIns="0" rIns="0" bIns="0"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Development of implementable specifications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Protocols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Profiles and data model</a:t>
            </a:r>
            <a:endParaRPr lang="en-US" altLang="en-US" dirty="0">
              <a:solidFill>
                <a:srgbClr val="211412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230688" y="3692525"/>
            <a:ext cx="3087687" cy="1771650"/>
          </a:xfrm>
          <a:prstGeom prst="roundRect">
            <a:avLst>
              <a:gd name="adj" fmla="val 8069"/>
            </a:avLst>
          </a:prstGeom>
          <a:solidFill>
            <a:srgbClr val="FFD2E2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</p:spPr>
        <p:txBody>
          <a:bodyPr lIns="0" tIns="0" rIns="0" bIns="0"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Define evaluation criteria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Build experts group for evaluation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Testing and Certification</a:t>
            </a:r>
          </a:p>
        </p:txBody>
      </p:sp>
      <p:pic>
        <p:nvPicPr>
          <p:cNvPr id="1741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5619750"/>
            <a:ext cx="9969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b="19386"/>
          <a:stretch>
            <a:fillRect/>
          </a:stretch>
        </p:blipFill>
        <p:spPr bwMode="auto">
          <a:xfrm>
            <a:off x="4513263" y="5568950"/>
            <a:ext cx="76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619750"/>
            <a:ext cx="774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"/>
          <p:cNvSpPr>
            <a:spLocks noChangeArrowheads="1"/>
          </p:cNvSpPr>
          <p:nvPr/>
        </p:nvSpPr>
        <p:spPr bwMode="auto">
          <a:xfrm>
            <a:off x="842963" y="1452563"/>
            <a:ext cx="250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  <a:latin typeface="Verdana" charset="0"/>
              </a:rPr>
              <a:t>De jure standards</a:t>
            </a:r>
            <a:endParaRPr lang="en-US" altLang="ko-KR" b="1"/>
          </a:p>
        </p:txBody>
      </p:sp>
      <p:sp>
        <p:nvSpPr>
          <p:cNvPr id="17420" name="Rectangle 2"/>
          <p:cNvSpPr>
            <a:spLocks noChangeArrowheads="1"/>
          </p:cNvSpPr>
          <p:nvPr/>
        </p:nvSpPr>
        <p:spPr bwMode="auto">
          <a:xfrm>
            <a:off x="5032375" y="1452563"/>
            <a:ext cx="155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  <a:latin typeface="Verdana" charset="0"/>
              </a:rPr>
              <a:t>City states</a:t>
            </a:r>
            <a:endParaRPr lang="en-US" altLang="ko-KR" b="1"/>
          </a:p>
        </p:txBody>
      </p:sp>
      <p:sp>
        <p:nvSpPr>
          <p:cNvPr id="17421" name="Rectangle 23"/>
          <p:cNvSpPr>
            <a:spLocks noChangeArrowheads="1"/>
          </p:cNvSpPr>
          <p:nvPr/>
        </p:nvSpPr>
        <p:spPr bwMode="auto">
          <a:xfrm>
            <a:off x="781050" y="5033963"/>
            <a:ext cx="2630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  <a:latin typeface="Verdana" charset="0"/>
              </a:rPr>
              <a:t>De facto standards</a:t>
            </a:r>
            <a:endParaRPr lang="en-US" altLang="ko-KR" b="1"/>
          </a:p>
        </p:txBody>
      </p:sp>
      <p:sp>
        <p:nvSpPr>
          <p:cNvPr id="17422" name="Rectangle 24"/>
          <p:cNvSpPr>
            <a:spLocks noChangeArrowheads="1"/>
          </p:cNvSpPr>
          <p:nvPr/>
        </p:nvSpPr>
        <p:spPr bwMode="auto">
          <a:xfrm>
            <a:off x="4456113" y="5033963"/>
            <a:ext cx="270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  <a:latin typeface="Verdana" charset="0"/>
              </a:rPr>
              <a:t>Certification bodies</a:t>
            </a:r>
            <a:endParaRPr lang="en-US" altLang="ko-KR" b="1"/>
          </a:p>
        </p:txBody>
      </p:sp>
      <p:pic>
        <p:nvPicPr>
          <p:cNvPr id="1742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8944" r="11008" b="28627"/>
          <a:stretch>
            <a:fillRect/>
          </a:stretch>
        </p:blipFill>
        <p:spPr bwMode="auto">
          <a:xfrm>
            <a:off x="1235075" y="5572125"/>
            <a:ext cx="6207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35038"/>
            <a:ext cx="8509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5538788"/>
            <a:ext cx="752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935038"/>
            <a:ext cx="1397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903288"/>
            <a:ext cx="808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836613"/>
            <a:ext cx="8699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95350"/>
            <a:ext cx="1168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01675"/>
            <a:ext cx="5905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Quad Arrow 15"/>
          <p:cNvSpPr/>
          <p:nvPr/>
        </p:nvSpPr>
        <p:spPr bwMode="auto">
          <a:xfrm>
            <a:off x="3411538" y="2908300"/>
            <a:ext cx="1101725" cy="1025525"/>
          </a:xfrm>
          <a:prstGeom prst="quad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" name="Content Placeholder 4"/>
          <p:cNvSpPr>
            <a:spLocks noGrp="1"/>
          </p:cNvSpPr>
          <p:nvPr>
            <p:ph sz="half" idx="12"/>
          </p:nvPr>
        </p:nvSpPr>
        <p:spPr>
          <a:xfrm>
            <a:off x="7594600" y="1474788"/>
            <a:ext cx="4476750" cy="4568825"/>
          </a:xfrm>
          <a:noFill/>
        </p:spPr>
        <p:txBody>
          <a:bodyPr/>
          <a:lstStyle/>
          <a:p>
            <a:pPr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 b="1">
                <a:solidFill>
                  <a:schemeClr val="tx1"/>
                </a:solidFill>
              </a:rPr>
              <a:t> </a:t>
            </a:r>
            <a:r>
              <a:rPr lang="en-US" altLang="ko-KR" sz="2200" b="1">
                <a:ea typeface="굴림" charset="-127"/>
              </a:rPr>
              <a:t>Global Smart City Partnership Project (GSCPP)</a:t>
            </a:r>
            <a:endParaRPr lang="en-US" altLang="en-US" sz="2200" b="1">
              <a:solidFill>
                <a:schemeClr val="tx1"/>
              </a:solidFill>
            </a:endParaRP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Collaborations among GSC members</a:t>
            </a: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Involvement of various stake holders (incl. city states)</a:t>
            </a: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Define from reference arc. to strong implementable standards</a:t>
            </a: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200">
                <a:solidFill>
                  <a:schemeClr val="tx1"/>
                </a:solidFill>
              </a:rPr>
              <a:t>Certify globally recognized Smart City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C318DA8-E842-4B43-BF90-FED3B099984A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For more information, please contact:  Prof. Song </a:t>
            </a:r>
            <a:r>
              <a:rPr lang="en-US" altLang="en-US" sz="2200" dirty="0" err="1">
                <a:solidFill>
                  <a:srgbClr val="000000"/>
                </a:solidFill>
                <a:latin typeface="Verdana" charset="0"/>
              </a:rPr>
              <a:t>JaeSeung</a:t>
            </a:r>
            <a:endParaRPr lang="en-US" altLang="en-US" sz="2200" dirty="0">
              <a:solidFill>
                <a:srgbClr val="000000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smtClean="0">
                <a:solidFill>
                  <a:srgbClr val="006DA7"/>
                </a:solidFill>
                <a:latin typeface="Verdana" charset="0"/>
                <a:hlinkClick r:id="rId2"/>
              </a:rPr>
              <a:t>jssong@sejong.ac.kr</a:t>
            </a:r>
            <a:r>
              <a:rPr lang="en-US" altLang="en-US" sz="2200" dirty="0" smtClean="0">
                <a:solidFill>
                  <a:srgbClr val="006DA7"/>
                </a:solidFill>
                <a:latin typeface="Verdana" charset="0"/>
              </a:rPr>
              <a:t> </a:t>
            </a: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Affiliation Name:  </a:t>
            </a:r>
            <a:r>
              <a:rPr lang="en-US" altLang="en-US" sz="2200" dirty="0" err="1">
                <a:solidFill>
                  <a:srgbClr val="000000"/>
                </a:solidFill>
                <a:latin typeface="Verdana" charset="0"/>
              </a:rPr>
              <a:t>Sejong</a:t>
            </a:r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 University</a:t>
            </a:r>
          </a:p>
          <a:p>
            <a:pPr algn="ctr"/>
            <a:r>
              <a:rPr lang="en-US" altLang="en-US" sz="2200" dirty="0">
                <a:solidFill>
                  <a:srgbClr val="006DA7"/>
                </a:solidFill>
                <a:latin typeface="Verdana" charset="0"/>
                <a:hlinkClick r:id="rId3"/>
              </a:rPr>
              <a:t>http://www.sejong.ac.kr</a:t>
            </a: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D4039B1-38B5-E644-96D5-B15A81C6063A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Presentation Title</a:t>
            </a:r>
          </a:p>
        </p:txBody>
      </p:sp>
      <p:sp>
        <p:nvSpPr>
          <p:cNvPr id="9220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9001125" cy="396081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Introduction to IoT-enabled smart cities in Korea</a:t>
            </a:r>
          </a:p>
          <a:p>
            <a:pPr marL="7429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Busan, Daegu, Goyang 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Applications and services </a:t>
            </a:r>
            <a:endParaRPr lang="en-US" altLang="en-US" sz="2200"/>
          </a:p>
          <a:p>
            <a:pPr marL="0" indent="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Sustainability and Interoperability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Roles of IoT standards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Certification for IoT devices and services</a:t>
            </a:r>
            <a:endParaRPr lang="en-US" altLang="en-US" sz="2200"/>
          </a:p>
          <a:p>
            <a:pPr marL="0" indent="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Global smart cities interworking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Various IoT-enabled smart city projects and their interworking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Integration of various IoT platforms  </a:t>
            </a:r>
          </a:p>
          <a:p>
            <a:pPr marL="0" indent="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Lessons learned for sustainable smart cities</a:t>
            </a:r>
          </a:p>
          <a:p>
            <a:pPr marL="0" indent="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How to collaborate among GSC members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Three smart city large scaled pilot projects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Duration: 3 years (2014 ~ 2017)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Budget: around $</a:t>
            </a:r>
            <a:r>
              <a:rPr lang="en-US" altLang="ko-KR" sz="2000">
                <a:ea typeface="굴림" charset="-127"/>
              </a:rPr>
              <a:t>18</a:t>
            </a:r>
            <a:r>
              <a:rPr lang="ko-KR" altLang="en-US" sz="2000">
                <a:ea typeface="굴림" charset="-127"/>
              </a:rPr>
              <a:t> </a:t>
            </a:r>
            <a:r>
              <a:rPr lang="en-US" altLang="ko-KR" sz="2000">
                <a:ea typeface="굴림" charset="-127"/>
              </a:rPr>
              <a:t>million per project</a:t>
            </a:r>
            <a:endParaRPr lang="en-US" altLang="en-US" sz="2000"/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Keywords: Sustainability, Interoperability, Global standards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Busan: global smart city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Daegu: convergence services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Goyang: daily healthcare services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2000"/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Services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Busan: currently 26 services (incl. Smart streetlights, Maritime safety services)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Goyang: smart eco city services, air quality mgt. services, etc.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Daegu: Gene analysis based HC, Pregnant woman care, etc.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98EF3C32-6C55-A44A-9A60-46EEE409657A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Introduction to IoT Smart Cities in Korea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E6B4A4A-5E8C-1648-9B26-4D9698DDEE41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Busan Smart City Architecture</a:t>
            </a:r>
          </a:p>
        </p:txBody>
      </p:sp>
      <p:sp>
        <p:nvSpPr>
          <p:cNvPr id="11" name="Rectangle 292"/>
          <p:cNvSpPr>
            <a:spLocks noChangeArrowheads="1"/>
          </p:cNvSpPr>
          <p:nvPr/>
        </p:nvSpPr>
        <p:spPr bwMode="auto">
          <a:xfrm>
            <a:off x="542925" y="1227138"/>
            <a:ext cx="2009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Smart</a:t>
            </a:r>
            <a:r>
              <a:rPr lang="ko-KR" altLang="en-US" sz="1400" b="1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City Architecture</a:t>
            </a:r>
            <a:endParaRPr lang="ko-KR" altLang="ko-KR"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1269" name="그림 2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6975"/>
            <a:ext cx="9026525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1612900"/>
            <a:ext cx="130968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88" y="1614488"/>
            <a:ext cx="13081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3" y="2940050"/>
            <a:ext cx="13096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88" y="2940050"/>
            <a:ext cx="13081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그림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279900"/>
            <a:ext cx="13081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그림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88" y="4276725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 b="1" i="1"/>
              <a:t>Sustainability</a:t>
            </a:r>
            <a:r>
              <a:rPr lang="en-US" altLang="en-US" sz="2200"/>
              <a:t>: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Consortiums are composed of city government, telco operators, device manufacturers and service providers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Developer portals and testing labs 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Provides testing and certification programs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Strong oneM2M open source community (e.g. </a:t>
            </a:r>
            <a:r>
              <a:rPr lang="en-US" altLang="en-US" sz="2000">
                <a:hlinkClick r:id="rId2"/>
              </a:rPr>
              <a:t>http://www.iotocean.org/main/</a:t>
            </a:r>
            <a:r>
              <a:rPr lang="en-US" altLang="en-US" sz="2000"/>
              <a:t> )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2200"/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 b="1" i="1"/>
              <a:t>Interoperability</a:t>
            </a:r>
            <a:r>
              <a:rPr lang="en-US" altLang="en-US" sz="2200"/>
              <a:t>: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oneM2M is mandated as ’THE’ standards for IoT service layer platform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Provides horizontal platform for different services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Supports interoperability over standards interfaces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220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C2CC93E-483D-E84D-9585-7E5A37CB557C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Sustainability and Interoperability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0556A36-F114-C84D-AB53-A836A9A2005E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Certification for Devices and Services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2300" y="1484313"/>
            <a:ext cx="9432925" cy="14636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3317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1558925"/>
            <a:ext cx="12969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292"/>
          <p:cNvSpPr>
            <a:spLocks noChangeArrowheads="1"/>
          </p:cNvSpPr>
          <p:nvPr/>
        </p:nvSpPr>
        <p:spPr bwMode="auto">
          <a:xfrm>
            <a:off x="758825" y="1651000"/>
            <a:ext cx="87201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ko-KR" sz="2400" b="1">
                <a:solidFill>
                  <a:srgbClr val="990000"/>
                </a:solidFill>
                <a:latin typeface="맑은 고딕" charset="-127"/>
                <a:ea typeface="굴림" charset="-127"/>
              </a:rPr>
              <a:t> oneM2M Certification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굴림" charset="-127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맑은 고딕" charset="-127"/>
              </a:rPr>
              <a:t>is intended to 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맑은 고딕" charset="-127"/>
              </a:rPr>
              <a:t>create an ecosystem of certified products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맑은 고딕" charset="-127"/>
              </a:rPr>
              <a:t> that 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맑은 고딕" charset="-127"/>
              </a:rPr>
              <a:t>ensures interoperability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맑은 고딕" charset="-127"/>
              </a:rPr>
              <a:t> among certified products.</a:t>
            </a:r>
          </a:p>
        </p:txBody>
      </p:sp>
      <p:sp>
        <p:nvSpPr>
          <p:cNvPr id="13319" name="직사각형 3"/>
          <p:cNvSpPr>
            <a:spLocks noChangeArrowheads="1"/>
          </p:cNvSpPr>
          <p:nvPr/>
        </p:nvSpPr>
        <p:spPr bwMode="auto">
          <a:xfrm>
            <a:off x="6526213" y="2474913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ko-KR" sz="2000">
                <a:latin typeface="Calibri" charset="0"/>
                <a:ea typeface="MS PGothic" charset="-128"/>
                <a:hlinkClick r:id="rId3"/>
              </a:rPr>
              <a:t>www.onem2mcert.com</a:t>
            </a:r>
            <a:endParaRPr lang="ko-KR" altLang="en-US" sz="1400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2300" y="3127375"/>
            <a:ext cx="10815638" cy="12096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321" name="Rectangle 292"/>
          <p:cNvSpPr>
            <a:spLocks noChangeArrowheads="1"/>
          </p:cNvSpPr>
          <p:nvPr/>
        </p:nvSpPr>
        <p:spPr bwMode="auto">
          <a:xfrm>
            <a:off x="758825" y="3294063"/>
            <a:ext cx="10520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ko-KR" sz="2400" b="1">
                <a:solidFill>
                  <a:srgbClr val="990000"/>
                </a:solidFill>
                <a:latin typeface="맑은 고딕" charset="-127"/>
                <a:ea typeface="굴림" charset="-127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굴림" charset="-127"/>
              </a:rPr>
              <a:t>TTA was agreed the 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굴림" charset="-127"/>
              </a:rPr>
              <a:t>first oneM2M Certification Body </a:t>
            </a:r>
          </a:p>
          <a:p>
            <a:pPr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굴림" charset="-127"/>
              </a:rPr>
              <a:t> oneM2M Certification Program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굴림" charset="-127"/>
              </a:rPr>
              <a:t> was officially 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굴림" charset="-127"/>
              </a:rPr>
              <a:t>launched at  </a:t>
            </a:r>
            <a:r>
              <a:rPr lang="en-US" altLang="ko-KR" sz="2400" b="1">
                <a:solidFill>
                  <a:srgbClr val="C00000"/>
                </a:solidFill>
                <a:latin typeface="맑은 고딕" charset="-127"/>
                <a:ea typeface="굴림" charset="-127"/>
              </a:rPr>
              <a:t>Feb. 9, 2017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굴림" charset="-127"/>
              </a:rPr>
              <a:t>.  </a:t>
            </a:r>
            <a:endParaRPr lang="en-US" altLang="ko-KR" sz="2400">
              <a:solidFill>
                <a:schemeClr val="tx1"/>
              </a:solidFill>
              <a:latin typeface="맑은 고딕" charset="-127"/>
              <a:ea typeface="굴림" charset="-127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22300" y="4503738"/>
            <a:ext cx="10815638" cy="14636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323" name="Rectangle 292"/>
          <p:cNvSpPr>
            <a:spLocks noChangeArrowheads="1"/>
          </p:cNvSpPr>
          <p:nvPr/>
        </p:nvSpPr>
        <p:spPr bwMode="auto">
          <a:xfrm>
            <a:off x="758825" y="4670425"/>
            <a:ext cx="105203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ko-KR" sz="2400" b="1">
                <a:solidFill>
                  <a:srgbClr val="990000"/>
                </a:solidFill>
                <a:latin typeface="맑은 고딕" charset="-127"/>
                <a:ea typeface="굴림" charset="-127"/>
              </a:rPr>
              <a:t>  oneM2M Certification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굴림" charset="-127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굴림" charset="-127"/>
              </a:rPr>
              <a:t>represent to consumers 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굴림" charset="-127"/>
              </a:rPr>
              <a:t>that oneM2M products and services 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굴림" charset="-127"/>
              </a:rPr>
              <a:t>meet oneM2M Specification and Test requirements 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굴림" charset="-127"/>
              </a:rPr>
              <a:t>which ensure interoperability. 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맑은 고딕" charset="-127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125" y="6308725"/>
            <a:ext cx="2527300" cy="35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 </a:t>
            </a:r>
            <a:fld id="{60E61DD5-DEA1-3247-91E3-68A68EDD2673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7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1"/>
          </p:nvPr>
        </p:nvSpPr>
        <p:spPr>
          <a:xfrm>
            <a:off x="9290050" y="1873250"/>
            <a:ext cx="2852738" cy="2490788"/>
          </a:xfrm>
        </p:spPr>
        <p:txBody>
          <a:bodyPr/>
          <a:lstStyle/>
          <a:p>
            <a:pPr algn="r"/>
            <a:r>
              <a:rPr lang="en-US" altLang="en-US"/>
              <a:t>Global </a:t>
            </a:r>
          </a:p>
          <a:p>
            <a:pPr algn="r"/>
            <a:r>
              <a:rPr lang="en-US" altLang="en-US"/>
              <a:t>Smart Cities </a:t>
            </a:r>
          </a:p>
          <a:p>
            <a:pPr algn="r"/>
            <a:r>
              <a:rPr lang="en-US" altLang="en-US"/>
              <a:t>Interworking</a:t>
            </a:r>
          </a:p>
          <a:p>
            <a:pPr algn="r"/>
            <a:r>
              <a:rPr lang="en-US" altLang="en-US"/>
              <a:t>Models</a:t>
            </a:r>
          </a:p>
        </p:txBody>
      </p:sp>
      <p:cxnSp>
        <p:nvCxnSpPr>
          <p:cNvPr id="14340" name="Connecteur droit 33"/>
          <p:cNvCxnSpPr>
            <a:cxnSpLocks noChangeShapeType="1"/>
          </p:cNvCxnSpPr>
          <p:nvPr/>
        </p:nvCxnSpPr>
        <p:spPr bwMode="auto">
          <a:xfrm>
            <a:off x="241300" y="2041525"/>
            <a:ext cx="8594725" cy="0"/>
          </a:xfrm>
          <a:prstGeom prst="line">
            <a:avLst/>
          </a:prstGeom>
          <a:noFill/>
          <a:ln w="9525">
            <a:solidFill>
              <a:srgbClr val="B41B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Connecteur droit 33"/>
          <p:cNvCxnSpPr>
            <a:cxnSpLocks noChangeShapeType="1"/>
          </p:cNvCxnSpPr>
          <p:nvPr/>
        </p:nvCxnSpPr>
        <p:spPr bwMode="auto">
          <a:xfrm>
            <a:off x="241300" y="3956050"/>
            <a:ext cx="8594725" cy="0"/>
          </a:xfrm>
          <a:prstGeom prst="line">
            <a:avLst/>
          </a:prstGeom>
          <a:noFill/>
          <a:ln w="9525">
            <a:solidFill>
              <a:srgbClr val="B41B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Ellipse 24"/>
          <p:cNvSpPr>
            <a:spLocks noChangeArrowheads="1"/>
          </p:cNvSpPr>
          <p:nvPr/>
        </p:nvSpPr>
        <p:spPr bwMode="auto">
          <a:xfrm>
            <a:off x="4668838" y="4260850"/>
            <a:ext cx="1143000" cy="381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err="1">
                <a:solidFill>
                  <a:prstClr val="white"/>
                </a:solidFill>
                <a:latin typeface="Calibri"/>
                <a:ea typeface="+mn-ea"/>
              </a:rPr>
              <a:t>Device</a:t>
            </a:r>
            <a:endParaRPr lang="en-US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Ellipse 25"/>
          <p:cNvSpPr>
            <a:spLocks noChangeArrowheads="1"/>
          </p:cNvSpPr>
          <p:nvPr/>
        </p:nvSpPr>
        <p:spPr bwMode="auto">
          <a:xfrm>
            <a:off x="3297238" y="4260850"/>
            <a:ext cx="1143000" cy="381000"/>
          </a:xfrm>
          <a:prstGeom prst="ellipse">
            <a:avLst/>
          </a:prstGeom>
          <a:solidFill>
            <a:srgbClr val="0066C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prstClr val="white"/>
                </a:solidFill>
                <a:latin typeface="Calibri"/>
                <a:ea typeface="+mn-ea"/>
              </a:rPr>
              <a:t>Gateway</a:t>
            </a:r>
            <a:endParaRPr lang="en-US" sz="120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Ellipse 26"/>
          <p:cNvSpPr>
            <a:spLocks noChangeArrowheads="1"/>
          </p:cNvSpPr>
          <p:nvPr/>
        </p:nvSpPr>
        <p:spPr bwMode="auto">
          <a:xfrm>
            <a:off x="266700" y="4260850"/>
            <a:ext cx="1143000" cy="381000"/>
          </a:xfrm>
          <a:prstGeom prst="ellipse">
            <a:avLst/>
          </a:prstGeom>
          <a:solidFill>
            <a:srgbClr val="CC006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prstClr val="white"/>
                </a:solidFill>
                <a:latin typeface="Calibri"/>
                <a:ea typeface="+mn-ea"/>
              </a:rPr>
              <a:t>Gateway</a:t>
            </a:r>
            <a:endParaRPr lang="en-US" sz="120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Double flèche verticale 45"/>
          <p:cNvSpPr/>
          <p:nvPr/>
        </p:nvSpPr>
        <p:spPr bwMode="auto">
          <a:xfrm>
            <a:off x="723900" y="3727450"/>
            <a:ext cx="269875" cy="528638"/>
          </a:xfrm>
          <a:prstGeom prst="upDownArrow">
            <a:avLst/>
          </a:prstGeom>
          <a:solidFill>
            <a:srgbClr val="B42025"/>
          </a:solidFill>
          <a:ln w="25400" cap="flat" cmpd="sng" algn="ctr">
            <a:solidFill>
              <a:srgbClr val="B42025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12" name="Double flèche verticale 46"/>
          <p:cNvSpPr/>
          <p:nvPr/>
        </p:nvSpPr>
        <p:spPr bwMode="auto">
          <a:xfrm>
            <a:off x="3754438" y="3717925"/>
            <a:ext cx="269875" cy="528638"/>
          </a:xfrm>
          <a:prstGeom prst="upDownArrow">
            <a:avLst/>
          </a:prstGeom>
          <a:solidFill>
            <a:srgbClr val="B42025"/>
          </a:solidFill>
          <a:ln w="25400" cap="flat" cmpd="sng" algn="ctr">
            <a:solidFill>
              <a:srgbClr val="B42025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13" name="Double flèche verticale 47"/>
          <p:cNvSpPr/>
          <p:nvPr/>
        </p:nvSpPr>
        <p:spPr bwMode="auto">
          <a:xfrm>
            <a:off x="5126038" y="3727450"/>
            <a:ext cx="269875" cy="528638"/>
          </a:xfrm>
          <a:prstGeom prst="upDownArrow">
            <a:avLst/>
          </a:prstGeom>
          <a:solidFill>
            <a:srgbClr val="B42025"/>
          </a:solidFill>
          <a:ln w="25400" cap="flat" cmpd="sng" algn="ctr">
            <a:solidFill>
              <a:srgbClr val="B42025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pic>
        <p:nvPicPr>
          <p:cNvPr id="14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3144838" y="4032250"/>
            <a:ext cx="476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82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641850"/>
            <a:ext cx="3905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4718050"/>
            <a:ext cx="3175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www.automatedhome.co.uk/wp-content/uploads/2013/12/allseen-allianc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4737100"/>
            <a:ext cx="6794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718050"/>
            <a:ext cx="5683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957263" y="1889125"/>
            <a:ext cx="476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6694488" y="2041525"/>
            <a:ext cx="476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803400"/>
            <a:ext cx="4111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1895475"/>
            <a:ext cx="438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llipse 42"/>
          <p:cNvSpPr>
            <a:spLocks noChangeArrowheads="1"/>
          </p:cNvSpPr>
          <p:nvPr/>
        </p:nvSpPr>
        <p:spPr bwMode="auto">
          <a:xfrm>
            <a:off x="1490663" y="968375"/>
            <a:ext cx="12192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/>
                <a:ea typeface=""/>
              </a:rPr>
              <a:t>City </a:t>
            </a: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Apps</a:t>
            </a:r>
            <a:endParaRPr lang="en-US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24" name="Ellipse 43"/>
          <p:cNvSpPr>
            <a:spLocks noChangeArrowheads="1"/>
          </p:cNvSpPr>
          <p:nvPr/>
        </p:nvSpPr>
        <p:spPr bwMode="auto">
          <a:xfrm>
            <a:off x="3598863" y="1127125"/>
            <a:ext cx="19050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/>
                <a:ea typeface=""/>
              </a:rPr>
              <a:t>3rd party </a:t>
            </a: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apps</a:t>
            </a:r>
            <a:endParaRPr lang="en-US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25" name="Ellipse 44"/>
          <p:cNvSpPr>
            <a:spLocks noChangeArrowheads="1"/>
          </p:cNvSpPr>
          <p:nvPr/>
        </p:nvSpPr>
        <p:spPr bwMode="auto">
          <a:xfrm>
            <a:off x="6237288" y="1127125"/>
            <a:ext cx="19050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Analytics</a:t>
            </a:r>
            <a:r>
              <a:rPr lang="fr-FR" kern="0" dirty="0">
                <a:solidFill>
                  <a:srgbClr val="000000"/>
                </a:solidFill>
                <a:latin typeface="Calibri"/>
                <a:ea typeface=""/>
              </a:rPr>
              <a:t> </a:t>
            </a: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apps</a:t>
            </a:r>
            <a:endParaRPr lang="en-US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26" name="ZoneTexte 53"/>
          <p:cNvSpPr txBox="1"/>
          <p:nvPr/>
        </p:nvSpPr>
        <p:spPr bwMode="auto">
          <a:xfrm>
            <a:off x="1385888" y="1719263"/>
            <a:ext cx="688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REST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APIs</a:t>
            </a: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charset="0"/>
            </a:endParaRPr>
          </a:p>
        </p:txBody>
      </p:sp>
      <p:sp>
        <p:nvSpPr>
          <p:cNvPr id="27" name="ZoneTexte 54"/>
          <p:cNvSpPr txBox="1"/>
          <p:nvPr/>
        </p:nvSpPr>
        <p:spPr bwMode="auto">
          <a:xfrm>
            <a:off x="7608888" y="1700213"/>
            <a:ext cx="11557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SPARQL </a:t>
            </a: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REST APIs</a:t>
            </a: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charset="0"/>
            </a:endParaRPr>
          </a:p>
        </p:txBody>
      </p:sp>
      <p:sp>
        <p:nvSpPr>
          <p:cNvPr id="28" name="ZoneTexte 56"/>
          <p:cNvSpPr txBox="1"/>
          <p:nvPr/>
        </p:nvSpPr>
        <p:spPr bwMode="auto">
          <a:xfrm>
            <a:off x="4257675" y="1763713"/>
            <a:ext cx="688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REST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APIs</a:t>
            </a: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charset="0"/>
            </a:endParaRPr>
          </a:p>
        </p:txBody>
      </p:sp>
      <p:sp>
        <p:nvSpPr>
          <p:cNvPr id="29" name="Ellipse 57"/>
          <p:cNvSpPr>
            <a:spLocks noChangeArrowheads="1"/>
          </p:cNvSpPr>
          <p:nvPr/>
        </p:nvSpPr>
        <p:spPr bwMode="auto">
          <a:xfrm>
            <a:off x="3751263" y="1279525"/>
            <a:ext cx="19050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/>
                <a:ea typeface=""/>
              </a:rPr>
              <a:t>3rd party </a:t>
            </a: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apps</a:t>
            </a:r>
            <a:endParaRPr lang="en-US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30" name="Ellipse 58"/>
          <p:cNvSpPr>
            <a:spLocks noChangeArrowheads="1"/>
          </p:cNvSpPr>
          <p:nvPr/>
        </p:nvSpPr>
        <p:spPr bwMode="auto">
          <a:xfrm>
            <a:off x="1643063" y="1120775"/>
            <a:ext cx="12192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/>
                <a:ea typeface=""/>
              </a:rPr>
              <a:t>City </a:t>
            </a: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Apps</a:t>
            </a:r>
            <a:endParaRPr lang="en-US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31" name="Ellipse 59"/>
          <p:cNvSpPr>
            <a:spLocks noChangeArrowheads="1"/>
          </p:cNvSpPr>
          <p:nvPr/>
        </p:nvSpPr>
        <p:spPr bwMode="auto">
          <a:xfrm>
            <a:off x="6389688" y="1279525"/>
            <a:ext cx="19050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Analytics</a:t>
            </a:r>
            <a:r>
              <a:rPr lang="fr-FR" kern="0" dirty="0">
                <a:solidFill>
                  <a:srgbClr val="000000"/>
                </a:solidFill>
                <a:latin typeface="Calibri"/>
                <a:ea typeface=""/>
              </a:rPr>
              <a:t> </a:t>
            </a: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apps</a:t>
            </a:r>
            <a:endParaRPr lang="en-US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32" name="Ellipse 60"/>
          <p:cNvSpPr>
            <a:spLocks noChangeArrowheads="1"/>
          </p:cNvSpPr>
          <p:nvPr/>
        </p:nvSpPr>
        <p:spPr bwMode="auto">
          <a:xfrm>
            <a:off x="195263" y="968375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err="1">
                <a:solidFill>
                  <a:srgbClr val="000000"/>
                </a:solidFill>
                <a:latin typeface="Calibri"/>
                <a:ea typeface=""/>
              </a:rPr>
              <a:t>Dashboards</a:t>
            </a:r>
            <a:endParaRPr lang="en-US" sz="1200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33" name="Ellipse 61"/>
          <p:cNvSpPr>
            <a:spLocks noChangeArrowheads="1"/>
          </p:cNvSpPr>
          <p:nvPr/>
        </p:nvSpPr>
        <p:spPr bwMode="auto">
          <a:xfrm>
            <a:off x="347663" y="1120775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err="1">
                <a:solidFill>
                  <a:srgbClr val="000000"/>
                </a:solidFill>
                <a:latin typeface="Calibri"/>
                <a:ea typeface=""/>
              </a:rPr>
              <a:t>Dashboards</a:t>
            </a:r>
            <a:endParaRPr lang="en-US" sz="1200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34" name="Double flèche verticale 55"/>
          <p:cNvSpPr/>
          <p:nvPr/>
        </p:nvSpPr>
        <p:spPr bwMode="auto">
          <a:xfrm>
            <a:off x="5290765" y="1736427"/>
            <a:ext cx="304800" cy="685800"/>
          </a:xfrm>
          <a:prstGeom prst="upDownArrow">
            <a:avLst/>
          </a:prstGeom>
          <a:gradFill rotWithShape="1">
            <a:gsLst>
              <a:gs pos="0">
                <a:srgbClr val="668C97">
                  <a:shade val="51000"/>
                  <a:satMod val="130000"/>
                </a:srgbClr>
              </a:gs>
              <a:gs pos="80000">
                <a:srgbClr val="668C97">
                  <a:shade val="93000"/>
                  <a:satMod val="130000"/>
                </a:srgbClr>
              </a:gs>
              <a:gs pos="100000">
                <a:srgbClr val="668C9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35" name="Double flèche verticale 48"/>
          <p:cNvSpPr/>
          <p:nvPr/>
        </p:nvSpPr>
        <p:spPr bwMode="auto">
          <a:xfrm>
            <a:off x="2023765" y="1688827"/>
            <a:ext cx="304800" cy="685800"/>
          </a:xfrm>
          <a:prstGeom prst="upDownArrow">
            <a:avLst/>
          </a:prstGeom>
          <a:gradFill rotWithShape="1">
            <a:gsLst>
              <a:gs pos="0">
                <a:srgbClr val="668C97">
                  <a:shade val="51000"/>
                  <a:satMod val="130000"/>
                </a:srgbClr>
              </a:gs>
              <a:gs pos="80000">
                <a:srgbClr val="668C97">
                  <a:shade val="93000"/>
                  <a:satMod val="130000"/>
                </a:srgbClr>
              </a:gs>
              <a:gs pos="100000">
                <a:srgbClr val="668C9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36" name="Double flèche verticale 50"/>
          <p:cNvSpPr/>
          <p:nvPr/>
        </p:nvSpPr>
        <p:spPr bwMode="auto">
          <a:xfrm>
            <a:off x="7227217" y="1736427"/>
            <a:ext cx="304800" cy="685800"/>
          </a:xfrm>
          <a:prstGeom prst="upDownArrow">
            <a:avLst/>
          </a:prstGeom>
          <a:gradFill rotWithShape="1">
            <a:gsLst>
              <a:gs pos="0">
                <a:srgbClr val="668C97">
                  <a:shade val="51000"/>
                  <a:satMod val="130000"/>
                </a:srgbClr>
              </a:gs>
              <a:gs pos="80000">
                <a:srgbClr val="668C97">
                  <a:shade val="93000"/>
                  <a:satMod val="130000"/>
                </a:srgbClr>
              </a:gs>
              <a:gs pos="100000">
                <a:srgbClr val="668C9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4679950"/>
            <a:ext cx="6143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4695825"/>
            <a:ext cx="7381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794250"/>
            <a:ext cx="720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0" name="Picture 14" descr="http://www.iusm.co.kr/news/photo/201403/450420_140542_15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 b="9912"/>
          <a:stretch>
            <a:fillRect/>
          </a:stretch>
        </p:blipFill>
        <p:spPr bwMode="auto">
          <a:xfrm>
            <a:off x="1776413" y="5154613"/>
            <a:ext cx="10112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1" name="Picture 20" descr="http://www.dw.com/image/0,,16945564_303,0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5164138"/>
            <a:ext cx="8969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495300" y="5589588"/>
            <a:ext cx="7540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kern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Busan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706563" y="5586413"/>
            <a:ext cx="11509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kern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Santander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417888" y="3140075"/>
            <a:ext cx="2371725" cy="596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oneM2M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417888" y="2439988"/>
            <a:ext cx="552450" cy="1216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09575" y="2446338"/>
            <a:ext cx="968375" cy="12906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oneM2M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32263" y="2439988"/>
            <a:ext cx="1657350" cy="325437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FIWARE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05563" y="2422525"/>
            <a:ext cx="2416175" cy="431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</a:rPr>
              <a:t>Meta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2867025"/>
            <a:ext cx="2420938" cy="347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/>
              <a:t>Semantic  Proxy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4143375" y="2800350"/>
            <a:ext cx="1655763" cy="301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Proxy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54200" y="2439988"/>
            <a:ext cx="968375" cy="12906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/>
              <a:t>oneM2M</a:t>
            </a:r>
            <a:endParaRPr lang="en-US" sz="1400" dirty="0"/>
          </a:p>
        </p:txBody>
      </p:sp>
      <p:sp>
        <p:nvSpPr>
          <p:cNvPr id="52" name="Double flèche verticale 48"/>
          <p:cNvSpPr/>
          <p:nvPr/>
        </p:nvSpPr>
        <p:spPr bwMode="auto">
          <a:xfrm>
            <a:off x="627013" y="1688827"/>
            <a:ext cx="304800" cy="685800"/>
          </a:xfrm>
          <a:prstGeom prst="upDownArrow">
            <a:avLst/>
          </a:prstGeom>
          <a:gradFill rotWithShape="1">
            <a:gsLst>
              <a:gs pos="0">
                <a:srgbClr val="668C97">
                  <a:shade val="51000"/>
                  <a:satMod val="130000"/>
                </a:srgbClr>
              </a:gs>
              <a:gs pos="80000">
                <a:srgbClr val="668C97">
                  <a:shade val="93000"/>
                  <a:satMod val="130000"/>
                </a:srgbClr>
              </a:gs>
              <a:gs pos="100000">
                <a:srgbClr val="668C9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53" name="Ellipse 24"/>
          <p:cNvSpPr>
            <a:spLocks noChangeArrowheads="1"/>
          </p:cNvSpPr>
          <p:nvPr/>
        </p:nvSpPr>
        <p:spPr bwMode="auto">
          <a:xfrm>
            <a:off x="1711325" y="4251325"/>
            <a:ext cx="1143000" cy="381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err="1">
                <a:solidFill>
                  <a:prstClr val="white"/>
                </a:solidFill>
                <a:latin typeface="Calibri"/>
                <a:ea typeface="+mn-ea"/>
              </a:rPr>
              <a:t>Device</a:t>
            </a:r>
            <a:endParaRPr lang="en-US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Double flèche verticale 47"/>
          <p:cNvSpPr/>
          <p:nvPr/>
        </p:nvSpPr>
        <p:spPr bwMode="auto">
          <a:xfrm>
            <a:off x="2168525" y="3717925"/>
            <a:ext cx="269875" cy="528638"/>
          </a:xfrm>
          <a:prstGeom prst="upDownArrow">
            <a:avLst/>
          </a:prstGeom>
          <a:solidFill>
            <a:srgbClr val="B42025"/>
          </a:solidFill>
          <a:ln w="25400" cap="flat" cmpd="sng" algn="ctr">
            <a:solidFill>
              <a:srgbClr val="B42025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pic>
        <p:nvPicPr>
          <p:cNvPr id="5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1635125" y="3946525"/>
            <a:ext cx="476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Ellipse 24"/>
          <p:cNvSpPr>
            <a:spLocks noChangeArrowheads="1"/>
          </p:cNvSpPr>
          <p:nvPr/>
        </p:nvSpPr>
        <p:spPr bwMode="auto">
          <a:xfrm>
            <a:off x="7693025" y="4260850"/>
            <a:ext cx="1143000" cy="381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err="1">
                <a:solidFill>
                  <a:prstClr val="white"/>
                </a:solidFill>
                <a:latin typeface="Calibri"/>
                <a:ea typeface="+mn-ea"/>
              </a:rPr>
              <a:t>Device</a:t>
            </a:r>
            <a:endParaRPr lang="en-US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Ellipse 25"/>
          <p:cNvSpPr>
            <a:spLocks noChangeArrowheads="1"/>
          </p:cNvSpPr>
          <p:nvPr/>
        </p:nvSpPr>
        <p:spPr bwMode="auto">
          <a:xfrm>
            <a:off x="6321425" y="4260850"/>
            <a:ext cx="1143000" cy="381000"/>
          </a:xfrm>
          <a:prstGeom prst="ellipse">
            <a:avLst/>
          </a:prstGeom>
          <a:solidFill>
            <a:srgbClr val="0066C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err="1">
                <a:solidFill>
                  <a:prstClr val="white"/>
                </a:solidFill>
                <a:latin typeface="Calibri"/>
                <a:ea typeface="+mn-ea"/>
              </a:rPr>
              <a:t>Device</a:t>
            </a:r>
            <a:endParaRPr lang="en-US" sz="120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Double flèche verticale 46"/>
          <p:cNvSpPr/>
          <p:nvPr/>
        </p:nvSpPr>
        <p:spPr bwMode="auto">
          <a:xfrm>
            <a:off x="6778625" y="3717925"/>
            <a:ext cx="269875" cy="528638"/>
          </a:xfrm>
          <a:prstGeom prst="upDownArrow">
            <a:avLst/>
          </a:prstGeom>
          <a:solidFill>
            <a:srgbClr val="B42025"/>
          </a:solidFill>
          <a:ln w="25400" cap="flat" cmpd="sng" algn="ctr">
            <a:solidFill>
              <a:srgbClr val="B42025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59" name="Double flèche verticale 47"/>
          <p:cNvSpPr/>
          <p:nvPr/>
        </p:nvSpPr>
        <p:spPr bwMode="auto">
          <a:xfrm>
            <a:off x="8150225" y="3727450"/>
            <a:ext cx="269875" cy="528638"/>
          </a:xfrm>
          <a:prstGeom prst="upDownArrow">
            <a:avLst/>
          </a:prstGeom>
          <a:solidFill>
            <a:srgbClr val="B42025"/>
          </a:solidFill>
          <a:ln w="25400" cap="flat" cmpd="sng" algn="ctr">
            <a:solidFill>
              <a:srgbClr val="B42025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pic>
        <p:nvPicPr>
          <p:cNvPr id="60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6199188" y="3994150"/>
            <a:ext cx="476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6405563" y="3243263"/>
            <a:ext cx="1328737" cy="496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oneM2M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827963" y="3238500"/>
            <a:ext cx="1008062" cy="4968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</a:rPr>
              <a:t>Testbed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>
            <a:spLocks noChangeArrowheads="1"/>
          </p:cNvSpPr>
          <p:nvPr/>
        </p:nvSpPr>
        <p:spPr bwMode="auto">
          <a:xfrm>
            <a:off x="6389688" y="4984750"/>
            <a:ext cx="1074737" cy="8223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KETI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Testbed</a:t>
            </a: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7747000" y="4991100"/>
            <a:ext cx="1074738" cy="8207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+mn-lt"/>
                <a:ea typeface="+mn-ea"/>
              </a:rPr>
              <a:t>Surrey</a:t>
            </a:r>
          </a:p>
          <a:p>
            <a:pPr algn="ctr">
              <a:defRPr/>
            </a:pPr>
            <a:r>
              <a:rPr lang="en-US" sz="1600" dirty="0">
                <a:latin typeface="+mn-lt"/>
                <a:ea typeface="+mn-ea"/>
              </a:rPr>
              <a:t>Testbed</a:t>
            </a:r>
          </a:p>
        </p:txBody>
      </p:sp>
      <p:pic>
        <p:nvPicPr>
          <p:cNvPr id="6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3836988" y="1897063"/>
            <a:ext cx="4762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Double flèche verticale 48"/>
          <p:cNvSpPr/>
          <p:nvPr/>
        </p:nvSpPr>
        <p:spPr bwMode="auto">
          <a:xfrm>
            <a:off x="3507333" y="1697072"/>
            <a:ext cx="304800" cy="685800"/>
          </a:xfrm>
          <a:prstGeom prst="upDownArrow">
            <a:avLst/>
          </a:prstGeom>
          <a:gradFill rotWithShape="1">
            <a:gsLst>
              <a:gs pos="0">
                <a:srgbClr val="668C97">
                  <a:shade val="51000"/>
                  <a:satMod val="130000"/>
                </a:srgbClr>
              </a:gs>
              <a:gs pos="80000">
                <a:srgbClr val="668C97">
                  <a:shade val="93000"/>
                  <a:satMod val="130000"/>
                </a:srgbClr>
              </a:gs>
              <a:gs pos="100000">
                <a:srgbClr val="668C9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67" name="Left-Right Arrow 66"/>
          <p:cNvSpPr>
            <a:spLocks noChangeArrowheads="1"/>
          </p:cNvSpPr>
          <p:nvPr/>
        </p:nvSpPr>
        <p:spPr bwMode="auto">
          <a:xfrm>
            <a:off x="1377950" y="3008313"/>
            <a:ext cx="476250" cy="349250"/>
          </a:xfrm>
          <a:prstGeom prst="leftRightArrow">
            <a:avLst>
              <a:gd name="adj1" fmla="val 50000"/>
              <a:gd name="adj2" fmla="val 33706"/>
            </a:avLst>
          </a:prstGeom>
          <a:solidFill>
            <a:srgbClr val="C0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8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230188" y="3956050"/>
            <a:ext cx="476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968750"/>
            <a:ext cx="438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ounded Rectangle 69"/>
          <p:cNvSpPr>
            <a:spLocks noChangeArrowheads="1"/>
          </p:cNvSpPr>
          <p:nvPr/>
        </p:nvSpPr>
        <p:spPr bwMode="auto">
          <a:xfrm>
            <a:off x="3363913" y="4979988"/>
            <a:ext cx="1141412" cy="9747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</a:rPr>
              <a:t>Alpensia</a:t>
            </a:r>
            <a:endParaRPr lang="en-US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Ski resort</a:t>
            </a:r>
          </a:p>
        </p:txBody>
      </p:sp>
      <p:sp>
        <p:nvSpPr>
          <p:cNvPr id="71" name="Rounded Rectangle 70"/>
          <p:cNvSpPr>
            <a:spLocks noChangeArrowheads="1"/>
          </p:cNvSpPr>
          <p:nvPr/>
        </p:nvSpPr>
        <p:spPr bwMode="auto">
          <a:xfrm>
            <a:off x="4721225" y="4984750"/>
            <a:ext cx="1076325" cy="976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600" dirty="0" err="1">
                <a:latin typeface="+mn-lt"/>
                <a:ea typeface="+mn-ea"/>
              </a:rPr>
              <a:t>Chamrousse</a:t>
            </a:r>
            <a:endParaRPr lang="en-US" sz="1600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1600" dirty="0">
                <a:latin typeface="+mn-lt"/>
                <a:ea typeface="+mn-ea"/>
              </a:rPr>
              <a:t>ski resort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108325" y="260350"/>
            <a:ext cx="0" cy="56880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099175" y="260350"/>
            <a:ext cx="0" cy="56880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4" name="Round Same Side Corner Rectangle 73"/>
          <p:cNvSpPr/>
          <p:nvPr/>
        </p:nvSpPr>
        <p:spPr>
          <a:xfrm>
            <a:off x="171450" y="141288"/>
            <a:ext cx="2936875" cy="6254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90033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Std. interworking</a:t>
            </a:r>
          </a:p>
        </p:txBody>
      </p:sp>
      <p:sp>
        <p:nvSpPr>
          <p:cNvPr id="75" name="Round Same Side Corner Rectangle 74"/>
          <p:cNvSpPr/>
          <p:nvPr/>
        </p:nvSpPr>
        <p:spPr>
          <a:xfrm>
            <a:off x="3148013" y="136525"/>
            <a:ext cx="2936875" cy="6254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Using Proxy</a:t>
            </a:r>
          </a:p>
        </p:txBody>
      </p:sp>
      <p:sp>
        <p:nvSpPr>
          <p:cNvPr id="76" name="Round Same Side Corner Rectangle 75"/>
          <p:cNvSpPr/>
          <p:nvPr/>
        </p:nvSpPr>
        <p:spPr>
          <a:xfrm>
            <a:off x="6099175" y="136525"/>
            <a:ext cx="2936875" cy="6254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Using Semantics</a:t>
            </a: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3992563"/>
            <a:ext cx="438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ED569D8-77EC-8047-B4FB-A60A198E0661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Integration of various IoT platforms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196975"/>
            <a:ext cx="7742237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ontent Placeholder 1"/>
          <p:cNvSpPr>
            <a:spLocks noGrp="1"/>
          </p:cNvSpPr>
          <p:nvPr>
            <p:ph idx="1"/>
          </p:nvPr>
        </p:nvSpPr>
        <p:spPr>
          <a:xfrm>
            <a:off x="8255000" y="1916113"/>
            <a:ext cx="3321050" cy="4024312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 b="1" i="1"/>
              <a:t>Integration: </a:t>
            </a:r>
            <a:endParaRPr lang="en-US" altLang="en-US" sz="2200"/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oneM2M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FIWARE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GS1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Samsung Insator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OCF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CEA sansiNact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LoRa</a:t>
            </a:r>
          </a:p>
        </p:txBody>
      </p:sp>
      <p:sp>
        <p:nvSpPr>
          <p:cNvPr id="15366" name="직사각형 3"/>
          <p:cNvSpPr>
            <a:spLocks noChangeArrowheads="1"/>
          </p:cNvSpPr>
          <p:nvPr/>
        </p:nvSpPr>
        <p:spPr bwMode="auto">
          <a:xfrm>
            <a:off x="7862888" y="5373688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ko-KR" sz="2000">
                <a:latin typeface="Calibri" charset="0"/>
                <a:ea typeface="MS PGothic" charset="-128"/>
                <a:hlinkClick r:id="rId3"/>
              </a:rPr>
              <a:t>www.wise-iot.eu</a:t>
            </a:r>
            <a:r>
              <a:rPr lang="en-US" altLang="ko-KR" sz="2000">
                <a:latin typeface="Calibri" charset="0"/>
                <a:ea typeface="MS PGothic" charset="-128"/>
              </a:rPr>
              <a:t> </a:t>
            </a:r>
            <a:endParaRPr lang="ko-KR" altLang="en-US" sz="1400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AC00E1F0-7554-FD47-9882-435D7FFBF23E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Lessons Learned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341438"/>
            <a:ext cx="10298113" cy="4679950"/>
          </a:xfrm>
          <a:noFill/>
        </p:spPr>
        <p:txBody>
          <a:bodyPr/>
          <a:lstStyle/>
          <a:p>
            <a:pPr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 b="1">
                <a:solidFill>
                  <a:schemeClr val="tx1"/>
                </a:solidFill>
              </a:rPr>
              <a:t> </a:t>
            </a:r>
            <a:r>
              <a:rPr lang="en-US" altLang="ko-KR" sz="2200" b="1">
                <a:ea typeface="굴림" charset="-127"/>
              </a:rPr>
              <a:t>Standardized IoT platform and data model</a:t>
            </a:r>
            <a:endParaRPr lang="en-US" altLang="en-US" sz="2200" b="1">
              <a:solidFill>
                <a:schemeClr val="tx1"/>
              </a:solidFill>
            </a:endParaRP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2000">
                <a:solidFill>
                  <a:schemeClr val="tx1"/>
                </a:solidFill>
                <a:latin typeface="Verdana" charset="0"/>
                <a:ea typeface="굴림" charset="-127"/>
              </a:rPr>
              <a:t>Standards for smart city reference architecture</a:t>
            </a: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2000">
                <a:solidFill>
                  <a:schemeClr val="tx1"/>
                </a:solidFill>
                <a:latin typeface="Verdana" charset="0"/>
                <a:ea typeface="굴림" charset="-127"/>
              </a:rPr>
              <a:t>Implementable standards for common IoT platform</a:t>
            </a: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2000">
                <a:solidFill>
                  <a:schemeClr val="tx1"/>
                </a:solidFill>
                <a:latin typeface="Verdana" charset="0"/>
                <a:ea typeface="굴림" charset="-127"/>
              </a:rPr>
              <a:t>Integrating various IoT technologies</a:t>
            </a: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2000">
                <a:solidFill>
                  <a:schemeClr val="tx1"/>
                </a:solidFill>
                <a:latin typeface="Verdana" charset="0"/>
                <a:ea typeface="굴림" charset="-127"/>
              </a:rPr>
              <a:t>Standards for data model and semantics</a:t>
            </a:r>
            <a:endParaRPr lang="en-US" altLang="en-US" sz="220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 b="1">
                <a:solidFill>
                  <a:schemeClr val="tx1"/>
                </a:solidFill>
              </a:rPr>
              <a:t> Strong certification program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Certify devices, gateways, platforms and services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Global certification program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Certification of smart cities</a:t>
            </a:r>
          </a:p>
          <a:p>
            <a:pPr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 b="1">
                <a:solidFill>
                  <a:schemeClr val="tx1"/>
                </a:solidFill>
              </a:rPr>
              <a:t> Global collaborations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Joint large scaled projects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Interoperability between standards (e.g. JOOE </a:t>
            </a:r>
            <a:r>
              <a:rPr lang="mr-IN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–</a:t>
            </a: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 oneM2M &amp; OCF)</a:t>
            </a:r>
            <a:endParaRPr lang="en-US" altLang="en-US" sz="2600">
              <a:solidFill>
                <a:schemeClr val="tx1"/>
              </a:solidFill>
            </a:endParaRPr>
          </a:p>
          <a:p>
            <a:pPr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altLang="en-US" sz="2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55597</TotalTime>
  <Words>627</Words>
  <Application>Microsoft Macintosh PowerPoint</Application>
  <PresentationFormat>Custom</PresentationFormat>
  <Paragraphs>176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Calibri</vt:lpstr>
      <vt:lpstr>Consolas</vt:lpstr>
      <vt:lpstr>Lucida Sans Unicode</vt:lpstr>
      <vt:lpstr>Microsoft YaHei</vt:lpstr>
      <vt:lpstr>MS PGothic</vt:lpstr>
      <vt:lpstr>Times New Roman</vt:lpstr>
      <vt:lpstr>Trebuchet MS</vt:lpstr>
      <vt:lpstr>Verdana</vt:lpstr>
      <vt:lpstr>굴림</vt:lpstr>
      <vt:lpstr>맑은 고딕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181</cp:revision>
  <cp:lastPrinted>2017-08-30T11:56:25Z</cp:lastPrinted>
  <dcterms:created xsi:type="dcterms:W3CDTF">2016-04-13T17:12:01Z</dcterms:created>
  <dcterms:modified xsi:type="dcterms:W3CDTF">2017-09-01T12:45:55Z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